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2" r:id="rId2"/>
    <p:sldId id="283" r:id="rId3"/>
    <p:sldId id="350" r:id="rId4"/>
    <p:sldId id="311" r:id="rId5"/>
    <p:sldId id="284" r:id="rId6"/>
    <p:sldId id="353" r:id="rId7"/>
    <p:sldId id="319" r:id="rId8"/>
    <p:sldId id="313" r:id="rId9"/>
    <p:sldId id="316" r:id="rId10"/>
    <p:sldId id="317" r:id="rId11"/>
    <p:sldId id="354" r:id="rId12"/>
    <p:sldId id="359" r:id="rId13"/>
    <p:sldId id="355" r:id="rId14"/>
    <p:sldId id="360" r:id="rId15"/>
    <p:sldId id="357" r:id="rId16"/>
    <p:sldId id="362" r:id="rId17"/>
    <p:sldId id="358" r:id="rId18"/>
    <p:sldId id="363" r:id="rId19"/>
    <p:sldId id="365" r:id="rId20"/>
    <p:sldId id="318" r:id="rId21"/>
    <p:sldId id="280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2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FF"/>
    <a:srgbClr val="E0ECF0"/>
    <a:srgbClr val="D1EBFF"/>
    <a:srgbClr val="D1F7FF"/>
    <a:srgbClr val="22ACEC"/>
    <a:srgbClr val="FCB302"/>
    <a:srgbClr val="FED100"/>
    <a:srgbClr val="FAB204"/>
    <a:srgbClr val="FAAC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216" y="424"/>
      </p:cViewPr>
      <p:guideLst>
        <p:guide orient="horz" pos="2022"/>
        <p:guide pos="38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88722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8DB6B-1F6A-45C1-B002-D22550F60E1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3C272-B367-41A5-8460-5A32973724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031484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4654737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605825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889191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989081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7856821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836219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9794219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6825762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005847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825883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082411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552446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46064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119283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984133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210705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487598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65804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6085A-AAE6-478F-8DE7-627C252BB344}" type="datetimeFigureOut">
              <a:rPr lang="zh-CN" altLang="en-US" smtClean="0"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400" y="316800"/>
            <a:ext cx="3726000" cy="120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椭圆 13"/>
          <p:cNvSpPr/>
          <p:nvPr/>
        </p:nvSpPr>
        <p:spPr>
          <a:xfrm>
            <a:off x="2068546" y="3225439"/>
            <a:ext cx="2199969" cy="2199969"/>
          </a:xfrm>
          <a:prstGeom prst="ellipse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6" name="平行四边形 5"/>
          <p:cNvSpPr/>
          <p:nvPr/>
        </p:nvSpPr>
        <p:spPr>
          <a:xfrm>
            <a:off x="3333731" y="1051391"/>
            <a:ext cx="5429287" cy="92503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4" name="椭圆 3"/>
          <p:cNvSpPr/>
          <p:nvPr/>
        </p:nvSpPr>
        <p:spPr bwMode="auto">
          <a:xfrm>
            <a:off x="2242021" y="3398913"/>
            <a:ext cx="1853017" cy="1853016"/>
          </a:xfrm>
          <a:prstGeom prst="ellipse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121899" tIns="60949" rIns="121899" bIns="60949" numCol="1" rtlCol="0" anchor="t" anchorCtr="0" compatLnSpc="1"/>
          <a:lstStyle/>
          <a:p>
            <a:pPr defTabSz="913765"/>
            <a:endParaRPr lang="zh-CN" altLang="en-US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3428981" y="1045838"/>
            <a:ext cx="5143536" cy="861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B5U2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The United Kingdom</a:t>
            </a:r>
            <a:endParaRPr lang="en-US" altLang="zh-CN" sz="2800" b="1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4552435" y="2778768"/>
            <a:ext cx="0" cy="3094074"/>
          </a:xfrm>
          <a:prstGeom prst="line">
            <a:avLst/>
          </a:prstGeom>
          <a:ln w="28575">
            <a:solidFill>
              <a:srgbClr val="22A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4552435" y="3790880"/>
            <a:ext cx="749212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dirty="0" smtClean="0">
                <a:latin typeface="Calibri" panose="020F050202020403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New Words  and Expressions</a:t>
            </a:r>
            <a:endParaRPr lang="en-US" altLang="zh-CN" sz="4000" dirty="0">
              <a:latin typeface="Calibri" panose="020F0502020204030204" pitchFamily="34" charset="0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微软雅黑" panose="020B0503020204020204" charset="-122"/>
              <a:sym typeface="Arial" panose="020B0604020202020204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微软雅黑" panose="020B0503020204020204" charset="-122"/>
              <a:sym typeface="Arial" panose="020B0604020202020204"/>
            </a:endParaRPr>
          </a:p>
          <a:p>
            <a:pPr>
              <a:lnSpc>
                <a:spcPct val="150000"/>
              </a:lnSpc>
            </a:pP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1" name="平行四边形 10"/>
          <p:cNvSpPr/>
          <p:nvPr/>
        </p:nvSpPr>
        <p:spPr>
          <a:xfrm>
            <a:off x="2285973" y="1214423"/>
            <a:ext cx="745739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2" name="平行四边形 11"/>
          <p:cNvSpPr/>
          <p:nvPr/>
        </p:nvSpPr>
        <p:spPr>
          <a:xfrm>
            <a:off x="8953520" y="1285861"/>
            <a:ext cx="745739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900077" y="360961"/>
            <a:ext cx="5486436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核心词汇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sym typeface="Arial" panose="020B0604020202020204"/>
            </a:endParaRPr>
          </a:p>
        </p:txBody>
      </p:sp>
      <p:pic>
        <p:nvPicPr>
          <p:cNvPr id="10" name="图片 9" descr="6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" y="314294"/>
            <a:ext cx="762000" cy="746760"/>
          </a:xfrm>
          <a:prstGeom prst="rect">
            <a:avLst/>
          </a:prstGeom>
        </p:spPr>
      </p:pic>
      <p:sp>
        <p:nvSpPr>
          <p:cNvPr id="21" name="平行四边形 20"/>
          <p:cNvSpPr/>
          <p:nvPr/>
        </p:nvSpPr>
        <p:spPr>
          <a:xfrm>
            <a:off x="6515100" y="2743200"/>
            <a:ext cx="3612515" cy="69977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arrange</a:t>
            </a:r>
          </a:p>
        </p:txBody>
      </p:sp>
      <p:sp>
        <p:nvSpPr>
          <p:cNvPr id="2" name="平行四边形 1"/>
          <p:cNvSpPr/>
          <p:nvPr/>
        </p:nvSpPr>
        <p:spPr>
          <a:xfrm>
            <a:off x="1261110" y="3647440"/>
            <a:ext cx="3612515" cy="69977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delight</a:t>
            </a:r>
          </a:p>
        </p:txBody>
      </p:sp>
      <p:sp>
        <p:nvSpPr>
          <p:cNvPr id="3" name="平行四边形 2"/>
          <p:cNvSpPr/>
          <p:nvPr/>
        </p:nvSpPr>
        <p:spPr>
          <a:xfrm>
            <a:off x="6638925" y="4460875"/>
            <a:ext cx="3612515" cy="69977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attract</a:t>
            </a:r>
          </a:p>
        </p:txBody>
      </p:sp>
      <p:sp>
        <p:nvSpPr>
          <p:cNvPr id="5" name="平行四边形 4"/>
          <p:cNvSpPr/>
          <p:nvPr/>
        </p:nvSpPr>
        <p:spPr>
          <a:xfrm>
            <a:off x="995680" y="5252085"/>
            <a:ext cx="3612515" cy="69977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credit</a:t>
            </a:r>
          </a:p>
        </p:txBody>
      </p:sp>
      <p:sp>
        <p:nvSpPr>
          <p:cNvPr id="6" name="平行四边形 5"/>
          <p:cNvSpPr/>
          <p:nvPr/>
        </p:nvSpPr>
        <p:spPr>
          <a:xfrm>
            <a:off x="1261110" y="2043430"/>
            <a:ext cx="3612515" cy="69977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consist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872035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26446" y="1003255"/>
            <a:ext cx="1374775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 consist</a:t>
            </a:r>
            <a:endParaRPr lang="en-US" altLang="zh-CN" sz="2800" b="1" dirty="0" smtClean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856355" y="871855"/>
            <a:ext cx="4885690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vt. 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组成；在于；一致</a:t>
            </a:r>
            <a:endParaRPr lang="zh-CN" altLang="en-US" sz="2800" b="1" dirty="0" smtClean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184156" y="2032873"/>
            <a:ext cx="9032240" cy="1359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0" tIns="34286" rIns="68570" bIns="34286">
            <a:spAutoFit/>
          </a:bodyPr>
          <a:lstStyle/>
          <a:p>
            <a:pPr algn="l"/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 in </a:t>
            </a:r>
            <a:endParaRPr lang="en-US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The beauty of the city </a:t>
            </a: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consists in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its magnificent buildings.</a:t>
            </a:r>
          </a:p>
          <a:p>
            <a:pPr algn="l"/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True education does not </a:t>
            </a: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 in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simply being taught facts.</a:t>
            </a: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60584" y="2035251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sp>
        <p:nvSpPr>
          <p:cNvPr id="11" name="矩形 57"/>
          <p:cNvSpPr>
            <a:spLocks noChangeArrowheads="1"/>
          </p:cNvSpPr>
          <p:nvPr/>
        </p:nvSpPr>
        <p:spPr bwMode="auto">
          <a:xfrm>
            <a:off x="2184400" y="3579495"/>
            <a:ext cx="873506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 of</a:t>
            </a:r>
          </a:p>
          <a:p>
            <a:r>
              <a:rPr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conversation </a:t>
            </a:r>
            <a:r>
              <a:rPr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consisted</a:t>
            </a:r>
            <a:r>
              <a:rPr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almost entirely </a:t>
            </a:r>
            <a:r>
              <a:rPr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gossip.</a:t>
            </a:r>
          </a:p>
          <a:p>
            <a:r>
              <a:rPr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Most of the fieldwork </a:t>
            </a: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CN" alt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现场工作</a:t>
            </a:r>
            <a:r>
              <a:rPr lang="en-US" altLang="zh-CN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consisted of</a:t>
            </a:r>
            <a:r>
              <a:rPr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making tape recordings.</a:t>
            </a:r>
          </a:p>
        </p:txBody>
      </p:sp>
      <p:grpSp>
        <p:nvGrpSpPr>
          <p:cNvPr id="4" name="组合 59"/>
          <p:cNvGrpSpPr/>
          <p:nvPr/>
        </p:nvGrpSpPr>
        <p:grpSpPr bwMode="auto">
          <a:xfrm>
            <a:off x="1683445" y="3579539"/>
            <a:ext cx="400646" cy="400050"/>
            <a:chOff x="3566" y="0"/>
            <a:chExt cx="533400" cy="533400"/>
          </a:xfrm>
          <a:solidFill>
            <a:srgbClr val="19C9F5"/>
          </a:solidFill>
        </p:grpSpPr>
        <p:sp>
          <p:nvSpPr>
            <p:cNvPr id="14" name="椭圆 60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5" name="矩形 61"/>
            <p:cNvSpPr>
              <a:spLocks noChangeArrowheads="1"/>
            </p:cNvSpPr>
            <p:nvPr/>
          </p:nvSpPr>
          <p:spPr bwMode="auto">
            <a:xfrm>
              <a:off x="15218" y="82200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02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749675" y="2035175"/>
            <a:ext cx="27076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存在于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856355" y="3579495"/>
            <a:ext cx="27076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由</a:t>
            </a:r>
            <a:r>
              <a:rPr lang="en-US" altLang="zh-CN" sz="2800" b="1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...</a:t>
            </a:r>
            <a:r>
              <a:rPr lang="zh-CN" altLang="en-US" sz="2800" b="1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组成</a:t>
            </a:r>
          </a:p>
        </p:txBody>
      </p:sp>
      <p:grpSp>
        <p:nvGrpSpPr>
          <p:cNvPr id="12" name="组合 64"/>
          <p:cNvGrpSpPr/>
          <p:nvPr/>
        </p:nvGrpSpPr>
        <p:grpSpPr bwMode="auto">
          <a:xfrm>
            <a:off x="1669469" y="5566786"/>
            <a:ext cx="400646" cy="400050"/>
            <a:chOff x="3566" y="0"/>
            <a:chExt cx="533400" cy="533400"/>
          </a:xfrm>
          <a:solidFill>
            <a:srgbClr val="7ED9F9"/>
          </a:solidFill>
        </p:grpSpPr>
        <p:sp>
          <p:nvSpPr>
            <p:cNvPr id="13" name="椭圆 65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6" name="矩形 66"/>
            <p:cNvSpPr>
              <a:spLocks noChangeArrowheads="1"/>
            </p:cNvSpPr>
            <p:nvPr/>
          </p:nvSpPr>
          <p:spPr bwMode="auto">
            <a:xfrm>
              <a:off x="15218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03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sp>
        <p:nvSpPr>
          <p:cNvPr id="18" name="矩形 43"/>
          <p:cNvSpPr>
            <a:spLocks noChangeArrowheads="1"/>
          </p:cNvSpPr>
          <p:nvPr/>
        </p:nvSpPr>
        <p:spPr bwMode="auto">
          <a:xfrm>
            <a:off x="2184156" y="5567283"/>
            <a:ext cx="4554220" cy="929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0" tIns="34286" rIns="68570" bIns="34286">
            <a:spAutoFit/>
          </a:bodyPr>
          <a:lstStyle/>
          <a:p>
            <a:pPr algn="l"/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 with </a:t>
            </a:r>
            <a:endParaRPr lang="en-US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The report </a:t>
            </a: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consists with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facts.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4140835" y="5567045"/>
            <a:ext cx="27076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与</a:t>
            </a:r>
            <a:r>
              <a:rPr lang="en-US" altLang="zh-CN" sz="2800" b="1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...</a:t>
            </a:r>
            <a:r>
              <a:rPr lang="zh-CN" altLang="en-US" sz="2800" b="1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一致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7" grpId="0"/>
      <p:bldP spid="8" grpId="0"/>
      <p:bldP spid="18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6976" y="886005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846307" y="1003255"/>
            <a:ext cx="66421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Quiz</a:t>
            </a:r>
            <a:endParaRPr lang="en-US" altLang="zh-CN" sz="2800" b="1" dirty="0" smtClean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950335" y="885825"/>
            <a:ext cx="3324225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填空</a:t>
            </a: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190507" y="2291318"/>
            <a:ext cx="9262110" cy="713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zh-CN" sz="2800" b="1" dirty="0" smtClean="0"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Happiness does not __________ how much money you have.</a:t>
            </a: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77729" y="2291156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grpSp>
        <p:nvGrpSpPr>
          <p:cNvPr id="4" name="组合 59"/>
          <p:cNvGrpSpPr/>
          <p:nvPr/>
        </p:nvGrpSpPr>
        <p:grpSpPr bwMode="auto">
          <a:xfrm>
            <a:off x="1668840" y="3229019"/>
            <a:ext cx="400646" cy="400050"/>
            <a:chOff x="3566" y="0"/>
            <a:chExt cx="533400" cy="533400"/>
          </a:xfrm>
          <a:solidFill>
            <a:srgbClr val="19C9F5"/>
          </a:solidFill>
        </p:grpSpPr>
        <p:sp>
          <p:nvSpPr>
            <p:cNvPr id="14" name="椭圆 60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5" name="矩形 61"/>
            <p:cNvSpPr>
              <a:spLocks noChangeArrowheads="1"/>
            </p:cNvSpPr>
            <p:nvPr/>
          </p:nvSpPr>
          <p:spPr bwMode="auto">
            <a:xfrm>
              <a:off x="15218" y="82200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02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5595620" y="2107565"/>
            <a:ext cx="2278380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consist in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7274560" y="3967480"/>
            <a:ext cx="2105025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consist with</a:t>
            </a:r>
          </a:p>
        </p:txBody>
      </p:sp>
      <p:sp>
        <p:nvSpPr>
          <p:cNvPr id="8" name="矩形 43"/>
          <p:cNvSpPr>
            <a:spLocks noChangeArrowheads="1"/>
          </p:cNvSpPr>
          <p:nvPr/>
        </p:nvSpPr>
        <p:spPr bwMode="auto">
          <a:xfrm>
            <a:off x="2190507" y="3229213"/>
            <a:ext cx="9493250" cy="389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0" tIns="34286" rIns="68570" bIns="34286">
            <a:spAutoFit/>
          </a:bodyPr>
          <a:lstStyle/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zh-CN" sz="2800" b="1" dirty="0" smtClean="0"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The delicious soup ___________ tomatoes, peas and meat.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469255" y="3045460"/>
            <a:ext cx="1865630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consists of</a:t>
            </a:r>
          </a:p>
        </p:txBody>
      </p:sp>
      <p:grpSp>
        <p:nvGrpSpPr>
          <p:cNvPr id="12" name="组合 64"/>
          <p:cNvGrpSpPr/>
          <p:nvPr/>
        </p:nvGrpSpPr>
        <p:grpSpPr bwMode="auto">
          <a:xfrm>
            <a:off x="1654864" y="4151371"/>
            <a:ext cx="400646" cy="400050"/>
            <a:chOff x="3566" y="0"/>
            <a:chExt cx="533400" cy="533400"/>
          </a:xfrm>
          <a:solidFill>
            <a:srgbClr val="7ED9F9"/>
          </a:solidFill>
        </p:grpSpPr>
        <p:sp>
          <p:nvSpPr>
            <p:cNvPr id="11" name="椭圆 65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6" name="矩形 66"/>
            <p:cNvSpPr>
              <a:spLocks noChangeArrowheads="1"/>
            </p:cNvSpPr>
            <p:nvPr/>
          </p:nvSpPr>
          <p:spPr bwMode="auto">
            <a:xfrm>
              <a:off x="15218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03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sp>
        <p:nvSpPr>
          <p:cNvPr id="17" name="矩形 43"/>
          <p:cNvSpPr>
            <a:spLocks noChangeArrowheads="1"/>
          </p:cNvSpPr>
          <p:nvPr/>
        </p:nvSpPr>
        <p:spPr bwMode="auto">
          <a:xfrm>
            <a:off x="2190507" y="4151868"/>
            <a:ext cx="8422640" cy="389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0" tIns="34286" rIns="68570" bIns="34286">
            <a:spAutoFit/>
          </a:bodyPr>
          <a:lstStyle/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zh-CN" sz="2800" b="1" dirty="0" smtClean="0"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As we all know, theory should __________ practice.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872035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470856" y="1003255"/>
            <a:ext cx="1381125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2. delight</a:t>
            </a:r>
            <a:endParaRPr lang="en-US" altLang="zh-CN" sz="2800" b="1" dirty="0" smtClean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45865" y="871855"/>
            <a:ext cx="5970270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找出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delight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的相关意思和用法</a:t>
            </a: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184156" y="2021039"/>
            <a:ext cx="696658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0" tIns="34286" rIns="68570" bIns="34286">
            <a:spAutoFit/>
          </a:bodyPr>
          <a:lstStyle/>
          <a:p>
            <a:pPr algn="l"/>
            <a:r>
              <a:rPr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 won the game easily, to the delight of all her fans.</a:t>
            </a:r>
          </a:p>
          <a:p>
            <a:pPr algn="l"/>
            <a:r>
              <a:rPr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takes (great) delight in proving others wrong.</a:t>
            </a:r>
          </a:p>
          <a:p>
            <a:pPr algn="l"/>
            <a:r>
              <a:rPr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his delight, he has got to the top of the company.</a:t>
            </a: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60584" y="2035251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grpSp>
        <p:nvGrpSpPr>
          <p:cNvPr id="4" name="组合 59"/>
          <p:cNvGrpSpPr/>
          <p:nvPr/>
        </p:nvGrpSpPr>
        <p:grpSpPr bwMode="auto">
          <a:xfrm>
            <a:off x="1683445" y="3767126"/>
            <a:ext cx="400646" cy="400050"/>
            <a:chOff x="3566" y="0"/>
            <a:chExt cx="533400" cy="533400"/>
          </a:xfrm>
          <a:solidFill>
            <a:srgbClr val="19C9F5"/>
          </a:solidFill>
        </p:grpSpPr>
        <p:sp>
          <p:nvSpPr>
            <p:cNvPr id="14" name="椭圆 60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5" name="矩形 61"/>
            <p:cNvSpPr>
              <a:spLocks noChangeArrowheads="1"/>
            </p:cNvSpPr>
            <p:nvPr/>
          </p:nvSpPr>
          <p:spPr bwMode="auto">
            <a:xfrm>
              <a:off x="15218" y="82200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02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grpSp>
        <p:nvGrpSpPr>
          <p:cNvPr id="5" name="组合 64"/>
          <p:cNvGrpSpPr/>
          <p:nvPr/>
        </p:nvGrpSpPr>
        <p:grpSpPr bwMode="auto">
          <a:xfrm>
            <a:off x="1669630" y="4742934"/>
            <a:ext cx="400646" cy="400050"/>
            <a:chOff x="3566" y="0"/>
            <a:chExt cx="533400" cy="533400"/>
          </a:xfrm>
          <a:solidFill>
            <a:srgbClr val="7ED9F9"/>
          </a:solidFill>
        </p:grpSpPr>
        <p:sp>
          <p:nvSpPr>
            <p:cNvPr id="19" name="椭圆 65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0" name="矩形 66"/>
            <p:cNvSpPr>
              <a:spLocks noChangeArrowheads="1"/>
            </p:cNvSpPr>
            <p:nvPr/>
          </p:nvSpPr>
          <p:spPr bwMode="auto">
            <a:xfrm>
              <a:off x="15218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03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7" name="矩形 43"/>
          <p:cNvSpPr>
            <a:spLocks noChangeArrowheads="1"/>
          </p:cNvSpPr>
          <p:nvPr/>
        </p:nvSpPr>
        <p:spPr bwMode="auto">
          <a:xfrm>
            <a:off x="2184400" y="3766820"/>
            <a:ext cx="5990590" cy="805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algn="l"/>
            <a:r>
              <a:rPr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guitar is a delight to play.</a:t>
            </a:r>
          </a:p>
          <a:p>
            <a:endParaRPr lang="en-US" altLang="zh-CN" sz="24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矩形 43"/>
          <p:cNvSpPr>
            <a:spLocks noChangeArrowheads="1"/>
          </p:cNvSpPr>
          <p:nvPr/>
        </p:nvSpPr>
        <p:spPr bwMode="auto">
          <a:xfrm>
            <a:off x="2184156" y="4724869"/>
            <a:ext cx="6324600" cy="436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0" tIns="34286" rIns="68570" bIns="34286">
            <a:spAutoFit/>
          </a:bodyPr>
          <a:lstStyle/>
          <a:p>
            <a:pPr algn="l"/>
            <a:r>
              <a:rPr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This news will delight his fans all over the world.</a:t>
            </a: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402965" y="3195955"/>
            <a:ext cx="770572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0070C0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n.  </a:t>
            </a:r>
            <a:r>
              <a:rPr lang="zh-CN" alt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高兴 </a:t>
            </a:r>
            <a:r>
              <a:rPr lang="en-US" altLang="zh-CN" sz="2400" b="1" dirty="0">
                <a:solidFill>
                  <a:srgbClr val="0070C0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to one's delight; take delight in (doing) sth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223510" y="4166870"/>
            <a:ext cx="406463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0070C0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n.  </a:t>
            </a:r>
            <a:r>
              <a:rPr lang="zh-CN" alt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令人高兴的事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223510" y="5297170"/>
            <a:ext cx="406463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vt. </a:t>
            </a:r>
            <a:r>
              <a:rPr lang="zh-CN" alt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使高兴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9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886005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846307" y="1003255"/>
            <a:ext cx="66421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Quiz</a:t>
            </a:r>
            <a:endParaRPr lang="en-US" altLang="zh-CN" sz="2800" b="1" dirty="0" smtClean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979545" y="885825"/>
            <a:ext cx="6017260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用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delight</a:t>
            </a:r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的不同用法造句</a:t>
            </a: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219960" y="3025775"/>
            <a:ext cx="9126855" cy="929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algn="l" fontAlgn="auto">
              <a:lnSpc>
                <a:spcPct val="100000"/>
              </a:lnSpc>
              <a:spcBef>
                <a:spcPts val="0"/>
              </a:spcBef>
            </a:pPr>
            <a:r>
              <a:rPr lang="en-US" altLang="zh-CN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To his mother's delight</a:t>
            </a:r>
            <a:r>
              <a:rPr lang="en-US" altLang="zh-CN" sz="2800" b="1" dirty="0" smtClean="0"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, he </a:t>
            </a:r>
            <a:r>
              <a:rPr lang="en-US" altLang="zh-CN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takes great delight in</a:t>
            </a:r>
            <a:r>
              <a:rPr lang="en-US" altLang="zh-CN" sz="2800" b="1" dirty="0" smtClean="0"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 reading books and playing the piano is also </a:t>
            </a:r>
            <a:r>
              <a:rPr lang="en-US" altLang="zh-CN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a delight</a:t>
            </a:r>
            <a:r>
              <a:rPr lang="en-US" altLang="zh-CN" sz="2800" b="1" dirty="0" smtClean="0">
                <a:latin typeface="Calibri" panose="020F0502020204030204" pitchFamily="34" charset="0"/>
                <a:ea typeface="华文新魏" pitchFamily="2" charset="-122"/>
                <a:cs typeface="Calibri" panose="020F0502020204030204" pitchFamily="34" charset="0"/>
              </a:rPr>
              <a:t> for him as well. </a:t>
            </a: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75189" y="3025851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075815" y="2011045"/>
            <a:ext cx="835914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/>
              <a:t>让他妈妈高兴的是，他以读书为乐，弹钢琴对他来说也是一件乐事。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872035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562214" y="1003255"/>
            <a:ext cx="120777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 credit</a:t>
            </a:r>
            <a:endParaRPr lang="en-US" altLang="zh-CN" sz="2800" b="1" dirty="0" smtClean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65550" y="871855"/>
            <a:ext cx="7853045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将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credit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的意思和例句匹配</a:t>
            </a: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184157" y="1785926"/>
            <a:ext cx="4023995" cy="344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0" tIns="34286" rIns="68570" bIns="34286">
            <a:spAutoFit/>
          </a:bodyPr>
          <a:lstStyle/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credit limit is now £2 000.</a:t>
            </a: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60584" y="1788305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sp>
        <p:nvSpPr>
          <p:cNvPr id="11" name="矩形 57"/>
          <p:cNvSpPr>
            <a:spLocks noChangeArrowheads="1"/>
          </p:cNvSpPr>
          <p:nvPr/>
        </p:nvSpPr>
        <p:spPr bwMode="auto">
          <a:xfrm>
            <a:off x="2184400" y="2551430"/>
            <a:ext cx="7858760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He's a player who rarely seems to get the credit he deserves.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can't take all the credit for the show's success—it was a team effort.</a:t>
            </a:r>
          </a:p>
        </p:txBody>
      </p:sp>
      <p:grpSp>
        <p:nvGrpSpPr>
          <p:cNvPr id="4" name="组合 59"/>
          <p:cNvGrpSpPr/>
          <p:nvPr/>
        </p:nvGrpSpPr>
        <p:grpSpPr bwMode="auto">
          <a:xfrm>
            <a:off x="1659950" y="2559726"/>
            <a:ext cx="400646" cy="400050"/>
            <a:chOff x="3566" y="0"/>
            <a:chExt cx="533400" cy="533400"/>
          </a:xfrm>
          <a:solidFill>
            <a:srgbClr val="19C9F5"/>
          </a:solidFill>
        </p:grpSpPr>
        <p:sp>
          <p:nvSpPr>
            <p:cNvPr id="14" name="椭圆 60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5" name="矩形 61"/>
            <p:cNvSpPr>
              <a:spLocks noChangeArrowheads="1"/>
            </p:cNvSpPr>
            <p:nvPr/>
          </p:nvSpPr>
          <p:spPr bwMode="auto">
            <a:xfrm>
              <a:off x="15218" y="82200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02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sp>
        <p:nvSpPr>
          <p:cNvPr id="16" name="矩形 62"/>
          <p:cNvSpPr>
            <a:spLocks noChangeArrowheads="1"/>
          </p:cNvSpPr>
          <p:nvPr/>
        </p:nvSpPr>
        <p:spPr bwMode="auto">
          <a:xfrm>
            <a:off x="2184513" y="3988717"/>
            <a:ext cx="9722135" cy="436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My math class is worth three credits.</a:t>
            </a:r>
          </a:p>
        </p:txBody>
      </p:sp>
      <p:grpSp>
        <p:nvGrpSpPr>
          <p:cNvPr id="5" name="组合 64"/>
          <p:cNvGrpSpPr/>
          <p:nvPr/>
        </p:nvGrpSpPr>
        <p:grpSpPr bwMode="auto">
          <a:xfrm>
            <a:off x="1645974" y="4006591"/>
            <a:ext cx="400646" cy="400050"/>
            <a:chOff x="3566" y="0"/>
            <a:chExt cx="533400" cy="533400"/>
          </a:xfrm>
          <a:solidFill>
            <a:srgbClr val="7ED9F9"/>
          </a:solidFill>
        </p:grpSpPr>
        <p:sp>
          <p:nvSpPr>
            <p:cNvPr id="19" name="椭圆 65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0" name="矩形 66"/>
            <p:cNvSpPr>
              <a:spLocks noChangeArrowheads="1"/>
            </p:cNvSpPr>
            <p:nvPr/>
          </p:nvSpPr>
          <p:spPr bwMode="auto">
            <a:xfrm>
              <a:off x="15218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03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1157585" y="2877820"/>
            <a:ext cx="9131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0070C0"/>
                </a:solidFill>
              </a:rPr>
              <a:t>信贷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1157585" y="1988185"/>
            <a:ext cx="9499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赞扬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791450" y="4067810"/>
            <a:ext cx="42792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为</a:t>
            </a:r>
            <a:r>
              <a:rPr lang="en-US" altLang="zh-CN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...</a:t>
            </a:r>
            <a:r>
              <a:rPr lang="zh-CN" altLang="en-U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赢得荣誉的人（或事）</a:t>
            </a:r>
          </a:p>
        </p:txBody>
      </p:sp>
      <p:grpSp>
        <p:nvGrpSpPr>
          <p:cNvPr id="7" name="组合 64"/>
          <p:cNvGrpSpPr/>
          <p:nvPr/>
        </p:nvGrpSpPr>
        <p:grpSpPr bwMode="auto">
          <a:xfrm>
            <a:off x="1701769" y="4831410"/>
            <a:ext cx="400647" cy="400050"/>
            <a:chOff x="3566" y="0"/>
            <a:chExt cx="533400" cy="533400"/>
          </a:xfrm>
          <a:solidFill>
            <a:srgbClr val="7ED9F9"/>
          </a:solidFill>
        </p:grpSpPr>
        <p:sp>
          <p:nvSpPr>
            <p:cNvPr id="17" name="椭圆 65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34" name="矩形 66"/>
            <p:cNvSpPr>
              <a:spLocks noChangeArrowheads="1"/>
            </p:cNvSpPr>
            <p:nvPr/>
          </p:nvSpPr>
          <p:spPr bwMode="auto">
            <a:xfrm>
              <a:off x="15218" y="82033"/>
              <a:ext cx="4720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04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sp>
        <p:nvSpPr>
          <p:cNvPr id="18" name="矩形 62"/>
          <p:cNvSpPr>
            <a:spLocks noChangeArrowheads="1"/>
          </p:cNvSpPr>
          <p:nvPr/>
        </p:nvSpPr>
        <p:spPr bwMode="auto">
          <a:xfrm>
            <a:off x="2184513" y="4831997"/>
            <a:ext cx="9722135" cy="805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She is a credit to the school.</a:t>
            </a:r>
          </a:p>
          <a:p>
            <a:r>
              <a:rPr lang="en-US" altLang="zh-CN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Your children are a great credit to you.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1120755" y="5231765"/>
            <a:ext cx="9499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学分</a:t>
            </a:r>
          </a:p>
        </p:txBody>
      </p:sp>
      <p:cxnSp>
        <p:nvCxnSpPr>
          <p:cNvPr id="25" name="直接连接符 24"/>
          <p:cNvCxnSpPr>
            <a:endCxn id="11" idx="3"/>
          </p:cNvCxnSpPr>
          <p:nvPr/>
        </p:nvCxnSpPr>
        <p:spPr>
          <a:xfrm flipH="1">
            <a:off x="10043160" y="2126615"/>
            <a:ext cx="769620" cy="1012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H="1" flipV="1">
            <a:off x="6733540" y="1991995"/>
            <a:ext cx="4287520" cy="10172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flipH="1">
            <a:off x="7021830" y="4344670"/>
            <a:ext cx="769620" cy="1012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 flipH="1" flipV="1">
            <a:off x="6612890" y="4523105"/>
            <a:ext cx="4287520" cy="10172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476243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315749" y="607463"/>
            <a:ext cx="148590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4. arrange</a:t>
            </a:r>
            <a:endParaRPr lang="en-US" altLang="zh-CN" sz="2800" b="1" dirty="0" smtClean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810000" y="461645"/>
            <a:ext cx="6728460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根据例句总结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arrange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的相关搭配</a:t>
            </a: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184157" y="1390134"/>
            <a:ext cx="10007844" cy="49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marL="457200" indent="-457200"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Have you arranged to meet Mark this weekend?</a:t>
            </a: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60584" y="1392513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grpSp>
        <p:nvGrpSpPr>
          <p:cNvPr id="4" name="组合 59"/>
          <p:cNvGrpSpPr/>
          <p:nvPr/>
        </p:nvGrpSpPr>
        <p:grpSpPr bwMode="auto">
          <a:xfrm>
            <a:off x="1684080" y="2595276"/>
            <a:ext cx="400646" cy="400050"/>
            <a:chOff x="3566" y="0"/>
            <a:chExt cx="533400" cy="533400"/>
          </a:xfrm>
          <a:solidFill>
            <a:srgbClr val="19C9F5"/>
          </a:solidFill>
        </p:grpSpPr>
        <p:sp>
          <p:nvSpPr>
            <p:cNvPr id="14" name="椭圆 60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5" name="矩形 61"/>
            <p:cNvSpPr>
              <a:spLocks noChangeArrowheads="1"/>
            </p:cNvSpPr>
            <p:nvPr/>
          </p:nvSpPr>
          <p:spPr bwMode="auto">
            <a:xfrm>
              <a:off x="15218" y="82200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02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grpSp>
        <p:nvGrpSpPr>
          <p:cNvPr id="5" name="组合 64"/>
          <p:cNvGrpSpPr/>
          <p:nvPr/>
        </p:nvGrpSpPr>
        <p:grpSpPr bwMode="auto">
          <a:xfrm>
            <a:off x="1684074" y="3794408"/>
            <a:ext cx="400646" cy="400050"/>
            <a:chOff x="3566" y="0"/>
            <a:chExt cx="533400" cy="533400"/>
          </a:xfrm>
          <a:solidFill>
            <a:srgbClr val="7ED9F9"/>
          </a:solidFill>
        </p:grpSpPr>
        <p:sp>
          <p:nvSpPr>
            <p:cNvPr id="19" name="椭圆 65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0" name="矩形 66"/>
            <p:cNvSpPr>
              <a:spLocks noChangeArrowheads="1"/>
            </p:cNvSpPr>
            <p:nvPr/>
          </p:nvSpPr>
          <p:spPr bwMode="auto">
            <a:xfrm>
              <a:off x="15218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03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526451"/>
            <a:ext cx="756285" cy="594360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2151380" y="2595245"/>
            <a:ext cx="838708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Beth arranged a meeting with the marketing director</a:t>
            </a:r>
            <a:r>
              <a:rPr lang="en-US" altLang="zh-CN" sz="2800" b="1" dirty="0" smtClean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1" name="矩形 30"/>
          <p:cNvSpPr/>
          <p:nvPr/>
        </p:nvSpPr>
        <p:spPr>
          <a:xfrm>
            <a:off x="2151380" y="3794125"/>
            <a:ext cx="850900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have arranged that I would go for the weekend. </a:t>
            </a:r>
          </a:p>
        </p:txBody>
      </p:sp>
      <p:grpSp>
        <p:nvGrpSpPr>
          <p:cNvPr id="7" name="组合 64"/>
          <p:cNvGrpSpPr/>
          <p:nvPr/>
        </p:nvGrpSpPr>
        <p:grpSpPr bwMode="auto">
          <a:xfrm>
            <a:off x="1636999" y="5007940"/>
            <a:ext cx="400647" cy="400050"/>
            <a:chOff x="3566" y="0"/>
            <a:chExt cx="533400" cy="533400"/>
          </a:xfrm>
          <a:solidFill>
            <a:srgbClr val="7ED9F9"/>
          </a:solidFill>
        </p:grpSpPr>
        <p:sp>
          <p:nvSpPr>
            <p:cNvPr id="8" name="椭圆 65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34" name="矩形 66"/>
            <p:cNvSpPr>
              <a:spLocks noChangeArrowheads="1"/>
            </p:cNvSpPr>
            <p:nvPr/>
          </p:nvSpPr>
          <p:spPr bwMode="auto">
            <a:xfrm>
              <a:off x="15218" y="82033"/>
              <a:ext cx="4720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04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2184400" y="5008245"/>
            <a:ext cx="88074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Dave arranged for someone to drive him home. 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346825" y="1887855"/>
            <a:ext cx="51142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arrange to do sth </a:t>
            </a:r>
            <a:r>
              <a:rPr lang="zh-CN" altLang="en-US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安排做某事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789930" y="3117215"/>
            <a:ext cx="62280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arrange sth with sb 与某人安排某事 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518275" y="4316095"/>
            <a:ext cx="31394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arrange that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4747895" y="5530215"/>
            <a:ext cx="71526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arrange for sb to do sth 安排某人做某事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872035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846307" y="1003255"/>
            <a:ext cx="66421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Quiz</a:t>
            </a:r>
            <a:endParaRPr lang="en-US" altLang="zh-CN" sz="2800" b="1" dirty="0" smtClean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855085" y="885825"/>
            <a:ext cx="3945890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改错</a:t>
            </a: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184400" y="2167255"/>
            <a:ext cx="6914515" cy="929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en-US" altLang="zh-CN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Have you arranged meeting him?</a:t>
            </a:r>
          </a:p>
          <a:p>
            <a:pPr fontAlgn="auto">
              <a:lnSpc>
                <a:spcPct val="100000"/>
              </a:lnSpc>
            </a:pPr>
            <a:endParaRPr lang="en-US" altLang="zh-CN" sz="2800" b="1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60584" y="2105589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grpSp>
        <p:nvGrpSpPr>
          <p:cNvPr id="4" name="组合 59"/>
          <p:cNvGrpSpPr/>
          <p:nvPr/>
        </p:nvGrpSpPr>
        <p:grpSpPr bwMode="auto">
          <a:xfrm>
            <a:off x="1651695" y="3229202"/>
            <a:ext cx="400646" cy="400050"/>
            <a:chOff x="3566" y="0"/>
            <a:chExt cx="533400" cy="533400"/>
          </a:xfrm>
          <a:solidFill>
            <a:srgbClr val="19C9F5"/>
          </a:solidFill>
        </p:grpSpPr>
        <p:sp>
          <p:nvSpPr>
            <p:cNvPr id="14" name="椭圆 60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5" name="矩形 61"/>
            <p:cNvSpPr>
              <a:spLocks noChangeArrowheads="1"/>
            </p:cNvSpPr>
            <p:nvPr/>
          </p:nvSpPr>
          <p:spPr bwMode="auto">
            <a:xfrm>
              <a:off x="15218" y="82200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02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sp>
        <p:nvSpPr>
          <p:cNvPr id="16" name="矩形 62"/>
          <p:cNvSpPr>
            <a:spLocks noChangeArrowheads="1"/>
          </p:cNvSpPr>
          <p:nvPr/>
        </p:nvSpPr>
        <p:spPr bwMode="auto">
          <a:xfrm>
            <a:off x="2184112" y="3211076"/>
            <a:ext cx="9113846" cy="929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 will arrange someone to take you round.</a:t>
            </a:r>
          </a:p>
          <a:p>
            <a:endParaRPr lang="en-US" altLang="zh-CN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055870" y="2167255"/>
            <a:ext cx="135382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to meet</a:t>
            </a:r>
          </a:p>
        </p:txBody>
      </p:sp>
      <p:sp>
        <p:nvSpPr>
          <p:cNvPr id="8" name="上箭头标注 7"/>
          <p:cNvSpPr/>
          <p:nvPr/>
        </p:nvSpPr>
        <p:spPr>
          <a:xfrm>
            <a:off x="3655695" y="3567430"/>
            <a:ext cx="1154430" cy="810895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476243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391314" y="607463"/>
            <a:ext cx="133477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5. attract</a:t>
            </a:r>
            <a:endParaRPr lang="en-US" altLang="zh-CN" sz="2800" b="1" dirty="0" smtClean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810000" y="461645"/>
            <a:ext cx="965200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</a:t>
            </a:r>
            <a:r>
              <a:rPr lang="en-US" altLang="zh-CN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zh-CN" altLang="en-US" sz="2400" b="1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184400" y="1390015"/>
            <a:ext cx="8488680" cy="805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indent="0" fontAlgn="auto">
              <a:buNone/>
              <a:defRPr/>
            </a:pPr>
            <a:r>
              <a:rPr lang="zh-CN" alt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吸引；使喜爱</a:t>
            </a:r>
            <a:endParaRPr lang="zh-CN" altLang="en-US" sz="24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0" fontAlgn="auto">
              <a:buNone/>
              <a:defRPr/>
            </a:pPr>
            <a:r>
              <a:rPr lang="en-US" altLang="zh-CN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first </a:t>
            </a:r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attracted me to her</a:t>
            </a:r>
            <a:r>
              <a:rPr lang="en-US" altLang="zh-CN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was her sense of humor. </a:t>
            </a: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60584" y="1392513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grpSp>
        <p:nvGrpSpPr>
          <p:cNvPr id="4" name="组合 59"/>
          <p:cNvGrpSpPr/>
          <p:nvPr/>
        </p:nvGrpSpPr>
        <p:grpSpPr bwMode="auto">
          <a:xfrm>
            <a:off x="1683445" y="2624486"/>
            <a:ext cx="400646" cy="400050"/>
            <a:chOff x="3566" y="0"/>
            <a:chExt cx="533400" cy="533400"/>
          </a:xfrm>
          <a:solidFill>
            <a:srgbClr val="19C9F5"/>
          </a:solidFill>
        </p:grpSpPr>
        <p:sp>
          <p:nvSpPr>
            <p:cNvPr id="14" name="椭圆 60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5" name="矩形 61"/>
            <p:cNvSpPr>
              <a:spLocks noChangeArrowheads="1"/>
            </p:cNvSpPr>
            <p:nvPr/>
          </p:nvSpPr>
          <p:spPr bwMode="auto">
            <a:xfrm>
              <a:off x="15218" y="82200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02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grpSp>
        <p:nvGrpSpPr>
          <p:cNvPr id="5" name="组合 64"/>
          <p:cNvGrpSpPr/>
          <p:nvPr/>
        </p:nvGrpSpPr>
        <p:grpSpPr bwMode="auto">
          <a:xfrm>
            <a:off x="1684074" y="3794408"/>
            <a:ext cx="400646" cy="400050"/>
            <a:chOff x="3566" y="0"/>
            <a:chExt cx="533400" cy="533400"/>
          </a:xfrm>
          <a:solidFill>
            <a:srgbClr val="7ED9F9"/>
          </a:solidFill>
        </p:grpSpPr>
        <p:sp>
          <p:nvSpPr>
            <p:cNvPr id="19" name="椭圆 65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0" name="矩形 66"/>
            <p:cNvSpPr>
              <a:spLocks noChangeArrowheads="1"/>
            </p:cNvSpPr>
            <p:nvPr/>
          </p:nvSpPr>
          <p:spPr bwMode="auto">
            <a:xfrm>
              <a:off x="15218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03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526451"/>
            <a:ext cx="756285" cy="594360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2124075" y="2624455"/>
            <a:ext cx="892873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None/>
              <a:defRPr/>
            </a:pPr>
            <a:r>
              <a:rPr lang="zh-CN" alt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招引</a:t>
            </a:r>
            <a:endParaRPr lang="zh-CN" altLang="en-US" sz="2400" b="1" dirty="0" smtClean="0">
              <a:solidFill>
                <a:schemeClr val="tx1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  <a:p>
            <a:pPr marL="457200" indent="-457200">
              <a:buNone/>
              <a:defRPr/>
            </a:pPr>
            <a:r>
              <a:rPr lang="en-US" altLang="zh-CN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The warm damp air </a:t>
            </a:r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attracts a lot of mosquitoes</a:t>
            </a:r>
            <a:r>
              <a:rPr lang="en-US" altLang="zh-CN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31" name="矩形 30"/>
          <p:cNvSpPr/>
          <p:nvPr/>
        </p:nvSpPr>
        <p:spPr>
          <a:xfrm>
            <a:off x="2184400" y="3794125"/>
            <a:ext cx="6791960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引起</a:t>
            </a:r>
            <a:r>
              <a:rPr lang="en-US" altLang="zh-CN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CN" alt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反应</a:t>
            </a:r>
            <a:r>
              <a:rPr lang="en-US" altLang="zh-CN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altLang="zh-CN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US" altLang="zh-CN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His comments were bound to </a:t>
            </a:r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attract critism</a:t>
            </a:r>
            <a:r>
              <a:rPr lang="en-US" altLang="zh-CN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None/>
            </a:pPr>
            <a:r>
              <a:rPr lang="en-US" altLang="zh-CN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She tried to </a:t>
            </a:r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attract the attention</a:t>
            </a:r>
            <a:r>
              <a:rPr lang="en-US" altLang="zh-CN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of the waiter. </a:t>
            </a:r>
          </a:p>
        </p:txBody>
      </p:sp>
      <p:grpSp>
        <p:nvGrpSpPr>
          <p:cNvPr id="7" name="组合 64"/>
          <p:cNvGrpSpPr/>
          <p:nvPr/>
        </p:nvGrpSpPr>
        <p:grpSpPr bwMode="auto">
          <a:xfrm>
            <a:off x="1723390" y="5175885"/>
            <a:ext cx="400685" cy="344805"/>
            <a:chOff x="3566" y="0"/>
            <a:chExt cx="533400" cy="533400"/>
          </a:xfrm>
          <a:solidFill>
            <a:srgbClr val="7ED9F9"/>
          </a:solidFill>
        </p:grpSpPr>
        <p:sp>
          <p:nvSpPr>
            <p:cNvPr id="8" name="椭圆 65"/>
            <p:cNvSpPr>
              <a:spLocks noChangeArrowheads="1"/>
            </p:cNvSpPr>
            <p:nvPr/>
          </p:nvSpPr>
          <p:spPr bwMode="auto">
            <a:xfrm>
              <a:off x="3566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34" name="矩形 66"/>
            <p:cNvSpPr>
              <a:spLocks noChangeArrowheads="1"/>
            </p:cNvSpPr>
            <p:nvPr/>
          </p:nvSpPr>
          <p:spPr bwMode="auto">
            <a:xfrm>
              <a:off x="15218" y="82033"/>
              <a:ext cx="472074" cy="426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04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2184400" y="5229225"/>
            <a:ext cx="8807450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派生词</a:t>
            </a:r>
            <a:endParaRPr lang="zh-CN" sz="24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US" altLang="zh-CN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attraction n. </a:t>
            </a:r>
            <a:r>
              <a:rPr lang="zh-CN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吸引力</a:t>
            </a:r>
          </a:p>
          <a:p>
            <a:pPr>
              <a:buNone/>
            </a:pPr>
            <a:r>
              <a:rPr lang="en-US" altLang="zh-CN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attractive adj. </a:t>
            </a:r>
            <a:r>
              <a:rPr lang="zh-CN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有吸引力的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/>
      <p:bldP spid="31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872035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831702" y="1005795"/>
            <a:ext cx="66421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Quiz</a:t>
            </a:r>
            <a:endParaRPr lang="en-US" altLang="zh-CN" sz="2800" b="1" dirty="0" smtClean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855085" y="885825"/>
            <a:ext cx="3945890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歌词填空</a:t>
            </a: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2250195" y="1927462"/>
            <a:ext cx="9388720" cy="277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en-US" altLang="zh-CN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那位极具魅力的女孩吸引了我。</a:t>
            </a:r>
          </a:p>
          <a:p>
            <a:pPr fontAlgn="auto">
              <a:lnSpc>
                <a:spcPct val="100000"/>
              </a:lnSpc>
            </a:pPr>
            <a:r>
              <a:rPr lang="en-US" altLang="zh-CN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lang="en-US" altLang="zh-CN" sz="2800" b="1" dirty="0" smtClean="0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___________</a:t>
            </a:r>
            <a:r>
              <a:rPr lang="en-US" altLang="zh-CN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girl ________ me. </a:t>
            </a:r>
          </a:p>
          <a:p>
            <a:pPr fontAlgn="auto">
              <a:lnSpc>
                <a:spcPct val="100000"/>
              </a:lnSpc>
            </a:pPr>
            <a:endParaRPr lang="en-US" altLang="zh-CN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他吸引我的地方是他的勇气。</a:t>
            </a:r>
          </a:p>
          <a:p>
            <a:pPr fontAlgn="auto">
              <a:lnSpc>
                <a:spcPct val="100000"/>
              </a:lnSpc>
            </a:pPr>
            <a:r>
              <a:rPr lang="en-US" altLang="zh-CN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What __________________ is his courage. </a:t>
            </a:r>
            <a:endParaRPr lang="en-US" altLang="zh-CN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>
              <a:lnSpc>
                <a:spcPct val="150000"/>
              </a:lnSpc>
            </a:pPr>
            <a:endParaRPr lang="en-US" altLang="zh-CN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" name="组合 54"/>
          <p:cNvGrpSpPr/>
          <p:nvPr/>
        </p:nvGrpSpPr>
        <p:grpSpPr bwMode="auto">
          <a:xfrm>
            <a:off x="1660584" y="2105589"/>
            <a:ext cx="400647" cy="400050"/>
            <a:chOff x="403" y="0"/>
            <a:chExt cx="533400" cy="533400"/>
          </a:xfrm>
          <a:solidFill>
            <a:srgbClr val="22ACEC"/>
          </a:solidFill>
        </p:grpSpPr>
        <p:sp>
          <p:nvSpPr>
            <p:cNvPr id="9" name="椭圆 55"/>
            <p:cNvSpPr>
              <a:spLocks noChangeArrowheads="1"/>
            </p:cNvSpPr>
            <p:nvPr/>
          </p:nvSpPr>
          <p:spPr bwMode="auto">
            <a:xfrm>
              <a:off x="403" y="0"/>
              <a:ext cx="533400" cy="5334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10" name="矩形 56"/>
            <p:cNvSpPr>
              <a:spLocks noChangeArrowheads="1"/>
            </p:cNvSpPr>
            <p:nvPr/>
          </p:nvSpPr>
          <p:spPr bwMode="auto">
            <a:xfrm>
              <a:off x="31065" y="82033"/>
              <a:ext cx="4720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p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/>
                  <a:ea typeface="微软雅黑" panose="020B050302020402020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306445" y="2319655"/>
            <a:ext cx="15925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attractive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812155" y="2319655"/>
            <a:ext cx="130302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attracts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306445" y="3611245"/>
            <a:ext cx="31165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attracted me to him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746723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44457" y="881470"/>
            <a:ext cx="143002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 smtClean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重点单词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4667241" y="746723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1820609" y="2293912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046482" y="1446299"/>
            <a:ext cx="9525024" cy="5259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1.__________   </a:t>
            </a:r>
            <a:r>
              <a:rPr sz="2000" b="1" dirty="0" err="1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vi. 组成；在于；一致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2.__________ 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 澄清；阐明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3.__________ 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 完成；达到；实现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4.__________ 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矛盾；冲突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5.__________ 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不愿意（的）；不乐意（的）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6.__________ 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信任；学分；赞扬；信贷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7.__________ 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便利；方便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8.__________ 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粗糙的；粗暴的</a:t>
            </a: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9.__________ 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 吸引；引起注意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10._________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收藏品；珍藏；收集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11. _________-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乡下；农村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12. _________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令人愉快的；使人高兴的</a:t>
            </a:r>
          </a:p>
          <a:p>
            <a:pPr>
              <a:lnSpc>
                <a:spcPts val="3100"/>
              </a:lnSpc>
            </a:pP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        </a:t>
            </a:r>
          </a:p>
        </p:txBody>
      </p:sp>
      <p:sp>
        <p:nvSpPr>
          <p:cNvPr id="10" name="椭圆 9"/>
          <p:cNvSpPr/>
          <p:nvPr/>
        </p:nvSpPr>
        <p:spPr>
          <a:xfrm>
            <a:off x="1820609" y="392590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1809721" y="549889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642918"/>
            <a:ext cx="762000" cy="74676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407225" y="1506116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consist</a:t>
            </a:r>
            <a:endParaRPr lang="zh-CN" altLang="en-US" sz="2000" b="1" dirty="0" smtClean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07224" y="1884766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clarify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75778" y="2312375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accomplish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07222" y="2650793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conflict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84362" y="3064623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unwilling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47862" y="3463529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credit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264451" y="3871469"/>
            <a:ext cx="1905013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convenience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400228" y="4265905"/>
            <a:ext cx="1714512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rough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384466" y="4645485"/>
            <a:ext cx="1809763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attract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07222" y="5023205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collection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84468" y="5423457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countryside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407328" y="5799999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enjoyable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79058" y="277501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01419" y="439711"/>
            <a:ext cx="143002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 smtClean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pitchFamily="34" charset="0"/>
                <a:sym typeface="Arial" panose="020B0604020202020204"/>
              </a:rPr>
              <a:t>即学即用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3879728" y="277277"/>
            <a:ext cx="6746481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Complete the passage</a:t>
            </a:r>
            <a:r>
              <a:rPr lang="zh-CN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 </a:t>
            </a:r>
            <a:r>
              <a:rPr lang="en-US" altLang="zh-CN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charset="-122"/>
                <a:cs typeface="Calibri" panose="020F0502020204030204" pitchFamily="34" charset="0"/>
                <a:sym typeface="Arial" panose="020B0604020202020204"/>
              </a:rPr>
              <a:t>with proper words or expressions.</a:t>
            </a:r>
          </a:p>
        </p:txBody>
      </p:sp>
      <p:sp>
        <p:nvSpPr>
          <p:cNvPr id="6" name="矩形 5"/>
          <p:cNvSpPr/>
          <p:nvPr/>
        </p:nvSpPr>
        <p:spPr>
          <a:xfrm>
            <a:off x="1448435" y="1517015"/>
            <a:ext cx="9596755" cy="4616450"/>
          </a:xfrm>
          <a:prstGeom prst="rect">
            <a:avLst/>
          </a:prstGeom>
          <a:solidFill>
            <a:srgbClr val="E0E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The United States of America (USA), commonly known as the United States (U.S. or US) or America, is a country 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____________ </a:t>
            </a:r>
            <a:r>
              <a:rPr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50 states. Its capital is Washington, D.C., and the largest city by population is New York, which is famous for the 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_______</a:t>
            </a:r>
            <a:r>
              <a:rPr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 of Liberty. Since the 19th century, the U.S. has 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_________________</a:t>
            </a:r>
            <a:r>
              <a:rPr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 the United Kingdom to become a global superpower. 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__________</a:t>
            </a:r>
            <a:r>
              <a:rPr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, the highly developed country has the world's largest economy. A leading political, cultural, scientific and 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__________</a:t>
            </a:r>
            <a:r>
              <a:rPr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 force internationally, it 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________</a:t>
            </a:r>
            <a:r>
              <a:rPr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 businessmen, scientists, and students all over the world. 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795" y="309256"/>
            <a:ext cx="504825" cy="50546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761095" y="2025650"/>
            <a:ext cx="26365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consisting of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201150" y="2908935"/>
            <a:ext cx="2032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Statue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801610" y="3343275"/>
            <a:ext cx="30467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taken the place of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689735" y="4165600"/>
            <a:ext cx="184785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To its credit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663065" y="5031740"/>
            <a:ext cx="187452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educational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343140" y="5031740"/>
            <a:ext cx="127825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/>
              </a:rPr>
              <a:t>attracts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7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平行四边形 8"/>
          <p:cNvSpPr/>
          <p:nvPr/>
        </p:nvSpPr>
        <p:spPr>
          <a:xfrm>
            <a:off x="3604895" y="2694940"/>
            <a:ext cx="5397500" cy="1511300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4008120" y="3173730"/>
            <a:ext cx="4631690" cy="553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dirty="0">
                <a:solidFill>
                  <a:srgbClr val="22ACEC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溯恩教育感谢一路有你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4011930" y="3727450"/>
            <a:ext cx="4583430" cy="0"/>
          </a:xfrm>
          <a:prstGeom prst="line">
            <a:avLst/>
          </a:prstGeom>
          <a:ln>
            <a:solidFill>
              <a:srgbClr val="22A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746723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03817" y="806540"/>
            <a:ext cx="143002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 smtClean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重点单词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4667241" y="746723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1820609" y="2293912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046482" y="1446299"/>
            <a:ext cx="9525024" cy="5657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13.______________   </a:t>
            </a:r>
            <a:r>
              <a:rPr sz="2000" b="1" dirty="0" err="1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描写；描述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14.______________ 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争吵；争论；吵架</a:t>
            </a:r>
            <a:r>
              <a:rPr lang="zh-CN" altLang="en-US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2000" b="1" dirty="0" smtClean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15.______________ 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 筹备；安排；整理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16.______________ 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vt. 折叠；对折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17.______________ 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快乐；高兴；喜悦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18.______________ 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壮丽的；辉煌的；极好的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19.______________ 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塑像；雕像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20.______________ 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 使激动；使胆战心惊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21.______________ 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错误；过失；谬误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22.______________ 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一致的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23. ______________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货币；通货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24. ______________ </a:t>
            </a:r>
            <a:r>
              <a:rPr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管理；行政部门</a:t>
            </a:r>
          </a:p>
          <a:p>
            <a:pPr>
              <a:lnSpc>
                <a:spcPts val="3100"/>
              </a:lnSpc>
            </a:pPr>
            <a:endParaRPr lang="en-US" altLang="zh-CN" sz="2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        </a:t>
            </a:r>
          </a:p>
        </p:txBody>
      </p:sp>
      <p:sp>
        <p:nvSpPr>
          <p:cNvPr id="10" name="椭圆 9"/>
          <p:cNvSpPr/>
          <p:nvPr/>
        </p:nvSpPr>
        <p:spPr>
          <a:xfrm>
            <a:off x="1820609" y="392590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1809721" y="549889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642918"/>
            <a:ext cx="762000" cy="74676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603440" y="1495956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description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03439" y="1894926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quarrel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66938" y="2293325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arrange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67000" y="2692400"/>
            <a:ext cx="853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fold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3437" y="3064623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delight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67572" y="3468609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splendid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67676" y="3850514"/>
            <a:ext cx="1905013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statue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51053" y="4249395"/>
            <a:ext cx="1714512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thrill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667676" y="4637865"/>
            <a:ext cx="1809763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error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98687" y="5036540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consistent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603543" y="5423457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currency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27300" y="5800090"/>
            <a:ext cx="18992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administration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746723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36681" y="900430"/>
            <a:ext cx="143002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 smtClean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重点短语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4667241" y="746723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1820609" y="2293912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80221" y="1584976"/>
            <a:ext cx="9525024" cy="48615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1.________________   </a:t>
            </a:r>
            <a:r>
              <a:rPr lang="zh-CN" altLang="en-US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由……组成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________________  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把……分成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________________  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挣脱（束缚）；脱离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 ________________   </a:t>
            </a:r>
            <a:r>
              <a:rPr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为……带来荣誉；值得赞扬；在……名下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 ________________   </a:t>
            </a:r>
            <a:r>
              <a:rPr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省去；遗漏；不考虑</a:t>
            </a: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 ________________   </a:t>
            </a:r>
            <a:r>
              <a:rPr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代替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 ________________  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(机器)损坏；破坏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 ________________  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提及，查阅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 ________________  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被称作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10. ________________  </a:t>
            </a:r>
            <a:r>
              <a:rPr lang="zh-CN" altLang="en-US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列出清单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11. ________________ </a:t>
            </a:r>
            <a:r>
              <a:rPr lang="zh-CN" altLang="en-US" sz="2000" b="1" dirty="0" smtClean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让某人吃惊的是</a:t>
            </a:r>
            <a:endParaRPr lang="en-US" altLang="zh-CN" sz="2000" b="1" dirty="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</a:p>
        </p:txBody>
      </p:sp>
      <p:sp>
        <p:nvSpPr>
          <p:cNvPr id="10" name="椭圆 9"/>
          <p:cNvSpPr/>
          <p:nvPr/>
        </p:nvSpPr>
        <p:spPr>
          <a:xfrm>
            <a:off x="1820609" y="392590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1809721" y="549889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642918"/>
            <a:ext cx="762000" cy="74676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666976" y="1614013"/>
            <a:ext cx="295277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consist of 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666976" y="2042180"/>
            <a:ext cx="295277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divide into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36450" y="2391221"/>
            <a:ext cx="3429024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break away (from)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51690" y="2827998"/>
            <a:ext cx="295277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to one’s credit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51689" y="3230309"/>
            <a:ext cx="295277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leave out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66976" y="3597576"/>
            <a:ext cx="295277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take the place of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66976" y="3995282"/>
            <a:ext cx="295277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break down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66976" y="4386962"/>
            <a:ext cx="295277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refer to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66976" y="4776238"/>
            <a:ext cx="295277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be known as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66976" y="5188693"/>
            <a:ext cx="447678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make a list of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666976" y="5539566"/>
            <a:ext cx="36195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to one's surprise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746723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33661" y="881470"/>
            <a:ext cx="143002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 smtClean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派生单词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4667241" y="746723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1820609" y="2293912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009775" y="1495425"/>
            <a:ext cx="10024110" cy="5259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1.________   </a:t>
            </a:r>
            <a:r>
              <a:rPr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vi. &amp; vt. 联合；团结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________  adj. 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团结的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2.________   </a:t>
            </a:r>
            <a:r>
              <a:rPr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 澄清；阐明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     n.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澄清；阐明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3.___________   </a:t>
            </a:r>
            <a:r>
              <a:rPr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 完成；达到；实现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   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adj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技艺高超的；熟练的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4.________   </a:t>
            </a:r>
            <a:r>
              <a:rPr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矛盾；冲突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   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adj.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因心理冲突而不知所措的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5.____________   </a:t>
            </a:r>
            <a:r>
              <a:rPr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便利；方便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   </a:t>
            </a:r>
            <a:r>
              <a:rPr lang="en-US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方便的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6.________   </a:t>
            </a:r>
            <a:r>
              <a:rPr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 吸引；引起注意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 </a:t>
            </a:r>
            <a:r>
              <a:rPr lang="en-US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吸引人的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7.__________   </a:t>
            </a:r>
            <a:r>
              <a:rPr sz="20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描写；描述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_________   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</a:t>
            </a:r>
            <a:r>
              <a:rPr lang="en-US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v. 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描写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8.________  </a:t>
            </a:r>
            <a:r>
              <a:rPr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 筹备；安排；整理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___________  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n. 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筹备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9.________   </a:t>
            </a:r>
            <a:r>
              <a:rPr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快乐；高兴；喜悦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    </a:t>
            </a:r>
            <a:r>
              <a:rPr lang="en-US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高兴的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10.________  </a:t>
            </a:r>
            <a:r>
              <a:rPr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 使激动；使胆战心惊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    </a:t>
            </a:r>
            <a:r>
              <a:rPr 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激动的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11.__________   </a:t>
            </a:r>
            <a:r>
              <a:rPr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一致的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 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n.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一致性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12.__________  </a:t>
            </a:r>
            <a:r>
              <a:rPr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教育的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 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___________ 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 n.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教育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13.________  </a:t>
            </a:r>
            <a:r>
              <a:rPr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adj. 粗糙的；粗暴的</a:t>
            </a:r>
            <a:r>
              <a:rPr lang="zh-CN" alt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                     </a:t>
            </a:r>
            <a:r>
              <a:rPr lang="en-US" altLang="zh-CN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____________    </a:t>
            </a:r>
            <a:r>
              <a:rPr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adv. 粗略地；粗糙地</a:t>
            </a:r>
          </a:p>
        </p:txBody>
      </p:sp>
      <p:sp>
        <p:nvSpPr>
          <p:cNvPr id="10" name="椭圆 9"/>
          <p:cNvSpPr/>
          <p:nvPr/>
        </p:nvSpPr>
        <p:spPr>
          <a:xfrm>
            <a:off x="1820609" y="392590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1809721" y="549889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642918"/>
            <a:ext cx="762000" cy="746760"/>
          </a:xfrm>
          <a:prstGeom prst="rect">
            <a:avLst/>
          </a:prstGeom>
        </p:spPr>
      </p:pic>
      <p:cxnSp>
        <p:nvCxnSpPr>
          <p:cNvPr id="16" name="直接箭头连接符 15"/>
          <p:cNvCxnSpPr/>
          <p:nvPr/>
        </p:nvCxnSpPr>
        <p:spPr>
          <a:xfrm>
            <a:off x="6444707" y="1768069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6427175" y="2565743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6444320" y="2954799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6427563" y="3427895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6444708" y="3753284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6444463" y="4516351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6444466" y="5314345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6427661" y="6110413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>
            <a:off x="6427240" y="5686034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425024" y="1545116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unite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278007" y="1545176"/>
            <a:ext cx="20955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united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425046" y="1972888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clarify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219119" y="1943575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clarification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28486" y="2342599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accomplish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145102" y="2342476"/>
            <a:ext cx="2000264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accomplished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328303" y="2741357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conflict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248266" y="2738920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conflicted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233275" y="3137663"/>
            <a:ext cx="1714512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convenience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219058" y="3140297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convenient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328726" y="3526511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attract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248329" y="3526551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attractive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294255" y="3935095"/>
            <a:ext cx="15925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description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328504" y="4317444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arrange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294236" y="4701657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delight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425024" y="5100457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thrill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335370" y="5087989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thrilled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424885" y="5498901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consistent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35374" y="5486973"/>
            <a:ext cx="150294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consistency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424849" y="5885915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educational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277842" y="5897980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education</a:t>
            </a:r>
          </a:p>
        </p:txBody>
      </p:sp>
      <p:cxnSp>
        <p:nvCxnSpPr>
          <p:cNvPr id="63" name="直接箭头连接符 62"/>
          <p:cNvCxnSpPr/>
          <p:nvPr/>
        </p:nvCxnSpPr>
        <p:spPr>
          <a:xfrm>
            <a:off x="6444319" y="2171116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>
            <a:off x="6427563" y="4133014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53"/>
          <p:cNvSpPr txBox="1"/>
          <p:nvPr/>
        </p:nvSpPr>
        <p:spPr>
          <a:xfrm>
            <a:off x="7248267" y="3918658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describe</a:t>
            </a:r>
          </a:p>
        </p:txBody>
      </p:sp>
      <p:sp>
        <p:nvSpPr>
          <p:cNvPr id="5" name="TextBox 53"/>
          <p:cNvSpPr txBox="1"/>
          <p:nvPr/>
        </p:nvSpPr>
        <p:spPr>
          <a:xfrm>
            <a:off x="7335262" y="4302833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arrangement</a:t>
            </a:r>
          </a:p>
        </p:txBody>
      </p:sp>
      <p:cxnSp>
        <p:nvCxnSpPr>
          <p:cNvPr id="9" name="直接箭头连接符 8"/>
          <p:cNvCxnSpPr/>
          <p:nvPr/>
        </p:nvCxnSpPr>
        <p:spPr>
          <a:xfrm>
            <a:off x="6427318" y="4922116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53"/>
          <p:cNvSpPr txBox="1"/>
          <p:nvPr/>
        </p:nvSpPr>
        <p:spPr>
          <a:xfrm>
            <a:off x="7335262" y="4701613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delighted</a:t>
            </a:r>
          </a:p>
        </p:txBody>
      </p:sp>
      <p:sp>
        <p:nvSpPr>
          <p:cNvPr id="12" name="TextBox 59"/>
          <p:cNvSpPr txBox="1"/>
          <p:nvPr/>
        </p:nvSpPr>
        <p:spPr>
          <a:xfrm>
            <a:off x="2424849" y="6284695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rough</a:t>
            </a:r>
          </a:p>
        </p:txBody>
      </p:sp>
      <p:sp>
        <p:nvSpPr>
          <p:cNvPr id="15" name="TextBox 59"/>
          <p:cNvSpPr txBox="1"/>
          <p:nvPr/>
        </p:nvSpPr>
        <p:spPr>
          <a:xfrm>
            <a:off x="7335304" y="6284695"/>
            <a:ext cx="161926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roughly</a:t>
            </a:r>
          </a:p>
        </p:txBody>
      </p:sp>
      <p:cxnSp>
        <p:nvCxnSpPr>
          <p:cNvPr id="17" name="直接箭头连接符 16"/>
          <p:cNvCxnSpPr/>
          <p:nvPr/>
        </p:nvCxnSpPr>
        <p:spPr>
          <a:xfrm>
            <a:off x="6427661" y="6507288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4" grpId="0"/>
      <p:bldP spid="5" grpId="0"/>
      <p:bldP spid="11" grpId="0"/>
      <p:bldP spid="12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900077" y="360961"/>
            <a:ext cx="5486436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美句品赏</a:t>
            </a:r>
          </a:p>
        </p:txBody>
      </p:sp>
      <p:pic>
        <p:nvPicPr>
          <p:cNvPr id="10" name="图片 9" descr="6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" y="314294"/>
            <a:ext cx="762000" cy="74676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912495" y="1734185"/>
            <a:ext cx="1005268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fontAlgn="auto">
              <a:lnSpc>
                <a:spcPct val="150000"/>
              </a:lnSpc>
              <a:buNone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Success does not _______ in never making mistakes but in never making the same one a second time. </a:t>
            </a:r>
          </a:p>
          <a:p>
            <a:pPr indent="0" algn="r" fontAlgn="auto">
              <a:lnSpc>
                <a:spcPct val="150000"/>
              </a:lnSpc>
              <a:buNone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---George Bernard Shaw</a:t>
            </a:r>
          </a:p>
          <a:p>
            <a:pPr indent="0" algn="just" fontAlgn="auto">
              <a:lnSpc>
                <a:spcPct val="150000"/>
              </a:lnSpc>
              <a:buNone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It is amazing what you can</a:t>
            </a:r>
            <a:r>
              <a:rPr lang="en-US" altLang="zh-CN" sz="2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 __________ </a:t>
            </a: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if you do not care who gets the </a:t>
            </a:r>
            <a:r>
              <a:rPr lang="en-US" altLang="zh-CN" sz="2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_____</a:t>
            </a: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. </a:t>
            </a:r>
          </a:p>
          <a:p>
            <a:pPr indent="0" algn="r" fontAlgn="auto">
              <a:lnSpc>
                <a:spcPct val="150000"/>
              </a:lnSpc>
              <a:buNone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---Harry S Truman</a:t>
            </a:r>
          </a:p>
          <a:p>
            <a:pPr indent="0" fontAlgn="auto">
              <a:lnSpc>
                <a:spcPct val="150000"/>
              </a:lnSpc>
              <a:buNone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It is a ______ road that leads to the heights of greatness. </a:t>
            </a:r>
          </a:p>
          <a:p>
            <a:pPr indent="0" algn="r" fontAlgn="auto">
              <a:lnSpc>
                <a:spcPct val="150000"/>
              </a:lnSpc>
              <a:buNone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---Lucius Annaeus Seneca</a:t>
            </a:r>
          </a:p>
          <a:p>
            <a:pPr indent="0" fontAlgn="auto">
              <a:lnSpc>
                <a:spcPct val="150000"/>
              </a:lnSpc>
              <a:buNone/>
            </a:pPr>
            <a:endParaRPr lang="en-US" altLang="zh-CN" sz="2400" b="1">
              <a:latin typeface="Calibri" panose="020F0502020204030204" pitchFamily="34" charset="0"/>
              <a:cs typeface="Calibri" panose="020F0502020204030204" pitchFamily="3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230245" y="1856740"/>
            <a:ext cx="10553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consist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381500" y="3505200"/>
            <a:ext cx="159702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accomplish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9908540" y="3505200"/>
            <a:ext cx="91313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credit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739900" y="4577715"/>
            <a:ext cx="92392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rough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2495" y="1169670"/>
            <a:ext cx="10052685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auto">
              <a:lnSpc>
                <a:spcPct val="150000"/>
              </a:lnSpc>
              <a:buAutoNum type="arabicPeriod"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_____________  the system of money that a country uses  </a:t>
            </a:r>
          </a:p>
          <a:p>
            <a:pPr marL="457200" indent="-457200" fontAlgn="auto">
              <a:lnSpc>
                <a:spcPct val="150000"/>
              </a:lnSpc>
              <a:buAutoNum type="arabicPeriod"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_____________  a situation in which people, groups or countries are involved in a serious disagreement or argument  </a:t>
            </a:r>
          </a:p>
          <a:p>
            <a:pPr marL="457200" indent="-457200" fontAlgn="auto">
              <a:lnSpc>
                <a:spcPct val="150000"/>
              </a:lnSpc>
              <a:buAutoNum type="arabicPeriod"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_____________ the activities that are done in order to plan, organize and run a business, school or other institution</a:t>
            </a:r>
          </a:p>
          <a:p>
            <a:pPr marL="457200" indent="-457200" fontAlgn="auto">
              <a:lnSpc>
                <a:spcPct val="150000"/>
              </a:lnSpc>
              <a:buAutoNum type="arabicPeriod"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_____________ the quality of being useful, easy or suitable for somebody</a:t>
            </a:r>
          </a:p>
          <a:p>
            <a:pPr marL="457200" indent="-457200" fontAlgn="auto">
              <a:lnSpc>
                <a:spcPct val="150000"/>
              </a:lnSpc>
              <a:buAutoNum type="arabicPeriod"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_____________ land outside towns and cities, with fields, woods, etc.</a:t>
            </a:r>
          </a:p>
          <a:p>
            <a:pPr marL="457200" indent="-457200" fontAlgn="auto">
              <a:lnSpc>
                <a:spcPct val="150000"/>
              </a:lnSpc>
              <a:buAutoNum type="arabicPeriod"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_____________ an angry argument or disagreement between people, often about a personal matter  </a:t>
            </a:r>
          </a:p>
          <a:p>
            <a:pPr marL="457200" indent="-457200" fontAlgn="auto">
              <a:lnSpc>
                <a:spcPct val="150000"/>
              </a:lnSpc>
              <a:buAutoNum type="arabicPeriod"/>
            </a:pP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_____________ a feeling of great pleasure</a:t>
            </a:r>
          </a:p>
        </p:txBody>
      </p:sp>
      <p:sp>
        <p:nvSpPr>
          <p:cNvPr id="5" name="平行四边形 4"/>
          <p:cNvSpPr/>
          <p:nvPr/>
        </p:nvSpPr>
        <p:spPr>
          <a:xfrm>
            <a:off x="899795" y="360680"/>
            <a:ext cx="4954905" cy="69977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词汇释义</a:t>
            </a:r>
          </a:p>
        </p:txBody>
      </p:sp>
      <p:pic>
        <p:nvPicPr>
          <p:cNvPr id="10" name="图片 9" descr="6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" y="314294"/>
            <a:ext cx="762000" cy="74676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602105" y="1297940"/>
            <a:ext cx="13862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currency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676400" y="1856105"/>
            <a:ext cx="111379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conflict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408430" y="2908935"/>
            <a:ext cx="20383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administration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545590" y="4023360"/>
            <a:ext cx="176403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convenience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545590" y="4394835"/>
            <a:ext cx="166751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indent="0" fontAlgn="auto">
              <a:lnSpc>
                <a:spcPct val="150000"/>
              </a:lnSpc>
              <a:buNone/>
            </a:pPr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countryside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676400" y="4945380"/>
            <a:ext cx="123825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fontAlgn="auto">
              <a:lnSpc>
                <a:spcPct val="150000"/>
              </a:lnSpc>
              <a:buNone/>
            </a:pPr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quarrel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737995" y="6052185"/>
            <a:ext cx="106108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fontAlgn="auto">
              <a:lnSpc>
                <a:spcPct val="150000"/>
              </a:lnSpc>
              <a:buNone/>
            </a:pPr>
            <a:r>
              <a:rPr lang="en-US" altLang="zh-CN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delight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147060" y="4439285"/>
            <a:ext cx="7607300" cy="736600"/>
          </a:xfrm>
          <a:prstGeom prst="rect">
            <a:avLst/>
          </a:prstGeom>
          <a:solidFill>
            <a:schemeClr val="accent4">
              <a:lumMod val="40000"/>
              <a:lumOff val="6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3088005" y="2829560"/>
            <a:ext cx="7725410" cy="1198245"/>
          </a:xfrm>
          <a:prstGeom prst="rect">
            <a:avLst/>
          </a:prstGeom>
          <a:solidFill>
            <a:schemeClr val="accent5">
              <a:lumMod val="75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3168650" y="1734185"/>
            <a:ext cx="7607300" cy="687705"/>
          </a:xfrm>
          <a:prstGeom prst="rect">
            <a:avLst/>
          </a:prstGeom>
          <a:solidFill>
            <a:schemeClr val="accent4">
              <a:lumMod val="40000"/>
              <a:lumOff val="6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平行四边形 3"/>
          <p:cNvSpPr/>
          <p:nvPr/>
        </p:nvSpPr>
        <p:spPr>
          <a:xfrm>
            <a:off x="899795" y="360680"/>
            <a:ext cx="2773045" cy="69977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话题词汇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83565" y="1853565"/>
            <a:ext cx="2409190" cy="65659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Countries of the UK              </a:t>
            </a:r>
          </a:p>
        </p:txBody>
      </p:sp>
      <p:pic>
        <p:nvPicPr>
          <p:cNvPr id="10" name="图片 9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314294"/>
            <a:ext cx="762000" cy="74676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242945" y="1853565"/>
            <a:ext cx="75336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Wales, Scotland, Northern Ireland </a:t>
            </a:r>
          </a:p>
        </p:txBody>
      </p:sp>
      <p:sp>
        <p:nvSpPr>
          <p:cNvPr id="7" name="矩形 6"/>
          <p:cNvSpPr/>
          <p:nvPr/>
        </p:nvSpPr>
        <p:spPr>
          <a:xfrm>
            <a:off x="583565" y="3054985"/>
            <a:ext cx="2409190" cy="747395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Famous sites in UK         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177540" y="4577715"/>
            <a:ext cx="74155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enjoyable, splendid, original, delighted, thrilled, royal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3672840" y="361315"/>
            <a:ext cx="6920230" cy="699770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Expressions concerning the UK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147060" y="2829560"/>
            <a:ext cx="74155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River Avon, River Thames, River Severn, St Paul's Cathedral, Buckingham, Greenwich, Highgate Cemetery, London Heathrow Airport </a:t>
            </a:r>
            <a:endParaRPr lang="en-US" altLang="zh-CN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83565" y="4428490"/>
            <a:ext cx="2409190" cy="747395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Adjectives to describe the trip</a:t>
            </a:r>
            <a:endParaRPr lang="en-US" altLang="zh-CN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089660" y="746760"/>
            <a:ext cx="3612515" cy="69977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2180681" y="881153"/>
            <a:ext cx="1430020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 smtClean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遣词造句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642918"/>
            <a:ext cx="762000" cy="7467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0075" y="2057400"/>
            <a:ext cx="76295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 accomplish  unite  unwilling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1050" y="2952750"/>
            <a:ext cx="762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 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95630" y="2566670"/>
            <a:ext cx="10015220" cy="82994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If you want to accomplish the plan, you need to unite your enemies no matter how unwilling you are.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" y="3649345"/>
            <a:ext cx="76295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2. convenience  roughly  attract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9283" y="5241608"/>
            <a:ext cx="76295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 delight  description  splendid</a:t>
            </a:r>
          </a:p>
        </p:txBody>
      </p:sp>
      <p:sp>
        <p:nvSpPr>
          <p:cNvPr id="4" name="TextBox 13"/>
          <p:cNvSpPr txBox="1"/>
          <p:nvPr/>
        </p:nvSpPr>
        <p:spPr>
          <a:xfrm>
            <a:off x="609600" y="4175760"/>
            <a:ext cx="10015220" cy="82994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altLang="zh-CN" sz="2400" b="1" i="1" dirty="0" smtClean="0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Roughly desiged for convenience, </a:t>
            </a:r>
            <a:r>
              <a:rPr lang="en-US" altLang="zh-CN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the park was abandoned and failed to attract people.</a:t>
            </a:r>
            <a:endParaRPr lang="en-US" sz="2400" b="1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13"/>
          <p:cNvSpPr txBox="1"/>
          <p:nvPr/>
        </p:nvSpPr>
        <p:spPr>
          <a:xfrm>
            <a:off x="609600" y="5702300"/>
            <a:ext cx="10015220" cy="82994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 It is such a delight to visit the splendid church, the beauty of which is beyond description.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  <p:bldP spid="4" grpId="0" bldLvl="0" animBg="1"/>
      <p:bldP spid="5" grpId="0" bldLvl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1645</Words>
  <Application>Microsoft Macintosh PowerPoint</Application>
  <PresentationFormat>宽屏</PresentationFormat>
  <Paragraphs>307</Paragraphs>
  <Slides>21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0" baseType="lpstr">
      <vt:lpstr>Arial</vt:lpstr>
      <vt:lpstr>Calibri</vt:lpstr>
      <vt:lpstr>Times New Roman</vt:lpstr>
      <vt:lpstr>等线</vt:lpstr>
      <vt:lpstr>等线 Light</vt:lpstr>
      <vt:lpstr>华文新魏</vt:lpstr>
      <vt:lpstr>宋体</vt:lpstr>
      <vt:lpstr>微软雅黑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棕色阅读分享推荐学习通用PPT模板</dc:title>
  <dc:creator>Dell</dc:creator>
  <cp:lastModifiedBy>chenmy1</cp:lastModifiedBy>
  <cp:revision>148</cp:revision>
  <dcterms:created xsi:type="dcterms:W3CDTF">2017-08-09T01:43:00Z</dcterms:created>
  <dcterms:modified xsi:type="dcterms:W3CDTF">2019-01-19T14:18:48Z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</Properties>
</file>