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72"/>
  </p:handoutMasterIdLst>
  <p:sldIdLst>
    <p:sldId id="327" r:id="rId3"/>
    <p:sldId id="256" r:id="rId4"/>
    <p:sldId id="257" r:id="rId6"/>
    <p:sldId id="258" r:id="rId7"/>
    <p:sldId id="259" r:id="rId8"/>
    <p:sldId id="260" r:id="rId9"/>
    <p:sldId id="261" r:id="rId10"/>
    <p:sldId id="262" r:id="rId11"/>
    <p:sldId id="263" r:id="rId12"/>
    <p:sldId id="264" r:id="rId13"/>
    <p:sldId id="266" r:id="rId14"/>
    <p:sldId id="265" r:id="rId15"/>
    <p:sldId id="267" r:id="rId16"/>
    <p:sldId id="268" r:id="rId17"/>
    <p:sldId id="270" r:id="rId18"/>
    <p:sldId id="271"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1" r:id="rId66"/>
    <p:sldId id="322" r:id="rId67"/>
    <p:sldId id="323" r:id="rId68"/>
    <p:sldId id="324" r:id="rId69"/>
    <p:sldId id="325" r:id="rId70"/>
    <p:sldId id="326" r:id="rId7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DCDC"/>
    <a:srgbClr val="F0F0F0"/>
    <a:srgbClr val="E6E6E6"/>
    <a:srgbClr val="C8C8C8"/>
    <a:srgbClr val="FFFFFF"/>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78" d="100"/>
          <a:sy n="78" d="100"/>
        </p:scale>
        <p:origin x="654" y="54"/>
      </p:cViewPr>
      <p:guideLst>
        <p:guide orient="horz" pos="2088"/>
        <p:guide pos="3843"/>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handoutMaster" Target="handoutMasters/handoutMaster1.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88281"/>
            <a:ext cx="10852237" cy="899167"/>
          </a:xfrm>
        </p:spPr>
        <p:txBody>
          <a:bodyPr lIns="101600" tIns="38100" rIns="25400" bIns="38100" anchor="t" anchorCtr="0">
            <a:noAutofit/>
          </a:bodyPr>
          <a:lstStyle>
            <a:lvl1pPr algn="ctr">
              <a:defRPr sz="5400" b="0" spc="600">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3566160"/>
            <a:ext cx="10852237" cy="950984"/>
          </a:xfrm>
        </p:spPr>
        <p:txBody>
          <a:bodyPr lIns="101600" tIns="38100" rIns="76200" bIns="38100">
            <a:noAutofit/>
          </a:bodyPr>
          <a:lstStyle>
            <a:lvl1pPr marL="0" indent="0" algn="ctr" eaLnBrk="1" fontAlgn="auto" latinLnBrk="0" hangingPunct="1">
              <a:lnSpc>
                <a:spcPct val="100000"/>
              </a:lnSpc>
              <a:buNone/>
              <a:defRPr sz="2400" u="none" strike="noStrike" kern="1200" cap="none" spc="200" normalizeH="0" baseline="0">
                <a:solidFill>
                  <a:schemeClr val="tx1"/>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0" i="0" u="none" strike="noStrike" kern="1200" cap="none" spc="600" normalizeH="0" baseline="0" noProof="1" dirty="0">
                <a:solidFill>
                  <a:schemeClr val="tx1"/>
                </a:solidFill>
                <a:effectLst>
                  <a:outerShdw blurRad="38100" dist="38100" dir="2700000" algn="tl">
                    <a:srgbClr val="000000">
                      <a:alpha val="43137"/>
                    </a:srgbClr>
                  </a:outerShdw>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a:defRPr sz="3600" b="0" u="none" strike="noStrike" kern="1200" cap="none" spc="300" normalizeH="0">
                <a:solidFill>
                  <a:schemeClr val="tx1"/>
                </a:solidFill>
                <a:effectLst>
                  <a:outerShdw blurRad="38100" dist="38100" dir="2700000" algn="tl">
                    <a:srgbClr val="000000">
                      <a:alpha val="43137"/>
                    </a:srgbClr>
                  </a:outerShdw>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tx1"/>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238877" y="1296000"/>
            <a:ext cx="5283242" cy="5040000"/>
          </a:xfrm>
        </p:spPr>
        <p:txBody>
          <a:bodyPr>
            <a:noAutofit/>
          </a:bodyPr>
          <a:lstStyle>
            <a:lvl1pPr>
              <a:defRPr sz="1600">
                <a:solidFill>
                  <a:schemeClr val="tx1">
                    <a:lumMod val="75000"/>
                    <a:lumOff val="25000"/>
                  </a:schemeClr>
                </a:solidFill>
              </a:defRPr>
            </a:lvl1pPr>
            <a:lvl2pPr>
              <a:defRPr sz="16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a:solidFill>
                  <a:schemeClr val="tx1">
                    <a:lumMod val="75000"/>
                    <a:lumOff val="25000"/>
                  </a:schemeClr>
                </a:solidFill>
              </a:defRPr>
            </a:lvl1pPr>
            <a:lvl2pPr indent="0" eaLnBrk="1" fontAlgn="auto" latinLnBrk="0" hangingPunct="1">
              <a:defRPr>
                <a:solidFill>
                  <a:schemeClr val="tx1">
                    <a:lumMod val="75000"/>
                    <a:lumOff val="25000"/>
                  </a:schemeClr>
                </a:solidFill>
              </a:defRPr>
            </a:lvl2pPr>
            <a:lvl3pPr indent="0" eaLnBrk="1" fontAlgn="auto" latinLnBrk="0" hangingPunct="1">
              <a:defRPr>
                <a:solidFill>
                  <a:schemeClr val="tx1">
                    <a:lumMod val="75000"/>
                    <a:lumOff val="25000"/>
                  </a:schemeClr>
                </a:solidFill>
              </a:defRPr>
            </a:lvl3pPr>
            <a:lvl4pPr indent="0" eaLnBrk="1" fontAlgn="auto" latinLnBrk="0" hangingPunct="1">
              <a:defRPr>
                <a:solidFill>
                  <a:schemeClr val="tx1">
                    <a:lumMod val="75000"/>
                    <a:lumOff val="25000"/>
                  </a:schemeClr>
                </a:solidFill>
              </a:defRPr>
            </a:lvl4pPr>
            <a:lvl5pPr indent="0" eaLnBrk="1" fontAlgn="auto" latinLnBrk="0" hangingPunct="1">
              <a:defRPr>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DCDCDC"/>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8" name="图片 7" descr="水印"/>
          <p:cNvPicPr>
            <a:picLocks noChangeAspect="1"/>
          </p:cNvPicPr>
          <p:nvPr userDrawn="1"/>
        </p:nvPicPr>
        <p:blipFill>
          <a:blip r:embed="rId18"/>
          <a:stretch>
            <a:fillRect/>
          </a:stretch>
        </p:blipFill>
        <p:spPr>
          <a:xfrm>
            <a:off x="10913110" y="54610"/>
            <a:ext cx="1166495" cy="3771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800" b="1" u="none" strike="noStrike" kern="1200" cap="none" spc="200" normalizeH="0">
          <a:solidFill>
            <a:schemeClr val="tx1"/>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image" Target="../media/image5.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image" Target="../media/image6.pn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2.xml"/><Relationship Id="rId1" Type="http://schemas.openxmlformats.org/officeDocument/2006/relationships/image" Target="../media/image8.png"/></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image" Target="../media/image9.pn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4.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8.xml"/><Relationship Id="rId1" Type="http://schemas.openxmlformats.org/officeDocument/2006/relationships/image" Target="../media/image10.pn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9.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0.xml"/><Relationship Id="rId1" Type="http://schemas.openxmlformats.org/officeDocument/2006/relationships/image" Target="../media/image11.pn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2.xml"/><Relationship Id="rId1" Type="http://schemas.openxmlformats.org/officeDocument/2006/relationships/image" Target="../media/image12.pn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4.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5.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6.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7.xml"/><Relationship Id="rId1" Type="http://schemas.openxmlformats.org/officeDocument/2006/relationships/image" Target="../media/image13.pn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9.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0.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1.xml"/><Relationship Id="rId1" Type="http://schemas.openxmlformats.org/officeDocument/2006/relationships/image" Target="../media/image1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2.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3.xml"/><Relationship Id="rId1" Type="http://schemas.openxmlformats.org/officeDocument/2006/relationships/image" Target="../media/image15.pn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4.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5.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6.xml"/><Relationship Id="rId1" Type="http://schemas.openxmlformats.org/officeDocument/2006/relationships/image" Target="../media/image16.png"/></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7.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9.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0.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2.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3.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4.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5.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6.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7.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8.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9.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9.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3832622" y="2484835"/>
            <a:ext cx="2571750"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169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1690" b="1">
              <a:solidFill>
                <a:srgbClr val="FF0000"/>
              </a:solidFill>
              <a:latin typeface="HelveticaNeue" panose="02000503000000020004" pitchFamily="2" charset="0"/>
            </a:endParaRPr>
          </a:p>
          <a:p>
            <a:pPr eaLnBrk="1" hangingPunct="1">
              <a:spcBef>
                <a:spcPct val="0"/>
              </a:spcBef>
              <a:buFontTx/>
              <a:buNone/>
              <a:defRPr/>
            </a:pP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更多教学资源请关注</a:t>
            </a: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公众号：溯恩高中英语</a:t>
            </a:r>
            <a:endParaRPr lang="zh-CN" altLang="en-US" sz="169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767513" y="3038475"/>
            <a:ext cx="1382316" cy="1382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6473428" y="2484836"/>
            <a:ext cx="2194322"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2530" b="1">
                <a:latin typeface="华文新魏" panose="02010800040101010101" pitchFamily="2" charset="-122"/>
              </a:rPr>
              <a:t>知识产权声明</a:t>
            </a:r>
            <a:endParaRPr lang="zh-CN" altLang="en-US" sz="253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5.badminton /ˈbædmɪntən/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How about watching </a:t>
            </a:r>
            <a:r>
              <a:rPr lang="en-US" sz="3200" b="1">
                <a:solidFill>
                  <a:schemeClr val="accent2">
                    <a:lumMod val="75000"/>
                  </a:schemeClr>
                </a:solidFill>
                <a:latin typeface="Times New Roman" panose="02020603050405020304" charset="0"/>
                <a:cs typeface="Times New Roman" panose="02020603050405020304" charset="0"/>
                <a:sym typeface="+mn-ea"/>
              </a:rPr>
              <a:t>badminton</a:t>
            </a:r>
            <a:r>
              <a:rPr lang="en-US" sz="3200" b="1">
                <a:solidFill>
                  <a:srgbClr val="000000"/>
                </a:solidFill>
                <a:latin typeface="Times New Roman" panose="02020603050405020304" charset="0"/>
                <a:cs typeface="Times New Roman" panose="02020603050405020304" charset="0"/>
                <a:sym typeface="+mn-ea"/>
              </a:rPr>
              <a:t> this afternoon?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今天下午去看羽毛球比赛怎么样？</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Let's go to  the </a:t>
            </a:r>
            <a:r>
              <a:rPr lang="en-US" sz="3200" b="1">
                <a:solidFill>
                  <a:schemeClr val="accent2">
                    <a:lumMod val="75000"/>
                  </a:schemeClr>
                </a:solidFill>
                <a:latin typeface="Times New Roman" panose="02020603050405020304" charset="0"/>
                <a:cs typeface="Times New Roman" panose="02020603050405020304" charset="0"/>
                <a:sym typeface="+mn-ea"/>
              </a:rPr>
              <a:t>badminton</a:t>
            </a:r>
            <a:r>
              <a:rPr lang="en-US" sz="3200" b="1">
                <a:solidFill>
                  <a:srgbClr val="000000"/>
                </a:solidFill>
                <a:latin typeface="Times New Roman" panose="02020603050405020304" charset="0"/>
                <a:cs typeface="Times New Roman" panose="02020603050405020304" charset="0"/>
                <a:sym typeface="+mn-ea"/>
              </a:rPr>
              <a:t> match.咱们去看羽毛球比赛吧。</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He can play </a:t>
            </a:r>
            <a:r>
              <a:rPr lang="en-US" sz="3200" b="1">
                <a:solidFill>
                  <a:schemeClr val="accent2">
                    <a:lumMod val="75000"/>
                  </a:schemeClr>
                </a:solidFill>
                <a:latin typeface="Times New Roman" panose="02020603050405020304" charset="0"/>
                <a:cs typeface="Times New Roman" panose="02020603050405020304" charset="0"/>
                <a:sym typeface="+mn-ea"/>
              </a:rPr>
              <a:t>badminton</a:t>
            </a:r>
            <a:r>
              <a:rPr lang="en-US" sz="3200" b="1">
                <a:solidFill>
                  <a:srgbClr val="000000"/>
                </a:solidFill>
                <a:latin typeface="Times New Roman" panose="02020603050405020304" charset="0"/>
                <a:cs typeface="Times New Roman" panose="02020603050405020304" charset="0"/>
                <a:sym typeface="+mn-ea"/>
              </a:rPr>
              <a:t> quite well now.他羽毛球打得很好。</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6186805" y="36639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羽毛球运动</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83565" y="1200150"/>
            <a:ext cx="8755380" cy="1076325"/>
          </a:xfrm>
          <a:prstGeom prst="rect">
            <a:avLst/>
          </a:prstGeom>
          <a:noFill/>
        </p:spPr>
        <p:txBody>
          <a:bodyPr wrap="squar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破拆法：bad(不好)+min(民众)+ton(疼)  </a:t>
            </a:r>
            <a:endParaRPr sz="3200" b="1">
              <a:solidFill>
                <a:schemeClr val="accent2">
                  <a:lumMod val="75000"/>
                </a:schemeClr>
              </a:solidFill>
              <a:latin typeface="Times New Roman" panose="02020603050405020304" charset="0"/>
              <a:cs typeface="Times New Roman" panose="02020603050405020304" charset="0"/>
              <a:sym typeface="+mn-ea"/>
            </a:endParaRPr>
          </a:p>
          <a:p>
            <a:pPr algn="l"/>
            <a:r>
              <a:rPr sz="3200" b="1">
                <a:solidFill>
                  <a:schemeClr val="accent2">
                    <a:lumMod val="75000"/>
                  </a:schemeClr>
                </a:solidFill>
                <a:latin typeface="Times New Roman" panose="02020603050405020304" charset="0"/>
                <a:cs typeface="Times New Roman" panose="02020603050405020304" charset="0"/>
                <a:sym typeface="+mn-ea"/>
              </a:rPr>
              <a:t>助记：腿不好的民众打羽毛球会腿疼。</a:t>
            </a:r>
            <a:endParaRPr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6.marathon /ˈmærəθən/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Beijing International Marathon Day</a:t>
            </a:r>
            <a:r>
              <a:rPr lang="en-US" sz="3200" b="1">
                <a:solidFill>
                  <a:srgbClr val="000000"/>
                </a:solidFill>
                <a:latin typeface="Times New Roman" panose="02020603050405020304" charset="0"/>
                <a:cs typeface="Times New Roman" panose="02020603050405020304" charset="0"/>
                <a:sym typeface="+mn-ea"/>
              </a:rPr>
              <a:t> 北京国际马拉松日</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Full Marathon and Half Marathon</a:t>
            </a:r>
            <a:r>
              <a:rPr lang="en-US" sz="3200" b="1">
                <a:solidFill>
                  <a:srgbClr val="000000"/>
                </a:solidFill>
                <a:latin typeface="Times New Roman" panose="02020603050405020304" charset="0"/>
                <a:cs typeface="Times New Roman" panose="02020603050405020304" charset="0"/>
                <a:sym typeface="+mn-ea"/>
              </a:rPr>
              <a:t> 全程和半程马拉松赛</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Why not run an exciting </a:t>
            </a:r>
            <a:r>
              <a:rPr lang="en-US" sz="3200" b="1">
                <a:solidFill>
                  <a:schemeClr val="accent2">
                    <a:lumMod val="75000"/>
                  </a:schemeClr>
                </a:solidFill>
                <a:latin typeface="Times New Roman" panose="02020603050405020304" charset="0"/>
                <a:cs typeface="Times New Roman" panose="02020603050405020304" charset="0"/>
                <a:sym typeface="+mn-ea"/>
              </a:rPr>
              <a:t>marathon</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为什么不参加刺激的马拉松赛跑？</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He set up a new national record in the </a:t>
            </a:r>
            <a:r>
              <a:rPr lang="en-US" sz="3200" b="1">
                <a:solidFill>
                  <a:schemeClr val="accent2">
                    <a:lumMod val="75000"/>
                  </a:schemeClr>
                </a:solidFill>
                <a:latin typeface="Times New Roman" panose="02020603050405020304" charset="0"/>
                <a:cs typeface="Times New Roman" panose="02020603050405020304" charset="0"/>
                <a:sym typeface="+mn-ea"/>
              </a:rPr>
              <a:t>marathon race</a:t>
            </a:r>
            <a:r>
              <a:rPr lang="en-US" sz="3200" b="1">
                <a:solidFill>
                  <a:srgbClr val="000000"/>
                </a:solidFill>
                <a:latin typeface="Times New Roman" panose="02020603050405020304" charset="0"/>
                <a:cs typeface="Times New Roman" panose="02020603050405020304" charset="0"/>
                <a:sym typeface="+mn-ea"/>
              </a:rPr>
              <a:t>.</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他创造了马拉松赛跑的全国新记录。</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5734685" y="46926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马拉松赛跑</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vent填空"/>
          <p:cNvPicPr>
            <a:picLocks noChangeAspect="1"/>
          </p:cNvPicPr>
          <p:nvPr/>
        </p:nvPicPr>
        <p:blipFill>
          <a:blip r:embed="rId1"/>
          <a:stretch>
            <a:fillRect/>
          </a:stretch>
        </p:blipFill>
        <p:spPr>
          <a:xfrm>
            <a:off x="217170" y="991235"/>
            <a:ext cx="11800840" cy="2329815"/>
          </a:xfrm>
          <a:prstGeom prst="rect">
            <a:avLst/>
          </a:prstGeom>
        </p:spPr>
      </p:pic>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7.event/ɪˈvent/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 </a:t>
            </a:r>
            <a:r>
              <a:rPr lang="en-US" sz="2400" b="1">
                <a:solidFill>
                  <a:schemeClr val="accent2">
                    <a:lumMod val="75000"/>
                  </a:schemeClr>
                </a:solidFill>
                <a:latin typeface="Times New Roman" panose="02020603050405020304" charset="0"/>
                <a:cs typeface="Times New Roman" panose="02020603050405020304" charset="0"/>
                <a:sym typeface="+mn-ea"/>
              </a:rPr>
              <a:t>an e-sports event</a:t>
            </a:r>
            <a:r>
              <a:rPr lang="en-US" sz="2400" b="1">
                <a:solidFill>
                  <a:srgbClr val="000000"/>
                </a:solidFill>
                <a:latin typeface="Times New Roman" panose="02020603050405020304" charset="0"/>
                <a:cs typeface="Times New Roman" panose="02020603050405020304" charset="0"/>
                <a:sym typeface="+mn-ea"/>
              </a:rPr>
              <a:t> 电子竞技项目</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Badminton is traditional advantage </a:t>
            </a:r>
            <a:r>
              <a:rPr lang="en-US" sz="2400" b="1">
                <a:solidFill>
                  <a:schemeClr val="accent2">
                    <a:lumMod val="75000"/>
                  </a:schemeClr>
                </a:solidFill>
                <a:latin typeface="Times New Roman" panose="02020603050405020304" charset="0"/>
                <a:cs typeface="Times New Roman" panose="02020603050405020304" charset="0"/>
                <a:sym typeface="+mn-ea"/>
              </a:rPr>
              <a:t>event</a:t>
            </a:r>
            <a:r>
              <a:rPr lang="en-US" sz="2400" b="1">
                <a:solidFill>
                  <a:srgbClr val="000000"/>
                </a:solidFill>
                <a:latin typeface="Times New Roman" panose="02020603050405020304" charset="0"/>
                <a:cs typeface="Times New Roman" panose="02020603050405020304" charset="0"/>
                <a:sym typeface="+mn-ea"/>
              </a:rPr>
              <a:t> in China.</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我国羽毛球是传统优势运动项目。</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The 800 metres is the fourth </a:t>
            </a:r>
            <a:r>
              <a:rPr lang="en-US" sz="2400" b="1">
                <a:solidFill>
                  <a:schemeClr val="accent2">
                    <a:lumMod val="75000"/>
                  </a:schemeClr>
                </a:solidFill>
                <a:latin typeface="Times New Roman" panose="02020603050405020304" charset="0"/>
                <a:cs typeface="Times New Roman" panose="02020603050405020304" charset="0"/>
                <a:sym typeface="+mn-ea"/>
              </a:rPr>
              <a:t>event</a:t>
            </a:r>
            <a:r>
              <a:rPr lang="en-US" sz="2400" b="1">
                <a:solidFill>
                  <a:srgbClr val="000000"/>
                </a:solidFill>
                <a:latin typeface="Times New Roman" panose="02020603050405020304" charset="0"/>
                <a:cs typeface="Times New Roman" panose="02020603050405020304" charset="0"/>
                <a:sym typeface="+mn-ea"/>
              </a:rPr>
              <a:t> of the afternoon.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800 米赛是下午的第四项比赛。</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Holding the Olympic Games is a big </a:t>
            </a:r>
            <a:r>
              <a:rPr lang="en-US" sz="2400" b="1">
                <a:solidFill>
                  <a:schemeClr val="accent2">
                    <a:lumMod val="75000"/>
                  </a:schemeClr>
                </a:solidFill>
                <a:latin typeface="Times New Roman" panose="02020603050405020304" charset="0"/>
                <a:cs typeface="Times New Roman" panose="02020603050405020304" charset="0"/>
                <a:sym typeface="+mn-ea"/>
              </a:rPr>
              <a:t>event</a:t>
            </a:r>
            <a:r>
              <a:rPr lang="en-US" sz="2400" b="1">
                <a:solidFill>
                  <a:srgbClr val="000000"/>
                </a:solidFill>
                <a:latin typeface="Times New Roman" panose="02020603050405020304" charset="0"/>
                <a:cs typeface="Times New Roman" panose="02020603050405020304" charset="0"/>
                <a:sym typeface="+mn-ea"/>
              </a:rPr>
              <a:t> for China.</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举办奥运会对中国是一件大事。</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Greenpeace arranged a special social </a:t>
            </a:r>
            <a:r>
              <a:rPr lang="en-US" sz="2400" b="1">
                <a:solidFill>
                  <a:schemeClr val="accent2">
                    <a:lumMod val="75000"/>
                  </a:schemeClr>
                </a:solidFill>
                <a:latin typeface="Times New Roman" panose="02020603050405020304" charset="0"/>
                <a:cs typeface="Times New Roman" panose="02020603050405020304" charset="0"/>
                <a:sym typeface="+mn-ea"/>
              </a:rPr>
              <a:t>event</a:t>
            </a:r>
            <a:r>
              <a:rPr lang="en-US" sz="2400" b="1">
                <a:solidFill>
                  <a:srgbClr val="000000"/>
                </a:solidFill>
                <a:latin typeface="Times New Roman" panose="02020603050405020304" charset="0"/>
                <a:cs typeface="Times New Roman" panose="02020603050405020304" charset="0"/>
                <a:sym typeface="+mn-ea"/>
              </a:rPr>
              <a: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000"/>
              </a:lnSpc>
              <a:buClrTx/>
              <a:buSzTx/>
              <a:buFontTx/>
              <a:buNone/>
            </a:pPr>
            <a:r>
              <a:rPr lang="en-US" sz="2400" b="1">
                <a:solidFill>
                  <a:srgbClr val="000000"/>
                </a:solidFill>
                <a:latin typeface="Times New Roman" panose="02020603050405020304" charset="0"/>
                <a:cs typeface="Times New Roman" panose="02020603050405020304" charset="0"/>
                <a:sym typeface="+mn-ea"/>
              </a:rPr>
              <a:t>绿色和平组织举办了一次专门的社交活动。</a:t>
            </a:r>
            <a:endParaRPr lang="en-US" sz="24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862070" y="469265"/>
            <a:ext cx="4246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比赛项目；大事；盛事</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7" name="文本框 6"/>
          <p:cNvSpPr txBox="1"/>
          <p:nvPr/>
        </p:nvSpPr>
        <p:spPr>
          <a:xfrm>
            <a:off x="5553710" y="1874520"/>
            <a:ext cx="538480" cy="521970"/>
          </a:xfrm>
          <a:prstGeom prst="rect">
            <a:avLst/>
          </a:prstGeom>
          <a:noFill/>
        </p:spPr>
        <p:txBody>
          <a:bodyPr wrap="none" rtlCol="0">
            <a:spAutoFit/>
          </a:bodyPr>
          <a:p>
            <a:r>
              <a:rPr lang="zh-CN" altLang="en-US" sz="2800" b="1">
                <a:solidFill>
                  <a:schemeClr val="accent2">
                    <a:lumMod val="75000"/>
                  </a:schemeClr>
                </a:solidFill>
                <a:latin typeface="Times New Roman" panose="02020603050405020304" charset="0"/>
                <a:cs typeface="Times New Roman" panose="02020603050405020304" charset="0"/>
                <a:sym typeface="+mn-ea"/>
              </a:rPr>
              <a:t>站</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7289800" y="1652270"/>
            <a:ext cx="1833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大事</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盛事</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赛事</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10102850" y="1475740"/>
            <a:ext cx="1791335"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多事的</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重大的</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10123805" y="1957070"/>
            <a:ext cx="17703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最终的</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最后的</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10354310" y="2479040"/>
            <a:ext cx="17703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冒险的,大胆的</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7575550" y="2479040"/>
            <a:ext cx="12623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奇遇</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冒险</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3665220" y="1475740"/>
            <a:ext cx="6908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发明</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2098040" y="1253490"/>
            <a:ext cx="6908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发明</a:t>
            </a:r>
            <a:endParaRPr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4" name="文本框 23"/>
          <p:cNvSpPr txBox="1"/>
          <p:nvPr/>
        </p:nvSpPr>
        <p:spPr>
          <a:xfrm>
            <a:off x="1971040" y="1652270"/>
            <a:ext cx="944880" cy="398780"/>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发明</a:t>
            </a:r>
            <a:r>
              <a:rPr lang="zh-CN" sz="2000" b="1">
                <a:solidFill>
                  <a:schemeClr val="accent2">
                    <a:lumMod val="75000"/>
                  </a:schemeClr>
                </a:solidFill>
                <a:latin typeface="Times New Roman" panose="02020603050405020304" charset="0"/>
                <a:cs typeface="Times New Roman" panose="02020603050405020304" charset="0"/>
                <a:sym typeface="+mn-ea"/>
              </a:rPr>
              <a:t>者</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5" name="文本框 24"/>
          <p:cNvSpPr txBox="1"/>
          <p:nvPr/>
        </p:nvSpPr>
        <p:spPr>
          <a:xfrm>
            <a:off x="1590040" y="2651125"/>
            <a:ext cx="1198880" cy="398780"/>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预防性的</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6" name="文本框 25"/>
          <p:cNvSpPr txBox="1"/>
          <p:nvPr/>
        </p:nvSpPr>
        <p:spPr>
          <a:xfrm>
            <a:off x="1526540" y="2252345"/>
            <a:ext cx="1262380" cy="398780"/>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预防</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防止</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7" name="文本框 26"/>
          <p:cNvSpPr txBox="1"/>
          <p:nvPr/>
        </p:nvSpPr>
        <p:spPr>
          <a:xfrm>
            <a:off x="3379470" y="2479040"/>
            <a:ext cx="1262380" cy="398780"/>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防止</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预防</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 calcmode="lin" valueType="num">
                                      <p:cBhvr additive="base">
                                        <p:cTn id="37" dur="500" fill="hold"/>
                                        <p:tgtEl>
                                          <p:spTgt spid="21"/>
                                        </p:tgtEl>
                                        <p:attrNameLst>
                                          <p:attrName>ppt_x</p:attrName>
                                        </p:attrNameLst>
                                      </p:cBhvr>
                                      <p:tavLst>
                                        <p:tav tm="0">
                                          <p:val>
                                            <p:strVal val="#ppt_x"/>
                                          </p:val>
                                        </p:tav>
                                        <p:tav tm="100000">
                                          <p:val>
                                            <p:strVal val="#ppt_x"/>
                                          </p:val>
                                        </p:tav>
                                      </p:tavLst>
                                    </p:anim>
                                    <p:anim calcmode="lin" valueType="num">
                                      <p:cBhvr additive="base">
                                        <p:cTn id="3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anim calcmode="lin" valueType="num">
                                      <p:cBhvr additive="base">
                                        <p:cTn id="43" dur="500" fill="hold"/>
                                        <p:tgtEl>
                                          <p:spTgt spid="20"/>
                                        </p:tgtEl>
                                        <p:attrNameLst>
                                          <p:attrName>ppt_x</p:attrName>
                                        </p:attrNameLst>
                                      </p:cBhvr>
                                      <p:tavLst>
                                        <p:tav tm="0">
                                          <p:val>
                                            <p:strVal val="#ppt_x"/>
                                          </p:val>
                                        </p:tav>
                                        <p:tav tm="100000">
                                          <p:val>
                                            <p:strVal val="#ppt_x"/>
                                          </p:val>
                                        </p:tav>
                                      </p:tavLst>
                                    </p:anim>
                                    <p:anim calcmode="lin" valueType="num">
                                      <p:cBhvr additive="base">
                                        <p:cTn id="4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anim calcmode="lin" valueType="num">
                                      <p:cBhvr additive="base">
                                        <p:cTn id="55" dur="500" fill="hold"/>
                                        <p:tgtEl>
                                          <p:spTgt spid="23"/>
                                        </p:tgtEl>
                                        <p:attrNameLst>
                                          <p:attrName>ppt_x</p:attrName>
                                        </p:attrNameLst>
                                      </p:cBhvr>
                                      <p:tavLst>
                                        <p:tav tm="0">
                                          <p:val>
                                            <p:strVal val="#ppt_x"/>
                                          </p:val>
                                        </p:tav>
                                        <p:tav tm="100000">
                                          <p:val>
                                            <p:strVal val="#ppt_x"/>
                                          </p:val>
                                        </p:tav>
                                      </p:tavLst>
                                    </p:anim>
                                    <p:anim calcmode="lin" valueType="num">
                                      <p:cBhvr additive="base">
                                        <p:cTn id="5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4"/>
                                        </p:tgtEl>
                                        <p:attrNameLst>
                                          <p:attrName>style.visibility</p:attrName>
                                        </p:attrNameLst>
                                      </p:cBhvr>
                                      <p:to>
                                        <p:strVal val="visible"/>
                                      </p:to>
                                    </p:set>
                                    <p:anim calcmode="lin" valueType="num">
                                      <p:cBhvr additive="base">
                                        <p:cTn id="61" dur="500" fill="hold"/>
                                        <p:tgtEl>
                                          <p:spTgt spid="24"/>
                                        </p:tgtEl>
                                        <p:attrNameLst>
                                          <p:attrName>ppt_x</p:attrName>
                                        </p:attrNameLst>
                                      </p:cBhvr>
                                      <p:tavLst>
                                        <p:tav tm="0">
                                          <p:val>
                                            <p:strVal val="#ppt_x"/>
                                          </p:val>
                                        </p:tav>
                                        <p:tav tm="100000">
                                          <p:val>
                                            <p:strVal val="#ppt_x"/>
                                          </p:val>
                                        </p:tav>
                                      </p:tavLst>
                                    </p:anim>
                                    <p:anim calcmode="lin" valueType="num">
                                      <p:cBhvr additive="base">
                                        <p:cTn id="6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 calcmode="lin" valueType="num">
                                      <p:cBhvr additive="base">
                                        <p:cTn id="67" dur="500" fill="hold"/>
                                        <p:tgtEl>
                                          <p:spTgt spid="27"/>
                                        </p:tgtEl>
                                        <p:attrNameLst>
                                          <p:attrName>ppt_x</p:attrName>
                                        </p:attrNameLst>
                                      </p:cBhvr>
                                      <p:tavLst>
                                        <p:tav tm="0">
                                          <p:val>
                                            <p:strVal val="#ppt_x"/>
                                          </p:val>
                                        </p:tav>
                                        <p:tav tm="100000">
                                          <p:val>
                                            <p:strVal val="#ppt_x"/>
                                          </p:val>
                                        </p:tav>
                                      </p:tavLst>
                                    </p:anim>
                                    <p:anim calcmode="lin" valueType="num">
                                      <p:cBhvr additive="base">
                                        <p:cTn id="6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anim calcmode="lin" valueType="num">
                                      <p:cBhvr additive="base">
                                        <p:cTn id="73" dur="500" fill="hold"/>
                                        <p:tgtEl>
                                          <p:spTgt spid="26"/>
                                        </p:tgtEl>
                                        <p:attrNameLst>
                                          <p:attrName>ppt_x</p:attrName>
                                        </p:attrNameLst>
                                      </p:cBhvr>
                                      <p:tavLst>
                                        <p:tav tm="0">
                                          <p:val>
                                            <p:strVal val="#ppt_x"/>
                                          </p:val>
                                        </p:tav>
                                        <p:tav tm="100000">
                                          <p:val>
                                            <p:strVal val="#ppt_x"/>
                                          </p:val>
                                        </p:tav>
                                      </p:tavLst>
                                    </p:anim>
                                    <p:anim calcmode="lin" valueType="num">
                                      <p:cBhvr additive="base">
                                        <p:cTn id="7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5"/>
                                        </p:tgtEl>
                                        <p:attrNameLst>
                                          <p:attrName>style.visibility</p:attrName>
                                        </p:attrNameLst>
                                      </p:cBhvr>
                                      <p:to>
                                        <p:strVal val="visible"/>
                                      </p:to>
                                    </p:set>
                                    <p:anim calcmode="lin" valueType="num">
                                      <p:cBhvr additive="base">
                                        <p:cTn id="79" dur="500" fill="hold"/>
                                        <p:tgtEl>
                                          <p:spTgt spid="25"/>
                                        </p:tgtEl>
                                        <p:attrNameLst>
                                          <p:attrName>ppt_x</p:attrName>
                                        </p:attrNameLst>
                                      </p:cBhvr>
                                      <p:tavLst>
                                        <p:tav tm="0">
                                          <p:val>
                                            <p:strVal val="#ppt_x"/>
                                          </p:val>
                                        </p:tav>
                                        <p:tav tm="100000">
                                          <p:val>
                                            <p:strVal val="#ppt_x"/>
                                          </p:val>
                                        </p:tav>
                                      </p:tavLst>
                                    </p:anim>
                                    <p:anim calcmode="lin" valueType="num">
                                      <p:cBhvr additive="base">
                                        <p:cTn id="8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15" grpId="0"/>
      <p:bldP spid="18" grpId="0"/>
      <p:bldP spid="19" grpId="0"/>
      <p:bldP spid="20" grpId="0"/>
      <p:bldP spid="21" grpId="0"/>
      <p:bldP spid="22" grpId="0"/>
      <p:bldP spid="23" grpId="0"/>
      <p:bldP spid="24"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8.come along</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Would you like to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你一起来吗？</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There's a big party tonight .Would you like to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?今晚有一个大型的聚会，你一起</a:t>
            </a:r>
            <a:r>
              <a:rPr sz="3200" b="1" spc="0">
                <a:solidFill>
                  <a:srgbClr val="7030A0"/>
                </a:solidFill>
                <a:latin typeface="Times New Roman" panose="02020603050405020304" charset="0"/>
                <a:cs typeface="Times New Roman" panose="02020603050405020304" charset="0"/>
                <a:sym typeface="+mn-ea"/>
              </a:rPr>
              <a:t>来</a:t>
            </a:r>
            <a:r>
              <a:rPr lang="en-US" sz="3200" b="1">
                <a:solidFill>
                  <a:srgbClr val="000000"/>
                </a:solidFill>
                <a:latin typeface="Times New Roman" panose="02020603050405020304" charset="0"/>
                <a:cs typeface="Times New Roman" panose="02020603050405020304" charset="0"/>
                <a:sym typeface="+mn-ea"/>
              </a:rPr>
              <a:t>吗？</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with me, boys, don’t keep everybody waiting.孩子们跟我</a:t>
            </a:r>
            <a:r>
              <a:rPr sz="3200" b="1" spc="0">
                <a:solidFill>
                  <a:srgbClr val="7030A0"/>
                </a:solidFill>
                <a:latin typeface="Times New Roman" panose="02020603050405020304" charset="0"/>
                <a:cs typeface="Times New Roman" panose="02020603050405020304" charset="0"/>
                <a:sym typeface="+mn-ea"/>
              </a:rPr>
              <a:t>来</a:t>
            </a:r>
            <a:r>
              <a:rPr lang="en-US" sz="3200" b="1">
                <a:solidFill>
                  <a:srgbClr val="000000"/>
                </a:solidFill>
                <a:latin typeface="Times New Roman" panose="02020603050405020304" charset="0"/>
                <a:cs typeface="Times New Roman" panose="02020603050405020304" charset="0"/>
                <a:sym typeface="+mn-ea"/>
              </a:rPr>
              <a:t>, 大家都在等你俩呢。</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When the right opportunity </a:t>
            </a:r>
            <a:r>
              <a:rPr lang="en-US" sz="3200" b="1">
                <a:solidFill>
                  <a:schemeClr val="accent2">
                    <a:lumMod val="75000"/>
                  </a:schemeClr>
                </a:solidFill>
                <a:latin typeface="Times New Roman" panose="02020603050405020304" charset="0"/>
                <a:cs typeface="Times New Roman" panose="02020603050405020304" charset="0"/>
                <a:sym typeface="+mn-ea"/>
              </a:rPr>
              <a:t>comes along</a:t>
            </a:r>
            <a:r>
              <a:rPr lang="en-US" sz="3200" b="1">
                <a:solidFill>
                  <a:srgbClr val="000000"/>
                </a:solidFill>
                <a:latin typeface="Times New Roman" panose="02020603050405020304" charset="0"/>
                <a:cs typeface="Times New Roman" panose="02020603050405020304" charset="0"/>
                <a:sym typeface="+mn-ea"/>
              </a:rPr>
              <a:t>, you must take it. 适当的机会</a:t>
            </a:r>
            <a:r>
              <a:rPr sz="3200" b="1" spc="0">
                <a:solidFill>
                  <a:srgbClr val="7030A0"/>
                </a:solidFill>
                <a:latin typeface="Times New Roman" panose="02020603050405020304" charset="0"/>
                <a:cs typeface="Times New Roman" panose="02020603050405020304" charset="0"/>
                <a:sym typeface="+mn-ea"/>
              </a:rPr>
              <a:t>来临</a:t>
            </a:r>
            <a:r>
              <a:rPr lang="en-US" sz="3200" b="1">
                <a:solidFill>
                  <a:srgbClr val="000000"/>
                </a:solidFill>
                <a:latin typeface="Times New Roman" panose="02020603050405020304" charset="0"/>
                <a:cs typeface="Times New Roman" panose="02020603050405020304" charset="0"/>
                <a:sym typeface="+mn-ea"/>
              </a:rPr>
              <a:t>时，你要抓住它。</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Your English has </a:t>
            </a: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a lot recently.</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rgbClr val="000000"/>
                </a:solidFill>
                <a:latin typeface="Times New Roman" panose="02020603050405020304" charset="0"/>
                <a:cs typeface="Times New Roman" panose="02020603050405020304" charset="0"/>
                <a:sym typeface="+mn-ea"/>
              </a:rPr>
              <a:t>你的英语最近</a:t>
            </a:r>
            <a:r>
              <a:rPr sz="3200" b="1" spc="0">
                <a:solidFill>
                  <a:srgbClr val="7030A0"/>
                </a:solidFill>
                <a:latin typeface="Times New Roman" panose="02020603050405020304" charset="0"/>
                <a:cs typeface="Times New Roman" panose="02020603050405020304" charset="0"/>
                <a:sym typeface="+mn-ea"/>
              </a:rPr>
              <a:t>进步</a:t>
            </a:r>
            <a:r>
              <a:rPr lang="en-US" sz="3200" b="1">
                <a:solidFill>
                  <a:srgbClr val="000000"/>
                </a:solidFill>
                <a:latin typeface="Times New Roman" panose="02020603050405020304" charset="0"/>
                <a:cs typeface="Times New Roman" panose="02020603050405020304" charset="0"/>
                <a:sym typeface="+mn-ea"/>
              </a:rPr>
              <a:t>很大。</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Come along</a:t>
            </a:r>
            <a:r>
              <a:rPr lang="en-US" sz="3200" b="1">
                <a:solidFill>
                  <a:srgbClr val="000000"/>
                </a:solidFill>
                <a:latin typeface="Times New Roman" panose="02020603050405020304" charset="0"/>
                <a:cs typeface="Times New Roman" panose="02020603050405020304" charset="0"/>
                <a:sym typeface="+mn-ea"/>
              </a:rPr>
              <a:t> or we'll miss the train.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00"/>
              </a:lnSpc>
              <a:buClrTx/>
              <a:buSzTx/>
              <a:buFontTx/>
              <a:buNone/>
            </a:pPr>
            <a:r>
              <a:rPr sz="3200" b="1" spc="0">
                <a:solidFill>
                  <a:srgbClr val="7030A0"/>
                </a:solidFill>
                <a:latin typeface="Times New Roman" panose="02020603050405020304" charset="0"/>
                <a:cs typeface="Times New Roman" panose="02020603050405020304" charset="0"/>
                <a:sym typeface="+mn-ea"/>
              </a:rPr>
              <a:t>快点</a:t>
            </a:r>
            <a:r>
              <a:rPr lang="en-US" sz="3200" b="1">
                <a:solidFill>
                  <a:srgbClr val="000000"/>
                </a:solidFill>
                <a:latin typeface="Times New Roman" panose="02020603050405020304" charset="0"/>
                <a:cs typeface="Times New Roman" panose="02020603050405020304" charset="0"/>
                <a:sym typeface="+mn-ea"/>
              </a:rPr>
              <a:t>,不然就会赶不上火车。</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311525" y="469265"/>
            <a:ext cx="5872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前来；过来；到来；进步；赶快</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9.ski /ski:/ vi.&amp;n.</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ski race</a:t>
            </a:r>
            <a:r>
              <a:rPr lang="en-US" sz="3200" b="1">
                <a:solidFill>
                  <a:srgbClr val="000000"/>
                </a:solidFill>
                <a:latin typeface="Times New Roman" panose="02020603050405020304" charset="0"/>
                <a:cs typeface="Times New Roman" panose="02020603050405020304" charset="0"/>
                <a:sym typeface="+mn-ea"/>
              </a:rPr>
              <a:t>滑雪比赛</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ski boots</a:t>
            </a:r>
            <a:r>
              <a:rPr lang="en-US" sz="3200" b="1">
                <a:solidFill>
                  <a:srgbClr val="000000"/>
                </a:solidFill>
                <a:latin typeface="Times New Roman" panose="02020603050405020304" charset="0"/>
                <a:cs typeface="Times New Roman" panose="02020603050405020304" charset="0"/>
                <a:sym typeface="+mn-ea"/>
              </a:rPr>
              <a:t> 滑雪靴</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He went on a </a:t>
            </a:r>
            <a:r>
              <a:rPr lang="en-US" sz="3200" b="1">
                <a:solidFill>
                  <a:schemeClr val="accent2">
                    <a:lumMod val="75000"/>
                  </a:schemeClr>
                </a:solidFill>
                <a:latin typeface="Times New Roman" panose="02020603050405020304" charset="0"/>
                <a:cs typeface="Times New Roman" panose="02020603050405020304" charset="0"/>
                <a:sym typeface="+mn-ea"/>
              </a:rPr>
              <a:t>ski</a:t>
            </a:r>
            <a:r>
              <a:rPr lang="en-US" sz="3200" b="1">
                <a:solidFill>
                  <a:srgbClr val="000000"/>
                </a:solidFill>
                <a:latin typeface="Times New Roman" panose="02020603050405020304" charset="0"/>
                <a:cs typeface="Times New Roman" panose="02020603050405020304" charset="0"/>
                <a:sym typeface="+mn-ea"/>
              </a:rPr>
              <a:t> trip with some friends.</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他和一些朋友滑雪去了。</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I like to </a:t>
            </a:r>
            <a:r>
              <a:rPr lang="en-US" sz="3200" b="1">
                <a:solidFill>
                  <a:schemeClr val="accent2">
                    <a:lumMod val="75000"/>
                  </a:schemeClr>
                </a:solidFill>
                <a:latin typeface="Times New Roman" panose="02020603050405020304" charset="0"/>
                <a:cs typeface="Times New Roman" panose="02020603050405020304" charset="0"/>
                <a:sym typeface="+mn-ea"/>
              </a:rPr>
              <a:t>ski</a:t>
            </a:r>
            <a:r>
              <a:rPr lang="en-US" sz="3200" b="1">
                <a:solidFill>
                  <a:srgbClr val="000000"/>
                </a:solidFill>
                <a:latin typeface="Times New Roman" panose="02020603050405020304" charset="0"/>
                <a:cs typeface="Times New Roman" panose="02020603050405020304" charset="0"/>
                <a:sym typeface="+mn-ea"/>
              </a:rPr>
              <a:t> on the snow. 我喜欢在雪上滑雪。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He </a:t>
            </a:r>
            <a:r>
              <a:rPr lang="en-US" sz="3200" b="1">
                <a:solidFill>
                  <a:schemeClr val="accent2">
                    <a:lumMod val="75000"/>
                  </a:schemeClr>
                </a:solidFill>
                <a:latin typeface="Times New Roman" panose="02020603050405020304" charset="0"/>
                <a:cs typeface="Times New Roman" panose="02020603050405020304" charset="0"/>
                <a:sym typeface="+mn-ea"/>
              </a:rPr>
              <a:t>skied</a:t>
            </a:r>
            <a:r>
              <a:rPr lang="en-US" sz="3200" b="1">
                <a:solidFill>
                  <a:srgbClr val="000000"/>
                </a:solidFill>
                <a:latin typeface="Times New Roman" panose="02020603050405020304" charset="0"/>
                <a:cs typeface="Times New Roman" panose="02020603050405020304" charset="0"/>
                <a:sym typeface="+mn-ea"/>
              </a:rPr>
              <a:t> down the mountains. 他从山坡上滑了下来。</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a:t>
            </a:r>
            <a:r>
              <a:rPr sz="3200" b="1" spc="0">
                <a:solidFill>
                  <a:srgbClr val="7030A0"/>
                </a:solidFill>
                <a:latin typeface="Times New Roman" panose="02020603050405020304" charset="0"/>
                <a:cs typeface="Times New Roman" panose="02020603050405020304" charset="0"/>
                <a:sym typeface="+mn-ea"/>
              </a:rPr>
              <a:t>去滑雪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They </a:t>
            </a:r>
            <a:r>
              <a:rPr lang="en-US" sz="3200" b="1">
                <a:solidFill>
                  <a:schemeClr val="accent2">
                    <a:lumMod val="75000"/>
                  </a:schemeClr>
                </a:solidFill>
                <a:latin typeface="Times New Roman" panose="02020603050405020304" charset="0"/>
                <a:cs typeface="Times New Roman" panose="02020603050405020304" charset="0"/>
                <a:sym typeface="+mn-ea"/>
              </a:rPr>
              <a:t>go skiing</a:t>
            </a:r>
            <a:r>
              <a:rPr lang="en-US" sz="3200" b="1">
                <a:solidFill>
                  <a:srgbClr val="000000"/>
                </a:solidFill>
                <a:latin typeface="Times New Roman" panose="02020603050405020304" charset="0"/>
                <a:cs typeface="Times New Roman" panose="02020603050405020304" charset="0"/>
                <a:sym typeface="+mn-ea"/>
              </a:rPr>
              <a:t> in Switzerland every winter.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他们每年冬天去瑞士滑雪。</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 students often </a:t>
            </a:r>
            <a:r>
              <a:rPr lang="en-US" sz="3200" b="1">
                <a:solidFill>
                  <a:schemeClr val="accent2">
                    <a:lumMod val="75000"/>
                  </a:schemeClr>
                </a:solidFill>
                <a:latin typeface="Times New Roman" panose="02020603050405020304" charset="0"/>
                <a:cs typeface="Times New Roman" panose="02020603050405020304" charset="0"/>
                <a:sym typeface="+mn-ea"/>
              </a:rPr>
              <a:t>go skiing</a:t>
            </a:r>
            <a:r>
              <a:rPr lang="en-US" sz="3200" b="1">
                <a:solidFill>
                  <a:srgbClr val="000000"/>
                </a:solidFill>
                <a:latin typeface="Times New Roman" panose="02020603050405020304" charset="0"/>
                <a:cs typeface="Times New Roman" panose="02020603050405020304" charset="0"/>
                <a:sym typeface="+mn-ea"/>
              </a:rPr>
              <a:t> during winter vacation.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学生们在寒假期间经常去滑雪。</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916680" y="4254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滑雪</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2" name="文本框 11"/>
          <p:cNvSpPr txBox="1"/>
          <p:nvPr/>
        </p:nvSpPr>
        <p:spPr>
          <a:xfrm>
            <a:off x="478155" y="3641090"/>
            <a:ext cx="183197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go skiing</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10.host /həʊst/vt.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Zhangjiakou will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the Youth Ski Race in December.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十二月份张家口要举办青年滑雪比赛。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Does anyone want to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the Olympic Games?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会有人想承办奥运会吗？</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He has dreamed of </a:t>
            </a:r>
            <a:r>
              <a:rPr lang="en-US" sz="2800" b="1">
                <a:solidFill>
                  <a:schemeClr val="accent2">
                    <a:lumMod val="75000"/>
                  </a:schemeClr>
                </a:solidFill>
                <a:latin typeface="Times New Roman" panose="02020603050405020304" charset="0"/>
                <a:cs typeface="Times New Roman" panose="02020603050405020304" charset="0"/>
                <a:sym typeface="+mn-ea"/>
              </a:rPr>
              <a:t>hosting</a:t>
            </a:r>
            <a:r>
              <a:rPr lang="en-US" sz="2800" b="1">
                <a:solidFill>
                  <a:srgbClr val="000000"/>
                </a:solidFill>
                <a:latin typeface="Times New Roman" panose="02020603050405020304" charset="0"/>
                <a:cs typeface="Times New Roman" panose="02020603050405020304" charset="0"/>
                <a:sym typeface="+mn-ea"/>
              </a:rPr>
              <a:t> a pop music programmer.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他梦想着主持一个流行音乐节目。</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Our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introduced us to the other guests.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主人把我们介绍给了其他客人。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 am the </a:t>
            </a:r>
            <a:r>
              <a:rPr lang="en-US" sz="2800" b="1">
                <a:solidFill>
                  <a:schemeClr val="accent2">
                    <a:lumMod val="75000"/>
                  </a:schemeClr>
                </a:solidFill>
                <a:latin typeface="Times New Roman" panose="02020603050405020304" charset="0"/>
                <a:cs typeface="Times New Roman" panose="02020603050405020304" charset="0"/>
                <a:sym typeface="+mn-ea"/>
              </a:rPr>
              <a:t>host</a:t>
            </a:r>
            <a:r>
              <a:rPr lang="en-US" sz="2800" b="1">
                <a:solidFill>
                  <a:srgbClr val="000000"/>
                </a:solidFill>
                <a:latin typeface="Times New Roman" panose="02020603050405020304" charset="0"/>
                <a:cs typeface="Times New Roman" panose="02020603050405020304" charset="0"/>
                <a:sym typeface="+mn-ea"/>
              </a:rPr>
              <a:t> of a live radio programme.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我是一个电台直播节目的主持人。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Most people think being a television </a:t>
            </a:r>
            <a:r>
              <a:rPr lang="en-US" sz="2800" b="1">
                <a:solidFill>
                  <a:schemeClr val="accent2">
                    <a:lumMod val="75000"/>
                  </a:schemeClr>
                </a:solidFill>
                <a:latin typeface="Times New Roman" panose="02020603050405020304" charset="0"/>
                <a:cs typeface="Times New Roman" panose="02020603050405020304" charset="0"/>
                <a:sym typeface="+mn-ea"/>
              </a:rPr>
              <a:t>host </a:t>
            </a:r>
            <a:r>
              <a:rPr lang="en-US" sz="2800" b="1">
                <a:solidFill>
                  <a:srgbClr val="000000"/>
                </a:solidFill>
                <a:latin typeface="Times New Roman" panose="02020603050405020304" charset="0"/>
                <a:cs typeface="Times New Roman" panose="02020603050405020304" charset="0"/>
                <a:sym typeface="+mn-ea"/>
              </a:rPr>
              <a:t>is exciting.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很多人认为当电视节目主持人是一件刺激的事情。</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739515" y="5715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主办</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主持</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文本框 1"/>
          <p:cNvSpPr txBox="1"/>
          <p:nvPr/>
        </p:nvSpPr>
        <p:spPr>
          <a:xfrm>
            <a:off x="5974715" y="57150"/>
            <a:ext cx="45173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主人</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东道主</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节目主持人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381635"/>
            <a:ext cx="11539855" cy="5955665"/>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a:t>
            </a:r>
            <a:r>
              <a:rPr sz="3200" b="1" spc="0">
                <a:solidFill>
                  <a:srgbClr val="7030A0"/>
                </a:solidFill>
                <a:latin typeface="Times New Roman" panose="02020603050405020304" charset="0"/>
                <a:cs typeface="Times New Roman" panose="02020603050405020304" charset="0"/>
                <a:sym typeface="+mn-ea"/>
              </a:rPr>
              <a:t>寄宿家庭</a:t>
            </a:r>
            <a:r>
              <a:rPr lang="en-US" sz="3200" b="1">
                <a:solidFill>
                  <a:srgbClr val="000000"/>
                </a:solidFill>
                <a:latin typeface="Times New Roman" panose="02020603050405020304" charset="0"/>
                <a:cs typeface="Times New Roman" panose="02020603050405020304" charset="0"/>
                <a:sym typeface="+mn-ea"/>
              </a:rPr>
              <a:t>（人们出国时所借宿的人家）</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Do you want to learn to speak English well? Why not go to England and stay with </a:t>
            </a:r>
            <a:r>
              <a:rPr lang="en-US" sz="3200" b="1">
                <a:solidFill>
                  <a:schemeClr val="accent2">
                    <a:lumMod val="75000"/>
                  </a:schemeClr>
                </a:solidFill>
                <a:latin typeface="Times New Roman" panose="02020603050405020304" charset="0"/>
                <a:cs typeface="Times New Roman" panose="02020603050405020304" charset="0"/>
                <a:sym typeface="+mn-ea"/>
              </a:rPr>
              <a:t>a host family</a:t>
            </a:r>
            <a:r>
              <a:rPr lang="en-US" sz="3200" b="1">
                <a:solidFill>
                  <a:srgbClr val="000000"/>
                </a:solidFill>
                <a:latin typeface="Times New Roman" panose="02020603050405020304" charset="0"/>
                <a:cs typeface="Times New Roman" panose="02020603050405020304" charset="0"/>
                <a:sym typeface="+mn-ea"/>
              </a:rPr>
              <a:t>?</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你想学说一口好的英语吗？为什么不去英国与房东一家人住在一起呢？</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            /ˈhəʊstəs/ n.</a:t>
            </a:r>
            <a:r>
              <a:rPr sz="3200" b="1" spc="0">
                <a:solidFill>
                  <a:srgbClr val="7030A0"/>
                </a:solidFill>
                <a:latin typeface="Times New Roman" panose="02020603050405020304" charset="0"/>
                <a:cs typeface="Times New Roman" panose="02020603050405020304" charset="0"/>
                <a:sym typeface="+mn-ea"/>
              </a:rPr>
              <a:t>女主人; 女主持人</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Mary was always the perfect </a:t>
            </a:r>
            <a:r>
              <a:rPr lang="en-US" sz="3200" b="1">
                <a:solidFill>
                  <a:schemeClr val="accent2">
                    <a:lumMod val="75000"/>
                  </a:schemeClr>
                </a:solidFill>
                <a:latin typeface="Times New Roman" panose="02020603050405020304" charset="0"/>
                <a:cs typeface="Times New Roman" panose="02020603050405020304" charset="0"/>
                <a:sym typeface="+mn-ea"/>
              </a:rPr>
              <a:t>hostess</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玛丽总是最殷勤的女主人。</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11.track /træk/ n.                                   vt.&amp; vi.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track and field </a:t>
            </a:r>
            <a:r>
              <a:rPr lang="en-US" sz="2800" b="1">
                <a:solidFill>
                  <a:srgbClr val="000000"/>
                </a:solidFill>
                <a:latin typeface="Times New Roman" panose="02020603050405020304" charset="0"/>
                <a:cs typeface="Times New Roman" panose="02020603050405020304" charset="0"/>
                <a:sym typeface="+mn-ea"/>
              </a:rPr>
              <a:t>田径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track-and-field lover</a:t>
            </a:r>
            <a:r>
              <a:rPr lang="en-US" sz="2800" b="1">
                <a:solidFill>
                  <a:srgbClr val="000000"/>
                </a:solidFill>
                <a:latin typeface="Times New Roman" panose="02020603050405020304" charset="0"/>
                <a:cs typeface="Times New Roman" panose="02020603050405020304" charset="0"/>
                <a:sym typeface="+mn-ea"/>
              </a:rPr>
              <a:t> 田径爱好者</a:t>
            </a:r>
            <a:endParaRPr lang="en-US" sz="2800" b="1">
              <a:solidFill>
                <a:srgbClr val="000000"/>
              </a:solidFill>
              <a:latin typeface="Times New Roman" panose="02020603050405020304" charset="0"/>
              <a:cs typeface="Times New Roman" panose="02020603050405020304" charset="0"/>
              <a:sym typeface="+mn-ea"/>
            </a:endParaRPr>
          </a:p>
        </p:txBody>
      </p:sp>
      <p:sp>
        <p:nvSpPr>
          <p:cNvPr id="12" name="文本框 11"/>
          <p:cNvSpPr txBox="1"/>
          <p:nvPr/>
        </p:nvSpPr>
        <p:spPr>
          <a:xfrm>
            <a:off x="375285" y="264795"/>
            <a:ext cx="22148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host family</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78155" y="2589530"/>
            <a:ext cx="15036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lang="en-US" sz="3200" b="1">
                <a:solidFill>
                  <a:schemeClr val="accent2">
                    <a:lumMod val="75000"/>
                  </a:schemeClr>
                </a:solidFill>
                <a:latin typeface="Times New Roman" panose="02020603050405020304" charset="0"/>
                <a:cs typeface="Times New Roman" panose="02020603050405020304" charset="0"/>
                <a:sym typeface="+mn-ea"/>
              </a:rPr>
              <a:t>hostess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578225" y="4657090"/>
            <a:ext cx="37045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跑道;足迹;铁路轨道</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2" name="文本框 1"/>
          <p:cNvSpPr txBox="1"/>
          <p:nvPr/>
        </p:nvSpPr>
        <p:spPr>
          <a:xfrm>
            <a:off x="8674100" y="4657090"/>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跟踪; 追踪</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4" grpId="0"/>
      <p:bldP spid="9"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图片 5" descr="attract填空"/>
          <p:cNvPicPr>
            <a:picLocks noChangeAspect="1"/>
          </p:cNvPicPr>
          <p:nvPr>
            <p:ph idx="1"/>
          </p:nvPr>
        </p:nvPicPr>
        <p:blipFill>
          <a:blip r:embed="rId1"/>
          <a:stretch>
            <a:fillRect/>
          </a:stretch>
        </p:blipFill>
        <p:spPr>
          <a:xfrm>
            <a:off x="252730" y="204470"/>
            <a:ext cx="11760835" cy="2444750"/>
          </a:xfrm>
          <a:prstGeom prst="rect">
            <a:avLst/>
          </a:prstGeom>
        </p:spPr>
      </p:pic>
      <p:sp>
        <p:nvSpPr>
          <p:cNvPr id="7" name="文本框 6"/>
          <p:cNvSpPr txBox="1"/>
          <p:nvPr/>
        </p:nvSpPr>
        <p:spPr>
          <a:xfrm>
            <a:off x="5642610" y="1166495"/>
            <a:ext cx="894080" cy="521970"/>
          </a:xfrm>
          <a:prstGeom prst="rect">
            <a:avLst/>
          </a:prstGeom>
          <a:noFill/>
        </p:spPr>
        <p:txBody>
          <a:bodyPr wrap="none" rtlCol="0">
            <a:spAutoFit/>
          </a:bodyPr>
          <a:p>
            <a:r>
              <a:rPr lang="zh-CN" altLang="en-US" sz="2800" b="1">
                <a:solidFill>
                  <a:schemeClr val="accent2">
                    <a:lumMod val="75000"/>
                  </a:schemeClr>
                </a:solidFill>
                <a:latin typeface="Times New Roman" panose="02020603050405020304" charset="0"/>
                <a:cs typeface="Times New Roman" panose="02020603050405020304" charset="0"/>
                <a:sym typeface="+mn-ea"/>
              </a:rPr>
              <a:t>拖拽</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7952105" y="393700"/>
            <a:ext cx="944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拖拉机</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7952105" y="1196975"/>
            <a:ext cx="690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吸引</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9980930" y="969645"/>
            <a:ext cx="12623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吸引</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景点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9980930" y="1430020"/>
            <a:ext cx="1452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有吸引力的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7952105" y="1999615"/>
            <a:ext cx="12623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足迹</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痕迹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345055" y="393700"/>
            <a:ext cx="944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抽象的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3289935" y="393700"/>
            <a:ext cx="690880" cy="398780"/>
          </a:xfrm>
          <a:prstGeom prst="rect">
            <a:avLst/>
          </a:prstGeom>
          <a:noFill/>
        </p:spPr>
        <p:txBody>
          <a:bodyPr wrap="non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摘要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739390" y="1228090"/>
            <a:ext cx="808355"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火车</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3378835" y="1227455"/>
            <a:ext cx="808355"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训练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147445" y="1000125"/>
            <a:ext cx="1050290"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训练员</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1294765" y="1430020"/>
            <a:ext cx="1050290"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训练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2079625" y="1999615"/>
            <a:ext cx="2564765" cy="398780"/>
          </a:xfrm>
          <a:prstGeom prst="rect">
            <a:avLst/>
          </a:prstGeom>
          <a:noFill/>
        </p:spPr>
        <p:txBody>
          <a:bodyPr wrap="square" rtlCol="0">
            <a:spAutoFit/>
          </a:bodyPr>
          <a:p>
            <a:r>
              <a:rPr lang="zh-CN" altLang="en-US" sz="2000" b="1">
                <a:solidFill>
                  <a:schemeClr val="accent2">
                    <a:lumMod val="75000"/>
                  </a:schemeClr>
                </a:solidFill>
                <a:latin typeface="Times New Roman" panose="02020603050405020304" charset="0"/>
                <a:cs typeface="Times New Roman" panose="02020603050405020304" charset="0"/>
                <a:sym typeface="+mn-ea"/>
              </a:rPr>
              <a:t>轨道</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车辙</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痕迹</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内容占位符 2"/>
          <p:cNvSpPr>
            <a:spLocks noGrp="1"/>
          </p:cNvSpPr>
          <p:nvPr/>
        </p:nvSpPr>
        <p:spPr>
          <a:xfrm>
            <a:off x="253365" y="2767330"/>
            <a:ext cx="11760200" cy="2757170"/>
          </a:xfrm>
          <a:prstGeom prst="rect">
            <a:avLst/>
          </a:prstGeo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gn="l">
              <a:lnSpc>
                <a:spcPts val="3040"/>
              </a:lnSpc>
              <a:buClrTx/>
              <a:buSzTx/>
              <a:buFontTx/>
              <a:buNone/>
            </a:pPr>
            <a:r>
              <a:rPr sz="3200" b="1">
                <a:latin typeface="Times New Roman" panose="02020603050405020304" charset="0"/>
                <a:cs typeface="Times New Roman" panose="02020603050405020304" charset="0"/>
                <a:sym typeface="+mn-ea"/>
              </a:rPr>
              <a:t>练：</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What are the most important competitions in_____________? 最重要的田径比赛有哪些?</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Are you also taking part in the ____________ events today?你今天也要去参加田径比赛吗 ?</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Suddenly an athlete fell on to the running _____.</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latin typeface="Times New Roman" panose="02020603050405020304" charset="0"/>
                <a:cs typeface="Times New Roman" panose="02020603050405020304" charset="0"/>
                <a:sym typeface="+mn-ea"/>
              </a:rPr>
              <a:t>突然一名运动员摔倒在赛跑跑道上。</a:t>
            </a:r>
            <a:endParaRPr lang="en-US" sz="3200" b="1">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latin typeface="Times New Roman" panose="02020603050405020304" charset="0"/>
              <a:cs typeface="Times New Roman" panose="02020603050405020304" charset="0"/>
              <a:sym typeface="+mn-ea"/>
            </a:endParaRPr>
          </a:p>
        </p:txBody>
      </p:sp>
      <p:sp>
        <p:nvSpPr>
          <p:cNvPr id="20" name="文本框 19"/>
          <p:cNvSpPr txBox="1"/>
          <p:nvPr/>
        </p:nvSpPr>
        <p:spPr>
          <a:xfrm>
            <a:off x="9031605" y="3137535"/>
            <a:ext cx="273431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 and field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6229985" y="4060190"/>
            <a:ext cx="28016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track-and-field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8465820" y="4940935"/>
            <a:ext cx="110807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ppt_x"/>
                                          </p:val>
                                        </p:tav>
                                        <p:tav tm="100000">
                                          <p:val>
                                            <p:strVal val="#ppt_x"/>
                                          </p:val>
                                        </p:tav>
                                      </p:tavLst>
                                    </p:anim>
                                    <p:anim calcmode="lin" valueType="num">
                                      <p:cBhvr additive="base">
                                        <p:cTn id="3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additive="base">
                                        <p:cTn id="67" dur="500" fill="hold"/>
                                        <p:tgtEl>
                                          <p:spTgt spid="16"/>
                                        </p:tgtEl>
                                        <p:attrNameLst>
                                          <p:attrName>ppt_x</p:attrName>
                                        </p:attrNameLst>
                                      </p:cBhvr>
                                      <p:tavLst>
                                        <p:tav tm="0">
                                          <p:val>
                                            <p:strVal val="#ppt_x"/>
                                          </p:val>
                                        </p:tav>
                                        <p:tav tm="100000">
                                          <p:val>
                                            <p:strVal val="#ppt_x"/>
                                          </p:val>
                                        </p:tav>
                                      </p:tavLst>
                                    </p:anim>
                                    <p:anim calcmode="lin" valueType="num">
                                      <p:cBhvr additive="base">
                                        <p:cTn id="6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
                                        </p:tgtEl>
                                        <p:attrNameLst>
                                          <p:attrName>style.visibility</p:attrName>
                                        </p:attrNameLst>
                                      </p:cBhvr>
                                      <p:to>
                                        <p:strVal val="visible"/>
                                      </p:to>
                                    </p:set>
                                    <p:anim calcmode="lin" valueType="num">
                                      <p:cBhvr additive="base">
                                        <p:cTn id="73" dur="500" fill="hold"/>
                                        <p:tgtEl>
                                          <p:spTgt spid="17"/>
                                        </p:tgtEl>
                                        <p:attrNameLst>
                                          <p:attrName>ppt_x</p:attrName>
                                        </p:attrNameLst>
                                      </p:cBhvr>
                                      <p:tavLst>
                                        <p:tav tm="0">
                                          <p:val>
                                            <p:strVal val="#ppt_x"/>
                                          </p:val>
                                        </p:tav>
                                        <p:tav tm="100000">
                                          <p:val>
                                            <p:strVal val="#ppt_x"/>
                                          </p:val>
                                        </p:tav>
                                      </p:tavLst>
                                    </p:anim>
                                    <p:anim calcmode="lin" valueType="num">
                                      <p:cBhvr additive="base">
                                        <p:cTn id="7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8"/>
                                        </p:tgtEl>
                                        <p:attrNameLst>
                                          <p:attrName>style.visibility</p:attrName>
                                        </p:attrNameLst>
                                      </p:cBhvr>
                                      <p:to>
                                        <p:strVal val="visible"/>
                                      </p:to>
                                    </p:set>
                                    <p:anim calcmode="lin" valueType="num">
                                      <p:cBhvr additive="base">
                                        <p:cTn id="79" dur="500" fill="hold"/>
                                        <p:tgtEl>
                                          <p:spTgt spid="18"/>
                                        </p:tgtEl>
                                        <p:attrNameLst>
                                          <p:attrName>ppt_x</p:attrName>
                                        </p:attrNameLst>
                                      </p:cBhvr>
                                      <p:tavLst>
                                        <p:tav tm="0">
                                          <p:val>
                                            <p:strVal val="#ppt_x"/>
                                          </p:val>
                                        </p:tav>
                                        <p:tav tm="100000">
                                          <p:val>
                                            <p:strVal val="#ppt_x"/>
                                          </p:val>
                                        </p:tav>
                                      </p:tavLst>
                                    </p:anim>
                                    <p:anim calcmode="lin" valueType="num">
                                      <p:cBhvr additive="base">
                                        <p:cTn id="8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0"/>
                                        </p:tgtEl>
                                        <p:attrNameLst>
                                          <p:attrName>style.visibility</p:attrName>
                                        </p:attrNameLst>
                                      </p:cBhvr>
                                      <p:to>
                                        <p:strVal val="visible"/>
                                      </p:to>
                                    </p:set>
                                    <p:anim calcmode="lin" valueType="num">
                                      <p:cBhvr additive="base">
                                        <p:cTn id="85" dur="500" fill="hold"/>
                                        <p:tgtEl>
                                          <p:spTgt spid="20"/>
                                        </p:tgtEl>
                                        <p:attrNameLst>
                                          <p:attrName>ppt_x</p:attrName>
                                        </p:attrNameLst>
                                      </p:cBhvr>
                                      <p:tavLst>
                                        <p:tav tm="0">
                                          <p:val>
                                            <p:strVal val="#ppt_x"/>
                                          </p:val>
                                        </p:tav>
                                        <p:tav tm="100000">
                                          <p:val>
                                            <p:strVal val="#ppt_x"/>
                                          </p:val>
                                        </p:tav>
                                      </p:tavLst>
                                    </p:anim>
                                    <p:anim calcmode="lin" valueType="num">
                                      <p:cBhvr additive="base">
                                        <p:cTn id="8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 calcmode="lin" valueType="num">
                                      <p:cBhvr additive="base">
                                        <p:cTn id="91" dur="500" fill="hold"/>
                                        <p:tgtEl>
                                          <p:spTgt spid="21"/>
                                        </p:tgtEl>
                                        <p:attrNameLst>
                                          <p:attrName>ppt_x</p:attrName>
                                        </p:attrNameLst>
                                      </p:cBhvr>
                                      <p:tavLst>
                                        <p:tav tm="0">
                                          <p:val>
                                            <p:strVal val="#ppt_x"/>
                                          </p:val>
                                        </p:tav>
                                        <p:tav tm="100000">
                                          <p:val>
                                            <p:strVal val="#ppt_x"/>
                                          </p:val>
                                        </p:tav>
                                      </p:tavLst>
                                    </p:anim>
                                    <p:anim calcmode="lin" valueType="num">
                                      <p:cBhvr additive="base">
                                        <p:cTn id="92"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additive="base">
                                        <p:cTn id="97" dur="500" fill="hold"/>
                                        <p:tgtEl>
                                          <p:spTgt spid="22"/>
                                        </p:tgtEl>
                                        <p:attrNameLst>
                                          <p:attrName>ppt_x</p:attrName>
                                        </p:attrNameLst>
                                      </p:cBhvr>
                                      <p:tavLst>
                                        <p:tav tm="0">
                                          <p:val>
                                            <p:strVal val="#ppt_x"/>
                                          </p:val>
                                        </p:tav>
                                        <p:tav tm="100000">
                                          <p:val>
                                            <p:strVal val="#ppt_x"/>
                                          </p:val>
                                        </p:tav>
                                      </p:tavLst>
                                    </p:anim>
                                    <p:anim calcmode="lin" valueType="num">
                                      <p:cBhvr additive="base">
                                        <p:cTn id="9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6" grpId="0"/>
      <p:bldP spid="8" grpId="0"/>
      <p:bldP spid="10" grpId="0"/>
      <p:bldP spid="11" grpId="0"/>
      <p:bldP spid="12" grpId="0"/>
      <p:bldP spid="13" grpId="0"/>
      <p:bldP spid="14" grpId="0"/>
      <p:bldP spid="15" grpId="0"/>
      <p:bldP spid="16" grpId="0"/>
      <p:bldP spid="17" grpId="0"/>
      <p:bldP spid="18" grpId="0"/>
      <p:bldP spid="20" grpId="0"/>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75260"/>
            <a:ext cx="11539855" cy="616204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After the earthquake, the railway ______ were useless pieces of steel.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地震之后，铁轨成了一条条废钢。</a:t>
            </a:r>
            <a:endParaRPr lang="en-US" sz="3200" b="1">
              <a:solidFill>
                <a:srgbClr val="000000"/>
              </a:solidFill>
              <a:latin typeface="Times New Roman" panose="02020603050405020304" charset="0"/>
              <a:cs typeface="Times New Roman" panose="02020603050405020304" charset="0"/>
              <a:sym typeface="+mn-ea"/>
            </a:endParaRPr>
          </a:p>
          <a:p>
            <a:pPr marL="0" algn="just">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Neither a wise man nor a brave man lies down on the ______ of history to wait for the train of the future to run over them. </a:t>
            </a:r>
            <a:endParaRPr lang="en-US" sz="3200" b="1">
              <a:solidFill>
                <a:srgbClr val="000000"/>
              </a:solidFill>
              <a:latin typeface="Times New Roman" panose="02020603050405020304" charset="0"/>
              <a:cs typeface="Times New Roman" panose="02020603050405020304" charset="0"/>
              <a:sym typeface="+mn-ea"/>
            </a:endParaRPr>
          </a:p>
          <a:p>
            <a:pPr marL="0" algn="just">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智者和勇者都不会躺在历史的轨道上等待未来列车碾压他们。</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The hunter _______ this wolf and killed it.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猎人跟踪这只狼，并杀死了它。</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Our radar began ________ the planes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我们的雷达开始追踪飞机的动向。</a:t>
            </a:r>
            <a:endParaRPr lang="en-US" sz="3200" b="1">
              <a:solidFill>
                <a:srgbClr val="000000"/>
              </a:solidFill>
              <a:latin typeface="Times New Roman" panose="02020603050405020304" charset="0"/>
              <a:cs typeface="Times New Roman" panose="02020603050405020304" charset="0"/>
              <a:sym typeface="+mn-ea"/>
            </a:endParaRPr>
          </a:p>
        </p:txBody>
      </p:sp>
      <p:sp>
        <p:nvSpPr>
          <p:cNvPr id="22" name="文本框 21"/>
          <p:cNvSpPr txBox="1"/>
          <p:nvPr/>
        </p:nvSpPr>
        <p:spPr>
          <a:xfrm>
            <a:off x="7138670" y="175260"/>
            <a:ext cx="126619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08330" y="2301875"/>
            <a:ext cx="126619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2814320" y="4035425"/>
            <a:ext cx="151447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tracked</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949065" y="5259070"/>
            <a:ext cx="165036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tracking</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52450" y="687070"/>
            <a:ext cx="11539855" cy="582295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12.gym/dʒɪm/ n.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Come and work out at a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来健身房锻炼吧！</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usually go to the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during my lunch hour.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我通常在午休时间去健身房。</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Our school has recently built a new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我们学校最近新建了一个体育馆。</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We played basketball in the </a:t>
            </a:r>
            <a:r>
              <a:rPr lang="en-US" sz="3200" b="1">
                <a:solidFill>
                  <a:schemeClr val="accent2">
                    <a:lumMod val="75000"/>
                  </a:schemeClr>
                </a:solidFill>
                <a:latin typeface="Times New Roman" panose="02020603050405020304" charset="0"/>
                <a:cs typeface="Times New Roman" panose="02020603050405020304" charset="0"/>
                <a:sym typeface="+mn-ea"/>
              </a:rPr>
              <a:t>gym</a:t>
            </a:r>
            <a:r>
              <a:rPr lang="en-US" sz="3200" b="1">
                <a:solidFill>
                  <a:srgbClr val="000000"/>
                </a:solidFill>
                <a:latin typeface="Times New Roman" panose="02020603050405020304" charset="0"/>
                <a:cs typeface="Times New Roman" panose="02020603050405020304" charset="0"/>
                <a:sym typeface="+mn-ea"/>
              </a:rPr>
              <a:t> because of rain.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由于天气下雨, 我们在体育馆打篮球。</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3724910" y="687070"/>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健身房; 体育馆</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r>
              <a:rPr lang="zh-CN" altLang="en-US" b="1">
                <a:ln w="22225">
                  <a:solidFill>
                    <a:schemeClr val="accent2">
                      <a:lumMod val="75000"/>
                    </a:schemeClr>
                  </a:solidFill>
                  <a:prstDash val="solid"/>
                </a:ln>
                <a:solidFill>
                  <a:schemeClr val="accent2">
                    <a:lumMod val="75000"/>
                  </a:schemeClr>
                </a:solidFill>
                <a:effectLst/>
                <a:sym typeface="+mn-ea"/>
              </a:rPr>
              <a:t>人教版新教材</a:t>
            </a:r>
            <a:r>
              <a:rPr lang="en-US" altLang="zh-CN" b="1">
                <a:ln w="22225">
                  <a:solidFill>
                    <a:schemeClr val="accent2">
                      <a:lumMod val="75000"/>
                    </a:schemeClr>
                  </a:solidFill>
                  <a:prstDash val="solid"/>
                </a:ln>
                <a:solidFill>
                  <a:schemeClr val="accent2">
                    <a:lumMod val="75000"/>
                  </a:schemeClr>
                </a:solidFill>
                <a:effectLst/>
                <a:sym typeface="+mn-ea"/>
              </a:rPr>
              <a:t> </a:t>
            </a:r>
            <a:r>
              <a:rPr lang="zh-CN" altLang="en-US" b="1">
                <a:ln w="22225">
                  <a:solidFill>
                    <a:schemeClr val="accent2">
                      <a:lumMod val="75000"/>
                    </a:schemeClr>
                  </a:solidFill>
                  <a:prstDash val="solid"/>
                </a:ln>
                <a:solidFill>
                  <a:schemeClr val="accent2">
                    <a:lumMod val="75000"/>
                  </a:schemeClr>
                </a:solidFill>
                <a:effectLst/>
                <a:sym typeface="+mn-ea"/>
              </a:rPr>
              <a:t>词汇导学练</a:t>
            </a:r>
            <a:endParaRPr lang="zh-CN" altLang="en-US"/>
          </a:p>
        </p:txBody>
      </p:sp>
      <p:sp>
        <p:nvSpPr>
          <p:cNvPr id="3" name="副标题 2"/>
          <p:cNvSpPr>
            <a:spLocks noGrp="1"/>
          </p:cNvSpPr>
          <p:nvPr>
            <p:ph type="subTitle" idx="1"/>
            <p:custDataLst>
              <p:tags r:id="rId2"/>
            </p:custDataLst>
          </p:nvPr>
        </p:nvSpPr>
        <p:spPr/>
        <p:txBody>
          <a:bodyPr/>
          <a:lstStyle/>
          <a:p>
            <a:r>
              <a:rPr lang="en-US" altLang="zh-CN" sz="4800" b="1">
                <a:ln w="22225">
                  <a:solidFill>
                    <a:srgbClr val="7030A0"/>
                  </a:solidFill>
                  <a:prstDash val="solid"/>
                </a:ln>
                <a:solidFill>
                  <a:srgbClr val="7030A0"/>
                </a:solidFill>
                <a:effectLst/>
                <a:sym typeface="+mn-ea"/>
              </a:rPr>
              <a:t>Unit1 Book1 </a:t>
            </a:r>
            <a:endParaRPr lang="zh-CN" altLang="en-US" sz="4800"/>
          </a:p>
        </p:txBody>
      </p:sp>
    </p:spTree>
    <p:custDataLst>
      <p:tags r:id="rId3"/>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54330" y="601980"/>
            <a:ext cx="11663680" cy="5735320"/>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gymnastics/dʒɪmˈnæstɪks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is his favourite sport. 体操是他最喜爱的运动。</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She does </a:t>
            </a: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at school every day.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她在学校每天做体操训练。</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love </a:t>
            </a:r>
            <a:r>
              <a:rPr lang="en-US" sz="3200" b="1">
                <a:solidFill>
                  <a:schemeClr val="accent2">
                    <a:lumMod val="75000"/>
                  </a:schemeClr>
                </a:solidFill>
                <a:latin typeface="Times New Roman" panose="02020603050405020304" charset="0"/>
                <a:cs typeface="Times New Roman" panose="02020603050405020304" charset="0"/>
                <a:sym typeface="+mn-ea"/>
              </a:rPr>
              <a:t>gymnastics</a:t>
            </a:r>
            <a:r>
              <a:rPr lang="en-US" sz="3200" b="1">
                <a:solidFill>
                  <a:srgbClr val="000000"/>
                </a:solidFill>
                <a:latin typeface="Times New Roman" panose="02020603050405020304" charset="0"/>
                <a:cs typeface="Times New Roman" panose="02020603050405020304" charset="0"/>
                <a:sym typeface="+mn-ea"/>
              </a:rPr>
              <a:t>. I think it's more exciting than badminton.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我更喜欢体操, 我认为体操比羽毛球更让人激动。</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7" name="文本框 16"/>
          <p:cNvSpPr txBox="1"/>
          <p:nvPr/>
        </p:nvSpPr>
        <p:spPr>
          <a:xfrm>
            <a:off x="448310" y="1113155"/>
            <a:ext cx="9596755" cy="1076325"/>
          </a:xfrm>
          <a:prstGeom prst="rect">
            <a:avLst/>
          </a:prstGeom>
          <a:noFill/>
        </p:spPr>
        <p:txBody>
          <a:bodyPr wrap="squar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破拆法：gym(健身房)+na(那)+st(stand站)+ics(科目)：站在健身房表演的科目——体操</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6092825" y="529590"/>
            <a:ext cx="2078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体操(训练)</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13.work out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Come and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at a gym! 来健身房</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吧！</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at a gym twice a week. 我一周去健身房</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两次。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are fat, so you must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regularly.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你太胖了，应该定期</a:t>
            </a:r>
            <a:r>
              <a:rPr lang="en-US" sz="2800" b="1">
                <a:solidFill>
                  <a:srgbClr val="7030A0"/>
                </a:solidFill>
                <a:latin typeface="Times New Roman" panose="02020603050405020304" charset="0"/>
                <a:cs typeface="Times New Roman" panose="02020603050405020304" charset="0"/>
                <a:sym typeface="+mn-ea"/>
              </a:rPr>
              <a:t>锻炼</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how much all these things will cost.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7030A0"/>
                </a:solidFill>
                <a:latin typeface="Times New Roman" panose="02020603050405020304" charset="0"/>
                <a:cs typeface="Times New Roman" panose="02020603050405020304" charset="0"/>
                <a:sym typeface="+mn-ea"/>
              </a:rPr>
              <a:t>算算</a:t>
            </a:r>
            <a:r>
              <a:rPr lang="en-US" sz="2800" b="1">
                <a:solidFill>
                  <a:srgbClr val="000000"/>
                </a:solidFill>
                <a:latin typeface="Times New Roman" panose="02020603050405020304" charset="0"/>
                <a:cs typeface="Times New Roman" panose="02020603050405020304" charset="0"/>
                <a:sym typeface="+mn-ea"/>
              </a:rPr>
              <a:t>买这么东西要多少钱。</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find it difficult to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the problem.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她发现</a:t>
            </a:r>
            <a:r>
              <a:rPr lang="en-US" sz="2800" b="1">
                <a:solidFill>
                  <a:srgbClr val="7030A0"/>
                </a:solidFill>
                <a:latin typeface="Times New Roman" panose="02020603050405020304" charset="0"/>
                <a:cs typeface="Times New Roman" panose="02020603050405020304" charset="0"/>
                <a:sym typeface="+mn-ea"/>
              </a:rPr>
              <a:t>解决</a:t>
            </a:r>
            <a:r>
              <a:rPr lang="en-US" sz="2800" b="1">
                <a:solidFill>
                  <a:srgbClr val="000000"/>
                </a:solidFill>
                <a:latin typeface="Times New Roman" panose="02020603050405020304" charset="0"/>
                <a:cs typeface="Times New Roman" panose="02020603050405020304" charset="0"/>
                <a:sym typeface="+mn-ea"/>
              </a:rPr>
              <a:t>这问题有困难。</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a:t>
            </a:r>
            <a:r>
              <a:rPr lang="en-US" sz="2800" b="1">
                <a:solidFill>
                  <a:schemeClr val="accent2">
                    <a:lumMod val="75000"/>
                  </a:schemeClr>
                </a:solidFill>
                <a:latin typeface="Times New Roman" panose="02020603050405020304" charset="0"/>
                <a:cs typeface="Times New Roman" panose="02020603050405020304" charset="0"/>
                <a:sym typeface="+mn-ea"/>
              </a:rPr>
              <a:t>work out</a:t>
            </a:r>
            <a:r>
              <a:rPr lang="en-US" sz="2800" b="1">
                <a:solidFill>
                  <a:srgbClr val="000000"/>
                </a:solidFill>
                <a:latin typeface="Times New Roman" panose="02020603050405020304" charset="0"/>
                <a:cs typeface="Times New Roman" panose="02020603050405020304" charset="0"/>
                <a:sym typeface="+mn-ea"/>
              </a:rPr>
              <a:t> how to do it.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我无法</a:t>
            </a:r>
            <a:r>
              <a:rPr lang="en-US" sz="2800" b="1">
                <a:solidFill>
                  <a:srgbClr val="7030A0"/>
                </a:solidFill>
                <a:latin typeface="Times New Roman" panose="02020603050405020304" charset="0"/>
                <a:cs typeface="Times New Roman" panose="02020603050405020304" charset="0"/>
                <a:sym typeface="+mn-ea"/>
              </a:rPr>
              <a:t>解答</a:t>
            </a:r>
            <a:r>
              <a:rPr sz="2800" b="1">
                <a:solidFill>
                  <a:srgbClr val="000000"/>
                </a:solidFill>
                <a:latin typeface="Times New Roman" panose="02020603050405020304" charset="0"/>
                <a:cs typeface="Times New Roman" panose="02020603050405020304" charset="0"/>
                <a:sym typeface="+mn-ea"/>
              </a:rPr>
              <a:t>如何做</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708275" y="321945"/>
            <a:ext cx="3840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锻炼；计算出；解决</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15.make it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你会</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Work hard and you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努力学习，你会</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believe anyone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if he tries hard.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我相信只要努力任何人都能</a:t>
            </a:r>
            <a:r>
              <a:rPr sz="2800" b="1">
                <a:solidFill>
                  <a:srgbClr val="7030A0"/>
                </a:solidFill>
                <a:latin typeface="Times New Roman" panose="02020603050405020304" charset="0"/>
                <a:cs typeface="Times New Roman" panose="02020603050405020304" charset="0"/>
                <a:sym typeface="+mn-ea"/>
              </a:rPr>
              <a:t>获得</a:t>
            </a:r>
            <a:r>
              <a:rPr lang="en-US" sz="2800" b="1">
                <a:solidFill>
                  <a:srgbClr val="7030A0"/>
                </a:solidFill>
                <a:latin typeface="Times New Roman" panose="02020603050405020304" charset="0"/>
                <a:cs typeface="Times New Roman" panose="02020603050405020304" charset="0"/>
                <a:sym typeface="+mn-ea"/>
              </a:rPr>
              <a:t>成功</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don't know whether I can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in science.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我不知道我能否在科学上</a:t>
            </a:r>
            <a:r>
              <a:rPr lang="en-US" sz="2800" b="1">
                <a:solidFill>
                  <a:srgbClr val="7030A0"/>
                </a:solidFill>
                <a:latin typeface="Times New Roman" panose="02020603050405020304" charset="0"/>
                <a:cs typeface="Times New Roman" panose="02020603050405020304" charset="0"/>
                <a:sym typeface="+mn-ea"/>
              </a:rPr>
              <a:t>获得成功</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flight leaves in twenty minutes─we'll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再过二十分钟飞机就起飞了，我们会</a:t>
            </a:r>
            <a:r>
              <a:rPr lang="en-US" sz="2800" b="1">
                <a:solidFill>
                  <a:srgbClr val="7030A0"/>
                </a:solidFill>
                <a:latin typeface="Times New Roman" panose="02020603050405020304" charset="0"/>
                <a:cs typeface="Times New Roman" panose="02020603050405020304" charset="0"/>
                <a:sym typeface="+mn-ea"/>
              </a:rPr>
              <a:t>准时到达</a:t>
            </a:r>
            <a:r>
              <a:rPr lang="en-US" sz="2800" b="1">
                <a:solidFill>
                  <a:srgbClr val="000000"/>
                </a:solidFill>
                <a:latin typeface="Times New Roman" panose="02020603050405020304" charset="0"/>
                <a:cs typeface="Times New Roman" panose="02020603050405020304" charset="0"/>
                <a:sym typeface="+mn-ea"/>
              </a:rPr>
              <a:t>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think we'll just </a:t>
            </a:r>
            <a:r>
              <a:rPr lang="en-US" sz="2800" b="1">
                <a:solidFill>
                  <a:schemeClr val="accent2">
                    <a:lumMod val="75000"/>
                  </a:schemeClr>
                </a:solidFill>
                <a:latin typeface="Times New Roman" panose="02020603050405020304" charset="0"/>
                <a:cs typeface="Times New Roman" panose="02020603050405020304" charset="0"/>
                <a:sym typeface="+mn-ea"/>
              </a:rPr>
              <a:t>make it</a:t>
            </a:r>
            <a:r>
              <a:rPr lang="en-US" sz="2800" b="1">
                <a:solidFill>
                  <a:srgbClr val="000000"/>
                </a:solidFill>
                <a:latin typeface="Times New Roman" panose="02020603050405020304" charset="0"/>
                <a:cs typeface="Times New Roman" panose="02020603050405020304" charset="0"/>
                <a:sym typeface="+mn-ea"/>
              </a:rPr>
              <a:t> if we hurry up!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如果抓点紧，我想我们能</a:t>
            </a:r>
            <a:r>
              <a:rPr lang="en-US" sz="2800" b="1">
                <a:solidFill>
                  <a:srgbClr val="7030A0"/>
                </a:solidFill>
                <a:latin typeface="Times New Roman" panose="02020603050405020304" charset="0"/>
                <a:cs typeface="Times New Roman" panose="02020603050405020304" charset="0"/>
                <a:sym typeface="+mn-ea"/>
              </a:rPr>
              <a:t>及时到达</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427605" y="277495"/>
            <a:ext cx="3840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获得成功；准时到达</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16.legend /ˈledʒənd /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英雄联盟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当今体育传奇人物</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Yao Ming is a basketball </a:t>
            </a:r>
            <a:r>
              <a:rPr lang="en-US" sz="2800" b="1">
                <a:solidFill>
                  <a:schemeClr val="accent2">
                    <a:lumMod val="75000"/>
                  </a:schemeClr>
                </a:solidFill>
                <a:latin typeface="Times New Roman" panose="02020603050405020304" charset="0"/>
                <a:cs typeface="Times New Roman" panose="02020603050405020304" charset="0"/>
                <a:sym typeface="+mn-ea"/>
              </a:rPr>
              <a:t>legend</a:t>
            </a:r>
            <a:r>
              <a:rPr lang="en-US" sz="2800" b="1">
                <a:solidFill>
                  <a:srgbClr val="000000"/>
                </a:solidFill>
                <a:latin typeface="Times New Roman" panose="02020603050405020304" charset="0"/>
                <a:cs typeface="Times New Roman" panose="02020603050405020304" charset="0"/>
                <a:sym typeface="+mn-ea"/>
              </a:rPr>
              <a:t>. 姚明是一个篮球</a:t>
            </a:r>
            <a:r>
              <a:rPr lang="en-US" sz="2800" b="1">
                <a:solidFill>
                  <a:srgbClr val="7030A0"/>
                </a:solidFill>
                <a:latin typeface="Times New Roman" panose="02020603050405020304" charset="0"/>
                <a:cs typeface="Times New Roman" panose="02020603050405020304" charset="0"/>
                <a:sym typeface="+mn-ea"/>
              </a:rPr>
              <a:t>传奇人物</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enjoys reading ancient Greek </a:t>
            </a:r>
            <a:r>
              <a:rPr lang="en-US" sz="2800" b="1">
                <a:solidFill>
                  <a:schemeClr val="accent2">
                    <a:lumMod val="75000"/>
                  </a:schemeClr>
                </a:solidFill>
                <a:latin typeface="Times New Roman" panose="02020603050405020304" charset="0"/>
                <a:cs typeface="Times New Roman" panose="02020603050405020304" charset="0"/>
                <a:sym typeface="+mn-ea"/>
              </a:rPr>
              <a:t>legends</a:t>
            </a:r>
            <a:r>
              <a:rPr lang="en-US" sz="2800" b="1">
                <a:solidFill>
                  <a:srgbClr val="000000"/>
                </a:solidFill>
                <a:latin typeface="Times New Roman" panose="02020603050405020304" charset="0"/>
                <a:cs typeface="Times New Roman" panose="02020603050405020304" charset="0"/>
                <a:sym typeface="+mn-ea"/>
              </a:rPr>
              <a:t>. 他喜欢读古代希腊</a:t>
            </a:r>
            <a:r>
              <a:rPr lang="en-US" sz="2800" b="1">
                <a:solidFill>
                  <a:srgbClr val="7030A0"/>
                </a:solidFill>
                <a:latin typeface="Times New Roman" panose="02020603050405020304" charset="0"/>
                <a:cs typeface="Times New Roman" panose="02020603050405020304" charset="0"/>
                <a:sym typeface="+mn-ea"/>
              </a:rPr>
              <a:t>传说</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94860" y="27749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传奇; 传说</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5" name="图片 4" descr="leg填空"/>
          <p:cNvPicPr>
            <a:picLocks noChangeAspect="1"/>
          </p:cNvPicPr>
          <p:nvPr/>
        </p:nvPicPr>
        <p:blipFill>
          <a:blip r:embed="rId1"/>
          <a:stretch>
            <a:fillRect/>
          </a:stretch>
        </p:blipFill>
        <p:spPr>
          <a:xfrm>
            <a:off x="508635" y="1577340"/>
            <a:ext cx="11478260" cy="2788285"/>
          </a:xfrm>
          <a:prstGeom prst="rect">
            <a:avLst/>
          </a:prstGeom>
        </p:spPr>
      </p:pic>
      <p:sp>
        <p:nvSpPr>
          <p:cNvPr id="17" name="文本框 16"/>
          <p:cNvSpPr txBox="1"/>
          <p:nvPr/>
        </p:nvSpPr>
        <p:spPr>
          <a:xfrm>
            <a:off x="675640" y="861060"/>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词根词缀：leg(说)+end(名词后缀）：为人所传颂的故事——传奇</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6086475" y="2710815"/>
            <a:ext cx="114935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说</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法</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366125" y="1908810"/>
            <a:ext cx="114935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讲座</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8248650" y="2741295"/>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传奇</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传说</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675620" y="2741295"/>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传奇</a:t>
            </a:r>
            <a:r>
              <a:rPr lang="zh-CN" altLang="en-US" sz="2400" b="1">
                <a:solidFill>
                  <a:schemeClr val="accent2">
                    <a:lumMod val="75000"/>
                  </a:schemeClr>
                </a:solidFill>
                <a:latin typeface="Times New Roman" panose="02020603050405020304" charset="0"/>
                <a:cs typeface="Times New Roman" panose="02020603050405020304" charset="0"/>
                <a:sym typeface="+mn-ea"/>
              </a:rPr>
              <a:t>般的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248650" y="3531870"/>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一课</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教训</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363595" y="1908810"/>
            <a:ext cx="156146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大学</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学院</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3460750" y="2741930"/>
            <a:ext cx="113474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合法的</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435735" y="2741295"/>
            <a:ext cx="113474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非法的</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3790315" y="3531870"/>
            <a:ext cx="113474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方言</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508635" y="4467860"/>
            <a:ext cx="310959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League of Legends</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508635" y="4989830"/>
            <a:ext cx="4097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living legends of sports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6" grpId="0"/>
      <p:bldP spid="7" grpId="0"/>
      <p:bldP spid="8" grpId="0"/>
      <p:bldP spid="9" grpId="0"/>
      <p:bldP spid="10" grpId="0"/>
      <p:bldP spid="11" grpId="0"/>
      <p:bldP spid="12" grpId="0"/>
      <p:bldP spid="13" grpId="0"/>
      <p:bldP spid="14" grpId="0"/>
      <p:bldP spid="15" grpId="0"/>
      <p:bldP spid="1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17.athlete /ˈæθli:t/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Long Ping is not only a great </a:t>
            </a:r>
            <a:r>
              <a:rPr lang="en-US" sz="2800" b="1">
                <a:solidFill>
                  <a:schemeClr val="accent2">
                    <a:lumMod val="75000"/>
                  </a:schemeClr>
                </a:solidFill>
                <a:latin typeface="Times New Roman" panose="02020603050405020304" charset="0"/>
                <a:cs typeface="Times New Roman" panose="02020603050405020304" charset="0"/>
                <a:sym typeface="+mn-ea"/>
              </a:rPr>
              <a:t>athlete</a:t>
            </a:r>
            <a:r>
              <a:rPr lang="en-US" sz="2800" b="1">
                <a:solidFill>
                  <a:srgbClr val="000000"/>
                </a:solidFill>
                <a:latin typeface="Times New Roman" panose="02020603050405020304" charset="0"/>
                <a:cs typeface="Times New Roman" panose="02020603050405020304" charset="0"/>
                <a:sym typeface="+mn-ea"/>
              </a:rPr>
              <a:t> but also an outstanding coach.</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郎平不但是一位伟大的</a:t>
            </a:r>
            <a:r>
              <a:rPr lang="en-US" sz="2800" b="1">
                <a:solidFill>
                  <a:srgbClr val="7030A0"/>
                </a:solidFill>
                <a:latin typeface="Times New Roman" panose="02020603050405020304" charset="0"/>
                <a:cs typeface="Times New Roman" panose="02020603050405020304" charset="0"/>
                <a:sym typeface="+mn-ea"/>
              </a:rPr>
              <a:t>运动员</a:t>
            </a:r>
            <a:r>
              <a:rPr lang="en-US" sz="2800" b="1">
                <a:solidFill>
                  <a:srgbClr val="000000"/>
                </a:solidFill>
                <a:latin typeface="Times New Roman" panose="02020603050405020304" charset="0"/>
                <a:cs typeface="Times New Roman" panose="02020603050405020304" charset="0"/>
                <a:sym typeface="+mn-ea"/>
              </a:rPr>
              <a:t>而且是杰出的教练。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is a natural </a:t>
            </a:r>
            <a:r>
              <a:rPr lang="en-US" sz="2800" b="1">
                <a:solidFill>
                  <a:schemeClr val="accent2">
                    <a:lumMod val="75000"/>
                  </a:schemeClr>
                </a:solidFill>
                <a:latin typeface="Times New Roman" panose="02020603050405020304" charset="0"/>
                <a:cs typeface="Times New Roman" panose="02020603050405020304" charset="0"/>
                <a:sym typeface="+mn-ea"/>
              </a:rPr>
              <a:t>athlete</a:t>
            </a:r>
            <a:r>
              <a:rPr lang="en-US" sz="2800" b="1">
                <a:solidFill>
                  <a:srgbClr val="000000"/>
                </a:solidFill>
                <a:latin typeface="Times New Roman" panose="02020603050405020304" charset="0"/>
                <a:cs typeface="Times New Roman" panose="02020603050405020304" charset="0"/>
                <a:sym typeface="+mn-ea"/>
              </a:rPr>
              <a:t>. 她是个天生的</a:t>
            </a:r>
            <a:r>
              <a:rPr lang="en-US" sz="2800" b="1">
                <a:solidFill>
                  <a:srgbClr val="7030A0"/>
                </a:solidFill>
                <a:latin typeface="Times New Roman" panose="02020603050405020304" charset="0"/>
                <a:cs typeface="Times New Roman" panose="02020603050405020304" charset="0"/>
                <a:sym typeface="+mn-ea"/>
              </a:rPr>
              <a:t>运动健儿</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166870" y="247650"/>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运动员；运动健儿</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78155" y="831215"/>
            <a:ext cx="11144250" cy="953135"/>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破拆法：ath(Athens雅典)+let(让)+e(enter)  </a:t>
            </a:r>
            <a:endParaRPr sz="2800" b="1">
              <a:solidFill>
                <a:schemeClr val="accent2">
                  <a:lumMod val="75000"/>
                </a:schemeClr>
              </a:solidFill>
              <a:latin typeface="Times New Roman" panose="02020603050405020304" charset="0"/>
              <a:cs typeface="Times New Roman" panose="02020603050405020304" charset="0"/>
              <a:sym typeface="+mn-ea"/>
            </a:endParaRPr>
          </a:p>
          <a:p>
            <a:pPr algn="l"/>
            <a:r>
              <a:rPr sz="2800" b="1">
                <a:solidFill>
                  <a:schemeClr val="accent2">
                    <a:lumMod val="75000"/>
                  </a:schemeClr>
                </a:solidFill>
                <a:latin typeface="Times New Roman" panose="02020603050405020304" charset="0"/>
                <a:cs typeface="Times New Roman" panose="02020603050405020304" charset="0"/>
                <a:sym typeface="+mn-ea"/>
              </a:rPr>
              <a:t>助记：让来自雅典的运动员入场。</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18.master/ˈmɑ:stə(r)/n.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Deng Yaping is a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pingpang.邓亚萍是一个乒乓球</a:t>
            </a:r>
            <a:r>
              <a:rPr lang="en-US" sz="2800" b="1">
                <a:solidFill>
                  <a:srgbClr val="7030A0"/>
                </a:solidFill>
                <a:latin typeface="Times New Roman" panose="02020603050405020304" charset="0"/>
                <a:cs typeface="Times New Roman" panose="02020603050405020304" charset="0"/>
                <a:sym typeface="+mn-ea"/>
              </a:rPr>
              <a:t>高手</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was named a "great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language". 他被誉为“语言</a:t>
            </a:r>
            <a:r>
              <a:rPr lang="en-US" sz="2800" b="1">
                <a:solidFill>
                  <a:srgbClr val="7030A0"/>
                </a:solidFill>
                <a:latin typeface="Times New Roman" panose="02020603050405020304" charset="0"/>
                <a:cs typeface="Times New Roman" panose="02020603050405020304" charset="0"/>
                <a:sym typeface="+mn-ea"/>
              </a:rPr>
              <a:t>大师</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dog was running behind its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狗跟在它</a:t>
            </a:r>
            <a:r>
              <a:rPr lang="en-US" sz="2800" b="1">
                <a:solidFill>
                  <a:srgbClr val="7030A0"/>
                </a:solidFill>
                <a:latin typeface="Times New Roman" panose="02020603050405020304" charset="0"/>
                <a:cs typeface="Times New Roman" panose="02020603050405020304" charset="0"/>
                <a:sym typeface="+mn-ea"/>
              </a:rPr>
              <a:t>主人</a:t>
            </a:r>
            <a:r>
              <a:rPr lang="en-US" sz="2800" b="1">
                <a:solidFill>
                  <a:srgbClr val="000000"/>
                </a:solidFill>
                <a:latin typeface="Times New Roman" panose="02020603050405020304" charset="0"/>
                <a:cs typeface="Times New Roman" panose="02020603050405020304" charset="0"/>
                <a:sym typeface="+mn-ea"/>
              </a:rPr>
              <a:t>后面跑着。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should be the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of her own future. 她应该</a:t>
            </a:r>
            <a:r>
              <a:rPr lang="en-US" sz="2800" b="1">
                <a:solidFill>
                  <a:srgbClr val="7030A0"/>
                </a:solidFill>
                <a:latin typeface="Times New Roman" panose="02020603050405020304" charset="0"/>
                <a:cs typeface="Times New Roman" panose="02020603050405020304" charset="0"/>
                <a:sym typeface="+mn-ea"/>
              </a:rPr>
              <a:t>把握</a:t>
            </a:r>
            <a:r>
              <a:rPr lang="en-US" sz="2800" b="1">
                <a:solidFill>
                  <a:srgbClr val="000000"/>
                </a:solidFill>
                <a:latin typeface="Times New Roman" panose="02020603050405020304" charset="0"/>
                <a:cs typeface="Times New Roman" panose="02020603050405020304" charset="0"/>
                <a:sym typeface="+mn-ea"/>
              </a:rPr>
              <a:t>自己的未来。</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To the basketballers, the most important things is to </a:t>
            </a:r>
            <a:r>
              <a:rPr lang="en-US" sz="2800" b="1">
                <a:solidFill>
                  <a:schemeClr val="accent2"/>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the skills of basketball.对篮球队员来说，最重要的事是</a:t>
            </a:r>
            <a:r>
              <a:rPr lang="en-US" sz="2800" b="1">
                <a:solidFill>
                  <a:srgbClr val="7030A0"/>
                </a:solidFill>
                <a:latin typeface="Times New Roman" panose="02020603050405020304" charset="0"/>
                <a:cs typeface="Times New Roman" panose="02020603050405020304" charset="0"/>
                <a:sym typeface="+mn-ea"/>
              </a:rPr>
              <a:t>精通</a:t>
            </a:r>
            <a:r>
              <a:rPr lang="en-US" sz="2800" b="1">
                <a:solidFill>
                  <a:srgbClr val="000000"/>
                </a:solidFill>
                <a:latin typeface="Times New Roman" panose="02020603050405020304" charset="0"/>
                <a:cs typeface="Times New Roman" panose="02020603050405020304" charset="0"/>
                <a:sym typeface="+mn-ea"/>
              </a:rPr>
              <a:t>篮球技术。</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Students are expected to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a second language.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学生应该</a:t>
            </a:r>
            <a:r>
              <a:rPr lang="en-US" sz="2800" b="1">
                <a:solidFill>
                  <a:srgbClr val="7030A0"/>
                </a:solidFill>
                <a:latin typeface="Times New Roman" panose="02020603050405020304" charset="0"/>
                <a:cs typeface="Times New Roman" panose="02020603050405020304" charset="0"/>
                <a:sym typeface="+mn-ea"/>
              </a:rPr>
              <a:t>掌握</a:t>
            </a:r>
            <a:r>
              <a:rPr lang="en-US" sz="2800" b="1">
                <a:solidFill>
                  <a:srgbClr val="000000"/>
                </a:solidFill>
                <a:latin typeface="Times New Roman" panose="02020603050405020304" charset="0"/>
                <a:cs typeface="Times New Roman" panose="02020603050405020304" charset="0"/>
                <a:sym typeface="+mn-ea"/>
              </a:rPr>
              <a:t>一门第二语言。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want to travel all over the world, so I need to </a:t>
            </a:r>
            <a:r>
              <a:rPr lang="en-US" sz="2800" b="1">
                <a:solidFill>
                  <a:schemeClr val="accent2">
                    <a:lumMod val="75000"/>
                  </a:schemeClr>
                </a:solidFill>
                <a:latin typeface="Times New Roman" panose="02020603050405020304" charset="0"/>
                <a:cs typeface="Times New Roman" panose="02020603050405020304" charset="0"/>
                <a:sym typeface="+mn-ea"/>
              </a:rPr>
              <a:t>master</a:t>
            </a:r>
            <a:r>
              <a:rPr lang="en-US" sz="2800" b="1">
                <a:solidFill>
                  <a:srgbClr val="000000"/>
                </a:solidFill>
                <a:latin typeface="Times New Roman" panose="02020603050405020304" charset="0"/>
                <a:cs typeface="Times New Roman" panose="02020603050405020304" charset="0"/>
                <a:sym typeface="+mn-ea"/>
              </a:rPr>
              <a:t> English first. 我想周游世界，因此，首先我得</a:t>
            </a:r>
            <a:r>
              <a:rPr lang="en-US" sz="2800" b="1">
                <a:solidFill>
                  <a:srgbClr val="7030A0"/>
                </a:solidFill>
                <a:latin typeface="Times New Roman" panose="02020603050405020304" charset="0"/>
                <a:cs typeface="Times New Roman" panose="02020603050405020304" charset="0"/>
                <a:sym typeface="+mn-ea"/>
              </a:rPr>
              <a:t>精通</a:t>
            </a:r>
            <a:r>
              <a:rPr lang="en-US" sz="2800" b="1">
                <a:solidFill>
                  <a:srgbClr val="000000"/>
                </a:solidFill>
                <a:latin typeface="Times New Roman" panose="02020603050405020304" charset="0"/>
                <a:cs typeface="Times New Roman" panose="02020603050405020304" charset="0"/>
                <a:sym typeface="+mn-ea"/>
              </a:rPr>
              <a:t>英语才行。</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48505" y="263525"/>
            <a:ext cx="30949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高手; 大师</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主人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8169275" y="26352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精通</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掌握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19.set an example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must be athletes who are masters in their sports and also </a:t>
            </a:r>
            <a:r>
              <a:rPr lang="en-US" sz="2800" b="1">
                <a:solidFill>
                  <a:schemeClr val="accent2">
                    <a:lumMod val="75000"/>
                  </a:schemeClr>
                </a:solidFill>
                <a:latin typeface="Times New Roman" panose="02020603050405020304" charset="0"/>
                <a:cs typeface="Times New Roman" panose="02020603050405020304" charset="0"/>
                <a:sym typeface="+mn-ea"/>
              </a:rPr>
              <a:t>set good examples for</a:t>
            </a:r>
            <a:r>
              <a:rPr lang="en-US" sz="2800" b="1">
                <a:solidFill>
                  <a:srgbClr val="000000"/>
                </a:solidFill>
                <a:latin typeface="Times New Roman" panose="02020603050405020304" charset="0"/>
                <a:cs typeface="Times New Roman" panose="02020603050405020304" charset="0"/>
                <a:sym typeface="+mn-ea"/>
              </a:rPr>
              <a:t>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他们一定是一些远动员, 是他们领域的高手, 并且给别人树立好榜样</a:t>
            </a:r>
            <a:r>
              <a:rPr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Famous people should </a:t>
            </a:r>
            <a:r>
              <a:rPr lang="en-US" sz="2800" b="1">
                <a:solidFill>
                  <a:schemeClr val="accent2">
                    <a:lumMod val="75000"/>
                  </a:schemeClr>
                </a:solidFill>
                <a:latin typeface="Times New Roman" panose="02020603050405020304" charset="0"/>
                <a:cs typeface="Times New Roman" panose="02020603050405020304" charset="0"/>
                <a:sym typeface="+mn-ea"/>
              </a:rPr>
              <a:t>set a good example for</a:t>
            </a:r>
            <a:r>
              <a:rPr lang="en-US" sz="2800" b="1">
                <a:solidFill>
                  <a:srgbClr val="000000"/>
                </a:solidFill>
                <a:latin typeface="Times New Roman" panose="02020603050405020304" charset="0"/>
                <a:cs typeface="Times New Roman" panose="02020603050405020304" charset="0"/>
                <a:sym typeface="+mn-ea"/>
              </a:rPr>
              <a:t>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名人应该为别人树立好榜样。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Parents should </a:t>
            </a:r>
            <a:r>
              <a:rPr lang="en-US" sz="2800" b="1">
                <a:solidFill>
                  <a:schemeClr val="accent2">
                    <a:lumMod val="75000"/>
                  </a:schemeClr>
                </a:solidFill>
                <a:latin typeface="Times New Roman" panose="02020603050405020304" charset="0"/>
                <a:cs typeface="Times New Roman" panose="02020603050405020304" charset="0"/>
                <a:sym typeface="+mn-ea"/>
              </a:rPr>
              <a:t>set a good example for</a:t>
            </a:r>
            <a:r>
              <a:rPr lang="en-US" sz="2800" b="1">
                <a:solidFill>
                  <a:srgbClr val="000000"/>
                </a:solidFill>
                <a:latin typeface="Times New Roman" panose="02020603050405020304" charset="0"/>
                <a:cs typeface="Times New Roman" panose="02020603050405020304" charset="0"/>
                <a:sym typeface="+mn-ea"/>
              </a:rPr>
              <a:t> their children.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父母亲应该为孩子树立好榜样.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arrived at the office early to </a:t>
            </a:r>
            <a:r>
              <a:rPr lang="en-US" sz="2800" b="1">
                <a:solidFill>
                  <a:schemeClr val="accent2">
                    <a:lumMod val="75000"/>
                  </a:schemeClr>
                </a:solidFill>
                <a:latin typeface="Times New Roman" panose="02020603050405020304" charset="0"/>
                <a:cs typeface="Times New Roman" panose="02020603050405020304" charset="0"/>
                <a:sym typeface="+mn-ea"/>
              </a:rPr>
              <a:t>set an example for</a:t>
            </a:r>
            <a:r>
              <a:rPr lang="en-US" sz="2800" b="1">
                <a:solidFill>
                  <a:srgbClr val="000000"/>
                </a:solidFill>
                <a:latin typeface="Times New Roman" panose="02020603050405020304" charset="0"/>
                <a:cs typeface="Times New Roman" panose="02020603050405020304" charset="0"/>
                <a:sym typeface="+mn-ea"/>
              </a:rPr>
              <a:t> the others.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她很早就来到办公室,作为他人的表率。</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708400" y="307975"/>
            <a:ext cx="1808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树立榜样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20.honour /'ɒnə(r)/n.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We won the game and brought ______ to our school.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我们赢得了比赛，为学校赢得了荣誉。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We compete against each other just for the ______ of winning.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 我们为了赢得荣誉而彼此竞争。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It was ___ honour to be invited here today.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 今天承蒙邀请到此,深感荣幸。</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India ________ him as the Father of the Nation and his birth anniversary is a national holiday.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印度人将他敬为国父，并以他的生日为国庆日。</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600"/>
              </a:lnSpc>
              <a:buClrTx/>
              <a:buSzTx/>
              <a:buFontTx/>
              <a:buNone/>
            </a:pPr>
            <a:r>
              <a:rPr lang="en-US" sz="2800" b="1">
                <a:solidFill>
                  <a:srgbClr val="000000"/>
                </a:solidFill>
                <a:latin typeface="Times New Roman" panose="02020603050405020304" charset="0"/>
                <a:cs typeface="Times New Roman" panose="02020603050405020304" charset="0"/>
                <a:sym typeface="+mn-ea"/>
              </a:rPr>
              <a:t>Virginia Hamilton is America's most ________ writer of children's literature.弗吉尼亚·汉密尔顿是美国最受尊敬的儿童文学作家。</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165600" y="292735"/>
            <a:ext cx="289179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荣誉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尊重</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荣幸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7462520" y="292735"/>
            <a:ext cx="2756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尊敬</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授予荣誉</a:t>
            </a:r>
            <a:endParaRPr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876300"/>
            <a:ext cx="80137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音意互通：傲呢   助记：荣誉的事情值得骄傲呢。</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722620" y="179895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7882255" y="269430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715135" y="3547745"/>
            <a:ext cx="57404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an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626235" y="4482465"/>
            <a:ext cx="15030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r>
              <a:rPr lang="en-US" sz="2800" b="1">
                <a:solidFill>
                  <a:schemeClr val="accent2">
                    <a:lumMod val="75000"/>
                  </a:schemeClr>
                </a:solidFill>
                <a:latin typeface="Times New Roman" panose="02020603050405020304" charset="0"/>
                <a:cs typeface="Times New Roman" panose="02020603050405020304" charset="0"/>
                <a:sym typeface="+mn-ea"/>
              </a:rPr>
              <a:t>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6769735" y="5711825"/>
            <a:ext cx="16497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honour</a:t>
            </a:r>
            <a:r>
              <a:rPr lang="en-US" sz="2800" b="1">
                <a:solidFill>
                  <a:schemeClr val="accent2">
                    <a:lumMod val="75000"/>
                  </a:schemeClr>
                </a:solidFill>
                <a:latin typeface="Times New Roman" panose="02020603050405020304" charset="0"/>
                <a:cs typeface="Times New Roman" panose="02020603050405020304" charset="0"/>
                <a:sym typeface="+mn-ea"/>
              </a:rPr>
              <a:t>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17" grpId="0"/>
      <p:bldP spid="5" grpId="0"/>
      <p:bldP spid="6" grpId="0"/>
      <p:bldP spid="7" grpId="0"/>
      <p:bldP spid="8" grpId="0"/>
      <p:bldP spid="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in honour of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Duanwu Festival is held </a:t>
            </a:r>
            <a:r>
              <a:rPr lang="en-US" sz="2800" b="1">
                <a:solidFill>
                  <a:schemeClr val="accent2">
                    <a:lumMod val="75000"/>
                  </a:schemeClr>
                </a:solidFill>
                <a:latin typeface="Times New Roman" panose="02020603050405020304" charset="0"/>
                <a:cs typeface="Times New Roman" panose="02020603050405020304" charset="0"/>
                <a:sym typeface="+mn-ea"/>
              </a:rPr>
              <a:t>in honour of </a:t>
            </a:r>
            <a:r>
              <a:rPr lang="en-US" sz="2800" b="1">
                <a:solidFill>
                  <a:srgbClr val="000000"/>
                </a:solidFill>
                <a:latin typeface="Times New Roman" panose="02020603050405020304" charset="0"/>
                <a:cs typeface="Times New Roman" panose="02020603050405020304" charset="0"/>
                <a:sym typeface="+mn-ea"/>
              </a:rPr>
              <a:t>the famous ancient poet, Qu Yuan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端午节是</a:t>
            </a:r>
            <a:r>
              <a:rPr lang="en-US" sz="2800" b="1">
                <a:solidFill>
                  <a:srgbClr val="7030A0"/>
                </a:solidFill>
                <a:latin typeface="Times New Roman" panose="02020603050405020304" charset="0"/>
                <a:cs typeface="Times New Roman" panose="02020603050405020304" charset="0"/>
                <a:sym typeface="+mn-ea"/>
              </a:rPr>
              <a:t>为了纪念</a:t>
            </a:r>
            <a:r>
              <a:rPr lang="en-US" sz="2800" b="1">
                <a:solidFill>
                  <a:srgbClr val="000000"/>
                </a:solidFill>
                <a:latin typeface="Times New Roman" panose="02020603050405020304" charset="0"/>
                <a:cs typeface="Times New Roman" panose="02020603050405020304" charset="0"/>
                <a:sym typeface="+mn-ea"/>
              </a:rPr>
              <a:t>古代著名的诗人—屈原。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celebrate Mother's Day </a:t>
            </a:r>
            <a:r>
              <a:rPr lang="en-US" sz="2800" b="1">
                <a:solidFill>
                  <a:schemeClr val="accent2">
                    <a:lumMod val="75000"/>
                  </a:schemeClr>
                </a:solidFill>
                <a:latin typeface="Times New Roman" panose="02020603050405020304" charset="0"/>
                <a:cs typeface="Times New Roman" panose="02020603050405020304" charset="0"/>
                <a:sym typeface="+mn-ea"/>
              </a:rPr>
              <a:t>in honour of</a:t>
            </a:r>
            <a:r>
              <a:rPr lang="en-US" sz="2800" b="1">
                <a:solidFill>
                  <a:srgbClr val="000000"/>
                </a:solidFill>
                <a:latin typeface="Times New Roman" panose="02020603050405020304" charset="0"/>
                <a:cs typeface="Times New Roman" panose="02020603050405020304" charset="0"/>
                <a:sym typeface="+mn-ea"/>
              </a:rPr>
              <a:t> our mothers.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我们庆祝母亲节是</a:t>
            </a:r>
            <a:r>
              <a:rPr sz="2800" b="1">
                <a:solidFill>
                  <a:srgbClr val="7030A0"/>
                </a:solidFill>
                <a:latin typeface="Times New Roman" panose="02020603050405020304" charset="0"/>
                <a:cs typeface="Times New Roman" panose="02020603050405020304" charset="0"/>
                <a:sym typeface="+mn-ea"/>
              </a:rPr>
              <a:t>为了向</a:t>
            </a:r>
            <a:r>
              <a:rPr lang="en-US" sz="2800" b="1">
                <a:solidFill>
                  <a:schemeClr val="tx1"/>
                </a:solidFill>
                <a:latin typeface="Times New Roman" panose="02020603050405020304" charset="0"/>
                <a:cs typeface="Times New Roman" panose="02020603050405020304" charset="0"/>
                <a:sym typeface="+mn-ea"/>
              </a:rPr>
              <a:t>母亲</a:t>
            </a:r>
            <a:r>
              <a:rPr lang="en-US" sz="2800" b="1">
                <a:solidFill>
                  <a:srgbClr val="7030A0"/>
                </a:solidFill>
                <a:latin typeface="Times New Roman" panose="02020603050405020304" charset="0"/>
                <a:cs typeface="Times New Roman" panose="02020603050405020304" charset="0"/>
                <a:sym typeface="+mn-ea"/>
              </a:rPr>
              <a:t>表示敬意</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held a party </a:t>
            </a:r>
            <a:r>
              <a:rPr lang="en-US" sz="2800" b="1">
                <a:solidFill>
                  <a:schemeClr val="accent2">
                    <a:lumMod val="75000"/>
                  </a:schemeClr>
                </a:solidFill>
                <a:latin typeface="Times New Roman" panose="02020603050405020304" charset="0"/>
                <a:cs typeface="Times New Roman" panose="02020603050405020304" charset="0"/>
                <a:sym typeface="+mn-ea"/>
              </a:rPr>
              <a:t>in honour of</a:t>
            </a:r>
            <a:r>
              <a:rPr lang="en-US" sz="2800" b="1">
                <a:solidFill>
                  <a:srgbClr val="000000"/>
                </a:solidFill>
                <a:latin typeface="Times New Roman" panose="02020603050405020304" charset="0"/>
                <a:cs typeface="Times New Roman" panose="02020603050405020304" charset="0"/>
                <a:sym typeface="+mn-ea"/>
              </a:rPr>
              <a:t> the foreign visitors.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a:t>
            </a:r>
            <a:r>
              <a:rPr lang="en-US" sz="2800" b="1">
                <a:solidFill>
                  <a:srgbClr val="7030A0"/>
                </a:solidFill>
                <a:latin typeface="Times New Roman" panose="02020603050405020304" charset="0"/>
                <a:cs typeface="Times New Roman" panose="02020603050405020304" charset="0"/>
                <a:sym typeface="+mn-ea"/>
              </a:rPr>
              <a:t>为</a:t>
            </a:r>
            <a:r>
              <a:rPr lang="en-US" sz="2800" b="1">
                <a:solidFill>
                  <a:srgbClr val="000000"/>
                </a:solidFill>
                <a:latin typeface="Times New Roman" panose="02020603050405020304" charset="0"/>
                <a:cs typeface="Times New Roman" panose="02020603050405020304" charset="0"/>
                <a:sym typeface="+mn-ea"/>
              </a:rPr>
              <a:t>国外来访者举办了晚会。</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839085" y="278765"/>
            <a:ext cx="4890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为了纪念; </a:t>
            </a:r>
            <a:r>
              <a:rPr lang="zh-CN" sz="3200" b="1">
                <a:solidFill>
                  <a:srgbClr val="7030A0"/>
                </a:solidFill>
                <a:latin typeface="Times New Roman" panose="02020603050405020304" charset="0"/>
                <a:cs typeface="Times New Roman" panose="02020603050405020304" charset="0"/>
                <a:sym typeface="+mn-ea"/>
              </a:rPr>
              <a:t>向</a:t>
            </a:r>
            <a:r>
              <a:rPr lang="en-US" altLang="zh-CN"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表示敬意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71120"/>
            <a:ext cx="11539855" cy="626618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21. glory /ˈglɔ:ri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As a player, Lang Ping brought honour and </a:t>
            </a: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to her country.</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作为一个运动员，郎平为国家带来了无限荣光。</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She won the game and was enjoying her moment of </a:t>
            </a: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她赢得了比赛，享受自己的光荣时刻。</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Glory</a:t>
            </a:r>
            <a:r>
              <a:rPr lang="en-US" sz="2400" b="1">
                <a:solidFill>
                  <a:srgbClr val="000000"/>
                </a:solidFill>
                <a:latin typeface="Times New Roman" panose="02020603050405020304" charset="0"/>
                <a:cs typeface="Times New Roman" panose="02020603050405020304" charset="0"/>
                <a:sym typeface="+mn-ea"/>
              </a:rPr>
              <a:t> belongs to the great motherland. 光荣归于伟大的祖国。</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885565" y="-31115"/>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光荣；</a:t>
            </a:r>
            <a:r>
              <a:rPr sz="3200" b="1">
                <a:solidFill>
                  <a:srgbClr val="7030A0"/>
                </a:solidFill>
                <a:latin typeface="Times New Roman" panose="02020603050405020304" charset="0"/>
                <a:cs typeface="Times New Roman" panose="02020603050405020304" charset="0"/>
                <a:sym typeface="+mn-ea"/>
              </a:rPr>
              <a:t>荣誉；</a:t>
            </a:r>
            <a:r>
              <a:rPr sz="3200" b="1">
                <a:solidFill>
                  <a:srgbClr val="7030A0"/>
                </a:solidFill>
                <a:latin typeface="Times New Roman" panose="02020603050405020304" charset="0"/>
                <a:cs typeface="Times New Roman" panose="02020603050405020304" charset="0"/>
                <a:sym typeface="+mn-ea"/>
              </a:rPr>
              <a:t>赞美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14" name="图片 14" descr="glory填空"/>
          <p:cNvPicPr>
            <a:picLocks noChangeAspect="1"/>
          </p:cNvPicPr>
          <p:nvPr/>
        </p:nvPicPr>
        <p:blipFill>
          <a:blip r:embed="rId1"/>
          <a:stretch>
            <a:fillRect/>
          </a:stretch>
        </p:blipFill>
        <p:spPr>
          <a:xfrm>
            <a:off x="184150" y="552450"/>
            <a:ext cx="11833860" cy="4048760"/>
          </a:xfrm>
          <a:prstGeom prst="rect">
            <a:avLst/>
          </a:prstGeom>
        </p:spPr>
      </p:pic>
      <p:sp>
        <p:nvSpPr>
          <p:cNvPr id="6" name="文本框 5"/>
          <p:cNvSpPr txBox="1"/>
          <p:nvPr/>
        </p:nvSpPr>
        <p:spPr>
          <a:xfrm>
            <a:off x="5922645" y="2315845"/>
            <a:ext cx="139954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光</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光滑</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479155" y="824865"/>
            <a:ext cx="114935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高兴的</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8479155" y="1425575"/>
            <a:ext cx="14141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闪光</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一瞥</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8479155" y="2080895"/>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耀眼</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怒视</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8479155" y="265176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玻璃</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杯</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endParaRPr lang="en-US" alt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773410" y="265176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玻璃器皿</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331835" y="331597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光荣</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赞美</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10634980" y="331597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光荣的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8610600" y="3897630"/>
            <a:ext cx="15614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冰川</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2395220" y="824865"/>
            <a:ext cx="157607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高兴</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欢乐</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1214120" y="1425575"/>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微光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反光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2566670" y="1425575"/>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隐约闪烁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1644015" y="2080895"/>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微光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2395220" y="2080895"/>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发出微光</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2219325" y="2748280"/>
            <a:ext cx="15760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一瞥</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一闪</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2043430" y="3315970"/>
            <a:ext cx="192786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炽热</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光辉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热情</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2480945" y="3897630"/>
            <a:ext cx="140462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滑动</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滑过</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4" grpId="0"/>
      <p:bldP spid="5" grpId="0"/>
      <p:bldP spid="8" grpId="0"/>
      <p:bldP spid="9" grpId="0"/>
      <p:bldP spid="10" grpId="0"/>
      <p:bldP spid="11" grpId="0"/>
      <p:bldP spid="12" grpId="0"/>
      <p:bldP spid="13" grpId="0"/>
      <p:bldP spid="15" grpId="0"/>
      <p:bldP spid="16" grpId="0"/>
      <p:bldP spid="17" grpId="0"/>
      <p:bldP spid="18" grpId="0"/>
      <p:bldP spid="19" grpId="0"/>
      <p:bldP spid="20"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235585"/>
            <a:ext cx="10852150" cy="610171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1. fitness /ˈfɪtnəs/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chemeClr val="accent2">
                    <a:lumMod val="75000"/>
                  </a:schemeClr>
                </a:solidFill>
                <a:latin typeface="Times New Roman" panose="02020603050405020304" charset="0"/>
                <a:cs typeface="Times New Roman" panose="02020603050405020304" charset="0"/>
                <a:sym typeface="+mn-ea"/>
              </a:rPr>
              <a:t>Sports and Fitness </a:t>
            </a:r>
            <a:r>
              <a:rPr sz="3200" b="1" spc="0">
                <a:solidFill>
                  <a:schemeClr val="tx1"/>
                </a:solidFill>
                <a:latin typeface="Times New Roman" panose="02020603050405020304" charset="0"/>
                <a:cs typeface="Times New Roman" panose="02020603050405020304" charset="0"/>
                <a:sym typeface="+mn-ea"/>
              </a:rPr>
              <a:t>运动与健康</a:t>
            </a:r>
            <a:r>
              <a:rPr lang="en-US" sz="3200" b="1" spc="0">
                <a:solidFill>
                  <a:srgbClr val="000000"/>
                </a:solidFill>
                <a:latin typeface="Times New Roman" panose="02020603050405020304" charset="0"/>
                <a:cs typeface="Times New Roman" panose="02020603050405020304" charset="0"/>
                <a:sym typeface="+mn-ea"/>
              </a:rPr>
              <a:t> </a:t>
            </a:r>
            <a:endParaRPr lang="en-US" sz="3200" b="1" spc="0">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chemeClr val="accent2">
                    <a:lumMod val="75000"/>
                  </a:schemeClr>
                </a:solidFill>
                <a:latin typeface="Times New Roman" panose="02020603050405020304" charset="0"/>
                <a:cs typeface="Times New Roman" panose="02020603050405020304" charset="0"/>
                <a:sym typeface="+mn-ea"/>
              </a:rPr>
              <a:t>a fitness center</a:t>
            </a:r>
            <a:r>
              <a:rPr lang="en-US" sz="3200" b="1" spc="0">
                <a:solidFill>
                  <a:srgbClr val="000000"/>
                </a:solidFill>
                <a:latin typeface="Times New Roman" panose="02020603050405020304" charset="0"/>
                <a:cs typeface="Times New Roman" panose="02020603050405020304" charset="0"/>
                <a:sym typeface="+mn-ea"/>
              </a:rPr>
              <a:t> </a:t>
            </a:r>
            <a:r>
              <a:rPr sz="3200" b="1" spc="0">
                <a:solidFill>
                  <a:schemeClr val="tx1"/>
                </a:solidFill>
                <a:latin typeface="Times New Roman" panose="02020603050405020304" charset="0"/>
                <a:cs typeface="Times New Roman" panose="02020603050405020304" charset="0"/>
                <a:sym typeface="+mn-ea"/>
              </a:rPr>
              <a:t>健身中心</a:t>
            </a:r>
            <a:endParaRPr sz="3200" b="1"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chemeClr val="tx1"/>
                </a:solidFill>
                <a:latin typeface="Times New Roman" panose="02020603050405020304" charset="0"/>
                <a:cs typeface="Times New Roman" panose="02020603050405020304" charset="0"/>
                <a:sym typeface="+mn-ea"/>
              </a:rPr>
              <a:t>fit</a:t>
            </a:r>
            <a:r>
              <a:rPr sz="3200" b="1" spc="0">
                <a:solidFill>
                  <a:srgbClr val="7030A0"/>
                </a:solidFill>
                <a:latin typeface="Times New Roman" panose="02020603050405020304" charset="0"/>
                <a:cs typeface="Times New Roman" panose="02020603050405020304" charset="0"/>
                <a:sym typeface="+mn-ea"/>
              </a:rPr>
              <a:t> </a:t>
            </a:r>
            <a:r>
              <a:rPr sz="3200" b="1" spc="0">
                <a:solidFill>
                  <a:schemeClr val="tx1"/>
                </a:solidFill>
                <a:latin typeface="Times New Roman" panose="02020603050405020304" charset="0"/>
                <a:cs typeface="Times New Roman" panose="02020603050405020304" charset="0"/>
                <a:sym typeface="+mn-ea"/>
              </a:rPr>
              <a:t>vt.</a:t>
            </a:r>
            <a:r>
              <a:rPr sz="3200" b="1" spc="0">
                <a:solidFill>
                  <a:srgbClr val="7030A0"/>
                </a:solidFill>
                <a:latin typeface="Times New Roman" panose="02020603050405020304" charset="0"/>
                <a:cs typeface="Times New Roman" panose="02020603050405020304" charset="0"/>
                <a:sym typeface="+mn-ea"/>
              </a:rPr>
              <a:t>  </a:t>
            </a:r>
            <a:endParaRPr sz="3200" b="1"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rgbClr val="7030A0"/>
                </a:solidFill>
                <a:latin typeface="Times New Roman" panose="02020603050405020304" charset="0"/>
                <a:cs typeface="Times New Roman" panose="02020603050405020304" charset="0"/>
                <a:sym typeface="+mn-ea"/>
              </a:rPr>
              <a:t>    </a:t>
            </a:r>
            <a:r>
              <a:rPr sz="3200" b="1" spc="0">
                <a:solidFill>
                  <a:schemeClr val="tx1"/>
                </a:solidFill>
                <a:latin typeface="Times New Roman" panose="02020603050405020304" charset="0"/>
                <a:cs typeface="Times New Roman" panose="02020603050405020304" charset="0"/>
                <a:sym typeface="+mn-ea"/>
              </a:rPr>
              <a:t>adj.</a:t>
            </a:r>
            <a:r>
              <a:rPr sz="3200" b="1" spc="0">
                <a:solidFill>
                  <a:srgbClr val="7030A0"/>
                </a:solidFill>
                <a:latin typeface="Times New Roman" panose="02020603050405020304" charset="0"/>
                <a:cs typeface="Times New Roman" panose="02020603050405020304" charset="0"/>
                <a:sym typeface="+mn-ea"/>
              </a:rPr>
              <a:t> </a:t>
            </a:r>
            <a:endParaRPr sz="3200" b="1"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chemeClr val="tx1"/>
                </a:solidFill>
                <a:latin typeface="Times New Roman" panose="02020603050405020304" charset="0"/>
                <a:cs typeface="Times New Roman" panose="02020603050405020304" charset="0"/>
                <a:sym typeface="+mn-ea"/>
              </a:rPr>
              <a:t>练：</a:t>
            </a:r>
            <a:endParaRPr sz="3200" b="1" spc="0">
              <a:solidFill>
                <a:srgbClr val="7030A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They're doing exercises to improve their </a:t>
            </a:r>
            <a:r>
              <a:rPr lang="en-US" altLang="zh-CN" sz="3200" b="1">
                <a:solidFill>
                  <a:srgbClr val="000000"/>
                </a:solidFill>
                <a:latin typeface="Times New Roman" panose="02020603050405020304" charset="0"/>
                <a:cs typeface="Times New Roman" panose="02020603050405020304" charset="0"/>
                <a:sym typeface="+mn-ea"/>
              </a:rPr>
              <a:t>______</a:t>
            </a:r>
            <a:r>
              <a:rPr sz="3200" b="1">
                <a:solidFill>
                  <a:srgbClr val="000000"/>
                </a:solidFill>
                <a:latin typeface="Times New Roman" panose="02020603050405020304" charset="0"/>
                <a:cs typeface="Times New Roman" panose="02020603050405020304" charset="0"/>
                <a:sym typeface="+mn-ea"/>
              </a:rPr>
              <a:t>.</a:t>
            </a: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他们为增强体质而做体操。</a:t>
            </a: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I hired a </a:t>
            </a:r>
            <a:r>
              <a:rPr lang="en-US" altLang="zh-CN" sz="3200" b="1">
                <a:solidFill>
                  <a:srgbClr val="000000"/>
                </a:solidFill>
                <a:latin typeface="Times New Roman" panose="02020603050405020304" charset="0"/>
                <a:cs typeface="Times New Roman" panose="02020603050405020304" charset="0"/>
                <a:sym typeface="+mn-ea"/>
              </a:rPr>
              <a:t>______</a:t>
            </a:r>
            <a:r>
              <a:rPr sz="3200" b="1">
                <a:solidFill>
                  <a:srgbClr val="000000"/>
                </a:solidFill>
                <a:latin typeface="Times New Roman" panose="02020603050405020304" charset="0"/>
                <a:cs typeface="Times New Roman" panose="02020603050405020304" charset="0"/>
                <a:sym typeface="+mn-ea"/>
              </a:rPr>
              <a:t> coach, and I began to eat small and healthy meals.(2017天津) </a:t>
            </a: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我雇了一个健身教练，开始了量少而健康的饮食。</a:t>
            </a:r>
            <a:endParaRPr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595495" y="153035"/>
            <a:ext cx="3094990" cy="583565"/>
          </a:xfrm>
          <a:prstGeom prst="rect">
            <a:avLst/>
          </a:prstGeom>
          <a:noFill/>
        </p:spPr>
        <p:txBody>
          <a:bodyPr wrap="none" rtlCol="0">
            <a:spAutoFit/>
          </a:bodyPr>
          <a:p>
            <a:pPr algn="l"/>
            <a:r>
              <a:rPr lang="zh-CN" sz="3200" b="1">
                <a:solidFill>
                  <a:srgbClr val="7030A0"/>
                </a:solidFill>
                <a:latin typeface="Times New Roman" panose="02020603050405020304" charset="0"/>
                <a:cs typeface="Times New Roman" panose="02020603050405020304" charset="0"/>
                <a:sym typeface="+mn-ea"/>
              </a:rPr>
              <a:t>健康; 健壮</a:t>
            </a:r>
            <a:r>
              <a:rPr lang="en-US" altLang="zh-CN" sz="3200" b="1">
                <a:solidFill>
                  <a:srgbClr val="7030A0"/>
                </a:solidFill>
                <a:latin typeface="Times New Roman" panose="02020603050405020304" charset="0"/>
                <a:cs typeface="Times New Roman" panose="02020603050405020304" charset="0"/>
                <a:sym typeface="+mn-ea"/>
              </a:rPr>
              <a:t>; </a:t>
            </a:r>
            <a:r>
              <a:rPr lang="zh-CN" sz="3200" b="1">
                <a:solidFill>
                  <a:srgbClr val="7030A0"/>
                </a:solidFill>
                <a:latin typeface="Times New Roman" panose="02020603050405020304" charset="0"/>
                <a:cs typeface="Times New Roman" panose="02020603050405020304" charset="0"/>
                <a:sym typeface="+mn-ea"/>
              </a:rPr>
              <a:t>适合</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1913890" y="2083435"/>
            <a:ext cx="5872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安装；适合；适应；与……相符</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1913890" y="2667000"/>
            <a:ext cx="46532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健康的；适合的；胜任的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7" name="文本框 6"/>
          <p:cNvSpPr txBox="1"/>
          <p:nvPr/>
        </p:nvSpPr>
        <p:spPr>
          <a:xfrm>
            <a:off x="8632825" y="3789680"/>
            <a:ext cx="128905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fitness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520950" y="5009515"/>
            <a:ext cx="128905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fitness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6" grpId="0"/>
      <p:bldP spid="7" grpId="0"/>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7" name="图片 6" descr="metal流程图填空"/>
          <p:cNvPicPr>
            <a:picLocks noChangeAspect="1"/>
          </p:cNvPicPr>
          <p:nvPr/>
        </p:nvPicPr>
        <p:blipFill>
          <a:blip r:embed="rId1"/>
          <a:stretch>
            <a:fillRect/>
          </a:stretch>
        </p:blipFill>
        <p:spPr>
          <a:xfrm>
            <a:off x="377825" y="836295"/>
            <a:ext cx="10058400" cy="2976880"/>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22.medal/ˈmedl/n.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She won a gold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in the Olympics.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她在奥林匹克运动会上赢得一枚金牌。</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She is an Olympic gold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winner. 她是奥运会金牌得主。</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The young man was awarded a </a:t>
            </a:r>
            <a:r>
              <a:rPr lang="en-US" sz="2400" b="1">
                <a:solidFill>
                  <a:schemeClr val="accent2">
                    <a:lumMod val="75000"/>
                  </a:schemeClr>
                </a:solidFill>
                <a:latin typeface="Times New Roman" panose="02020603050405020304" charset="0"/>
                <a:cs typeface="Times New Roman" panose="02020603050405020304" charset="0"/>
                <a:sym typeface="+mn-ea"/>
              </a:rPr>
              <a:t>medal</a:t>
            </a:r>
            <a:r>
              <a:rPr lang="en-US" sz="2400" b="1">
                <a:solidFill>
                  <a:srgbClr val="000000"/>
                </a:solidFill>
                <a:latin typeface="Times New Roman" panose="02020603050405020304" charset="0"/>
                <a:cs typeface="Times New Roman" panose="02020603050405020304" charset="0"/>
                <a:sym typeface="+mn-ea"/>
              </a:rPr>
              <a:t> for bravery.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这个年轻人被授予一枚英勇勋章。</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665220" y="224155"/>
            <a:ext cx="20453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奖章; 勋章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3" name="文本框 12"/>
          <p:cNvSpPr txBox="1"/>
          <p:nvPr/>
        </p:nvSpPr>
        <p:spPr>
          <a:xfrm>
            <a:off x="1816735"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物质</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237355"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材料</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6755130" y="132588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金属</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755130"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制作</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6755130" y="2689225"/>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标记</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8823960" y="2094230"/>
            <a:ext cx="900430"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奖章</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5" grpId="0"/>
      <p:bldP spid="6" grpId="0"/>
      <p:bldP spid="8" grpId="0"/>
      <p:bldP spid="9" grpId="0"/>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23.champion /ˈtʃæmpiən/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Two weeks later they were world </a:t>
            </a:r>
            <a:r>
              <a:rPr lang="en-US" sz="2400" b="1">
                <a:solidFill>
                  <a:schemeClr val="accent2">
                    <a:lumMod val="75000"/>
                  </a:schemeClr>
                </a:solidFill>
                <a:latin typeface="Times New Roman" panose="02020603050405020304" charset="0"/>
                <a:cs typeface="Times New Roman" panose="02020603050405020304" charset="0"/>
                <a:sym typeface="+mn-ea"/>
              </a:rPr>
              <a:t>champions</a:t>
            </a:r>
            <a:r>
              <a:rPr lang="en-US" sz="2400" b="1">
                <a:solidFill>
                  <a:srgbClr val="000000"/>
                </a:solidFill>
                <a:latin typeface="Times New Roman" panose="02020603050405020304" charset="0"/>
                <a:cs typeface="Times New Roman" panose="02020603050405020304" charset="0"/>
                <a:sym typeface="+mn-ea"/>
              </a:rPr>
              <a:t>!</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两周后她们成了世界冠军。</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At the age of eighteen, Ali was the world </a:t>
            </a:r>
            <a:r>
              <a:rPr lang="en-US" sz="2400" b="1">
                <a:solidFill>
                  <a:schemeClr val="accent2">
                    <a:lumMod val="75000"/>
                  </a:schemeClr>
                </a:solidFill>
                <a:latin typeface="Times New Roman" panose="02020603050405020304" charset="0"/>
                <a:cs typeface="Times New Roman" panose="02020603050405020304" charset="0"/>
                <a:sym typeface="+mn-ea"/>
              </a:rPr>
              <a:t>champion</a:t>
            </a:r>
            <a:r>
              <a:rPr lang="en-US" sz="2400" b="1">
                <a:solidFill>
                  <a:srgbClr val="000000"/>
                </a:solidFill>
                <a:latin typeface="Times New Roman" panose="02020603050405020304" charset="0"/>
                <a:cs typeface="Times New Roman" panose="02020603050405020304" charset="0"/>
                <a:sym typeface="+mn-ea"/>
              </a:rPr>
              <a:t> in boxing.</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400" b="1">
                <a:solidFill>
                  <a:srgbClr val="000000"/>
                </a:solidFill>
                <a:latin typeface="Times New Roman" panose="02020603050405020304" charset="0"/>
                <a:cs typeface="Times New Roman" panose="02020603050405020304" charset="0"/>
                <a:sym typeface="+mn-ea"/>
              </a:rPr>
              <a:t>18岁时，阿里已经是世界拳击冠军。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45430" y="279400"/>
            <a:ext cx="2451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冠军; 优胜者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16" name="图片 16" descr="camp填空"/>
          <p:cNvPicPr>
            <a:picLocks noChangeAspect="1"/>
          </p:cNvPicPr>
          <p:nvPr/>
        </p:nvPicPr>
        <p:blipFill>
          <a:blip r:embed="rId1"/>
          <a:stretch>
            <a:fillRect/>
          </a:stretch>
        </p:blipFill>
        <p:spPr>
          <a:xfrm>
            <a:off x="313055" y="811530"/>
            <a:ext cx="11704955" cy="3641090"/>
          </a:xfrm>
          <a:prstGeom prst="rect">
            <a:avLst/>
          </a:prstGeom>
        </p:spPr>
      </p:pic>
      <p:sp>
        <p:nvSpPr>
          <p:cNvPr id="6" name="文本框 5"/>
          <p:cNvSpPr txBox="1"/>
          <p:nvPr/>
        </p:nvSpPr>
        <p:spPr>
          <a:xfrm>
            <a:off x="6487160" y="2371090"/>
            <a:ext cx="1770380"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田野</a:t>
            </a:r>
            <a:r>
              <a:rPr lang="en-US" altLang="zh-CN" sz="2800" b="1">
                <a:solidFill>
                  <a:schemeClr val="accent2">
                    <a:lumMod val="75000"/>
                  </a:schemeClr>
                </a:solidFill>
                <a:latin typeface="Times New Roman" panose="02020603050405020304" charset="0"/>
                <a:cs typeface="Times New Roman" panose="02020603050405020304" charset="0"/>
                <a:sym typeface="+mn-ea"/>
              </a:rPr>
              <a:t>/</a:t>
            </a:r>
            <a:r>
              <a:rPr lang="zh-CN" altLang="en-US" sz="2800" b="1">
                <a:solidFill>
                  <a:schemeClr val="accent2">
                    <a:lumMod val="75000"/>
                  </a:schemeClr>
                </a:solidFill>
                <a:latin typeface="Times New Roman" panose="02020603050405020304" charset="0"/>
                <a:cs typeface="Times New Roman" panose="02020603050405020304" charset="0"/>
                <a:sym typeface="+mn-ea"/>
              </a:rPr>
              <a:t>营地</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801225" y="1141730"/>
            <a:ext cx="84645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营地</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836910" y="1141730"/>
            <a:ext cx="84645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露营</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9990455" y="1888490"/>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露营者</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0114915" y="2494280"/>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营火</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114915" y="3174365"/>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露营地</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9990455" y="3756025"/>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校园</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025140" y="1489710"/>
            <a:ext cx="113538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战役</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309495" y="2181860"/>
            <a:ext cx="1934210"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冠军</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胜利者</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2309495" y="2893060"/>
            <a:ext cx="227838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锦标赛</a:t>
            </a:r>
            <a:r>
              <a:rPr lang="en-US" altLang="zh-CN" sz="20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冠军称号</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309495" y="3460750"/>
            <a:ext cx="227838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香槟酒</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香槟色</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4" grpId="0"/>
      <p:bldP spid="5" grpId="0"/>
      <p:bldP spid="8" grpId="0"/>
      <p:bldP spid="9" grpId="0"/>
      <p:bldP spid="10" grpId="0"/>
      <p:bldP spid="11" grpId="0"/>
      <p:bldP spid="12" grpId="0"/>
      <p:bldP spid="13" grpId="0"/>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championship/ˈtʃæmpiənʃɪp/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As a coach, she led the China women's volleyball team to medal at world </a:t>
            </a:r>
            <a:r>
              <a:rPr lang="en-US" sz="2800" b="1">
                <a:solidFill>
                  <a:schemeClr val="accent2">
                    <a:lumMod val="75000"/>
                  </a:schemeClr>
                </a:solidFill>
                <a:latin typeface="Times New Roman" panose="02020603050405020304" charset="0"/>
                <a:cs typeface="Times New Roman" panose="02020603050405020304" charset="0"/>
                <a:sym typeface="+mn-ea"/>
              </a:rPr>
              <a:t>championships</a:t>
            </a:r>
            <a:r>
              <a:rPr lang="en-US" sz="2800" b="1">
                <a:solidFill>
                  <a:srgbClr val="000000"/>
                </a:solidFill>
                <a:latin typeface="Times New Roman" panose="02020603050405020304" charset="0"/>
                <a:cs typeface="Times New Roman" panose="02020603050405020304" charset="0"/>
                <a:sym typeface="+mn-ea"/>
              </a:rPr>
              <a:t> and the Olympics.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作为一名教练，她带领中国女排在世界锦标赛和奥林匹克运动会上赢得奖牌。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This year's national college football </a:t>
            </a:r>
            <a:r>
              <a:rPr lang="en-US" sz="2800" b="1">
                <a:solidFill>
                  <a:schemeClr val="accent2">
                    <a:lumMod val="75000"/>
                  </a:schemeClr>
                </a:solidFill>
                <a:latin typeface="Times New Roman" panose="02020603050405020304" charset="0"/>
                <a:cs typeface="Times New Roman" panose="02020603050405020304" charset="0"/>
                <a:sym typeface="+mn-ea"/>
              </a:rPr>
              <a:t>championship</a:t>
            </a:r>
            <a:r>
              <a:rPr lang="en-US" sz="2800" b="1">
                <a:solidFill>
                  <a:srgbClr val="000000"/>
                </a:solidFill>
                <a:latin typeface="Times New Roman" panose="02020603050405020304" charset="0"/>
                <a:cs typeface="Times New Roman" panose="02020603050405020304" charset="0"/>
                <a:sym typeface="+mn-ea"/>
              </a:rPr>
              <a:t> was won by Princeton.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今年全国高校足球锦标赛普林斯顿队获胜。</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They've held the </a:t>
            </a:r>
            <a:r>
              <a:rPr lang="en-US" sz="2800" b="1">
                <a:solidFill>
                  <a:schemeClr val="accent2">
                    <a:lumMod val="75000"/>
                  </a:schemeClr>
                </a:solidFill>
                <a:latin typeface="Times New Roman" panose="02020603050405020304" charset="0"/>
                <a:cs typeface="Times New Roman" panose="02020603050405020304" charset="0"/>
                <a:sym typeface="+mn-ea"/>
              </a:rPr>
              <a:t>championship</a:t>
            </a:r>
            <a:r>
              <a:rPr lang="en-US" sz="2800" b="1">
                <a:solidFill>
                  <a:srgbClr val="000000"/>
                </a:solidFill>
                <a:latin typeface="Times New Roman" panose="02020603050405020304" charset="0"/>
                <a:cs typeface="Times New Roman" panose="02020603050405020304" charset="0"/>
                <a:sym typeface="+mn-ea"/>
              </a:rPr>
              <a:t> for the past two years.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他们在过去的两年里一直保持着冠军地位。</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882005" y="237490"/>
            <a:ext cx="3264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锦标赛; 冠军称号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24.determine/dɪ'tɜ:mɪn/vt.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/dɪtɜ:mɪˈneɪʃn/ n.决心；决定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/dɪ'tɜ:mɪnd/adj.坚决的，有决心的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决心做某事</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They_________ to start early. 他们决定早点出发。</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 date for the meeting has not been __________.	 会议日期尚待确定。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Shall we _________ what we are going to do next?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我们来确定一下下一步该做什么吧?</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096510" y="264795"/>
            <a:ext cx="3806190" cy="107632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决定</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下定决心</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确定</a:t>
            </a:r>
            <a:endParaRPr lang="en-US" sz="3200" b="1">
              <a:solidFill>
                <a:srgbClr val="000000"/>
              </a:solidFill>
              <a:latin typeface="Times New Roman" panose="02020603050405020304" charset="0"/>
              <a:cs typeface="Times New Roman" panose="02020603050405020304" charset="0"/>
              <a:sym typeface="+mn-ea"/>
            </a:endParaRPr>
          </a:p>
          <a:p>
            <a:pPr algn="l"/>
            <a:r>
              <a:rPr sz="3200" b="1">
                <a:solidFill>
                  <a:srgbClr val="7030A0"/>
                </a:solidFill>
                <a:latin typeface="Times New Roman" panose="02020603050405020304" charset="0"/>
                <a:cs typeface="Times New Roman" panose="02020603050405020304" charset="0"/>
                <a:sym typeface="+mn-ea"/>
              </a:rPr>
              <a:t>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92760" y="819150"/>
            <a:ext cx="11207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词根词缀：de(向下)+termin(界限)+e：向下确定……的界限——决定</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92760" y="1341120"/>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92760" y="186309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92760" y="2385060"/>
            <a:ext cx="43497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be determined to do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349375" y="34080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654165" y="393001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140585" y="445198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4" grpId="0"/>
      <p:bldP spid="5" grpId="0"/>
      <p:bldP spid="6" grpId="0"/>
      <p:bldP spid="7" grpId="0"/>
      <p:bldP spid="8"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When the Chinese team was preparing for the 2015 World Cup, her ____________ was tested.</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当中国队正在备战2015年世界杯时，她的决心受到了考验。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fought the illness with courage and ____________.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他勇敢顽强地与疾病作斗争。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 __________ person always tries to finish the job, no matter how hard it is.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无论工作有多困难，一个有决心的人总是会设法完成它。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__________ to become a doctor and her hard work paid off.她决心成为医生，她的努力取得了成功。</a:t>
            </a:r>
            <a:endParaRPr lang="en-US" sz="28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1250315" y="735330"/>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7188200" y="1757680"/>
            <a:ext cx="246316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determination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22655" y="277495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027555" y="41827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determined</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25.apart/əˈpɑ:t / adv.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把……区别开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把……拆开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破裂；破碎；崩溃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We're living______now. 我们现在不住在一起。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___ the twins apart. 我分不出这一对双胞胎中谁是谁。</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needed to ____ apart my computer.我得把我的电脑拆开。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team that Lang Ping had built was ______apart.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郎平组建的队伍正在分崩离析。</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house is so old and it's ______ apart.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那座房子太破旧，都开始坍塌了。</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175760" y="237490"/>
            <a:ext cx="3840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分离；分开；成碎片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478155" y="82105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tell...apart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478155" y="134302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take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78155" y="186499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take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543175" y="2386965"/>
            <a:ext cx="12801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apart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595755" y="2908935"/>
            <a:ext cx="94742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tell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322830" y="3430905"/>
            <a:ext cx="11684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take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7118985" y="3952875"/>
            <a:ext cx="1430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falling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5055870" y="4970780"/>
            <a:ext cx="1430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falling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4" grpId="0"/>
      <p:bldP spid="5" grpId="0"/>
      <p:bldP spid="7" grpId="0"/>
      <p:bldP spid="8" grpId="0"/>
      <p:bldP spid="9" grpId="0"/>
      <p:bldP spid="10" grpId="0"/>
      <p:bldP spid="11"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26. injure/ˈɪndʒə(r)/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/ˈɪndʒəd/ adj. 受伤的；有伤的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/ˈɪnd ʒəri / n. 伤害；损伤</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413885" y="265430"/>
            <a:ext cx="2316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 伤</a:t>
            </a:r>
            <a:r>
              <a:rPr lang="zh-CN" sz="3200" b="1">
                <a:solidFill>
                  <a:srgbClr val="7030A0"/>
                </a:solidFill>
                <a:latin typeface="Times New Roman" panose="02020603050405020304" charset="0"/>
                <a:cs typeface="Times New Roman" panose="02020603050405020304" charset="0"/>
                <a:sym typeface="+mn-ea"/>
              </a:rPr>
              <a:t>害</a:t>
            </a:r>
            <a:r>
              <a:rPr sz="3200" b="1">
                <a:solidFill>
                  <a:srgbClr val="7030A0"/>
                </a:solidFill>
                <a:latin typeface="Times New Roman" panose="02020603050405020304" charset="0"/>
                <a:cs typeface="Times New Roman" panose="02020603050405020304" charset="0"/>
                <a:sym typeface="+mn-ea"/>
              </a:rPr>
              <a:t>；损害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19" name="图片 19" descr="injure填空"/>
          <p:cNvPicPr>
            <a:picLocks noChangeAspect="1"/>
          </p:cNvPicPr>
          <p:nvPr/>
        </p:nvPicPr>
        <p:blipFill>
          <a:blip r:embed="rId1"/>
          <a:stretch>
            <a:fillRect/>
          </a:stretch>
        </p:blipFill>
        <p:spPr>
          <a:xfrm>
            <a:off x="241300" y="848995"/>
            <a:ext cx="11776710" cy="3265805"/>
          </a:xfrm>
          <a:prstGeom prst="rect">
            <a:avLst/>
          </a:prstGeom>
        </p:spPr>
      </p:pic>
      <p:sp>
        <p:nvSpPr>
          <p:cNvPr id="7" name="文本框 6"/>
          <p:cNvSpPr txBox="1"/>
          <p:nvPr/>
        </p:nvSpPr>
        <p:spPr>
          <a:xfrm>
            <a:off x="9595485" y="1133475"/>
            <a:ext cx="242252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公正的</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正义的</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9860280" y="1894205"/>
            <a:ext cx="242252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公正</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正义</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10028555" y="2606675"/>
            <a:ext cx="1428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不公正</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860280" y="3319145"/>
            <a:ext cx="15963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不公正的</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643120" y="1133475"/>
            <a:ext cx="15963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使公正</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4517390" y="1894205"/>
            <a:ext cx="15963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陪审团</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4199890" y="2606675"/>
            <a:ext cx="203962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伤害</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损害</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297305" y="2606675"/>
            <a:ext cx="18611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伤害</a:t>
            </a:r>
            <a:r>
              <a:rPr lang="en-US" altLang="zh-CN" sz="24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损害</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4517390" y="3319145"/>
            <a:ext cx="100711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调整</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160270" y="3319145"/>
            <a:ext cx="11449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调整</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320040" y="445071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320040" y="4890135"/>
            <a:ext cx="12661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4" grpId="0"/>
      <p:bldP spid="5" grpId="0"/>
      <p:bldP spid="6" grpId="0"/>
      <p:bldP spid="8" grpId="0"/>
      <p:bldP spid="9" grpId="0"/>
      <p:bldP spid="10" grpId="0"/>
      <p:bldP spid="12" grpId="0"/>
      <p:bldP spid="13" grpId="0"/>
      <p:bldP spid="14" grpId="0"/>
      <p:bldP spid="15" grpId="0"/>
      <p:bldP spid="1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He _______ his left foot playing football.他踢足球时伤到了左脚。</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Three people were killed and five ____________ in the crash.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撞车事故中有三人死亡，五人受伤。</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One of the best players had </a:t>
            </a:r>
            <a:r>
              <a:rPr lang="en-US" altLang="zh-CN" sz="2800" b="1">
                <a:solidFill>
                  <a:srgbClr val="000000"/>
                </a:solidFill>
                <a:latin typeface="Times New Roman" panose="02020603050405020304" charset="0"/>
                <a:cs typeface="Times New Roman" panose="02020603050405020304" charset="0"/>
                <a:sym typeface="+mn-ea"/>
              </a:rPr>
              <a:t>___</a:t>
            </a:r>
            <a:r>
              <a:rPr sz="2800" b="1">
                <a:solidFill>
                  <a:srgbClr val="000000"/>
                </a:solidFill>
                <a:latin typeface="Times New Roman" panose="02020603050405020304" charset="0"/>
                <a:cs typeface="Times New Roman" panose="02020603050405020304" charset="0"/>
                <a:sym typeface="+mn-ea"/>
              </a:rPr>
              <a:t>________. 最好的球员之一受伤了。</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Luckily, she isn't ________.幸运的是，她没受伤。</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Many of them died because they were so badly _______.</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他们中很多人因伤势过重而死亡。</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Two players are out of the team because of ______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两名队员因伤退出了比赛。</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A racing _______ made him in hospital for two weeks.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一次比赛中的受伤使他住院两周。</a:t>
            </a:r>
            <a:endParaRPr sz="2800" b="1">
              <a:solidFill>
                <a:srgbClr val="000000"/>
              </a:solidFill>
              <a:latin typeface="Times New Roman" panose="02020603050405020304" charset="0"/>
              <a:cs typeface="Times New Roman" panose="02020603050405020304" charset="0"/>
              <a:sym typeface="+mn-ea"/>
            </a:endParaRPr>
          </a:p>
        </p:txBody>
      </p:sp>
      <p:sp>
        <p:nvSpPr>
          <p:cNvPr id="15" name="文本框 14"/>
          <p:cNvSpPr txBox="1"/>
          <p:nvPr/>
        </p:nvSpPr>
        <p:spPr>
          <a:xfrm>
            <a:off x="1078230" y="85661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369050" y="1378585"/>
            <a:ext cx="24784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were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295265" y="2442210"/>
            <a:ext cx="24784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been</a:t>
            </a:r>
            <a:r>
              <a:rPr lang="en-US"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3573780" y="2964180"/>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438515" y="3486150"/>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injured</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7856220" y="448119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143760" y="546163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altLang="zh-CN" sz="2800" b="1">
                <a:solidFill>
                  <a:schemeClr val="accent2">
                    <a:lumMod val="75000"/>
                  </a:schemeClr>
                </a:solidFill>
                <a:latin typeface="Times New Roman" panose="02020603050405020304" charset="0"/>
                <a:cs typeface="Times New Roman" panose="02020603050405020304" charset="0"/>
                <a:sym typeface="+mn-ea"/>
              </a:rPr>
              <a:t>injury</a:t>
            </a:r>
            <a:endParaRPr lang="en-US" altLang="zh-CN"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P spid="5" grpId="0"/>
      <p:bldP spid="6" grpId="0"/>
      <p:bldP spid="7" grpId="0"/>
      <p:bldP spid="8" grpId="0"/>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9" name="图片 8" descr="cap填空"/>
          <p:cNvPicPr>
            <a:picLocks noChangeAspect="1"/>
          </p:cNvPicPr>
          <p:nvPr/>
        </p:nvPicPr>
        <p:blipFill>
          <a:blip r:embed="rId1"/>
          <a:stretch>
            <a:fillRect/>
          </a:stretch>
        </p:blipFill>
        <p:spPr>
          <a:xfrm>
            <a:off x="492760" y="1362075"/>
            <a:ext cx="11361420" cy="1411605"/>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27. captain /ˈkæptɪn /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One of the best players had been injured, and the team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had to leave because of heart problem.</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最好的球员之一受伤了，并且队长因心脏问题不得不离开。</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of the football team at school.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她过去是学校足球队的队长。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a:t>
            </a:r>
            <a:r>
              <a:rPr lang="en-US" sz="2800" b="1">
                <a:solidFill>
                  <a:schemeClr val="accent2">
                    <a:lumMod val="75000"/>
                  </a:schemeClr>
                </a:solidFill>
                <a:latin typeface="Times New Roman" panose="02020603050405020304" charset="0"/>
                <a:cs typeface="Times New Roman" panose="02020603050405020304" charset="0"/>
                <a:sym typeface="+mn-ea"/>
              </a:rPr>
              <a:t>captain</a:t>
            </a:r>
            <a:r>
              <a:rPr lang="en-US" sz="2800" b="1">
                <a:solidFill>
                  <a:srgbClr val="000000"/>
                </a:solidFill>
                <a:latin typeface="Times New Roman" panose="02020603050405020304" charset="0"/>
                <a:cs typeface="Times New Roman" panose="02020603050405020304" charset="0"/>
                <a:sym typeface="+mn-ea"/>
              </a:rPr>
              <a:t> ordered all the passengers into lifeboats.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船长命令所有乘客进入救生艇。</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710430" y="290830"/>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队长；船长；机长</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92760" y="791845"/>
            <a:ext cx="112071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词根词缀：cap(头)+tain(握/拿)：当头拿主意的人——队长；船长</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5790565" y="1826895"/>
            <a:ext cx="15830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400" b="1">
                <a:solidFill>
                  <a:schemeClr val="accent2">
                    <a:lumMod val="75000"/>
                  </a:schemeClr>
                </a:solidFill>
                <a:latin typeface="Times New Roman" panose="02020603050405020304" charset="0"/>
                <a:cs typeface="Times New Roman" panose="02020603050405020304" charset="0"/>
                <a:sym typeface="+mn-ea"/>
              </a:rPr>
              <a:t>头</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帽子</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8144510" y="1541145"/>
            <a:ext cx="2364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队长</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上尉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船长</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8144510" y="2063115"/>
            <a:ext cx="21577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000" b="1">
                <a:solidFill>
                  <a:schemeClr val="accent2">
                    <a:lumMod val="75000"/>
                  </a:schemeClr>
                </a:solidFill>
                <a:latin typeface="Times New Roman" panose="02020603050405020304" charset="0"/>
                <a:cs typeface="Times New Roman" panose="02020603050405020304" charset="0"/>
                <a:sym typeface="+mn-ea"/>
              </a:rPr>
              <a:t>首都</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省会</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资本</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0143490" y="2151380"/>
            <a:ext cx="20364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首要的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大写的</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3416300" y="1602740"/>
            <a:ext cx="20364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卷心菜</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大头菜</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983230" y="2151380"/>
            <a:ext cx="2036445" cy="398780"/>
          </a:xfrm>
          <a:prstGeom prst="rect">
            <a:avLst/>
          </a:prstGeom>
          <a:noFill/>
        </p:spPr>
        <p:txBody>
          <a:bodyPr wrap="squar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领袖</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sz="2000" b="1">
                <a:solidFill>
                  <a:schemeClr val="accent2">
                    <a:lumMod val="75000"/>
                  </a:schemeClr>
                </a:solidFill>
                <a:latin typeface="Times New Roman" panose="02020603050405020304" charset="0"/>
                <a:cs typeface="Times New Roman" panose="02020603050405020304" charset="0"/>
                <a:sym typeface="+mn-ea"/>
              </a:rPr>
              <a:t>首领</a:t>
            </a:r>
            <a:endParaRPr lang="zh-CN"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4244975" y="2151380"/>
            <a:ext cx="10344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主要的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1350010" y="2151380"/>
            <a:ext cx="103441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大厨</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additive="base">
                                        <p:cTn id="31" dur="500" fill="hold"/>
                                        <p:tgtEl>
                                          <p:spTgt spid="5"/>
                                        </p:tgtEl>
                                        <p:attrNameLst>
                                          <p:attrName>ppt_x</p:attrName>
                                        </p:attrNameLst>
                                      </p:cBhvr>
                                      <p:tavLst>
                                        <p:tav tm="0">
                                          <p:val>
                                            <p:strVal val="#ppt_x"/>
                                          </p:val>
                                        </p:tav>
                                        <p:tav tm="100000">
                                          <p:val>
                                            <p:strVal val="#ppt_x"/>
                                          </p:val>
                                        </p:tav>
                                      </p:tavLst>
                                    </p:anim>
                                    <p:anim calcmode="lin" valueType="num">
                                      <p:cBhvr additive="base">
                                        <p:cTn id="3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additive="base">
                                        <p:cTn id="61" dur="500" fill="hold"/>
                                        <p:tgtEl>
                                          <p:spTgt spid="11"/>
                                        </p:tgtEl>
                                        <p:attrNameLst>
                                          <p:attrName>ppt_x</p:attrName>
                                        </p:attrNameLst>
                                      </p:cBhvr>
                                      <p:tavLst>
                                        <p:tav tm="0">
                                          <p:val>
                                            <p:strVal val="#ppt_x"/>
                                          </p:val>
                                        </p:tav>
                                        <p:tav tm="100000">
                                          <p:val>
                                            <p:strVal val="#ppt_x"/>
                                          </p:val>
                                        </p:tav>
                                      </p:tavLst>
                                    </p:anim>
                                    <p:anim calcmode="lin" valueType="num">
                                      <p:cBhvr additive="base">
                                        <p:cTn id="6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15" grpId="0"/>
      <p:bldP spid="4" grpId="0"/>
      <p:bldP spid="5" grpId="0"/>
      <p:bldP spid="6" grpId="0"/>
      <p:bldP spid="7" grpId="0"/>
      <p:bldP spid="8" grpId="0"/>
      <p:bldP spid="10" grpId="0"/>
      <p:bldP spid="11"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28.lose heart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lose one's heart to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Losing two important players was a big challenge, but Lang Ping did not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失去两名重要球员是一个巨大的挑战，但郎平没有灰心。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scientist never </a:t>
            </a:r>
            <a:r>
              <a:rPr lang="en-US" sz="2400" b="1">
                <a:solidFill>
                  <a:schemeClr val="accent2">
                    <a:lumMod val="75000"/>
                  </a:schemeClr>
                </a:solidFill>
                <a:latin typeface="Times New Roman" panose="02020603050405020304" charset="0"/>
                <a:cs typeface="Times New Roman" panose="02020603050405020304" charset="0"/>
                <a:sym typeface="+mn-ea"/>
              </a:rPr>
              <a:t>lost heart</a:t>
            </a:r>
            <a:r>
              <a:rPr lang="en-US" sz="2400" b="1">
                <a:solidFill>
                  <a:srgbClr val="000000"/>
                </a:solidFill>
                <a:latin typeface="Times New Roman" panose="02020603050405020304" charset="0"/>
                <a:cs typeface="Times New Roman" panose="02020603050405020304" charset="0"/>
                <a:sym typeface="+mn-ea"/>
              </a:rPr>
              <a:t> when he was in trouble.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那位科学家遇到困难时从不灰心。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We shouldn't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We may have another try.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我们不应该灰心,我们可以再试一次.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Although he failed in this entrance examination, he didn't </a:t>
            </a:r>
            <a:r>
              <a:rPr lang="en-US" sz="2400" b="1">
                <a:solidFill>
                  <a:schemeClr val="accent2">
                    <a:lumMod val="75000"/>
                  </a:schemeClr>
                </a:solidFill>
                <a:latin typeface="Times New Roman" panose="02020603050405020304" charset="0"/>
                <a:cs typeface="Times New Roman" panose="02020603050405020304" charset="0"/>
                <a:sym typeface="+mn-ea"/>
              </a:rPr>
              <a:t>lose heart</a:t>
            </a:r>
            <a:r>
              <a:rPr lang="en-US" sz="2400" b="1">
                <a:solidFill>
                  <a:srgbClr val="000000"/>
                </a:solidFill>
                <a:latin typeface="Times New Roman" panose="02020603050405020304" charset="0"/>
                <a:cs typeface="Times New Roman" panose="02020603050405020304" charset="0"/>
                <a:sym typeface="+mn-ea"/>
              </a:rPr>
              <a: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这次入学考试他虽名落孙山, 但他并不气馁.</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When he was a child, he </a:t>
            </a:r>
            <a:r>
              <a:rPr lang="en-US" sz="2400" b="1">
                <a:solidFill>
                  <a:schemeClr val="accent2">
                    <a:lumMod val="75000"/>
                  </a:schemeClr>
                </a:solidFill>
                <a:latin typeface="Times New Roman" panose="02020603050405020304" charset="0"/>
                <a:cs typeface="Times New Roman" panose="02020603050405020304" charset="0"/>
                <a:sym typeface="+mn-ea"/>
              </a:rPr>
              <a:t>lost his heart to</a:t>
            </a:r>
            <a:r>
              <a:rPr lang="en-US" sz="2400" b="1">
                <a:solidFill>
                  <a:srgbClr val="000000"/>
                </a:solidFill>
                <a:latin typeface="Times New Roman" panose="02020603050405020304" charset="0"/>
                <a:cs typeface="Times New Roman" panose="02020603050405020304" charset="0"/>
                <a:sym typeface="+mn-ea"/>
              </a:rPr>
              <a:t> poems.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他是个孩子时就喜欢上诗歌。</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first time he saw the girl he </a:t>
            </a:r>
            <a:r>
              <a:rPr lang="en-US" sz="2400" b="1">
                <a:solidFill>
                  <a:schemeClr val="accent2">
                    <a:lumMod val="75000"/>
                  </a:schemeClr>
                </a:solidFill>
                <a:latin typeface="Times New Roman" panose="02020603050405020304" charset="0"/>
                <a:cs typeface="Times New Roman" panose="02020603050405020304" charset="0"/>
                <a:sym typeface="+mn-ea"/>
              </a:rPr>
              <a:t>lost his heart to</a:t>
            </a:r>
            <a:r>
              <a:rPr lang="en-US" sz="2400" b="1">
                <a:solidFill>
                  <a:srgbClr val="000000"/>
                </a:solidFill>
                <a:latin typeface="Times New Roman" panose="02020603050405020304" charset="0"/>
                <a:cs typeface="Times New Roman" panose="02020603050405020304" charset="0"/>
                <a:sym typeface="+mn-ea"/>
              </a:rPr>
              <a:t> her.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他第一次看到这个女孩就爱上了她。</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822575" y="127000"/>
            <a:ext cx="3027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丧失信心；泄气</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3645535" y="62801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爱上</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676910"/>
            <a:ext cx="10852150" cy="566039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Working out in the morning provides additional benefits beyond being physically____.(2018全国I)</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晨练提供了除了身体健康以外额外的好处。</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Thus, these well－equipped people survived because they were the _____.(2016北京卷)</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这些准备充分的人们胜出因为他们是最适应的。</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She and her family bicycle to work, which helps them keep ___.(2018北京卷）</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她和家人们骑自行车去上班，这有助于他们保持健康。</a:t>
            </a:r>
            <a:endParaRPr lang="en-US" sz="3200" b="1">
              <a:solidFill>
                <a:srgbClr val="000000"/>
              </a:solidFill>
              <a:latin typeface="Times New Roman" panose="02020603050405020304" charset="0"/>
              <a:cs typeface="Times New Roman" panose="02020603050405020304" charset="0"/>
              <a:sym typeface="+mn-ea"/>
            </a:endParaRPr>
          </a:p>
        </p:txBody>
      </p:sp>
      <p:sp>
        <p:nvSpPr>
          <p:cNvPr id="7" name="文本框 6"/>
          <p:cNvSpPr txBox="1"/>
          <p:nvPr/>
        </p:nvSpPr>
        <p:spPr>
          <a:xfrm>
            <a:off x="7158990" y="1172845"/>
            <a:ext cx="5664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415665" y="2847340"/>
            <a:ext cx="1175385"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fittest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1818640" y="4590415"/>
            <a:ext cx="566420" cy="583565"/>
          </a:xfrm>
          <a:prstGeom prst="rect">
            <a:avLst/>
          </a:prstGeom>
          <a:noFill/>
        </p:spPr>
        <p:txBody>
          <a:bodyPr wrap="none" rtlCol="0">
            <a:spAutoFit/>
          </a:bodyPr>
          <a:p>
            <a:pPr algn="l"/>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1" name="图片 21" descr="grace填空"/>
          <p:cNvPicPr>
            <a:picLocks noChangeAspect="1"/>
          </p:cNvPicPr>
          <p:nvPr/>
        </p:nvPicPr>
        <p:blipFill>
          <a:blip r:embed="rId1"/>
          <a:stretch>
            <a:fillRect/>
          </a:stretch>
        </p:blipFill>
        <p:spPr>
          <a:xfrm>
            <a:off x="95250" y="554355"/>
            <a:ext cx="11809730" cy="3052445"/>
          </a:xfrm>
          <a:prstGeom prst="rect">
            <a:avLst/>
          </a:prstGeom>
        </p:spPr>
      </p:pic>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29.graceful /ˈgreɪsfl /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词群：You need to ________ achieve the _____ to ________, and be _______ to hold your _____ to live a ________ life.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The player who became known as “Air Jordan” changed basketball with his _______ moves and jump.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这个被称为“飞人乔丹”的球员以他优雅的动作和跳跃改变了篮球。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902200" y="99695"/>
            <a:ext cx="3027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优美的；优雅的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5" name="文本框 14"/>
          <p:cNvSpPr txBox="1"/>
          <p:nvPr/>
        </p:nvSpPr>
        <p:spPr>
          <a:xfrm>
            <a:off x="1756410" y="1262380"/>
            <a:ext cx="20916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等级</a:t>
            </a:r>
            <a:r>
              <a:rPr lang="en-US" altLang="zh-CN"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年级</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6057900" y="126238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逐渐地</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269730" y="126238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毕业</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145905" y="2174875"/>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感激的</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471795" y="2174875"/>
            <a:ext cx="22015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优雅</a:t>
            </a:r>
            <a:r>
              <a:rPr lang="en-US" altLang="zh-CN"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恩惠</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238375" y="2174875"/>
            <a:ext cx="22015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sz="2800" b="1">
                <a:solidFill>
                  <a:schemeClr val="accent2">
                    <a:lumMod val="75000"/>
                  </a:schemeClr>
                </a:solidFill>
                <a:latin typeface="Times New Roman" panose="02020603050405020304" charset="0"/>
                <a:cs typeface="Times New Roman" panose="02020603050405020304" charset="0"/>
                <a:sym typeface="+mn-ea"/>
              </a:rPr>
              <a:t>优雅的</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599815" y="325247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gradually</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7334885" y="325247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8918575" y="325247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graduate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934720" y="3606800"/>
            <a:ext cx="187198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grateful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4597400" y="360680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7334885" y="3606800"/>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3757295" y="5041265"/>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additive="base">
                                        <p:cTn id="55" dur="500" fill="hold"/>
                                        <p:tgtEl>
                                          <p:spTgt spid="11"/>
                                        </p:tgtEl>
                                        <p:attrNameLst>
                                          <p:attrName>ppt_x</p:attrName>
                                        </p:attrNameLst>
                                      </p:cBhvr>
                                      <p:tavLst>
                                        <p:tav tm="0">
                                          <p:val>
                                            <p:strVal val="#ppt_x"/>
                                          </p:val>
                                        </p:tav>
                                        <p:tav tm="100000">
                                          <p:val>
                                            <p:strVal val="#ppt_x"/>
                                          </p:val>
                                        </p:tav>
                                      </p:tavLst>
                                    </p:anim>
                                    <p:anim calcmode="lin" valueType="num">
                                      <p:cBhvr additive="base">
                                        <p:cTn id="5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P spid="5" grpId="0"/>
      <p:bldP spid="6" grpId="0"/>
      <p:bldP spid="7" grpId="0"/>
      <p:bldP spid="8" grpId="0"/>
      <p:bldP spid="9" grpId="0"/>
      <p:bldP spid="10" grpId="0"/>
      <p:bldP spid="11" grpId="0"/>
      <p:bldP spid="12" grpId="0"/>
      <p:bldP spid="13" grpId="0"/>
      <p:bldP spid="14" grpId="0"/>
      <p:bldP spid="16" grpId="0"/>
      <p:bldP spid="1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ballet dancers were all tall and 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这些芭蕾舞演员都个子高高的，动作十分优雅。</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His handwriting is flowing and _______.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他的字写得流畅优美。</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Courage is _____ under pressure. 勇气就是压力下的优雅。</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lived a life of activism, but also a life of dignity and  _______. 她的一生积极向上，充满尊严与优雅。</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30.strength /streŋθ/ n. </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/ˈstreŋθn/vt.加强；巩固；使坚强 vi.变强</a:t>
            </a:r>
            <a:endParaRPr lang="en-US" sz="2800" b="1">
              <a:solidFill>
                <a:srgbClr val="000000"/>
              </a:solidFill>
              <a:latin typeface="Times New Roman" panose="02020603050405020304" charset="0"/>
              <a:cs typeface="Times New Roman" panose="02020603050405020304" charset="0"/>
              <a:sym typeface="+mn-ea"/>
            </a:endParaRPr>
          </a:p>
          <a:p>
            <a:pPr marL="0" algn="just">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/strɒŋ/adj. 强壮的; 坚强的</a:t>
            </a:r>
            <a:endParaRPr lang="en-US" sz="2800" b="1">
              <a:solidFill>
                <a:srgbClr val="000000"/>
              </a:solidFill>
              <a:latin typeface="Times New Roman" panose="02020603050405020304" charset="0"/>
              <a:cs typeface="Times New Roman" panose="02020603050405020304" charset="0"/>
              <a:sym typeface="+mn-ea"/>
            </a:endParaRPr>
          </a:p>
        </p:txBody>
      </p:sp>
      <p:sp>
        <p:nvSpPr>
          <p:cNvPr id="14" name="文本框 13"/>
          <p:cNvSpPr txBox="1"/>
          <p:nvPr/>
        </p:nvSpPr>
        <p:spPr>
          <a:xfrm>
            <a:off x="6538595" y="121285"/>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5778500" y="1183640"/>
            <a:ext cx="17145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graceful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2383155" y="225933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0379075" y="2781300"/>
            <a:ext cx="12388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grace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4378960" y="4051935"/>
            <a:ext cx="3434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力量；体力；强项</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824230" y="4635500"/>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824230" y="515747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ppt_x"/>
                                          </p:val>
                                        </p:tav>
                                        <p:tav tm="100000">
                                          <p:val>
                                            <p:strVal val="#ppt_x"/>
                                          </p:val>
                                        </p:tav>
                                      </p:tavLst>
                                    </p:anim>
                                    <p:anim calcmode="lin" valueType="num">
                                      <p:cBhvr additive="base">
                                        <p:cTn id="1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additive="base">
                                        <p:cTn id="37" dur="500" fill="hold"/>
                                        <p:tgtEl>
                                          <p:spTgt spid="4"/>
                                        </p:tgtEl>
                                        <p:attrNameLst>
                                          <p:attrName>ppt_x</p:attrName>
                                        </p:attrNameLst>
                                      </p:cBhvr>
                                      <p:tavLst>
                                        <p:tav tm="0">
                                          <p:val>
                                            <p:strVal val="#ppt_x"/>
                                          </p:val>
                                        </p:tav>
                                        <p:tav tm="100000">
                                          <p:val>
                                            <p:strVal val="#ppt_x"/>
                                          </p:val>
                                        </p:tav>
                                      </p:tavLst>
                                    </p:anim>
                                    <p:anim calcmode="lin" valueType="num">
                                      <p:cBhvr additive="base">
                                        <p:cTn id="3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5" grpId="0"/>
      <p:bldP spid="6" grpId="0"/>
      <p:bldP spid="2" grpId="0"/>
      <p:bldP spid="4"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Jordan's skills were impressive, but the mental _______ that he showed made him unique.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乔丹的技能令人印象深刻，但他表现出来的精神力量使他与众不同。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Take into account your own ________ and weaknesses.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考虑一下你自己的长处和弱点。</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think you have to find an inner _______ in order to feel good about yourself.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我觉得只有找到内心的力量才能有自信。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exercises are designed to _________ your stomach muscles.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这些活动目的在于增强你的腹部肌肉。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Our bodies are ____________ by taking exercise.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参加锻炼可以增强我们的体质。</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8507730" y="71056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284470" y="209105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6072505" y="301688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483225" y="4479290"/>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201035" y="5529580"/>
            <a:ext cx="228219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4800" y="217805"/>
            <a:ext cx="11713210"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Repairs are necessary to _________ the bridge.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这座桥需要加固。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wind __________ overnight. 夜里，风更大了。</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Courage is like a muscle. We __________ it with use. —Ruth Gordon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勇气像肌肉，我们经由使用来加强它。 —露丝‧戈登</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To avoid knee pain, you can run on soft surfaces, do exercises to__________(strength) your leg muscles (肌肉).（2018 全国卷I）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为了避免膝盖疼痛，你可以在柔软的表面跑步, 做运动来增强腿部肌肉。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He's ______ enough to lift a car! 他力气大得能抬起一辆汽车！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should be ______ enough to deal with any difficulty.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我们应该足够坚强，能够处理任何困难。</a:t>
            </a: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4486275" y="13525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927860" y="1199515"/>
            <a:ext cx="22993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412105" y="172148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733425" y="3514725"/>
            <a:ext cx="19278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strengthen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121410" y="4537075"/>
            <a:ext cx="13773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2661285" y="5059045"/>
            <a:ext cx="137731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strong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31. failure / ˈfeɪljə(r) / 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/feɪl/ vi. &amp; vt. 失败；未能（做到）；不及格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Jordan says that the secret to his success is learning from his ______.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乔丹说他成功的秘诀是从失败中吸取教训。</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The success or _______ of the plan depends on your determination.</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这项计划的成败取决于你的决心。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I can accept _______, but I can't accept not trying.</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我可以接受失败，但我不能接受从不去尝试。(迈克·乔丹)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Success is the ability to go from one _______ to another with no loss of enthusiasm. 成功是，你一次又一次失败，却仍没有失去热情。</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Winners are not those who never ____ but those who never quit.成功者不是从不失败，而是从不放弃。</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300"/>
              </a:lnSpc>
              <a:buClrTx/>
              <a:buSzTx/>
              <a:buFontTx/>
              <a:buNone/>
            </a:pPr>
            <a:r>
              <a:rPr lang="en-US" sz="2400" b="1">
                <a:solidFill>
                  <a:srgbClr val="000000"/>
                </a:solidFill>
                <a:latin typeface="Times New Roman" panose="02020603050405020304" charset="0"/>
                <a:cs typeface="Times New Roman" panose="02020603050405020304" charset="0"/>
                <a:sym typeface="+mn-ea"/>
              </a:rPr>
              <a:t>Happiness will never come to those who ____ to appreciate what they already have. 幸福不会降临那些不懂欣赏自己拥有的人。</a:t>
            </a:r>
            <a:endParaRPr lang="en-US" sz="24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4794250" y="104775"/>
            <a:ext cx="395351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失败；失败的人/事物</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0" name="文本框 9"/>
          <p:cNvSpPr txBox="1"/>
          <p:nvPr/>
        </p:nvSpPr>
        <p:spPr>
          <a:xfrm>
            <a:off x="1007745" y="688340"/>
            <a:ext cx="922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9534525" y="1104265"/>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679700" y="193421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393950" y="277749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894705" y="3620770"/>
            <a:ext cx="13087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failure</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5486400" y="4326890"/>
            <a:ext cx="922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6522720" y="5046345"/>
            <a:ext cx="9226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fail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5" grpId="0"/>
      <p:bldP spid="6" grpId="0"/>
      <p:bldP spid="7" grpId="0"/>
      <p:bldP spid="8" grpId="0"/>
      <p:bldP spid="9" grpId="0"/>
      <p:bldP spid="11"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32.give up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2304415" y="27749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放弃；</a:t>
            </a:r>
            <a:r>
              <a:rPr lang="zh-CN" sz="3200" b="1">
                <a:solidFill>
                  <a:srgbClr val="7030A0"/>
                </a:solidFill>
                <a:latin typeface="Times New Roman" panose="02020603050405020304" charset="0"/>
                <a:cs typeface="Times New Roman" panose="02020603050405020304" charset="0"/>
                <a:sym typeface="+mn-ea"/>
              </a:rPr>
              <a:t>认输</a:t>
            </a:r>
            <a:endParaRPr lang="zh-CN" sz="3200" b="1">
              <a:solidFill>
                <a:srgbClr val="7030A0"/>
              </a:solidFill>
              <a:latin typeface="Times New Roman" panose="02020603050405020304" charset="0"/>
              <a:cs typeface="Times New Roman" panose="02020603050405020304" charset="0"/>
              <a:sym typeface="+mn-ea"/>
            </a:endParaRPr>
          </a:p>
        </p:txBody>
      </p:sp>
      <p:pic>
        <p:nvPicPr>
          <p:cNvPr id="5" name="图片 4" descr="give短语填空"/>
          <p:cNvPicPr>
            <a:picLocks noChangeAspect="1"/>
          </p:cNvPicPr>
          <p:nvPr/>
        </p:nvPicPr>
        <p:blipFill>
          <a:blip r:embed="rId1"/>
          <a:stretch>
            <a:fillRect/>
          </a:stretch>
        </p:blipFill>
        <p:spPr>
          <a:xfrm>
            <a:off x="400050" y="861060"/>
            <a:ext cx="11391900" cy="5709285"/>
          </a:xfrm>
          <a:prstGeom prst="rect">
            <a:avLst/>
          </a:prstGeom>
        </p:spPr>
      </p:pic>
      <p:sp>
        <p:nvSpPr>
          <p:cNvPr id="6" name="文本框 5"/>
          <p:cNvSpPr txBox="1"/>
          <p:nvPr/>
        </p:nvSpPr>
        <p:spPr>
          <a:xfrm>
            <a:off x="4060190" y="1068705"/>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赠送</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4060190" y="1508125"/>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分发</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060190" y="1933575"/>
            <a:ext cx="8401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泄露</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723005" y="3369945"/>
            <a:ext cx="151384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散发</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发出</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832225" y="2600325"/>
            <a:ext cx="151384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a:t>
            </a:r>
            <a:r>
              <a:rPr lang="zh-CN" altLang="en-US" sz="2000" b="1">
                <a:solidFill>
                  <a:schemeClr val="accent2">
                    <a:lumMod val="75000"/>
                  </a:schemeClr>
                </a:solidFill>
                <a:latin typeface="Times New Roman" panose="02020603050405020304" charset="0"/>
                <a:cs typeface="Times New Roman" panose="02020603050405020304" charset="0"/>
                <a:sym typeface="+mn-ea"/>
              </a:rPr>
              <a:t>让步</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屈服</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3928745" y="3978910"/>
            <a:ext cx="151384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散发</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分发</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3928745" y="4377690"/>
            <a:ext cx="16503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被用光</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耗尽</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3928745" y="4876800"/>
            <a:ext cx="16503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公布</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公开</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3928745" y="5539740"/>
            <a:ext cx="8401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放弃</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3928745" y="5938520"/>
            <a:ext cx="8401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戒除</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additive="base">
                                        <p:cTn id="61" dur="500" fill="hold"/>
                                        <p:tgtEl>
                                          <p:spTgt spid="14"/>
                                        </p:tgtEl>
                                        <p:attrNameLst>
                                          <p:attrName>ppt_x</p:attrName>
                                        </p:attrNameLst>
                                      </p:cBhvr>
                                      <p:tavLst>
                                        <p:tav tm="0">
                                          <p:val>
                                            <p:strVal val="#ppt_x"/>
                                          </p:val>
                                        </p:tav>
                                        <p:tav tm="100000">
                                          <p:val>
                                            <p:strVal val="#ppt_x"/>
                                          </p:val>
                                        </p:tav>
                                      </p:tavLst>
                                    </p:anim>
                                    <p:anim calcmode="lin" valueType="num">
                                      <p:cBhvr additive="base">
                                        <p:cTn id="62"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additive="base">
                                        <p:cTn id="67" dur="500" fill="hold"/>
                                        <p:tgtEl>
                                          <p:spTgt spid="15"/>
                                        </p:tgtEl>
                                        <p:attrNameLst>
                                          <p:attrName>ppt_x</p:attrName>
                                        </p:attrNameLst>
                                      </p:cBhvr>
                                      <p:tavLst>
                                        <p:tav tm="0">
                                          <p:val>
                                            <p:strVal val="#ppt_x"/>
                                          </p:val>
                                        </p:tav>
                                        <p:tav tm="100000">
                                          <p:val>
                                            <p:strVal val="#ppt_x"/>
                                          </p:val>
                                        </p:tav>
                                      </p:tavLst>
                                    </p:anim>
                                    <p:anim calcmode="lin" valueType="num">
                                      <p:cBhvr additive="base">
                                        <p:cTn id="6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P spid="11" grpId="0"/>
      <p:bldP spid="12" grpId="0"/>
      <p:bldP spid="13" grpId="0"/>
      <p:bldP spid="14" grpId="0"/>
      <p:bldP spid="15"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33.compete /kəmˈpi:t/ vi.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为……</a:t>
            </a:r>
            <a:r>
              <a:rPr sz="2800" b="1">
                <a:solidFill>
                  <a:srgbClr val="000000"/>
                </a:solidFill>
                <a:latin typeface="Times New Roman" panose="02020603050405020304" charset="0"/>
                <a:cs typeface="Times New Roman" panose="02020603050405020304" charset="0"/>
                <a:sym typeface="+mn-ea"/>
              </a:rPr>
              <a:t>而</a:t>
            </a:r>
            <a:r>
              <a:rPr lang="en-US" sz="2800" b="1">
                <a:solidFill>
                  <a:srgbClr val="000000"/>
                </a:solidFill>
                <a:latin typeface="Times New Roman" panose="02020603050405020304" charset="0"/>
                <a:cs typeface="Times New Roman" panose="02020603050405020304" charset="0"/>
                <a:sym typeface="+mn-ea"/>
              </a:rPr>
              <a:t>比赛（竞争）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参加……比赛（竞争）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同某人比赛（竞争）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/ˌkɒmpəˈtɪʃn/ n. 比赛；竞赛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与……处于竞争中</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/kəmˈpetɪtə(r) / n. 竞争者</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/kəmˈpetə t ɪv/ adj.  竞争的；有竞争力的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An athlete should think about honour and his/her fan if he/she is _________for his/her country.</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如果为国家参赛，运动员应该考虑荣誉和他的球迷。</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902200" y="7175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竞争；</a:t>
            </a:r>
            <a:r>
              <a:rPr lang="zh-CN" sz="3200" b="1">
                <a:solidFill>
                  <a:srgbClr val="7030A0"/>
                </a:solidFill>
                <a:latin typeface="Times New Roman" panose="02020603050405020304" charset="0"/>
                <a:cs typeface="Times New Roman" panose="02020603050405020304" charset="0"/>
                <a:sym typeface="+mn-ea"/>
              </a:rPr>
              <a:t>比赛</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655320"/>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词根词缀：com(共同)+pete(寻求):大家都来追求——竞争</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23875" y="1177290"/>
            <a:ext cx="2910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for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23875" y="1699260"/>
            <a:ext cx="2910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in sth.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23875" y="2221230"/>
            <a:ext cx="388683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compete with/against sb.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23875" y="2743200"/>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523875" y="3265170"/>
            <a:ext cx="32499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in competition 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523875" y="378714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a:t>
            </a:r>
            <a:r>
              <a:rPr lang="en-US" sz="2800" b="1">
                <a:solidFill>
                  <a:schemeClr val="accent2">
                    <a:lumMod val="75000"/>
                  </a:schemeClr>
                </a:solidFill>
                <a:latin typeface="Times New Roman" panose="02020603050405020304" charset="0"/>
                <a:cs typeface="Times New Roman" panose="02020603050405020304" charset="0"/>
                <a:sym typeface="+mn-ea"/>
              </a:rPr>
              <a:t>itor</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523875" y="4226560"/>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competitive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523875" y="562038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a:t>
            </a:r>
            <a:r>
              <a:rPr lang="en-US" sz="2800" b="1">
                <a:solidFill>
                  <a:schemeClr val="accent2">
                    <a:lumMod val="75000"/>
                  </a:schemeClr>
                </a:solidFill>
                <a:latin typeface="Times New Roman" panose="02020603050405020304" charset="0"/>
                <a:cs typeface="Times New Roman" panose="02020603050405020304" charset="0"/>
                <a:sym typeface="+mn-ea"/>
              </a:rPr>
              <a:t>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5" grpId="0"/>
      <p:bldP spid="6" grpId="0"/>
      <p:bldP spid="7" grpId="0"/>
      <p:bldP spid="8" grpId="0"/>
      <p:bldP spid="9" grpId="0"/>
      <p:bldP spid="10" grpId="0"/>
      <p:bldP spid="12" grpId="0"/>
      <p:bldP spid="1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6390" y="465455"/>
            <a:ext cx="11539855" cy="5927090"/>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How many countries competed __</a:t>
            </a:r>
            <a:r>
              <a:rPr lang="en-US" altLang="zh-CN" sz="2800" b="1">
                <a:solidFill>
                  <a:srgbClr val="000000"/>
                </a:solidFill>
                <a:latin typeface="Times New Roman" panose="02020603050405020304" charset="0"/>
                <a:cs typeface="Times New Roman" panose="02020603050405020304" charset="0"/>
                <a:sym typeface="+mn-ea"/>
              </a:rPr>
              <a:t>_</a:t>
            </a:r>
            <a:r>
              <a:rPr sz="2800" b="1">
                <a:solidFill>
                  <a:srgbClr val="000000"/>
                </a:solidFill>
                <a:latin typeface="Times New Roman" panose="02020603050405020304" charset="0"/>
                <a:cs typeface="Times New Roman" panose="02020603050405020304" charset="0"/>
                <a:sym typeface="+mn-ea"/>
              </a:rPr>
              <a:t>the ancient Olympic Games?有多少个国家参加古代奥林匹克运动会？</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He's hoping to compete ___ the London marathon.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他期盼着参加伦敦马拉松比赛。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Our Greek cities used to compete __________ each other just for the honour of winning.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我们希腊各个城市之间曾经为了赢得荣誉而彼此竞争。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They competed ___________ each other to attract more customers.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他们互相竞争以吸引更多的顾客。</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Instead there are ___________ like skiing and ice skating which need snow and ice.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但是却有像滑冰和滑雪这类需要冰雪的比赛项目。</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1" name="文本框 10"/>
          <p:cNvSpPr txBox="1"/>
          <p:nvPr/>
        </p:nvSpPr>
        <p:spPr>
          <a:xfrm>
            <a:off x="5618480" y="327660"/>
            <a:ext cx="5969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in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048375" y="2331720"/>
            <a:ext cx="233235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with/against</a:t>
            </a:r>
            <a:r>
              <a:rPr sz="2800" b="1">
                <a:solidFill>
                  <a:schemeClr val="accent2">
                    <a:lumMod val="75000"/>
                  </a:schemeClr>
                </a:solidFill>
                <a:latin typeface="Times New Roman" panose="02020603050405020304" charset="0"/>
                <a:cs typeface="Times New Roman" panose="02020603050405020304" charset="0"/>
                <a:sym typeface="+mn-ea"/>
              </a:rPr>
              <a:t>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118485" y="3762375"/>
            <a:ext cx="233235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with/against</a:t>
            </a:r>
            <a:r>
              <a:rPr sz="2800" b="1">
                <a:solidFill>
                  <a:schemeClr val="accent2">
                    <a:lumMod val="75000"/>
                  </a:schemeClr>
                </a:solidFill>
                <a:latin typeface="Times New Roman" panose="02020603050405020304" charset="0"/>
                <a:cs typeface="Times New Roman" panose="02020603050405020304" charset="0"/>
                <a:sym typeface="+mn-ea"/>
              </a:rPr>
              <a:t>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470910" y="4794885"/>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r>
              <a:rPr lang="en-US" sz="2800" b="1">
                <a:solidFill>
                  <a:schemeClr val="accent2">
                    <a:lumMod val="75000"/>
                  </a:schemeClr>
                </a:solidFill>
                <a:latin typeface="Times New Roman" panose="02020603050405020304" charset="0"/>
                <a:cs typeface="Times New Roman" panose="02020603050405020304" charset="0"/>
                <a:sym typeface="+mn-ea"/>
              </a:rPr>
              <a:t>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488815" y="1277620"/>
            <a:ext cx="5969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 in </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P spid="5" grpId="0"/>
      <p:bldP spid="8"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26390" y="465455"/>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are in competition ____ four other companies for the contract.我们在与其他四家公司竞争这项合同。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When they were free from work, they invited us to local events and let us know of an interesting ___________(compete) to watch，together with the story behind it.（2019 全国卷III）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当我们不工作时，他们邀请我们去看当地的赛事，让我们了解一项值得一看</a:t>
            </a:r>
            <a:r>
              <a:rPr sz="2800" b="1">
                <a:solidFill>
                  <a:srgbClr val="000000"/>
                </a:solidFill>
                <a:latin typeface="Times New Roman" panose="02020603050405020304" charset="0"/>
                <a:cs typeface="Times New Roman" panose="02020603050405020304" charset="0"/>
                <a:sym typeface="+mn-ea"/>
              </a:rPr>
              <a:t>的有趣的比赛，以及其背后的故事。</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More than 10,000 __________ from different countries came to Beijing to compete with each other in the Olympic Games for medals. 来自不同国家的一万多名参赛选手来到北京参加奥运动会为了奖牌而相互竞争。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need to work harder to remain __________ with other companies.我们必须更加努力工作以保持对其他公司具有竞争力。</a:t>
            </a:r>
            <a:endParaRPr lang="en-US" sz="28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4258945" y="465455"/>
            <a:ext cx="88709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087110" y="1710690"/>
            <a:ext cx="214757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competition</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484880" y="3429000"/>
            <a:ext cx="20643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a:t>
            </a:r>
            <a:r>
              <a:rPr lang="en-US" sz="2800" b="1">
                <a:solidFill>
                  <a:schemeClr val="accent2">
                    <a:lumMod val="75000"/>
                  </a:schemeClr>
                </a:solidFill>
                <a:latin typeface="Times New Roman" panose="02020603050405020304" charset="0"/>
                <a:cs typeface="Times New Roman" panose="02020603050405020304" charset="0"/>
                <a:sym typeface="+mn-ea"/>
              </a:rPr>
              <a:t>itors</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6362700" y="5135245"/>
            <a:ext cx="195453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competitive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p:bldP spid="12"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34.sense /sens/n.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make sense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make sense of </a:t>
            </a:r>
            <a:endParaRPr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做某事毫无意义。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sz="2800" b="1">
              <a:solidFill>
                <a:srgbClr val="000000"/>
              </a:solidFill>
              <a:latin typeface="Times New Roman" panose="02020603050405020304" charset="0"/>
              <a:cs typeface="Times New Roman" panose="02020603050405020304" charset="0"/>
              <a:sym typeface="+mn-ea"/>
            </a:endParaRPr>
          </a:p>
        </p:txBody>
      </p:sp>
      <p:sp>
        <p:nvSpPr>
          <p:cNvPr id="4" name="文本框 3"/>
          <p:cNvSpPr txBox="1"/>
          <p:nvPr/>
        </p:nvSpPr>
        <p:spPr>
          <a:xfrm>
            <a:off x="3387725" y="236855"/>
            <a:ext cx="383984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感觉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道理</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意义</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理智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7797165" y="23685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感到</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25" name="图片 25" descr="sense填空"/>
          <p:cNvPicPr>
            <a:picLocks noChangeAspect="1"/>
          </p:cNvPicPr>
          <p:nvPr/>
        </p:nvPicPr>
        <p:blipFill>
          <a:blip r:embed="rId1"/>
          <a:stretch>
            <a:fillRect/>
          </a:stretch>
        </p:blipFill>
        <p:spPr>
          <a:xfrm>
            <a:off x="478155" y="820420"/>
            <a:ext cx="11326495" cy="2660650"/>
          </a:xfrm>
          <a:prstGeom prst="rect">
            <a:avLst/>
          </a:prstGeom>
        </p:spPr>
      </p:pic>
      <p:sp>
        <p:nvSpPr>
          <p:cNvPr id="8" name="文本框 7"/>
          <p:cNvSpPr txBox="1"/>
          <p:nvPr/>
        </p:nvSpPr>
        <p:spPr>
          <a:xfrm>
            <a:off x="5370195" y="1889760"/>
            <a:ext cx="895350"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感觉</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7666990" y="1397000"/>
            <a:ext cx="12566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有意义的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0259060" y="1397000"/>
            <a:ext cx="130492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感性</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情感</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7666990" y="1951355"/>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敏感的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灵敏的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10259060" y="1951355"/>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敏感</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灵敏度</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7797165" y="2573655"/>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感情</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感伤</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0347960" y="2573655"/>
            <a:ext cx="186817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感伤的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351280" y="929005"/>
            <a:ext cx="1875790" cy="583565"/>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感觉</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意义</a:t>
            </a:r>
            <a:r>
              <a:rPr lang="en-US" sz="2000" b="1">
                <a:solidFill>
                  <a:schemeClr val="accent2">
                    <a:lumMod val="75000"/>
                  </a:schemeClr>
                </a:solidFill>
                <a:latin typeface="Times New Roman" panose="02020603050405020304" charset="0"/>
                <a:cs typeface="Times New Roman" panose="02020603050405020304" charset="0"/>
                <a:sym typeface="+mn-ea"/>
              </a:rPr>
              <a:t>;</a:t>
            </a:r>
            <a:r>
              <a:rPr sz="2000" b="1">
                <a:solidFill>
                  <a:schemeClr val="accent2">
                    <a:lumMod val="75000"/>
                  </a:schemeClr>
                </a:solidFill>
                <a:latin typeface="Times New Roman" panose="02020603050405020304" charset="0"/>
                <a:cs typeface="Times New Roman" panose="02020603050405020304" charset="0"/>
                <a:sym typeface="+mn-ea"/>
              </a:rPr>
              <a:t>理智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4" name="文本框 13"/>
          <p:cNvSpPr txBox="1"/>
          <p:nvPr/>
        </p:nvSpPr>
        <p:spPr>
          <a:xfrm>
            <a:off x="3387725" y="929005"/>
            <a:ext cx="690880" cy="583565"/>
          </a:xfrm>
          <a:prstGeom prst="rect">
            <a:avLst/>
          </a:prstGeom>
          <a:noFill/>
        </p:spPr>
        <p:txBody>
          <a:bodyPr wrap="none" rtlCol="0">
            <a:spAutoFit/>
          </a:bodyPr>
          <a:p>
            <a:pPr algn="l"/>
            <a:r>
              <a:rPr sz="2000" b="1">
                <a:solidFill>
                  <a:schemeClr val="accent2">
                    <a:lumMod val="75000"/>
                  </a:schemeClr>
                </a:solidFill>
                <a:latin typeface="Times New Roman" panose="02020603050405020304" charset="0"/>
                <a:cs typeface="Times New Roman" panose="02020603050405020304" charset="0"/>
                <a:sym typeface="+mn-ea"/>
              </a:rPr>
              <a:t>感</a:t>
            </a:r>
            <a:r>
              <a:rPr lang="zh-CN" sz="2000" b="1">
                <a:solidFill>
                  <a:schemeClr val="accent2">
                    <a:lumMod val="75000"/>
                  </a:schemeClr>
                </a:solidFill>
                <a:latin typeface="Times New Roman" panose="02020603050405020304" charset="0"/>
                <a:cs typeface="Times New Roman" panose="02020603050405020304" charset="0"/>
                <a:sym typeface="+mn-ea"/>
              </a:rPr>
              <a:t>到</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5" name="文本框 14"/>
          <p:cNvSpPr txBox="1"/>
          <p:nvPr/>
        </p:nvSpPr>
        <p:spPr>
          <a:xfrm>
            <a:off x="2301240" y="1512570"/>
            <a:ext cx="1777365"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无意识</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感觉的</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6" name="文本框 15"/>
          <p:cNvSpPr txBox="1"/>
          <p:nvPr/>
        </p:nvSpPr>
        <p:spPr>
          <a:xfrm>
            <a:off x="3133725" y="2096135"/>
            <a:ext cx="944880"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传感器</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2795270" y="2679700"/>
            <a:ext cx="1283335" cy="583565"/>
          </a:xfrm>
          <a:prstGeom prst="rect">
            <a:avLst/>
          </a:prstGeom>
          <a:noFill/>
        </p:spPr>
        <p:txBody>
          <a:bodyPr wrap="none" rtlCol="0">
            <a:spAutoFit/>
          </a:bodyPr>
          <a:p>
            <a:pPr algn="l"/>
            <a:r>
              <a:rPr lang="zh-CN" sz="2000" b="1">
                <a:solidFill>
                  <a:schemeClr val="accent2">
                    <a:lumMod val="75000"/>
                  </a:schemeClr>
                </a:solidFill>
                <a:latin typeface="Times New Roman" panose="02020603050405020304" charset="0"/>
                <a:cs typeface="Times New Roman" panose="02020603050405020304" charset="0"/>
                <a:sym typeface="+mn-ea"/>
              </a:rPr>
              <a:t>胡说</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荒唐</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8" name="文本框 17"/>
          <p:cNvSpPr txBox="1"/>
          <p:nvPr/>
        </p:nvSpPr>
        <p:spPr>
          <a:xfrm>
            <a:off x="2605405" y="3481070"/>
            <a:ext cx="5191760" cy="521970"/>
          </a:xfrm>
          <a:prstGeom prst="rect">
            <a:avLst/>
          </a:prstGeom>
          <a:noFill/>
        </p:spPr>
        <p:txBody>
          <a:bodyPr wrap="square" rtlCol="0">
            <a:spAutoFit/>
          </a:bodyPr>
          <a:p>
            <a:pPr algn="l"/>
            <a:r>
              <a:rPr lang="zh-CN" altLang="en-US" sz="2800" b="1">
                <a:solidFill>
                  <a:srgbClr val="7030A0"/>
                </a:solidFill>
                <a:latin typeface="Times New Roman" panose="02020603050405020304" charset="0"/>
                <a:cs typeface="Times New Roman" panose="02020603050405020304" charset="0"/>
                <a:sym typeface="+mn-ea"/>
              </a:rPr>
              <a:t>有道理；合乎情理；表述清楚</a:t>
            </a:r>
            <a:endParaRPr lang="zh-CN" altLang="en-US" sz="2800" b="1">
              <a:solidFill>
                <a:srgbClr val="7030A0"/>
              </a:solidFill>
              <a:latin typeface="Times New Roman" panose="02020603050405020304" charset="0"/>
              <a:cs typeface="Times New Roman" panose="02020603050405020304" charset="0"/>
              <a:sym typeface="+mn-ea"/>
            </a:endParaRPr>
          </a:p>
        </p:txBody>
      </p:sp>
      <p:sp>
        <p:nvSpPr>
          <p:cNvPr id="19" name="文本框 18"/>
          <p:cNvSpPr txBox="1"/>
          <p:nvPr/>
        </p:nvSpPr>
        <p:spPr>
          <a:xfrm>
            <a:off x="3004820" y="4003040"/>
            <a:ext cx="2120900" cy="521970"/>
          </a:xfrm>
          <a:prstGeom prst="rect">
            <a:avLst/>
          </a:prstGeom>
          <a:noFill/>
        </p:spPr>
        <p:txBody>
          <a:bodyPr wrap="square" rtlCol="0">
            <a:spAutoFit/>
          </a:bodyPr>
          <a:p>
            <a:pPr algn="l"/>
            <a:r>
              <a:rPr lang="zh-CN" altLang="en-US" sz="2800" b="1">
                <a:solidFill>
                  <a:srgbClr val="7030A0"/>
                </a:solidFill>
                <a:latin typeface="Times New Roman" panose="02020603050405020304" charset="0"/>
                <a:cs typeface="Times New Roman" panose="02020603050405020304" charset="0"/>
                <a:sym typeface="+mn-ea"/>
              </a:rPr>
              <a:t>弄懂；领会</a:t>
            </a:r>
            <a:endParaRPr lang="zh-CN" altLang="en-US" sz="2800" b="1">
              <a:solidFill>
                <a:srgbClr val="7030A0"/>
              </a:solidFill>
              <a:latin typeface="Times New Roman" panose="02020603050405020304" charset="0"/>
              <a:cs typeface="Times New Roman" panose="02020603050405020304" charset="0"/>
              <a:sym typeface="+mn-ea"/>
            </a:endParaRPr>
          </a:p>
        </p:txBody>
      </p:sp>
      <p:sp>
        <p:nvSpPr>
          <p:cNvPr id="20" name="文本框 19"/>
          <p:cNvSpPr txBox="1"/>
          <p:nvPr/>
        </p:nvSpPr>
        <p:spPr>
          <a:xfrm>
            <a:off x="478155" y="4426585"/>
            <a:ext cx="4971415" cy="521970"/>
          </a:xfrm>
          <a:prstGeom prst="rect">
            <a:avLst/>
          </a:prstGeom>
          <a:noFill/>
        </p:spPr>
        <p:txBody>
          <a:bodyPr wrap="square" rtlCol="0">
            <a:spAutoFit/>
          </a:bodyPr>
          <a:p>
            <a:pPr algn="l"/>
            <a:r>
              <a:rPr lang="zh-CN" altLang="en-US" sz="2800" b="1">
                <a:solidFill>
                  <a:schemeClr val="accent2">
                    <a:lumMod val="75000"/>
                  </a:schemeClr>
                </a:solidFill>
                <a:latin typeface="Times New Roman" panose="02020603050405020304" charset="0"/>
                <a:cs typeface="Times New Roman" panose="02020603050405020304" charset="0"/>
                <a:sym typeface="+mn-ea"/>
              </a:rPr>
              <a:t>There is no sense in doing sth.</a:t>
            </a:r>
            <a:endParaRPr lang="zh-CN" alt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 calcmode="lin" valueType="num">
                                      <p:cBhvr additive="base">
                                        <p:cTn id="49" dur="500" fill="hold"/>
                                        <p:tgtEl>
                                          <p:spTgt spid="11"/>
                                        </p:tgtEl>
                                        <p:attrNameLst>
                                          <p:attrName>ppt_x</p:attrName>
                                        </p:attrNameLst>
                                      </p:cBhvr>
                                      <p:tavLst>
                                        <p:tav tm="0">
                                          <p:val>
                                            <p:strVal val="#ppt_x"/>
                                          </p:val>
                                        </p:tav>
                                        <p:tav tm="100000">
                                          <p:val>
                                            <p:strVal val="#ppt_x"/>
                                          </p:val>
                                        </p:tav>
                                      </p:tavLst>
                                    </p:anim>
                                    <p:anim calcmode="lin" valueType="num">
                                      <p:cBhvr additive="base">
                                        <p:cTn id="5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3"/>
                                        </p:tgtEl>
                                        <p:attrNameLst>
                                          <p:attrName>style.visibility</p:attrName>
                                        </p:attrNameLst>
                                      </p:cBhvr>
                                      <p:to>
                                        <p:strVal val="visible"/>
                                      </p:to>
                                    </p:set>
                                    <p:anim calcmode="lin" valueType="num">
                                      <p:cBhvr additive="base">
                                        <p:cTn id="61" dur="500" fill="hold"/>
                                        <p:tgtEl>
                                          <p:spTgt spid="13"/>
                                        </p:tgtEl>
                                        <p:attrNameLst>
                                          <p:attrName>ppt_x</p:attrName>
                                        </p:attrNameLst>
                                      </p:cBhvr>
                                      <p:tavLst>
                                        <p:tav tm="0">
                                          <p:val>
                                            <p:strVal val="#ppt_x"/>
                                          </p:val>
                                        </p:tav>
                                        <p:tav tm="100000">
                                          <p:val>
                                            <p:strVal val="#ppt_x"/>
                                          </p:val>
                                        </p:tav>
                                      </p:tavLst>
                                    </p:anim>
                                    <p:anim calcmode="lin" valueType="num">
                                      <p:cBhvr additive="base">
                                        <p:cTn id="6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7"/>
                                        </p:tgtEl>
                                        <p:attrNameLst>
                                          <p:attrName>style.visibility</p:attrName>
                                        </p:attrNameLst>
                                      </p:cBhvr>
                                      <p:to>
                                        <p:strVal val="visible"/>
                                      </p:to>
                                    </p:set>
                                    <p:anim calcmode="lin" valueType="num">
                                      <p:cBhvr additive="base">
                                        <p:cTn id="85" dur="500" fill="hold"/>
                                        <p:tgtEl>
                                          <p:spTgt spid="17"/>
                                        </p:tgtEl>
                                        <p:attrNameLst>
                                          <p:attrName>ppt_x</p:attrName>
                                        </p:attrNameLst>
                                      </p:cBhvr>
                                      <p:tavLst>
                                        <p:tav tm="0">
                                          <p:val>
                                            <p:strVal val="#ppt_x"/>
                                          </p:val>
                                        </p:tav>
                                        <p:tav tm="100000">
                                          <p:val>
                                            <p:strVal val="#ppt_x"/>
                                          </p:val>
                                        </p:tav>
                                      </p:tavLst>
                                    </p:anim>
                                    <p:anim calcmode="lin" valueType="num">
                                      <p:cBhvr additive="base">
                                        <p:cTn id="8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P spid="6" grpId="0"/>
      <p:bldP spid="7" grpId="0"/>
      <p:bldP spid="9" grpId="0"/>
      <p:bldP spid="10" grpId="0"/>
      <p:bldP spid="11" grpId="0"/>
      <p:bldP spid="12" grpId="0"/>
      <p:bldP spid="13" grpId="0"/>
      <p:bldP spid="14" grpId="0"/>
      <p:bldP spid="15" grpId="0"/>
      <p:bldP spid="16" grpId="0"/>
      <p:bldP spid="17" grpId="0"/>
      <p:bldP spid="18" grpId="0"/>
      <p:bldP spid="19" grpId="0"/>
      <p:bldP spid="2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669925" y="415925"/>
            <a:ext cx="10852150" cy="5921375"/>
          </a:xfrm>
        </p:spPr>
        <p:txBody>
          <a:bodyPr/>
          <a:p>
            <a:pPr marL="0" algn="l">
              <a:lnSpc>
                <a:spcPct val="100000"/>
              </a:lnSpc>
              <a:buClrTx/>
              <a:buSzTx/>
              <a:buFontTx/>
              <a:buNone/>
            </a:pPr>
            <a:r>
              <a:rPr sz="3200" b="1">
                <a:solidFill>
                  <a:srgbClr val="000000"/>
                </a:solidFill>
                <a:latin typeface="Times New Roman" panose="02020603050405020304" charset="0"/>
                <a:cs typeface="Times New Roman" panose="02020603050405020304" charset="0"/>
                <a:sym typeface="+mn-ea"/>
              </a:rPr>
              <a:t>词语辨析</a:t>
            </a: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endParaRPr sz="32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This coat ____ me very well.这件外套我穿起来很合身。</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These shoes don</a:t>
            </a:r>
            <a:r>
              <a:rPr lang="en-US" altLang="zh-CN" sz="2400" b="1">
                <a:solidFill>
                  <a:srgbClr val="000000"/>
                </a:solidFill>
                <a:latin typeface="Times New Roman" panose="02020603050405020304" charset="0"/>
                <a:cs typeface="Times New Roman" panose="02020603050405020304" charset="0"/>
                <a:sym typeface="+mn-ea"/>
              </a:rPr>
              <a:t>’</a:t>
            </a:r>
            <a:r>
              <a:rPr sz="2400" b="1">
                <a:solidFill>
                  <a:srgbClr val="000000"/>
                </a:solidFill>
                <a:latin typeface="Times New Roman" panose="02020603050405020304" charset="0"/>
                <a:cs typeface="Times New Roman" panose="02020603050405020304" charset="0"/>
                <a:sym typeface="+mn-ea"/>
              </a:rPr>
              <a:t>t ___ me. Have you got a larger size?</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这鞋我穿不合适。你们有大点的吗？</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That haircut ______ you.那种发型很适合你。</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It’s a small house but it ______ our needs.</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这是一栋小房子，但它符合我们的需要。</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The carpets should ________ the curtains.地毯应该和窗帘相配。</a:t>
            </a:r>
            <a:endParaRPr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sz="2400" b="1">
                <a:solidFill>
                  <a:srgbClr val="000000"/>
                </a:solidFill>
                <a:latin typeface="Times New Roman" panose="02020603050405020304" charset="0"/>
                <a:cs typeface="Times New Roman" panose="02020603050405020304" charset="0"/>
                <a:sym typeface="+mn-ea"/>
              </a:rPr>
              <a:t>Do these shoes ________ my dress?这鞋子与我的衣服配吗？</a:t>
            </a:r>
            <a:endParaRPr sz="2400" b="1">
              <a:solidFill>
                <a:srgbClr val="000000"/>
              </a:solidFill>
              <a:latin typeface="Times New Roman" panose="02020603050405020304" charset="0"/>
              <a:cs typeface="Times New Roman" panose="02020603050405020304" charset="0"/>
              <a:sym typeface="+mn-ea"/>
            </a:endParaRPr>
          </a:p>
        </p:txBody>
      </p:sp>
      <p:sp>
        <p:nvSpPr>
          <p:cNvPr id="7" name="文本框 6"/>
          <p:cNvSpPr txBox="1"/>
          <p:nvPr/>
        </p:nvSpPr>
        <p:spPr>
          <a:xfrm>
            <a:off x="2167255" y="2742565"/>
            <a:ext cx="72453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fits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4572635" y="4529455"/>
            <a:ext cx="97345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suits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2" name="文本框 1"/>
          <p:cNvSpPr txBox="1"/>
          <p:nvPr/>
        </p:nvSpPr>
        <p:spPr>
          <a:xfrm>
            <a:off x="3429635" y="3137535"/>
            <a:ext cx="56642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fit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2740025" y="4069715"/>
            <a:ext cx="973455"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suits</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graphicFrame>
        <p:nvGraphicFramePr>
          <p:cNvPr id="5" name="表格 4"/>
          <p:cNvGraphicFramePr/>
          <p:nvPr/>
        </p:nvGraphicFramePr>
        <p:xfrm>
          <a:off x="784225" y="1075055"/>
          <a:ext cx="10737850" cy="1584960"/>
        </p:xfrm>
        <a:graphic>
          <a:graphicData uri="http://schemas.openxmlformats.org/drawingml/2006/table">
            <a:tbl>
              <a:tblPr firstRow="1" bandRow="1">
                <a:tableStyleId>{5940675A-B579-460E-94D1-54222C63F5DA}</a:tableStyleId>
              </a:tblPr>
              <a:tblGrid>
                <a:gridCol w="1330325"/>
                <a:gridCol w="9407525"/>
              </a:tblGrid>
              <a:tr h="528320">
                <a:tc>
                  <a:txBody>
                    <a:bodyPr/>
                    <a:p>
                      <a:pPr indent="0" algn="ctr">
                        <a:buNone/>
                      </a:pPr>
                      <a:r>
                        <a:rPr lang="en-US" sz="2400" b="1">
                          <a:latin typeface="Times New Roman" panose="02020603050405020304" charset="0"/>
                          <a:cs typeface="Times New Roman" panose="02020603050405020304" charset="0"/>
                        </a:rPr>
                        <a:t>fit</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往往强调尺寸、大小或形状上的吻合。</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8320">
                <a:tc>
                  <a:txBody>
                    <a:bodyPr/>
                    <a:p>
                      <a:pPr indent="0" algn="ctr">
                        <a:buNone/>
                      </a:pPr>
                      <a:r>
                        <a:rPr lang="en-US" sz="2400" b="1">
                          <a:latin typeface="Times New Roman" panose="02020603050405020304" charset="0"/>
                          <a:cs typeface="Times New Roman" panose="02020603050405020304" charset="0"/>
                        </a:rPr>
                        <a:t>suit</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侧重于符合某人的口味，或服装颜色、款式等的相配或适合。</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8320">
                <a:tc>
                  <a:txBody>
                    <a:bodyPr/>
                    <a:p>
                      <a:pPr indent="0" algn="ctr">
                        <a:buNone/>
                      </a:pPr>
                      <a:r>
                        <a:rPr lang="en-US" sz="2400" b="1">
                          <a:latin typeface="Times New Roman" panose="02020603050405020304" charset="0"/>
                          <a:cs typeface="Times New Roman" panose="02020603050405020304" charset="0"/>
                        </a:rPr>
                        <a:t>match</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latin typeface="Times New Roman" panose="02020603050405020304" charset="0"/>
                          <a:cs typeface="Times New Roman" panose="02020603050405020304" charset="0"/>
                        </a:rPr>
                        <a:t>多指两个物体大小、色调、形状、性质等方面很相配，显得很协调。</a:t>
                      </a:r>
                      <a:endParaRPr lang="en-US" altLang="en-US" sz="2400" b="1">
                        <a:latin typeface="Times New Roman" panose="02020603050405020304" charset="0"/>
                        <a:ea typeface="Times New Roman" panose="02020603050405020304" charset="0"/>
                        <a:cs typeface="Times New Roman" panose="02020603050405020304" charset="0"/>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3713480" y="5413375"/>
            <a:ext cx="126619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match</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079750" y="5857240"/>
            <a:ext cx="1266190" cy="583565"/>
          </a:xfrm>
          <a:prstGeom prst="rect">
            <a:avLst/>
          </a:prstGeom>
          <a:noFill/>
        </p:spPr>
        <p:txBody>
          <a:bodyPr wrap="none" rtlCol="0">
            <a:spAutoFit/>
          </a:bodyPr>
          <a:p>
            <a:r>
              <a:rPr lang="en-US" sz="3200" b="1">
                <a:solidFill>
                  <a:schemeClr val="accent2">
                    <a:lumMod val="75000"/>
                  </a:schemeClr>
                </a:solidFill>
                <a:latin typeface="Times New Roman" panose="02020603050405020304" charset="0"/>
                <a:cs typeface="Times New Roman" panose="02020603050405020304" charset="0"/>
                <a:sym typeface="+mn-ea"/>
              </a:rPr>
              <a:t>match</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P spid="4" grpId="0"/>
      <p:bldP spid="6" grpId="0"/>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That doesn't make any _____! 这个行不通/没有意义。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It doesn't make sense ________(argue) with him.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和他争论没有任何意义。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Her advice doesn’t make sense __ me.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她的建议对我来说没有意义。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John wasn't _______ much sense on the phone.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约翰在电话上说得不大清楚。</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can't make sense ___ this poem. 我弄不懂这首诗的意义。</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There is no sense __ doing nothing but complaining.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不做事只抱怨没有任何意义。</a:t>
            </a:r>
            <a:endParaRPr lang="en-US" sz="2800" b="1">
              <a:solidFill>
                <a:srgbClr val="000000"/>
              </a:solidFill>
              <a:latin typeface="Times New Roman" panose="02020603050405020304" charset="0"/>
              <a:cs typeface="Times New Roman" panose="02020603050405020304" charset="0"/>
              <a:sym typeface="+mn-ea"/>
            </a:endParaRPr>
          </a:p>
        </p:txBody>
      </p:sp>
      <p:sp>
        <p:nvSpPr>
          <p:cNvPr id="5" name="文本框 4"/>
          <p:cNvSpPr txBox="1"/>
          <p:nvPr/>
        </p:nvSpPr>
        <p:spPr>
          <a:xfrm>
            <a:off x="4479290" y="699770"/>
            <a:ext cx="10801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sense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4275455" y="1221740"/>
            <a:ext cx="158115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argue</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828665" y="2188845"/>
            <a:ext cx="5346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719070" y="3168015"/>
            <a:ext cx="14039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making</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850005" y="4283075"/>
            <a:ext cx="6292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of</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3493770" y="4805045"/>
            <a:ext cx="62928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in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1" name="图片 10" descr="tend填空"/>
          <p:cNvPicPr>
            <a:picLocks noChangeAspect="1"/>
          </p:cNvPicPr>
          <p:nvPr/>
        </p:nvPicPr>
        <p:blipFill>
          <a:blip r:embed="rId1"/>
          <a:stretch>
            <a:fillRect/>
          </a:stretch>
        </p:blipFill>
        <p:spPr>
          <a:xfrm>
            <a:off x="286385" y="1383665"/>
            <a:ext cx="11615420" cy="5101590"/>
          </a:xfrm>
          <a:prstGeom prst="rect">
            <a:avLst/>
          </a:prstGeom>
        </p:spPr>
      </p:pic>
      <p:sp>
        <p:nvSpPr>
          <p:cNvPr id="3" name="内容占位符 2"/>
          <p:cNvSpPr>
            <a:spLocks noGrp="1"/>
          </p:cNvSpPr>
          <p:nvPr>
            <p:ph idx="1"/>
          </p:nvPr>
        </p:nvSpPr>
        <p:spPr>
          <a:xfrm>
            <a:off x="478155" y="410210"/>
            <a:ext cx="11539855" cy="592709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35.pretend/prɪˈtend/vi.&amp; vt.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51780" y="278130"/>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假装 </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861695"/>
            <a:ext cx="1114425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词根词缀：pre(向前)+tend(伸展)：把肢体向前伸——假装在做某事</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6250940" y="3688715"/>
            <a:ext cx="1080135"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伸展</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8042910" y="2252345"/>
            <a:ext cx="136080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出席</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看护</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10085705" y="1720850"/>
            <a:ext cx="96329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出席的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0952480" y="1720850"/>
            <a:ext cx="85915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随从</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10085705" y="2282825"/>
            <a:ext cx="96329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注意力</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10085705" y="2806700"/>
            <a:ext cx="137223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关心周到的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7974965" y="3750310"/>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照看</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倾向于</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10170795" y="3491865"/>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趋势</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10170795" y="4018280"/>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趋势</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倾向</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8138795" y="5219065"/>
            <a:ext cx="149733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延伸</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扩张</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10170795" y="4684395"/>
            <a:ext cx="17310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延伸</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扩张,延期</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10287000" y="5219065"/>
            <a:ext cx="17310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广泛的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广阔的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8" name="文本框 17"/>
          <p:cNvSpPr txBox="1"/>
          <p:nvPr/>
        </p:nvSpPr>
        <p:spPr>
          <a:xfrm>
            <a:off x="9937115" y="5732145"/>
            <a:ext cx="173101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范围</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程度</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19" name="文本框 18"/>
          <p:cNvSpPr txBox="1"/>
          <p:nvPr/>
        </p:nvSpPr>
        <p:spPr>
          <a:xfrm>
            <a:off x="3676015" y="2490470"/>
            <a:ext cx="102870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打算</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0" name="文本框 19"/>
          <p:cNvSpPr txBox="1"/>
          <p:nvPr/>
        </p:nvSpPr>
        <p:spPr>
          <a:xfrm>
            <a:off x="1737360" y="1997710"/>
            <a:ext cx="163449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意图</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目的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1" name="文本框 20"/>
          <p:cNvSpPr txBox="1"/>
          <p:nvPr/>
        </p:nvSpPr>
        <p:spPr>
          <a:xfrm>
            <a:off x="1737360" y="2520950"/>
            <a:ext cx="163449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意图</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打算</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2" name="文本框 21"/>
          <p:cNvSpPr txBox="1"/>
          <p:nvPr/>
        </p:nvSpPr>
        <p:spPr>
          <a:xfrm>
            <a:off x="1423670" y="3033395"/>
            <a:ext cx="194818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故意的</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筹划中的</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3" name="文本框 22"/>
          <p:cNvSpPr txBox="1"/>
          <p:nvPr/>
        </p:nvSpPr>
        <p:spPr>
          <a:xfrm>
            <a:off x="3371850" y="3811905"/>
            <a:ext cx="194818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强烈的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4" name="文本框 23"/>
          <p:cNvSpPr txBox="1"/>
          <p:nvPr/>
        </p:nvSpPr>
        <p:spPr>
          <a:xfrm>
            <a:off x="1212850" y="3827145"/>
            <a:ext cx="1948180"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加强</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加剧</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5" name="文本框 24"/>
          <p:cNvSpPr txBox="1"/>
          <p:nvPr/>
        </p:nvSpPr>
        <p:spPr>
          <a:xfrm>
            <a:off x="3831590" y="4601210"/>
            <a:ext cx="1028700"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假装</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7" name="文本框 26"/>
          <p:cNvSpPr txBox="1"/>
          <p:nvPr/>
        </p:nvSpPr>
        <p:spPr>
          <a:xfrm>
            <a:off x="1423670" y="4601210"/>
            <a:ext cx="148907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自负</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主张</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
        <p:nvSpPr>
          <p:cNvPr id="28" name="文本框 27"/>
          <p:cNvSpPr txBox="1"/>
          <p:nvPr/>
        </p:nvSpPr>
        <p:spPr>
          <a:xfrm>
            <a:off x="3060065" y="5443220"/>
            <a:ext cx="2094865" cy="398780"/>
          </a:xfrm>
          <a:prstGeom prst="rect">
            <a:avLst/>
          </a:prstGeom>
          <a:noFill/>
        </p:spPr>
        <p:txBody>
          <a:bodyPr wrap="square" rtlCol="0">
            <a:spAutoFit/>
          </a:bodyPr>
          <a:p>
            <a:pPr algn="l"/>
            <a:r>
              <a:rPr lang="zh-CN" altLang="en-US" sz="2000" b="1">
                <a:solidFill>
                  <a:schemeClr val="accent2">
                    <a:lumMod val="75000"/>
                  </a:schemeClr>
                </a:solidFill>
                <a:latin typeface="Times New Roman" panose="02020603050405020304" charset="0"/>
                <a:cs typeface="Times New Roman" panose="02020603050405020304" charset="0"/>
                <a:sym typeface="+mn-ea"/>
              </a:rPr>
              <a:t>紧张的</a:t>
            </a:r>
            <a:r>
              <a:rPr lang="en-US" altLang="zh-CN" sz="2000" b="1">
                <a:solidFill>
                  <a:schemeClr val="accent2">
                    <a:lumMod val="75000"/>
                  </a:schemeClr>
                </a:solidFill>
                <a:latin typeface="Times New Roman" panose="02020603050405020304" charset="0"/>
                <a:cs typeface="Times New Roman" panose="02020603050405020304" charset="0"/>
                <a:sym typeface="+mn-ea"/>
              </a:rPr>
              <a:t>;</a:t>
            </a:r>
            <a:r>
              <a:rPr lang="zh-CN" altLang="en-US" sz="2000" b="1">
                <a:solidFill>
                  <a:schemeClr val="accent2">
                    <a:lumMod val="75000"/>
                  </a:schemeClr>
                </a:solidFill>
                <a:latin typeface="Times New Roman" panose="02020603050405020304" charset="0"/>
                <a:cs typeface="Times New Roman" panose="02020603050405020304" charset="0"/>
                <a:sym typeface="+mn-ea"/>
              </a:rPr>
              <a:t>拉紧的</a:t>
            </a:r>
            <a:endParaRPr lang="zh-CN" altLang="en-US" sz="2000" b="1">
              <a:solidFill>
                <a:schemeClr val="accent2">
                  <a:lumMod val="75000"/>
                </a:schemeClr>
              </a:solidFill>
              <a:latin typeface="Times New Roman" panose="02020603050405020304" charset="0"/>
              <a:cs typeface="Times New Roman" panose="02020603050405020304" charset="0"/>
              <a:sym typeface="+mn-ea"/>
            </a:endParaRPr>
          </a:p>
        </p:txBody>
      </p:sp>
      <p:sp>
        <p:nvSpPr>
          <p:cNvPr id="29" name="文本框 28"/>
          <p:cNvSpPr txBox="1"/>
          <p:nvPr/>
        </p:nvSpPr>
        <p:spPr>
          <a:xfrm>
            <a:off x="1212850" y="5458460"/>
            <a:ext cx="1489075" cy="368300"/>
          </a:xfrm>
          <a:prstGeom prst="rect">
            <a:avLst/>
          </a:prstGeom>
          <a:noFill/>
        </p:spPr>
        <p:txBody>
          <a:bodyPr wrap="square" rtlCol="0">
            <a:spAutoFit/>
          </a:bodyPr>
          <a:p>
            <a:pPr algn="l"/>
            <a:r>
              <a:rPr lang="zh-CN" altLang="en-US" b="1">
                <a:solidFill>
                  <a:schemeClr val="accent2">
                    <a:lumMod val="75000"/>
                  </a:schemeClr>
                </a:solidFill>
                <a:latin typeface="Times New Roman" panose="02020603050405020304" charset="0"/>
                <a:cs typeface="Times New Roman" panose="02020603050405020304" charset="0"/>
                <a:sym typeface="+mn-ea"/>
              </a:rPr>
              <a:t>紧张</a:t>
            </a:r>
            <a:r>
              <a:rPr lang="en-US" altLang="zh-CN" b="1">
                <a:solidFill>
                  <a:schemeClr val="accent2">
                    <a:lumMod val="75000"/>
                  </a:schemeClr>
                </a:solidFill>
                <a:latin typeface="Times New Roman" panose="02020603050405020304" charset="0"/>
                <a:cs typeface="Times New Roman" panose="02020603050405020304" charset="0"/>
                <a:sym typeface="+mn-ea"/>
              </a:rPr>
              <a:t>;</a:t>
            </a:r>
            <a:r>
              <a:rPr lang="zh-CN" altLang="en-US" b="1">
                <a:solidFill>
                  <a:schemeClr val="accent2">
                    <a:lumMod val="75000"/>
                  </a:schemeClr>
                </a:solidFill>
                <a:latin typeface="Times New Roman" panose="02020603050405020304" charset="0"/>
                <a:cs typeface="Times New Roman" panose="02020603050405020304" charset="0"/>
                <a:sym typeface="+mn-ea"/>
              </a:rPr>
              <a:t>张力</a:t>
            </a:r>
            <a:endParaRPr lang="zh-CN" altLang="en-US"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additive="base">
                                        <p:cTn id="61" dur="500" fill="hold"/>
                                        <p:tgtEl>
                                          <p:spTgt spid="12"/>
                                        </p:tgtEl>
                                        <p:attrNameLst>
                                          <p:attrName>ppt_x</p:attrName>
                                        </p:attrNameLst>
                                      </p:cBhvr>
                                      <p:tavLst>
                                        <p:tav tm="0">
                                          <p:val>
                                            <p:strVal val="#ppt_x"/>
                                          </p:val>
                                        </p:tav>
                                        <p:tav tm="100000">
                                          <p:val>
                                            <p:strVal val="#ppt_x"/>
                                          </p:val>
                                        </p:tav>
                                      </p:tavLst>
                                    </p:anim>
                                    <p:anim calcmode="lin" valueType="num">
                                      <p:cBhvr additive="base">
                                        <p:cTn id="6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 calcmode="lin" valueType="num">
                                      <p:cBhvr additive="base">
                                        <p:cTn id="67" dur="500" fill="hold"/>
                                        <p:tgtEl>
                                          <p:spTgt spid="13"/>
                                        </p:tgtEl>
                                        <p:attrNameLst>
                                          <p:attrName>ppt_x</p:attrName>
                                        </p:attrNameLst>
                                      </p:cBhvr>
                                      <p:tavLst>
                                        <p:tav tm="0">
                                          <p:val>
                                            <p:strVal val="#ppt_x"/>
                                          </p:val>
                                        </p:tav>
                                        <p:tav tm="100000">
                                          <p:val>
                                            <p:strVal val="#ppt_x"/>
                                          </p:val>
                                        </p:tav>
                                      </p:tavLst>
                                    </p:anim>
                                    <p:anim calcmode="lin" valueType="num">
                                      <p:cBhvr additive="base">
                                        <p:cTn id="6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additive="base">
                                        <p:cTn id="73" dur="500" fill="hold"/>
                                        <p:tgtEl>
                                          <p:spTgt spid="14"/>
                                        </p:tgtEl>
                                        <p:attrNameLst>
                                          <p:attrName>ppt_x</p:attrName>
                                        </p:attrNameLst>
                                      </p:cBhvr>
                                      <p:tavLst>
                                        <p:tav tm="0">
                                          <p:val>
                                            <p:strVal val="#ppt_x"/>
                                          </p:val>
                                        </p:tav>
                                        <p:tav tm="100000">
                                          <p:val>
                                            <p:strVal val="#ppt_x"/>
                                          </p:val>
                                        </p:tav>
                                      </p:tavLst>
                                    </p:anim>
                                    <p:anim calcmode="lin" valueType="num">
                                      <p:cBhvr additive="base">
                                        <p:cTn id="7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 calcmode="lin" valueType="num">
                                      <p:cBhvr additive="base">
                                        <p:cTn id="79" dur="500" fill="hold"/>
                                        <p:tgtEl>
                                          <p:spTgt spid="15"/>
                                        </p:tgtEl>
                                        <p:attrNameLst>
                                          <p:attrName>ppt_x</p:attrName>
                                        </p:attrNameLst>
                                      </p:cBhvr>
                                      <p:tavLst>
                                        <p:tav tm="0">
                                          <p:val>
                                            <p:strVal val="#ppt_x"/>
                                          </p:val>
                                        </p:tav>
                                        <p:tav tm="100000">
                                          <p:val>
                                            <p:strVal val="#ppt_x"/>
                                          </p:val>
                                        </p:tav>
                                      </p:tavLst>
                                    </p:anim>
                                    <p:anim calcmode="lin" valueType="num">
                                      <p:cBhvr additive="base">
                                        <p:cTn id="8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6"/>
                                        </p:tgtEl>
                                        <p:attrNameLst>
                                          <p:attrName>style.visibility</p:attrName>
                                        </p:attrNameLst>
                                      </p:cBhvr>
                                      <p:to>
                                        <p:strVal val="visible"/>
                                      </p:to>
                                    </p:set>
                                    <p:anim calcmode="lin" valueType="num">
                                      <p:cBhvr additive="base">
                                        <p:cTn id="85" dur="500" fill="hold"/>
                                        <p:tgtEl>
                                          <p:spTgt spid="16"/>
                                        </p:tgtEl>
                                        <p:attrNameLst>
                                          <p:attrName>ppt_x</p:attrName>
                                        </p:attrNameLst>
                                      </p:cBhvr>
                                      <p:tavLst>
                                        <p:tav tm="0">
                                          <p:val>
                                            <p:strVal val="#ppt_x"/>
                                          </p:val>
                                        </p:tav>
                                        <p:tav tm="100000">
                                          <p:val>
                                            <p:strVal val="#ppt_x"/>
                                          </p:val>
                                        </p:tav>
                                      </p:tavLst>
                                    </p:anim>
                                    <p:anim calcmode="lin" valueType="num">
                                      <p:cBhvr additive="base">
                                        <p:cTn id="8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 calcmode="lin" valueType="num">
                                      <p:cBhvr additive="base">
                                        <p:cTn id="91" dur="500" fill="hold"/>
                                        <p:tgtEl>
                                          <p:spTgt spid="18"/>
                                        </p:tgtEl>
                                        <p:attrNameLst>
                                          <p:attrName>ppt_x</p:attrName>
                                        </p:attrNameLst>
                                      </p:cBhvr>
                                      <p:tavLst>
                                        <p:tav tm="0">
                                          <p:val>
                                            <p:strVal val="#ppt_x"/>
                                          </p:val>
                                        </p:tav>
                                        <p:tav tm="100000">
                                          <p:val>
                                            <p:strVal val="#ppt_x"/>
                                          </p:val>
                                        </p:tav>
                                      </p:tavLst>
                                    </p:anim>
                                    <p:anim calcmode="lin" valueType="num">
                                      <p:cBhvr additive="base">
                                        <p:cTn id="9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grpId="0" nodeType="clickEffect">
                                  <p:stCondLst>
                                    <p:cond delay="0"/>
                                  </p:stCondLst>
                                  <p:childTnLst>
                                    <p:set>
                                      <p:cBhvr>
                                        <p:cTn id="96" dur="1" fill="hold">
                                          <p:stCondLst>
                                            <p:cond delay="0"/>
                                          </p:stCondLst>
                                        </p:cTn>
                                        <p:tgtEl>
                                          <p:spTgt spid="19"/>
                                        </p:tgtEl>
                                        <p:attrNameLst>
                                          <p:attrName>style.visibility</p:attrName>
                                        </p:attrNameLst>
                                      </p:cBhvr>
                                      <p:to>
                                        <p:strVal val="visible"/>
                                      </p:to>
                                    </p:set>
                                    <p:anim calcmode="lin" valueType="num">
                                      <p:cBhvr additive="base">
                                        <p:cTn id="97" dur="500" fill="hold"/>
                                        <p:tgtEl>
                                          <p:spTgt spid="19"/>
                                        </p:tgtEl>
                                        <p:attrNameLst>
                                          <p:attrName>ppt_x</p:attrName>
                                        </p:attrNameLst>
                                      </p:cBhvr>
                                      <p:tavLst>
                                        <p:tav tm="0">
                                          <p:val>
                                            <p:strVal val="#ppt_x"/>
                                          </p:val>
                                        </p:tav>
                                        <p:tav tm="100000">
                                          <p:val>
                                            <p:strVal val="#ppt_x"/>
                                          </p:val>
                                        </p:tav>
                                      </p:tavLst>
                                    </p:anim>
                                    <p:anim calcmode="lin" valueType="num">
                                      <p:cBhvr additive="base">
                                        <p:cTn id="9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20"/>
                                        </p:tgtEl>
                                        <p:attrNameLst>
                                          <p:attrName>style.visibility</p:attrName>
                                        </p:attrNameLst>
                                      </p:cBhvr>
                                      <p:to>
                                        <p:strVal val="visible"/>
                                      </p:to>
                                    </p:set>
                                    <p:anim calcmode="lin" valueType="num">
                                      <p:cBhvr additive="base">
                                        <p:cTn id="103" dur="500" fill="hold"/>
                                        <p:tgtEl>
                                          <p:spTgt spid="20"/>
                                        </p:tgtEl>
                                        <p:attrNameLst>
                                          <p:attrName>ppt_x</p:attrName>
                                        </p:attrNameLst>
                                      </p:cBhvr>
                                      <p:tavLst>
                                        <p:tav tm="0">
                                          <p:val>
                                            <p:strVal val="#ppt_x"/>
                                          </p:val>
                                        </p:tav>
                                        <p:tav tm="100000">
                                          <p:val>
                                            <p:strVal val="#ppt_x"/>
                                          </p:val>
                                        </p:tav>
                                      </p:tavLst>
                                    </p:anim>
                                    <p:anim calcmode="lin" valueType="num">
                                      <p:cBhvr additive="base">
                                        <p:cTn id="10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 calcmode="lin" valueType="num">
                                      <p:cBhvr additive="base">
                                        <p:cTn id="109" dur="500" fill="hold"/>
                                        <p:tgtEl>
                                          <p:spTgt spid="21"/>
                                        </p:tgtEl>
                                        <p:attrNameLst>
                                          <p:attrName>ppt_x</p:attrName>
                                        </p:attrNameLst>
                                      </p:cBhvr>
                                      <p:tavLst>
                                        <p:tav tm="0">
                                          <p:val>
                                            <p:strVal val="#ppt_x"/>
                                          </p:val>
                                        </p:tav>
                                        <p:tav tm="100000">
                                          <p:val>
                                            <p:strVal val="#ppt_x"/>
                                          </p:val>
                                        </p:tav>
                                      </p:tavLst>
                                    </p:anim>
                                    <p:anim calcmode="lin" valueType="num">
                                      <p:cBhvr additive="base">
                                        <p:cTn id="11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grpId="0" nodeType="clickEffect">
                                  <p:stCondLst>
                                    <p:cond delay="0"/>
                                  </p:stCondLst>
                                  <p:childTnLst>
                                    <p:set>
                                      <p:cBhvr>
                                        <p:cTn id="114" dur="1" fill="hold">
                                          <p:stCondLst>
                                            <p:cond delay="0"/>
                                          </p:stCondLst>
                                        </p:cTn>
                                        <p:tgtEl>
                                          <p:spTgt spid="22"/>
                                        </p:tgtEl>
                                        <p:attrNameLst>
                                          <p:attrName>style.visibility</p:attrName>
                                        </p:attrNameLst>
                                      </p:cBhvr>
                                      <p:to>
                                        <p:strVal val="visible"/>
                                      </p:to>
                                    </p:set>
                                    <p:anim calcmode="lin" valueType="num">
                                      <p:cBhvr additive="base">
                                        <p:cTn id="115" dur="500" fill="hold"/>
                                        <p:tgtEl>
                                          <p:spTgt spid="22"/>
                                        </p:tgtEl>
                                        <p:attrNameLst>
                                          <p:attrName>ppt_x</p:attrName>
                                        </p:attrNameLst>
                                      </p:cBhvr>
                                      <p:tavLst>
                                        <p:tav tm="0">
                                          <p:val>
                                            <p:strVal val="#ppt_x"/>
                                          </p:val>
                                        </p:tav>
                                        <p:tav tm="100000">
                                          <p:val>
                                            <p:strVal val="#ppt_x"/>
                                          </p:val>
                                        </p:tav>
                                      </p:tavLst>
                                    </p:anim>
                                    <p:anim calcmode="lin" valueType="num">
                                      <p:cBhvr additive="base">
                                        <p:cTn id="11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23"/>
                                        </p:tgtEl>
                                        <p:attrNameLst>
                                          <p:attrName>style.visibility</p:attrName>
                                        </p:attrNameLst>
                                      </p:cBhvr>
                                      <p:to>
                                        <p:strVal val="visible"/>
                                      </p:to>
                                    </p:set>
                                    <p:anim calcmode="lin" valueType="num">
                                      <p:cBhvr additive="base">
                                        <p:cTn id="121" dur="500" fill="hold"/>
                                        <p:tgtEl>
                                          <p:spTgt spid="23"/>
                                        </p:tgtEl>
                                        <p:attrNameLst>
                                          <p:attrName>ppt_x</p:attrName>
                                        </p:attrNameLst>
                                      </p:cBhvr>
                                      <p:tavLst>
                                        <p:tav tm="0">
                                          <p:val>
                                            <p:strVal val="#ppt_x"/>
                                          </p:val>
                                        </p:tav>
                                        <p:tav tm="100000">
                                          <p:val>
                                            <p:strVal val="#ppt_x"/>
                                          </p:val>
                                        </p:tav>
                                      </p:tavLst>
                                    </p:anim>
                                    <p:anim calcmode="lin" valueType="num">
                                      <p:cBhvr additive="base">
                                        <p:cTn id="122"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23" fill="hold">
                      <p:stCondLst>
                        <p:cond delay="indefinite"/>
                      </p:stCondLst>
                      <p:childTnLst>
                        <p:par>
                          <p:cTn id="124" fill="hold">
                            <p:stCondLst>
                              <p:cond delay="0"/>
                            </p:stCondLst>
                            <p:childTnLst>
                              <p:par>
                                <p:cTn id="125" presetID="2" presetClass="entr" presetSubtype="4" fill="hold" grpId="0" nodeType="clickEffect">
                                  <p:stCondLst>
                                    <p:cond delay="0"/>
                                  </p:stCondLst>
                                  <p:childTnLst>
                                    <p:set>
                                      <p:cBhvr>
                                        <p:cTn id="126" dur="1" fill="hold">
                                          <p:stCondLst>
                                            <p:cond delay="0"/>
                                          </p:stCondLst>
                                        </p:cTn>
                                        <p:tgtEl>
                                          <p:spTgt spid="24"/>
                                        </p:tgtEl>
                                        <p:attrNameLst>
                                          <p:attrName>style.visibility</p:attrName>
                                        </p:attrNameLst>
                                      </p:cBhvr>
                                      <p:to>
                                        <p:strVal val="visible"/>
                                      </p:to>
                                    </p:set>
                                    <p:anim calcmode="lin" valueType="num">
                                      <p:cBhvr additive="base">
                                        <p:cTn id="127" dur="500" fill="hold"/>
                                        <p:tgtEl>
                                          <p:spTgt spid="24"/>
                                        </p:tgtEl>
                                        <p:attrNameLst>
                                          <p:attrName>ppt_x</p:attrName>
                                        </p:attrNameLst>
                                      </p:cBhvr>
                                      <p:tavLst>
                                        <p:tav tm="0">
                                          <p:val>
                                            <p:strVal val="#ppt_x"/>
                                          </p:val>
                                        </p:tav>
                                        <p:tav tm="100000">
                                          <p:val>
                                            <p:strVal val="#ppt_x"/>
                                          </p:val>
                                        </p:tav>
                                      </p:tavLst>
                                    </p:anim>
                                    <p:anim calcmode="lin" valueType="num">
                                      <p:cBhvr additive="base">
                                        <p:cTn id="1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2" presetClass="entr" presetSubtype="4" fill="hold" grpId="0" nodeType="clickEffect">
                                  <p:stCondLst>
                                    <p:cond delay="0"/>
                                  </p:stCondLst>
                                  <p:childTnLst>
                                    <p:set>
                                      <p:cBhvr>
                                        <p:cTn id="132" dur="1" fill="hold">
                                          <p:stCondLst>
                                            <p:cond delay="0"/>
                                          </p:stCondLst>
                                        </p:cTn>
                                        <p:tgtEl>
                                          <p:spTgt spid="25"/>
                                        </p:tgtEl>
                                        <p:attrNameLst>
                                          <p:attrName>style.visibility</p:attrName>
                                        </p:attrNameLst>
                                      </p:cBhvr>
                                      <p:to>
                                        <p:strVal val="visible"/>
                                      </p:to>
                                    </p:set>
                                    <p:anim calcmode="lin" valueType="num">
                                      <p:cBhvr additive="base">
                                        <p:cTn id="133" dur="500" fill="hold"/>
                                        <p:tgtEl>
                                          <p:spTgt spid="25"/>
                                        </p:tgtEl>
                                        <p:attrNameLst>
                                          <p:attrName>ppt_x</p:attrName>
                                        </p:attrNameLst>
                                      </p:cBhvr>
                                      <p:tavLst>
                                        <p:tav tm="0">
                                          <p:val>
                                            <p:strVal val="#ppt_x"/>
                                          </p:val>
                                        </p:tav>
                                        <p:tav tm="100000">
                                          <p:val>
                                            <p:strVal val="#ppt_x"/>
                                          </p:val>
                                        </p:tav>
                                      </p:tavLst>
                                    </p:anim>
                                    <p:anim calcmode="lin" valueType="num">
                                      <p:cBhvr additive="base">
                                        <p:cTn id="134"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135" fill="hold">
                      <p:stCondLst>
                        <p:cond delay="indefinite"/>
                      </p:stCondLst>
                      <p:childTnLst>
                        <p:par>
                          <p:cTn id="136" fill="hold">
                            <p:stCondLst>
                              <p:cond delay="0"/>
                            </p:stCondLst>
                            <p:childTnLst>
                              <p:par>
                                <p:cTn id="137" presetID="2" presetClass="entr" presetSubtype="4" fill="hold" grpId="0" nodeType="clickEffect">
                                  <p:stCondLst>
                                    <p:cond delay="0"/>
                                  </p:stCondLst>
                                  <p:childTnLst>
                                    <p:set>
                                      <p:cBhvr>
                                        <p:cTn id="138" dur="1" fill="hold">
                                          <p:stCondLst>
                                            <p:cond delay="0"/>
                                          </p:stCondLst>
                                        </p:cTn>
                                        <p:tgtEl>
                                          <p:spTgt spid="27"/>
                                        </p:tgtEl>
                                        <p:attrNameLst>
                                          <p:attrName>style.visibility</p:attrName>
                                        </p:attrNameLst>
                                      </p:cBhvr>
                                      <p:to>
                                        <p:strVal val="visible"/>
                                      </p:to>
                                    </p:set>
                                    <p:anim calcmode="lin" valueType="num">
                                      <p:cBhvr additive="base">
                                        <p:cTn id="139" dur="500" fill="hold"/>
                                        <p:tgtEl>
                                          <p:spTgt spid="27"/>
                                        </p:tgtEl>
                                        <p:attrNameLst>
                                          <p:attrName>ppt_x</p:attrName>
                                        </p:attrNameLst>
                                      </p:cBhvr>
                                      <p:tavLst>
                                        <p:tav tm="0">
                                          <p:val>
                                            <p:strVal val="#ppt_x"/>
                                          </p:val>
                                        </p:tav>
                                        <p:tav tm="100000">
                                          <p:val>
                                            <p:strVal val="#ppt_x"/>
                                          </p:val>
                                        </p:tav>
                                      </p:tavLst>
                                    </p:anim>
                                    <p:anim calcmode="lin" valueType="num">
                                      <p:cBhvr additive="base">
                                        <p:cTn id="140"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41" fill="hold">
                      <p:stCondLst>
                        <p:cond delay="indefinite"/>
                      </p:stCondLst>
                      <p:childTnLst>
                        <p:par>
                          <p:cTn id="142" fill="hold">
                            <p:stCondLst>
                              <p:cond delay="0"/>
                            </p:stCondLst>
                            <p:childTnLst>
                              <p:par>
                                <p:cTn id="143" presetID="2" presetClass="entr" presetSubtype="4" fill="hold" grpId="0" nodeType="clickEffect">
                                  <p:stCondLst>
                                    <p:cond delay="0"/>
                                  </p:stCondLst>
                                  <p:childTnLst>
                                    <p:set>
                                      <p:cBhvr>
                                        <p:cTn id="144" dur="1" fill="hold">
                                          <p:stCondLst>
                                            <p:cond delay="0"/>
                                          </p:stCondLst>
                                        </p:cTn>
                                        <p:tgtEl>
                                          <p:spTgt spid="28"/>
                                        </p:tgtEl>
                                        <p:attrNameLst>
                                          <p:attrName>style.visibility</p:attrName>
                                        </p:attrNameLst>
                                      </p:cBhvr>
                                      <p:to>
                                        <p:strVal val="visible"/>
                                      </p:to>
                                    </p:set>
                                    <p:anim calcmode="lin" valueType="num">
                                      <p:cBhvr additive="base">
                                        <p:cTn id="145" dur="500" fill="hold"/>
                                        <p:tgtEl>
                                          <p:spTgt spid="28"/>
                                        </p:tgtEl>
                                        <p:attrNameLst>
                                          <p:attrName>ppt_x</p:attrName>
                                        </p:attrNameLst>
                                      </p:cBhvr>
                                      <p:tavLst>
                                        <p:tav tm="0">
                                          <p:val>
                                            <p:strVal val="#ppt_x"/>
                                          </p:val>
                                        </p:tav>
                                        <p:tav tm="100000">
                                          <p:val>
                                            <p:strVal val="#ppt_x"/>
                                          </p:val>
                                        </p:tav>
                                      </p:tavLst>
                                    </p:anim>
                                    <p:anim calcmode="lin" valueType="num">
                                      <p:cBhvr additive="base">
                                        <p:cTn id="14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0" nodeType="clickEffect">
                                  <p:stCondLst>
                                    <p:cond delay="0"/>
                                  </p:stCondLst>
                                  <p:childTnLst>
                                    <p:set>
                                      <p:cBhvr>
                                        <p:cTn id="150" dur="1" fill="hold">
                                          <p:stCondLst>
                                            <p:cond delay="0"/>
                                          </p:stCondLst>
                                        </p:cTn>
                                        <p:tgtEl>
                                          <p:spTgt spid="29"/>
                                        </p:tgtEl>
                                        <p:attrNameLst>
                                          <p:attrName>style.visibility</p:attrName>
                                        </p:attrNameLst>
                                      </p:cBhvr>
                                      <p:to>
                                        <p:strVal val="visible"/>
                                      </p:to>
                                    </p:set>
                                    <p:anim calcmode="lin" valueType="num">
                                      <p:cBhvr additive="base">
                                        <p:cTn id="151" dur="500" fill="hold"/>
                                        <p:tgtEl>
                                          <p:spTgt spid="29"/>
                                        </p:tgtEl>
                                        <p:attrNameLst>
                                          <p:attrName>ppt_x</p:attrName>
                                        </p:attrNameLst>
                                      </p:cBhvr>
                                      <p:tavLst>
                                        <p:tav tm="0">
                                          <p:val>
                                            <p:strVal val="#ppt_x"/>
                                          </p:val>
                                        </p:tav>
                                        <p:tav tm="100000">
                                          <p:val>
                                            <p:strVal val="#ppt_x"/>
                                          </p:val>
                                        </p:tav>
                                      </p:tavLst>
                                    </p:anim>
                                    <p:anim calcmode="lin" valueType="num">
                                      <p:cBhvr additive="base">
                                        <p:cTn id="15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5" grpId="0"/>
      <p:bldP spid="6" grpId="0"/>
      <p:bldP spid="4" grpId="0"/>
      <p:bldP spid="7" grpId="0"/>
      <p:bldP spid="8" grpId="0"/>
      <p:bldP spid="9" grpId="0"/>
      <p:bldP spid="10" grpId="0"/>
      <p:bldP spid="12" grpId="0"/>
      <p:bldP spid="13" grpId="0"/>
      <p:bldP spid="14" grpId="0"/>
      <p:bldP spid="15" grpId="0"/>
      <p:bldP spid="16" grpId="0"/>
      <p:bldP spid="18" grpId="0"/>
      <p:bldP spid="19" grpId="0"/>
      <p:bldP spid="20" grpId="0"/>
      <p:bldP spid="21" grpId="0"/>
      <p:bldP spid="22" grpId="0"/>
      <p:bldP spid="23" grpId="0"/>
      <p:bldP spid="24" grpId="0"/>
      <p:bldP spid="25" grpId="0"/>
      <p:bldP spid="27" grpId="0"/>
      <p:bldP spid="28" grpId="0"/>
      <p:bldP spid="29"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250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Do you sing karaoke and ________ you are a famous singer like Song Zuying or Liu Huan?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你是否唱卡拉OK，并假装自己是像宋祖英或刘欢一样著名的歌唱家？</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He pretended to his family ____ everything was fine.</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他对家人佯称一切都好。</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A soccer player should not pretend _______(fall) down even if it helps his/her team.足球运动员即使是帮助自己的球队也不能假摔。</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If you pretend _________(know) what you don't know, you'll only make a fool of yourself. 不懂装懂就会闹笑话。</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The boy pretended to _________(do) his homework when his mother came in．当他妈妈进来的时候，这个男孩假装正在做作业。</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He pretended to ______________(forget) his promise．</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500"/>
              </a:lnSpc>
              <a:buClrTx/>
              <a:buSzTx/>
              <a:buFontTx/>
              <a:buNone/>
            </a:pPr>
            <a:r>
              <a:rPr lang="en-US" sz="2400" b="1">
                <a:solidFill>
                  <a:srgbClr val="000000"/>
                </a:solidFill>
                <a:latin typeface="Times New Roman" panose="02020603050405020304" charset="0"/>
                <a:cs typeface="Times New Roman" panose="02020603050405020304" charset="0"/>
                <a:sym typeface="+mn-ea"/>
              </a:rPr>
              <a:t>他假装忘记了他的承诺。</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14" name="文本框 13"/>
          <p:cNvSpPr txBox="1"/>
          <p:nvPr/>
        </p:nvSpPr>
        <p:spPr>
          <a:xfrm>
            <a:off x="4324350" y="537210"/>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pretend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561840" y="171132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5821680" y="260921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fall</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2827020" y="3397250"/>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 know</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3752850" y="4185285"/>
            <a:ext cx="149733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be doing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064510" y="4932045"/>
            <a:ext cx="27571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have forgotten</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p:bldP spid="6" grpId="0"/>
      <p:bldP spid="7" grpId="0"/>
      <p:bldP spid="8" grpId="0"/>
      <p:bldP spid="9"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36.even if/though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e.g.</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WeChat Pay(微信支付) makes our life convenient. We can buy things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we don’t take any money.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微信支付使我们的生活很便利。即使我们没带钱也可以买东西。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will miss the flight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you catch a Didi car.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即使你打滴滴车，你也赶不上航班了。</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Even </a:t>
            </a: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it should rain tomorrow, they will go for an outing.即使明天下雨，他们也要去游览。</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Even if/though</a:t>
            </a:r>
            <a:r>
              <a:rPr lang="en-US" sz="2800" b="1">
                <a:solidFill>
                  <a:srgbClr val="000000"/>
                </a:solidFill>
                <a:latin typeface="Times New Roman" panose="02020603050405020304" charset="0"/>
                <a:cs typeface="Times New Roman" panose="02020603050405020304" charset="0"/>
                <a:sym typeface="+mn-ea"/>
              </a:rPr>
              <a:t> the forest park is far away, a lot of people visit it every year.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尽管</a:t>
            </a:r>
            <a:r>
              <a:rPr lang="en-US" sz="2800" b="1">
                <a:solidFill>
                  <a:srgbClr val="000000"/>
                </a:solidFill>
                <a:latin typeface="Times New Roman" panose="02020603050405020304" charset="0"/>
                <a:cs typeface="Times New Roman" panose="02020603050405020304" charset="0"/>
                <a:sym typeface="+mn-ea"/>
              </a:rPr>
              <a:t>那个森林公园很遥远，但是每年都有很多游客到那里参观。</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620770" y="52705"/>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即使；</a:t>
            </a:r>
            <a:r>
              <a:rPr lang="zh-CN" sz="3200" b="1">
                <a:solidFill>
                  <a:srgbClr val="7030A0"/>
                </a:solidFill>
                <a:latin typeface="Times New Roman" panose="02020603050405020304" charset="0"/>
                <a:cs typeface="Times New Roman" panose="02020603050405020304" charset="0"/>
                <a:sym typeface="+mn-ea"/>
              </a:rPr>
              <a:t>尽管</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37.million/ˈmɪljən/ num.</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They sold their house for about 1.4 </a:t>
            </a:r>
            <a:r>
              <a:rPr lang="en-US" sz="2400" b="1">
                <a:solidFill>
                  <a:schemeClr val="accent2">
                    <a:lumMod val="75000"/>
                  </a:schemeClr>
                </a:solidFill>
                <a:latin typeface="Times New Roman" panose="02020603050405020304" charset="0"/>
                <a:cs typeface="Times New Roman" panose="02020603050405020304" charset="0"/>
                <a:sym typeface="+mn-ea"/>
              </a:rPr>
              <a:t>million</a:t>
            </a:r>
            <a:r>
              <a:rPr lang="en-US" sz="2400" b="1">
                <a:solidFill>
                  <a:srgbClr val="000000"/>
                </a:solidFill>
                <a:latin typeface="Times New Roman" panose="02020603050405020304" charset="0"/>
                <a:cs typeface="Times New Roman" panose="02020603050405020304" charset="0"/>
                <a:sym typeface="+mn-ea"/>
              </a:rPr>
              <a:t> pounds.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他们把的房子卖了140 万英镑。</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a:t>
            </a:r>
            <a:r>
              <a:rPr lang="en-US" sz="2400" b="1">
                <a:solidFill>
                  <a:srgbClr val="7030A0"/>
                </a:solidFill>
                <a:latin typeface="Times New Roman" panose="02020603050405020304" charset="0"/>
                <a:cs typeface="Times New Roman" panose="02020603050405020304" charset="0"/>
                <a:sym typeface="+mn-ea"/>
              </a:rPr>
              <a:t>数百万的</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It is wrong to pay people </a:t>
            </a: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yuan to play sport. </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给人们几百万元来参加体育运动是不对的。</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chemeClr val="accent2">
                    <a:lumMod val="75000"/>
                  </a:schemeClr>
                </a:solidFill>
                <a:latin typeface="Times New Roman" panose="02020603050405020304" charset="0"/>
                <a:cs typeface="Times New Roman" panose="02020603050405020304" charset="0"/>
                <a:sym typeface="+mn-ea"/>
              </a:rPr>
              <a:t>Millions of</a:t>
            </a:r>
            <a:r>
              <a:rPr lang="en-US" sz="2400" b="1">
                <a:solidFill>
                  <a:srgbClr val="000000"/>
                </a:solidFill>
                <a:latin typeface="Times New Roman" panose="02020603050405020304" charset="0"/>
                <a:cs typeface="Times New Roman" panose="02020603050405020304" charset="0"/>
                <a:sym typeface="+mn-ea"/>
              </a:rPr>
              <a:t> people all over the world watched the football game on TV.</a:t>
            </a:r>
            <a:endParaRPr lang="en-US" sz="24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400" b="1">
                <a:solidFill>
                  <a:srgbClr val="000000"/>
                </a:solidFill>
                <a:latin typeface="Times New Roman" panose="02020603050405020304" charset="0"/>
                <a:cs typeface="Times New Roman" panose="02020603050405020304" charset="0"/>
                <a:sym typeface="+mn-ea"/>
              </a:rPr>
              <a:t>全世界数百万的人通过电视观看这场足球赛。 </a:t>
            </a:r>
            <a:endParaRPr lang="en-US" sz="24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819015" y="6667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百万</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pic>
        <p:nvPicPr>
          <p:cNvPr id="28" name="图片 28" descr="million填空"/>
          <p:cNvPicPr>
            <a:picLocks noChangeAspect="1"/>
          </p:cNvPicPr>
          <p:nvPr/>
        </p:nvPicPr>
        <p:blipFill>
          <a:blip r:embed="rId1"/>
          <a:stretch>
            <a:fillRect/>
          </a:stretch>
        </p:blipFill>
        <p:spPr>
          <a:xfrm>
            <a:off x="351155" y="650240"/>
            <a:ext cx="11489690" cy="2599055"/>
          </a:xfrm>
          <a:prstGeom prst="rect">
            <a:avLst/>
          </a:prstGeom>
        </p:spPr>
      </p:pic>
      <p:sp>
        <p:nvSpPr>
          <p:cNvPr id="5" name="文本框 4"/>
          <p:cNvSpPr txBox="1"/>
          <p:nvPr/>
        </p:nvSpPr>
        <p:spPr>
          <a:xfrm>
            <a:off x="6154420" y="1743710"/>
            <a:ext cx="1080135" cy="521970"/>
          </a:xfrm>
          <a:prstGeom prst="rect">
            <a:avLst/>
          </a:prstGeom>
          <a:noFill/>
        </p:spPr>
        <p:txBody>
          <a:bodyPr wrap="square" rtlCol="0">
            <a:spAutoFit/>
          </a:bodyPr>
          <a:p>
            <a:pPr algn="l"/>
            <a:r>
              <a:rPr lang="zh-CN" sz="2800" b="1">
                <a:solidFill>
                  <a:schemeClr val="accent2">
                    <a:lumMod val="75000"/>
                  </a:schemeClr>
                </a:solidFill>
                <a:latin typeface="Times New Roman" panose="02020603050405020304" charset="0"/>
                <a:cs typeface="Times New Roman" panose="02020603050405020304" charset="0"/>
                <a:sym typeface="+mn-ea"/>
              </a:rPr>
              <a:t>千</a:t>
            </a:r>
            <a:endParaRPr lang="zh-CN"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8774430" y="989330"/>
            <a:ext cx="2085975" cy="460375"/>
          </a:xfrm>
          <a:prstGeom prst="rect">
            <a:avLst/>
          </a:prstGeom>
          <a:noFill/>
        </p:spPr>
        <p:txBody>
          <a:bodyPr wrap="square" rtlCol="0">
            <a:spAutoFit/>
          </a:bodyPr>
          <a:p>
            <a:pPr algn="l"/>
            <a:r>
              <a:rPr lang="zh-CN" sz="2400" b="1">
                <a:solidFill>
                  <a:schemeClr val="accent2">
                    <a:lumMod val="75000"/>
                  </a:schemeClr>
                </a:solidFill>
                <a:latin typeface="Times New Roman" panose="02020603050405020304" charset="0"/>
                <a:cs typeface="Times New Roman" panose="02020603050405020304" charset="0"/>
                <a:sym typeface="+mn-ea"/>
              </a:rPr>
              <a:t>千米</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sz="2400" b="1">
                <a:solidFill>
                  <a:schemeClr val="accent2">
                    <a:lumMod val="75000"/>
                  </a:schemeClr>
                </a:solidFill>
                <a:latin typeface="Times New Roman" panose="02020603050405020304" charset="0"/>
                <a:cs typeface="Times New Roman" panose="02020603050405020304" charset="0"/>
                <a:sym typeface="+mn-ea"/>
              </a:rPr>
              <a:t>公里</a:t>
            </a:r>
            <a:endParaRPr lang="zh-CN"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548495" y="1774190"/>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百万</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千</a:t>
            </a:r>
            <a:r>
              <a:rPr lang="en-US" altLang="zh-CN" sz="2400" b="1">
                <a:solidFill>
                  <a:schemeClr val="accent2">
                    <a:lumMod val="75000"/>
                  </a:schemeClr>
                </a:solidFill>
                <a:latin typeface="Times New Roman" panose="02020603050405020304" charset="0"/>
                <a:cs typeface="Times New Roman" panose="02020603050405020304" charset="0"/>
                <a:sym typeface="+mn-ea"/>
              </a:rPr>
              <a:t>*</a:t>
            </a:r>
            <a:r>
              <a:rPr lang="zh-CN" altLang="en-US" sz="2400" b="1">
                <a:solidFill>
                  <a:schemeClr val="accent2">
                    <a:lumMod val="75000"/>
                  </a:schemeClr>
                </a:solidFill>
                <a:latin typeface="Times New Roman" panose="02020603050405020304" charset="0"/>
                <a:cs typeface="Times New Roman" panose="02020603050405020304" charset="0"/>
                <a:sym typeface="+mn-ea"/>
              </a:rPr>
              <a:t>千）</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9754870" y="2520950"/>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百万富翁</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2941320" y="989330"/>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十亿</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2941320" y="1805305"/>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万亿</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2941320" y="2520950"/>
            <a:ext cx="2085975" cy="460375"/>
          </a:xfrm>
          <a:prstGeom prst="rect">
            <a:avLst/>
          </a:prstGeom>
          <a:noFill/>
        </p:spPr>
        <p:txBody>
          <a:bodyPr wrap="square" rtlCol="0">
            <a:spAutoFit/>
          </a:bodyPr>
          <a:p>
            <a:pPr algn="l"/>
            <a:r>
              <a:rPr lang="zh-CN" altLang="en-US" sz="2400" b="1">
                <a:solidFill>
                  <a:schemeClr val="accent2">
                    <a:lumMod val="75000"/>
                  </a:schemeClr>
                </a:solidFill>
                <a:latin typeface="Times New Roman" panose="02020603050405020304" charset="0"/>
                <a:cs typeface="Times New Roman" panose="02020603050405020304" charset="0"/>
                <a:sym typeface="+mn-ea"/>
              </a:rPr>
              <a:t>毫米</a:t>
            </a:r>
            <a:endParaRPr lang="zh-CN" altLang="en-US" sz="24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additive="base">
                                        <p:cTn id="49" dur="500" fill="hold"/>
                                        <p:tgtEl>
                                          <p:spTgt spid="10"/>
                                        </p:tgtEl>
                                        <p:attrNameLst>
                                          <p:attrName>ppt_x</p:attrName>
                                        </p:attrNameLst>
                                      </p:cBhvr>
                                      <p:tavLst>
                                        <p:tav tm="0">
                                          <p:val>
                                            <p:strVal val="#ppt_x"/>
                                          </p:val>
                                        </p:tav>
                                        <p:tav tm="100000">
                                          <p:val>
                                            <p:strVal val="#ppt_x"/>
                                          </p:val>
                                        </p:tav>
                                      </p:tavLst>
                                    </p:anim>
                                    <p:anim calcmode="lin" valueType="num">
                                      <p:cBhvr additive="base">
                                        <p:cTn id="5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4" grpId="0"/>
      <p:bldP spid="6" grpId="0"/>
      <p:bldP spid="7" grpId="0"/>
      <p:bldP spid="8" grpId="0"/>
      <p:bldP spid="9" grpId="0"/>
      <p:bldP spid="10"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38.cheat/ tʃi:t / vi.                 vt.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You should never _______in an exam.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你永远不应该</a:t>
            </a:r>
            <a:r>
              <a:rPr sz="2800" b="1">
                <a:solidFill>
                  <a:srgbClr val="000000"/>
                </a:solidFill>
                <a:latin typeface="Times New Roman" panose="02020603050405020304" charset="0"/>
                <a:cs typeface="Times New Roman" panose="02020603050405020304" charset="0"/>
                <a:sym typeface="+mn-ea"/>
              </a:rPr>
              <a:t>在考试中</a:t>
            </a:r>
            <a:r>
              <a:rPr lang="en-US" sz="2800" b="1">
                <a:solidFill>
                  <a:srgbClr val="000000"/>
                </a:solidFill>
                <a:latin typeface="Times New Roman" panose="02020603050405020304" charset="0"/>
                <a:cs typeface="Times New Roman" panose="02020603050405020304" charset="0"/>
                <a:sym typeface="+mn-ea"/>
              </a:rPr>
              <a:t>作弊。</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John ________ in the exam, and the teacher kicked him out of the class.  约翰考试作弊，结果被老师赶出了教室。</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Although people may _____ you, be honest anyway.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虽然人们可能会欺骗你，但不管怎样，你都要诚实。</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looks honest, but actually he is __ cheat.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他看上去挺厚道，可实际上他是个骗子。</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cheated the old lady ___ her money. 他骗取了老太太的钱。</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538220"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作弊</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舞弊</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5845175"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欺骗</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蒙骗</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8294370" y="80010"/>
            <a:ext cx="19437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欺骗;骗子</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0" name="文本框 9"/>
          <p:cNvSpPr txBox="1"/>
          <p:nvPr/>
        </p:nvSpPr>
        <p:spPr>
          <a:xfrm>
            <a:off x="3758565" y="1103630"/>
            <a:ext cx="141097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1558290" y="2181225"/>
            <a:ext cx="156210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cheated</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4194810" y="2985770"/>
            <a:ext cx="1410970"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cheat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6456045" y="4063365"/>
            <a:ext cx="50228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a</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4649470" y="5140960"/>
            <a:ext cx="83248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of</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fill="hold"/>
                                        <p:tgtEl>
                                          <p:spTgt spid="8"/>
                                        </p:tgtEl>
                                        <p:attrNameLst>
                                          <p:attrName>ppt_x</p:attrName>
                                        </p:attrNameLst>
                                      </p:cBhvr>
                                      <p:tavLst>
                                        <p:tav tm="0">
                                          <p:val>
                                            <p:strVal val="#ppt_x"/>
                                          </p:val>
                                        </p:tav>
                                        <p:tav tm="100000">
                                          <p:val>
                                            <p:strVal val="#ppt_x"/>
                                          </p:val>
                                        </p:tav>
                                      </p:tavLst>
                                    </p:anim>
                                    <p:anim calcmode="lin" valueType="num">
                                      <p:cBhvr additive="base">
                                        <p:cTn id="4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additive="base">
                                        <p:cTn id="49" dur="500" fill="hold"/>
                                        <p:tgtEl>
                                          <p:spTgt spid="9"/>
                                        </p:tgtEl>
                                        <p:attrNameLst>
                                          <p:attrName>ppt_x</p:attrName>
                                        </p:attrNameLst>
                                      </p:cBhvr>
                                      <p:tavLst>
                                        <p:tav tm="0">
                                          <p:val>
                                            <p:strVal val="#ppt_x"/>
                                          </p:val>
                                        </p:tav>
                                        <p:tav tm="100000">
                                          <p:val>
                                            <p:strVal val="#ppt_x"/>
                                          </p:val>
                                        </p:tav>
                                      </p:tavLst>
                                    </p:anim>
                                    <p:anim calcmode="lin" valueType="num">
                                      <p:cBhvr additive="base">
                                        <p:cTn id="5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10" grpId="0"/>
      <p:bldP spid="6" grpId="0"/>
      <p:bldP spid="7" grpId="0"/>
      <p:bldP spid="8" grpId="0"/>
      <p:bldP spid="9"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23875" y="369570"/>
            <a:ext cx="11539855" cy="6119495"/>
          </a:xfrm>
        </p:spPr>
        <p:txBody>
          <a:bodyPr/>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39. audience/ˈɔːdiəns / n.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I see what you mean, but 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wants fair play.</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我明白你的意思，但观众希望公平竞争。</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were greatly moved by his performance.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观众们被他的表演深深打动。</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His speech made a strong impression on the </a:t>
            </a:r>
            <a:r>
              <a:rPr lang="en-US" sz="3200" b="1">
                <a:solidFill>
                  <a:schemeClr val="accent2">
                    <a:lumMod val="75000"/>
                  </a:schemeClr>
                </a:solidFill>
                <a:latin typeface="Times New Roman" panose="02020603050405020304" charset="0"/>
                <a:cs typeface="Times New Roman" panose="02020603050405020304" charset="0"/>
                <a:sym typeface="+mn-ea"/>
              </a:rPr>
              <a:t>audience</a:t>
            </a:r>
            <a:r>
              <a:rPr lang="en-US" sz="3200" b="1">
                <a:solidFill>
                  <a:srgbClr val="000000"/>
                </a:solidFill>
                <a:latin typeface="Times New Roman" panose="02020603050405020304" charset="0"/>
                <a:cs typeface="Times New Roman" panose="02020603050405020304" charset="0"/>
                <a:sym typeface="+mn-ea"/>
              </a:rPr>
              <a:t>. </a:t>
            </a:r>
            <a:endParaRPr lang="en-US" sz="32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3200" b="1">
                <a:solidFill>
                  <a:srgbClr val="000000"/>
                </a:solidFill>
                <a:latin typeface="Times New Roman" panose="02020603050405020304" charset="0"/>
                <a:cs typeface="Times New Roman" panose="02020603050405020304" charset="0"/>
                <a:sym typeface="+mn-ea"/>
              </a:rPr>
              <a:t>他的演说给听众留下了深刻的印象。</a:t>
            </a:r>
            <a:endParaRPr lang="en-US" sz="32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313680" y="176530"/>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观众；听众</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523875" y="760095"/>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词根词缀：audi(听)+ence(名词后缀)：听的人——听众;观众</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40.positive /ˈpɒzətɪv /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By being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about myself and my body, I became both happier and healthier.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通过对自己和身体保持积极的态度，我变得更快乐、更健康。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tried to be more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about her new job.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她力求对新工作更有信心。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Keep a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attitude and good things will happen.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保持乐观的心态，好事自然会发生。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was </a:t>
            </a:r>
            <a:r>
              <a:rPr lang="en-US" sz="2800" b="1">
                <a:solidFill>
                  <a:schemeClr val="accent2">
                    <a:lumMod val="75000"/>
                  </a:schemeClr>
                </a:solidFill>
                <a:latin typeface="Times New Roman" panose="02020603050405020304" charset="0"/>
                <a:cs typeface="Times New Roman" panose="02020603050405020304" charset="0"/>
                <a:sym typeface="+mn-ea"/>
              </a:rPr>
              <a:t>positive</a:t>
            </a:r>
            <a:r>
              <a:rPr lang="en-US" sz="2800" b="1">
                <a:solidFill>
                  <a:srgbClr val="000000"/>
                </a:solidFill>
                <a:latin typeface="Times New Roman" panose="02020603050405020304" charset="0"/>
                <a:cs typeface="Times New Roman" panose="02020603050405020304" charset="0"/>
                <a:sym typeface="+mn-ea"/>
              </a:rPr>
              <a:t> that things were going to turn out fine.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我确信事情最终会好起来的。</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112385" y="93980"/>
            <a:ext cx="546544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积极的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正面的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乐观的</a:t>
            </a:r>
            <a:r>
              <a:rPr lang="en-US" sz="3200" b="1">
                <a:solidFill>
                  <a:srgbClr val="7030A0"/>
                </a:solidFill>
                <a:latin typeface="Times New Roman" panose="02020603050405020304" charset="0"/>
                <a:cs typeface="Times New Roman" panose="02020603050405020304" charset="0"/>
                <a:sym typeface="+mn-ea"/>
              </a:rPr>
              <a:t>;</a:t>
            </a:r>
            <a:r>
              <a:rPr sz="3200" b="1">
                <a:solidFill>
                  <a:srgbClr val="7030A0"/>
                </a:solidFill>
                <a:latin typeface="Times New Roman" panose="02020603050405020304" charset="0"/>
                <a:cs typeface="Times New Roman" panose="02020603050405020304" charset="0"/>
                <a:sym typeface="+mn-ea"/>
              </a:rPr>
              <a:t>肯定的</a:t>
            </a:r>
            <a:endParaRPr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478155" y="677545"/>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音义互通：跑着起舞  助记：积极乐观的人会随风奔跑着起舞。</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41. slim /slɪm/ adj.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always wanted to look like the slim girls on TV even though I knew that it was impossible.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我一直想看起来像电视上的苗条女孩即使我知道这是不可能的。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 was tall and slim. 她是个瘦高个儿。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How do you manage to stay so slim?</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你是怎样把身材保持得这么苗条的？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42. diet/ˈdaɪət /n.                          vi.</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均衡的饮食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节食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735070" y="107950"/>
            <a:ext cx="27565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苗条的</a:t>
            </a:r>
            <a:r>
              <a:rPr lang="en-US" sz="3200" b="1">
                <a:solidFill>
                  <a:srgbClr val="7030A0"/>
                </a:solidFill>
                <a:latin typeface="Times New Roman" panose="02020603050405020304" charset="0"/>
                <a:cs typeface="Times New Roman" panose="02020603050405020304" charset="0"/>
                <a:sym typeface="+mn-ea"/>
              </a:rPr>
              <a:t>;</a:t>
            </a:r>
            <a:r>
              <a:rPr lang="zh-CN" sz="3200" b="1">
                <a:solidFill>
                  <a:srgbClr val="7030A0"/>
                </a:solidFill>
                <a:latin typeface="Times New Roman" panose="02020603050405020304" charset="0"/>
                <a:cs typeface="Times New Roman" panose="02020603050405020304" charset="0"/>
                <a:sym typeface="+mn-ea"/>
              </a:rPr>
              <a:t>纤细的</a:t>
            </a:r>
            <a:endParaRPr lang="zh-CN"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3325495" y="4077335"/>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日常饮食</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节食</a:t>
            </a:r>
            <a:endParaRPr sz="3200" b="1">
              <a:solidFill>
                <a:srgbClr val="7030A0"/>
              </a:solidFill>
              <a:latin typeface="Times New Roman" panose="02020603050405020304" charset="0"/>
              <a:cs typeface="Times New Roman" panose="02020603050405020304" charset="0"/>
              <a:sym typeface="+mn-ea"/>
            </a:endParaRPr>
          </a:p>
        </p:txBody>
      </p:sp>
      <p:sp>
        <p:nvSpPr>
          <p:cNvPr id="5" name="文本框 4"/>
          <p:cNvSpPr txBox="1"/>
          <p:nvPr/>
        </p:nvSpPr>
        <p:spPr>
          <a:xfrm>
            <a:off x="6717030" y="407733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节食</a:t>
            </a:r>
            <a:endParaRPr sz="3200" b="1">
              <a:solidFill>
                <a:srgbClr val="7030A0"/>
              </a:solidFill>
              <a:latin typeface="Times New Roman" panose="02020603050405020304" charset="0"/>
              <a:cs typeface="Times New Roman" panose="02020603050405020304" charset="0"/>
              <a:sym typeface="+mn-ea"/>
            </a:endParaRPr>
          </a:p>
        </p:txBody>
      </p:sp>
      <p:sp>
        <p:nvSpPr>
          <p:cNvPr id="6" name="文本框 5"/>
          <p:cNvSpPr txBox="1"/>
          <p:nvPr/>
        </p:nvSpPr>
        <p:spPr>
          <a:xfrm>
            <a:off x="478155" y="4660900"/>
            <a:ext cx="972566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音义互通：得饿他   助记：他要想节食就得饿他。</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76580" y="5182870"/>
            <a:ext cx="26612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a balanced diet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576580" y="5704840"/>
            <a:ext cx="341820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go/be on a diet diet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worried about my weight and tried every new _____ I read about online.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我担心我的体重，尝试了我在网上看到的每一种新的饮食。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Everybody has to eat, but do you eat ___ healthy diet?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人人都得吃饭，但是你有健康的饮食吗？</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decided to go ____ a diet before my holiday. 我决定在休假前节食。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She's always ________ but she never seems to lose any weight.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她总是在节食，但体重好像并未减少。</a:t>
            </a:r>
            <a:endParaRPr lang="en-US" sz="2800" b="1">
              <a:solidFill>
                <a:srgbClr val="000000"/>
              </a:solidFill>
              <a:latin typeface="Times New Roman" panose="02020603050405020304" charset="0"/>
              <a:cs typeface="Times New Roman" panose="02020603050405020304" charset="0"/>
              <a:sym typeface="+mn-ea"/>
            </a:endParaRPr>
          </a:p>
        </p:txBody>
      </p:sp>
      <p:sp>
        <p:nvSpPr>
          <p:cNvPr id="10" name="文本框 9"/>
          <p:cNvSpPr txBox="1"/>
          <p:nvPr/>
        </p:nvSpPr>
        <p:spPr>
          <a:xfrm>
            <a:off x="8716010" y="58039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diet</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6956425" y="204343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a</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227070" y="3136900"/>
            <a:ext cx="97091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on</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844165" y="3608070"/>
            <a:ext cx="1508125" cy="583565"/>
          </a:xfrm>
          <a:prstGeom prst="rect">
            <a:avLst/>
          </a:prstGeom>
          <a:noFill/>
        </p:spPr>
        <p:txBody>
          <a:bodyPr wrap="square" rtlCol="0">
            <a:spAutoFit/>
          </a:bodyPr>
          <a:p>
            <a:pPr algn="l"/>
            <a:r>
              <a:rPr lang="en-US" altLang="zh-CN" sz="3200" b="1">
                <a:solidFill>
                  <a:schemeClr val="accent2">
                    <a:lumMod val="75000"/>
                  </a:schemeClr>
                </a:solidFill>
                <a:latin typeface="Times New Roman" panose="02020603050405020304" charset="0"/>
                <a:cs typeface="Times New Roman" panose="02020603050405020304" charset="0"/>
                <a:sym typeface="+mn-ea"/>
              </a:rPr>
              <a:t>dieting</a:t>
            </a:r>
            <a:endParaRPr lang="en-US" altLang="zh-CN"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139700"/>
            <a:ext cx="11539855" cy="6197600"/>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2.soccer /ˈsɒkə(r)/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spc="0">
                <a:solidFill>
                  <a:schemeClr val="accent2">
                    <a:lumMod val="75000"/>
                  </a:schemeClr>
                </a:solidFill>
                <a:latin typeface="Times New Roman" panose="02020603050405020304" charset="0"/>
                <a:cs typeface="Times New Roman" panose="02020603050405020304" charset="0"/>
                <a:sym typeface="+mn-ea"/>
              </a:rPr>
              <a:t>a soccer game/match /team</a:t>
            </a:r>
            <a:r>
              <a:rPr lang="en-US" sz="3200" b="1">
                <a:solidFill>
                  <a:srgbClr val="000000"/>
                </a:solidFill>
                <a:latin typeface="Times New Roman" panose="02020603050405020304" charset="0"/>
                <a:cs typeface="Times New Roman" panose="02020603050405020304" charset="0"/>
                <a:sym typeface="+mn-ea"/>
              </a:rPr>
              <a:t> 足球比赛/队</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spc="0">
                <a:solidFill>
                  <a:schemeClr val="accent2">
                    <a:lumMod val="75000"/>
                  </a:schemeClr>
                </a:solidFill>
                <a:latin typeface="Times New Roman" panose="02020603050405020304" charset="0"/>
                <a:cs typeface="Times New Roman" panose="02020603050405020304" charset="0"/>
                <a:sym typeface="+mn-ea"/>
              </a:rPr>
              <a:t>soccer players</a:t>
            </a:r>
            <a:r>
              <a:rPr lang="en-US" sz="3200" b="1">
                <a:solidFill>
                  <a:srgbClr val="000000"/>
                </a:solidFill>
                <a:latin typeface="Times New Roman" panose="02020603050405020304" charset="0"/>
                <a:cs typeface="Times New Roman" panose="02020603050405020304" charset="0"/>
                <a:sym typeface="+mn-ea"/>
              </a:rPr>
              <a:t> 足球运动员</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Would you like to go to the </a:t>
            </a:r>
            <a:r>
              <a:rPr lang="en-US" sz="3200" b="1" spc="0">
                <a:solidFill>
                  <a:schemeClr val="accent2">
                    <a:lumMod val="75000"/>
                  </a:schemeClr>
                </a:solidFill>
                <a:latin typeface="Times New Roman" panose="02020603050405020304" charset="0"/>
                <a:cs typeface="Times New Roman" panose="02020603050405020304" charset="0"/>
                <a:sym typeface="+mn-ea"/>
              </a:rPr>
              <a:t>soccer game</a:t>
            </a:r>
            <a:r>
              <a:rPr lang="en-US" sz="3200" b="1">
                <a:solidFill>
                  <a:srgbClr val="000000"/>
                </a:solidFill>
                <a:latin typeface="Times New Roman" panose="02020603050405020304" charset="0"/>
                <a:cs typeface="Times New Roman" panose="02020603050405020304" charset="0"/>
                <a:sym typeface="+mn-ea"/>
              </a:rPr>
              <a:t>?你想去看足球赛吗？</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like watching </a:t>
            </a:r>
            <a:r>
              <a:rPr lang="en-US" sz="3200" b="1" spc="0">
                <a:solidFill>
                  <a:schemeClr val="accent2">
                    <a:lumMod val="75000"/>
                  </a:schemeClr>
                </a:solidFill>
                <a:latin typeface="Times New Roman" panose="02020603050405020304" charset="0"/>
                <a:cs typeface="Times New Roman" panose="02020603050405020304" charset="0"/>
                <a:sym typeface="+mn-ea"/>
              </a:rPr>
              <a:t>soccer games</a:t>
            </a:r>
            <a:r>
              <a:rPr lang="en-US" sz="3200" b="1">
                <a:solidFill>
                  <a:srgbClr val="000000"/>
                </a:solidFill>
                <a:latin typeface="Times New Roman" panose="02020603050405020304" charset="0"/>
                <a:cs typeface="Times New Roman" panose="02020603050405020304" charset="0"/>
                <a:sym typeface="+mn-ea"/>
              </a:rPr>
              <a:t>.我喜欢看足球赛。</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I </a:t>
            </a:r>
            <a:r>
              <a:rPr lang="en-US" sz="3200" b="1" spc="0">
                <a:solidFill>
                  <a:schemeClr val="accent2">
                    <a:lumMod val="75000"/>
                  </a:schemeClr>
                </a:solidFill>
                <a:latin typeface="Times New Roman" panose="02020603050405020304" charset="0"/>
                <a:cs typeface="Times New Roman" panose="02020603050405020304" charset="0"/>
                <a:sym typeface="+mn-ea"/>
              </a:rPr>
              <a:t>play soccer</a:t>
            </a:r>
            <a:r>
              <a:rPr lang="en-US" sz="3200" b="1">
                <a:solidFill>
                  <a:srgbClr val="000000"/>
                </a:solidFill>
                <a:latin typeface="Times New Roman" panose="02020603050405020304" charset="0"/>
                <a:cs typeface="Times New Roman" panose="02020603050405020304" charset="0"/>
                <a:sym typeface="+mn-ea"/>
              </a:rPr>
              <a:t> in my free time.我空闲时会踢足球. </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sz="3200" b="1" spc="0">
                <a:solidFill>
                  <a:srgbClr val="7030A0"/>
                </a:solidFill>
                <a:latin typeface="Times New Roman" panose="02020603050405020304" charset="0"/>
                <a:cs typeface="Times New Roman" panose="02020603050405020304" charset="0"/>
                <a:sym typeface="+mn-ea"/>
              </a:rPr>
              <a:t>补充知识：</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spc="0">
                <a:solidFill>
                  <a:schemeClr val="accent2">
                    <a:lumMod val="75000"/>
                  </a:schemeClr>
                </a:solidFill>
                <a:latin typeface="Times New Roman" panose="02020603050405020304" charset="0"/>
                <a:cs typeface="Times New Roman" panose="02020603050405020304" charset="0"/>
                <a:sym typeface="+mn-ea"/>
              </a:rPr>
              <a:t>soccer</a:t>
            </a:r>
            <a:r>
              <a:rPr lang="en-US" sz="3200" b="1">
                <a:solidFill>
                  <a:srgbClr val="000000"/>
                </a:solidFill>
                <a:latin typeface="Times New Roman" panose="02020603050405020304" charset="0"/>
                <a:cs typeface="Times New Roman" panose="02020603050405020304" charset="0"/>
                <a:sym typeface="+mn-ea"/>
              </a:rPr>
              <a:t>是美国人对足球的叫法，在美国</a:t>
            </a:r>
            <a:r>
              <a:rPr lang="en-US" sz="3200" b="1" spc="0">
                <a:solidFill>
                  <a:schemeClr val="accent2">
                    <a:lumMod val="75000"/>
                  </a:schemeClr>
                </a:solidFill>
                <a:latin typeface="Times New Roman" panose="02020603050405020304" charset="0"/>
                <a:cs typeface="Times New Roman" panose="02020603050405020304" charset="0"/>
                <a:sym typeface="+mn-ea"/>
              </a:rPr>
              <a:t>football</a:t>
            </a:r>
            <a:r>
              <a:rPr lang="en-US" sz="3200" b="1">
                <a:solidFill>
                  <a:srgbClr val="000000"/>
                </a:solidFill>
                <a:latin typeface="Times New Roman" panose="02020603050405020304" charset="0"/>
                <a:cs typeface="Times New Roman" panose="02020603050405020304" charset="0"/>
                <a:sym typeface="+mn-ea"/>
              </a:rPr>
              <a:t>通常指的是橄榄球，而英国人把足球叫做</a:t>
            </a:r>
            <a:r>
              <a:rPr lang="en-US" sz="3200" b="1" spc="0">
                <a:solidFill>
                  <a:schemeClr val="accent2">
                    <a:lumMod val="75000"/>
                  </a:schemeClr>
                </a:solidFill>
                <a:latin typeface="Times New Roman" panose="02020603050405020304" charset="0"/>
                <a:cs typeface="Times New Roman" panose="02020603050405020304" charset="0"/>
                <a:sym typeface="+mn-ea"/>
              </a:rPr>
              <a:t>football</a:t>
            </a:r>
            <a:r>
              <a:rPr lang="en-US" sz="3200" b="1">
                <a:solidFill>
                  <a:srgbClr val="000000"/>
                </a:solidFill>
                <a:latin typeface="Times New Roman" panose="02020603050405020304" charset="0"/>
                <a:cs typeface="Times New Roman" panose="02020603050405020304" charset="0"/>
                <a:sym typeface="+mn-ea"/>
              </a:rPr>
              <a:t>，英国人很少使用</a:t>
            </a:r>
            <a:r>
              <a:rPr lang="en-US" sz="3200" b="1" spc="0">
                <a:solidFill>
                  <a:schemeClr val="accent2">
                    <a:lumMod val="75000"/>
                  </a:schemeClr>
                </a:solidFill>
                <a:latin typeface="Times New Roman" panose="02020603050405020304" charset="0"/>
                <a:cs typeface="Times New Roman" panose="02020603050405020304" charset="0"/>
                <a:sym typeface="+mn-ea"/>
              </a:rPr>
              <a:t>soccer</a:t>
            </a:r>
            <a:r>
              <a:rPr lang="en-US" sz="3200" b="1">
                <a:solidFill>
                  <a:srgbClr val="000000"/>
                </a:solidFill>
                <a:latin typeface="Times New Roman" panose="02020603050405020304" charset="0"/>
                <a:cs typeface="Times New Roman" panose="02020603050405020304" charset="0"/>
                <a:sym typeface="+mn-ea"/>
              </a:rPr>
              <a:t>这种叫法。</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613910" y="139700"/>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足球</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43. make a difference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had no idea a letter could </a:t>
            </a:r>
            <a:r>
              <a:rPr lang="en-US" sz="2800" b="1">
                <a:solidFill>
                  <a:schemeClr val="accent2">
                    <a:lumMod val="75000"/>
                  </a:schemeClr>
                </a:solidFill>
                <a:latin typeface="Times New Roman" panose="02020603050405020304" charset="0"/>
                <a:cs typeface="Times New Roman" panose="02020603050405020304" charset="0"/>
                <a:sym typeface="+mn-ea"/>
              </a:rPr>
              <a:t>make such a difference</a:t>
            </a: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我不知道一封信会有这么大影响！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It shows that a knowledge of first aid can </a:t>
            </a:r>
            <a:r>
              <a:rPr lang="en-US" sz="2800" b="1">
                <a:solidFill>
                  <a:schemeClr val="accent2">
                    <a:lumMod val="75000"/>
                  </a:schemeClr>
                </a:solidFill>
                <a:latin typeface="Times New Roman" panose="02020603050405020304" charset="0"/>
                <a:cs typeface="Times New Roman" panose="02020603050405020304" charset="0"/>
                <a:sym typeface="+mn-ea"/>
              </a:rPr>
              <a:t>make a real difference</a:t>
            </a:r>
            <a:r>
              <a:rPr lang="en-US" sz="2800" b="1">
                <a:solidFill>
                  <a:srgbClr val="000000"/>
                </a:solidFill>
                <a:latin typeface="Times New Roman" panose="02020603050405020304" charset="0"/>
                <a:cs typeface="Times New Roman" panose="02020603050405020304" charset="0"/>
                <a:sym typeface="+mn-ea"/>
              </a:rPr>
              <a:t>.这表明懂得急救知识的确能发挥重要作用。</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The dog makes a big difference to my life.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小狗对我的生活产生了很大的影响。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Whether he is here or not will </a:t>
            </a:r>
            <a:r>
              <a:rPr lang="en-US" sz="2800" b="1">
                <a:solidFill>
                  <a:schemeClr val="accent2">
                    <a:lumMod val="75000"/>
                  </a:schemeClr>
                </a:solidFill>
                <a:latin typeface="Times New Roman" panose="02020603050405020304" charset="0"/>
                <a:cs typeface="Times New Roman" panose="02020603050405020304" charset="0"/>
                <a:sym typeface="+mn-ea"/>
              </a:rPr>
              <a:t>make no difference to</a:t>
            </a:r>
            <a:r>
              <a:rPr lang="en-US" sz="2800" b="1">
                <a:solidFill>
                  <a:srgbClr val="000000"/>
                </a:solidFill>
                <a:latin typeface="Times New Roman" panose="02020603050405020304" charset="0"/>
                <a:cs typeface="Times New Roman" panose="02020603050405020304" charset="0"/>
                <a:sym typeface="+mn-ea"/>
              </a:rPr>
              <a:t> our work.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他在不在对我们的工作没有影响。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have to make an effort if I want to </a:t>
            </a:r>
            <a:r>
              <a:rPr lang="en-US" sz="2800" b="1">
                <a:solidFill>
                  <a:schemeClr val="accent2">
                    <a:lumMod val="75000"/>
                  </a:schemeClr>
                </a:solidFill>
                <a:latin typeface="Times New Roman" panose="02020603050405020304" charset="0"/>
                <a:cs typeface="Times New Roman" panose="02020603050405020304" charset="0"/>
                <a:sym typeface="+mn-ea"/>
              </a:rPr>
              <a:t>make a difference</a:t>
            </a: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如果我想有所改变，我一定会尽我所能。</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203700" y="80645"/>
            <a:ext cx="28244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有影响, 起作用</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44.rather /ˈrɑ:ð ə(r)/ adv.</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She fell and hurt her leg </a:t>
            </a:r>
            <a:r>
              <a:rPr lang="en-US" sz="2800" b="1">
                <a:solidFill>
                  <a:schemeClr val="accent2">
                    <a:lumMod val="75000"/>
                  </a:schemeClr>
                </a:solidFill>
                <a:latin typeface="Times New Roman" panose="02020603050405020304" charset="0"/>
                <a:cs typeface="Times New Roman" panose="02020603050405020304" charset="0"/>
                <a:sym typeface="+mn-ea"/>
              </a:rPr>
              <a:t>rather</a:t>
            </a:r>
            <a:r>
              <a:rPr lang="en-US" sz="2800" b="1">
                <a:solidFill>
                  <a:srgbClr val="000000"/>
                </a:solidFill>
                <a:latin typeface="Times New Roman" panose="02020603050405020304" charset="0"/>
                <a:cs typeface="Times New Roman" panose="02020603050405020304" charset="0"/>
                <a:sym typeface="+mn-ea"/>
              </a:rPr>
              <a:t> badly. 她跌倒了，腿伤得相当重。</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 didn't fail the exam; in fact I did </a:t>
            </a:r>
            <a:r>
              <a:rPr lang="en-US" sz="2800" b="1">
                <a:solidFill>
                  <a:schemeClr val="accent2">
                    <a:lumMod val="75000"/>
                  </a:schemeClr>
                </a:solidFill>
                <a:latin typeface="Times New Roman" panose="02020603050405020304" charset="0"/>
                <a:cs typeface="Times New Roman" panose="02020603050405020304" charset="0"/>
                <a:sym typeface="+mn-ea"/>
              </a:rPr>
              <a:t>rather</a:t>
            </a:r>
            <a:r>
              <a:rPr lang="en-US" sz="2800" b="1">
                <a:solidFill>
                  <a:srgbClr val="000000"/>
                </a:solidFill>
                <a:latin typeface="Times New Roman" panose="02020603050405020304" charset="0"/>
                <a:cs typeface="Times New Roman" panose="02020603050405020304" charset="0"/>
                <a:sym typeface="+mn-ea"/>
              </a:rPr>
              <a:t> well!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我没有考不及格，事实上，我考得不错！</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It was a </a:t>
            </a:r>
            <a:r>
              <a:rPr lang="en-US" sz="2800" b="1">
                <a:solidFill>
                  <a:schemeClr val="accent2">
                    <a:lumMod val="75000"/>
                  </a:schemeClr>
                </a:solidFill>
                <a:latin typeface="Times New Roman" panose="02020603050405020304" charset="0"/>
                <a:cs typeface="Times New Roman" panose="02020603050405020304" charset="0"/>
                <a:sym typeface="+mn-ea"/>
              </a:rPr>
              <a:t>rather</a:t>
            </a:r>
            <a:r>
              <a:rPr lang="en-US" sz="2800" b="1">
                <a:solidFill>
                  <a:srgbClr val="000000"/>
                </a:solidFill>
                <a:latin typeface="Times New Roman" panose="02020603050405020304" charset="0"/>
                <a:cs typeface="Times New Roman" panose="02020603050405020304" charset="0"/>
                <a:sym typeface="+mn-ea"/>
              </a:rPr>
              <a:t> difficult question. 这是个相当难的问题。</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Once I started thinking about fitness </a:t>
            </a:r>
            <a:r>
              <a:rPr lang="en-US" sz="2800" b="1">
                <a:solidFill>
                  <a:schemeClr val="accent2">
                    <a:lumMod val="75000"/>
                  </a:schemeClr>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weight, things began to change.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一旦我开始考虑健康而不是体重时，情况开始发生变化。</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cutting out the foods I enjoyed, I added healthy foods to my meal.没有停止吃我喜欢的食物，我在饮食上加了健康的食品。</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 think I'll have a cold drink </a:t>
            </a:r>
            <a:r>
              <a:rPr lang="en-US" sz="2800" b="1">
                <a:solidFill>
                  <a:schemeClr val="accent2">
                    <a:lumMod val="75000"/>
                  </a:schemeClr>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coffee.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我想要冷饮，不要咖啡。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I'd stay at home </a:t>
            </a:r>
            <a:r>
              <a:rPr lang="en-US" sz="2800" b="1">
                <a:solidFill>
                  <a:schemeClr val="accent2">
                    <a:lumMod val="75000"/>
                  </a:schemeClr>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go out. 我宁可呆在家里也不出去.</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972685" y="94615"/>
            <a:ext cx="16052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相当, 很</a:t>
            </a:r>
            <a:endParaRPr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2607310" y="2535555"/>
            <a:ext cx="1402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而不是</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217805"/>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45.push-up /'pʊʃʌp / 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want to be able to do 30 </a:t>
            </a:r>
            <a:r>
              <a:rPr lang="en-US" sz="2800" b="1">
                <a:solidFill>
                  <a:schemeClr val="accent2">
                    <a:lumMod val="75000"/>
                  </a:schemeClr>
                </a:solidFill>
                <a:latin typeface="Times New Roman" panose="02020603050405020304" charset="0"/>
                <a:cs typeface="Times New Roman" panose="02020603050405020304" charset="0"/>
                <a:sym typeface="+mn-ea"/>
              </a:rPr>
              <a:t>push-ups</a:t>
            </a:r>
            <a:r>
              <a:rPr lang="en-US" sz="2800" b="1">
                <a:solidFill>
                  <a:srgbClr val="000000"/>
                </a:solidFill>
                <a:latin typeface="Times New Roman" panose="02020603050405020304" charset="0"/>
                <a:cs typeface="Times New Roman" panose="02020603050405020304" charset="0"/>
                <a:sym typeface="+mn-ea"/>
              </a:rPr>
              <a:t>. 我想做30个俯卧撑。</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How many </a:t>
            </a:r>
            <a:r>
              <a:rPr lang="en-US" sz="2800" b="1">
                <a:solidFill>
                  <a:schemeClr val="accent2">
                    <a:lumMod val="75000"/>
                  </a:schemeClr>
                </a:solidFill>
                <a:latin typeface="Times New Roman" panose="02020603050405020304" charset="0"/>
                <a:cs typeface="Times New Roman" panose="02020603050405020304" charset="0"/>
                <a:sym typeface="+mn-ea"/>
              </a:rPr>
              <a:t>push-ups</a:t>
            </a:r>
            <a:r>
              <a:rPr lang="en-US" sz="2800" b="1">
                <a:solidFill>
                  <a:srgbClr val="000000"/>
                </a:solidFill>
                <a:latin typeface="Times New Roman" panose="02020603050405020304" charset="0"/>
                <a:cs typeface="Times New Roman" panose="02020603050405020304" charset="0"/>
                <a:sym typeface="+mn-ea"/>
              </a:rPr>
              <a:t> can you do in a minute ?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你一分钟能做多少个俯卧撑？</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46.cut out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tx1"/>
                </a:solidFill>
                <a:latin typeface="Times New Roman" panose="02020603050405020304" charset="0"/>
                <a:cs typeface="Times New Roman" panose="02020603050405020304" charset="0"/>
                <a:sym typeface="+mn-ea"/>
              </a:rPr>
              <a:t>Rather than</a:t>
            </a:r>
            <a:r>
              <a:rPr lang="en-US" sz="2800" b="1">
                <a:solidFill>
                  <a:srgbClr val="000000"/>
                </a:solidFill>
                <a:latin typeface="Times New Roman" panose="02020603050405020304" charset="0"/>
                <a:cs typeface="Times New Roman" panose="02020603050405020304" charset="0"/>
                <a:sym typeface="+mn-ea"/>
              </a:rPr>
              <a:t> </a:t>
            </a:r>
            <a:r>
              <a:rPr lang="en-US" sz="2800" b="1">
                <a:solidFill>
                  <a:schemeClr val="accent2">
                    <a:lumMod val="75000"/>
                  </a:schemeClr>
                </a:solidFill>
                <a:latin typeface="Times New Roman" panose="02020603050405020304" charset="0"/>
                <a:cs typeface="Times New Roman" panose="02020603050405020304" charset="0"/>
                <a:sym typeface="+mn-ea"/>
              </a:rPr>
              <a:t>cutting out</a:t>
            </a:r>
            <a:r>
              <a:rPr lang="en-US" sz="2800" b="1">
                <a:solidFill>
                  <a:srgbClr val="000000"/>
                </a:solidFill>
                <a:latin typeface="Times New Roman" panose="02020603050405020304" charset="0"/>
                <a:cs typeface="Times New Roman" panose="02020603050405020304" charset="0"/>
                <a:sym typeface="+mn-ea"/>
              </a:rPr>
              <a:t> the foods I enjoyed, I added healthy foods to my meal.</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没有停止吃我喜欢的食物，我在饮食上加了健康的食物。</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chemeClr val="accent2">
                    <a:lumMod val="75000"/>
                  </a:schemeClr>
                </a:solidFill>
                <a:latin typeface="Times New Roman" panose="02020603050405020304" charset="0"/>
                <a:cs typeface="Times New Roman" panose="02020603050405020304" charset="0"/>
                <a:sym typeface="+mn-ea"/>
              </a:rPr>
              <a:t>Cut out</a:t>
            </a:r>
            <a:r>
              <a:rPr lang="en-US" sz="2800" b="1">
                <a:solidFill>
                  <a:srgbClr val="000000"/>
                </a:solidFill>
                <a:latin typeface="Times New Roman" panose="02020603050405020304" charset="0"/>
                <a:cs typeface="Times New Roman" panose="02020603050405020304" charset="0"/>
                <a:sym typeface="+mn-ea"/>
              </a:rPr>
              <a:t> your stupid joke! Nobody wants to hear that.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停止你那愚蠢的笑话！没有人想听。</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He </a:t>
            </a:r>
            <a:r>
              <a:rPr lang="en-US" sz="2800" b="1">
                <a:solidFill>
                  <a:schemeClr val="accent2">
                    <a:lumMod val="75000"/>
                  </a:schemeClr>
                </a:solidFill>
                <a:latin typeface="Times New Roman" panose="02020603050405020304" charset="0"/>
                <a:cs typeface="Times New Roman" panose="02020603050405020304" charset="0"/>
                <a:sym typeface="+mn-ea"/>
              </a:rPr>
              <a:t>cut out</a:t>
            </a:r>
            <a:r>
              <a:rPr lang="en-US" sz="2800" b="1">
                <a:solidFill>
                  <a:srgbClr val="000000"/>
                </a:solidFill>
                <a:latin typeface="Times New Roman" panose="02020603050405020304" charset="0"/>
                <a:cs typeface="Times New Roman" panose="02020603050405020304" charset="0"/>
                <a:sym typeface="+mn-ea"/>
              </a:rPr>
              <a:t> the picture from the newspaper.他从报上剪下这图片。</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4545330" y="81280"/>
            <a:ext cx="14020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俯卧撑</a:t>
            </a:r>
            <a:endParaRPr sz="3200" b="1">
              <a:solidFill>
                <a:srgbClr val="7030A0"/>
              </a:solidFill>
              <a:latin typeface="Times New Roman" panose="02020603050405020304" charset="0"/>
              <a:cs typeface="Times New Roman" panose="02020603050405020304" charset="0"/>
              <a:sym typeface="+mn-ea"/>
            </a:endParaRPr>
          </a:p>
        </p:txBody>
      </p:sp>
      <p:sp>
        <p:nvSpPr>
          <p:cNvPr id="4" name="文本框 3"/>
          <p:cNvSpPr txBox="1"/>
          <p:nvPr/>
        </p:nvSpPr>
        <p:spPr>
          <a:xfrm>
            <a:off x="2415540" y="2672715"/>
            <a:ext cx="4246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停止做；裁剪出；删去</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636270"/>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47.now and then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could still have a burger </a:t>
            </a:r>
            <a:r>
              <a:rPr lang="en-US" sz="2800" b="1">
                <a:solidFill>
                  <a:schemeClr val="accent2">
                    <a:lumMod val="75000"/>
                  </a:schemeClr>
                </a:solidFill>
                <a:latin typeface="Times New Roman" panose="02020603050405020304" charset="0"/>
                <a:cs typeface="Times New Roman" panose="02020603050405020304" charset="0"/>
                <a:sym typeface="+mn-ea"/>
              </a:rPr>
              <a:t>now and then</a:t>
            </a:r>
            <a:r>
              <a:rPr lang="en-US" sz="2800" b="1">
                <a:solidFill>
                  <a:srgbClr val="000000"/>
                </a:solidFill>
                <a:latin typeface="Times New Roman" panose="02020603050405020304" charset="0"/>
                <a:cs typeface="Times New Roman" panose="02020603050405020304" charset="0"/>
                <a:sym typeface="+mn-ea"/>
              </a:rPr>
              <a:t>, but I would add a salad or an apple.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我偶尔还会吃汉堡，但是我要加沙拉或苹果。</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like to go to the cinema </a:t>
            </a:r>
            <a:r>
              <a:rPr lang="en-US" sz="2800" b="1">
                <a:solidFill>
                  <a:schemeClr val="accent2">
                    <a:lumMod val="75000"/>
                  </a:schemeClr>
                </a:solidFill>
                <a:latin typeface="Times New Roman" panose="02020603050405020304" charset="0"/>
                <a:cs typeface="Times New Roman" panose="02020603050405020304" charset="0"/>
                <a:sym typeface="+mn-ea"/>
              </a:rPr>
              <a:t>now and then</a:t>
            </a:r>
            <a:r>
              <a:rPr lang="en-US" sz="2800" b="1">
                <a:solidFill>
                  <a:srgbClr val="000000"/>
                </a:solidFill>
                <a:latin typeface="Times New Roman" panose="02020603050405020304" charset="0"/>
                <a:cs typeface="Times New Roman" panose="02020603050405020304" charset="0"/>
                <a:sym typeface="+mn-ea"/>
              </a:rPr>
              <a:t>. 我喜欢偶尔去看电影。</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haven't seen each other for years, but we chat online </a:t>
            </a:r>
            <a:r>
              <a:rPr lang="en-US" sz="2800" b="1">
                <a:solidFill>
                  <a:schemeClr val="accent2">
                    <a:lumMod val="75000"/>
                  </a:schemeClr>
                </a:solidFill>
                <a:latin typeface="Times New Roman" panose="02020603050405020304" charset="0"/>
                <a:cs typeface="Times New Roman" panose="02020603050405020304" charset="0"/>
                <a:sym typeface="+mn-ea"/>
              </a:rPr>
              <a:t>now and then</a:t>
            </a:r>
            <a:r>
              <a:rPr lang="en-US" sz="2800" b="1">
                <a:solidFill>
                  <a:srgbClr val="000000"/>
                </a:solidFill>
                <a:latin typeface="Times New Roman" panose="02020603050405020304" charset="0"/>
                <a:cs typeface="Times New Roman" panose="02020603050405020304" charset="0"/>
                <a:sym typeface="+mn-ea"/>
              </a:rPr>
              <a: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我们已有很多年没见过面了，但是我们有时会上网聊一聊。</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 meet him every now and then on the campus.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我不时在校园里见到他。</a:t>
            </a: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3500755" y="520700"/>
            <a:ext cx="22148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有时；偶尔</a:t>
            </a:r>
            <a:endParaRPr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40995" y="250825"/>
            <a:ext cx="1167701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48.compare /kəmˈpeə(r)/ vt.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把……与……</a:t>
            </a:r>
            <a:r>
              <a:rPr sz="2800" b="1">
                <a:solidFill>
                  <a:srgbClr val="000000"/>
                </a:solidFill>
                <a:latin typeface="Times New Roman" panose="02020603050405020304" charset="0"/>
                <a:cs typeface="Times New Roman" panose="02020603050405020304" charset="0"/>
                <a:sym typeface="+mn-ea"/>
              </a:rPr>
              <a:t>作</a:t>
            </a:r>
            <a:r>
              <a:rPr lang="en-US" sz="2800" b="1">
                <a:solidFill>
                  <a:srgbClr val="000000"/>
                </a:solidFill>
                <a:latin typeface="Times New Roman" panose="02020603050405020304" charset="0"/>
                <a:cs typeface="Times New Roman" panose="02020603050405020304" charset="0"/>
                <a:sym typeface="+mn-ea"/>
              </a:rPr>
              <a:t>比较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把……比作……</a:t>
            </a:r>
            <a:endParaRPr lang="en-US" alt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与……相比（做方式状语）</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sz="2800" b="1">
                <a:solidFill>
                  <a:srgbClr val="000000"/>
                </a:solidFill>
                <a:latin typeface="Times New Roman" panose="02020603050405020304" charset="0"/>
                <a:cs typeface="Times New Roman" panose="02020603050405020304" charset="0"/>
                <a:sym typeface="+mn-ea"/>
              </a:rPr>
              <a:t>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Finally, I stopped_________ myself with actresses and models and looking for things that were wrong with my face or body.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最后，我不再拿自己跟女演员和模特比较, 也不再挑剔我的脸上或身体上的毛病了。</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Please compare your answer with ____ on the blackboard.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请把你们的答案和黑板上的比较。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5173980" y="99060"/>
            <a:ext cx="21469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比较</a:t>
            </a:r>
            <a:r>
              <a:rPr lang="en-US" sz="3200" b="1">
                <a:solidFill>
                  <a:srgbClr val="7030A0"/>
                </a:solidFill>
                <a:latin typeface="Times New Roman" panose="02020603050405020304" charset="0"/>
                <a:cs typeface="Times New Roman" panose="02020603050405020304" charset="0"/>
                <a:sym typeface="+mn-ea"/>
              </a:rPr>
              <a:t>; </a:t>
            </a:r>
            <a:r>
              <a:rPr sz="3200" b="1">
                <a:solidFill>
                  <a:srgbClr val="7030A0"/>
                </a:solidFill>
                <a:latin typeface="Times New Roman" panose="02020603050405020304" charset="0"/>
                <a:cs typeface="Times New Roman" panose="02020603050405020304" charset="0"/>
                <a:sym typeface="+mn-ea"/>
              </a:rPr>
              <a:t> 对照</a:t>
            </a:r>
            <a:endParaRPr sz="3200" b="1">
              <a:solidFill>
                <a:srgbClr val="7030A0"/>
              </a:solidFill>
              <a:latin typeface="Times New Roman" panose="02020603050405020304" charset="0"/>
              <a:cs typeface="Times New Roman" panose="02020603050405020304" charset="0"/>
              <a:sym typeface="+mn-ea"/>
            </a:endParaRPr>
          </a:p>
        </p:txBody>
      </p:sp>
      <p:sp>
        <p:nvSpPr>
          <p:cNvPr id="17" name="文本框 16"/>
          <p:cNvSpPr txBox="1"/>
          <p:nvPr/>
        </p:nvSpPr>
        <p:spPr>
          <a:xfrm>
            <a:off x="365760" y="682625"/>
            <a:ext cx="1145984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词根词缀：com(一起)+pare(相等)：把东西放在一起看是否相等——比较。</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365760" y="1726565"/>
            <a:ext cx="2239645" cy="521970"/>
          </a:xfrm>
          <a:prstGeom prst="rect">
            <a:avLst/>
          </a:prstGeom>
          <a:noFill/>
        </p:spPr>
        <p:txBody>
          <a:bodyPr wrap="non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 to</a:t>
            </a:r>
            <a:r>
              <a:rPr lang="en-US" sz="2800" b="1">
                <a:solidFill>
                  <a:srgbClr val="000000"/>
                </a:solidFill>
                <a:latin typeface="Times New Roman" panose="02020603050405020304" charset="0"/>
                <a:cs typeface="Times New Roman" panose="02020603050405020304" charset="0"/>
                <a:sym typeface="+mn-ea"/>
              </a:rPr>
              <a:t> </a:t>
            </a:r>
            <a:endParaRPr lang="en-US" altLang="en-US" sz="2800" b="1">
              <a:solidFill>
                <a:srgbClr val="000000"/>
              </a:solidFill>
              <a:latin typeface="Times New Roman" panose="02020603050405020304" charset="0"/>
              <a:cs typeface="Times New Roman" panose="02020603050405020304" charset="0"/>
              <a:sym typeface="+mn-ea"/>
            </a:endParaRPr>
          </a:p>
        </p:txBody>
      </p:sp>
      <p:sp>
        <p:nvSpPr>
          <p:cNvPr id="6" name="文本框 5"/>
          <p:cNvSpPr txBox="1"/>
          <p:nvPr/>
        </p:nvSpPr>
        <p:spPr>
          <a:xfrm>
            <a:off x="365760" y="1204595"/>
            <a:ext cx="274320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compare… with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365760" y="2248535"/>
            <a:ext cx="2437130" cy="521970"/>
          </a:xfrm>
          <a:prstGeom prst="rect">
            <a:avLst/>
          </a:prstGeom>
          <a:noFill/>
        </p:spPr>
        <p:txBody>
          <a:bodyPr wrap="non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compared… to</a:t>
            </a:r>
            <a:r>
              <a:rPr lang="en-US" sz="2800" b="1">
                <a:solidFill>
                  <a:srgbClr val="000000"/>
                </a:solidFill>
                <a:latin typeface="Times New Roman" panose="02020603050405020304" charset="0"/>
                <a:cs typeface="Times New Roman" panose="02020603050405020304" charset="0"/>
                <a:sym typeface="+mn-ea"/>
              </a:rPr>
              <a:t> </a:t>
            </a:r>
            <a:endParaRPr lang="en-US" altLang="en-US" sz="2800" b="1">
              <a:solidFill>
                <a:srgbClr val="000000"/>
              </a:solidFill>
              <a:latin typeface="Times New Roman" panose="02020603050405020304" charset="0"/>
              <a:cs typeface="Times New Roman" panose="02020603050405020304" charset="0"/>
              <a:sym typeface="+mn-ea"/>
            </a:endParaRPr>
          </a:p>
        </p:txBody>
      </p:sp>
      <p:sp>
        <p:nvSpPr>
          <p:cNvPr id="8" name="文本框 7"/>
          <p:cNvSpPr txBox="1"/>
          <p:nvPr/>
        </p:nvSpPr>
        <p:spPr>
          <a:xfrm>
            <a:off x="3425825" y="3168015"/>
            <a:ext cx="18751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compar</a:t>
            </a:r>
            <a:r>
              <a:rPr lang="en-US" sz="2800" b="1">
                <a:solidFill>
                  <a:schemeClr val="accent2">
                    <a:lumMod val="75000"/>
                  </a:schemeClr>
                </a:solidFill>
                <a:latin typeface="Times New Roman" panose="02020603050405020304" charset="0"/>
                <a:cs typeface="Times New Roman" panose="02020603050405020304" charset="0"/>
                <a:sym typeface="+mn-ea"/>
              </a:rPr>
              <a:t>ing</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6207760" y="5046345"/>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7" grpId="0"/>
      <p:bldP spid="6" grpId="0"/>
      <p:bldP spid="8" grpId="0"/>
      <p:bldP spid="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278130"/>
            <a:ext cx="11539855" cy="647763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Don’t compare your life ____ others’. You have no idea what their journeys are all about.</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不要把你的生活跟别人比较。你不知道其他人走过什么样的路。</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Enjoy your own life without comparing it with ____ of another.</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 享受自己的生活，不要和别人比较。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We often compare a teacher ___ a candle．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我们常把老师比喻成蜡烛。</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Books can ___________ to friends.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书可以比喻为朋友。</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_________ to/with our parents, we have greater opportunities to have a good time.</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和我们的父母比起来，我们有更多机会享受生活。</a:t>
            </a:r>
            <a:endParaRPr lang="en-US" sz="28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723130" y="278130"/>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with</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8568055" y="1657985"/>
            <a:ext cx="1016635"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that</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5431155" y="2611120"/>
            <a:ext cx="56261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to</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473960" y="3647440"/>
            <a:ext cx="22491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be compared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617855" y="4572635"/>
            <a:ext cx="2249170" cy="521970"/>
          </a:xfrm>
          <a:prstGeom prst="rect">
            <a:avLst/>
          </a:prstGeom>
          <a:noFill/>
        </p:spPr>
        <p:txBody>
          <a:bodyPr wrap="square" rtlCol="0">
            <a:spAutoFit/>
          </a:bodyPr>
          <a:p>
            <a:pPr algn="l"/>
            <a:r>
              <a:rPr lang="en-US" sz="2800" b="1">
                <a:solidFill>
                  <a:schemeClr val="accent2">
                    <a:lumMod val="75000"/>
                  </a:schemeClr>
                </a:solidFill>
                <a:latin typeface="Times New Roman" panose="02020603050405020304" charset="0"/>
                <a:cs typeface="Times New Roman" panose="02020603050405020304" charset="0"/>
                <a:sym typeface="+mn-ea"/>
              </a:rPr>
              <a:t>Compared</a:t>
            </a:r>
            <a:endParaRPr lang="en-US"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P spid="5" grpId="0"/>
      <p:bldP spid="6" grpId="0"/>
      <p:bldP spid="7"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320040"/>
            <a:ext cx="11539855" cy="643572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II.Fill in the blanks with proper forms of the given phrases.</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1.The students often ________ during winter vacation.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学生们在寒假期间经常去滑雪。</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2.Losing two important players was a big challenge, but Lang Ping did not_________.</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失去两名重要球员是一个巨大的挑战，但郎平没有灰心。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3.Parents should ___________________their children.</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父母亲应该为孩子树立好榜样.</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4.WeChat Pay(微信支付) makes our life convenient. We can buy things ____________ we don’t take any money.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2800"/>
              </a:lnSpc>
              <a:buClrTx/>
              <a:buSzTx/>
              <a:buFontTx/>
              <a:buNone/>
            </a:pPr>
            <a:r>
              <a:rPr lang="en-US" sz="2800" b="1">
                <a:solidFill>
                  <a:srgbClr val="000000"/>
                </a:solidFill>
                <a:latin typeface="Times New Roman" panose="02020603050405020304" charset="0"/>
                <a:cs typeface="Times New Roman" panose="02020603050405020304" charset="0"/>
                <a:sym typeface="+mn-ea"/>
              </a:rPr>
              <a:t>微信支付使我们的生活很便利。即使我们没带钱也可以买东西。</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graphicFrame>
        <p:nvGraphicFramePr>
          <p:cNvPr id="6" name="表格 5"/>
          <p:cNvGraphicFramePr/>
          <p:nvPr/>
        </p:nvGraphicFramePr>
        <p:xfrm>
          <a:off x="654685" y="808355"/>
          <a:ext cx="10497185" cy="1348740"/>
        </p:xfrm>
        <a:graphic>
          <a:graphicData uri="http://schemas.openxmlformats.org/drawingml/2006/table">
            <a:tbl>
              <a:tblPr firstRow="1" bandRow="1">
                <a:tableStyleId>{5940675A-B579-460E-94D1-54222C63F5DA}</a:tableStyleId>
              </a:tblPr>
              <a:tblGrid>
                <a:gridCol w="10497185"/>
              </a:tblGrid>
              <a:tr h="1348740">
                <a:tc>
                  <a:txBody>
                    <a:bodyPr/>
                    <a:p>
                      <a:pPr indent="0">
                        <a:buNone/>
                      </a:pPr>
                      <a:r>
                        <a:rPr lang="en-US" sz="2800" b="0">
                          <a:latin typeface="宋体" panose="02010600030101010101" pitchFamily="2" charset="-122"/>
                          <a:ea typeface="宋体" panose="02010600030101010101" pitchFamily="2" charset="-122"/>
                          <a:cs typeface="宋体" panose="02010600030101010101" pitchFamily="2" charset="-122"/>
                        </a:rPr>
                        <a:t>r</a:t>
                      </a:r>
                      <a:r>
                        <a:rPr lang="en-US" sz="2800" b="0">
                          <a:latin typeface="Times New Roman" panose="02020603050405020304" charset="0"/>
                          <a:cs typeface="Times New Roman" panose="02020603050405020304" charset="0"/>
                        </a:rPr>
                        <a:t>ather than,  lost one’s heart to,  now and then,  go skiing,  lose hear</a:t>
                      </a:r>
                      <a:r>
                        <a:rPr lang="en-US" sz="2800" b="0">
                          <a:latin typeface="宋体" panose="02010600030101010101" pitchFamily="2" charset="-122"/>
                          <a:ea typeface="宋体" panose="02010600030101010101" pitchFamily="2" charset="-122"/>
                          <a:cs typeface="宋体" panose="02010600030101010101" pitchFamily="2" charset="-122"/>
                        </a:rPr>
                        <a:t>t, </a:t>
                      </a:r>
                      <a:r>
                        <a:rPr lang="en-US" sz="2800" b="0">
                          <a:latin typeface="Times New Roman" panose="02020603050405020304" charset="0"/>
                          <a:cs typeface="Times New Roman" panose="02020603050405020304" charset="0"/>
                        </a:rPr>
                        <a:t>give up</a:t>
                      </a:r>
                      <a:r>
                        <a:rPr lang="en-US" sz="2800" b="0">
                          <a:latin typeface="宋体" panose="02010600030101010101" pitchFamily="2" charset="-122"/>
                          <a:ea typeface="宋体" panose="02010600030101010101" pitchFamily="2" charset="-122"/>
                          <a:cs typeface="宋体" panose="02010600030101010101" pitchFamily="2" charset="-122"/>
                        </a:rPr>
                        <a:t>, </a:t>
                      </a:r>
                      <a:r>
                        <a:rPr lang="en-US" sz="2800" b="0">
                          <a:latin typeface="Times New Roman" panose="02020603050405020304" charset="0"/>
                          <a:cs typeface="Times New Roman" panose="02020603050405020304" charset="0"/>
                        </a:rPr>
                        <a:t>set a good example for</a:t>
                      </a:r>
                      <a:r>
                        <a:rPr lang="en-US" sz="2800" b="0">
                          <a:latin typeface="宋体" panose="02010600030101010101" pitchFamily="2" charset="-122"/>
                          <a:ea typeface="宋体" panose="02010600030101010101" pitchFamily="2" charset="-122"/>
                          <a:cs typeface="宋体" panose="02010600030101010101" pitchFamily="2" charset="-122"/>
                        </a:rPr>
                        <a:t>,</a:t>
                      </a:r>
                      <a:r>
                        <a:rPr lang="en-US" sz="2800" b="0">
                          <a:latin typeface="Times New Roman" panose="02020603050405020304" charset="0"/>
                          <a:cs typeface="Times New Roman" panose="02020603050405020304" charset="0"/>
                        </a:rPr>
                        <a:t>work out</a:t>
                      </a:r>
                      <a:r>
                        <a:rPr lang="en-US" sz="2800" b="0">
                          <a:latin typeface="宋体" panose="02010600030101010101" pitchFamily="2" charset="-122"/>
                          <a:ea typeface="宋体" panose="02010600030101010101" pitchFamily="2" charset="-122"/>
                          <a:cs typeface="宋体" panose="02010600030101010101" pitchFamily="2" charset="-122"/>
                        </a:rPr>
                        <a:t>,</a:t>
                      </a:r>
                      <a:r>
                        <a:rPr lang="en-US" sz="2800" b="0">
                          <a:latin typeface="Times New Roman" panose="02020603050405020304" charset="0"/>
                          <a:cs typeface="Times New Roman" panose="02020603050405020304" charset="0"/>
                        </a:rPr>
                        <a:t> come along</a:t>
                      </a:r>
                      <a:r>
                        <a:rPr lang="en-US" sz="2800" b="0">
                          <a:latin typeface="宋体" panose="02010600030101010101" pitchFamily="2" charset="-122"/>
                          <a:ea typeface="宋体" panose="02010600030101010101" pitchFamily="2" charset="-122"/>
                          <a:cs typeface="宋体" panose="02010600030101010101" pitchFamily="2" charset="-122"/>
                        </a:rPr>
                        <a:t>, </a:t>
                      </a:r>
                      <a:r>
                        <a:rPr lang="en-US" sz="2800" b="0">
                          <a:latin typeface="Times New Roman" panose="02020603050405020304" charset="0"/>
                          <a:cs typeface="Times New Roman" panose="02020603050405020304" charset="0"/>
                        </a:rPr>
                        <a:t>make it</a:t>
                      </a:r>
                      <a:r>
                        <a:rPr lang="en-US" sz="2800" b="0">
                          <a:latin typeface="宋体" panose="02010600030101010101" pitchFamily="2" charset="-122"/>
                          <a:ea typeface="宋体" panose="02010600030101010101" pitchFamily="2" charset="-122"/>
                          <a:cs typeface="宋体" panose="02010600030101010101" pitchFamily="2" charset="-122"/>
                        </a:rPr>
                        <a:t>, </a:t>
                      </a:r>
                      <a:endParaRPr lang="en-US" sz="2800" b="0">
                        <a:latin typeface="宋体" panose="02010600030101010101" pitchFamily="2" charset="-122"/>
                        <a:ea typeface="宋体" panose="02010600030101010101" pitchFamily="2" charset="-122"/>
                        <a:cs typeface="宋体" panose="02010600030101010101" pitchFamily="2" charset="-122"/>
                      </a:endParaRPr>
                    </a:p>
                    <a:p>
                      <a:pPr indent="0">
                        <a:buNone/>
                      </a:pPr>
                      <a:r>
                        <a:rPr lang="en-US" sz="2800" b="0">
                          <a:latin typeface="Times New Roman" panose="02020603050405020304" charset="0"/>
                          <a:cs typeface="Times New Roman" panose="02020603050405020304" charset="0"/>
                        </a:rPr>
                        <a:t>in honour of</a:t>
                      </a:r>
                      <a:r>
                        <a:rPr lang="en-US" sz="2800" b="0">
                          <a:latin typeface="宋体" panose="02010600030101010101" pitchFamily="2" charset="-122"/>
                          <a:ea typeface="宋体" panose="02010600030101010101" pitchFamily="2" charset="-122"/>
                          <a:cs typeface="宋体" panose="02010600030101010101" pitchFamily="2" charset="-122"/>
                        </a:rPr>
                        <a:t>,</a:t>
                      </a:r>
                      <a:r>
                        <a:rPr lang="en-US" sz="2800" b="0">
                          <a:latin typeface="Times New Roman" panose="02020603050405020304" charset="0"/>
                          <a:cs typeface="Times New Roman" panose="02020603050405020304" charset="0"/>
                        </a:rPr>
                        <a:t> make sense of,  even if/though</a:t>
                      </a:r>
                      <a:endParaRPr lang="en-US" altLang="en-US" sz="2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8" name="文本框 7"/>
          <p:cNvSpPr txBox="1"/>
          <p:nvPr/>
        </p:nvSpPr>
        <p:spPr>
          <a:xfrm>
            <a:off x="4184015" y="2273300"/>
            <a:ext cx="18751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go skiing</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1915160" y="3580130"/>
            <a:ext cx="187515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lose heart</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9" name="文本框 8"/>
          <p:cNvSpPr txBox="1"/>
          <p:nvPr/>
        </p:nvSpPr>
        <p:spPr>
          <a:xfrm>
            <a:off x="3557270" y="4547235"/>
            <a:ext cx="3664585"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set a good example for</a:t>
            </a:r>
            <a:endParaRPr sz="28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1728470" y="5872480"/>
            <a:ext cx="2797810" cy="521970"/>
          </a:xfrm>
          <a:prstGeom prst="rect">
            <a:avLst/>
          </a:prstGeom>
          <a:noFill/>
        </p:spPr>
        <p:txBody>
          <a:bodyPr wrap="square" rtlCol="0">
            <a:spAutoFit/>
          </a:bodyPr>
          <a:p>
            <a:pPr algn="l"/>
            <a:r>
              <a:rPr sz="2800" b="1">
                <a:solidFill>
                  <a:schemeClr val="accent2">
                    <a:lumMod val="75000"/>
                  </a:schemeClr>
                </a:solidFill>
                <a:latin typeface="Times New Roman" panose="02020603050405020304" charset="0"/>
                <a:cs typeface="Times New Roman" panose="02020603050405020304" charset="0"/>
                <a:sym typeface="+mn-ea"/>
              </a:rPr>
              <a:t>even if/though</a:t>
            </a:r>
            <a:endParaRPr sz="28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p:bldP spid="9" grpId="0"/>
      <p:bldP spid="10"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175260" y="356235"/>
            <a:ext cx="11884025" cy="6399530"/>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5.Losing games taught him to practise harder and never _________.</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输掉比赛教会了他更努力训练，永不放弃。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6.When the right opportunity _____________, you must take it.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适当的机会来临时，你要抓住它。</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7.I believe anyone can _________ if he tries hard.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我相信只要努力任何人都能成功的。</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8.I _________ at a gym twice a week. 我一周去健身房锻炼两次。</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9.The Duanwu Festival is held ____________ the famous ancient poet, Qu Yuan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端午节是为了纪念古代著名的诗人—屈原。</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endParaRPr lang="en-US" sz="2800" b="1">
              <a:solidFill>
                <a:srgbClr val="000000"/>
              </a:solidFill>
              <a:latin typeface="Times New Roman" panose="02020603050405020304" charset="0"/>
              <a:cs typeface="Times New Roman" panose="02020603050405020304" charset="0"/>
              <a:sym typeface="+mn-ea"/>
            </a:endParaRPr>
          </a:p>
        </p:txBody>
      </p:sp>
      <p:sp>
        <p:nvSpPr>
          <p:cNvPr id="2" name="文本框 1"/>
          <p:cNvSpPr txBox="1"/>
          <p:nvPr/>
        </p:nvSpPr>
        <p:spPr>
          <a:xfrm>
            <a:off x="9986645" y="245110"/>
            <a:ext cx="1436370"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give up</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5473065" y="1322070"/>
            <a:ext cx="2293620"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comes along</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4277360" y="2275205"/>
            <a:ext cx="1480820"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make i</a:t>
            </a:r>
            <a:r>
              <a:rPr lang="en-US" sz="3200" b="1">
                <a:solidFill>
                  <a:schemeClr val="accent2">
                    <a:lumMod val="75000"/>
                  </a:schemeClr>
                </a:solidFill>
                <a:latin typeface="Times New Roman" panose="02020603050405020304" charset="0"/>
                <a:cs typeface="Times New Roman" panose="02020603050405020304" charset="0"/>
                <a:sym typeface="+mn-ea"/>
              </a:rPr>
              <a:t>t</a:t>
            </a:r>
            <a:endParaRPr 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862330" y="3343910"/>
            <a:ext cx="1751965"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work out</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7" name="文本框 6"/>
          <p:cNvSpPr txBox="1"/>
          <p:nvPr/>
        </p:nvSpPr>
        <p:spPr>
          <a:xfrm>
            <a:off x="5473065" y="3816985"/>
            <a:ext cx="2320925"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in honour of</a:t>
            </a:r>
            <a:endParaRPr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519430" y="636270"/>
            <a:ext cx="11539855" cy="6119495"/>
          </a:xfrm>
        </p:spPr>
        <p:txBody>
          <a:bodyPr/>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10.____________ cutting out the foods I enjoyed, I added healthy foods to my meal.</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没有停止吃我喜欢的食物，我在饮食上加了健康的食物。</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11.When he was a child, he _______________ poems. </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他是个孩子时就喜欢上</a:t>
            </a:r>
            <a:r>
              <a:rPr sz="2800" b="1">
                <a:solidFill>
                  <a:srgbClr val="000000"/>
                </a:solidFill>
                <a:latin typeface="Times New Roman" panose="02020603050405020304" charset="0"/>
                <a:cs typeface="Times New Roman" panose="02020603050405020304" charset="0"/>
                <a:sym typeface="+mn-ea"/>
              </a:rPr>
              <a:t>了</a:t>
            </a:r>
            <a:r>
              <a:rPr lang="en-US" sz="2800" b="1">
                <a:solidFill>
                  <a:srgbClr val="000000"/>
                </a:solidFill>
                <a:latin typeface="Times New Roman" panose="02020603050405020304" charset="0"/>
                <a:cs typeface="Times New Roman" panose="02020603050405020304" charset="0"/>
                <a:sym typeface="+mn-ea"/>
              </a:rPr>
              <a:t>诗歌。</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12.We haven't seen each other for years, but we chat online _____________.</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我们已有很多年没见过面了，但是我们有时会上网聊一聊。</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13.Can you _____________ what I say?</a:t>
            </a:r>
            <a:endParaRPr lang="en-US" sz="2800" b="1">
              <a:solidFill>
                <a:srgbClr val="000000"/>
              </a:solidFill>
              <a:latin typeface="Times New Roman" panose="02020603050405020304" charset="0"/>
              <a:cs typeface="Times New Roman" panose="02020603050405020304" charset="0"/>
              <a:sym typeface="+mn-ea"/>
            </a:endParaRPr>
          </a:p>
          <a:p>
            <a:pPr marL="0" algn="l">
              <a:lnSpc>
                <a:spcPts val="3040"/>
              </a:lnSpc>
              <a:buClrTx/>
              <a:buSzTx/>
              <a:buFontTx/>
              <a:buNone/>
            </a:pPr>
            <a:r>
              <a:rPr lang="en-US" sz="2800" b="1">
                <a:solidFill>
                  <a:srgbClr val="000000"/>
                </a:solidFill>
                <a:latin typeface="Times New Roman" panose="02020603050405020304" charset="0"/>
                <a:cs typeface="Times New Roman" panose="02020603050405020304" charset="0"/>
                <a:sym typeface="+mn-ea"/>
              </a:rPr>
              <a:t>你能领会我说的意思吗？ </a:t>
            </a:r>
            <a:endParaRPr lang="en-US" sz="2800" b="1">
              <a:solidFill>
                <a:srgbClr val="000000"/>
              </a:solidFill>
              <a:latin typeface="Times New Roman" panose="02020603050405020304" charset="0"/>
              <a:cs typeface="Times New Roman" panose="02020603050405020304" charset="0"/>
              <a:sym typeface="+mn-ea"/>
            </a:endParaRPr>
          </a:p>
        </p:txBody>
      </p:sp>
      <p:sp>
        <p:nvSpPr>
          <p:cNvPr id="7" name="文本框 6"/>
          <p:cNvSpPr txBox="1"/>
          <p:nvPr/>
        </p:nvSpPr>
        <p:spPr>
          <a:xfrm>
            <a:off x="1134745" y="484505"/>
            <a:ext cx="2286000"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Rather than</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5351780" y="1933575"/>
            <a:ext cx="2858135"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lost his heart to</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672465" y="3314065"/>
            <a:ext cx="2531745"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now and then</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2644775" y="4377690"/>
            <a:ext cx="2575560" cy="583565"/>
          </a:xfrm>
          <a:prstGeom prst="rect">
            <a:avLst/>
          </a:prstGeom>
          <a:noFill/>
        </p:spPr>
        <p:txBody>
          <a:bodyPr wrap="none" rtlCol="0">
            <a:spAutoFit/>
          </a:bodyPr>
          <a:p>
            <a:pPr algn="l"/>
            <a:r>
              <a:rPr sz="3200" b="1">
                <a:solidFill>
                  <a:schemeClr val="accent2">
                    <a:lumMod val="75000"/>
                  </a:schemeClr>
                </a:solidFill>
                <a:latin typeface="Times New Roman" panose="02020603050405020304" charset="0"/>
                <a:cs typeface="Times New Roman" panose="02020603050405020304" charset="0"/>
                <a:sym typeface="+mn-ea"/>
              </a:rPr>
              <a:t>make sense of</a:t>
            </a:r>
            <a:endParaRPr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3.stadium /ˈsteɪdiəm/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a football/sports stadium</a:t>
            </a:r>
            <a:r>
              <a:rPr lang="en-US" sz="3200" b="1">
                <a:solidFill>
                  <a:srgbClr val="000000"/>
                </a:solidFill>
                <a:latin typeface="Times New Roman" panose="02020603050405020304" charset="0"/>
                <a:cs typeface="Times New Roman" panose="02020603050405020304" charset="0"/>
                <a:sym typeface="+mn-ea"/>
              </a:rPr>
              <a:t> 足球/运动场</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To hold the Olympic Games, several </a:t>
            </a:r>
            <a:r>
              <a:rPr lang="en-US" sz="3200" b="1">
                <a:solidFill>
                  <a:schemeClr val="accent2">
                    <a:lumMod val="75000"/>
                  </a:schemeClr>
                </a:solidFill>
                <a:latin typeface="Times New Roman" panose="02020603050405020304" charset="0"/>
                <a:cs typeface="Times New Roman" panose="02020603050405020304" charset="0"/>
                <a:sym typeface="+mn-ea"/>
              </a:rPr>
              <a:t>stadiums</a:t>
            </a:r>
            <a:r>
              <a:rPr lang="en-US" sz="3200" b="1">
                <a:solidFill>
                  <a:srgbClr val="000000"/>
                </a:solidFill>
                <a:latin typeface="Times New Roman" panose="02020603050405020304" charset="0"/>
                <a:cs typeface="Times New Roman" panose="02020603050405020304" charset="0"/>
                <a:sym typeface="+mn-ea"/>
              </a:rPr>
              <a:t> have been built for competitions.</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为了举办奥运会，好几个供比赛用的体育场被建成。</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5174615" y="372745"/>
            <a:ext cx="2858135"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体育场; 运动场</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2" descr="stand填空"/>
          <p:cNvPicPr>
            <a:picLocks noChangeAspect="1"/>
          </p:cNvPicPr>
          <p:nvPr>
            <p:ph idx="1"/>
          </p:nvPr>
        </p:nvPicPr>
        <p:blipFill>
          <a:blip r:embed="rId1"/>
          <a:stretch>
            <a:fillRect/>
          </a:stretch>
        </p:blipFill>
        <p:spPr>
          <a:xfrm>
            <a:off x="120015" y="363220"/>
            <a:ext cx="12049125" cy="6092825"/>
          </a:xfrm>
          <a:prstGeom prst="rect">
            <a:avLst/>
          </a:prstGeom>
        </p:spPr>
      </p:pic>
      <p:sp>
        <p:nvSpPr>
          <p:cNvPr id="7" name="文本框 6"/>
          <p:cNvSpPr txBox="1"/>
          <p:nvPr/>
        </p:nvSpPr>
        <p:spPr>
          <a:xfrm>
            <a:off x="7358380" y="3117850"/>
            <a:ext cx="589280" cy="583565"/>
          </a:xfrm>
          <a:prstGeom prst="rect">
            <a:avLst/>
          </a:prstGeom>
          <a:noFill/>
        </p:spPr>
        <p:txBody>
          <a:bodyPr wrap="none" rtlCol="0">
            <a:spAutoFit/>
          </a:bodyPr>
          <a:p>
            <a:r>
              <a:rPr lang="zh-CN" altLang="en-US" sz="3200" b="1">
                <a:solidFill>
                  <a:schemeClr val="accent2">
                    <a:lumMod val="75000"/>
                  </a:schemeClr>
                </a:solidFill>
                <a:latin typeface="Times New Roman" panose="02020603050405020304" charset="0"/>
                <a:cs typeface="Times New Roman" panose="02020603050405020304" charset="0"/>
                <a:sym typeface="+mn-ea"/>
              </a:rPr>
              <a:t>站</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4" name="文本框 3"/>
          <p:cNvSpPr txBox="1"/>
          <p:nvPr/>
        </p:nvSpPr>
        <p:spPr>
          <a:xfrm>
            <a:off x="9537065" y="751840"/>
            <a:ext cx="9956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雕像</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5" name="文本框 4"/>
          <p:cNvSpPr txBox="1"/>
          <p:nvPr/>
        </p:nvSpPr>
        <p:spPr>
          <a:xfrm>
            <a:off x="9666605" y="1691640"/>
            <a:ext cx="14020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体育场</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6" name="文本框 5"/>
          <p:cNvSpPr txBox="1"/>
          <p:nvPr/>
        </p:nvSpPr>
        <p:spPr>
          <a:xfrm>
            <a:off x="9344660" y="2630805"/>
            <a:ext cx="204533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国家</a:t>
            </a:r>
            <a:r>
              <a:rPr lang="en-US" altLang="zh-CN" sz="3200" b="1">
                <a:solidFill>
                  <a:schemeClr val="accent2">
                    <a:lumMod val="75000"/>
                  </a:schemeClr>
                </a:solidFill>
                <a:latin typeface="Times New Roman" panose="02020603050405020304" charset="0"/>
                <a:cs typeface="Times New Roman" panose="02020603050405020304" charset="0"/>
                <a:sym typeface="+mn-ea"/>
              </a:rPr>
              <a:t>;</a:t>
            </a:r>
            <a:r>
              <a:rPr lang="zh-CN" altLang="en-US" sz="3200" b="1">
                <a:solidFill>
                  <a:schemeClr val="accent2">
                    <a:lumMod val="75000"/>
                  </a:schemeClr>
                </a:solidFill>
                <a:latin typeface="Times New Roman" panose="02020603050405020304" charset="0"/>
                <a:cs typeface="Times New Roman" panose="02020603050405020304" charset="0"/>
                <a:sym typeface="+mn-ea"/>
              </a:rPr>
              <a:t>状态</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8" name="文本框 7"/>
          <p:cNvSpPr txBox="1"/>
          <p:nvPr/>
        </p:nvSpPr>
        <p:spPr>
          <a:xfrm>
            <a:off x="9345295" y="3611245"/>
            <a:ext cx="299339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sz="3200" b="1">
                <a:solidFill>
                  <a:schemeClr val="accent2">
                    <a:lumMod val="75000"/>
                  </a:schemeClr>
                </a:solidFill>
                <a:latin typeface="Times New Roman" panose="02020603050405020304" charset="0"/>
                <a:cs typeface="Times New Roman" panose="02020603050405020304" charset="0"/>
                <a:sym typeface="+mn-ea"/>
              </a:rPr>
              <a:t>地位</a:t>
            </a:r>
            <a:r>
              <a:rPr lang="en-US" sz="3200" b="1">
                <a:solidFill>
                  <a:schemeClr val="accent2">
                    <a:lumMod val="75000"/>
                  </a:schemeClr>
                </a:solidFill>
                <a:latin typeface="Times New Roman" panose="02020603050405020304" charset="0"/>
                <a:cs typeface="Times New Roman" panose="02020603050405020304" charset="0"/>
                <a:sym typeface="+mn-ea"/>
              </a:rPr>
              <a:t>;</a:t>
            </a:r>
            <a:r>
              <a:rPr sz="3200" b="1">
                <a:solidFill>
                  <a:schemeClr val="accent2">
                    <a:lumMod val="75000"/>
                  </a:schemeClr>
                </a:solidFill>
                <a:latin typeface="Times New Roman" panose="02020603050405020304" charset="0"/>
                <a:cs typeface="Times New Roman" panose="02020603050405020304" charset="0"/>
                <a:sym typeface="+mn-ea"/>
              </a:rPr>
              <a:t>状态</a:t>
            </a:r>
            <a:r>
              <a:rPr lang="en-US" sz="3200" b="1">
                <a:solidFill>
                  <a:schemeClr val="accent2">
                    <a:lumMod val="75000"/>
                  </a:schemeClr>
                </a:solidFill>
                <a:latin typeface="Times New Roman" panose="02020603050405020304" charset="0"/>
                <a:cs typeface="Times New Roman" panose="02020603050405020304" charset="0"/>
                <a:sym typeface="+mn-ea"/>
              </a:rPr>
              <a:t>;</a:t>
            </a:r>
            <a:r>
              <a:rPr sz="3200" b="1">
                <a:solidFill>
                  <a:schemeClr val="accent2">
                    <a:lumMod val="75000"/>
                  </a:schemeClr>
                </a:solidFill>
                <a:latin typeface="Times New Roman" panose="02020603050405020304" charset="0"/>
                <a:cs typeface="Times New Roman" panose="02020603050405020304" charset="0"/>
                <a:sym typeface="+mn-ea"/>
              </a:rPr>
              <a:t>情况</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0" name="文本框 9"/>
          <p:cNvSpPr txBox="1"/>
          <p:nvPr/>
        </p:nvSpPr>
        <p:spPr>
          <a:xfrm>
            <a:off x="9427845" y="4551045"/>
            <a:ext cx="285813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sz="3200" b="1">
                <a:solidFill>
                  <a:schemeClr val="accent2">
                    <a:lumMod val="75000"/>
                  </a:schemeClr>
                </a:solidFill>
                <a:latin typeface="Times New Roman" panose="02020603050405020304" charset="0"/>
                <a:cs typeface="Times New Roman" panose="02020603050405020304" charset="0"/>
                <a:sym typeface="+mn-ea"/>
              </a:rPr>
              <a:t>立即的</a:t>
            </a:r>
            <a:r>
              <a:rPr lang="en-US" sz="3200" b="1">
                <a:solidFill>
                  <a:schemeClr val="accent2">
                    <a:lumMod val="75000"/>
                  </a:schemeClr>
                </a:solidFill>
                <a:latin typeface="Times New Roman" panose="02020603050405020304" charset="0"/>
                <a:cs typeface="Times New Roman" panose="02020603050405020304" charset="0"/>
                <a:sym typeface="+mn-ea"/>
              </a:rPr>
              <a:t>;</a:t>
            </a:r>
            <a:r>
              <a:rPr sz="3200" b="1">
                <a:solidFill>
                  <a:schemeClr val="accent2">
                    <a:lumMod val="75000"/>
                  </a:schemeClr>
                </a:solidFill>
                <a:latin typeface="Times New Roman" panose="02020603050405020304" charset="0"/>
                <a:cs typeface="Times New Roman" panose="02020603050405020304" charset="0"/>
                <a:sym typeface="+mn-ea"/>
              </a:rPr>
              <a:t>紧急的</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1" name="文本框 10"/>
          <p:cNvSpPr txBox="1"/>
          <p:nvPr/>
        </p:nvSpPr>
        <p:spPr>
          <a:xfrm>
            <a:off x="9666605" y="5435600"/>
            <a:ext cx="204533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a:t>
            </a:r>
            <a:r>
              <a:rPr sz="3200" b="1">
                <a:solidFill>
                  <a:schemeClr val="accent2">
                    <a:lumMod val="75000"/>
                  </a:schemeClr>
                </a:solidFill>
                <a:latin typeface="Times New Roman" panose="02020603050405020304" charset="0"/>
                <a:cs typeface="Times New Roman" panose="02020603050405020304" charset="0"/>
                <a:sym typeface="+mn-ea"/>
              </a:rPr>
              <a:t>情况</a:t>
            </a:r>
            <a:r>
              <a:rPr lang="en-US" sz="3200" b="1">
                <a:solidFill>
                  <a:schemeClr val="accent2">
                    <a:lumMod val="75000"/>
                  </a:schemeClr>
                </a:solidFill>
                <a:latin typeface="Times New Roman" panose="02020603050405020304" charset="0"/>
                <a:cs typeface="Times New Roman" panose="02020603050405020304" charset="0"/>
                <a:sym typeface="+mn-ea"/>
              </a:rPr>
              <a:t>;</a:t>
            </a:r>
            <a:r>
              <a:rPr sz="3200" b="1">
                <a:solidFill>
                  <a:schemeClr val="accent2">
                    <a:lumMod val="75000"/>
                  </a:schemeClr>
                </a:solidFill>
                <a:latin typeface="Times New Roman" panose="02020603050405020304" charset="0"/>
                <a:cs typeface="Times New Roman" panose="02020603050405020304" charset="0"/>
                <a:sym typeface="+mn-ea"/>
              </a:rPr>
              <a:t>例子</a:t>
            </a:r>
            <a:endParaRPr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2" name="文本框 11"/>
          <p:cNvSpPr txBox="1"/>
          <p:nvPr/>
        </p:nvSpPr>
        <p:spPr>
          <a:xfrm>
            <a:off x="2827655" y="751840"/>
            <a:ext cx="15036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稳定的</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3" name="文本框 12"/>
          <p:cNvSpPr txBox="1"/>
          <p:nvPr/>
        </p:nvSpPr>
        <p:spPr>
          <a:xfrm>
            <a:off x="2929890" y="1691640"/>
            <a:ext cx="10972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 障碍</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4" name="文本框 13"/>
          <p:cNvSpPr txBox="1"/>
          <p:nvPr/>
        </p:nvSpPr>
        <p:spPr>
          <a:xfrm>
            <a:off x="2085975" y="3611245"/>
            <a:ext cx="18084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周边环境</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5" name="文本框 14"/>
          <p:cNvSpPr txBox="1"/>
          <p:nvPr/>
        </p:nvSpPr>
        <p:spPr>
          <a:xfrm>
            <a:off x="2212975" y="4551045"/>
            <a:ext cx="1402080"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遥远的</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6" name="文本框 15"/>
          <p:cNvSpPr txBox="1"/>
          <p:nvPr/>
        </p:nvSpPr>
        <p:spPr>
          <a:xfrm>
            <a:off x="2387600" y="5435600"/>
            <a:ext cx="194373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物质</a:t>
            </a:r>
            <a:r>
              <a:rPr lang="en-US" altLang="zh-CN" sz="3200" b="1">
                <a:solidFill>
                  <a:schemeClr val="accent2">
                    <a:lumMod val="75000"/>
                  </a:schemeClr>
                </a:solidFill>
                <a:latin typeface="Times New Roman" panose="02020603050405020304" charset="0"/>
                <a:cs typeface="Times New Roman" panose="02020603050405020304" charset="0"/>
                <a:sym typeface="+mn-ea"/>
              </a:rPr>
              <a:t>;</a:t>
            </a:r>
            <a:r>
              <a:rPr lang="zh-CN" altLang="en-US" sz="3200" b="1">
                <a:solidFill>
                  <a:schemeClr val="accent2">
                    <a:lumMod val="75000"/>
                  </a:schemeClr>
                </a:solidFill>
                <a:latin typeface="Times New Roman" panose="02020603050405020304" charset="0"/>
                <a:cs typeface="Times New Roman" panose="02020603050405020304" charset="0"/>
                <a:sym typeface="+mn-ea"/>
              </a:rPr>
              <a:t>本质</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
        <p:nvSpPr>
          <p:cNvPr id="17" name="文本框 16"/>
          <p:cNvSpPr txBox="1"/>
          <p:nvPr/>
        </p:nvSpPr>
        <p:spPr>
          <a:xfrm>
            <a:off x="1838325" y="2630805"/>
            <a:ext cx="2756535" cy="583565"/>
          </a:xfrm>
          <a:prstGeom prst="rect">
            <a:avLst/>
          </a:prstGeom>
          <a:noFill/>
        </p:spPr>
        <p:txBody>
          <a:bodyPr wrap="none" rtlCol="0">
            <a:spAutoFit/>
          </a:bodyPr>
          <a:p>
            <a:pPr algn="l"/>
            <a:r>
              <a:rPr lang="zh-CN" altLang="en-US" sz="3200" b="1">
                <a:solidFill>
                  <a:schemeClr val="accent2">
                    <a:lumMod val="75000"/>
                  </a:schemeClr>
                </a:solidFill>
                <a:latin typeface="Times New Roman" panose="02020603050405020304" charset="0"/>
                <a:cs typeface="Times New Roman" panose="02020603050405020304" charset="0"/>
                <a:sym typeface="+mn-ea"/>
              </a:rPr>
              <a:t>不断的</a:t>
            </a:r>
            <a:r>
              <a:rPr lang="en-US" altLang="zh-CN" sz="3200" b="1">
                <a:solidFill>
                  <a:schemeClr val="accent2">
                    <a:lumMod val="75000"/>
                  </a:schemeClr>
                </a:solidFill>
                <a:latin typeface="Times New Roman" panose="02020603050405020304" charset="0"/>
                <a:cs typeface="Times New Roman" panose="02020603050405020304" charset="0"/>
                <a:sym typeface="+mn-ea"/>
              </a:rPr>
              <a:t>;</a:t>
            </a:r>
            <a:r>
              <a:rPr lang="zh-CN" altLang="en-US" sz="3200" b="1">
                <a:solidFill>
                  <a:schemeClr val="accent2">
                    <a:lumMod val="75000"/>
                  </a:schemeClr>
                </a:solidFill>
                <a:latin typeface="Times New Roman" panose="02020603050405020304" charset="0"/>
                <a:cs typeface="Times New Roman" panose="02020603050405020304" charset="0"/>
                <a:sym typeface="+mn-ea"/>
              </a:rPr>
              <a:t>稳定的</a:t>
            </a:r>
            <a:endParaRPr lang="zh-CN" altLang="en-US" sz="3200" b="1">
              <a:solidFill>
                <a:schemeClr val="accent2">
                  <a:lumMod val="75000"/>
                </a:schemeClr>
              </a:solidFill>
              <a:latin typeface="Times New Roman" panose="02020603050405020304" charset="0"/>
              <a:cs typeface="Times New Roman" panose="02020603050405020304" charset="0"/>
              <a:sym typeface="+mn-ea"/>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3"/>
                                        </p:tgtEl>
                                        <p:attrNameLst>
                                          <p:attrName>style.visibility</p:attrName>
                                        </p:attrNameLst>
                                      </p:cBhvr>
                                      <p:to>
                                        <p:strVal val="visible"/>
                                      </p:to>
                                    </p:set>
                                    <p:anim calcmode="lin" valueType="num">
                                      <p:cBhvr additive="base">
                                        <p:cTn id="55" dur="500" fill="hold"/>
                                        <p:tgtEl>
                                          <p:spTgt spid="13"/>
                                        </p:tgtEl>
                                        <p:attrNameLst>
                                          <p:attrName>ppt_x</p:attrName>
                                        </p:attrNameLst>
                                      </p:cBhvr>
                                      <p:tavLst>
                                        <p:tav tm="0">
                                          <p:val>
                                            <p:strVal val="#ppt_x"/>
                                          </p:val>
                                        </p:tav>
                                        <p:tav tm="100000">
                                          <p:val>
                                            <p:strVal val="#ppt_x"/>
                                          </p:val>
                                        </p:tav>
                                      </p:tavLst>
                                    </p:anim>
                                    <p:anim calcmode="lin" valueType="num">
                                      <p:cBhvr additive="base">
                                        <p:cTn id="5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additive="base">
                                        <p:cTn id="61" dur="500" fill="hold"/>
                                        <p:tgtEl>
                                          <p:spTgt spid="17"/>
                                        </p:tgtEl>
                                        <p:attrNameLst>
                                          <p:attrName>ppt_x</p:attrName>
                                        </p:attrNameLst>
                                      </p:cBhvr>
                                      <p:tavLst>
                                        <p:tav tm="0">
                                          <p:val>
                                            <p:strVal val="#ppt_x"/>
                                          </p:val>
                                        </p:tav>
                                        <p:tav tm="100000">
                                          <p:val>
                                            <p:strVal val="#ppt_x"/>
                                          </p:val>
                                        </p:tav>
                                      </p:tavLst>
                                    </p:anim>
                                    <p:anim calcmode="lin" valueType="num">
                                      <p:cBhvr additive="base">
                                        <p:cTn id="6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additive="base">
                                        <p:cTn id="67" dur="500" fill="hold"/>
                                        <p:tgtEl>
                                          <p:spTgt spid="14"/>
                                        </p:tgtEl>
                                        <p:attrNameLst>
                                          <p:attrName>ppt_x</p:attrName>
                                        </p:attrNameLst>
                                      </p:cBhvr>
                                      <p:tavLst>
                                        <p:tav tm="0">
                                          <p:val>
                                            <p:strVal val="#ppt_x"/>
                                          </p:val>
                                        </p:tav>
                                        <p:tav tm="100000">
                                          <p:val>
                                            <p:strVal val="#ppt_x"/>
                                          </p:val>
                                        </p:tav>
                                      </p:tavLst>
                                    </p:anim>
                                    <p:anim calcmode="lin" valueType="num">
                                      <p:cBhvr additive="base">
                                        <p:cTn id="6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additive="base">
                                        <p:cTn id="73" dur="500" fill="hold"/>
                                        <p:tgtEl>
                                          <p:spTgt spid="15"/>
                                        </p:tgtEl>
                                        <p:attrNameLst>
                                          <p:attrName>ppt_x</p:attrName>
                                        </p:attrNameLst>
                                      </p:cBhvr>
                                      <p:tavLst>
                                        <p:tav tm="0">
                                          <p:val>
                                            <p:strVal val="#ppt_x"/>
                                          </p:val>
                                        </p:tav>
                                        <p:tav tm="100000">
                                          <p:val>
                                            <p:strVal val="#ppt_x"/>
                                          </p:val>
                                        </p:tav>
                                      </p:tavLst>
                                    </p:anim>
                                    <p:anim calcmode="lin" valueType="num">
                                      <p:cBhvr additive="base">
                                        <p:cTn id="7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6"/>
                                        </p:tgtEl>
                                        <p:attrNameLst>
                                          <p:attrName>style.visibility</p:attrName>
                                        </p:attrNameLst>
                                      </p:cBhvr>
                                      <p:to>
                                        <p:strVal val="visible"/>
                                      </p:to>
                                    </p:set>
                                    <p:anim calcmode="lin" valueType="num">
                                      <p:cBhvr additive="base">
                                        <p:cTn id="79" dur="500" fill="hold"/>
                                        <p:tgtEl>
                                          <p:spTgt spid="16"/>
                                        </p:tgtEl>
                                        <p:attrNameLst>
                                          <p:attrName>ppt_x</p:attrName>
                                        </p:attrNameLst>
                                      </p:cBhvr>
                                      <p:tavLst>
                                        <p:tav tm="0">
                                          <p:val>
                                            <p:strVal val="#ppt_x"/>
                                          </p:val>
                                        </p:tav>
                                        <p:tav tm="100000">
                                          <p:val>
                                            <p:strVal val="#ppt_x"/>
                                          </p:val>
                                        </p:tav>
                                      </p:tavLst>
                                    </p:anim>
                                    <p:anim calcmode="lin" valueType="num">
                                      <p:cBhvr additive="base">
                                        <p:cTn id="8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10" grpId="0"/>
      <p:bldP spid="11" grpId="0"/>
      <p:bldP spid="12" grpId="0"/>
      <p:bldP spid="13" grpId="0"/>
      <p:bldP spid="14" grpId="0"/>
      <p:bldP spid="15"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78155" y="469265"/>
            <a:ext cx="11539855" cy="5868035"/>
          </a:xfrm>
        </p:spPr>
        <p:txBody>
          <a:bodyPr/>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4.boxing /ˈbɒksɪŋ / n.</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a boxing match</a:t>
            </a:r>
            <a:r>
              <a:rPr lang="en-US" sz="3200" b="1">
                <a:solidFill>
                  <a:srgbClr val="000000"/>
                </a:solidFill>
                <a:latin typeface="Times New Roman" panose="02020603050405020304" charset="0"/>
                <a:cs typeface="Times New Roman" panose="02020603050405020304" charset="0"/>
                <a:sym typeface="+mn-ea"/>
              </a:rPr>
              <a:t> 拳击比赛</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heavyweight boxing</a:t>
            </a:r>
            <a:r>
              <a:rPr lang="en-US" sz="3200" b="1">
                <a:solidFill>
                  <a:srgbClr val="000000"/>
                </a:solidFill>
                <a:latin typeface="Times New Roman" panose="02020603050405020304" charset="0"/>
                <a:cs typeface="Times New Roman" panose="02020603050405020304" charset="0"/>
                <a:sym typeface="+mn-ea"/>
              </a:rPr>
              <a:t> 重量级拳击</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e.g.</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rgbClr val="000000"/>
                </a:solidFill>
                <a:latin typeface="Times New Roman" panose="02020603050405020304" charset="0"/>
                <a:cs typeface="Times New Roman" panose="02020603050405020304" charset="0"/>
                <a:sym typeface="+mn-ea"/>
              </a:rPr>
              <a:t>Do you want to watch the </a:t>
            </a:r>
            <a:r>
              <a:rPr lang="en-US" sz="3200" b="1">
                <a:solidFill>
                  <a:schemeClr val="accent2">
                    <a:lumMod val="75000"/>
                  </a:schemeClr>
                </a:solidFill>
                <a:latin typeface="Times New Roman" panose="02020603050405020304" charset="0"/>
                <a:cs typeface="Times New Roman" panose="02020603050405020304" charset="0"/>
                <a:sym typeface="+mn-ea"/>
              </a:rPr>
              <a:t>boxing match</a:t>
            </a:r>
            <a:r>
              <a:rPr lang="en-US" sz="3200" b="1">
                <a:solidFill>
                  <a:srgbClr val="000000"/>
                </a:solidFill>
                <a:latin typeface="Times New Roman" panose="02020603050405020304" charset="0"/>
                <a:cs typeface="Times New Roman" panose="02020603050405020304" charset="0"/>
                <a:sym typeface="+mn-ea"/>
              </a:rPr>
              <a:t>? 你想看拳击比赛吗？</a:t>
            </a:r>
            <a:endParaRPr lang="en-US" sz="3200" b="1">
              <a:solidFill>
                <a:srgbClr val="000000"/>
              </a:solidFill>
              <a:latin typeface="Times New Roman" panose="02020603050405020304" charset="0"/>
              <a:cs typeface="Times New Roman" panose="02020603050405020304" charset="0"/>
              <a:sym typeface="+mn-ea"/>
            </a:endParaRPr>
          </a:p>
          <a:p>
            <a:pPr marL="0" algn="l">
              <a:lnSpc>
                <a:spcPct val="100000"/>
              </a:lnSpc>
              <a:buClrTx/>
              <a:buSzTx/>
              <a:buFontTx/>
              <a:buNone/>
            </a:pPr>
            <a:r>
              <a:rPr lang="en-US" sz="3200" b="1">
                <a:solidFill>
                  <a:schemeClr val="accent2">
                    <a:lumMod val="75000"/>
                  </a:schemeClr>
                </a:solidFill>
                <a:latin typeface="Times New Roman" panose="02020603050405020304" charset="0"/>
                <a:cs typeface="Times New Roman" panose="02020603050405020304" charset="0"/>
                <a:sym typeface="+mn-ea"/>
              </a:rPr>
              <a:t>Boxing matches</a:t>
            </a:r>
            <a:r>
              <a:rPr lang="en-US" sz="3200" b="1">
                <a:solidFill>
                  <a:srgbClr val="000000"/>
                </a:solidFill>
                <a:latin typeface="Times New Roman" panose="02020603050405020304" charset="0"/>
                <a:cs typeface="Times New Roman" panose="02020603050405020304" charset="0"/>
                <a:sym typeface="+mn-ea"/>
              </a:rPr>
              <a:t> were very popular in England two hundred years ago. 两百年前拳击比赛在英国就很盛行。</a:t>
            </a:r>
            <a:endParaRPr lang="en-US" sz="3200" b="1">
              <a:solidFill>
                <a:srgbClr val="000000"/>
              </a:solidFill>
              <a:latin typeface="Times New Roman" panose="02020603050405020304" charset="0"/>
              <a:cs typeface="Times New Roman" panose="02020603050405020304" charset="0"/>
              <a:sym typeface="+mn-ea"/>
            </a:endParaRPr>
          </a:p>
        </p:txBody>
      </p:sp>
      <p:sp>
        <p:nvSpPr>
          <p:cNvPr id="9" name="文本框 8"/>
          <p:cNvSpPr txBox="1"/>
          <p:nvPr/>
        </p:nvSpPr>
        <p:spPr>
          <a:xfrm>
            <a:off x="4688205" y="372745"/>
            <a:ext cx="995680" cy="583565"/>
          </a:xfrm>
          <a:prstGeom prst="rect">
            <a:avLst/>
          </a:prstGeom>
          <a:noFill/>
        </p:spPr>
        <p:txBody>
          <a:bodyPr wrap="none" rtlCol="0">
            <a:spAutoFit/>
          </a:bodyPr>
          <a:p>
            <a:pPr algn="l"/>
            <a:r>
              <a:rPr sz="3200" b="1">
                <a:solidFill>
                  <a:srgbClr val="7030A0"/>
                </a:solidFill>
                <a:latin typeface="Times New Roman" panose="02020603050405020304" charset="0"/>
                <a:cs typeface="Times New Roman" panose="02020603050405020304" charset="0"/>
                <a:sym typeface="+mn-ea"/>
              </a:rPr>
              <a:t>拳击</a:t>
            </a:r>
            <a:r>
              <a:rPr lang="en-US" sz="3200" b="1">
                <a:solidFill>
                  <a:srgbClr val="7030A0"/>
                </a:solidFill>
                <a:latin typeface="Times New Roman" panose="02020603050405020304" charset="0"/>
                <a:cs typeface="Times New Roman" panose="02020603050405020304" charset="0"/>
                <a:sym typeface="+mn-ea"/>
              </a:rPr>
              <a:t>  </a:t>
            </a:r>
            <a:endParaRPr lang="en-US" altLang="en-US" sz="3200" b="1">
              <a:solidFill>
                <a:srgbClr val="7030A0"/>
              </a:solidFill>
              <a:latin typeface="Times New Roman" panose="02020603050405020304" charset="0"/>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BEAUTIFY_FLAG" val="#wm#"/>
  <p:tag name="KSO_WM_TEMPLATE_CATEGORY" val="custom"/>
  <p:tag name="KSO_WM_TEMPLATE_INDEX" val="20187308"/>
</p:tagLst>
</file>

<file path=ppt/tags/tag101.xml><?xml version="1.0" encoding="utf-8"?>
<p:tagLst xmlns:p="http://schemas.openxmlformats.org/presentationml/2006/main">
  <p:tag name="KSO_WM_BEAUTIFY_FLAG" val="#wm#"/>
  <p:tag name="KSO_WM_TEMPLATE_CATEGORY" val="custom"/>
  <p:tag name="KSO_WM_TEMPLATE_INDEX" val="20187308"/>
</p:tagLst>
</file>

<file path=ppt/tags/tag102.xml><?xml version="1.0" encoding="utf-8"?>
<p:tagLst xmlns:p="http://schemas.openxmlformats.org/presentationml/2006/main">
  <p:tag name="KSO_WM_BEAUTIFY_FLAG" val="#wm#"/>
  <p:tag name="KSO_WM_TEMPLATE_CATEGORY" val="custom"/>
  <p:tag name="KSO_WM_TEMPLATE_INDEX" val="20187308"/>
</p:tagLst>
</file>

<file path=ppt/tags/tag103.xml><?xml version="1.0" encoding="utf-8"?>
<p:tagLst xmlns:p="http://schemas.openxmlformats.org/presentationml/2006/main">
  <p:tag name="KSO_WM_BEAUTIFY_FLAG" val="#wm#"/>
  <p:tag name="KSO_WM_TEMPLATE_CATEGORY" val="custom"/>
  <p:tag name="KSO_WM_TEMPLATE_INDEX" val="20187308"/>
</p:tagLst>
</file>

<file path=ppt/tags/tag104.xml><?xml version="1.0" encoding="utf-8"?>
<p:tagLst xmlns:p="http://schemas.openxmlformats.org/presentationml/2006/main">
  <p:tag name="KSO_WM_BEAUTIFY_FLAG" val="#wm#"/>
  <p:tag name="KSO_WM_TEMPLATE_CATEGORY" val="custom"/>
  <p:tag name="KSO_WM_TEMPLATE_INDEX" val="20187308"/>
</p:tagLst>
</file>

<file path=ppt/tags/tag105.xml><?xml version="1.0" encoding="utf-8"?>
<p:tagLst xmlns:p="http://schemas.openxmlformats.org/presentationml/2006/main">
  <p:tag name="KSO_WM_BEAUTIFY_FLAG" val="#wm#"/>
  <p:tag name="KSO_WM_TEMPLATE_CATEGORY" val="custom"/>
  <p:tag name="KSO_WM_TEMPLATE_INDEX" val="20187308"/>
</p:tagLst>
</file>

<file path=ppt/tags/tag106.xml><?xml version="1.0" encoding="utf-8"?>
<p:tagLst xmlns:p="http://schemas.openxmlformats.org/presentationml/2006/main">
  <p:tag name="KSO_WM_BEAUTIFY_FLAG" val="#wm#"/>
  <p:tag name="KSO_WM_TEMPLATE_CATEGORY" val="custom"/>
  <p:tag name="KSO_WM_TEMPLATE_INDEX" val="20187308"/>
</p:tagLst>
</file>

<file path=ppt/tags/tag107.xml><?xml version="1.0" encoding="utf-8"?>
<p:tagLst xmlns:p="http://schemas.openxmlformats.org/presentationml/2006/main">
  <p:tag name="KSO_WM_BEAUTIFY_FLAG" val="#wm#"/>
  <p:tag name="KSO_WM_TEMPLATE_CATEGORY" val="custom"/>
  <p:tag name="KSO_WM_TEMPLATE_INDEX" val="20187308"/>
</p:tagLst>
</file>

<file path=ppt/tags/tag108.xml><?xml version="1.0" encoding="utf-8"?>
<p:tagLst xmlns:p="http://schemas.openxmlformats.org/presentationml/2006/main">
  <p:tag name="KSO_WM_BEAUTIFY_FLAG" val="#wm#"/>
  <p:tag name="KSO_WM_TEMPLATE_CATEGORY" val="custom"/>
  <p:tag name="KSO_WM_TEMPLATE_INDEX" val="20187308"/>
</p:tagLst>
</file>

<file path=ppt/tags/tag109.xml><?xml version="1.0" encoding="utf-8"?>
<p:tagLst xmlns:p="http://schemas.openxmlformats.org/presentationml/2006/main">
  <p:tag name="KSO_WM_BEAUTIFY_FLAG" val="#wm#"/>
  <p:tag name="KSO_WM_TEMPLATE_CATEGORY" val="custom"/>
  <p:tag name="KSO_WM_TEMPLATE_INDEX" val="20187308"/>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BEAUTIFY_FLAG" val="#wm#"/>
  <p:tag name="KSO_WM_TEMPLATE_CATEGORY" val="custom"/>
  <p:tag name="KSO_WM_TEMPLATE_INDEX" val="20187308"/>
</p:tagLst>
</file>

<file path=ppt/tags/tag111.xml><?xml version="1.0" encoding="utf-8"?>
<p:tagLst xmlns:p="http://schemas.openxmlformats.org/presentationml/2006/main">
  <p:tag name="KSO_WM_BEAUTIFY_FLAG" val="#wm#"/>
  <p:tag name="KSO_WM_TEMPLATE_CATEGORY" val="custom"/>
  <p:tag name="KSO_WM_TEMPLATE_INDEX" val="20187308"/>
</p:tagLst>
</file>

<file path=ppt/tags/tag112.xml><?xml version="1.0" encoding="utf-8"?>
<p:tagLst xmlns:p="http://schemas.openxmlformats.org/presentationml/2006/main">
  <p:tag name="KSO_WM_BEAUTIFY_FLAG" val="#wm#"/>
  <p:tag name="KSO_WM_TEMPLATE_CATEGORY" val="custom"/>
  <p:tag name="KSO_WM_TEMPLATE_INDEX" val="20187308"/>
</p:tagLst>
</file>

<file path=ppt/tags/tag113.xml><?xml version="1.0" encoding="utf-8"?>
<p:tagLst xmlns:p="http://schemas.openxmlformats.org/presentationml/2006/main">
  <p:tag name="KSO_WM_BEAUTIFY_FLAG" val="#wm#"/>
  <p:tag name="KSO_WM_TEMPLATE_CATEGORY" val="custom"/>
  <p:tag name="KSO_WM_TEMPLATE_INDEX" val="20187308"/>
</p:tagLst>
</file>

<file path=ppt/tags/tag114.xml><?xml version="1.0" encoding="utf-8"?>
<p:tagLst xmlns:p="http://schemas.openxmlformats.org/presentationml/2006/main">
  <p:tag name="KSO_WM_BEAUTIFY_FLAG" val="#wm#"/>
  <p:tag name="KSO_WM_TEMPLATE_CATEGORY" val="custom"/>
  <p:tag name="KSO_WM_TEMPLATE_INDEX" val="20187308"/>
</p:tagLst>
</file>

<file path=ppt/tags/tag115.xml><?xml version="1.0" encoding="utf-8"?>
<p:tagLst xmlns:p="http://schemas.openxmlformats.org/presentationml/2006/main">
  <p:tag name="KSO_WM_BEAUTIFY_FLAG" val="#wm#"/>
  <p:tag name="KSO_WM_TEMPLATE_CATEGORY" val="custom"/>
  <p:tag name="KSO_WM_TEMPLATE_INDEX" val="20187308"/>
</p:tagLst>
</file>

<file path=ppt/tags/tag116.xml><?xml version="1.0" encoding="utf-8"?>
<p:tagLst xmlns:p="http://schemas.openxmlformats.org/presentationml/2006/main">
  <p:tag name="KSO_WM_BEAUTIFY_FLAG" val="#wm#"/>
  <p:tag name="KSO_WM_TEMPLATE_CATEGORY" val="custom"/>
  <p:tag name="KSO_WM_TEMPLATE_INDEX" val="20187308"/>
</p:tagLst>
</file>

<file path=ppt/tags/tag117.xml><?xml version="1.0" encoding="utf-8"?>
<p:tagLst xmlns:p="http://schemas.openxmlformats.org/presentationml/2006/main">
  <p:tag name="KSO_WM_BEAUTIFY_FLAG" val="#wm#"/>
  <p:tag name="KSO_WM_TEMPLATE_CATEGORY" val="custom"/>
  <p:tag name="KSO_WM_TEMPLATE_INDEX" val="20187308"/>
</p:tagLst>
</file>

<file path=ppt/tags/tag118.xml><?xml version="1.0" encoding="utf-8"?>
<p:tagLst xmlns:p="http://schemas.openxmlformats.org/presentationml/2006/main">
  <p:tag name="KSO_WM_BEAUTIFY_FLAG" val="#wm#"/>
  <p:tag name="KSO_WM_TEMPLATE_CATEGORY" val="custom"/>
  <p:tag name="KSO_WM_TEMPLATE_INDEX" val="20187308"/>
</p:tagLst>
</file>

<file path=ppt/tags/tag119.xml><?xml version="1.0" encoding="utf-8"?>
<p:tagLst xmlns:p="http://schemas.openxmlformats.org/presentationml/2006/main">
  <p:tag name="KSO_WM_BEAUTIFY_FLAG" val="#wm#"/>
  <p:tag name="KSO_WM_TEMPLATE_CATEGORY" val="custom"/>
  <p:tag name="KSO_WM_TEMPLATE_INDEX" val="20187308"/>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BEAUTIFY_FLAG" val="#wm#"/>
  <p:tag name="KSO_WM_TEMPLATE_CATEGORY" val="custom"/>
  <p:tag name="KSO_WM_TEMPLATE_INDEX" val="20187308"/>
</p:tagLst>
</file>

<file path=ppt/tags/tag121.xml><?xml version="1.0" encoding="utf-8"?>
<p:tagLst xmlns:p="http://schemas.openxmlformats.org/presentationml/2006/main">
  <p:tag name="KSO_WM_BEAUTIFY_FLAG" val="#wm#"/>
  <p:tag name="KSO_WM_TEMPLATE_CATEGORY" val="custom"/>
  <p:tag name="KSO_WM_TEMPLATE_INDEX" val="20187308"/>
</p:tagLst>
</file>

<file path=ppt/tags/tag122.xml><?xml version="1.0" encoding="utf-8"?>
<p:tagLst xmlns:p="http://schemas.openxmlformats.org/presentationml/2006/main">
  <p:tag name="KSO_WM_BEAUTIFY_FLAG" val="#wm#"/>
  <p:tag name="KSO_WM_TEMPLATE_CATEGORY" val="custom"/>
  <p:tag name="KSO_WM_TEMPLATE_INDEX" val="20187308"/>
</p:tagLst>
</file>

<file path=ppt/tags/tag123.xml><?xml version="1.0" encoding="utf-8"?>
<p:tagLst xmlns:p="http://schemas.openxmlformats.org/presentationml/2006/main">
  <p:tag name="KSO_WM_BEAUTIFY_FLAG" val="#wm#"/>
  <p:tag name="KSO_WM_TEMPLATE_CATEGORY" val="custom"/>
  <p:tag name="KSO_WM_TEMPLATE_INDEX" val="20187308"/>
</p:tagLst>
</file>

<file path=ppt/tags/tag124.xml><?xml version="1.0" encoding="utf-8"?>
<p:tagLst xmlns:p="http://schemas.openxmlformats.org/presentationml/2006/main">
  <p:tag name="KSO_WM_BEAUTIFY_FLAG" val="#wm#"/>
  <p:tag name="KSO_WM_TEMPLATE_CATEGORY" val="custom"/>
  <p:tag name="KSO_WM_TEMPLATE_INDEX" val="20187308"/>
</p:tagLst>
</file>

<file path=ppt/tags/tag125.xml><?xml version="1.0" encoding="utf-8"?>
<p:tagLst xmlns:p="http://schemas.openxmlformats.org/presentationml/2006/main">
  <p:tag name="KSO_WM_BEAUTIFY_FLAG" val="#wm#"/>
  <p:tag name="KSO_WM_TEMPLATE_CATEGORY" val="custom"/>
  <p:tag name="KSO_WM_TEMPLATE_INDEX" val="20187308"/>
</p:tagLst>
</file>

<file path=ppt/tags/tag126.xml><?xml version="1.0" encoding="utf-8"?>
<p:tagLst xmlns:p="http://schemas.openxmlformats.org/presentationml/2006/main">
  <p:tag name="KSO_WM_BEAUTIFY_FLAG" val="#wm#"/>
  <p:tag name="KSO_WM_TEMPLATE_CATEGORY" val="custom"/>
  <p:tag name="KSO_WM_TEMPLATE_INDEX" val="20187308"/>
</p:tagLst>
</file>

<file path=ppt/tags/tag127.xml><?xml version="1.0" encoding="utf-8"?>
<p:tagLst xmlns:p="http://schemas.openxmlformats.org/presentationml/2006/main">
  <p:tag name="KSO_WM_BEAUTIFY_FLAG" val="#wm#"/>
  <p:tag name="KSO_WM_TEMPLATE_CATEGORY" val="custom"/>
  <p:tag name="KSO_WM_TEMPLATE_INDEX" val="20187308"/>
</p:tagLst>
</file>

<file path=ppt/tags/tag128.xml><?xml version="1.0" encoding="utf-8"?>
<p:tagLst xmlns:p="http://schemas.openxmlformats.org/presentationml/2006/main">
  <p:tag name="KSO_WM_BEAUTIFY_FLAG" val="#wm#"/>
  <p:tag name="KSO_WM_TEMPLATE_CATEGORY" val="custom"/>
  <p:tag name="KSO_WM_TEMPLATE_INDEX" val="20187308"/>
</p:tagLst>
</file>

<file path=ppt/tags/tag129.xml><?xml version="1.0" encoding="utf-8"?>
<p:tagLst xmlns:p="http://schemas.openxmlformats.org/presentationml/2006/main">
  <p:tag name="KSO_WM_BEAUTIFY_FLAG" val="#wm#"/>
  <p:tag name="KSO_WM_TEMPLATE_CATEGORY" val="custom"/>
  <p:tag name="KSO_WM_TEMPLATE_INDEX" val="20187308"/>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BEAUTIFY_FLAG" val="#wm#"/>
  <p:tag name="KSO_WM_TEMPLATE_CATEGORY" val="custom"/>
  <p:tag name="KSO_WM_TEMPLATE_INDEX" val="20187308"/>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2、3、6、8、10、11、12、15"/>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4.xml><?xml version="1.0" encoding="utf-8"?>
<p:tagLst xmlns:p="http://schemas.openxmlformats.org/presentationml/2006/main">
  <p:tag name="KSO_WM_TEMPLATE_THUMBS_INDEX" val="1、2、3、6、8、10、11、12、15"/>
  <p:tag name="KSO_WM_SLIDE_ID" val="custom20187308_1"/>
  <p:tag name="KSO_WM_TEMPLATE_SUBCATEGORY" val="0"/>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 name="KSO_WM_SLIDE_MODEL_TYPE" val="cover"/>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BEAUTIFY_FLAG" val="#wm#"/>
  <p:tag name="KSO_WM_TEMPLATE_CATEGORY" val="custom"/>
  <p:tag name="KSO_WM_TEMPLATE_INDEX" val="20187308"/>
</p:tagLst>
</file>

<file path=ppt/tags/tag68.xml><?xml version="1.0" encoding="utf-8"?>
<p:tagLst xmlns:p="http://schemas.openxmlformats.org/presentationml/2006/main">
  <p:tag name="KSO_WM_BEAUTIFY_FLAG" val="#wm#"/>
  <p:tag name="KSO_WM_TEMPLATE_CATEGORY" val="custom"/>
  <p:tag name="KSO_WM_TEMPLATE_INDEX" val="20187308"/>
</p:tagLst>
</file>

<file path=ppt/tags/tag69.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187308"/>
</p:tagLst>
</file>

<file path=ppt/tags/tag71.xml><?xml version="1.0" encoding="utf-8"?>
<p:tagLst xmlns:p="http://schemas.openxmlformats.org/presentationml/2006/main">
  <p:tag name="KSO_WM_BEAUTIFY_FLAG" val="#wm#"/>
  <p:tag name="KSO_WM_TEMPLATE_CATEGORY" val="custom"/>
  <p:tag name="KSO_WM_TEMPLATE_INDEX" val="20187308"/>
</p:tagLst>
</file>

<file path=ppt/tags/tag72.xml><?xml version="1.0" encoding="utf-8"?>
<p:tagLst xmlns:p="http://schemas.openxmlformats.org/presentationml/2006/main">
  <p:tag name="KSO_WM_BEAUTIFY_FLAG" val="#wm#"/>
  <p:tag name="KSO_WM_TEMPLATE_CATEGORY" val="custom"/>
  <p:tag name="KSO_WM_TEMPLATE_INDEX" val="20187308"/>
</p:tagLst>
</file>

<file path=ppt/tags/tag73.xml><?xml version="1.0" encoding="utf-8"?>
<p:tagLst xmlns:p="http://schemas.openxmlformats.org/presentationml/2006/main">
  <p:tag name="KSO_WM_BEAUTIFY_FLAG" val="#wm#"/>
  <p:tag name="KSO_WM_TEMPLATE_CATEGORY" val="custom"/>
  <p:tag name="KSO_WM_TEMPLATE_INDEX" val="20187308"/>
</p:tagLst>
</file>

<file path=ppt/tags/tag74.xml><?xml version="1.0" encoding="utf-8"?>
<p:tagLst xmlns:p="http://schemas.openxmlformats.org/presentationml/2006/main">
  <p:tag name="KSO_WM_BEAUTIFY_FLAG" val="#wm#"/>
  <p:tag name="KSO_WM_TEMPLATE_CATEGORY" val="custom"/>
  <p:tag name="KSO_WM_TEMPLATE_INDEX" val="20187308"/>
</p:tagLst>
</file>

<file path=ppt/tags/tag75.xml><?xml version="1.0" encoding="utf-8"?>
<p:tagLst xmlns:p="http://schemas.openxmlformats.org/presentationml/2006/main">
  <p:tag name="KSO_WM_BEAUTIFY_FLAG" val="#wm#"/>
  <p:tag name="KSO_WM_TEMPLATE_CATEGORY" val="custom"/>
  <p:tag name="KSO_WM_TEMPLATE_INDEX" val="20187308"/>
</p:tagLst>
</file>

<file path=ppt/tags/tag76.xml><?xml version="1.0" encoding="utf-8"?>
<p:tagLst xmlns:p="http://schemas.openxmlformats.org/presentationml/2006/main">
  <p:tag name="KSO_WM_BEAUTIFY_FLAG" val="#wm#"/>
  <p:tag name="KSO_WM_TEMPLATE_CATEGORY" val="custom"/>
  <p:tag name="KSO_WM_TEMPLATE_INDEX" val="20187308"/>
</p:tagLst>
</file>

<file path=ppt/tags/tag77.xml><?xml version="1.0" encoding="utf-8"?>
<p:tagLst xmlns:p="http://schemas.openxmlformats.org/presentationml/2006/main">
  <p:tag name="KSO_WM_BEAUTIFY_FLAG" val="#wm#"/>
  <p:tag name="KSO_WM_TEMPLATE_CATEGORY" val="custom"/>
  <p:tag name="KSO_WM_TEMPLATE_INDEX" val="20187308"/>
</p:tagLst>
</file>

<file path=ppt/tags/tag78.xml><?xml version="1.0" encoding="utf-8"?>
<p:tagLst xmlns:p="http://schemas.openxmlformats.org/presentationml/2006/main">
  <p:tag name="KSO_WM_BEAUTIFY_FLAG" val="#wm#"/>
  <p:tag name="KSO_WM_TEMPLATE_CATEGORY" val="custom"/>
  <p:tag name="KSO_WM_TEMPLATE_INDEX" val="20187308"/>
</p:tagLst>
</file>

<file path=ppt/tags/tag79.xml><?xml version="1.0" encoding="utf-8"?>
<p:tagLst xmlns:p="http://schemas.openxmlformats.org/presentationml/2006/main">
  <p:tag name="KSO_WM_BEAUTIFY_FLAG" val="#wm#"/>
  <p:tag name="KSO_WM_TEMPLATE_CATEGORY" val="custom"/>
  <p:tag name="KSO_WM_TEMPLATE_INDEX" val="201873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187308"/>
</p:tagLst>
</file>

<file path=ppt/tags/tag81.xml><?xml version="1.0" encoding="utf-8"?>
<p:tagLst xmlns:p="http://schemas.openxmlformats.org/presentationml/2006/main">
  <p:tag name="KSO_WM_BEAUTIFY_FLAG" val="#wm#"/>
  <p:tag name="KSO_WM_TEMPLATE_CATEGORY" val="custom"/>
  <p:tag name="KSO_WM_TEMPLATE_INDEX" val="20187308"/>
</p:tagLst>
</file>

<file path=ppt/tags/tag82.xml><?xml version="1.0" encoding="utf-8"?>
<p:tagLst xmlns:p="http://schemas.openxmlformats.org/presentationml/2006/main">
  <p:tag name="KSO_WM_BEAUTIFY_FLAG" val="#wm#"/>
  <p:tag name="KSO_WM_TEMPLATE_CATEGORY" val="custom"/>
  <p:tag name="KSO_WM_TEMPLATE_INDEX" val="20187308"/>
</p:tagLst>
</file>

<file path=ppt/tags/tag83.xml><?xml version="1.0" encoding="utf-8"?>
<p:tagLst xmlns:p="http://schemas.openxmlformats.org/presentationml/2006/main">
  <p:tag name="KSO_WM_BEAUTIFY_FLAG" val="#wm#"/>
  <p:tag name="KSO_WM_TEMPLATE_CATEGORY" val="custom"/>
  <p:tag name="KSO_WM_TEMPLATE_INDEX" val="20187308"/>
</p:tagLst>
</file>

<file path=ppt/tags/tag84.xml><?xml version="1.0" encoding="utf-8"?>
<p:tagLst xmlns:p="http://schemas.openxmlformats.org/presentationml/2006/main">
  <p:tag name="KSO_WM_BEAUTIFY_FLAG" val="#wm#"/>
  <p:tag name="KSO_WM_TEMPLATE_CATEGORY" val="custom"/>
  <p:tag name="KSO_WM_TEMPLATE_INDEX" val="20187308"/>
</p:tagLst>
</file>

<file path=ppt/tags/tag85.xml><?xml version="1.0" encoding="utf-8"?>
<p:tagLst xmlns:p="http://schemas.openxmlformats.org/presentationml/2006/main">
  <p:tag name="KSO_WM_BEAUTIFY_FLAG" val="#wm#"/>
  <p:tag name="KSO_WM_TEMPLATE_CATEGORY" val="custom"/>
  <p:tag name="KSO_WM_TEMPLATE_INDEX" val="20187308"/>
</p:tagLst>
</file>

<file path=ppt/tags/tag86.xml><?xml version="1.0" encoding="utf-8"?>
<p:tagLst xmlns:p="http://schemas.openxmlformats.org/presentationml/2006/main">
  <p:tag name="KSO_WM_BEAUTIFY_FLAG" val="#wm#"/>
  <p:tag name="KSO_WM_TEMPLATE_CATEGORY" val="custom"/>
  <p:tag name="KSO_WM_TEMPLATE_INDEX" val="20187308"/>
</p:tagLst>
</file>

<file path=ppt/tags/tag87.xml><?xml version="1.0" encoding="utf-8"?>
<p:tagLst xmlns:p="http://schemas.openxmlformats.org/presentationml/2006/main">
  <p:tag name="KSO_WM_BEAUTIFY_FLAG" val="#wm#"/>
  <p:tag name="KSO_WM_TEMPLATE_CATEGORY" val="custom"/>
  <p:tag name="KSO_WM_TEMPLATE_INDEX" val="20187308"/>
</p:tagLst>
</file>

<file path=ppt/tags/tag88.xml><?xml version="1.0" encoding="utf-8"?>
<p:tagLst xmlns:p="http://schemas.openxmlformats.org/presentationml/2006/main">
  <p:tag name="KSO_WM_BEAUTIFY_FLAG" val="#wm#"/>
  <p:tag name="KSO_WM_TEMPLATE_CATEGORY" val="custom"/>
  <p:tag name="KSO_WM_TEMPLATE_INDEX" val="20187308"/>
</p:tagLst>
</file>

<file path=ppt/tags/tag89.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TEMPLATE_CATEGORY" val="custom"/>
  <p:tag name="KSO_WM_TEMPLATE_INDEX" val="20187308"/>
</p:tagLst>
</file>

<file path=ppt/tags/tag91.xml><?xml version="1.0" encoding="utf-8"?>
<p:tagLst xmlns:p="http://schemas.openxmlformats.org/presentationml/2006/main">
  <p:tag name="KSO_WM_BEAUTIFY_FLAG" val="#wm#"/>
  <p:tag name="KSO_WM_TEMPLATE_CATEGORY" val="custom"/>
  <p:tag name="KSO_WM_TEMPLATE_INDEX" val="20187308"/>
</p:tagLst>
</file>

<file path=ppt/tags/tag92.xml><?xml version="1.0" encoding="utf-8"?>
<p:tagLst xmlns:p="http://schemas.openxmlformats.org/presentationml/2006/main">
  <p:tag name="KSO_WM_BEAUTIFY_FLAG" val="#wm#"/>
  <p:tag name="KSO_WM_TEMPLATE_CATEGORY" val="custom"/>
  <p:tag name="KSO_WM_TEMPLATE_INDEX" val="20187308"/>
</p:tagLst>
</file>

<file path=ppt/tags/tag93.xml><?xml version="1.0" encoding="utf-8"?>
<p:tagLst xmlns:p="http://schemas.openxmlformats.org/presentationml/2006/main">
  <p:tag name="KSO_WM_BEAUTIFY_FLAG" val="#wm#"/>
  <p:tag name="KSO_WM_TEMPLATE_CATEGORY" val="custom"/>
  <p:tag name="KSO_WM_TEMPLATE_INDEX" val="20187308"/>
</p:tagLst>
</file>

<file path=ppt/tags/tag94.xml><?xml version="1.0" encoding="utf-8"?>
<p:tagLst xmlns:p="http://schemas.openxmlformats.org/presentationml/2006/main">
  <p:tag name="KSO_WM_BEAUTIFY_FLAG" val="#wm#"/>
  <p:tag name="KSO_WM_TEMPLATE_CATEGORY" val="custom"/>
  <p:tag name="KSO_WM_TEMPLATE_INDEX" val="20187308"/>
</p:tagLst>
</file>

<file path=ppt/tags/tag95.xml><?xml version="1.0" encoding="utf-8"?>
<p:tagLst xmlns:p="http://schemas.openxmlformats.org/presentationml/2006/main">
  <p:tag name="KSO_WM_BEAUTIFY_FLAG" val="#wm#"/>
  <p:tag name="KSO_WM_TEMPLATE_CATEGORY" val="custom"/>
  <p:tag name="KSO_WM_TEMPLATE_INDEX" val="20187308"/>
</p:tagLst>
</file>

<file path=ppt/tags/tag96.xml><?xml version="1.0" encoding="utf-8"?>
<p:tagLst xmlns:p="http://schemas.openxmlformats.org/presentationml/2006/main">
  <p:tag name="KSO_WM_BEAUTIFY_FLAG" val="#wm#"/>
  <p:tag name="KSO_WM_TEMPLATE_CATEGORY" val="custom"/>
  <p:tag name="KSO_WM_TEMPLATE_INDEX" val="20187308"/>
</p:tagLst>
</file>

<file path=ppt/tags/tag97.xml><?xml version="1.0" encoding="utf-8"?>
<p:tagLst xmlns:p="http://schemas.openxmlformats.org/presentationml/2006/main">
  <p:tag name="KSO_WM_BEAUTIFY_FLAG" val="#wm#"/>
  <p:tag name="KSO_WM_TEMPLATE_CATEGORY" val="custom"/>
  <p:tag name="KSO_WM_TEMPLATE_INDEX" val="20187308"/>
</p:tagLst>
</file>

<file path=ppt/tags/tag98.xml><?xml version="1.0" encoding="utf-8"?>
<p:tagLst xmlns:p="http://schemas.openxmlformats.org/presentationml/2006/main">
  <p:tag name="KSO_WM_BEAUTIFY_FLAG" val="#wm#"/>
  <p:tag name="KSO_WM_TEMPLATE_CATEGORY" val="custom"/>
  <p:tag name="KSO_WM_TEMPLATE_INDEX" val="20187308"/>
</p:tagLst>
</file>

<file path=ppt/tags/tag99.xml><?xml version="1.0" encoding="utf-8"?>
<p:tagLst xmlns:p="http://schemas.openxmlformats.org/presentationml/2006/main">
  <p:tag name="KSO_WM_BEAUTIFY_FLAG" val="#wm#"/>
  <p:tag name="KSO_WM_TEMPLATE_CATEGORY" val="custom"/>
  <p:tag name="KSO_WM_TEMPLATE_INDEX" val="20187308"/>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24222</Words>
  <Application>WPS 演示</Application>
  <PresentationFormat>宽屏</PresentationFormat>
  <Paragraphs>1507</Paragraphs>
  <Slides>68</Slides>
  <Notes>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68</vt:i4>
      </vt:variant>
    </vt:vector>
  </HeadingPairs>
  <TitlesOfParts>
    <vt:vector size="78" baseType="lpstr">
      <vt:lpstr>Arial</vt:lpstr>
      <vt:lpstr>宋体</vt:lpstr>
      <vt:lpstr>Wingdings</vt:lpstr>
      <vt:lpstr>微软雅黑</vt:lpstr>
      <vt:lpstr>Times New Roman</vt:lpstr>
      <vt:lpstr>Arial Unicode MS</vt:lpstr>
      <vt:lpstr>HelveticaNeue</vt:lpstr>
      <vt:lpstr>NumberOnly</vt:lpstr>
      <vt:lpstr>华文新魏</vt:lpstr>
      <vt:lpstr>Office 主题​​</vt:lpstr>
      <vt:lpstr>PowerPoint 演示文稿</vt:lpstr>
      <vt:lpstr>人教版新教材 词汇导学练</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曹小等</cp:lastModifiedBy>
  <cp:revision>67</cp:revision>
  <dcterms:created xsi:type="dcterms:W3CDTF">2019-10-07T02:24:00Z</dcterms:created>
  <dcterms:modified xsi:type="dcterms:W3CDTF">2019-10-16T07:59:03Z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2052-11.1.0.9098</vt:lpwstr>
  </property>
</Properties>
</file>