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81" r:id="rId3"/>
    <p:sldId id="924" r:id="rId4"/>
    <p:sldId id="258" r:id="rId6"/>
    <p:sldId id="296" r:id="rId7"/>
    <p:sldId id="888" r:id="rId8"/>
    <p:sldId id="965" r:id="rId9"/>
    <p:sldId id="890" r:id="rId10"/>
    <p:sldId id="920" r:id="rId11"/>
    <p:sldId id="889" r:id="rId12"/>
    <p:sldId id="951" r:id="rId13"/>
    <p:sldId id="966" r:id="rId14"/>
    <p:sldId id="967" r:id="rId15"/>
    <p:sldId id="922" r:id="rId16"/>
    <p:sldId id="911" r:id="rId17"/>
    <p:sldId id="905" r:id="rId18"/>
    <p:sldId id="908" r:id="rId19"/>
    <p:sldId id="910" r:id="rId20"/>
    <p:sldId id="479" r:id="rId21"/>
    <p:sldId id="892" r:id="rId22"/>
    <p:sldId id="962" r:id="rId23"/>
    <p:sldId id="894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 PC" initials="YP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A088"/>
    <a:srgbClr val="489291"/>
    <a:srgbClr val="069B87"/>
    <a:srgbClr val="C4C3D5"/>
    <a:srgbClr val="A9A3BF"/>
    <a:srgbClr val="0B5FD1"/>
    <a:srgbClr val="C16B08"/>
    <a:srgbClr val="F8F9E7"/>
    <a:srgbClr val="1D41D5"/>
    <a:srgbClr val="094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2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94473-D6CE-4D23-B8E1-6B6055E13B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034F3-5C3F-4312-8131-BEBDD17A0A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幻灯片图像占位符 1"/>
          <p:cNvSpPr>
            <a:spLocks noGrp="1" noRot="1" noChangeAspect="1"/>
          </p:cNvSpPr>
          <p:nvPr>
            <p:ph type="sldImg" idx="4294967295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  <a:miter lim="800000"/>
          </a:ln>
        </p:spPr>
      </p:sp>
      <p:sp>
        <p:nvSpPr>
          <p:cNvPr id="5122" name="备注占位符 2"/>
          <p:cNvSpPr>
            <a:spLocks noGrp="1"/>
          </p:cNvSpPr>
          <p:nvPr>
            <p:ph type="body" idx="4294967295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zh-CN" altLang="en-US" u="none" baseline="0"/>
          </a:p>
        </p:txBody>
      </p:sp>
      <p:sp>
        <p:nvSpPr>
          <p:cNvPr id="5123" name="灯片编号占位符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91440" tIns="45720" rIns="91440" bIns="45720" anchor="b" anchorCtr="0"/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r"/>
            <a:fld id="{A5998A02-1B94-492B-A699-5D6F29DAA968}" type="slidenum">
              <a:rPr lang="zh-CN" altLang="en-US" sz="1200" b="0"/>
            </a:fld>
            <a:endParaRPr lang="zh-CN" altLang="en-US" sz="1200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03b32313535313632303bbfbcc0ad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23825"/>
            <a:ext cx="914400" cy="914400"/>
          </a:xfrm>
          <a:prstGeom prst="rect">
            <a:avLst/>
          </a:prstGeom>
        </p:spPr>
      </p:pic>
      <p:sp>
        <p:nvSpPr>
          <p:cNvPr id="8" name="对角圆角矩形 7"/>
          <p:cNvSpPr/>
          <p:nvPr userDrawn="1"/>
        </p:nvSpPr>
        <p:spPr>
          <a:xfrm>
            <a:off x="91440" y="100330"/>
            <a:ext cx="12020550" cy="6664960"/>
          </a:xfrm>
          <a:prstGeom prst="round2Diag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303b343538343037313bc3d7c0cfcaf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8255" y="6129655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对角圆角矩形 5"/>
          <p:cNvSpPr/>
          <p:nvPr userDrawn="1"/>
        </p:nvSpPr>
        <p:spPr>
          <a:xfrm>
            <a:off x="91440" y="100330"/>
            <a:ext cx="12020550" cy="6664960"/>
          </a:xfrm>
          <a:prstGeom prst="round2Diag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303b32313535313632303bbfbcc0ad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23825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image" Target="../media/image21.jpeg"/><Relationship Id="rId7" Type="http://schemas.openxmlformats.org/officeDocument/2006/relationships/image" Target="../media/image20.jpeg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4" Type="http://schemas.openxmlformats.org/officeDocument/2006/relationships/slideLayout" Target="../slideLayouts/slideLayout12.xml"/><Relationship Id="rId13" Type="http://schemas.openxmlformats.org/officeDocument/2006/relationships/tags" Target="../tags/tag15.xml"/><Relationship Id="rId12" Type="http://schemas.openxmlformats.org/officeDocument/2006/relationships/image" Target="../media/image24.jpeg"/><Relationship Id="rId11" Type="http://schemas.openxmlformats.org/officeDocument/2006/relationships/image" Target="../media/image23.jpeg"/><Relationship Id="rId10" Type="http://schemas.openxmlformats.org/officeDocument/2006/relationships/tags" Target="../tags/tag14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3.xml"/><Relationship Id="rId7" Type="http://schemas.openxmlformats.org/officeDocument/2006/relationships/slide" Target="slide17.xml"/><Relationship Id="rId6" Type="http://schemas.openxmlformats.org/officeDocument/2006/relationships/slide" Target="slide15.xml"/><Relationship Id="rId5" Type="http://schemas.openxmlformats.org/officeDocument/2006/relationships/image" Target="../media/image17.png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2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video" Target="../media/media2.mp4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slide" Target="slide14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8.png"/><Relationship Id="rId10" Type="http://schemas.microsoft.com/office/2007/relationships/media" Target="../media/media2.mp4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tags" Target="../tags/tag28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openxmlformats.org/officeDocument/2006/relationships/tags" Target="../tags/tag4.xml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172598" y="717639"/>
            <a:ext cx="2468245" cy="107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45261" y="2890622"/>
            <a:ext cx="2468245" cy="107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2760276" y="1417304"/>
            <a:ext cx="2629367" cy="4668520"/>
            <a:chOff x="4632" y="1164"/>
            <a:chExt cx="4141" cy="7352"/>
          </a:xfrm>
        </p:grpSpPr>
        <p:sp>
          <p:nvSpPr>
            <p:cNvPr id="13" name="矩形: 圆角 27"/>
            <p:cNvSpPr/>
            <p:nvPr>
              <p:custDataLst>
                <p:tags r:id="rId1"/>
              </p:custDataLst>
            </p:nvPr>
          </p:nvSpPr>
          <p:spPr>
            <a:xfrm>
              <a:off x="4735" y="4473"/>
              <a:ext cx="3226" cy="96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rgbClr val="00A5CC">
                <a:shade val="50000"/>
              </a:srgbClr>
            </a:lnRef>
            <a:fillRef idx="1">
              <a:srgbClr val="00A5CC"/>
            </a:fillRef>
            <a:effectRef idx="0">
              <a:srgbClr val="00A5CC"/>
            </a:effectRef>
            <a:fontRef idx="minor">
              <a:srgbClr val="FFFFFF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: 圆角 28"/>
            <p:cNvSpPr/>
            <p:nvPr>
              <p:custDataLst>
                <p:tags r:id="rId2"/>
              </p:custDataLst>
            </p:nvPr>
          </p:nvSpPr>
          <p:spPr>
            <a:xfrm rot="402820">
              <a:off x="4632" y="7629"/>
              <a:ext cx="3178" cy="887"/>
            </a:xfrm>
            <a:prstGeom prst="roundRect">
              <a:avLst>
                <a:gd name="adj" fmla="val 50000"/>
              </a:avLst>
            </a:prstGeom>
            <a:solidFill>
              <a:srgbClr val="FFCCCC"/>
            </a:solidFill>
            <a:ln>
              <a:noFill/>
            </a:ln>
          </p:spPr>
          <p:style>
            <a:lnRef idx="2">
              <a:srgbClr val="00A5CC">
                <a:shade val="50000"/>
              </a:srgbClr>
            </a:lnRef>
            <a:fillRef idx="1">
              <a:srgbClr val="00A5CC"/>
            </a:fillRef>
            <a:effectRef idx="0">
              <a:srgbClr val="00A5CC"/>
            </a:effectRef>
            <a:fontRef idx="minor">
              <a:srgbClr val="FFFFFF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670" y="1164"/>
              <a:ext cx="3264" cy="1317"/>
              <a:chOff x="5170" y="2107"/>
              <a:chExt cx="2626" cy="1317"/>
            </a:xfrm>
          </p:grpSpPr>
          <p:sp>
            <p:nvSpPr>
              <p:cNvPr id="12" name="矩形: 圆角 4"/>
              <p:cNvSpPr/>
              <p:nvPr>
                <p:custDataLst>
                  <p:tags r:id="rId3"/>
                </p:custDataLst>
              </p:nvPr>
            </p:nvSpPr>
            <p:spPr>
              <a:xfrm rot="20700000">
                <a:off x="5170" y="2493"/>
                <a:ext cx="2570" cy="854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rgbClr val="00A5CC">
                  <a:shade val="50000"/>
                </a:srgbClr>
              </a:lnRef>
              <a:fillRef idx="1">
                <a:srgbClr val="00A5CC"/>
              </a:fillRef>
              <a:effectRef idx="0">
                <a:srgbClr val="00A5CC"/>
              </a:effectRef>
              <a:fontRef idx="minor">
                <a:srgbClr val="FFFFFF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4"/>
                </p:custDataLst>
              </p:nvPr>
            </p:nvSpPr>
            <p:spPr>
              <a:xfrm rot="20690508">
                <a:off x="5420" y="2107"/>
                <a:ext cx="2376" cy="1317"/>
              </a:xfrm>
              <a:prstGeom prst="rect">
                <a:avLst/>
              </a:prstGeom>
              <a:noFill/>
            </p:spPr>
            <p:txBody>
              <a:bodyPr wrap="square" rtlCol="0">
                <a:scene3d>
                  <a:camera prst="orthographicFront"/>
                  <a:lightRig rig="threePt" dir="t"/>
                </a:scene3d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4000" b="1" i="1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food</a:t>
                </a:r>
                <a:endParaRPr lang="en-US" altLang="zh-CN" sz="4000" b="1" i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sz="4000" b="1" i="1" spc="3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文本框 26"/>
            <p:cNvSpPr txBox="1"/>
            <p:nvPr>
              <p:custDataLst>
                <p:tags r:id="rId5"/>
              </p:custDataLst>
            </p:nvPr>
          </p:nvSpPr>
          <p:spPr>
            <a:xfrm>
              <a:off x="5105" y="4260"/>
              <a:ext cx="2856" cy="1037"/>
            </a:xfrm>
            <a:prstGeom prst="rect">
              <a:avLst/>
            </a:prstGeom>
            <a:noFill/>
          </p:spPr>
          <p:txBody>
            <a:bodyPr wrap="square" rtlCol="0"/>
            <a:lstStyle/>
            <a:p>
              <a:pPr>
                <a:lnSpc>
                  <a:spcPct val="120000"/>
                </a:lnSpc>
              </a:pPr>
              <a:r>
                <a:rPr lang="en-US" altLang="zh-CN" sz="4000" b="1" i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people</a:t>
              </a:r>
              <a:endParaRPr lang="en-US" altLang="zh-CN" sz="4000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zh-CN" sz="4000" b="1" i="1" spc="300" dirty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6"/>
              </p:custDataLst>
            </p:nvPr>
          </p:nvSpPr>
          <p:spPr>
            <a:xfrm rot="568791">
              <a:off x="5295" y="7425"/>
              <a:ext cx="3478" cy="860"/>
            </a:xfrm>
            <a:prstGeom prst="rect">
              <a:avLst/>
            </a:prstGeom>
            <a:noFill/>
          </p:spPr>
          <p:txBody>
            <a:bodyPr wrap="square" rtlCol="0"/>
            <a:lstStyle/>
            <a:p>
              <a:pPr>
                <a:lnSpc>
                  <a:spcPct val="120000"/>
                </a:lnSpc>
              </a:pPr>
              <a:r>
                <a:rPr lang="en-US" altLang="zh-CN" sz="40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park</a:t>
              </a:r>
              <a:endParaRPr lang="en-US" altLang="zh-CN" sz="4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zh-CN" sz="4000" b="1" i="1" spc="3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82" name="Picture 10" descr="See the source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9" y="805834"/>
            <a:ext cx="2425994" cy="201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3"/>
          <a:stretch>
            <a:fillRect/>
          </a:stretch>
        </p:blipFill>
        <p:spPr bwMode="auto">
          <a:xfrm>
            <a:off x="117406" y="3024768"/>
            <a:ext cx="2578627" cy="16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直接连接符 35"/>
          <p:cNvCxnSpPr/>
          <p:nvPr/>
        </p:nvCxnSpPr>
        <p:spPr>
          <a:xfrm flipV="1">
            <a:off x="145261" y="4775228"/>
            <a:ext cx="2468245" cy="107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4" name="Picture 2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2"/>
          <a:stretch>
            <a:fillRect/>
          </a:stretch>
        </p:blipFill>
        <p:spPr bwMode="auto">
          <a:xfrm>
            <a:off x="135601" y="4919938"/>
            <a:ext cx="2505242" cy="18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矩形: 圆角 60"/>
          <p:cNvSpPr/>
          <p:nvPr>
            <p:custDataLst>
              <p:tags r:id="rId10"/>
            </p:custDataLst>
          </p:nvPr>
        </p:nvSpPr>
        <p:spPr>
          <a:xfrm>
            <a:off x="66675" y="65405"/>
            <a:ext cx="3320415" cy="49149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Read for details</a:t>
            </a:r>
            <a:endParaRPr lang="en-US" altLang="zh-CN" sz="3600" b="1" dirty="0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82700" y="2776220"/>
            <a:ext cx="10114280" cy="23069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7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rial Rounded MT Bold" panose="020F0704030504030204" pitchFamily="34" charset="0"/>
              </a:rPr>
              <a:t>Which three </a:t>
            </a:r>
            <a:r>
              <a:rPr lang="en-US" altLang="zh-CN" sz="7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rial Rounded MT Bold" panose="020F0704030504030204" pitchFamily="34" charset="0"/>
              </a:rPr>
              <a:t>aspects impressed Jim most? </a:t>
            </a:r>
            <a:endParaRPr lang="en-US" altLang="zh-CN" sz="7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  <a:cs typeface="Arial Rounded MT Bold" panose="020F070403050403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690870" y="45085"/>
            <a:ext cx="15875" cy="6720205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855970" y="261620"/>
            <a:ext cx="6456045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rial Rounded MT Bold" panose="020F0704030504030204" pitchFamily="34" charset="0"/>
              </a:rPr>
              <a:t>What is Jim's plan?</a:t>
            </a:r>
            <a:r>
              <a:rPr lang="en-US" altLang="zh-CN" sz="5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rial Rounded MT Bold" panose="020F0704030504030204" pitchFamily="34" charset="0"/>
              </a:rPr>
              <a:t> </a:t>
            </a:r>
            <a:endParaRPr lang="en-US" altLang="zh-CN" sz="5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  <a:cs typeface="Arial Rounded MT Bold" panose="020F0704030504030204" pitchFamily="34" charset="0"/>
            </a:endParaRPr>
          </a:p>
        </p:txBody>
      </p:sp>
      <p:pic>
        <p:nvPicPr>
          <p:cNvPr id="2054" name="Picture 6" descr="查看源图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510" y="3681095"/>
            <a:ext cx="3245485" cy="17252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查看源图像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70" y="1186815"/>
            <a:ext cx="2778760" cy="18770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圆角矩形 30"/>
          <p:cNvSpPr/>
          <p:nvPr/>
        </p:nvSpPr>
        <p:spPr>
          <a:xfrm>
            <a:off x="8905875" y="1577340"/>
            <a:ext cx="3023870" cy="1198880"/>
          </a:xfrm>
          <a:prstGeom prst="roundRect">
            <a:avLst/>
          </a:prstGeom>
          <a:solidFill>
            <a:srgbClr val="C4C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9103995" y="1525905"/>
            <a:ext cx="27393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Cambria" panose="02040503050406030204" charset="0"/>
                <a:cs typeface="Cambria" panose="02040503050406030204" charset="0"/>
              </a:rPr>
              <a:t>Learn Chinese</a:t>
            </a:r>
            <a:endParaRPr lang="en-US" altLang="zh-CN" sz="3600" b="1"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8122285" y="5457190"/>
            <a:ext cx="3530600" cy="1198880"/>
          </a:xfrm>
          <a:prstGeom prst="roundRect">
            <a:avLst/>
          </a:prstGeom>
          <a:solidFill>
            <a:srgbClr val="48A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319135" y="5406390"/>
            <a:ext cx="38074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Cambria" panose="02040503050406030204" charset="0"/>
                <a:cs typeface="Cambria" panose="02040503050406030204" charset="0"/>
              </a:rPr>
              <a:t>Learn Chinese food recipes</a:t>
            </a:r>
            <a:endParaRPr lang="en-US" altLang="zh-CN" sz="3600" b="1"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37" name="对角圆角矩形 36"/>
          <p:cNvSpPr/>
          <p:nvPr/>
        </p:nvSpPr>
        <p:spPr>
          <a:xfrm>
            <a:off x="5855970" y="1069975"/>
            <a:ext cx="6270625" cy="2447925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39" name="对角圆角矩形 38"/>
          <p:cNvSpPr/>
          <p:nvPr/>
        </p:nvSpPr>
        <p:spPr>
          <a:xfrm>
            <a:off x="5858510" y="3681730"/>
            <a:ext cx="6268720" cy="3009265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3"/>
    </p:custData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0" grpId="1" animBg="1"/>
      <p:bldP spid="10" grpId="2" bldLvl="0" animBg="1"/>
      <p:bldP spid="10" grpId="3" bldLvl="0" animBg="1"/>
      <p:bldP spid="31" grpId="0" bldLvl="0" animBg="1"/>
      <p:bldP spid="31" grpId="1" animBg="1"/>
      <p:bldP spid="32" grpId="0"/>
      <p:bldP spid="32" grpId="1"/>
      <p:bldP spid="33" grpId="0" bldLvl="0" animBg="1"/>
      <p:bldP spid="33" grpId="1" animBg="1"/>
      <p:bldP spid="35" grpId="0"/>
      <p:bldP spid="35" grpId="1"/>
      <p:bldP spid="37" grpId="0" bldLvl="0" animBg="1"/>
      <p:bldP spid="37" grpId="1" animBg="1"/>
      <p:bldP spid="39" grpId="0" bldLvl="0" animBg="1"/>
      <p:bldP spid="3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/>
          <p:cNvSpPr/>
          <p:nvPr>
            <p:custDataLst>
              <p:tags r:id="rId1"/>
            </p:custDataLst>
          </p:nvPr>
        </p:nvSpPr>
        <p:spPr>
          <a:xfrm>
            <a:off x="66382" y="65154"/>
            <a:ext cx="2698667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Discussion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152439"/>
            <a:ext cx="12194032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How did Jim’s impression of China change </a:t>
            </a:r>
            <a:endParaRPr lang="en-US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after he arrived?</a:t>
            </a:r>
            <a:endParaRPr lang="en-US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    </a:t>
            </a:r>
            <a:r>
              <a:rPr lang="en-US" sz="4000" b="1" i="1" dirty="0">
                <a:solidFill>
                  <a:srgbClr val="0070C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He had thought China would be quite old and traditional,      </a:t>
            </a:r>
            <a:endParaRPr lang="en-US" sz="4000" b="1" i="1" dirty="0">
              <a:solidFill>
                <a:srgbClr val="0070C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sz="4000" b="1" i="1" dirty="0">
                <a:solidFill>
                  <a:srgbClr val="0070C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but then he found in many ways, the cities are just as  </a:t>
            </a:r>
            <a:endParaRPr lang="en-US" sz="4000" b="1" i="1" dirty="0">
              <a:solidFill>
                <a:srgbClr val="0070C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sz="4000" b="1" i="1" dirty="0">
                <a:solidFill>
                  <a:srgbClr val="0070C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modern as back home.</a:t>
            </a:r>
            <a:endParaRPr lang="en-US" sz="4000" b="1" i="1" dirty="0">
              <a:solidFill>
                <a:srgbClr val="0070C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2. Why does Jim like Chinese park so much?</a:t>
            </a:r>
            <a:endParaRPr lang="en-US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    </a:t>
            </a:r>
            <a:r>
              <a:rPr lang="en-US" sz="4000" b="1" i="1" dirty="0">
                <a:solidFill>
                  <a:srgbClr val="0070C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He practiced tai chi with the locals in the parks. He also gets to know other forms of traditional Chinese culture there.</a:t>
            </a:r>
            <a:endParaRPr lang="en-US" sz="4000" b="1" i="1" dirty="0">
              <a:solidFill>
                <a:srgbClr val="0070C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2050" name="Picture 2" descr="查看源图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694" y="142524"/>
            <a:ext cx="2612649" cy="18529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头: 五边形 3"/>
          <p:cNvSpPr/>
          <p:nvPr/>
        </p:nvSpPr>
        <p:spPr>
          <a:xfrm>
            <a:off x="3265713" y="142524"/>
            <a:ext cx="4129315" cy="68942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265713" y="185621"/>
            <a:ext cx="3992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Further exploration</a:t>
            </a:r>
            <a:endParaRPr lang="en-US" altLang="zh-CN" sz="3600" b="1" dirty="0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908715"/>
            <a:ext cx="12194032" cy="68634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3. What are Jim’s plan for the future?</a:t>
            </a:r>
            <a:endParaRPr lang="en-US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    </a:t>
            </a:r>
            <a:r>
              <a:rPr lang="en-US" sz="4000" b="1" dirty="0">
                <a:solidFill>
                  <a:srgbClr val="0070C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His long-term plan is to take a degree course in China. And he intends to find some work first. Right now, he hopes to find a friendly Chinese family for homestay.</a:t>
            </a:r>
            <a:endParaRPr lang="en-US" sz="4000" b="1" dirty="0">
              <a:solidFill>
                <a:srgbClr val="0070C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endParaRPr lang="en-US" sz="4000" b="1" dirty="0">
              <a:solidFill>
                <a:srgbClr val="FF000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4. What kind of photos do you think Jim has attached to the email?</a:t>
            </a:r>
            <a:endParaRPr lang="en-US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altLang="zh-CN" sz="4000" b="1" dirty="0">
                <a:solidFill>
                  <a:srgbClr val="0070C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   Maybe some photos of people writing calligraphy..</a:t>
            </a:r>
            <a:endParaRPr lang="en-US" altLang="zh-CN" sz="4000" b="1" dirty="0">
              <a:solidFill>
                <a:srgbClr val="0070C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altLang="zh-CN" sz="4000" b="1" dirty="0">
                <a:solidFill>
                  <a:srgbClr val="0070C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   Maybe people doing tai chi, playing Chinese chess</a:t>
            </a:r>
            <a:r>
              <a:rPr lang="en-US" altLang="zh-CN" sz="4000" b="1" dirty="0">
                <a:solidFill>
                  <a:srgbClr val="FF000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…</a:t>
            </a:r>
            <a:endParaRPr lang="en-US" altLang="zh-CN" sz="4000" b="1" dirty="0">
              <a:solidFill>
                <a:srgbClr val="FF000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endParaRPr lang="en-US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    </a:t>
            </a:r>
            <a:endParaRPr lang="en-US" sz="4000" b="1" dirty="0">
              <a:solidFill>
                <a:srgbClr val="FF000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29279" t="14584" r="36181"/>
          <a:stretch>
            <a:fillRect/>
          </a:stretch>
        </p:blipFill>
        <p:spPr>
          <a:xfrm>
            <a:off x="10658021" y="4639455"/>
            <a:ext cx="1533979" cy="2226143"/>
          </a:xfrm>
          <a:prstGeom prst="rect">
            <a:avLst/>
          </a:prstGeom>
        </p:spPr>
      </p:pic>
      <p:sp>
        <p:nvSpPr>
          <p:cNvPr id="5" name="矩形: 圆角 4"/>
          <p:cNvSpPr/>
          <p:nvPr>
            <p:custDataLst>
              <p:tags r:id="rId2"/>
            </p:custDataLst>
          </p:nvPr>
        </p:nvSpPr>
        <p:spPr>
          <a:xfrm>
            <a:off x="66382" y="65154"/>
            <a:ext cx="2698667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Discussion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7" name="箭头: 五边形 6"/>
          <p:cNvSpPr/>
          <p:nvPr/>
        </p:nvSpPr>
        <p:spPr>
          <a:xfrm>
            <a:off x="3265713" y="142524"/>
            <a:ext cx="4129315" cy="68942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265713" y="185621"/>
            <a:ext cx="3992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Further exploration</a:t>
            </a:r>
            <a:endParaRPr lang="en-US" altLang="zh-CN" sz="3600" b="1" dirty="0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>
            <p:custDataLst>
              <p:tags r:id="rId1"/>
            </p:custDataLst>
          </p:nvPr>
        </p:nvSpPr>
        <p:spPr>
          <a:xfrm>
            <a:off x="3046739" y="2150268"/>
            <a:ext cx="5928193" cy="175736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6739" y="2239625"/>
            <a:ext cx="5928193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8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Writing </a:t>
            </a:r>
            <a:endParaRPr lang="zh-CN" altLang="en-US" sz="8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468630" y="3210560"/>
            <a:ext cx="11124565" cy="905510"/>
            <a:chOff x="738" y="5056"/>
            <a:chExt cx="17519" cy="1426"/>
          </a:xfrm>
          <a:noFill/>
        </p:grpSpPr>
        <p:sp>
          <p:nvSpPr>
            <p:cNvPr id="6" name="圆角矩形 5"/>
            <p:cNvSpPr/>
            <p:nvPr/>
          </p:nvSpPr>
          <p:spPr>
            <a:xfrm>
              <a:off x="738" y="5056"/>
              <a:ext cx="17519" cy="142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32" y="5228"/>
              <a:ext cx="17130" cy="1113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  <a:buNone/>
              </a:pPr>
              <a:endParaRPr lang="en-US" altLang="zh-CN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21" name="矩形: 圆角 20"/>
          <p:cNvSpPr/>
          <p:nvPr>
            <p:custDataLst>
              <p:tags r:id="rId1"/>
            </p:custDataLst>
          </p:nvPr>
        </p:nvSpPr>
        <p:spPr>
          <a:xfrm>
            <a:off x="0" y="95885"/>
            <a:ext cx="5177155" cy="73596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l" defTabSz="457200"/>
            <a:r>
              <a:rPr lang="en-US" sz="4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等线" panose="02010600030101010101" charset="-122"/>
              </a:rPr>
              <a:t>Structure for the letter</a:t>
            </a:r>
            <a:endParaRPr lang="en-US" sz="4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23" name="矩形: 圆角 22"/>
          <p:cNvSpPr/>
          <p:nvPr>
            <p:custDataLst>
              <p:tags r:id="rId2"/>
            </p:custDataLst>
          </p:nvPr>
        </p:nvSpPr>
        <p:spPr>
          <a:xfrm>
            <a:off x="456565" y="2457450"/>
            <a:ext cx="11345545" cy="2405380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4000" b="1" i="1" dirty="0">
                <a:effectLst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000" b="1" i="1" dirty="0">
                <a:effectLst/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para 2-3 :</a:t>
            </a:r>
            <a:r>
              <a:rPr lang="en-US" altLang="zh-CN" sz="3200" b="1" i="1" dirty="0">
                <a:effectLst/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000" b="1" dirty="0">
                <a:effectLst/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  <a:sym typeface="+mn-ea"/>
              </a:rPr>
              <a:t>Body</a:t>
            </a:r>
            <a:endParaRPr lang="en-US" altLang="zh-CN" sz="4000" b="1" dirty="0">
              <a:effectLst/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  <a:sym typeface="+mn-ea"/>
            </a:endParaRPr>
          </a:p>
          <a:p>
            <a:pPr lvl="0"/>
            <a:endParaRPr lang="en-US" altLang="zh-CN" sz="4000" b="1" dirty="0">
              <a:solidFill>
                <a:srgbClr val="FF0000"/>
              </a:solidFill>
              <a:effectLst/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矩形: 圆角 23"/>
          <p:cNvSpPr/>
          <p:nvPr>
            <p:custDataLst>
              <p:tags r:id="rId3"/>
            </p:custDataLst>
          </p:nvPr>
        </p:nvSpPr>
        <p:spPr>
          <a:xfrm>
            <a:off x="467995" y="1238885"/>
            <a:ext cx="8260369" cy="1002030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4000" b="1" i="1" dirty="0">
                <a:effectLst/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para 1:  </a:t>
            </a:r>
            <a:r>
              <a:rPr lang="en-US" altLang="zh-CN" sz="4000" b="1" dirty="0">
                <a:effectLst/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  <a:sym typeface="+mn-ea"/>
              </a:rPr>
              <a:t>background + purpose</a:t>
            </a:r>
            <a:r>
              <a:rPr lang="en-US" altLang="zh-CN" sz="4800" b="1" i="1" dirty="0">
                <a:effectLst/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000" b="1" i="1" dirty="0">
                <a:effectLst/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          </a:t>
            </a:r>
            <a:endParaRPr lang="en-US" altLang="zh-CN" sz="4000" b="1" i="1" dirty="0">
              <a:effectLst/>
              <a:latin typeface="Cambria" panose="02040503050406030204" charset="0"/>
              <a:ea typeface="Cambria" panose="0204050305040603020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5" name="矩形: 圆角 24"/>
          <p:cNvSpPr/>
          <p:nvPr>
            <p:custDataLst>
              <p:tags r:id="rId4"/>
            </p:custDataLst>
          </p:nvPr>
        </p:nvSpPr>
        <p:spPr>
          <a:xfrm>
            <a:off x="467995" y="5261610"/>
            <a:ext cx="7656195" cy="1002030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3600" b="1" i="1" dirty="0">
                <a:effectLst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para 4: </a:t>
            </a:r>
            <a:r>
              <a:rPr lang="en-US" altLang="zh-CN" sz="2800" b="1" i="1" dirty="0">
                <a:effectLst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</a:t>
            </a:r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Ending ---hope/wishes</a:t>
            </a:r>
            <a:endParaRPr lang="en-US" altLang="zh-CN" sz="4000" b="1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5359" y="294222"/>
            <a:ext cx="2636520" cy="168973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769620" y="4027170"/>
            <a:ext cx="3291205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4000" b="1" dirty="0">
                <a:solidFill>
                  <a:srgbClr val="FF0000"/>
                </a:solidFill>
                <a:effectLst/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satisfy Jim's</a:t>
            </a:r>
            <a:endParaRPr lang="en-US" altLang="zh-CN" sz="4000" b="1" dirty="0">
              <a:solidFill>
                <a:srgbClr val="FF0000"/>
              </a:solidFill>
              <a:effectLst/>
              <a:latin typeface="Cambria" panose="02040503050406030204" charset="0"/>
              <a:ea typeface="Cambria" panose="02040503050406030204" charset="0"/>
              <a:cs typeface="Cambria" panose="02040503050406030204" charset="0"/>
              <a:sym typeface="+mn-ea"/>
            </a:endParaRPr>
          </a:p>
          <a:p>
            <a:pPr lvl="0"/>
            <a:r>
              <a:rPr lang="en-US" altLang="zh-CN" sz="4000" b="1" dirty="0">
                <a:solidFill>
                  <a:srgbClr val="FF0000"/>
                </a:solidFill>
                <a:effectLst/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 demands</a:t>
            </a:r>
            <a:endParaRPr lang="en-US" altLang="zh-CN" sz="4000" b="1" dirty="0">
              <a:solidFill>
                <a:srgbClr val="FF0000"/>
              </a:solidFill>
              <a:effectLst/>
              <a:latin typeface="Cambria" panose="02040503050406030204" charset="0"/>
              <a:ea typeface="Cambria" panose="02040503050406030204" charset="0"/>
              <a:cs typeface="Cambria" panose="02040503050406030204" charset="0"/>
              <a:sym typeface="+mn-ea"/>
            </a:endParaRPr>
          </a:p>
          <a:p>
            <a:pPr algn="ctr"/>
            <a:endParaRPr lang="en-US" altLang="zh-CN" sz="4000" b="1" dirty="0">
              <a:solidFill>
                <a:srgbClr val="FF0000"/>
              </a:solidFill>
              <a:effectLst/>
              <a:latin typeface="Cambria" panose="02040503050406030204" charset="0"/>
              <a:ea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18" name="文本框 17">
            <a:hlinkClick r:id="rId6" action="ppaction://hlinksldjump"/>
          </p:cNvPr>
          <p:cNvSpPr txBox="1"/>
          <p:nvPr/>
        </p:nvSpPr>
        <p:spPr>
          <a:xfrm>
            <a:off x="5068388" y="2534223"/>
            <a:ext cx="485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i="1" dirty="0"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Outdoor activities</a:t>
            </a:r>
            <a:endParaRPr lang="zh-CN" altLang="en-US" sz="4000" b="1" i="1" dirty="0">
              <a:latin typeface="Cambria" panose="0204050305040603020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" name="文本框 18">
            <a:hlinkClick r:id="rId7" action="ppaction://hlinksldjump"/>
          </p:cNvPr>
          <p:cNvSpPr txBox="1"/>
          <p:nvPr/>
        </p:nvSpPr>
        <p:spPr>
          <a:xfrm>
            <a:off x="5085714" y="3806965"/>
            <a:ext cx="48247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i="1" dirty="0"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indoor activities</a:t>
            </a:r>
            <a:endParaRPr lang="zh-CN" altLang="en-US" sz="4000" b="1" i="1" dirty="0">
              <a:latin typeface="Cambria" panose="0204050305040603020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4370430" y="2971971"/>
            <a:ext cx="702706" cy="46539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4419057" y="3908583"/>
            <a:ext cx="702706" cy="38147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箭头: 右 27">
            <a:hlinkClick r:id="rId6" action="ppaction://hlinksldjump"/>
          </p:cNvPr>
          <p:cNvSpPr/>
          <p:nvPr/>
        </p:nvSpPr>
        <p:spPr>
          <a:xfrm>
            <a:off x="10513398" y="2607986"/>
            <a:ext cx="814771" cy="60288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箭头: 右 28">
            <a:hlinkClick r:id="rId7" action="ppaction://hlinksldjump"/>
          </p:cNvPr>
          <p:cNvSpPr/>
          <p:nvPr/>
        </p:nvSpPr>
        <p:spPr>
          <a:xfrm>
            <a:off x="10513397" y="3806686"/>
            <a:ext cx="814771" cy="60288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custDataLst>
      <p:tags r:id="rId8"/>
    </p:custData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8" grpId="0"/>
      <p:bldP spid="19" grpId="0"/>
      <p:bldP spid="28" grpId="0" bldLvl="0" animBg="1"/>
      <p:bldP spid="2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>
            <p:custDataLst>
              <p:tags r:id="rId1"/>
            </p:custDataLst>
          </p:nvPr>
        </p:nvSpPr>
        <p:spPr>
          <a:xfrm>
            <a:off x="-8255" y="41275"/>
            <a:ext cx="4516755" cy="79502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l" defTabSz="457200"/>
            <a:r>
              <a:rPr lang="en-US" altLang="zh-CN" sz="3600" b="1" kern="100" noProof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+mn-ea"/>
              </a:rPr>
              <a:t>Outdoor Activities</a:t>
            </a:r>
            <a:endParaRPr lang="en-US" altLang="zh-CN" sz="3600" b="1" kern="100" noProof="1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/>
              <a:ea typeface="等线" panose="02010600030101010101" charset="-122"/>
              <a:cs typeface="Times New Roman" panose="02020603050405020304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893" y="1017743"/>
            <a:ext cx="12125093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>
              <a:buClrTx/>
              <a:buSzTx/>
              <a:buFont typeface="Arial" panose="020B0604020202020204" pitchFamily="34" charset="0"/>
              <a:buBlip>
                <a:blip r:embed="rId2"/>
              </a:buBlip>
            </a:pPr>
            <a:r>
              <a: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 location: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endParaRPr lang="en-US" altLang="zh-CN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" y="1985645"/>
            <a:ext cx="3938270" cy="2609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59430" y="1017905"/>
            <a:ext cx="8183245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600" i="1" dirty="0">
                <a:effectLst/>
                <a:latin typeface="Arial Rounded MT Bold" panose="020F0704030504030204" pitchFamily="34" charset="0"/>
                <a:cs typeface="Arial Rounded MT Bold" panose="020F0704030504030204" pitchFamily="34" charset="0"/>
                <a:sym typeface="+mn-ea"/>
              </a:rPr>
              <a:t>it’s just 5 minutes’ walk to a big park</a:t>
            </a:r>
            <a:endParaRPr lang="en-US" altLang="zh-CN" sz="3600" i="1" dirty="0">
              <a:effectLst/>
              <a:latin typeface="Arial Rounded MT Bold" panose="020F0704030504030204" pitchFamily="34" charset="0"/>
              <a:cs typeface="Arial Rounded MT Bold" panose="020F0704030504030204" pitchFamily="34" charset="0"/>
              <a:sym typeface="+mn-ea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7635240" y="1663065"/>
            <a:ext cx="2880360" cy="4584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726180" y="1841500"/>
            <a:ext cx="466534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playing traditional instruments</a:t>
            </a:r>
            <a:endParaRPr lang="en-US" altLang="zh-CN" sz="3200" b="1" dirty="0">
              <a:solidFill>
                <a:srgbClr val="FF0000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91525" y="1985645"/>
            <a:ext cx="212407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 Chinese chess </a:t>
            </a:r>
            <a:endParaRPr lang="en-US" altLang="zh-CN" sz="3200" b="1" dirty="0">
              <a:solidFill>
                <a:srgbClr val="FF0000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515600" y="2098675"/>
            <a:ext cx="220218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 tai chi</a:t>
            </a:r>
            <a:endParaRPr lang="en-US" altLang="zh-CN" sz="3200" b="1" dirty="0">
              <a:solidFill>
                <a:srgbClr val="FF0000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9933305" y="1689735"/>
            <a:ext cx="582295" cy="4292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0515600" y="1663065"/>
            <a:ext cx="824865" cy="45593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180" y="2980690"/>
            <a:ext cx="2206625" cy="16148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rcRect l="14335" t="7019" r="15771" b="10737"/>
          <a:stretch>
            <a:fillRect/>
          </a:stretch>
        </p:blipFill>
        <p:spPr>
          <a:xfrm>
            <a:off x="7677150" y="3061970"/>
            <a:ext cx="2326640" cy="190182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rcRect l="44956" r="3722"/>
          <a:stretch>
            <a:fillRect/>
          </a:stretch>
        </p:blipFill>
        <p:spPr>
          <a:xfrm>
            <a:off x="10515600" y="2980690"/>
            <a:ext cx="1467485" cy="216535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/>
          <a:srcRect l="25849" t="7519" r="19152" b="9691"/>
          <a:stretch>
            <a:fillRect/>
          </a:stretch>
        </p:blipFill>
        <p:spPr>
          <a:xfrm>
            <a:off x="-113030" y="4595495"/>
            <a:ext cx="1079500" cy="1258570"/>
          </a:xfrm>
          <a:prstGeom prst="rect">
            <a:avLst/>
          </a:prstGeom>
        </p:spPr>
      </p:pic>
      <p:sp>
        <p:nvSpPr>
          <p:cNvPr id="33" name="箭头: 右 24"/>
          <p:cNvSpPr/>
          <p:nvPr/>
        </p:nvSpPr>
        <p:spPr>
          <a:xfrm>
            <a:off x="725805" y="4414520"/>
            <a:ext cx="2927350" cy="953135"/>
          </a:xfrm>
          <a:prstGeom prst="notched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6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combination</a:t>
            </a:r>
            <a:endParaRPr lang="en-US" altLang="zh-CN" sz="36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98830" y="5086350"/>
            <a:ext cx="11918950" cy="164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</a:pPr>
            <a:r>
              <a:rPr lang="en-US" altLang="zh-CN" sz="3800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I</a:t>
            </a:r>
            <a:r>
              <a:rPr lang="en-US" altLang="zh-CN" sz="3700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t’s just 5 minutes’ walk to a big park,  ______________________________</a:t>
            </a:r>
            <a:r>
              <a:rPr lang="en-US" altLang="zh-CN" sz="3700" u="sng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playing traditional instruments</a:t>
            </a:r>
            <a:r>
              <a:rPr lang="en-US" altLang="zh-CN" sz="3700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, </a:t>
            </a:r>
            <a:r>
              <a:rPr lang="en-US" altLang="zh-CN" sz="3700" u="sng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Chinese chess</a:t>
            </a:r>
            <a:r>
              <a:rPr lang="en-US" altLang="zh-CN" sz="3700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 and </a:t>
            </a:r>
            <a:r>
              <a:rPr lang="en-US" altLang="zh-CN" sz="3700" u="sng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tai chi</a:t>
            </a:r>
            <a:r>
              <a:rPr lang="en-US" altLang="zh-CN" sz="3700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.</a:t>
            </a:r>
            <a:r>
              <a:rPr lang="en-US" altLang="zh-CN" sz="3700" dirty="0">
                <a:effectLst/>
                <a:highlight>
                  <a:srgbClr val="FFFF00"/>
                </a:highlight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 </a:t>
            </a:r>
            <a:endParaRPr lang="en-US" altLang="zh-CN" sz="3700" dirty="0">
              <a:effectLst/>
              <a:highlight>
                <a:srgbClr val="FFFF00"/>
              </a:highlight>
              <a:latin typeface="Arial Rounded MT Bold" panose="020F0704030504030204" pitchFamily="34" charset="0"/>
              <a:ea typeface="Arial Unicode MS" panose="020B0604020202020204" charset="-122"/>
              <a:cs typeface="Arial Rounded MT Bold" panose="020F070403050403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138555" y="5640070"/>
            <a:ext cx="6715125" cy="5340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 fontAlgn="auto">
              <a:lnSpc>
                <a:spcPct val="80000"/>
              </a:lnSpc>
            </a:pPr>
            <a:r>
              <a:rPr lang="en-US" altLang="zh-CN" sz="3600">
                <a:solidFill>
                  <a:srgbClr val="0945A5"/>
                </a:solidFill>
                <a:latin typeface="Arial Rounded MT Bold" panose="020F0704030504030204" pitchFamily="34" charset="0"/>
                <a:cs typeface="Arial Rounded MT Bold" panose="020F0704030504030204" pitchFamily="34" charset="0"/>
                <a:sym typeface="+mn-ea"/>
              </a:rPr>
              <a:t>which is always full of people</a:t>
            </a:r>
            <a:endParaRPr lang="en-US" altLang="zh-CN" sz="3600" dirty="0">
              <a:solidFill>
                <a:srgbClr val="0945A5"/>
              </a:solidFill>
              <a:effectLst/>
              <a:highlight>
                <a:srgbClr val="FFFF00"/>
              </a:highlight>
              <a:latin typeface="Arial Rounded MT Bold" panose="020F0704030504030204" pitchFamily="34" charset="0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0004425" y="836295"/>
            <a:ext cx="1336040" cy="886460"/>
          </a:xfrm>
          <a:prstGeom prst="ellipse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3" grpId="0"/>
      <p:bldP spid="16" grpId="0"/>
      <p:bldP spid="18" grpId="0"/>
      <p:bldP spid="33" grpId="0" animBg="1"/>
      <p:bldP spid="34" grpId="0"/>
      <p:bldP spid="35" grpId="0" bldLvl="0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020" y="-25400"/>
            <a:ext cx="293243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  <a:buBlip>
                <a:blip r:embed="rId1"/>
              </a:buBlip>
            </a:pPr>
            <a:r>
              <a: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 food: </a:t>
            </a:r>
            <a:endParaRPr lang="en-US" altLang="zh-CN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77440" y="781685"/>
            <a:ext cx="290449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on the street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81930" y="754380"/>
            <a:ext cx="38265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freshly made breakfast 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04860" y="781685"/>
            <a:ext cx="403542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 reasonable price; budget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32" name="图片 3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25849" t="7519" r="19152" b="9691"/>
          <a:stretch>
            <a:fillRect/>
          </a:stretch>
        </p:blipFill>
        <p:spPr>
          <a:xfrm>
            <a:off x="-135890" y="3936365"/>
            <a:ext cx="1079500" cy="1258570"/>
          </a:xfrm>
          <a:prstGeom prst="rect">
            <a:avLst/>
          </a:prstGeom>
        </p:spPr>
      </p:pic>
      <p:sp>
        <p:nvSpPr>
          <p:cNvPr id="33" name="箭头: 右 24"/>
          <p:cNvSpPr/>
          <p:nvPr/>
        </p:nvSpPr>
        <p:spPr>
          <a:xfrm>
            <a:off x="725805" y="4045585"/>
            <a:ext cx="2927350" cy="953135"/>
          </a:xfrm>
          <a:prstGeom prst="notched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6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combination</a:t>
            </a:r>
            <a:endParaRPr lang="en-US" altLang="zh-CN" sz="36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b="11220"/>
          <a:stretch>
            <a:fillRect/>
          </a:stretch>
        </p:blipFill>
        <p:spPr>
          <a:xfrm>
            <a:off x="5083175" y="2119630"/>
            <a:ext cx="3041650" cy="1873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b="19110"/>
          <a:stretch>
            <a:fillRect/>
          </a:stretch>
        </p:blipFill>
        <p:spPr>
          <a:xfrm>
            <a:off x="2651125" y="1677670"/>
            <a:ext cx="1941830" cy="2258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1565" y="2119630"/>
            <a:ext cx="2910840" cy="19259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5730" y="781685"/>
            <a:ext cx="21234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delicious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rcRect l="34946"/>
          <a:stretch>
            <a:fillRect/>
          </a:stretch>
        </p:blipFill>
        <p:spPr>
          <a:xfrm>
            <a:off x="213995" y="1677670"/>
            <a:ext cx="1946910" cy="2066290"/>
          </a:xfrm>
          <a:prstGeom prst="rect">
            <a:avLst/>
          </a:prstGeom>
        </p:spPr>
      </p:pic>
      <p:pic>
        <p:nvPicPr>
          <p:cNvPr id="21" name="图片 20" descr="tes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995" y="3005455"/>
            <a:ext cx="1383665" cy="104013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25805" y="4887595"/>
            <a:ext cx="11181080" cy="1799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700" dirty="0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  <a:sym typeface="+mn-ea"/>
              </a:rPr>
              <a:t>There are kinds of delicious freshly made breakfast ________ reasonable price, _________ is great for your budget!</a:t>
            </a:r>
            <a:endParaRPr lang="en-US" altLang="zh-CN" sz="3700" dirty="0">
              <a:latin typeface="Arial Rounded MT Bold" panose="020F0704030504030204" pitchFamily="34" charset="0"/>
              <a:ea typeface="Arial Unicode MS" panose="020B0604020202020204" charset="-122"/>
              <a:cs typeface="Arial Rounded MT Bold" panose="020F070403050403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433445" y="5495290"/>
            <a:ext cx="147764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 fontAlgn="auto">
              <a:lnSpc>
                <a:spcPct val="80000"/>
              </a:lnSpc>
            </a:pPr>
            <a:r>
              <a:rPr lang="en-US" altLang="zh-CN" sz="4000" dirty="0">
                <a:solidFill>
                  <a:schemeClr val="accent1"/>
                </a:solidFill>
                <a:latin typeface="Arial Rounded MT Bold" panose="020F0704030504030204" pitchFamily="34" charset="0"/>
                <a:cs typeface="Arial Rounded MT Bold" panose="020F0704030504030204" pitchFamily="34" charset="0"/>
                <a:sym typeface="+mn-ea"/>
              </a:rPr>
              <a:t>at</a:t>
            </a:r>
            <a:endParaRPr lang="en-US" altLang="zh-CN" sz="4000" dirty="0">
              <a:solidFill>
                <a:schemeClr val="accent1"/>
              </a:solidFill>
              <a:effectLst/>
              <a:highlight>
                <a:srgbClr val="FFFF00"/>
              </a:highlight>
              <a:latin typeface="Arial Rounded MT Bold" panose="020F0704030504030204" pitchFamily="34" charset="0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217025" y="5495925"/>
            <a:ext cx="207327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lnSpc>
                <a:spcPct val="80000"/>
              </a:lnSpc>
            </a:pPr>
            <a:r>
              <a:rPr lang="en-US" altLang="zh-CN" sz="4000">
                <a:solidFill>
                  <a:schemeClr val="accent1"/>
                </a:solidFill>
                <a:latin typeface="Arial Rounded MT Bold" panose="020F0704030504030204" pitchFamily="34" charset="0"/>
                <a:cs typeface="Arial Rounded MT Bold" panose="020F0704030504030204" pitchFamily="34" charset="0"/>
                <a:sym typeface="+mn-ea"/>
              </a:rPr>
              <a:t>which</a:t>
            </a:r>
            <a:endParaRPr lang="en-US" altLang="zh-CN" sz="4000" dirty="0">
              <a:solidFill>
                <a:schemeClr val="accent1"/>
              </a:solidFill>
              <a:effectLst/>
              <a:highlight>
                <a:srgbClr val="FFFF00"/>
              </a:highlight>
              <a:latin typeface="Arial Rounded MT Bold" panose="020F0704030504030204" pitchFamily="34" charset="0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2" name="8663633d9816793b434c7ef4500c31d3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28975" y="554990"/>
            <a:ext cx="4661535" cy="6132195"/>
          </a:xfrm>
          <a:prstGeom prst="rect">
            <a:avLst/>
          </a:prstGeom>
          <a:ln w="66675" cmpd="sng">
            <a:solidFill>
              <a:srgbClr val="FFC000"/>
            </a:solidFill>
            <a:prstDash val="dashDot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6" grpId="0"/>
      <p:bldP spid="18" grpId="0"/>
      <p:bldP spid="33" grpId="0" bldLvl="0" animBg="1"/>
      <p:bldP spid="11" grpId="0"/>
      <p:bldP spid="23" grpId="0"/>
      <p:bldP spid="24" grpId="0" bldLvl="0" animBg="1"/>
      <p:bldP spid="2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7854" y="935581"/>
            <a:ext cx="7767320" cy="82994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  <a:buBlip>
                <a:blip r:embed="rId1"/>
              </a:buBlip>
            </a:pPr>
            <a:r>
              <a:rPr lang="en-US" altLang="zh-CN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 people--family member: </a:t>
            </a:r>
            <a:endParaRPr lang="en-US" altLang="zh-CN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96055" y="1717675"/>
            <a:ext cx="290449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easy-going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79665" y="1717675"/>
            <a:ext cx="382651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good at English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8840" y="1717675"/>
            <a:ext cx="21234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friendly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-2312" b="10645"/>
          <a:stretch>
            <a:fillRect/>
          </a:stretch>
        </p:blipFill>
        <p:spPr>
          <a:xfrm>
            <a:off x="9026525" y="90170"/>
            <a:ext cx="2525395" cy="1543685"/>
          </a:xfrm>
          <a:prstGeom prst="ellipse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020" y="2525395"/>
            <a:ext cx="27959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lvl="0" indent="-571500" algn="l">
              <a:buClrTx/>
              <a:buSzTx/>
              <a:buFont typeface="Arial" panose="020B0604020202020204" pitchFamily="34" charset="0"/>
              <a:buBlip>
                <a:blip r:embed="rId1"/>
              </a:buBlip>
            </a:pPr>
            <a:r>
              <a:rPr lang="en-US" altLang="zh-CN" sz="4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needs: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 Rounded MT Bold" panose="020F0704030504030204" pitchFamily="34" charset="0"/>
                <a:sym typeface="+mn-ea"/>
              </a:rPr>
              <a:t> </a:t>
            </a:r>
            <a:endParaRPr lang="en-US" altLang="zh-CN" sz="3600" dirty="0">
              <a:latin typeface="Arial Rounded MT Bold" panose="020F0704030504030204" pitchFamily="34" charset="0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rcRect l="-3108" t="-401"/>
          <a:stretch>
            <a:fillRect/>
          </a:stretch>
        </p:blipFill>
        <p:spPr>
          <a:xfrm>
            <a:off x="2154192" y="3082925"/>
            <a:ext cx="3075940" cy="1554480"/>
          </a:xfrm>
          <a:prstGeom prst="ellipse">
            <a:avLst/>
          </a:prstGeom>
        </p:spPr>
      </p:pic>
      <p:sp>
        <p:nvSpPr>
          <p:cNvPr id="27" name="矩形: 圆角 22"/>
          <p:cNvSpPr/>
          <p:nvPr>
            <p:custDataLst>
              <p:tags r:id="rId4"/>
            </p:custDataLst>
          </p:nvPr>
        </p:nvSpPr>
        <p:spPr>
          <a:xfrm>
            <a:off x="6090285" y="2622550"/>
            <a:ext cx="5461635" cy="3762375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en-US" altLang="zh-CN" sz="4800" b="1" dirty="0">
                <a:effectLst/>
                <a:latin typeface="Arial Rounded MT Bold" panose="020F0704030504030204" pitchFamily="34" charset="0"/>
                <a:cs typeface="Arial Rounded MT Bold" panose="020F0704030504030204" pitchFamily="34" charset="0"/>
                <a:sym typeface="+mn-ea"/>
              </a:rPr>
              <a:t>Group work:</a:t>
            </a:r>
            <a:endParaRPr lang="en-US" altLang="zh-CN" sz="4800" b="1" dirty="0">
              <a:effectLst/>
              <a:latin typeface="Arial Rounded MT Bold" panose="020F0704030504030204" pitchFamily="34" charset="0"/>
              <a:cs typeface="Arial Rounded MT Bold" panose="020F0704030504030204" pitchFamily="34" charset="0"/>
              <a:sym typeface="+mn-ea"/>
            </a:endParaRPr>
          </a:p>
          <a:p>
            <a:pPr lvl="0"/>
            <a:r>
              <a:rPr lang="en-US" altLang="zh-CN" sz="4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Try to make sentences with the information.</a:t>
            </a:r>
            <a:endParaRPr lang="en-US" altLang="zh-CN" sz="4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00990" y="3355975"/>
            <a:ext cx="5147945" cy="646331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improve Chinese level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7" name="矩形: 圆角 16"/>
          <p:cNvSpPr/>
          <p:nvPr>
            <p:custDataLst>
              <p:tags r:id="rId5"/>
            </p:custDataLst>
          </p:nvPr>
        </p:nvSpPr>
        <p:spPr>
          <a:xfrm>
            <a:off x="-8254" y="41275"/>
            <a:ext cx="3744232" cy="79502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l" defTabSz="457200"/>
            <a:r>
              <a:rPr lang="en-US" altLang="zh-CN" sz="3600" b="1" kern="100" noProof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+mn-ea"/>
              </a:rPr>
              <a:t>Indoor Activities</a:t>
            </a:r>
            <a:endParaRPr lang="en-US" altLang="zh-CN" sz="3600" b="1" kern="100" noProof="1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/>
              <a:ea typeface="等线" panose="02010600030101010101" charset="-122"/>
              <a:cs typeface="Times New Roman" panose="02020603050405020304"/>
              <a:sym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280" y="4832667"/>
            <a:ext cx="2770642" cy="17627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300990" y="4505960"/>
            <a:ext cx="3853815" cy="2308324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learn some Chinese recipies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  <a:p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  <a:p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5360" y="557812"/>
            <a:ext cx="12194032" cy="56311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      </a:t>
            </a:r>
            <a:r>
              <a:rPr lang="en-US" sz="4000" dirty="0">
                <a:latin typeface="Arial Rounded MT Bold" panose="020F0704030504030204" pitchFamily="34" charset="0"/>
                <a:cs typeface="Arial Narrow" panose="020B0606020202030204" pitchFamily="34" charset="0"/>
              </a:rPr>
              <a:t>Hi Jim!</a:t>
            </a:r>
            <a:endParaRPr lang="en-US" sz="4000" dirty="0">
              <a:latin typeface="Arial Rounded MT Bold" panose="020F0704030504030204" pitchFamily="34" charset="0"/>
              <a:cs typeface="Arial Narrow" panose="020B0606020202030204" pitchFamily="34" charset="0"/>
            </a:endParaRPr>
          </a:p>
          <a:p>
            <a:r>
              <a:rPr lang="en-US" sz="4000" dirty="0">
                <a:latin typeface="Arial Rounded MT Bold" panose="020F0704030504030204" pitchFamily="34" charset="0"/>
                <a:cs typeface="Arial Narrow" panose="020B0606020202030204" pitchFamily="34" charset="0"/>
              </a:rPr>
              <a:t>   </a:t>
            </a:r>
            <a:r>
              <a:rPr lang="en-US" sz="3600" dirty="0">
                <a:latin typeface="Arial Rounded MT Bold" panose="020F0704030504030204" pitchFamily="34" charset="0"/>
                <a:cs typeface="Arial Narrow" panose="020B0606020202030204" pitchFamily="34" charset="0"/>
              </a:rPr>
              <a:t>  I saw your ad and I think I can help you. My home is the perfect place for you…</a:t>
            </a:r>
            <a:r>
              <a:rPr lang="en-US" sz="3600" dirty="0">
                <a:latin typeface="Arial Narrow" panose="020B0606020202030204" pitchFamily="34" charset="0"/>
                <a:cs typeface="Arial Narrow" panose="020B0606020202030204" pitchFamily="34" charset="0"/>
              </a:rPr>
              <a:t>     </a:t>
            </a:r>
            <a:r>
              <a:rPr lang="en-US" sz="4000" dirty="0">
                <a:latin typeface="Arial Narrow" panose="020B0606020202030204" pitchFamily="34" charset="0"/>
                <a:cs typeface="Arial Narrow" panose="020B0606020202030204" pitchFamily="34" charset="0"/>
              </a:rPr>
              <a:t>                         </a:t>
            </a:r>
            <a:r>
              <a:rPr lang="en-US" altLang="zh-CN" sz="4000" dirty="0">
                <a:latin typeface="Arial Narrow" panose="020B0606020202030204" pitchFamily="34" charset="0"/>
                <a:cs typeface="Arial Narrow" panose="020B0606020202030204" pitchFamily="34" charset="0"/>
              </a:rPr>
              <a:t>  </a:t>
            </a:r>
            <a:endParaRPr lang="en-US" altLang="zh-CN" sz="4000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altLang="zh-CN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       ______________________________________________</a:t>
            </a:r>
            <a:endParaRPr lang="en-US" altLang="zh-CN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altLang="zh-CN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___________________________________________________  ____________________________________________________________________________________________________</a:t>
            </a:r>
            <a:endParaRPr lang="en-US" altLang="zh-CN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__________________________________________________</a:t>
            </a:r>
            <a:endParaRPr lang="en-US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    </a:t>
            </a:r>
            <a:endParaRPr lang="en-US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49769" y="80628"/>
            <a:ext cx="11942231" cy="6696744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5" name="矩形: 圆角 4"/>
          <p:cNvSpPr/>
          <p:nvPr>
            <p:custDataLst>
              <p:tags r:id="rId1"/>
            </p:custDataLst>
          </p:nvPr>
        </p:nvSpPr>
        <p:spPr>
          <a:xfrm>
            <a:off x="0" y="-41194"/>
            <a:ext cx="2185639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000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Writing</a:t>
            </a:r>
            <a:endParaRPr lang="en-US" altLang="zh-CN" sz="4000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>
            <p:custDataLst>
              <p:tags r:id="rId1"/>
            </p:custDataLst>
          </p:nvPr>
        </p:nvSpPr>
        <p:spPr>
          <a:xfrm>
            <a:off x="0" y="-41194"/>
            <a:ext cx="3278459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000" b="1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Student’s job</a:t>
            </a:r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647700"/>
            <a:ext cx="12135485" cy="61836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7" name="直接连接符 14367"/>
          <p:cNvCxnSpPr/>
          <p:nvPr/>
        </p:nvCxnSpPr>
        <p:spPr>
          <a:xfrm>
            <a:off x="226936" y="1366963"/>
            <a:ext cx="11738454" cy="0"/>
          </a:xfrm>
          <a:prstGeom prst="line">
            <a:avLst/>
          </a:prstGeom>
          <a:noFill/>
          <a:ln w="19050">
            <a:solidFill>
              <a:srgbClr val="055A96"/>
            </a:solidFill>
            <a:round/>
          </a:ln>
        </p:spPr>
      </p:cxnSp>
      <p:sp>
        <p:nvSpPr>
          <p:cNvPr id="4098" name="矩形 9"/>
          <p:cNvSpPr/>
          <p:nvPr/>
        </p:nvSpPr>
        <p:spPr>
          <a:xfrm>
            <a:off x="1" y="460516"/>
            <a:ext cx="12192000" cy="906524"/>
          </a:xfrm>
          <a:prstGeom prst="rect">
            <a:avLst/>
          </a:prstGeom>
          <a:noFill/>
          <a:ln>
            <a:noFill/>
            <a:miter lim="800000"/>
          </a:ln>
          <a:effectLst>
            <a:reflection blurRad="6350" stA="50000" endA="300" endPos="55000" dir="5400000" sy="-100000" algn="bl" rotWithShape="0"/>
          </a:effectLst>
        </p:spPr>
        <p:txBody>
          <a:bodyPr lIns="91435" tIns="45717" rIns="91435" bIns="45717" anchor="t" anchorCtr="0">
            <a:spAutoFit/>
          </a:bodyPr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algn="ctr" defTabSz="911860"/>
            <a:r>
              <a:rPr lang="en-US" altLang="zh-CN" sz="5290" dirty="0">
                <a:solidFill>
                  <a:srgbClr val="055A96"/>
                </a:solidFill>
                <a:ea typeface="经典美黑简" pitchFamily="49" charset="-122"/>
              </a:rPr>
              <a:t>Unit 2   BRIDGING CULTURES</a:t>
            </a:r>
            <a:endParaRPr lang="en-US" altLang="zh-CN" sz="5290" dirty="0">
              <a:solidFill>
                <a:srgbClr val="055A96"/>
              </a:solidFill>
              <a:ea typeface="经典美黑简" pitchFamily="49" charset="-122"/>
            </a:endParaRPr>
          </a:p>
        </p:txBody>
      </p:sp>
      <p:sp>
        <p:nvSpPr>
          <p:cNvPr id="4099" name="矩形 5"/>
          <p:cNvSpPr/>
          <p:nvPr/>
        </p:nvSpPr>
        <p:spPr>
          <a:xfrm>
            <a:off x="60961" y="1982286"/>
            <a:ext cx="12069375" cy="1042035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lIns="91435" tIns="45717" rIns="91435" bIns="45717" anchor="t" anchorCtr="0">
            <a:spAutoFit/>
          </a:bodyPr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algn="ctr" defTabSz="911860">
              <a:lnSpc>
                <a:spcPct val="130000"/>
              </a:lnSpc>
              <a:tabLst>
                <a:tab pos="2745740" algn="l"/>
              </a:tabLst>
            </a:pPr>
            <a:r>
              <a:rPr lang="en-US" altLang="zh-CN" sz="4760" dirty="0">
                <a:solidFill>
                  <a:srgbClr val="14862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Workbook---Reading and writing</a:t>
            </a:r>
            <a:endParaRPr lang="en-US" altLang="zh-CN" sz="4760" dirty="0">
              <a:solidFill>
                <a:srgbClr val="14862F"/>
              </a:solidFill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2" name="图片 11" descr="&amp;pky8425947908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4540" y="3339465"/>
            <a:ext cx="4850765" cy="3239135"/>
          </a:xfrm>
          <a:prstGeom prst="rect">
            <a:avLst/>
          </a:prstGeom>
        </p:spPr>
      </p:pic>
      <p:pic>
        <p:nvPicPr>
          <p:cNvPr id="9" name="图片 8" descr="&amp;pky92108376665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065" y="3024505"/>
            <a:ext cx="5476240" cy="36493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2"/>
          <p:cNvSpPr/>
          <p:nvPr>
            <p:custDataLst>
              <p:tags r:id="rId1"/>
            </p:custDataLst>
          </p:nvPr>
        </p:nvSpPr>
        <p:spPr>
          <a:xfrm>
            <a:off x="307340" y="1170940"/>
            <a:ext cx="7626350" cy="5939790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306070" indent="-306070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Share your application with your friends and talk about how we can bridge culture in a more practical way!</a:t>
            </a:r>
            <a:endParaRPr lang="en-US" altLang="zh-CN" sz="5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矩形: 圆角 6"/>
          <p:cNvSpPr/>
          <p:nvPr>
            <p:custDataLst>
              <p:tags r:id="rId2"/>
            </p:custDataLst>
          </p:nvPr>
        </p:nvSpPr>
        <p:spPr>
          <a:xfrm>
            <a:off x="0" y="-41195"/>
            <a:ext cx="3429000" cy="76985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400" b="1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Homework</a:t>
            </a:r>
            <a:endParaRPr lang="en-US" altLang="zh-CN" sz="44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9279" r="36181"/>
          <a:stretch>
            <a:fillRect/>
          </a:stretch>
        </p:blipFill>
        <p:spPr>
          <a:xfrm>
            <a:off x="8045450" y="-41275"/>
            <a:ext cx="4069715" cy="691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0"/>
            <a:ext cx="4336415" cy="3969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2235" y="4175125"/>
            <a:ext cx="11987530" cy="25533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今日之中国，不仅是中国之中国，而且是亚洲之中国、世界之中国。未来之中国，必将以更加开放的姿态拥抱世界、以更有活力的文明成就贡献世界。</a:t>
            </a: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endParaRPr lang="zh-CN" alt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r>
              <a:rPr lang="zh-CN" altLang="zh-CN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习近平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</a:t>
            </a:r>
            <a:endParaRPr lang="zh-CN" alt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59580" y="0"/>
            <a:ext cx="7979410" cy="3969385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0" scaled="0"/>
          </a:gradFill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China today is more than the country itself; it is very much a part of Asia and the world. In the time to come, China will open its arms wider to embrace the world and contribute the dynamic achievements of Chinese civilization to a better world in the future.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幽蓝键 - 同一首歌 (钢琴曲) 截取视频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620" y="614807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8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946246" y="142750"/>
            <a:ext cx="445666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000" b="0" cap="none" spc="0" dirty="0">
                <a:ln w="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Enjoy a video</a:t>
            </a:r>
            <a:endParaRPr lang="en-US" altLang="zh-CN" sz="6000" b="0" cap="none" spc="0" dirty="0">
              <a:ln w="0"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6000" b="0" cap="none" spc="0" dirty="0">
              <a:ln w="0"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: 圆角 7"/>
          <p:cNvSpPr/>
          <p:nvPr>
            <p:custDataLst>
              <p:tags r:id="rId1"/>
            </p:custDataLst>
          </p:nvPr>
        </p:nvSpPr>
        <p:spPr>
          <a:xfrm>
            <a:off x="167807" y="142750"/>
            <a:ext cx="3232859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000" b="1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Warming-up</a:t>
            </a:r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pic>
        <p:nvPicPr>
          <p:cNvPr id="5" name="0001.好看-外国人眼中的中国40年难以置信,搞笑趣味,街头采访,好看视频[超清版] 截取视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914" y="1285875"/>
            <a:ext cx="11255099" cy="5214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>
            <p:custDataLst>
              <p:tags r:id="rId1"/>
            </p:custDataLst>
          </p:nvPr>
        </p:nvSpPr>
        <p:spPr>
          <a:xfrm>
            <a:off x="304808" y="180859"/>
            <a:ext cx="3232859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000" b="1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Lead-in</a:t>
            </a:r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69510" y="495803"/>
            <a:ext cx="2243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Jim</a:t>
            </a:r>
            <a:endParaRPr lang="zh-CN" altLang="en-US" sz="54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018079"/>
            <a:ext cx="10963276" cy="4036032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8" t="17107" r="43680" b="14583"/>
          <a:stretch>
            <a:fillRect/>
          </a:stretch>
        </p:blipFill>
        <p:spPr bwMode="auto">
          <a:xfrm rot="2381137">
            <a:off x="8006790" y="868244"/>
            <a:ext cx="271266" cy="10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" y="0"/>
            <a:ext cx="12134850" cy="72651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319" y="1183471"/>
            <a:ext cx="7143750" cy="3619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" y="1821656"/>
            <a:ext cx="12134850" cy="49503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56" y="442558"/>
            <a:ext cx="4158455" cy="6222560"/>
          </a:xfrm>
          <a:prstGeom prst="rect">
            <a:avLst/>
          </a:prstGeom>
        </p:spPr>
      </p:pic>
      <p:sp>
        <p:nvSpPr>
          <p:cNvPr id="3" name="云形 2"/>
          <p:cNvSpPr/>
          <p:nvPr/>
        </p:nvSpPr>
        <p:spPr>
          <a:xfrm>
            <a:off x="-159127" y="837920"/>
            <a:ext cx="7278201" cy="609433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600" b="1" dirty="0">
              <a:solidFill>
                <a:schemeClr val="bg1"/>
              </a:solidFill>
              <a:latin typeface="Arial Rounded MT Bold" panose="020F0704030504030204" pitchFamily="34" charset="0"/>
              <a:ea typeface="Arial Unicode MS" panose="020B0604020202020204" charset="-122"/>
              <a:cs typeface="Arial Rounded MT Bold" panose="020F0704030504030204" pitchFamily="34" charset="0"/>
            </a:endParaRP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 You are Liu Xing, living in a happy family and you want to be a host family so you follow Jim on his Facebook page and noticed his letter to his aunt… </a:t>
            </a:r>
            <a:endParaRPr lang="zh-CN" altLang="en-US" sz="2400" dirty="0">
              <a:latin typeface="Arial Rounded MT Bold" panose="020F0704030504030204" pitchFamily="34" charset="0"/>
              <a:ea typeface="Arial Unicode MS" panose="020B0604020202020204" charset="-122"/>
              <a:cs typeface="Arial Rounded MT Bold" panose="020F0704030504030204" pitchFamily="34" charset="0"/>
            </a:endParaRPr>
          </a:p>
        </p:txBody>
      </p:sp>
      <p:sp>
        <p:nvSpPr>
          <p:cNvPr id="4" name="矩形: 圆角 3"/>
          <p:cNvSpPr/>
          <p:nvPr>
            <p:custDataLst>
              <p:tags r:id="rId2"/>
            </p:custDataLst>
          </p:nvPr>
        </p:nvSpPr>
        <p:spPr>
          <a:xfrm>
            <a:off x="214630" y="191135"/>
            <a:ext cx="2781300" cy="59880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000" b="1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Situation</a:t>
            </a:r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45" b="79866" l="40583" r="54036">
                        <a14:foregroundMark x1="49776" y1="26398" x2="46413" y2="30649"/>
                        <a14:foregroundMark x1="48430" y1="56823" x2="48430" y2="56823"/>
                        <a14:foregroundMark x1="47654" y1="55560" x2="47309" y2="56823"/>
                        <a14:foregroundMark x1="47190" y1="34899" x2="47758" y2="32662"/>
                        <a14:foregroundMark x1="45793" y1="40403" x2="47190" y2="34899"/>
                        <a14:foregroundMark x1="43498" y1="49441" x2="45150" y2="42934"/>
                        <a14:foregroundMark x1="45516" y1="79866" x2="45964" y2="55928"/>
                        <a14:foregroundMark x1="45964" y1="55928" x2="46861" y2="53691"/>
                        <a14:foregroundMark x1="53363" y1="20582" x2="49327" y2="25951"/>
                        <a14:foregroundMark x1="53812" y1="18345" x2="51570" y2="21029"/>
                        <a14:backgroundMark x1="50448" y1="48546" x2="50448" y2="48546"/>
                        <a14:backgroundMark x1="50448" y1="70694" x2="51570" y2="42953"/>
                        <a14:backgroundMark x1="43722" y1="20358" x2="41256" y2="23714"/>
                        <a14:backgroundMark x1="39910" y1="72036" x2="38565" y2="74497"/>
                        <a14:backgroundMark x1="25336" y1="67785" x2="19058" y2="81208"/>
                        <a14:backgroundMark x1="50673" y1="40045" x2="51794" y2="55257"/>
                        <a14:backgroundMark x1="77578" y1="38702" x2="74888" y2="61521"/>
                        <a14:backgroundMark x1="16368" y1="30425" x2="18161" y2="60403"/>
                        <a14:backgroundMark x1="41480" y1="34899" x2="41480" y2="34899"/>
                        <a14:backgroundMark x1="43722" y1="21700" x2="41480" y2="25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28" t="17107" r="43680" b="14583"/>
          <a:stretch>
            <a:fillRect/>
          </a:stretch>
        </p:blipFill>
        <p:spPr bwMode="auto">
          <a:xfrm rot="13829885">
            <a:off x="7142762" y="981531"/>
            <a:ext cx="370205" cy="14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427" y="2515608"/>
            <a:ext cx="10217675" cy="3441877"/>
          </a:xfrm>
          <a:prstGeom prst="rect">
            <a:avLst/>
          </a:prstGeom>
        </p:spPr>
      </p:pic>
      <p:sp>
        <p:nvSpPr>
          <p:cNvPr id="6" name="矩形: 圆角 5"/>
          <p:cNvSpPr/>
          <p:nvPr>
            <p:custDataLst>
              <p:tags r:id="rId2"/>
            </p:custDataLst>
          </p:nvPr>
        </p:nvSpPr>
        <p:spPr>
          <a:xfrm>
            <a:off x="74938" y="191019"/>
            <a:ext cx="3232859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000" b="1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Situation</a:t>
            </a:r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3583478" y="115710"/>
            <a:ext cx="4493266" cy="6983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0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more</a:t>
            </a:r>
            <a:r>
              <a:rPr lang="zh-CN" altLang="en-US" sz="40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information</a:t>
            </a:r>
            <a:endParaRPr lang="zh-CN" altLang="en-US" sz="4000" b="1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77" y="814091"/>
            <a:ext cx="8989645" cy="576230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159809" y="3420533"/>
            <a:ext cx="7340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i="1" u="sng" dirty="0"/>
              <a:t>A letter from Jim to Aunt Joan</a:t>
            </a:r>
            <a:endParaRPr lang="zh-CN" altLang="en-US" sz="4000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>
            <p:custDataLst>
              <p:tags r:id="rId1"/>
            </p:custDataLst>
          </p:nvPr>
        </p:nvSpPr>
        <p:spPr>
          <a:xfrm>
            <a:off x="3046739" y="2150268"/>
            <a:ext cx="5928193" cy="175736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91665" y="2239625"/>
            <a:ext cx="4994444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8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Reading </a:t>
            </a:r>
            <a:endParaRPr lang="zh-CN" altLang="en-US" sz="8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1502" y="4406528"/>
            <a:ext cx="5888061" cy="222942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02" y="65154"/>
            <a:ext cx="5888062" cy="436018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060439" y="328614"/>
            <a:ext cx="5950188" cy="13073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6383" y="1689150"/>
            <a:ext cx="2565126" cy="707886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b="1" dirty="0">
                <a:latin typeface="Impact" panose="020B0806030902050204" pitchFamily="34" charset="0"/>
              </a:rPr>
              <a:t>Para </a:t>
            </a:r>
            <a:r>
              <a:rPr lang="en-US" altLang="zh-CN" sz="4000" b="1" dirty="0">
                <a:latin typeface="Impact" panose="020B0806030902050204" pitchFamily="34" charset="0"/>
                <a:sym typeface="+mn-ea"/>
              </a:rPr>
              <a:t>____</a:t>
            </a:r>
            <a:r>
              <a:rPr lang="en-US" altLang="zh-CN" sz="4000" b="1" dirty="0">
                <a:latin typeface="Impact" panose="020B0806030902050204" pitchFamily="34" charset="0"/>
              </a:rPr>
              <a:t>: </a:t>
            </a:r>
            <a:endParaRPr lang="en-US" altLang="zh-CN" sz="40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4664869" y="1060512"/>
            <a:ext cx="1216027" cy="5754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6060439" y="1732378"/>
            <a:ext cx="5919124" cy="26234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4753452" y="2866225"/>
            <a:ext cx="1232748" cy="4002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00275" y="3266687"/>
            <a:ext cx="2565126" cy="707886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atin typeface="Impact" panose="020B0806030902050204" pitchFamily="34" charset="0"/>
              </a:rPr>
              <a:t>Para ____: </a:t>
            </a:r>
            <a:endParaRPr lang="en-US" altLang="zh-CN" sz="40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85118" y="4452323"/>
            <a:ext cx="5925509" cy="19018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/>
          <p:nvPr/>
        </p:nvCxnSpPr>
        <p:spPr>
          <a:xfrm flipH="1" flipV="1">
            <a:off x="4753452" y="5542331"/>
            <a:ext cx="1038860" cy="2044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-264" y="4769294"/>
            <a:ext cx="2565126" cy="707886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b="1" dirty="0">
                <a:latin typeface="Impact" panose="020B0806030902050204" pitchFamily="34" charset="0"/>
              </a:rPr>
              <a:t>Para </a:t>
            </a:r>
            <a:r>
              <a:rPr lang="en-US" altLang="zh-CN" sz="4000" b="1" dirty="0">
                <a:latin typeface="Impact" panose="020B0806030902050204" pitchFamily="34" charset="0"/>
                <a:sym typeface="+mn-ea"/>
              </a:rPr>
              <a:t>____</a:t>
            </a:r>
            <a:r>
              <a:rPr lang="en-US" altLang="zh-CN" sz="4000" b="1" dirty="0">
                <a:latin typeface="Impact" panose="020B0806030902050204" pitchFamily="34" charset="0"/>
              </a:rPr>
              <a:t>: </a:t>
            </a:r>
            <a:endParaRPr lang="en-US" altLang="zh-CN" sz="40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71283" y="1763445"/>
            <a:ext cx="722630" cy="645160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latin typeface="Impact" panose="020B0806030902050204" pitchFamily="34" charset="0"/>
              </a:rPr>
              <a:t>1-2</a:t>
            </a:r>
            <a:endParaRPr lang="en-US" sz="3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71283" y="3266490"/>
            <a:ext cx="797013" cy="646331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latin typeface="Impact" panose="020B0806030902050204" pitchFamily="34" charset="0"/>
              </a:rPr>
              <a:t>3-4</a:t>
            </a:r>
            <a:endParaRPr lang="en-US" sz="3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94803" y="4825415"/>
            <a:ext cx="819455" cy="646331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latin typeface="Impact" panose="020B0806030902050204" pitchFamily="34" charset="0"/>
              </a:rPr>
              <a:t>5-6</a:t>
            </a:r>
            <a:endParaRPr lang="en-US" sz="3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21" name="矩形: 圆角 20"/>
          <p:cNvSpPr/>
          <p:nvPr>
            <p:custDataLst>
              <p:tags r:id="rId3"/>
            </p:custDataLst>
          </p:nvPr>
        </p:nvSpPr>
        <p:spPr>
          <a:xfrm>
            <a:off x="66383" y="65154"/>
            <a:ext cx="4198436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Read for Structure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82229" y="1788852"/>
            <a:ext cx="62043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Impact" panose="020B0806030902050204" pitchFamily="34" charset="0"/>
              </a:rPr>
              <a:t>Reasons</a:t>
            </a:r>
            <a:endParaRPr lang="zh-CN" altLang="en-US" sz="4000" dirty="0"/>
          </a:p>
        </p:txBody>
      </p:sp>
      <p:sp>
        <p:nvSpPr>
          <p:cNvPr id="28" name="文本框 27"/>
          <p:cNvSpPr txBox="1"/>
          <p:nvPr/>
        </p:nvSpPr>
        <p:spPr>
          <a:xfrm>
            <a:off x="2582229" y="3402437"/>
            <a:ext cx="6204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Impact" panose="020B0806030902050204" pitchFamily="34" charset="0"/>
              </a:rPr>
              <a:t>Experiences</a:t>
            </a:r>
            <a:endParaRPr lang="zh-CN" altLang="en-US" sz="3600" dirty="0"/>
          </a:p>
        </p:txBody>
      </p:sp>
      <p:sp>
        <p:nvSpPr>
          <p:cNvPr id="32" name="文本框 31"/>
          <p:cNvSpPr txBox="1"/>
          <p:nvPr/>
        </p:nvSpPr>
        <p:spPr>
          <a:xfrm>
            <a:off x="2564862" y="4896893"/>
            <a:ext cx="6204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Impact" panose="020B0806030902050204" pitchFamily="34" charset="0"/>
              </a:rPr>
              <a:t>Plan and needs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3" grpId="0" bldLvl="0" animBg="1"/>
      <p:bldP spid="17" grpId="0" bldLvl="0" animBg="1"/>
      <p:bldP spid="3" grpId="0" bldLvl="0" animBg="1"/>
      <p:bldP spid="3" grpId="1" animBg="1"/>
      <p:bldP spid="7" grpId="0" bldLvl="0" animBg="1"/>
      <p:bldP spid="7" grpId="1" animBg="1"/>
      <p:bldP spid="8" grpId="0" bldLvl="0" animBg="1"/>
      <p:bldP spid="8" grpId="1" animBg="1"/>
      <p:bldP spid="26" grpId="0"/>
      <p:bldP spid="28" grpId="0"/>
      <p:bldP spid="32" grpId="0"/>
    </p:bld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20202799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169686_4*n_h_h_i*1_2_1_1"/>
  <p:tag name="KSO_WM_TEMPLATE_CATEGORY" val="diagram"/>
  <p:tag name="KSO_WM_TEMPLATE_INDEX" val="2016968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169686_4*n_h_h_a*1_2_1_1"/>
  <p:tag name="KSO_WM_TEMPLATE_CATEGORY" val="diagram"/>
  <p:tag name="KSO_WM_TEMPLATE_INDEX" val="20169686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169686_4*n_h_h_a*1_2_2_1"/>
  <p:tag name="KSO_WM_TEMPLATE_CATEGORY" val="diagram"/>
  <p:tag name="KSO_WM_TEMPLATE_INDEX" val="20169686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169686_4*n_h_h_a*1_2_3_1"/>
  <p:tag name="KSO_WM_TEMPLATE_CATEGORY" val="diagram"/>
  <p:tag name="KSO_WM_TEMPLATE_INDEX" val="20169686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AS_UNIQUEID" val="233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16.xml><?xml version="1.0" encoding="utf-8"?>
<p:tagLst xmlns:p="http://schemas.openxmlformats.org/presentationml/2006/main">
  <p:tag name="AS_UNIQUEID" val="233"/>
</p:tagLst>
</file>

<file path=ppt/tags/tag17.xml><?xml version="1.0" encoding="utf-8"?>
<p:tagLst xmlns:p="http://schemas.openxmlformats.org/presentationml/2006/main">
  <p:tag name="AS_UNIQUEID" val="233"/>
</p:tagLst>
</file>

<file path=ppt/tags/tag18.xml><?xml version="1.0" encoding="utf-8"?>
<p:tagLst xmlns:p="http://schemas.openxmlformats.org/presentationml/2006/main">
  <p:tag name="AS_UNIQUEID" val="233"/>
</p:tagLst>
</file>

<file path=ppt/tags/tag19.xml><?xml version="1.0" encoding="utf-8"?>
<p:tagLst xmlns:p="http://schemas.openxmlformats.org/presentationml/2006/main">
  <p:tag name="AS_UNIQUEID" val="233"/>
</p:tagLst>
</file>

<file path=ppt/tags/tag2.xml><?xml version="1.0" encoding="utf-8"?>
<p:tagLst xmlns:p="http://schemas.openxmlformats.org/presentationml/2006/main">
  <p:tag name="AS_UNIQUEID" val="233"/>
</p:tagLst>
</file>

<file path=ppt/tags/tag20.xml><?xml version="1.0" encoding="utf-8"?>
<p:tagLst xmlns:p="http://schemas.openxmlformats.org/presentationml/2006/main">
  <p:tag name="AS_UNIQUEID" val="226"/>
</p:tagLst>
</file>

<file path=ppt/tags/tag21.xml><?xml version="1.0" encoding="utf-8"?>
<p:tagLst xmlns:p="http://schemas.openxmlformats.org/presentationml/2006/main">
  <p:tag name="AS_UNIQUEID" val="226"/>
</p:tagLst>
</file>

<file path=ppt/tags/tag22.xml><?xml version="1.0" encoding="utf-8"?>
<p:tagLst xmlns:p="http://schemas.openxmlformats.org/presentationml/2006/main">
  <p:tag name="AS_UNIQUEID" val="22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24.xml><?xml version="1.0" encoding="utf-8"?>
<p:tagLst xmlns:p="http://schemas.openxmlformats.org/presentationml/2006/main">
  <p:tag name="AS_UNIQUEID" val="233"/>
</p:tagLst>
</file>

<file path=ppt/tags/tag25.xml><?xml version="1.0" encoding="utf-8"?>
<p:tagLst xmlns:p="http://schemas.openxmlformats.org/presentationml/2006/main">
  <p:tag name="AS_UNIQUEID" val="226"/>
</p:tagLst>
</file>

<file path=ppt/tags/tag26.xml><?xml version="1.0" encoding="utf-8"?>
<p:tagLst xmlns:p="http://schemas.openxmlformats.org/presentationml/2006/main">
  <p:tag name="AS_UNIQUEID" val="233"/>
</p:tagLst>
</file>

<file path=ppt/tags/tag27.xml><?xml version="1.0" encoding="utf-8"?>
<p:tagLst xmlns:p="http://schemas.openxmlformats.org/presentationml/2006/main">
  <p:tag name="AS_UNIQUEID" val="233"/>
</p:tagLst>
</file>

<file path=ppt/tags/tag28.xml><?xml version="1.0" encoding="utf-8"?>
<p:tagLst xmlns:p="http://schemas.openxmlformats.org/presentationml/2006/main">
  <p:tag name="AS_UNIQUEID" val="233"/>
</p:tagLst>
</file>

<file path=ppt/tags/tag29.xml><?xml version="1.0" encoding="utf-8"?>
<p:tagLst xmlns:p="http://schemas.openxmlformats.org/presentationml/2006/main">
  <p:tag name="AS_UNIQUEID" val="226"/>
</p:tagLst>
</file>

<file path=ppt/tags/tag3.xml><?xml version="1.0" encoding="utf-8"?>
<p:tagLst xmlns:p="http://schemas.openxmlformats.org/presentationml/2006/main">
  <p:tag name="AS_UNIQUEID" val="233"/>
</p:tagLst>
</file>

<file path=ppt/tags/tag30.xml><?xml version="1.0" encoding="utf-8"?>
<p:tagLst xmlns:p="http://schemas.openxmlformats.org/presentationml/2006/main">
  <p:tag name="AS_UNIQUEID" val="233"/>
</p:tagLst>
</file>

<file path=ppt/tags/tag4.xml><?xml version="1.0" encoding="utf-8"?>
<p:tagLst xmlns:p="http://schemas.openxmlformats.org/presentationml/2006/main">
  <p:tag name="AS_UNIQUEID" val="233"/>
</p:tagLst>
</file>

<file path=ppt/tags/tag5.xml><?xml version="1.0" encoding="utf-8"?>
<p:tagLst xmlns:p="http://schemas.openxmlformats.org/presentationml/2006/main">
  <p:tag name="AS_UNIQUEID" val="233"/>
</p:tagLst>
</file>

<file path=ppt/tags/tag6.xml><?xml version="1.0" encoding="utf-8"?>
<p:tagLst xmlns:p="http://schemas.openxmlformats.org/presentationml/2006/main">
  <p:tag name="AS_UNIQUEID" val="233"/>
</p:tagLst>
</file>

<file path=ppt/tags/tag7.xml><?xml version="1.0" encoding="utf-8"?>
<p:tagLst xmlns:p="http://schemas.openxmlformats.org/presentationml/2006/main">
  <p:tag name="AS_UNIQUEID" val="233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169686_4*n_h_h_i*1_2_2_1"/>
  <p:tag name="KSO_WM_TEMPLATE_CATEGORY" val="diagram"/>
  <p:tag name="KSO_WM_TEMPLATE_INDEX" val="20169686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169686_4*n_h_h_i*1_2_3_1"/>
  <p:tag name="KSO_WM_TEMPLATE_CATEGORY" val="diagram"/>
  <p:tag name="KSO_WM_TEMPLATE_INDEX" val="20169686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3240</Words>
  <Application>WPS 演示</Application>
  <PresentationFormat>宽屏</PresentationFormat>
  <Paragraphs>192</Paragraphs>
  <Slides>21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4" baseType="lpstr">
      <vt:lpstr>Arial</vt:lpstr>
      <vt:lpstr>宋体</vt:lpstr>
      <vt:lpstr>Wingdings</vt:lpstr>
      <vt:lpstr>Times New Roman</vt:lpstr>
      <vt:lpstr>经典美黑简</vt:lpstr>
      <vt:lpstr>黑体</vt:lpstr>
      <vt:lpstr>仿宋</vt:lpstr>
      <vt:lpstr>Calibri</vt:lpstr>
      <vt:lpstr>等线</vt:lpstr>
      <vt:lpstr>Arial Rounded MT Bold</vt:lpstr>
      <vt:lpstr>Arial Unicode MS</vt:lpstr>
      <vt:lpstr>Cambria</vt:lpstr>
      <vt:lpstr>Impact</vt:lpstr>
      <vt:lpstr>微软雅黑</vt:lpstr>
      <vt:lpstr>Arial Narrow</vt:lpstr>
      <vt:lpstr>Arial Unicode MS</vt:lpstr>
      <vt:lpstr>等线 Light</vt:lpstr>
      <vt:lpstr>Times New Roman</vt:lpstr>
      <vt:lpstr>Comic Sans MS</vt:lpstr>
      <vt:lpstr>华文新魏</vt:lpstr>
      <vt:lpstr>HelveticaNeue</vt:lpstr>
      <vt:lpstr>Corbel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 lijun</dc:creator>
  <cp:lastModifiedBy>24147</cp:lastModifiedBy>
  <cp:revision>250</cp:revision>
  <dcterms:created xsi:type="dcterms:W3CDTF">2020-11-10T22:06:00Z</dcterms:created>
  <dcterms:modified xsi:type="dcterms:W3CDTF">2022-09-25T13:00:23Z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EE848B7AC4044749A6EAB79A42AEC022</vt:lpwstr>
  </property>
</Properties>
</file>