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6" r:id="rId3"/>
    <p:sldId id="262" r:id="rId5"/>
    <p:sldId id="263" r:id="rId6"/>
    <p:sldId id="258" r:id="rId7"/>
    <p:sldId id="280" r:id="rId8"/>
    <p:sldId id="277" r:id="rId9"/>
    <p:sldId id="281" r:id="rId10"/>
    <p:sldId id="282" r:id="rId11"/>
    <p:sldId id="283" r:id="rId12"/>
    <p:sldId id="289" r:id="rId13"/>
    <p:sldId id="284" r:id="rId14"/>
    <p:sldId id="290" r:id="rId15"/>
    <p:sldId id="291" r:id="rId16"/>
    <p:sldId id="292" r:id="rId17"/>
    <p:sldId id="288" r:id="rId18"/>
    <p:sldId id="293" r:id="rId19"/>
    <p:sldId id="294" r:id="rId20"/>
    <p:sldId id="297" r:id="rId21"/>
    <p:sldId id="298" r:id="rId22"/>
    <p:sldId id="295" r:id="rId23"/>
    <p:sldId id="300" r:id="rId24"/>
    <p:sldId id="296" r:id="rId25"/>
    <p:sldId id="299" r:id="rId26"/>
    <p:sldId id="306" r:id="rId27"/>
    <p:sldId id="265"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2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32F2E3-86D6-4ADE-90CF-7517D1731C3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32F2E3-86D6-4ADE-90CF-7517D1731C3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image" Target="../media/image1.jpe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7" name="图片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06.xml"/><Relationship Id="rId6" Type="http://schemas.microsoft.com/office/2007/relationships/hdphoto" Target="../media/image14.wdp"/><Relationship Id="rId5" Type="http://schemas.openxmlformats.org/officeDocument/2006/relationships/image" Target="../media/image13.png"/><Relationship Id="rId4" Type="http://schemas.openxmlformats.org/officeDocument/2006/relationships/image" Target="../media/image8.png"/><Relationship Id="rId3" Type="http://schemas.openxmlformats.org/officeDocument/2006/relationships/image" Target="../media/image11.jpeg"/><Relationship Id="rId2" Type="http://schemas.openxmlformats.org/officeDocument/2006/relationships/tags" Target="../tags/tag105.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image" Target="../media/image11.jpeg"/><Relationship Id="rId2" Type="http://schemas.openxmlformats.org/officeDocument/2006/relationships/tags" Target="../tags/tag107.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1.xml"/><Relationship Id="rId5" Type="http://schemas.openxmlformats.org/officeDocument/2006/relationships/image" Target="../media/image17.png"/><Relationship Id="rId4" Type="http://schemas.microsoft.com/office/2007/relationships/hdphoto" Target="../media/image16.wdp"/><Relationship Id="rId3" Type="http://schemas.openxmlformats.org/officeDocument/2006/relationships/image" Target="../media/image15.png"/><Relationship Id="rId2" Type="http://schemas.openxmlformats.org/officeDocument/2006/relationships/tags" Target="../tags/tag110.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3.xml"/><Relationship Id="rId4" Type="http://schemas.microsoft.com/office/2007/relationships/hdphoto" Target="../media/image19.wdp"/><Relationship Id="rId3" Type="http://schemas.openxmlformats.org/officeDocument/2006/relationships/image" Target="../media/image18.png"/><Relationship Id="rId2" Type="http://schemas.openxmlformats.org/officeDocument/2006/relationships/tags" Target="../tags/tag112.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8.xml"/><Relationship Id="rId5" Type="http://schemas.openxmlformats.org/officeDocument/2006/relationships/image" Target="../media/image21.png"/><Relationship Id="rId4" Type="http://schemas.openxmlformats.org/officeDocument/2006/relationships/tags" Target="../tags/tag117.xml"/><Relationship Id="rId3" Type="http://schemas.openxmlformats.org/officeDocument/2006/relationships/image" Target="../media/image20.jpeg"/><Relationship Id="rId2" Type="http://schemas.openxmlformats.org/officeDocument/2006/relationships/tags" Target="../tags/tag116.xm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3.xml"/><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tags" Target="../tags/tag7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5.xml"/><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tags" Target="../tags/tag74.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7.xml"/><Relationship Id="rId3" Type="http://schemas.openxmlformats.org/officeDocument/2006/relationships/image" Target="../media/image11.jpeg"/><Relationship Id="rId2" Type="http://schemas.openxmlformats.org/officeDocument/2006/relationships/tags" Target="../tags/tag76.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9.xml"/><Relationship Id="rId3" Type="http://schemas.openxmlformats.org/officeDocument/2006/relationships/image" Target="../media/image11.jpeg"/><Relationship Id="rId2" Type="http://schemas.openxmlformats.org/officeDocument/2006/relationships/tags" Target="../tags/tag78.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1.xml"/><Relationship Id="rId3" Type="http://schemas.openxmlformats.org/officeDocument/2006/relationships/image" Target="../media/image11.jpeg"/><Relationship Id="rId2" Type="http://schemas.openxmlformats.org/officeDocument/2006/relationships/tags" Target="../tags/tag80.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1" name="图片 100"/>
          <p:cNvPicPr/>
          <p:nvPr/>
        </p:nvPicPr>
        <p:blipFill>
          <a:blip r:embed="rId2"/>
          <a:stretch>
            <a:fillRect/>
          </a:stretch>
        </p:blipFill>
        <p:spPr>
          <a:xfrm>
            <a:off x="0" y="-635"/>
            <a:ext cx="12191365" cy="6903720"/>
          </a:xfrm>
          <a:prstGeom prst="rect">
            <a:avLst/>
          </a:prstGeom>
          <a:noFill/>
          <a:ln w="9525">
            <a:noFill/>
          </a:ln>
        </p:spPr>
      </p:pic>
      <p:sp>
        <p:nvSpPr>
          <p:cNvPr id="17" name="矩形 6"/>
          <p:cNvSpPr/>
          <p:nvPr>
            <p:custDataLst>
              <p:tags r:id="rId3"/>
            </p:custDataLst>
          </p:nvPr>
        </p:nvSpPr>
        <p:spPr>
          <a:xfrm>
            <a:off x="5624195" y="3917950"/>
            <a:ext cx="6012815" cy="2167890"/>
          </a:xfrm>
          <a:prstGeom prst="rect">
            <a:avLst/>
          </a:prstGeom>
          <a:noFill/>
          <a:ln w="38100">
            <a:noFill/>
          </a:ln>
        </p:spPr>
        <p:txBody>
          <a:bodyPr wrap="square" lIns="45699" tIns="22849" rIns="45699" bIns="22849" anchor="t">
            <a:spAutoFit/>
          </a:bodyPr>
          <a:p>
            <a:pPr algn="ctr" fontAlgn="auto">
              <a:lnSpc>
                <a:spcPct val="115000"/>
              </a:lnSpc>
            </a:pPr>
            <a:r>
              <a:rPr lang="en-US" sz="4000" b="1" i="1" dirty="0">
                <a:latin typeface="Calibri" panose="020F0502020204030204" charset="0"/>
                <a:ea typeface="专业字体设计服务/WWW.ZTSGC.COM/" panose="02000000000000000000" pitchFamily="2" charset="-122"/>
                <a:cs typeface="Calibri" panose="020F0502020204030204" charset="0"/>
                <a:sym typeface="+mn-ea"/>
              </a:rPr>
              <a:t>Unit 2   </a:t>
            </a:r>
            <a:endParaRPr lang="en-US" sz="4000" b="1" i="1" dirty="0">
              <a:latin typeface="Calibri" panose="020F0502020204030204" charset="0"/>
              <a:ea typeface="专业字体设计服务/WWW.ZTSGC.COM/" panose="02000000000000000000" pitchFamily="2" charset="-122"/>
              <a:cs typeface="Calibri" panose="020F0502020204030204" charset="0"/>
            </a:endParaRPr>
          </a:p>
          <a:p>
            <a:pPr algn="ctr" fontAlgn="auto">
              <a:lnSpc>
                <a:spcPct val="115000"/>
              </a:lnSpc>
            </a:pPr>
            <a:r>
              <a:rPr lang="en-US" sz="4000" b="1" i="1" dirty="0">
                <a:latin typeface="Calibri" panose="020F0502020204030204" charset="0"/>
                <a:ea typeface="专业字体设计服务/WWW.ZTSGC.COM/" panose="02000000000000000000" pitchFamily="2" charset="-122"/>
                <a:cs typeface="Calibri" panose="020F0502020204030204" charset="0"/>
                <a:sym typeface="+mn-ea"/>
              </a:rPr>
              <a:t>Studying Abroad: </a:t>
            </a:r>
            <a:endParaRPr lang="en-US" sz="4000" b="1" i="1" dirty="0">
              <a:latin typeface="Calibri" panose="020F0502020204030204" charset="0"/>
              <a:ea typeface="专业字体设计服务/WWW.ZTSGC.COM/" panose="02000000000000000000" pitchFamily="2" charset="-122"/>
              <a:cs typeface="Calibri" panose="020F0502020204030204" charset="0"/>
              <a:sym typeface="+mn-ea"/>
            </a:endParaRPr>
          </a:p>
          <a:p>
            <a:pPr algn="ctr" fontAlgn="auto">
              <a:lnSpc>
                <a:spcPct val="115000"/>
              </a:lnSpc>
            </a:pPr>
            <a:r>
              <a:rPr lang="en-US" sz="4000" b="1" i="1" dirty="0">
                <a:latin typeface="Calibri" panose="020F0502020204030204" charset="0"/>
                <a:ea typeface="专业字体设计服务/WWW.ZTSGC.COM/" panose="02000000000000000000" pitchFamily="2" charset="-122"/>
                <a:cs typeface="Calibri" panose="020F0502020204030204" charset="0"/>
                <a:sym typeface="+mn-ea"/>
              </a:rPr>
              <a:t>Is it a good or a bad idea?</a:t>
            </a:r>
            <a:endParaRPr lang="en-US" altLang="zh-CN" sz="40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2"/>
          <p:cNvSpPr txBox="1"/>
          <p:nvPr/>
        </p:nvSpPr>
        <p:spPr>
          <a:xfrm>
            <a:off x="2657475" y="3282950"/>
            <a:ext cx="9366250" cy="2630170"/>
          </a:xfrm>
          <a:prstGeom prst="rect">
            <a:avLst/>
          </a:prstGeom>
          <a:noFill/>
          <a:ln w="28575">
            <a:solidFill>
              <a:schemeClr val="tx1"/>
            </a:solidFill>
            <a:prstDash val="sysDash"/>
          </a:ln>
        </p:spPr>
        <p:txBody>
          <a:bodyPr wrap="square" rtlCol="0">
            <a:spAutoFit/>
          </a:bodyPr>
          <a:p>
            <a:pPr algn="just" fontAlgn="auto">
              <a:lnSpc>
                <a:spcPct val="118000"/>
              </a:lnSpc>
            </a:pPr>
            <a:r>
              <a:rPr lang="en-US" altLang="zh-CN" sz="2800" b="1" i="1" smtClean="0">
                <a:latin typeface="Calibri" panose="020F0502020204030204" charset="0"/>
                <a:cs typeface="Calibri" panose="020F0502020204030204" charset="0"/>
              </a:rPr>
              <a:t>Paragraph 1:</a:t>
            </a:r>
            <a:endParaRPr lang="en-US" altLang="zh-CN" sz="2800" b="1" i="1" smtClean="0">
              <a:latin typeface="Calibri" panose="020F0502020204030204" charset="0"/>
              <a:cs typeface="Calibri" panose="020F0502020204030204" charset="0"/>
            </a:endParaRPr>
          </a:p>
          <a:p>
            <a:pPr algn="just" fontAlgn="auto">
              <a:lnSpc>
                <a:spcPct val="118000"/>
              </a:lnSpc>
            </a:pPr>
            <a:r>
              <a:rPr lang="en-US" altLang="zh-CN" sz="2800" b="1" i="1">
                <a:latin typeface="Calibri" panose="020F0502020204030204" charset="0"/>
                <a:cs typeface="Calibri" panose="020F0502020204030204" charset="0"/>
              </a:rPr>
              <a:t> </a:t>
            </a:r>
            <a:r>
              <a:rPr lang="en-US" altLang="zh-CN" sz="2800" b="1" i="1" smtClean="0">
                <a:latin typeface="Calibri" panose="020F0502020204030204" charset="0"/>
                <a:cs typeface="Calibri" panose="020F0502020204030204" charset="0"/>
              </a:rPr>
              <a:t>   In the past few decades, there has been a </a:t>
            </a:r>
            <a:r>
              <a:rPr lang="en-US" altLang="zh-CN" sz="2800" b="1" i="1" smtClean="0">
                <a:solidFill>
                  <a:srgbClr val="C00000"/>
                </a:solidFill>
                <a:latin typeface="Calibri" panose="020F0502020204030204" charset="0"/>
                <a:cs typeface="Calibri" panose="020F0502020204030204" charset="0"/>
              </a:rPr>
              <a:t>dramatic</a:t>
            </a:r>
            <a:r>
              <a:rPr lang="en-US" altLang="zh-CN" sz="2800" b="1" i="1" smtClean="0">
                <a:latin typeface="Calibri" panose="020F0502020204030204" charset="0"/>
                <a:cs typeface="Calibri" panose="020F0502020204030204" charset="0"/>
              </a:rPr>
              <a:t> increase in the number of people studying abroad. Although studying abroad can bring great benefits, I think the disadvantages for young people are greater.</a:t>
            </a:r>
            <a:endParaRPr lang="en-US" altLang="zh-CN" sz="2800" b="1" i="1" smtClean="0">
              <a:latin typeface="Calibri" panose="020F0502020204030204" charset="0"/>
              <a:cs typeface="Calibri" panose="020F0502020204030204" charset="0"/>
            </a:endParaRPr>
          </a:p>
        </p:txBody>
      </p:sp>
      <p:pic>
        <p:nvPicPr>
          <p:cNvPr id="6" name="图片 5"/>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0" y="0"/>
            <a:ext cx="1045029" cy="1045029"/>
          </a:xfrm>
          <a:prstGeom prst="rect">
            <a:avLst/>
          </a:prstGeom>
          <a:ln>
            <a:noFill/>
          </a:ln>
          <a:effectLst>
            <a:outerShdw blurRad="292100" dist="139700" dir="2700000" algn="tl" rotWithShape="0">
              <a:srgbClr val="333333">
                <a:alpha val="65000"/>
              </a:srgbClr>
            </a:outerShdw>
          </a:effectLst>
        </p:spPr>
      </p:pic>
      <p:sp>
        <p:nvSpPr>
          <p:cNvPr id="17" name="矩形 6"/>
          <p:cNvSpPr/>
          <p:nvPr>
            <p:custDataLst>
              <p:tags r:id="rId2"/>
            </p:custDataLst>
          </p:nvPr>
        </p:nvSpPr>
        <p:spPr>
          <a:xfrm>
            <a:off x="1215390" y="223520"/>
            <a:ext cx="4030345" cy="598170"/>
          </a:xfrm>
          <a:prstGeom prst="rect">
            <a:avLst/>
          </a:prstGeom>
          <a:noFill/>
          <a:ln w="38100">
            <a:noFill/>
          </a:ln>
        </p:spPr>
        <p:txBody>
          <a:bodyPr wrap="square" lIns="45699" tIns="22849" rIns="45699" bIns="22849" anchor="t">
            <a:spAutoFit/>
          </a:bodyPr>
          <a:p>
            <a:pPr algn="l">
              <a:lnSpc>
                <a:spcPct val="100000"/>
              </a:lnSpc>
            </a:pP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Read for </a:t>
            </a:r>
            <a:r>
              <a:rPr lang="en-US" altLang="zh-CN" sz="3600" b="1" i="1">
                <a:latin typeface="Calibri" panose="020F0502020204030204" charset="0"/>
                <a:ea typeface="隶书" panose="02010509060101010101" pitchFamily="49" charset="-122"/>
                <a:cs typeface="Calibri" panose="020F0502020204030204" charset="0"/>
                <a:sym typeface="+mn-ea"/>
              </a:rPr>
              <a:t>details</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sp>
        <p:nvSpPr>
          <p:cNvPr id="48131" name="文本框 4"/>
          <p:cNvSpPr/>
          <p:nvPr>
            <p:custDataLst>
              <p:tags r:id="rId3"/>
            </p:custDataLst>
          </p:nvPr>
        </p:nvSpPr>
        <p:spPr>
          <a:xfrm>
            <a:off x="4377055" y="2560320"/>
            <a:ext cx="3456940" cy="546735"/>
          </a:xfrm>
          <a:prstGeom prst="rect">
            <a:avLst/>
          </a:prstGeom>
          <a:noFill/>
          <a:ln w="9525">
            <a:noFill/>
          </a:ln>
        </p:spPr>
        <p:txBody>
          <a:bodyPr wrap="square" lIns="54617" tIns="27308" rIns="54617" bIns="27308">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5pPr>
          </a:lstStyle>
          <a:p>
            <a:pPr marL="0" lvl="0" indent="0" eaLnBrk="1" hangingPunct="1">
              <a:lnSpc>
                <a:spcPct val="100000"/>
              </a:lnSpc>
              <a:spcBef>
                <a:spcPct val="0"/>
              </a:spcBef>
              <a:buNone/>
            </a:pPr>
            <a:r>
              <a:rPr lang="en-US" altLang="zh-CN" sz="3200" b="1" i="1">
                <a:solidFill>
                  <a:srgbClr val="C00000"/>
                </a:solidFill>
                <a:latin typeface="Calibri" panose="020F0502020204030204" charset="0"/>
                <a:ea typeface="宋体" panose="02010600030101010101" pitchFamily="2" charset="-122"/>
                <a:cs typeface="Calibri" panose="020F0502020204030204" charset="0"/>
              </a:rPr>
              <a:t>Para.1 Introduction </a:t>
            </a:r>
            <a:endParaRPr lang="en-US" altLang="zh-CN" sz="3200" b="1" i="1">
              <a:solidFill>
                <a:srgbClr val="C00000"/>
              </a:solidFill>
              <a:latin typeface="Calibri" panose="020F0502020204030204" charset="0"/>
              <a:ea typeface="宋体" panose="02010600030101010101" pitchFamily="2" charset="-122"/>
              <a:cs typeface="Calibri" panose="020F0502020204030204" charset="0"/>
            </a:endParaRPr>
          </a:p>
        </p:txBody>
      </p:sp>
      <p:sp>
        <p:nvSpPr>
          <p:cNvPr id="21" name="矩形 20"/>
          <p:cNvSpPr/>
          <p:nvPr/>
        </p:nvSpPr>
        <p:spPr>
          <a:xfrm>
            <a:off x="2936240" y="3843655"/>
            <a:ext cx="9087485" cy="460375"/>
          </a:xfrm>
          <a:prstGeom prst="rect">
            <a:avLst/>
          </a:prstGeom>
          <a:solidFill>
            <a:schemeClr val="accent1">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114935" y="3854450"/>
            <a:ext cx="2776220" cy="553084"/>
          </a:xfrm>
          <a:prstGeom prst="rightArrowCallout">
            <a:avLst>
              <a:gd name="adj1" fmla="val 19091"/>
              <a:gd name="adj2" fmla="val 25033"/>
              <a:gd name="adj3" fmla="val 52336"/>
              <a:gd name="adj4" fmla="val 8059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p>
            <a:pPr lvl="0" algn="l">
              <a:lnSpc>
                <a:spcPct val="125000"/>
              </a:lnSpc>
              <a:buClrTx/>
              <a:buSzTx/>
              <a:buFont typeface="Wingdings" panose="05000000000000000000" charset="0"/>
            </a:pPr>
            <a:r>
              <a:rPr lang="en-US" sz="2400" b="1" i="1">
                <a:solidFill>
                  <a:schemeClr val="tx1"/>
                </a:solidFill>
                <a:latin typeface="Calibri" panose="020F0502020204030204" charset="0"/>
                <a:cs typeface="Calibri" panose="020F0502020204030204" charset="0"/>
                <a:sym typeface="+mn-ea"/>
              </a:rPr>
              <a:t>Start with a fact</a:t>
            </a:r>
            <a:endParaRPr lang="en-US" sz="2400" b="1" i="1">
              <a:solidFill>
                <a:schemeClr val="tx1"/>
              </a:solidFill>
              <a:latin typeface="Calibri" panose="020F0502020204030204" charset="0"/>
              <a:cs typeface="Calibri" panose="020F0502020204030204" charset="0"/>
              <a:sym typeface="+mn-ea"/>
            </a:endParaRPr>
          </a:p>
        </p:txBody>
      </p:sp>
      <p:sp>
        <p:nvSpPr>
          <p:cNvPr id="25" name="加号 24"/>
          <p:cNvSpPr/>
          <p:nvPr/>
        </p:nvSpPr>
        <p:spPr>
          <a:xfrm>
            <a:off x="908050" y="4512945"/>
            <a:ext cx="675640" cy="536575"/>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2" name="矩形 1"/>
          <p:cNvSpPr/>
          <p:nvPr/>
        </p:nvSpPr>
        <p:spPr>
          <a:xfrm>
            <a:off x="7583805" y="4864735"/>
            <a:ext cx="1103630" cy="494030"/>
          </a:xfrm>
          <a:prstGeom prst="rect">
            <a:avLst/>
          </a:prstGeom>
          <a:solidFill>
            <a:schemeClr val="accent6">
              <a:lumMod val="75000"/>
              <a:alpha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114935" y="5154295"/>
            <a:ext cx="2959100" cy="553084"/>
          </a:xfrm>
          <a:prstGeom prst="rightArrowCallout">
            <a:avLst>
              <a:gd name="adj1" fmla="val 30195"/>
              <a:gd name="adj2" fmla="val 25545"/>
              <a:gd name="adj3" fmla="val 68886"/>
              <a:gd name="adj4" fmla="val 7716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p>
            <a:pPr lvl="0" algn="l">
              <a:lnSpc>
                <a:spcPct val="125000"/>
              </a:lnSpc>
              <a:buClrTx/>
              <a:buSzTx/>
              <a:buFont typeface="Wingdings" panose="05000000000000000000" charset="0"/>
            </a:pPr>
            <a:r>
              <a:rPr lang="en-US" sz="24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rPr>
              <a:t>State an opinion</a:t>
            </a:r>
            <a:endParaRPr lang="en-US" sz="24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p:txBody>
      </p:sp>
      <p:sp>
        <p:nvSpPr>
          <p:cNvPr id="3" name="对话气泡: 圆角矩形 13"/>
          <p:cNvSpPr/>
          <p:nvPr/>
        </p:nvSpPr>
        <p:spPr>
          <a:xfrm>
            <a:off x="9131935" y="2657475"/>
            <a:ext cx="2649855" cy="578440"/>
          </a:xfrm>
          <a:prstGeom prst="wedgeRoundRectCallout">
            <a:avLst>
              <a:gd name="adj1" fmla="val 3886"/>
              <a:gd name="adj2" fmla="val 85684"/>
              <a:gd name="adj3" fmla="val 16667"/>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threePt" dir="t"/>
            </a:scene3d>
          </a:bodyPr>
          <a:p>
            <a:pPr indent="0">
              <a:buFont typeface="Arial" panose="020B0604020202020204" pitchFamily="34" charset="0"/>
              <a:buNone/>
            </a:pPr>
            <a:r>
              <a:rPr lang="en-US" altLang="zh-CN" sz="2800" b="1" i="1" smtClean="0">
                <a:latin typeface="Calibri" panose="020F0502020204030204" charset="0"/>
                <a:ea typeface="Arial Unicode MS" panose="020B0604020202020204" charset="-122"/>
                <a:cs typeface="Calibri" panose="020F0502020204030204" charset="0"/>
                <a:sym typeface="+mn-ea"/>
              </a:rPr>
              <a:t> great &amp; sudden</a:t>
            </a:r>
            <a:endParaRPr lang="en-US" altLang="zh-CN" sz="2800" b="1" i="1" dirty="0" smtClean="0">
              <a:solidFill>
                <a:schemeClr val="bg1"/>
              </a:solidFill>
              <a:latin typeface="Calibri" panose="020F0502020204030204" charset="0"/>
              <a:ea typeface="Arial Unicode MS" panose="020B0604020202020204" charset="-122"/>
              <a:cs typeface="Calibri" panose="020F0502020204030204" charset="0"/>
              <a:sym typeface="+mn-ea"/>
            </a:endParaRPr>
          </a:p>
        </p:txBody>
      </p:sp>
      <p:sp>
        <p:nvSpPr>
          <p:cNvPr id="7" name="文本框 6"/>
          <p:cNvSpPr txBox="1"/>
          <p:nvPr/>
        </p:nvSpPr>
        <p:spPr>
          <a:xfrm>
            <a:off x="551180" y="1160780"/>
            <a:ext cx="6986905" cy="953135"/>
          </a:xfrm>
          <a:prstGeom prst="rect">
            <a:avLst/>
          </a:prstGeom>
          <a:extLst>
            <a:ext uri="{909E8E84-426E-40DD-AFC4-6F175D3DCCD1}">
              <a14:hiddenFill xmlns:a14="http://schemas.microsoft.com/office/drawing/2010/main">
                <a:solidFill>
                  <a:schemeClr val="accent1">
                    <a:lumMod val="40000"/>
                    <a:lumOff val="60000"/>
                  </a:schemeClr>
                </a:solidFill>
              </a14:hiddenFill>
            </a:ext>
          </a:extLst>
        </p:spPr>
        <p:style>
          <a:lnRef idx="2">
            <a:schemeClr val="dk1"/>
          </a:lnRef>
          <a:fillRef idx="1">
            <a:schemeClr val="lt1"/>
          </a:fillRef>
          <a:effectRef idx="0">
            <a:schemeClr val="dk1"/>
          </a:effectRef>
          <a:fontRef idx="minor">
            <a:schemeClr val="dk1"/>
          </a:fontRef>
        </p:style>
        <p:txBody>
          <a:bodyPr wrap="square" rtlCol="0">
            <a:spAutoFit/>
          </a:bodyPr>
          <a:p>
            <a:pPr indent="0" algn="l" fontAlgn="auto">
              <a:lnSpc>
                <a:spcPct val="100000"/>
              </a:lnSpc>
              <a:buFont typeface="Wingdings" panose="05000000000000000000" charset="0"/>
              <a:buNone/>
            </a:pPr>
            <a:r>
              <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rPr>
              <a:t>1. What is Wang Li’s point?</a:t>
            </a:r>
            <a:endPar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a:p>
            <a:pPr indent="0" algn="l" fontAlgn="auto">
              <a:lnSpc>
                <a:spcPct val="100000"/>
              </a:lnSpc>
              <a:buFont typeface="Wingdings" panose="05000000000000000000" charset="0"/>
              <a:buNone/>
            </a:pPr>
            <a:r>
              <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rPr>
              <a:t>2. How does Wang Li develop her point?</a:t>
            </a:r>
            <a:endPar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p:txBody>
      </p:sp>
      <p:sp>
        <p:nvSpPr>
          <p:cNvPr id="9" name="矩形 8"/>
          <p:cNvSpPr/>
          <p:nvPr/>
        </p:nvSpPr>
        <p:spPr>
          <a:xfrm>
            <a:off x="9012555" y="4320540"/>
            <a:ext cx="1636395" cy="551815"/>
          </a:xfrm>
          <a:prstGeom prst="rect">
            <a:avLst/>
          </a:prstGeom>
          <a:solidFill>
            <a:schemeClr val="accent6">
              <a:lumMod val="75000"/>
              <a:alpha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5291455" y="4864735"/>
            <a:ext cx="2292350" cy="506730"/>
          </a:xfrm>
          <a:prstGeom prst="rect">
            <a:avLst/>
          </a:prstGeom>
          <a:solidFill>
            <a:schemeClr val="accent6">
              <a:lumMod val="75000"/>
              <a:alpha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5291455" y="5388610"/>
            <a:ext cx="1270635" cy="494030"/>
          </a:xfrm>
          <a:prstGeom prst="rect">
            <a:avLst/>
          </a:prstGeom>
          <a:solidFill>
            <a:schemeClr val="accent6">
              <a:lumMod val="75000"/>
              <a:alpha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0" name="直接连接符 19"/>
          <p:cNvCxnSpPr/>
          <p:nvPr/>
        </p:nvCxnSpPr>
        <p:spPr>
          <a:xfrm flipV="1">
            <a:off x="9012555" y="4822825"/>
            <a:ext cx="2971165" cy="254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直接连接符 22"/>
          <p:cNvCxnSpPr/>
          <p:nvPr/>
        </p:nvCxnSpPr>
        <p:spPr>
          <a:xfrm>
            <a:off x="2814320" y="5335905"/>
            <a:ext cx="9169400" cy="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4" name="直接连接符 23"/>
          <p:cNvCxnSpPr/>
          <p:nvPr/>
        </p:nvCxnSpPr>
        <p:spPr>
          <a:xfrm>
            <a:off x="2774315" y="5812155"/>
            <a:ext cx="3890645" cy="3429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9" grpId="0" animBg="1"/>
      <p:bldP spid="10" grpId="0" animBg="1"/>
      <p:bldP spid="18" grpId="0" animBg="1"/>
      <p:bldP spid="22" grpId="0" animBg="1"/>
      <p:bldP spid="25" grpId="0" animBg="1"/>
      <p:bldP spid="26" grpId="0" bldLvl="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2"/>
          <p:cNvSpPr txBox="1"/>
          <p:nvPr/>
        </p:nvSpPr>
        <p:spPr>
          <a:xfrm>
            <a:off x="1993265" y="3027680"/>
            <a:ext cx="9958070" cy="3255645"/>
          </a:xfrm>
          <a:prstGeom prst="rect">
            <a:avLst/>
          </a:prstGeom>
          <a:noFill/>
          <a:ln w="28575">
            <a:solidFill>
              <a:schemeClr val="tx1"/>
            </a:solidFill>
            <a:prstDash val="sysDash"/>
          </a:ln>
        </p:spPr>
        <p:txBody>
          <a:bodyPr wrap="square" rtlCol="0">
            <a:spAutoFit/>
          </a:bodyPr>
          <a:p>
            <a:pPr algn="just" fontAlgn="auto">
              <a:lnSpc>
                <a:spcPct val="105000"/>
              </a:lnSpc>
            </a:pPr>
            <a:r>
              <a:rPr lang="en-US" altLang="zh-CN" sz="2800" b="1" i="1" smtClean="0">
                <a:latin typeface="Calibri" panose="020F0502020204030204" charset="0"/>
                <a:cs typeface="Calibri" panose="020F0502020204030204" charset="0"/>
              </a:rPr>
              <a:t>Paragraph 2:</a:t>
            </a:r>
            <a:endParaRPr lang="en-US" altLang="zh-CN" sz="2800" b="1" i="1" smtClean="0">
              <a:latin typeface="Calibri" panose="020F0502020204030204" charset="0"/>
              <a:cs typeface="Calibri" panose="020F0502020204030204" charset="0"/>
            </a:endParaRPr>
          </a:p>
          <a:p>
            <a:pPr algn="just" fontAlgn="auto">
              <a:lnSpc>
                <a:spcPct val="105000"/>
              </a:lnSpc>
            </a:pPr>
            <a:r>
              <a:rPr lang="en-US" altLang="zh-CN" sz="2800" b="1" i="1" smtClean="0">
                <a:latin typeface="Calibri" panose="020F0502020204030204" charset="0"/>
                <a:cs typeface="Calibri" panose="020F0502020204030204" charset="0"/>
              </a:rPr>
              <a:t>    To begin with, many students who study abroad face great economic pressure. That means studying abroad is just not possible for everyone. Tuition fees and living</a:t>
            </a:r>
            <a:r>
              <a:rPr lang="en-US" altLang="zh-CN" sz="2800" b="1" i="1" smtClean="0">
                <a:solidFill>
                  <a:srgbClr val="FF0000"/>
                </a:solidFill>
                <a:latin typeface="Calibri" panose="020F0502020204030204" charset="0"/>
                <a:cs typeface="Calibri" panose="020F0502020204030204" charset="0"/>
              </a:rPr>
              <a:t> expenses</a:t>
            </a:r>
            <a:r>
              <a:rPr lang="en-US" altLang="zh-CN" sz="2800" b="1" i="1" smtClean="0">
                <a:latin typeface="Calibri" panose="020F0502020204030204" charset="0"/>
                <a:cs typeface="Calibri" panose="020F0502020204030204" charset="0"/>
              </a:rPr>
              <a:t> are much more expensive than at home and could end up costing most families an arm and a leg. Studying in China is much more convenient and can help save money.</a:t>
            </a:r>
            <a:endParaRPr lang="en-US" altLang="zh-CN" sz="2800" b="1" i="1" smtClean="0">
              <a:latin typeface="Calibri" panose="020F0502020204030204" charset="0"/>
              <a:cs typeface="Calibri" panose="020F0502020204030204" charset="0"/>
            </a:endParaRPr>
          </a:p>
        </p:txBody>
      </p:sp>
      <p:pic>
        <p:nvPicPr>
          <p:cNvPr id="6" name="图片 5"/>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0" y="0"/>
            <a:ext cx="1045029" cy="1045029"/>
          </a:xfrm>
          <a:prstGeom prst="rect">
            <a:avLst/>
          </a:prstGeom>
          <a:ln>
            <a:noFill/>
          </a:ln>
          <a:effectLst>
            <a:outerShdw blurRad="292100" dist="139700" dir="2700000" algn="tl" rotWithShape="0">
              <a:srgbClr val="333333">
                <a:alpha val="65000"/>
              </a:srgbClr>
            </a:outerShdw>
          </a:effectLst>
        </p:spPr>
      </p:pic>
      <p:sp>
        <p:nvSpPr>
          <p:cNvPr id="17" name="矩形 6"/>
          <p:cNvSpPr/>
          <p:nvPr>
            <p:custDataLst>
              <p:tags r:id="rId2"/>
            </p:custDataLst>
          </p:nvPr>
        </p:nvSpPr>
        <p:spPr>
          <a:xfrm>
            <a:off x="1215390" y="223520"/>
            <a:ext cx="4030345" cy="598170"/>
          </a:xfrm>
          <a:prstGeom prst="rect">
            <a:avLst/>
          </a:prstGeom>
          <a:noFill/>
          <a:ln w="38100">
            <a:noFill/>
          </a:ln>
        </p:spPr>
        <p:txBody>
          <a:bodyPr wrap="square" lIns="45699" tIns="22849" rIns="45699" bIns="22849" anchor="t">
            <a:spAutoFit/>
          </a:bodyPr>
          <a:p>
            <a:pPr algn="l">
              <a:lnSpc>
                <a:spcPct val="100000"/>
              </a:lnSpc>
            </a:pP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Read for </a:t>
            </a:r>
            <a:r>
              <a:rPr lang="en-US" altLang="zh-CN" sz="3600" b="1" i="1">
                <a:latin typeface="Calibri" panose="020F0502020204030204" charset="0"/>
                <a:ea typeface="隶书" panose="02010509060101010101" pitchFamily="49" charset="-122"/>
                <a:cs typeface="Calibri" panose="020F0502020204030204" charset="0"/>
                <a:sym typeface="+mn-ea"/>
              </a:rPr>
              <a:t>details</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sp>
        <p:nvSpPr>
          <p:cNvPr id="48131" name="文本框 4"/>
          <p:cNvSpPr/>
          <p:nvPr>
            <p:custDataLst>
              <p:tags r:id="rId3"/>
            </p:custDataLst>
          </p:nvPr>
        </p:nvSpPr>
        <p:spPr>
          <a:xfrm>
            <a:off x="3892550" y="2480945"/>
            <a:ext cx="2393950" cy="546735"/>
          </a:xfrm>
          <a:prstGeom prst="rect">
            <a:avLst/>
          </a:prstGeom>
          <a:noFill/>
          <a:ln w="9525">
            <a:noFill/>
          </a:ln>
        </p:spPr>
        <p:txBody>
          <a:bodyPr wrap="square" lIns="54617" tIns="27308" rIns="54617" bIns="27308">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5pPr>
          </a:lstStyle>
          <a:p>
            <a:pPr marL="0" lvl="0" indent="0" eaLnBrk="1" hangingPunct="1">
              <a:lnSpc>
                <a:spcPct val="100000"/>
              </a:lnSpc>
              <a:spcBef>
                <a:spcPct val="0"/>
              </a:spcBef>
              <a:buNone/>
            </a:pPr>
            <a:r>
              <a:rPr lang="en-US" altLang="zh-CN" sz="3200" b="1" i="1">
                <a:solidFill>
                  <a:srgbClr val="C00000"/>
                </a:solidFill>
                <a:latin typeface="Calibri" panose="020F0502020204030204" charset="0"/>
                <a:ea typeface="宋体" panose="02010600030101010101" pitchFamily="2" charset="-122"/>
                <a:cs typeface="Calibri" panose="020F0502020204030204" charset="0"/>
              </a:rPr>
              <a:t>Para.2  Body </a:t>
            </a:r>
            <a:endParaRPr lang="en-US" altLang="zh-CN" sz="3200" b="1" i="1">
              <a:solidFill>
                <a:srgbClr val="C00000"/>
              </a:solidFill>
              <a:latin typeface="Calibri" panose="020F0502020204030204" charset="0"/>
              <a:ea typeface="宋体" panose="02010600030101010101" pitchFamily="2" charset="-122"/>
              <a:cs typeface="Calibri" panose="020F0502020204030204" charset="0"/>
            </a:endParaRPr>
          </a:p>
        </p:txBody>
      </p:sp>
      <p:sp>
        <p:nvSpPr>
          <p:cNvPr id="16" name="文本框 15"/>
          <p:cNvSpPr txBox="1"/>
          <p:nvPr/>
        </p:nvSpPr>
        <p:spPr>
          <a:xfrm>
            <a:off x="551180" y="1160780"/>
            <a:ext cx="6986905" cy="953135"/>
          </a:xfrm>
          <a:prstGeom prst="rect">
            <a:avLst/>
          </a:prstGeom>
          <a:extLst>
            <a:ext uri="{909E8E84-426E-40DD-AFC4-6F175D3DCCD1}">
              <a14:hiddenFill xmlns:a14="http://schemas.microsoft.com/office/drawing/2010/main">
                <a:solidFill>
                  <a:schemeClr val="accent1">
                    <a:lumMod val="40000"/>
                    <a:lumOff val="60000"/>
                  </a:schemeClr>
                </a:solidFill>
              </a14:hiddenFill>
            </a:ext>
          </a:extLst>
        </p:spPr>
        <p:style>
          <a:lnRef idx="2">
            <a:schemeClr val="dk1"/>
          </a:lnRef>
          <a:fillRef idx="1">
            <a:schemeClr val="lt1"/>
          </a:fillRef>
          <a:effectRef idx="0">
            <a:schemeClr val="dk1"/>
          </a:effectRef>
          <a:fontRef idx="minor">
            <a:schemeClr val="dk1"/>
          </a:fontRef>
        </p:style>
        <p:txBody>
          <a:bodyPr wrap="square" rtlCol="0">
            <a:spAutoFit/>
          </a:bodyPr>
          <a:p>
            <a:pPr indent="0" algn="l" fontAlgn="auto">
              <a:lnSpc>
                <a:spcPct val="100000"/>
              </a:lnSpc>
              <a:buFont typeface="Wingdings" panose="05000000000000000000" charset="0"/>
              <a:buNone/>
            </a:pPr>
            <a:r>
              <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rPr>
              <a:t>1. What is Wang Li’s point?</a:t>
            </a:r>
            <a:endPar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a:p>
            <a:pPr indent="0" algn="l" fontAlgn="auto">
              <a:lnSpc>
                <a:spcPct val="100000"/>
              </a:lnSpc>
              <a:buFont typeface="Wingdings" panose="05000000000000000000" charset="0"/>
              <a:buNone/>
            </a:pPr>
            <a:r>
              <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rPr>
              <a:t>2. How does Wang Li develop her point?</a:t>
            </a:r>
            <a:endPar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p:txBody>
      </p:sp>
      <p:sp>
        <p:nvSpPr>
          <p:cNvPr id="22" name="文本框 21"/>
          <p:cNvSpPr txBox="1"/>
          <p:nvPr/>
        </p:nvSpPr>
        <p:spPr>
          <a:xfrm>
            <a:off x="184150" y="3594735"/>
            <a:ext cx="1835150" cy="553084"/>
          </a:xfrm>
          <a:prstGeom prst="rightArrowCallout">
            <a:avLst>
              <a:gd name="adj1" fmla="val 19091"/>
              <a:gd name="adj2" fmla="val 25033"/>
              <a:gd name="adj3" fmla="val 52336"/>
              <a:gd name="adj4" fmla="val 7681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p>
            <a:pPr lvl="0" algn="ctr">
              <a:lnSpc>
                <a:spcPct val="125000"/>
              </a:lnSpc>
              <a:buClrTx/>
              <a:buSzTx/>
              <a:buFont typeface="Wingdings" panose="05000000000000000000" charset="0"/>
            </a:pPr>
            <a:r>
              <a:rPr lang="en-US" altLang="zh-CN" sz="2400" b="1" i="1" smtClean="0">
                <a:solidFill>
                  <a:schemeClr val="tx1"/>
                </a:solidFill>
                <a:latin typeface="Calibri" panose="020F0502020204030204" charset="0"/>
                <a:cs typeface="Calibri" panose="020F0502020204030204" charset="0"/>
                <a:sym typeface="+mn-ea"/>
              </a:rPr>
              <a:t>Reason 1</a:t>
            </a:r>
            <a:endParaRPr lang="en-US" altLang="zh-CN" sz="2400" b="1" i="1" smtClean="0">
              <a:solidFill>
                <a:schemeClr val="tx1"/>
              </a:solidFill>
              <a:latin typeface="Calibri" panose="020F0502020204030204" charset="0"/>
              <a:cs typeface="Calibri" panose="020F0502020204030204" charset="0"/>
              <a:sym typeface="+mn-ea"/>
            </a:endParaRPr>
          </a:p>
        </p:txBody>
      </p:sp>
      <p:sp>
        <p:nvSpPr>
          <p:cNvPr id="26" name="文本框 25"/>
          <p:cNvSpPr txBox="1"/>
          <p:nvPr/>
        </p:nvSpPr>
        <p:spPr>
          <a:xfrm>
            <a:off x="198120" y="5214620"/>
            <a:ext cx="1807210" cy="553084"/>
          </a:xfrm>
          <a:prstGeom prst="rightArrowCallout">
            <a:avLst>
              <a:gd name="adj1" fmla="val 19091"/>
              <a:gd name="adj2" fmla="val 25033"/>
              <a:gd name="adj3" fmla="val 52336"/>
              <a:gd name="adj4" fmla="val 7344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p>
            <a:pPr lvl="0" algn="ctr">
              <a:lnSpc>
                <a:spcPct val="125000"/>
              </a:lnSpc>
              <a:buClrTx/>
              <a:buSzTx/>
              <a:buFont typeface="Wingdings" panose="05000000000000000000" charset="0"/>
            </a:pPr>
            <a:r>
              <a:rPr lang="en-US" sz="24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rPr>
              <a:t>Evidence</a:t>
            </a:r>
            <a:endParaRPr lang="en-US" sz="24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p:txBody>
      </p:sp>
      <p:sp>
        <p:nvSpPr>
          <p:cNvPr id="7" name="加号 6"/>
          <p:cNvSpPr/>
          <p:nvPr/>
        </p:nvSpPr>
        <p:spPr>
          <a:xfrm>
            <a:off x="489585" y="4412615"/>
            <a:ext cx="802005" cy="536575"/>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9" name="对话气泡: 圆角矩形 13"/>
          <p:cNvSpPr/>
          <p:nvPr/>
        </p:nvSpPr>
        <p:spPr>
          <a:xfrm>
            <a:off x="7689850" y="2076450"/>
            <a:ext cx="4170045" cy="1056249"/>
          </a:xfrm>
          <a:prstGeom prst="wedgeRoundRectCallout">
            <a:avLst>
              <a:gd name="adj1" fmla="val 14667"/>
              <a:gd name="adj2" fmla="val 69905"/>
              <a:gd name="adj3" fmla="val 16667"/>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threePt" dir="t"/>
            </a:scene3d>
          </a:bodyPr>
          <a:p>
            <a:pPr indent="0">
              <a:buFont typeface="Arial" panose="020B0604020202020204" pitchFamily="34" charset="0"/>
              <a:buNone/>
            </a:pPr>
            <a:r>
              <a:rPr lang="en-US" altLang="zh-CN" sz="2800" b="1" i="1" smtClean="0">
                <a:latin typeface="Calibri" panose="020F0502020204030204" charset="0"/>
                <a:ea typeface="Arial Unicode MS" panose="020B0604020202020204" charset="-122"/>
                <a:cs typeface="Calibri" panose="020F0502020204030204" charset="0"/>
                <a:sym typeface="+mn-ea"/>
              </a:rPr>
              <a:t>the amount of money that you spend on something</a:t>
            </a:r>
            <a:endParaRPr lang="en-US" altLang="zh-CN" sz="2800" b="1" i="1" dirty="0" smtClean="0">
              <a:solidFill>
                <a:schemeClr val="bg1"/>
              </a:solidFill>
              <a:latin typeface="Calibri" panose="020F0502020204030204" charset="0"/>
              <a:ea typeface="Arial Unicode MS" panose="020B0604020202020204" charset="-122"/>
              <a:cs typeface="Calibri" panose="020F0502020204030204" charset="0"/>
              <a:sym typeface="+mn-ea"/>
            </a:endParaRPr>
          </a:p>
        </p:txBody>
      </p:sp>
      <p:sp>
        <p:nvSpPr>
          <p:cNvPr id="10" name="矩形 9"/>
          <p:cNvSpPr/>
          <p:nvPr/>
        </p:nvSpPr>
        <p:spPr>
          <a:xfrm>
            <a:off x="2185035" y="3562350"/>
            <a:ext cx="2580640" cy="460375"/>
          </a:xfrm>
          <a:prstGeom prst="rect">
            <a:avLst/>
          </a:prstGeom>
          <a:solidFill>
            <a:schemeClr val="accent1">
              <a:alpha val="62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10107295" y="3562350"/>
            <a:ext cx="1844675" cy="460375"/>
          </a:xfrm>
          <a:prstGeom prst="rect">
            <a:avLst/>
          </a:prstGeom>
          <a:solidFill>
            <a:schemeClr val="accent1">
              <a:alpha val="62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2009775" y="4022090"/>
            <a:ext cx="3266440" cy="430530"/>
          </a:xfrm>
          <a:prstGeom prst="rect">
            <a:avLst/>
          </a:prstGeom>
          <a:solidFill>
            <a:schemeClr val="accent1">
              <a:alpha val="62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a:off x="5527675" y="4452620"/>
            <a:ext cx="4866640" cy="490220"/>
          </a:xfrm>
          <a:prstGeom prst="rect">
            <a:avLst/>
          </a:prstGeom>
          <a:solidFill>
            <a:srgbClr val="00B050">
              <a:alpha val="40000"/>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nvSpPr>
        <p:spPr>
          <a:xfrm>
            <a:off x="6518275" y="5372735"/>
            <a:ext cx="3053080" cy="460375"/>
          </a:xfrm>
          <a:prstGeom prst="rect">
            <a:avLst/>
          </a:prstGeom>
          <a:solidFill>
            <a:srgbClr val="00B050">
              <a:alpha val="40000"/>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27" name="矩形 26"/>
          <p:cNvSpPr/>
          <p:nvPr/>
        </p:nvSpPr>
        <p:spPr>
          <a:xfrm>
            <a:off x="1948815" y="5822950"/>
            <a:ext cx="1834515" cy="460375"/>
          </a:xfrm>
          <a:prstGeom prst="rect">
            <a:avLst/>
          </a:prstGeom>
          <a:solidFill>
            <a:srgbClr val="00B050">
              <a:alpha val="40000"/>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28" name="矩形 27"/>
          <p:cNvSpPr/>
          <p:nvPr/>
        </p:nvSpPr>
        <p:spPr>
          <a:xfrm>
            <a:off x="4919980" y="5822950"/>
            <a:ext cx="2647950" cy="460375"/>
          </a:xfrm>
          <a:prstGeom prst="rect">
            <a:avLst/>
          </a:prstGeom>
          <a:solidFill>
            <a:srgbClr val="00B050">
              <a:alpha val="40000"/>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bldLvl="0" animBg="1"/>
      <p:bldP spid="20" grpId="0" animBg="1"/>
      <p:bldP spid="23" grpId="0" animBg="1"/>
      <p:bldP spid="27" grpId="0" animBg="1"/>
      <p:bldP spid="28" grpId="0" bldLvl="0" animBg="1"/>
      <p:bldP spid="22" grpId="0" animBg="1"/>
      <p:bldP spid="7" grpId="0" animBg="1"/>
      <p:bldP spid="26" grpId="0" animBg="1"/>
      <p:bldP spid="9"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2"/>
          <p:cNvSpPr txBox="1"/>
          <p:nvPr/>
        </p:nvSpPr>
        <p:spPr>
          <a:xfrm>
            <a:off x="1993265" y="2463800"/>
            <a:ext cx="9958070" cy="4159885"/>
          </a:xfrm>
          <a:prstGeom prst="rect">
            <a:avLst/>
          </a:prstGeom>
          <a:noFill/>
          <a:ln w="28575">
            <a:solidFill>
              <a:schemeClr val="tx1"/>
            </a:solidFill>
            <a:prstDash val="sysDash"/>
          </a:ln>
        </p:spPr>
        <p:txBody>
          <a:bodyPr wrap="square" rtlCol="0">
            <a:spAutoFit/>
          </a:bodyPr>
          <a:p>
            <a:pPr algn="just" fontAlgn="auto">
              <a:lnSpc>
                <a:spcPct val="105000"/>
              </a:lnSpc>
            </a:pPr>
            <a:r>
              <a:rPr lang="en-US" altLang="zh-CN" sz="2800" b="1" i="1" smtClean="0">
                <a:latin typeface="Calibri" panose="020F0502020204030204" charset="0"/>
                <a:cs typeface="Calibri" panose="020F0502020204030204" charset="0"/>
              </a:rPr>
              <a:t>Paragraph 3:</a:t>
            </a:r>
            <a:endParaRPr lang="en-US" altLang="zh-CN" sz="2800" b="1" i="1" smtClean="0">
              <a:latin typeface="Calibri" panose="020F0502020204030204" charset="0"/>
              <a:cs typeface="Calibri" panose="020F0502020204030204" charset="0"/>
            </a:endParaRPr>
          </a:p>
          <a:p>
            <a:pPr algn="just" fontAlgn="auto">
              <a:lnSpc>
                <a:spcPct val="105000"/>
              </a:lnSpc>
            </a:pPr>
            <a:r>
              <a:rPr lang="en-US" altLang="zh-CN" sz="2800" b="1" i="1" smtClean="0">
                <a:latin typeface="Calibri" panose="020F0502020204030204" charset="0"/>
                <a:cs typeface="Calibri" panose="020F0502020204030204" charset="0"/>
              </a:rPr>
              <a:t>     Another important factor to consider is the tremendous pressure that comes with studying abroad. Students must learn how to live in an unfamiliar environment … Some may struggle and suffer from culture shock when learning how to </a:t>
            </a:r>
            <a:r>
              <a:rPr lang="en-US" altLang="zh-CN" sz="2800" b="1" i="1" smtClean="0">
                <a:solidFill>
                  <a:srgbClr val="FF0000"/>
                </a:solidFill>
                <a:latin typeface="Calibri" panose="020F0502020204030204" charset="0"/>
                <a:cs typeface="Calibri" panose="020F0502020204030204" charset="0"/>
              </a:rPr>
              <a:t>behave</a:t>
            </a:r>
            <a:r>
              <a:rPr lang="en-US" altLang="zh-CN" sz="2800" b="1" i="1" smtClean="0">
                <a:latin typeface="Calibri" panose="020F0502020204030204" charset="0"/>
                <a:cs typeface="Calibri" panose="020F0502020204030204" charset="0"/>
              </a:rPr>
              <a:t> in new surroundings. Other students are not </a:t>
            </a:r>
            <a:r>
              <a:rPr lang="en-US" altLang="zh-CN" sz="2800" b="1" i="1" smtClean="0">
                <a:solidFill>
                  <a:srgbClr val="FF0000"/>
                </a:solidFill>
                <a:latin typeface="Calibri" panose="020F0502020204030204" charset="0"/>
                <a:cs typeface="Calibri" panose="020F0502020204030204" charset="0"/>
              </a:rPr>
              <a:t>mature</a:t>
            </a:r>
            <a:r>
              <a:rPr lang="en-US" altLang="zh-CN" sz="2800" b="1" i="1" smtClean="0">
                <a:latin typeface="Calibri" panose="020F0502020204030204" charset="0"/>
                <a:cs typeface="Calibri" panose="020F0502020204030204" charset="0"/>
              </a:rPr>
              <a:t> enough … and may become depressed. Some students might encounter problems with personal safety. In addition, different approaches to teaching and learning may come as a shock to many students.</a:t>
            </a:r>
            <a:endParaRPr lang="en-US" altLang="zh-CN" sz="2800" b="1" i="1" smtClean="0">
              <a:latin typeface="Calibri" panose="020F0502020204030204" charset="0"/>
              <a:cs typeface="Calibri" panose="020F0502020204030204" charset="0"/>
            </a:endParaRPr>
          </a:p>
        </p:txBody>
      </p:sp>
      <p:pic>
        <p:nvPicPr>
          <p:cNvPr id="6" name="图片 5"/>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0" y="0"/>
            <a:ext cx="1045029" cy="1045029"/>
          </a:xfrm>
          <a:prstGeom prst="rect">
            <a:avLst/>
          </a:prstGeom>
          <a:ln>
            <a:noFill/>
          </a:ln>
          <a:effectLst>
            <a:outerShdw blurRad="292100" dist="139700" dir="2700000" algn="tl" rotWithShape="0">
              <a:srgbClr val="333333">
                <a:alpha val="65000"/>
              </a:srgbClr>
            </a:outerShdw>
          </a:effectLst>
        </p:spPr>
      </p:pic>
      <p:sp>
        <p:nvSpPr>
          <p:cNvPr id="17" name="矩形 6"/>
          <p:cNvSpPr/>
          <p:nvPr>
            <p:custDataLst>
              <p:tags r:id="rId2"/>
            </p:custDataLst>
          </p:nvPr>
        </p:nvSpPr>
        <p:spPr>
          <a:xfrm>
            <a:off x="1215390" y="223520"/>
            <a:ext cx="4030345" cy="598170"/>
          </a:xfrm>
          <a:prstGeom prst="rect">
            <a:avLst/>
          </a:prstGeom>
          <a:noFill/>
          <a:ln w="38100">
            <a:noFill/>
          </a:ln>
        </p:spPr>
        <p:txBody>
          <a:bodyPr wrap="square" lIns="45699" tIns="22849" rIns="45699" bIns="22849" anchor="t">
            <a:spAutoFit/>
          </a:bodyPr>
          <a:p>
            <a:pPr algn="l">
              <a:lnSpc>
                <a:spcPct val="100000"/>
              </a:lnSpc>
            </a:pP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Read for </a:t>
            </a:r>
            <a:r>
              <a:rPr lang="en-US" altLang="zh-CN" sz="3600" b="1" i="1">
                <a:latin typeface="Calibri" panose="020F0502020204030204" charset="0"/>
                <a:ea typeface="隶书" panose="02010509060101010101" pitchFamily="49" charset="-122"/>
                <a:cs typeface="Calibri" panose="020F0502020204030204" charset="0"/>
                <a:sym typeface="+mn-ea"/>
              </a:rPr>
              <a:t>details</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sp>
        <p:nvSpPr>
          <p:cNvPr id="48131" name="文本框 4"/>
          <p:cNvSpPr/>
          <p:nvPr>
            <p:custDataLst>
              <p:tags r:id="rId3"/>
            </p:custDataLst>
          </p:nvPr>
        </p:nvSpPr>
        <p:spPr>
          <a:xfrm>
            <a:off x="9557385" y="1917065"/>
            <a:ext cx="2393950" cy="546735"/>
          </a:xfrm>
          <a:prstGeom prst="rect">
            <a:avLst/>
          </a:prstGeom>
          <a:noFill/>
          <a:ln w="9525">
            <a:noFill/>
          </a:ln>
        </p:spPr>
        <p:txBody>
          <a:bodyPr wrap="square" lIns="54617" tIns="27308" rIns="54617" bIns="27308">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5pPr>
          </a:lstStyle>
          <a:p>
            <a:pPr marL="0" lvl="0" indent="0" eaLnBrk="1" hangingPunct="1">
              <a:lnSpc>
                <a:spcPct val="100000"/>
              </a:lnSpc>
              <a:spcBef>
                <a:spcPct val="0"/>
              </a:spcBef>
              <a:buNone/>
            </a:pPr>
            <a:r>
              <a:rPr lang="en-US" altLang="zh-CN" sz="3200" b="1" i="1">
                <a:solidFill>
                  <a:srgbClr val="C00000"/>
                </a:solidFill>
                <a:latin typeface="Calibri" panose="020F0502020204030204" charset="0"/>
                <a:ea typeface="宋体" panose="02010600030101010101" pitchFamily="2" charset="-122"/>
                <a:cs typeface="Calibri" panose="020F0502020204030204" charset="0"/>
              </a:rPr>
              <a:t>Para.3  Body </a:t>
            </a:r>
            <a:endParaRPr lang="en-US" altLang="zh-CN" sz="3200" b="1" i="1">
              <a:solidFill>
                <a:srgbClr val="C00000"/>
              </a:solidFill>
              <a:latin typeface="Calibri" panose="020F0502020204030204" charset="0"/>
              <a:ea typeface="宋体" panose="02010600030101010101" pitchFamily="2" charset="-122"/>
              <a:cs typeface="Calibri" panose="020F0502020204030204" charset="0"/>
            </a:endParaRPr>
          </a:p>
        </p:txBody>
      </p:sp>
      <p:sp>
        <p:nvSpPr>
          <p:cNvPr id="16" name="文本框 15"/>
          <p:cNvSpPr txBox="1"/>
          <p:nvPr/>
        </p:nvSpPr>
        <p:spPr>
          <a:xfrm>
            <a:off x="551180" y="1160780"/>
            <a:ext cx="6986905" cy="953135"/>
          </a:xfrm>
          <a:prstGeom prst="rect">
            <a:avLst/>
          </a:prstGeom>
          <a:extLst>
            <a:ext uri="{909E8E84-426E-40DD-AFC4-6F175D3DCCD1}">
              <a14:hiddenFill xmlns:a14="http://schemas.microsoft.com/office/drawing/2010/main">
                <a:solidFill>
                  <a:schemeClr val="accent1">
                    <a:lumMod val="40000"/>
                    <a:lumOff val="60000"/>
                  </a:schemeClr>
                </a:solidFill>
              </a14:hiddenFill>
            </a:ext>
          </a:extLst>
        </p:spPr>
        <p:style>
          <a:lnRef idx="2">
            <a:schemeClr val="dk1"/>
          </a:lnRef>
          <a:fillRef idx="1">
            <a:schemeClr val="lt1"/>
          </a:fillRef>
          <a:effectRef idx="0">
            <a:schemeClr val="dk1"/>
          </a:effectRef>
          <a:fontRef idx="minor">
            <a:schemeClr val="dk1"/>
          </a:fontRef>
        </p:style>
        <p:txBody>
          <a:bodyPr wrap="square" rtlCol="0">
            <a:spAutoFit/>
          </a:bodyPr>
          <a:p>
            <a:pPr indent="0" algn="l" fontAlgn="auto">
              <a:lnSpc>
                <a:spcPct val="100000"/>
              </a:lnSpc>
              <a:buFont typeface="Wingdings" panose="05000000000000000000" charset="0"/>
              <a:buNone/>
            </a:pPr>
            <a:r>
              <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rPr>
              <a:t>1. What is Wang Li’s point?</a:t>
            </a:r>
            <a:endPar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a:p>
            <a:pPr indent="0" algn="l" fontAlgn="auto">
              <a:lnSpc>
                <a:spcPct val="100000"/>
              </a:lnSpc>
              <a:buFont typeface="Wingdings" panose="05000000000000000000" charset="0"/>
              <a:buNone/>
            </a:pPr>
            <a:r>
              <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rPr>
              <a:t>2. How does Wang Li develop her point?</a:t>
            </a:r>
            <a:endPar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p:txBody>
      </p:sp>
      <p:sp>
        <p:nvSpPr>
          <p:cNvPr id="22" name="文本框 21"/>
          <p:cNvSpPr txBox="1"/>
          <p:nvPr/>
        </p:nvSpPr>
        <p:spPr>
          <a:xfrm>
            <a:off x="184150" y="3594735"/>
            <a:ext cx="1835150" cy="553084"/>
          </a:xfrm>
          <a:prstGeom prst="rightArrowCallout">
            <a:avLst>
              <a:gd name="adj1" fmla="val 19091"/>
              <a:gd name="adj2" fmla="val 25033"/>
              <a:gd name="adj3" fmla="val 52336"/>
              <a:gd name="adj4" fmla="val 7681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p>
            <a:pPr lvl="0" algn="ctr">
              <a:lnSpc>
                <a:spcPct val="125000"/>
              </a:lnSpc>
              <a:buClrTx/>
              <a:buSzTx/>
              <a:buFont typeface="Wingdings" panose="05000000000000000000" charset="0"/>
            </a:pPr>
            <a:r>
              <a:rPr lang="en-US" altLang="zh-CN" sz="2400" b="1" i="1" smtClean="0">
                <a:solidFill>
                  <a:schemeClr val="tx1"/>
                </a:solidFill>
                <a:latin typeface="Calibri" panose="020F0502020204030204" charset="0"/>
                <a:cs typeface="Calibri" panose="020F0502020204030204" charset="0"/>
                <a:sym typeface="+mn-ea"/>
              </a:rPr>
              <a:t>Reason 2</a:t>
            </a:r>
            <a:endParaRPr lang="en-US" altLang="zh-CN" sz="2400" b="1" i="1" smtClean="0">
              <a:solidFill>
                <a:schemeClr val="tx1"/>
              </a:solidFill>
              <a:latin typeface="Calibri" panose="020F0502020204030204" charset="0"/>
              <a:cs typeface="Calibri" panose="020F0502020204030204" charset="0"/>
              <a:sym typeface="+mn-ea"/>
            </a:endParaRPr>
          </a:p>
        </p:txBody>
      </p:sp>
      <p:sp>
        <p:nvSpPr>
          <p:cNvPr id="26" name="文本框 25"/>
          <p:cNvSpPr txBox="1"/>
          <p:nvPr/>
        </p:nvSpPr>
        <p:spPr>
          <a:xfrm>
            <a:off x="198120" y="5214620"/>
            <a:ext cx="1807210" cy="553084"/>
          </a:xfrm>
          <a:prstGeom prst="rightArrowCallout">
            <a:avLst>
              <a:gd name="adj1" fmla="val 19091"/>
              <a:gd name="adj2" fmla="val 25033"/>
              <a:gd name="adj3" fmla="val 52336"/>
              <a:gd name="adj4" fmla="val 7344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p>
            <a:pPr lvl="0" algn="ctr">
              <a:lnSpc>
                <a:spcPct val="125000"/>
              </a:lnSpc>
              <a:buClrTx/>
              <a:buSzTx/>
              <a:buFont typeface="Wingdings" panose="05000000000000000000" charset="0"/>
            </a:pPr>
            <a:r>
              <a:rPr lang="en-US" sz="24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rPr>
              <a:t>Evidence</a:t>
            </a:r>
            <a:endParaRPr lang="en-US" sz="24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p:txBody>
      </p:sp>
      <p:sp>
        <p:nvSpPr>
          <p:cNvPr id="7" name="加号 6"/>
          <p:cNvSpPr/>
          <p:nvPr/>
        </p:nvSpPr>
        <p:spPr>
          <a:xfrm>
            <a:off x="489585" y="4412615"/>
            <a:ext cx="802005" cy="536575"/>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9" name="对话气泡: 圆角矩形 13"/>
          <p:cNvSpPr/>
          <p:nvPr/>
        </p:nvSpPr>
        <p:spPr>
          <a:xfrm>
            <a:off x="5835015" y="132080"/>
            <a:ext cx="6285865" cy="578482"/>
          </a:xfrm>
          <a:prstGeom prst="wedgeRoundRectCallout">
            <a:avLst>
              <a:gd name="adj1" fmla="val 14667"/>
              <a:gd name="adj2" fmla="val 69905"/>
              <a:gd name="adj3" fmla="val 16667"/>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threePt" dir="t"/>
            </a:scene3d>
          </a:bodyPr>
          <a:p>
            <a:pPr algn="l">
              <a:buClrTx/>
              <a:buSzTx/>
              <a:buFont typeface="Arial" panose="020B0604020202020204" pitchFamily="34" charset="0"/>
              <a:buNone/>
            </a:pPr>
            <a:r>
              <a:rPr lang="en-US" altLang="zh-CN" sz="2800" b="1" i="1" smtClean="0">
                <a:latin typeface="Calibri" panose="020F0502020204030204" charset="0"/>
                <a:ea typeface="Arial Unicode MS" panose="020B0604020202020204" charset="-122"/>
                <a:cs typeface="Calibri" panose="020F0502020204030204" charset="0"/>
                <a:sym typeface="+mn-ea"/>
              </a:rPr>
              <a:t>behave: to do things in a particular way</a:t>
            </a:r>
            <a:endParaRPr lang="en-US" altLang="zh-CN" sz="2800" b="1" i="1" smtClean="0">
              <a:latin typeface="Calibri" panose="020F0502020204030204" charset="0"/>
              <a:ea typeface="Arial Unicode MS" panose="020B0604020202020204" charset="-122"/>
              <a:cs typeface="Calibri" panose="020F0502020204030204" charset="0"/>
              <a:sym typeface="+mn-ea"/>
            </a:endParaRPr>
          </a:p>
        </p:txBody>
      </p:sp>
      <p:sp>
        <p:nvSpPr>
          <p:cNvPr id="2" name="矩形 1"/>
          <p:cNvSpPr/>
          <p:nvPr/>
        </p:nvSpPr>
        <p:spPr>
          <a:xfrm>
            <a:off x="2367915" y="2952750"/>
            <a:ext cx="4455160" cy="460375"/>
          </a:xfrm>
          <a:prstGeom prst="rect">
            <a:avLst/>
          </a:prstGeom>
          <a:solidFill>
            <a:srgbClr val="00B0F0">
              <a:alpha val="43000"/>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9718675" y="2952750"/>
            <a:ext cx="2232660" cy="460375"/>
          </a:xfrm>
          <a:prstGeom prst="rect">
            <a:avLst/>
          </a:prstGeom>
          <a:solidFill>
            <a:srgbClr val="00B0F0">
              <a:alpha val="43000"/>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2019300" y="3413125"/>
            <a:ext cx="1517015" cy="460375"/>
          </a:xfrm>
          <a:prstGeom prst="rect">
            <a:avLst/>
          </a:prstGeom>
          <a:solidFill>
            <a:srgbClr val="00B0F0">
              <a:alpha val="43000"/>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618355" y="4321175"/>
            <a:ext cx="2204720" cy="460375"/>
          </a:xfrm>
          <a:prstGeom prst="rect">
            <a:avLst/>
          </a:prstGeom>
          <a:solidFill>
            <a:srgbClr val="FFFF00">
              <a:alpha val="50000"/>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4745355" y="3873500"/>
            <a:ext cx="3695700" cy="460375"/>
          </a:xfrm>
          <a:prstGeom prst="rect">
            <a:avLst/>
          </a:prstGeom>
          <a:solidFill>
            <a:srgbClr val="FFFF00">
              <a:alpha val="50000"/>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7896860" y="4794250"/>
            <a:ext cx="3103245" cy="460375"/>
          </a:xfrm>
          <a:prstGeom prst="rect">
            <a:avLst/>
          </a:prstGeom>
          <a:solidFill>
            <a:srgbClr val="FFFF00">
              <a:alpha val="50000"/>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2738755" y="5689600"/>
            <a:ext cx="2506345" cy="460375"/>
          </a:xfrm>
          <a:prstGeom prst="rect">
            <a:avLst/>
          </a:prstGeom>
          <a:solidFill>
            <a:srgbClr val="FFFF00">
              <a:alpha val="50000"/>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6944995" y="5655310"/>
            <a:ext cx="5006975" cy="460375"/>
          </a:xfrm>
          <a:prstGeom prst="rect">
            <a:avLst/>
          </a:prstGeom>
          <a:solidFill>
            <a:srgbClr val="FFFF00">
              <a:alpha val="50000"/>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2005330" y="6163310"/>
            <a:ext cx="2005330" cy="460375"/>
          </a:xfrm>
          <a:prstGeom prst="rect">
            <a:avLst/>
          </a:prstGeom>
          <a:solidFill>
            <a:srgbClr val="FFFF00">
              <a:alpha val="50000"/>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对话气泡: 圆角矩形 13"/>
          <p:cNvSpPr/>
          <p:nvPr/>
        </p:nvSpPr>
        <p:spPr>
          <a:xfrm>
            <a:off x="4851400" y="960120"/>
            <a:ext cx="7269480" cy="582948"/>
          </a:xfrm>
          <a:prstGeom prst="wedgeRoundRectCallout">
            <a:avLst>
              <a:gd name="adj1" fmla="val 14667"/>
              <a:gd name="adj2" fmla="val 69905"/>
              <a:gd name="adj3" fmla="val 16667"/>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threePt" dir="t"/>
            </a:scene3d>
          </a:bodyPr>
          <a:p>
            <a:pPr indent="0">
              <a:spcBef>
                <a:spcPts val="1200"/>
              </a:spcBef>
              <a:buFont typeface="Arial" panose="020B0604020202020204" pitchFamily="34" charset="0"/>
              <a:buNone/>
            </a:pPr>
            <a:r>
              <a:rPr lang="en-US" altLang="zh-CN" sz="2800" b="1" i="1" smtClean="0">
                <a:latin typeface="Calibri" panose="020F0502020204030204" charset="0"/>
                <a:ea typeface="Arial Unicode MS" panose="020B0604020202020204" charset="-122"/>
                <a:cs typeface="Calibri" panose="020F0502020204030204" charset="0"/>
                <a:sym typeface="+mn-ea"/>
              </a:rPr>
              <a:t>mature: behave in a sensible way, like an adult</a:t>
            </a:r>
            <a:endParaRPr lang="en-US" altLang="zh-CN" sz="2800" b="1" i="1" smtClean="0">
              <a:latin typeface="Calibri" panose="020F0502020204030204" charset="0"/>
              <a:ea typeface="Arial Unicode MS" panose="020B0604020202020204" charset="-122"/>
              <a:cs typeface="Calibri" panose="020F0502020204030204" charset="0"/>
              <a:sym typeface="+mn-ea"/>
            </a:endParaRPr>
          </a:p>
        </p:txBody>
      </p:sp>
      <p:sp>
        <p:nvSpPr>
          <p:cNvPr id="25" name="文本框 24"/>
          <p:cNvSpPr txBox="1"/>
          <p:nvPr/>
        </p:nvSpPr>
        <p:spPr>
          <a:xfrm>
            <a:off x="8611870" y="3338195"/>
            <a:ext cx="1554480" cy="521970"/>
          </a:xfrm>
          <a:prstGeom prst="rect">
            <a:avLst/>
          </a:prstGeom>
          <a:solidFill>
            <a:schemeClr val="bg1"/>
          </a:solidFill>
          <a:ln w="19050">
            <a:solidFill>
              <a:schemeClr val="accent2">
                <a:lumMod val="75000"/>
              </a:schemeClr>
            </a:solidFill>
          </a:ln>
          <a:effectLst>
            <a:outerShdw blurRad="50800" dist="38100" dir="5400000" algn="t" rotWithShape="0">
              <a:prstClr val="black">
                <a:alpha val="40000"/>
              </a:prstClr>
            </a:outerShdw>
          </a:effectLst>
        </p:spPr>
        <p:txBody>
          <a:bodyPr wrap="square" rtlCol="0" anchor="t">
            <a:spAutoFit/>
          </a:bodyPr>
          <a:p>
            <a:pPr algn="ctr"/>
            <a:r>
              <a:rPr lang="en-US" sz="2800" b="1" i="1">
                <a:solidFill>
                  <a:srgbClr val="FF0000"/>
                </a:solidFill>
                <a:effectLst>
                  <a:outerShdw blurRad="38100" dist="38100" dir="2700000" algn="tl">
                    <a:srgbClr val="000000">
                      <a:alpha val="43137"/>
                    </a:srgbClr>
                  </a:outerShdw>
                </a:effectLst>
                <a:latin typeface="Calibri" panose="020F0502020204030204" charset="0"/>
                <a:cs typeface="Calibri" panose="020F0502020204030204" charset="0"/>
                <a:sym typeface="+mn-ea"/>
              </a:rPr>
              <a:t>students</a:t>
            </a:r>
            <a:endParaRPr lang="en-US" sz="2800" b="1" i="1">
              <a:solidFill>
                <a:srgbClr val="FF0000"/>
              </a:solidFill>
              <a:effectLst>
                <a:outerShdw blurRad="38100" dist="38100" dir="2700000" algn="tl">
                  <a:srgbClr val="000000">
                    <a:alpha val="43137"/>
                  </a:srgbClr>
                </a:outerShdw>
              </a:effectLst>
              <a:latin typeface="Calibri" panose="020F0502020204030204" charset="0"/>
              <a:cs typeface="Calibri" panose="020F0502020204030204" charset="0"/>
              <a:sym typeface="+mn-ea"/>
            </a:endParaRPr>
          </a:p>
        </p:txBody>
      </p:sp>
      <p:sp>
        <p:nvSpPr>
          <p:cNvPr id="29" name="文本框 28"/>
          <p:cNvSpPr txBox="1"/>
          <p:nvPr/>
        </p:nvSpPr>
        <p:spPr>
          <a:xfrm>
            <a:off x="8611870" y="3855085"/>
            <a:ext cx="1128395" cy="521970"/>
          </a:xfrm>
          <a:prstGeom prst="rect">
            <a:avLst/>
          </a:prstGeom>
          <a:solidFill>
            <a:schemeClr val="bg1"/>
          </a:solidFill>
          <a:ln w="19050">
            <a:solidFill>
              <a:schemeClr val="accent2">
                <a:lumMod val="75000"/>
              </a:schemeClr>
            </a:solidFill>
          </a:ln>
          <a:effectLst>
            <a:outerShdw blurRad="50800" dist="38100" dir="5400000" algn="t" rotWithShape="0">
              <a:prstClr val="black">
                <a:alpha val="40000"/>
              </a:prstClr>
            </a:outerShdw>
          </a:effectLst>
        </p:spPr>
        <p:txBody>
          <a:bodyPr wrap="square" rtlCol="0" anchor="t">
            <a:spAutoFit/>
          </a:bodyPr>
          <a:p>
            <a:pPr algn="ctr"/>
            <a:r>
              <a:rPr lang="en-US" sz="2800" b="1" i="1">
                <a:solidFill>
                  <a:srgbClr val="FF0000"/>
                </a:solidFill>
                <a:effectLst>
                  <a:outerShdw blurRad="38100" dist="38100" dir="2700000" algn="tl">
                    <a:srgbClr val="000000">
                      <a:alpha val="43137"/>
                    </a:srgbClr>
                  </a:outerShdw>
                </a:effectLst>
                <a:latin typeface="Calibri" panose="020F0502020204030204" charset="0"/>
                <a:cs typeface="Calibri" panose="020F0502020204030204" charset="0"/>
                <a:sym typeface="+mn-ea"/>
              </a:rPr>
              <a:t>some</a:t>
            </a:r>
            <a:endParaRPr lang="en-US" sz="2800" b="1" i="1">
              <a:solidFill>
                <a:srgbClr val="FF0000"/>
              </a:solidFill>
              <a:effectLst>
                <a:outerShdw blurRad="38100" dist="38100" dir="2700000" algn="tl">
                  <a:srgbClr val="000000">
                    <a:alpha val="43137"/>
                  </a:srgbClr>
                </a:outerShdw>
              </a:effectLst>
              <a:latin typeface="Calibri" panose="020F0502020204030204" charset="0"/>
              <a:cs typeface="Calibri" panose="020F0502020204030204" charset="0"/>
              <a:sym typeface="+mn-ea"/>
            </a:endParaRPr>
          </a:p>
        </p:txBody>
      </p:sp>
      <p:sp>
        <p:nvSpPr>
          <p:cNvPr id="30" name="文本框 29"/>
          <p:cNvSpPr txBox="1"/>
          <p:nvPr/>
        </p:nvSpPr>
        <p:spPr>
          <a:xfrm>
            <a:off x="4851400" y="4718050"/>
            <a:ext cx="2580005" cy="521970"/>
          </a:xfrm>
          <a:prstGeom prst="rect">
            <a:avLst/>
          </a:prstGeom>
          <a:solidFill>
            <a:schemeClr val="bg1"/>
          </a:solidFill>
          <a:ln w="19050">
            <a:solidFill>
              <a:schemeClr val="accent2">
                <a:lumMod val="75000"/>
              </a:schemeClr>
            </a:solidFill>
          </a:ln>
          <a:effectLst>
            <a:outerShdw blurRad="50800" dist="38100" dir="5400000" algn="t" rotWithShape="0">
              <a:prstClr val="black">
                <a:alpha val="40000"/>
              </a:prstClr>
            </a:outerShdw>
          </a:effectLst>
        </p:spPr>
        <p:txBody>
          <a:bodyPr wrap="square" rtlCol="0" anchor="t">
            <a:spAutoFit/>
          </a:bodyPr>
          <a:p>
            <a:pPr algn="ctr"/>
            <a:r>
              <a:rPr lang="en-US" sz="2800" b="1" i="1">
                <a:solidFill>
                  <a:srgbClr val="FF0000"/>
                </a:solidFill>
                <a:effectLst>
                  <a:outerShdw blurRad="38100" dist="38100" dir="2700000" algn="tl">
                    <a:srgbClr val="000000">
                      <a:alpha val="43137"/>
                    </a:srgbClr>
                  </a:outerShdw>
                </a:effectLst>
                <a:latin typeface="Calibri" panose="020F0502020204030204" charset="0"/>
                <a:cs typeface="Calibri" panose="020F0502020204030204" charset="0"/>
                <a:sym typeface="+mn-ea"/>
              </a:rPr>
              <a:t>other students</a:t>
            </a:r>
            <a:endParaRPr lang="en-US" sz="2800" b="1" i="1">
              <a:solidFill>
                <a:srgbClr val="FF0000"/>
              </a:solidFill>
              <a:effectLst>
                <a:outerShdw blurRad="38100" dist="38100" dir="2700000" algn="tl">
                  <a:srgbClr val="000000">
                    <a:alpha val="43137"/>
                  </a:srgbClr>
                </a:outerShdw>
              </a:effectLst>
              <a:latin typeface="Calibri" panose="020F0502020204030204" charset="0"/>
              <a:cs typeface="Calibri" panose="020F0502020204030204" charset="0"/>
              <a:sym typeface="+mn-ea"/>
            </a:endParaRPr>
          </a:p>
        </p:txBody>
      </p:sp>
      <p:sp>
        <p:nvSpPr>
          <p:cNvPr id="31" name="文本框 30"/>
          <p:cNvSpPr txBox="1"/>
          <p:nvPr/>
        </p:nvSpPr>
        <p:spPr>
          <a:xfrm>
            <a:off x="5572760" y="5200015"/>
            <a:ext cx="2324735" cy="521970"/>
          </a:xfrm>
          <a:prstGeom prst="rect">
            <a:avLst/>
          </a:prstGeom>
          <a:solidFill>
            <a:schemeClr val="bg1"/>
          </a:solidFill>
          <a:ln w="19050">
            <a:solidFill>
              <a:schemeClr val="accent2">
                <a:lumMod val="75000"/>
              </a:schemeClr>
            </a:solidFill>
          </a:ln>
          <a:effectLst>
            <a:outerShdw blurRad="50800" dist="38100" dir="5400000" algn="t" rotWithShape="0">
              <a:prstClr val="black">
                <a:alpha val="40000"/>
              </a:prstClr>
            </a:outerShdw>
          </a:effectLst>
        </p:spPr>
        <p:txBody>
          <a:bodyPr wrap="square" rtlCol="0" anchor="t">
            <a:spAutoFit/>
          </a:bodyPr>
          <a:p>
            <a:pPr algn="ctr"/>
            <a:r>
              <a:rPr lang="en-US" sz="2800" b="1" i="1">
                <a:solidFill>
                  <a:srgbClr val="FF0000"/>
                </a:solidFill>
                <a:effectLst>
                  <a:outerShdw blurRad="38100" dist="38100" dir="2700000" algn="tl">
                    <a:srgbClr val="000000">
                      <a:alpha val="43137"/>
                    </a:srgbClr>
                  </a:outerShdw>
                </a:effectLst>
                <a:latin typeface="Calibri" panose="020F0502020204030204" charset="0"/>
                <a:cs typeface="Calibri" panose="020F0502020204030204" charset="0"/>
                <a:sym typeface="+mn-ea"/>
              </a:rPr>
              <a:t>some students</a:t>
            </a:r>
            <a:endParaRPr lang="en-US" sz="2800" b="1" i="1">
              <a:solidFill>
                <a:srgbClr val="FF0000"/>
              </a:solidFill>
              <a:effectLst>
                <a:outerShdw blurRad="38100" dist="38100" dir="2700000" algn="tl">
                  <a:srgbClr val="000000">
                    <a:alpha val="43137"/>
                  </a:srgbClr>
                </a:outerShdw>
              </a:effectLst>
              <a:latin typeface="Calibri" panose="020F0502020204030204" charset="0"/>
              <a:cs typeface="Calibri" panose="020F0502020204030204" charset="0"/>
              <a:sym typeface="+mn-ea"/>
            </a:endParaRPr>
          </a:p>
        </p:txBody>
      </p:sp>
      <p:sp>
        <p:nvSpPr>
          <p:cNvPr id="32" name="文本框 31"/>
          <p:cNvSpPr txBox="1"/>
          <p:nvPr/>
        </p:nvSpPr>
        <p:spPr>
          <a:xfrm>
            <a:off x="5111750" y="5720080"/>
            <a:ext cx="1925320" cy="521970"/>
          </a:xfrm>
          <a:prstGeom prst="rect">
            <a:avLst/>
          </a:prstGeom>
          <a:solidFill>
            <a:schemeClr val="bg1"/>
          </a:solidFill>
          <a:ln w="19050">
            <a:solidFill>
              <a:schemeClr val="accent2">
                <a:lumMod val="75000"/>
              </a:schemeClr>
            </a:solidFill>
          </a:ln>
          <a:effectLst>
            <a:outerShdw blurRad="50800" dist="38100" dir="5400000" algn="t" rotWithShape="0">
              <a:prstClr val="black">
                <a:alpha val="40000"/>
              </a:prstClr>
            </a:outerShdw>
          </a:effectLst>
        </p:spPr>
        <p:txBody>
          <a:bodyPr wrap="square" rtlCol="0" anchor="t">
            <a:spAutoFit/>
          </a:bodyPr>
          <a:p>
            <a:pPr algn="ctr"/>
            <a:r>
              <a:rPr lang="en-US" sz="2800" b="1" i="1">
                <a:solidFill>
                  <a:srgbClr val="FF0000"/>
                </a:solidFill>
                <a:effectLst>
                  <a:outerShdw blurRad="38100" dist="38100" dir="2700000" algn="tl">
                    <a:srgbClr val="000000">
                      <a:alpha val="43137"/>
                    </a:srgbClr>
                  </a:outerShdw>
                </a:effectLst>
                <a:latin typeface="Calibri" panose="020F0502020204030204" charset="0"/>
                <a:cs typeface="Calibri" panose="020F0502020204030204" charset="0"/>
                <a:sym typeface="+mn-ea"/>
              </a:rPr>
              <a:t>In addition</a:t>
            </a:r>
            <a:endParaRPr lang="en-US" sz="2800" b="1" i="1">
              <a:solidFill>
                <a:srgbClr val="FF0000"/>
              </a:solidFill>
              <a:effectLst>
                <a:outerShdw blurRad="38100" dist="38100" dir="2700000" algn="tl">
                  <a:srgbClr val="000000">
                    <a:alpha val="43137"/>
                  </a:srgbClr>
                </a:outerShdw>
              </a:effectLst>
              <a:latin typeface="Calibri" panose="020F0502020204030204" charset="0"/>
              <a:cs typeface="Calibri" panose="020F0502020204030204" charset="0"/>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25" grpId="0" animBg="1"/>
      <p:bldP spid="11" grpId="0" animBg="1"/>
      <p:bldP spid="29" grpId="0" animBg="1"/>
      <p:bldP spid="8" grpId="0" animBg="1"/>
      <p:bldP spid="30" grpId="0" animBg="1"/>
      <p:bldP spid="12" grpId="0" animBg="1"/>
      <p:bldP spid="31" grpId="0" animBg="1"/>
      <p:bldP spid="13" grpId="0" animBg="1"/>
      <p:bldP spid="32" grpId="0" animBg="1"/>
      <p:bldP spid="14" grpId="0" animBg="1"/>
      <p:bldP spid="15" grpId="0" animBg="1"/>
      <p:bldP spid="22" grpId="0" animBg="1"/>
      <p:bldP spid="7" grpId="0" animBg="1"/>
      <p:bldP spid="26" grpId="0" animBg="1"/>
      <p:bldP spid="9"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2"/>
          <p:cNvSpPr txBox="1"/>
          <p:nvPr/>
        </p:nvSpPr>
        <p:spPr>
          <a:xfrm>
            <a:off x="2005330" y="2564130"/>
            <a:ext cx="9958070" cy="3707765"/>
          </a:xfrm>
          <a:prstGeom prst="rect">
            <a:avLst/>
          </a:prstGeom>
          <a:noFill/>
          <a:ln w="28575">
            <a:solidFill>
              <a:schemeClr val="tx1"/>
            </a:solidFill>
            <a:prstDash val="sysDash"/>
          </a:ln>
        </p:spPr>
        <p:txBody>
          <a:bodyPr wrap="square" rtlCol="0">
            <a:spAutoFit/>
          </a:bodyPr>
          <a:p>
            <a:pPr algn="just" fontAlgn="auto">
              <a:lnSpc>
                <a:spcPct val="105000"/>
              </a:lnSpc>
            </a:pPr>
            <a:r>
              <a:rPr lang="en-US" altLang="zh-CN" sz="2800" b="1" i="1" smtClean="0">
                <a:latin typeface="Calibri" panose="020F0502020204030204" charset="0"/>
                <a:cs typeface="Calibri" panose="020F0502020204030204" charset="0"/>
              </a:rPr>
              <a:t>Paragraph 4:</a:t>
            </a:r>
            <a:endParaRPr lang="en-US" altLang="zh-CN" sz="2800" b="1" i="1" smtClean="0">
              <a:latin typeface="Calibri" panose="020F0502020204030204" charset="0"/>
              <a:cs typeface="Calibri" panose="020F0502020204030204" charset="0"/>
            </a:endParaRPr>
          </a:p>
          <a:p>
            <a:pPr algn="just" fontAlgn="auto">
              <a:lnSpc>
                <a:spcPct val="105000"/>
              </a:lnSpc>
            </a:pPr>
            <a:r>
              <a:rPr lang="en-US" altLang="zh-CN" sz="2800" b="1" i="1" smtClean="0">
                <a:latin typeface="Calibri" panose="020F0502020204030204" charset="0"/>
                <a:cs typeface="Calibri" panose="020F0502020204030204" charset="0"/>
              </a:rPr>
              <a:t>     A final point to consider is that while studying abroad does have potential benefits, young people who study in China also have a great future to look forward to! As China has boomed, the educational environment has improved significantly, with many great universities now available. They have great facilities and outstanding professors, helping to educate young people who will contribute to the economy and further </a:t>
            </a:r>
            <a:r>
              <a:rPr lang="en-US" altLang="zh-CN" sz="2800" b="1" i="1" smtClean="0">
                <a:solidFill>
                  <a:srgbClr val="FF0000"/>
                </a:solidFill>
                <a:latin typeface="Calibri" panose="020F0502020204030204" charset="0"/>
                <a:cs typeface="Calibri" panose="020F0502020204030204" charset="0"/>
              </a:rPr>
              <a:t>strengthen </a:t>
            </a:r>
            <a:r>
              <a:rPr lang="en-US" altLang="zh-CN" sz="2800" b="1" i="1" smtClean="0">
                <a:latin typeface="Calibri" panose="020F0502020204030204" charset="0"/>
                <a:cs typeface="Calibri" panose="020F0502020204030204" charset="0"/>
              </a:rPr>
              <a:t>our country. </a:t>
            </a:r>
            <a:endParaRPr lang="en-US" altLang="zh-CN" sz="2800" b="1" i="1" smtClean="0">
              <a:latin typeface="Calibri" panose="020F0502020204030204" charset="0"/>
              <a:cs typeface="Calibri" panose="020F0502020204030204" charset="0"/>
            </a:endParaRPr>
          </a:p>
        </p:txBody>
      </p:sp>
      <p:pic>
        <p:nvPicPr>
          <p:cNvPr id="6" name="图片 5"/>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0" y="0"/>
            <a:ext cx="1045029" cy="1045029"/>
          </a:xfrm>
          <a:prstGeom prst="rect">
            <a:avLst/>
          </a:prstGeom>
          <a:ln>
            <a:noFill/>
          </a:ln>
          <a:effectLst>
            <a:outerShdw blurRad="292100" dist="139700" dir="2700000" algn="tl" rotWithShape="0">
              <a:srgbClr val="333333">
                <a:alpha val="65000"/>
              </a:srgbClr>
            </a:outerShdw>
          </a:effectLst>
        </p:spPr>
      </p:pic>
      <p:sp>
        <p:nvSpPr>
          <p:cNvPr id="17" name="矩形 6"/>
          <p:cNvSpPr/>
          <p:nvPr>
            <p:custDataLst>
              <p:tags r:id="rId2"/>
            </p:custDataLst>
          </p:nvPr>
        </p:nvSpPr>
        <p:spPr>
          <a:xfrm>
            <a:off x="1215390" y="223520"/>
            <a:ext cx="4030345" cy="598170"/>
          </a:xfrm>
          <a:prstGeom prst="rect">
            <a:avLst/>
          </a:prstGeom>
          <a:noFill/>
          <a:ln w="38100">
            <a:noFill/>
          </a:ln>
        </p:spPr>
        <p:txBody>
          <a:bodyPr wrap="square" lIns="45699" tIns="22849" rIns="45699" bIns="22849" anchor="t">
            <a:spAutoFit/>
          </a:bodyPr>
          <a:p>
            <a:pPr algn="l">
              <a:lnSpc>
                <a:spcPct val="100000"/>
              </a:lnSpc>
            </a:pP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Read for </a:t>
            </a:r>
            <a:r>
              <a:rPr lang="en-US" altLang="zh-CN" sz="3600" b="1" i="1">
                <a:latin typeface="Calibri" panose="020F0502020204030204" charset="0"/>
                <a:ea typeface="隶书" panose="02010509060101010101" pitchFamily="49" charset="-122"/>
                <a:cs typeface="Calibri" panose="020F0502020204030204" charset="0"/>
                <a:sym typeface="+mn-ea"/>
              </a:rPr>
              <a:t>details</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sp>
        <p:nvSpPr>
          <p:cNvPr id="48131" name="文本框 4"/>
          <p:cNvSpPr/>
          <p:nvPr>
            <p:custDataLst>
              <p:tags r:id="rId3"/>
            </p:custDataLst>
          </p:nvPr>
        </p:nvSpPr>
        <p:spPr>
          <a:xfrm>
            <a:off x="9557385" y="1917065"/>
            <a:ext cx="2393950" cy="546735"/>
          </a:xfrm>
          <a:prstGeom prst="rect">
            <a:avLst/>
          </a:prstGeom>
          <a:noFill/>
          <a:ln w="9525">
            <a:noFill/>
          </a:ln>
        </p:spPr>
        <p:txBody>
          <a:bodyPr wrap="square" lIns="54617" tIns="27308" rIns="54617" bIns="27308">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5pPr>
          </a:lstStyle>
          <a:p>
            <a:pPr marL="0" lvl="0" indent="0" eaLnBrk="1" hangingPunct="1">
              <a:lnSpc>
                <a:spcPct val="100000"/>
              </a:lnSpc>
              <a:spcBef>
                <a:spcPct val="0"/>
              </a:spcBef>
              <a:buNone/>
            </a:pPr>
            <a:r>
              <a:rPr lang="en-US" altLang="zh-CN" sz="3200" b="1" i="1">
                <a:solidFill>
                  <a:srgbClr val="C00000"/>
                </a:solidFill>
                <a:latin typeface="Calibri" panose="020F0502020204030204" charset="0"/>
                <a:ea typeface="宋体" panose="02010600030101010101" pitchFamily="2" charset="-122"/>
                <a:cs typeface="Calibri" panose="020F0502020204030204" charset="0"/>
              </a:rPr>
              <a:t>Para.4  Body </a:t>
            </a:r>
            <a:endParaRPr lang="en-US" altLang="zh-CN" sz="3200" b="1" i="1">
              <a:solidFill>
                <a:srgbClr val="C00000"/>
              </a:solidFill>
              <a:latin typeface="Calibri" panose="020F0502020204030204" charset="0"/>
              <a:ea typeface="宋体" panose="02010600030101010101" pitchFamily="2" charset="-122"/>
              <a:cs typeface="Calibri" panose="020F0502020204030204" charset="0"/>
            </a:endParaRPr>
          </a:p>
        </p:txBody>
      </p:sp>
      <p:sp>
        <p:nvSpPr>
          <p:cNvPr id="16" name="文本框 15"/>
          <p:cNvSpPr txBox="1"/>
          <p:nvPr/>
        </p:nvSpPr>
        <p:spPr>
          <a:xfrm>
            <a:off x="551180" y="1160780"/>
            <a:ext cx="6986905" cy="953135"/>
          </a:xfrm>
          <a:prstGeom prst="rect">
            <a:avLst/>
          </a:prstGeom>
          <a:extLst>
            <a:ext uri="{909E8E84-426E-40DD-AFC4-6F175D3DCCD1}">
              <a14:hiddenFill xmlns:a14="http://schemas.microsoft.com/office/drawing/2010/main">
                <a:solidFill>
                  <a:schemeClr val="accent1">
                    <a:lumMod val="40000"/>
                    <a:lumOff val="60000"/>
                  </a:schemeClr>
                </a:solidFill>
              </a14:hiddenFill>
            </a:ext>
          </a:extLst>
        </p:spPr>
        <p:style>
          <a:lnRef idx="2">
            <a:schemeClr val="dk1"/>
          </a:lnRef>
          <a:fillRef idx="1">
            <a:schemeClr val="lt1"/>
          </a:fillRef>
          <a:effectRef idx="0">
            <a:schemeClr val="dk1"/>
          </a:effectRef>
          <a:fontRef idx="minor">
            <a:schemeClr val="dk1"/>
          </a:fontRef>
        </p:style>
        <p:txBody>
          <a:bodyPr wrap="square" rtlCol="0">
            <a:spAutoFit/>
          </a:bodyPr>
          <a:p>
            <a:pPr indent="0" algn="l" fontAlgn="auto">
              <a:lnSpc>
                <a:spcPct val="100000"/>
              </a:lnSpc>
              <a:buFont typeface="Wingdings" panose="05000000000000000000" charset="0"/>
              <a:buNone/>
            </a:pPr>
            <a:r>
              <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rPr>
              <a:t>1. What is Wang Li’s point?</a:t>
            </a:r>
            <a:endPar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a:p>
            <a:pPr indent="0" algn="l" fontAlgn="auto">
              <a:lnSpc>
                <a:spcPct val="100000"/>
              </a:lnSpc>
              <a:buFont typeface="Wingdings" panose="05000000000000000000" charset="0"/>
              <a:buNone/>
            </a:pPr>
            <a:r>
              <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rPr>
              <a:t>2. How does Wang Li develop her point?</a:t>
            </a:r>
            <a:endPar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p:txBody>
      </p:sp>
      <p:sp>
        <p:nvSpPr>
          <p:cNvPr id="22" name="文本框 21"/>
          <p:cNvSpPr txBox="1"/>
          <p:nvPr/>
        </p:nvSpPr>
        <p:spPr>
          <a:xfrm>
            <a:off x="184150" y="3594735"/>
            <a:ext cx="1835150" cy="553084"/>
          </a:xfrm>
          <a:prstGeom prst="rightArrowCallout">
            <a:avLst>
              <a:gd name="adj1" fmla="val 19091"/>
              <a:gd name="adj2" fmla="val 25033"/>
              <a:gd name="adj3" fmla="val 52336"/>
              <a:gd name="adj4" fmla="val 7681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p>
            <a:pPr lvl="0" algn="ctr">
              <a:lnSpc>
                <a:spcPct val="125000"/>
              </a:lnSpc>
              <a:buClrTx/>
              <a:buSzTx/>
              <a:buFont typeface="Wingdings" panose="05000000000000000000" charset="0"/>
            </a:pPr>
            <a:r>
              <a:rPr lang="en-US" altLang="zh-CN" sz="2400" b="1" i="1" smtClean="0">
                <a:solidFill>
                  <a:schemeClr val="tx1"/>
                </a:solidFill>
                <a:latin typeface="Calibri" panose="020F0502020204030204" charset="0"/>
                <a:cs typeface="Calibri" panose="020F0502020204030204" charset="0"/>
                <a:sym typeface="+mn-ea"/>
              </a:rPr>
              <a:t>Reason 3</a:t>
            </a:r>
            <a:endParaRPr lang="en-US" altLang="zh-CN" sz="2400" b="1" i="1" smtClean="0">
              <a:solidFill>
                <a:schemeClr val="tx1"/>
              </a:solidFill>
              <a:latin typeface="Calibri" panose="020F0502020204030204" charset="0"/>
              <a:cs typeface="Calibri" panose="020F0502020204030204" charset="0"/>
              <a:sym typeface="+mn-ea"/>
            </a:endParaRPr>
          </a:p>
        </p:txBody>
      </p:sp>
      <p:sp>
        <p:nvSpPr>
          <p:cNvPr id="26" name="文本框 25"/>
          <p:cNvSpPr txBox="1"/>
          <p:nvPr/>
        </p:nvSpPr>
        <p:spPr>
          <a:xfrm>
            <a:off x="198120" y="5214620"/>
            <a:ext cx="1807210" cy="553084"/>
          </a:xfrm>
          <a:prstGeom prst="rightArrowCallout">
            <a:avLst>
              <a:gd name="adj1" fmla="val 19091"/>
              <a:gd name="adj2" fmla="val 25033"/>
              <a:gd name="adj3" fmla="val 52336"/>
              <a:gd name="adj4" fmla="val 7344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p>
            <a:pPr lvl="0" algn="ctr">
              <a:lnSpc>
                <a:spcPct val="125000"/>
              </a:lnSpc>
              <a:buClrTx/>
              <a:buSzTx/>
              <a:buFont typeface="Wingdings" panose="05000000000000000000" charset="0"/>
            </a:pPr>
            <a:r>
              <a:rPr lang="en-US" sz="24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rPr>
              <a:t>Evidence</a:t>
            </a:r>
            <a:endParaRPr lang="en-US" sz="24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p:txBody>
      </p:sp>
      <p:sp>
        <p:nvSpPr>
          <p:cNvPr id="7" name="加号 6"/>
          <p:cNvSpPr/>
          <p:nvPr/>
        </p:nvSpPr>
        <p:spPr>
          <a:xfrm>
            <a:off x="489585" y="4412615"/>
            <a:ext cx="802005" cy="536575"/>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9" name="对话气泡: 圆角矩形 13"/>
          <p:cNvSpPr/>
          <p:nvPr/>
        </p:nvSpPr>
        <p:spPr>
          <a:xfrm>
            <a:off x="7115175" y="821690"/>
            <a:ext cx="4975225" cy="578440"/>
          </a:xfrm>
          <a:prstGeom prst="wedgeRoundRectCallout">
            <a:avLst>
              <a:gd name="adj1" fmla="val 2724"/>
              <a:gd name="adj2" fmla="val 93588"/>
              <a:gd name="adj3" fmla="val 16667"/>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threePt" dir="t"/>
            </a:scene3d>
          </a:bodyPr>
          <a:p>
            <a:pPr algn="l">
              <a:buClrTx/>
              <a:buSzTx/>
              <a:buFont typeface="Arial" panose="020B0604020202020204" pitchFamily="34" charset="0"/>
              <a:buNone/>
            </a:pPr>
            <a:r>
              <a:rPr lang="en-US" altLang="zh-CN" sz="2800" b="1" i="1" smtClean="0">
                <a:latin typeface="Calibri" panose="020F0502020204030204" charset="0"/>
                <a:ea typeface="Arial Unicode MS" panose="020B0604020202020204" charset="-122"/>
                <a:cs typeface="Calibri" panose="020F0502020204030204" charset="0"/>
                <a:sym typeface="+mn-ea"/>
              </a:rPr>
              <a:t>strengthen: to become stronger</a:t>
            </a:r>
            <a:endParaRPr lang="en-US" altLang="zh-CN" sz="2800" b="1" i="1" smtClean="0">
              <a:latin typeface="Calibri" panose="020F0502020204030204" charset="0"/>
              <a:ea typeface="Arial Unicode MS" panose="020B0604020202020204" charset="-122"/>
              <a:cs typeface="Calibri" panose="020F0502020204030204" charset="0"/>
              <a:sym typeface="+mn-ea"/>
            </a:endParaRPr>
          </a:p>
        </p:txBody>
      </p:sp>
      <p:sp>
        <p:nvSpPr>
          <p:cNvPr id="10" name="矩形 9"/>
          <p:cNvSpPr/>
          <p:nvPr/>
        </p:nvSpPr>
        <p:spPr>
          <a:xfrm>
            <a:off x="2276475" y="3073400"/>
            <a:ext cx="4058920" cy="460375"/>
          </a:xfrm>
          <a:prstGeom prst="rect">
            <a:avLst/>
          </a:prstGeom>
          <a:solidFill>
            <a:schemeClr val="accent6">
              <a:lumMod val="50000"/>
              <a:alpha val="43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8807450" y="3533775"/>
            <a:ext cx="3143885" cy="460375"/>
          </a:xfrm>
          <a:prstGeom prst="rect">
            <a:avLst/>
          </a:prstGeom>
          <a:solidFill>
            <a:schemeClr val="accent6">
              <a:lumMod val="50000"/>
              <a:alpha val="43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2019300" y="4851400"/>
            <a:ext cx="2854960" cy="460375"/>
          </a:xfrm>
          <a:prstGeom prst="rect">
            <a:avLst/>
          </a:prstGeom>
          <a:solidFill>
            <a:schemeClr val="accent3">
              <a:lumMod val="75000"/>
              <a:alpha val="43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8807450" y="4851400"/>
            <a:ext cx="2458720" cy="460375"/>
          </a:xfrm>
          <a:prstGeom prst="rect">
            <a:avLst/>
          </a:prstGeom>
          <a:solidFill>
            <a:schemeClr val="accent3">
              <a:lumMod val="75000"/>
              <a:alpha val="43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a:off x="2019300" y="5291455"/>
            <a:ext cx="3540125" cy="460375"/>
          </a:xfrm>
          <a:prstGeom prst="rect">
            <a:avLst/>
          </a:prstGeom>
          <a:solidFill>
            <a:schemeClr val="accent3">
              <a:lumMod val="75000"/>
              <a:alpha val="43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9" grpId="0" animBg="1"/>
      <p:bldP spid="20" grpId="0" animBg="1"/>
      <p:bldP spid="23" grpId="0" animBg="1"/>
      <p:bldP spid="22" grpId="0" animBg="1"/>
      <p:bldP spid="7" grpId="0" animBg="1"/>
      <p:bldP spid="2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2"/>
          <p:cNvSpPr txBox="1"/>
          <p:nvPr/>
        </p:nvSpPr>
        <p:spPr>
          <a:xfrm>
            <a:off x="3147695" y="3422015"/>
            <a:ext cx="8815705" cy="2028190"/>
          </a:xfrm>
          <a:prstGeom prst="rect">
            <a:avLst/>
          </a:prstGeom>
          <a:noFill/>
          <a:ln w="28575">
            <a:solidFill>
              <a:schemeClr val="tx1"/>
            </a:solidFill>
            <a:prstDash val="sysDash"/>
          </a:ln>
        </p:spPr>
        <p:txBody>
          <a:bodyPr wrap="square" rtlCol="0">
            <a:spAutoFit/>
          </a:bodyPr>
          <a:p>
            <a:pPr algn="just" fontAlgn="auto">
              <a:lnSpc>
                <a:spcPct val="105000"/>
              </a:lnSpc>
            </a:pPr>
            <a:r>
              <a:rPr lang="en-US" altLang="zh-CN" sz="2800" b="1" i="1" smtClean="0">
                <a:latin typeface="Calibri" panose="020F0502020204030204" charset="0"/>
                <a:cs typeface="Calibri" panose="020F0502020204030204" charset="0"/>
              </a:rPr>
              <a:t>Paragraph 5:</a:t>
            </a:r>
            <a:endParaRPr lang="en-US" altLang="zh-CN" sz="2800" b="1" i="1" smtClean="0">
              <a:latin typeface="Calibri" panose="020F0502020204030204" charset="0"/>
              <a:cs typeface="Calibri" panose="020F0502020204030204" charset="0"/>
            </a:endParaRPr>
          </a:p>
          <a:p>
            <a:pPr algn="just" fontAlgn="auto">
              <a:lnSpc>
                <a:spcPct val="115000"/>
              </a:lnSpc>
            </a:pPr>
            <a:r>
              <a:rPr lang="en-US" altLang="zh-CN" sz="2800" b="1" i="1" smtClean="0">
                <a:latin typeface="Calibri" panose="020F0502020204030204" charset="0"/>
                <a:cs typeface="Calibri" panose="020F0502020204030204" charset="0"/>
              </a:rPr>
              <a:t>     To sum up, one cannot</a:t>
            </a:r>
            <a:r>
              <a:rPr lang="en-US" altLang="zh-CN" sz="2800" b="1" i="1" smtClean="0">
                <a:solidFill>
                  <a:srgbClr val="FF0000"/>
                </a:solidFill>
                <a:latin typeface="Calibri" panose="020F0502020204030204" charset="0"/>
                <a:cs typeface="Calibri" panose="020F0502020204030204" charset="0"/>
              </a:rPr>
              <a:t> deny</a:t>
            </a:r>
            <a:r>
              <a:rPr lang="en-US" altLang="zh-CN" sz="2800" b="1" i="1" smtClean="0">
                <a:latin typeface="Calibri" panose="020F0502020204030204" charset="0"/>
                <a:cs typeface="Calibri" panose="020F0502020204030204" charset="0"/>
              </a:rPr>
              <a:t> the fact that studying abroad has its disadvantages, so when you think about studying abroad, you should consider these many factors.</a:t>
            </a:r>
            <a:endParaRPr lang="en-US" altLang="zh-CN" sz="2800" b="1" i="1" smtClean="0">
              <a:latin typeface="Calibri" panose="020F0502020204030204" charset="0"/>
              <a:cs typeface="Calibri" panose="020F0502020204030204" charset="0"/>
            </a:endParaRPr>
          </a:p>
        </p:txBody>
      </p:sp>
      <p:pic>
        <p:nvPicPr>
          <p:cNvPr id="6" name="图片 5"/>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0" y="0"/>
            <a:ext cx="1045029" cy="1045029"/>
          </a:xfrm>
          <a:prstGeom prst="rect">
            <a:avLst/>
          </a:prstGeom>
          <a:ln>
            <a:noFill/>
          </a:ln>
          <a:effectLst>
            <a:outerShdw blurRad="292100" dist="139700" dir="2700000" algn="tl" rotWithShape="0">
              <a:srgbClr val="333333">
                <a:alpha val="65000"/>
              </a:srgbClr>
            </a:outerShdw>
          </a:effectLst>
        </p:spPr>
      </p:pic>
      <p:sp>
        <p:nvSpPr>
          <p:cNvPr id="17" name="矩形 6"/>
          <p:cNvSpPr/>
          <p:nvPr>
            <p:custDataLst>
              <p:tags r:id="rId2"/>
            </p:custDataLst>
          </p:nvPr>
        </p:nvSpPr>
        <p:spPr>
          <a:xfrm>
            <a:off x="1215390" y="223520"/>
            <a:ext cx="4030345" cy="598170"/>
          </a:xfrm>
          <a:prstGeom prst="rect">
            <a:avLst/>
          </a:prstGeom>
          <a:noFill/>
          <a:ln w="38100">
            <a:noFill/>
          </a:ln>
        </p:spPr>
        <p:txBody>
          <a:bodyPr wrap="square" lIns="45699" tIns="22849" rIns="45699" bIns="22849" anchor="t">
            <a:spAutoFit/>
          </a:bodyPr>
          <a:p>
            <a:pPr algn="l">
              <a:lnSpc>
                <a:spcPct val="100000"/>
              </a:lnSpc>
            </a:pP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Read for </a:t>
            </a:r>
            <a:r>
              <a:rPr lang="en-US" altLang="zh-CN" sz="3600" b="1" i="1">
                <a:latin typeface="Calibri" panose="020F0502020204030204" charset="0"/>
                <a:ea typeface="隶书" panose="02010509060101010101" pitchFamily="49" charset="-122"/>
                <a:cs typeface="Calibri" panose="020F0502020204030204" charset="0"/>
                <a:sym typeface="+mn-ea"/>
              </a:rPr>
              <a:t>details</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sp>
        <p:nvSpPr>
          <p:cNvPr id="16" name="文本框 15"/>
          <p:cNvSpPr txBox="1"/>
          <p:nvPr/>
        </p:nvSpPr>
        <p:spPr>
          <a:xfrm>
            <a:off x="551180" y="1160780"/>
            <a:ext cx="6986905" cy="953135"/>
          </a:xfrm>
          <a:prstGeom prst="rect">
            <a:avLst/>
          </a:prstGeom>
          <a:extLst>
            <a:ext uri="{909E8E84-426E-40DD-AFC4-6F175D3DCCD1}">
              <a14:hiddenFill xmlns:a14="http://schemas.microsoft.com/office/drawing/2010/main">
                <a:solidFill>
                  <a:schemeClr val="accent1">
                    <a:lumMod val="40000"/>
                    <a:lumOff val="60000"/>
                  </a:schemeClr>
                </a:solidFill>
              </a14:hiddenFill>
            </a:ext>
          </a:extLst>
        </p:spPr>
        <p:style>
          <a:lnRef idx="2">
            <a:schemeClr val="dk1"/>
          </a:lnRef>
          <a:fillRef idx="1">
            <a:schemeClr val="lt1"/>
          </a:fillRef>
          <a:effectRef idx="0">
            <a:schemeClr val="dk1"/>
          </a:effectRef>
          <a:fontRef idx="minor">
            <a:schemeClr val="dk1"/>
          </a:fontRef>
        </p:style>
        <p:txBody>
          <a:bodyPr wrap="square" rtlCol="0">
            <a:spAutoFit/>
          </a:bodyPr>
          <a:p>
            <a:pPr indent="0" algn="l" fontAlgn="auto">
              <a:lnSpc>
                <a:spcPct val="100000"/>
              </a:lnSpc>
              <a:buFont typeface="Wingdings" panose="05000000000000000000" charset="0"/>
              <a:buNone/>
            </a:pPr>
            <a:r>
              <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rPr>
              <a:t>1. What is Wang Li’s point?</a:t>
            </a:r>
            <a:endPar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a:p>
            <a:pPr indent="0" algn="l" fontAlgn="auto">
              <a:lnSpc>
                <a:spcPct val="100000"/>
              </a:lnSpc>
              <a:buFont typeface="Wingdings" panose="05000000000000000000" charset="0"/>
              <a:buNone/>
            </a:pPr>
            <a:r>
              <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rPr>
              <a:t>2. How does Wang Li develop her point?</a:t>
            </a:r>
            <a:endPar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p:txBody>
      </p:sp>
      <p:sp>
        <p:nvSpPr>
          <p:cNvPr id="22" name="文本框 21"/>
          <p:cNvSpPr txBox="1"/>
          <p:nvPr/>
        </p:nvSpPr>
        <p:spPr>
          <a:xfrm>
            <a:off x="153670" y="3899535"/>
            <a:ext cx="2994025" cy="553084"/>
          </a:xfrm>
          <a:prstGeom prst="rightArrowCallout">
            <a:avLst>
              <a:gd name="adj1" fmla="val 19091"/>
              <a:gd name="adj2" fmla="val 25033"/>
              <a:gd name="adj3" fmla="val 52336"/>
              <a:gd name="adj4" fmla="val 8336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p>
            <a:pPr lvl="0" algn="ctr">
              <a:lnSpc>
                <a:spcPct val="125000"/>
              </a:lnSpc>
              <a:buClrTx/>
              <a:buSzTx/>
              <a:buFont typeface="Wingdings" panose="05000000000000000000" charset="0"/>
            </a:pPr>
            <a:r>
              <a:rPr lang="en-US" altLang="zh-CN" sz="2400" b="1" i="1" smtClean="0">
                <a:solidFill>
                  <a:schemeClr val="tx1"/>
                </a:solidFill>
                <a:latin typeface="Calibri" panose="020F0502020204030204" charset="0"/>
                <a:cs typeface="Calibri" panose="020F0502020204030204" charset="0"/>
                <a:sym typeface="+mn-ea"/>
              </a:rPr>
              <a:t>State a conclusion</a:t>
            </a:r>
            <a:endParaRPr lang="en-US" altLang="zh-CN" sz="2400" b="1" i="1" smtClean="0">
              <a:solidFill>
                <a:schemeClr val="tx1"/>
              </a:solidFill>
              <a:latin typeface="Calibri" panose="020F0502020204030204" charset="0"/>
              <a:cs typeface="Calibri" panose="020F0502020204030204" charset="0"/>
              <a:sym typeface="+mn-ea"/>
            </a:endParaRPr>
          </a:p>
        </p:txBody>
      </p:sp>
      <p:sp>
        <p:nvSpPr>
          <p:cNvPr id="9" name="对话气泡: 圆角矩形 13"/>
          <p:cNvSpPr/>
          <p:nvPr/>
        </p:nvSpPr>
        <p:spPr>
          <a:xfrm>
            <a:off x="5953760" y="2112010"/>
            <a:ext cx="6009640" cy="582992"/>
          </a:xfrm>
          <a:prstGeom prst="wedgeRoundRectCallout">
            <a:avLst>
              <a:gd name="adj1" fmla="val 2724"/>
              <a:gd name="adj2" fmla="val 93588"/>
              <a:gd name="adj3" fmla="val 16667"/>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threePt" dir="t"/>
            </a:scene3d>
          </a:bodyPr>
          <a:p>
            <a:pPr algn="l">
              <a:buClrTx/>
              <a:buSzTx/>
              <a:buFont typeface="Arial" panose="020B0604020202020204" pitchFamily="34" charset="0"/>
              <a:buNone/>
            </a:pPr>
            <a:r>
              <a:rPr lang="en-US" altLang="zh-CN" sz="2800" b="1" i="1" smtClean="0">
                <a:latin typeface="Calibri" panose="020F0502020204030204" charset="0"/>
                <a:ea typeface="Arial Unicode MS" panose="020B0604020202020204" charset="-122"/>
                <a:cs typeface="Calibri" panose="020F0502020204030204" charset="0"/>
                <a:sym typeface="+mn-ea"/>
              </a:rPr>
              <a:t>deny: to say that something is not true</a:t>
            </a:r>
            <a:endParaRPr lang="en-US" altLang="zh-CN" sz="2800" b="1" i="1" smtClean="0">
              <a:latin typeface="Calibri" panose="020F0502020204030204" charset="0"/>
              <a:ea typeface="Arial Unicode MS" panose="020B0604020202020204" charset="-122"/>
              <a:cs typeface="Calibri" panose="020F0502020204030204" charset="0"/>
              <a:sym typeface="+mn-ea"/>
            </a:endParaRPr>
          </a:p>
        </p:txBody>
      </p:sp>
      <p:sp>
        <p:nvSpPr>
          <p:cNvPr id="2" name="文本框 4"/>
          <p:cNvSpPr/>
          <p:nvPr>
            <p:custDataLst>
              <p:tags r:id="rId3"/>
            </p:custDataLst>
          </p:nvPr>
        </p:nvSpPr>
        <p:spPr>
          <a:xfrm>
            <a:off x="4168775" y="2875280"/>
            <a:ext cx="3369310" cy="546735"/>
          </a:xfrm>
          <a:prstGeom prst="rect">
            <a:avLst/>
          </a:prstGeom>
          <a:noFill/>
          <a:ln w="9525">
            <a:noFill/>
          </a:ln>
        </p:spPr>
        <p:txBody>
          <a:bodyPr wrap="square" lIns="54617" tIns="27308" rIns="54617" bIns="27308">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5pPr>
          </a:lstStyle>
          <a:p>
            <a:pPr marL="0" lvl="0" indent="0" eaLnBrk="1" hangingPunct="1">
              <a:lnSpc>
                <a:spcPct val="100000"/>
              </a:lnSpc>
              <a:spcBef>
                <a:spcPct val="0"/>
              </a:spcBef>
              <a:buNone/>
            </a:pPr>
            <a:r>
              <a:rPr lang="en-US" altLang="zh-CN" sz="3200" b="1" i="1">
                <a:solidFill>
                  <a:srgbClr val="C00000"/>
                </a:solidFill>
                <a:latin typeface="Calibri" panose="020F0502020204030204" charset="0"/>
                <a:ea typeface="宋体" panose="02010600030101010101" pitchFamily="2" charset="-122"/>
                <a:cs typeface="Calibri" panose="020F0502020204030204" charset="0"/>
              </a:rPr>
              <a:t>Para.5  Conclusion</a:t>
            </a:r>
            <a:endParaRPr lang="en-US" altLang="zh-CN" sz="3200" b="1" i="1">
              <a:solidFill>
                <a:srgbClr val="C00000"/>
              </a:solidFill>
              <a:latin typeface="Calibri" panose="020F0502020204030204" charset="0"/>
              <a:ea typeface="宋体" panose="02010600030101010101" pitchFamily="2" charset="-122"/>
              <a:cs typeface="Calibri" panose="020F0502020204030204" charset="0"/>
            </a:endParaRPr>
          </a:p>
        </p:txBody>
      </p:sp>
      <p:sp>
        <p:nvSpPr>
          <p:cNvPr id="21" name="矩形 20"/>
          <p:cNvSpPr/>
          <p:nvPr/>
        </p:nvSpPr>
        <p:spPr>
          <a:xfrm>
            <a:off x="3545840" y="3992245"/>
            <a:ext cx="2019935" cy="460375"/>
          </a:xfrm>
          <a:prstGeom prst="rect">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4353560" y="4483100"/>
            <a:ext cx="3510280" cy="460375"/>
          </a:xfrm>
          <a:prstGeom prst="rect">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P spid="22"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0" y="0"/>
            <a:ext cx="1045029" cy="1045029"/>
          </a:xfrm>
          <a:prstGeom prst="rect">
            <a:avLst/>
          </a:prstGeom>
          <a:ln>
            <a:noFill/>
          </a:ln>
          <a:effectLst>
            <a:outerShdw blurRad="292100" dist="139700" dir="2700000" algn="tl" rotWithShape="0">
              <a:srgbClr val="333333">
                <a:alpha val="65000"/>
              </a:srgbClr>
            </a:outerShdw>
          </a:effectLst>
        </p:spPr>
      </p:pic>
      <p:sp>
        <p:nvSpPr>
          <p:cNvPr id="17" name="矩形 6"/>
          <p:cNvSpPr/>
          <p:nvPr>
            <p:custDataLst>
              <p:tags r:id="rId2"/>
            </p:custDataLst>
          </p:nvPr>
        </p:nvSpPr>
        <p:spPr>
          <a:xfrm>
            <a:off x="1215390" y="223520"/>
            <a:ext cx="4030345" cy="598170"/>
          </a:xfrm>
          <a:prstGeom prst="rect">
            <a:avLst/>
          </a:prstGeom>
          <a:noFill/>
          <a:ln w="38100">
            <a:noFill/>
          </a:ln>
        </p:spPr>
        <p:txBody>
          <a:bodyPr wrap="square" lIns="45699" tIns="22849" rIns="45699" bIns="22849" anchor="t">
            <a:spAutoFit/>
          </a:bodyPr>
          <a:p>
            <a:pPr algn="l">
              <a:lnSpc>
                <a:spcPct val="100000"/>
              </a:lnSpc>
            </a:pP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Summary</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sp>
        <p:nvSpPr>
          <p:cNvPr id="3" name="矩形 2"/>
          <p:cNvSpPr/>
          <p:nvPr/>
        </p:nvSpPr>
        <p:spPr>
          <a:xfrm>
            <a:off x="2766695" y="1041400"/>
            <a:ext cx="6659245" cy="634365"/>
          </a:xfrm>
          <a:prstGeom prst="rect">
            <a:avLst/>
          </a:prstGeom>
          <a:solidFill>
            <a:srgbClr val="92D050">
              <a:alpha val="85000"/>
            </a:srgbClr>
          </a:solidFill>
          <a:ln w="28575" cmpd="sng">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a:p>
        </p:txBody>
      </p:sp>
      <p:sp>
        <p:nvSpPr>
          <p:cNvPr id="7" name="文本框 6"/>
          <p:cNvSpPr txBox="1"/>
          <p:nvPr/>
        </p:nvSpPr>
        <p:spPr>
          <a:xfrm>
            <a:off x="2812415" y="948055"/>
            <a:ext cx="6507480" cy="730885"/>
          </a:xfrm>
          <a:prstGeom prst="rect">
            <a:avLst/>
          </a:prstGeom>
          <a:noFill/>
        </p:spPr>
        <p:txBody>
          <a:bodyPr wrap="none" rtlCol="0" anchor="t">
            <a:spAutoFit/>
          </a:bodyPr>
          <a:p>
            <a:pPr indent="0" algn="ctr">
              <a:lnSpc>
                <a:spcPct val="130000"/>
              </a:lnSpc>
              <a:buFont typeface="Wingdings" panose="05000000000000000000" charset="0"/>
              <a:buNone/>
            </a:pPr>
            <a:r>
              <a:rPr lang="en-US" altLang="zh-CN" sz="3200" b="1" i="1">
                <a:latin typeface="Calibri" panose="020F0502020204030204" charset="0"/>
                <a:cs typeface="Calibri" panose="020F0502020204030204" charset="0"/>
                <a:sym typeface="+mn-ea"/>
              </a:rPr>
              <a:t>How to write an </a:t>
            </a:r>
            <a:r>
              <a:rPr lang="zh-CN" altLang="en-US" sz="3200" b="1" i="1">
                <a:latin typeface="Calibri" panose="020F0502020204030204" charset="0"/>
                <a:cs typeface="Calibri" panose="020F0502020204030204" charset="0"/>
                <a:sym typeface="+mn-ea"/>
              </a:rPr>
              <a:t>argumentative</a:t>
            </a:r>
            <a:r>
              <a:rPr lang="en-US" altLang="zh-CN" sz="3200" b="1" i="1">
                <a:latin typeface="Calibri" panose="020F0502020204030204" charset="0"/>
                <a:cs typeface="Calibri" panose="020F0502020204030204" charset="0"/>
                <a:sym typeface="+mn-ea"/>
              </a:rPr>
              <a:t> essay</a:t>
            </a:r>
            <a:endParaRPr lang="en-US" altLang="zh-CN" sz="3200" b="1" i="1">
              <a:latin typeface="Calibri" panose="020F0502020204030204" charset="0"/>
              <a:cs typeface="Calibri" panose="020F0502020204030204" charset="0"/>
              <a:sym typeface="+mn-ea"/>
            </a:endParaRPr>
          </a:p>
        </p:txBody>
      </p:sp>
      <p:sp>
        <p:nvSpPr>
          <p:cNvPr id="40" name="文本框 4"/>
          <p:cNvSpPr/>
          <p:nvPr>
            <p:custDataLst>
              <p:tags r:id="rId3"/>
            </p:custDataLst>
          </p:nvPr>
        </p:nvSpPr>
        <p:spPr>
          <a:xfrm>
            <a:off x="2035175" y="2167890"/>
            <a:ext cx="3270885" cy="485140"/>
          </a:xfrm>
          <a:prstGeom prst="rect">
            <a:avLst/>
          </a:prstGeom>
          <a:noFill/>
          <a:ln w="9525">
            <a:noFill/>
          </a:ln>
        </p:spPr>
        <p:txBody>
          <a:bodyPr wrap="square" lIns="54617" tIns="27308" rIns="54617" bIns="27308">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5pPr>
          </a:lstStyle>
          <a:p>
            <a:pPr marL="0" lvl="0" indent="0" eaLnBrk="1" hangingPunct="1">
              <a:lnSpc>
                <a:spcPct val="100000"/>
              </a:lnSpc>
              <a:spcBef>
                <a:spcPct val="0"/>
              </a:spcBef>
              <a:buNone/>
            </a:pPr>
            <a:r>
              <a:rPr lang="en-US" altLang="zh-CN" b="1" i="1">
                <a:solidFill>
                  <a:srgbClr val="C00000"/>
                </a:solidFill>
                <a:latin typeface="Calibri" panose="020F0502020204030204" charset="0"/>
                <a:ea typeface="宋体" panose="02010600030101010101" pitchFamily="2" charset="-122"/>
                <a:cs typeface="Calibri" panose="020F0502020204030204" charset="0"/>
              </a:rPr>
              <a:t>Para.1  Introduction </a:t>
            </a:r>
            <a:endParaRPr lang="en-US" altLang="zh-CN" b="1" i="1">
              <a:solidFill>
                <a:srgbClr val="C00000"/>
              </a:solidFill>
              <a:latin typeface="Calibri" panose="020F0502020204030204" charset="0"/>
              <a:ea typeface="宋体" panose="02010600030101010101" pitchFamily="2" charset="-122"/>
              <a:cs typeface="Calibri" panose="020F0502020204030204" charset="0"/>
            </a:endParaRPr>
          </a:p>
        </p:txBody>
      </p:sp>
      <p:sp>
        <p:nvSpPr>
          <p:cNvPr id="41" name="文本框 40"/>
          <p:cNvSpPr txBox="1"/>
          <p:nvPr/>
        </p:nvSpPr>
        <p:spPr>
          <a:xfrm>
            <a:off x="5443855" y="2023110"/>
            <a:ext cx="2581910" cy="6299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p>
            <a:pPr indent="0" fontAlgn="auto">
              <a:lnSpc>
                <a:spcPct val="125000"/>
              </a:lnSpc>
              <a:buFont typeface="Wingdings" panose="05000000000000000000" charset="0"/>
              <a:buNone/>
            </a:pPr>
            <a:r>
              <a:rPr lang="en-US" sz="2800" b="1" i="1">
                <a:solidFill>
                  <a:schemeClr val="tx1"/>
                </a:solidFill>
                <a:latin typeface="Calibri" panose="020F0502020204030204" charset="0"/>
                <a:cs typeface="Calibri" panose="020F0502020204030204" charset="0"/>
                <a:sym typeface="+mn-ea"/>
              </a:rPr>
              <a:t>Start with a fact</a:t>
            </a:r>
            <a:endParaRPr lang="en-US" sz="2800" b="1" i="1">
              <a:solidFill>
                <a:schemeClr val="tx1"/>
              </a:solidFill>
              <a:latin typeface="Calibri" panose="020F0502020204030204" charset="0"/>
              <a:cs typeface="Calibri" panose="020F0502020204030204" charset="0"/>
              <a:sym typeface="+mn-ea"/>
            </a:endParaRPr>
          </a:p>
        </p:txBody>
      </p:sp>
      <p:sp>
        <p:nvSpPr>
          <p:cNvPr id="42" name="文本框 41"/>
          <p:cNvSpPr txBox="1"/>
          <p:nvPr/>
        </p:nvSpPr>
        <p:spPr>
          <a:xfrm>
            <a:off x="8914130" y="2023110"/>
            <a:ext cx="2606675" cy="6299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p>
            <a:pPr lvl="0" algn="l">
              <a:lnSpc>
                <a:spcPct val="125000"/>
              </a:lnSpc>
              <a:buClrTx/>
              <a:buSzTx/>
              <a:buFont typeface="Wingdings" panose="05000000000000000000" charset="0"/>
            </a:pPr>
            <a:r>
              <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rPr>
              <a:t>State an opinion</a:t>
            </a:r>
            <a:endParaRPr lang="en-US" sz="2800" b="1" i="1">
              <a:solidFill>
                <a:schemeClr val="tx1"/>
              </a:solidFill>
              <a:latin typeface="Calibri" panose="020F0502020204030204" charset="0"/>
              <a:cs typeface="Calibri" panose="020F0502020204030204" charset="0"/>
              <a:sym typeface="+mn-ea"/>
            </a:endParaRPr>
          </a:p>
        </p:txBody>
      </p:sp>
      <p:sp>
        <p:nvSpPr>
          <p:cNvPr id="43" name="文本框 42"/>
          <p:cNvSpPr txBox="1"/>
          <p:nvPr/>
        </p:nvSpPr>
        <p:spPr>
          <a:xfrm>
            <a:off x="2738120" y="3084195"/>
            <a:ext cx="3537585" cy="521970"/>
          </a:xfrm>
          <a:prstGeom prst="rect">
            <a:avLst/>
          </a:prstGeom>
          <a:noFill/>
        </p:spPr>
        <p:txBody>
          <a:bodyPr wrap="square" rtlCol="0" anchor="t">
            <a:spAutoFit/>
          </a:bodyPr>
          <a:p>
            <a:r>
              <a:rPr lang="en-US" altLang="zh-CN" sz="2800" b="1" i="1">
                <a:solidFill>
                  <a:srgbClr val="C00000"/>
                </a:solidFill>
                <a:latin typeface="Calibri" panose="020F0502020204030204" charset="0"/>
                <a:ea typeface="宋体" panose="02010600030101010101" pitchFamily="2" charset="-122"/>
                <a:cs typeface="Calibri" panose="020F0502020204030204" charset="0"/>
                <a:sym typeface="+mn-ea"/>
              </a:rPr>
              <a:t>Para.2   Argument 1 </a:t>
            </a:r>
            <a:endParaRPr lang="en-US" altLang="zh-CN" sz="2800" b="1" i="1">
              <a:solidFill>
                <a:srgbClr val="C00000"/>
              </a:solidFill>
              <a:latin typeface="Calibri" panose="020F0502020204030204" charset="0"/>
              <a:ea typeface="宋体" panose="02010600030101010101" pitchFamily="2" charset="-122"/>
              <a:cs typeface="Calibri" panose="020F0502020204030204" charset="0"/>
              <a:sym typeface="+mn-ea"/>
            </a:endParaRPr>
          </a:p>
        </p:txBody>
      </p:sp>
      <p:sp>
        <p:nvSpPr>
          <p:cNvPr id="45" name="文本框 44"/>
          <p:cNvSpPr txBox="1"/>
          <p:nvPr/>
        </p:nvSpPr>
        <p:spPr>
          <a:xfrm>
            <a:off x="6289675" y="3076575"/>
            <a:ext cx="1778000" cy="5219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p>
            <a:pPr algn="ctr"/>
            <a:r>
              <a:rPr lang="en-US" sz="2800" b="1" i="1">
                <a:solidFill>
                  <a:schemeClr val="tx1"/>
                </a:solidFill>
                <a:latin typeface="Calibri" panose="020F0502020204030204" charset="0"/>
                <a:cs typeface="Calibri" panose="020F0502020204030204" charset="0"/>
                <a:sym typeface="+mn-ea"/>
              </a:rPr>
              <a:t>Reason 1</a:t>
            </a:r>
            <a:endParaRPr lang="en-US" sz="2800" b="1" i="1">
              <a:solidFill>
                <a:schemeClr val="tx1"/>
              </a:solidFill>
              <a:latin typeface="Calibri" panose="020F0502020204030204" charset="0"/>
              <a:cs typeface="Calibri" panose="020F0502020204030204" charset="0"/>
              <a:sym typeface="+mn-ea"/>
            </a:endParaRPr>
          </a:p>
        </p:txBody>
      </p:sp>
      <p:sp>
        <p:nvSpPr>
          <p:cNvPr id="46" name="文本框 45"/>
          <p:cNvSpPr txBox="1"/>
          <p:nvPr/>
        </p:nvSpPr>
        <p:spPr>
          <a:xfrm>
            <a:off x="8851900" y="3076575"/>
            <a:ext cx="1835150" cy="521970"/>
          </a:xfrm>
          <a:prstGeom prst="rect">
            <a:avLst/>
          </a:prstGeom>
          <a:solidFill>
            <a:srgbClr val="FFC000"/>
          </a:solidFill>
        </p:spPr>
        <p:txBody>
          <a:bodyPr wrap="square" rtlCol="0" anchor="t">
            <a:spAutoFit/>
          </a:bodyPr>
          <a:p>
            <a:pPr algn="ctr"/>
            <a:r>
              <a:rPr lang="en-US" sz="2800" b="1" i="1">
                <a:latin typeface="Calibri" panose="020F0502020204030204" charset="0"/>
                <a:cs typeface="Calibri" panose="020F0502020204030204" charset="0"/>
                <a:sym typeface="+mn-ea"/>
              </a:rPr>
              <a:t>Evidence</a:t>
            </a:r>
            <a:endParaRPr lang="en-US" sz="2800" b="1" i="1">
              <a:latin typeface="Calibri" panose="020F0502020204030204" charset="0"/>
              <a:cs typeface="Calibri" panose="020F0502020204030204" charset="0"/>
              <a:sym typeface="+mn-ea"/>
            </a:endParaRPr>
          </a:p>
        </p:txBody>
      </p:sp>
      <p:sp>
        <p:nvSpPr>
          <p:cNvPr id="50" name="文本框 4"/>
          <p:cNvSpPr/>
          <p:nvPr>
            <p:custDataLst>
              <p:tags r:id="rId4"/>
            </p:custDataLst>
          </p:nvPr>
        </p:nvSpPr>
        <p:spPr>
          <a:xfrm>
            <a:off x="2035175" y="5795010"/>
            <a:ext cx="3118485" cy="485140"/>
          </a:xfrm>
          <a:prstGeom prst="rect">
            <a:avLst/>
          </a:prstGeom>
          <a:noFill/>
          <a:ln w="9525">
            <a:noFill/>
          </a:ln>
        </p:spPr>
        <p:txBody>
          <a:bodyPr wrap="square" lIns="54617" tIns="27308" rIns="54617" bIns="27308">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5pPr>
          </a:lstStyle>
          <a:p>
            <a:pPr marL="0" lvl="0" indent="0" eaLnBrk="1" hangingPunct="1">
              <a:lnSpc>
                <a:spcPct val="100000"/>
              </a:lnSpc>
              <a:spcBef>
                <a:spcPct val="0"/>
              </a:spcBef>
              <a:buNone/>
            </a:pPr>
            <a:r>
              <a:rPr lang="en-US" altLang="zh-CN" b="1" i="1">
                <a:solidFill>
                  <a:srgbClr val="C00000"/>
                </a:solidFill>
                <a:latin typeface="Calibri" panose="020F0502020204030204" charset="0"/>
                <a:ea typeface="宋体" panose="02010600030101010101" pitchFamily="2" charset="-122"/>
                <a:cs typeface="Calibri" panose="020F0502020204030204" charset="0"/>
              </a:rPr>
              <a:t>Para.5  Conclusion</a:t>
            </a:r>
            <a:endParaRPr lang="en-US" altLang="zh-CN" b="1" i="1">
              <a:solidFill>
                <a:srgbClr val="C00000"/>
              </a:solidFill>
              <a:latin typeface="Calibri" panose="020F0502020204030204" charset="0"/>
              <a:ea typeface="宋体" panose="02010600030101010101" pitchFamily="2" charset="-122"/>
              <a:cs typeface="Calibri" panose="020F0502020204030204" charset="0"/>
            </a:endParaRPr>
          </a:p>
        </p:txBody>
      </p:sp>
      <p:sp>
        <p:nvSpPr>
          <p:cNvPr id="51" name="文本框 50"/>
          <p:cNvSpPr txBox="1"/>
          <p:nvPr/>
        </p:nvSpPr>
        <p:spPr>
          <a:xfrm>
            <a:off x="5443855" y="5689600"/>
            <a:ext cx="2940050" cy="6299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p>
            <a:pPr lvl="0" algn="ctr">
              <a:lnSpc>
                <a:spcPct val="125000"/>
              </a:lnSpc>
              <a:buClrTx/>
              <a:buSzTx/>
              <a:buFont typeface="Wingdings" panose="05000000000000000000" charset="0"/>
            </a:pPr>
            <a:r>
              <a:rPr lang="en-US" altLang="zh-CN" sz="2800" b="1" i="1" smtClean="0">
                <a:solidFill>
                  <a:schemeClr val="tx1"/>
                </a:solidFill>
                <a:latin typeface="Calibri" panose="020F0502020204030204" charset="0"/>
                <a:cs typeface="Calibri" panose="020F0502020204030204" charset="0"/>
                <a:sym typeface="+mn-ea"/>
              </a:rPr>
              <a:t>State a conclusion</a:t>
            </a:r>
            <a:endParaRPr lang="en-US" sz="2800" b="1" i="1">
              <a:solidFill>
                <a:schemeClr val="tx1"/>
              </a:solidFill>
              <a:latin typeface="Calibri" panose="020F0502020204030204" charset="0"/>
              <a:cs typeface="Calibri" panose="020F0502020204030204" charset="0"/>
              <a:sym typeface="+mn-ea"/>
            </a:endParaRPr>
          </a:p>
        </p:txBody>
      </p:sp>
      <p:sp>
        <p:nvSpPr>
          <p:cNvPr id="53" name="加号 52"/>
          <p:cNvSpPr/>
          <p:nvPr/>
        </p:nvSpPr>
        <p:spPr>
          <a:xfrm>
            <a:off x="8214995" y="2186940"/>
            <a:ext cx="509905" cy="344805"/>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55" name="左中括号 54"/>
          <p:cNvSpPr/>
          <p:nvPr/>
        </p:nvSpPr>
        <p:spPr>
          <a:xfrm>
            <a:off x="2260600" y="3402965"/>
            <a:ext cx="300355" cy="1674495"/>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2800"/>
          </a:p>
        </p:txBody>
      </p:sp>
      <p:sp>
        <p:nvSpPr>
          <p:cNvPr id="56" name="左中括号 55"/>
          <p:cNvSpPr/>
          <p:nvPr/>
        </p:nvSpPr>
        <p:spPr>
          <a:xfrm>
            <a:off x="1547495" y="2475230"/>
            <a:ext cx="349885" cy="356108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800">
              <a:sym typeface="+mn-ea"/>
            </a:endParaRPr>
          </a:p>
        </p:txBody>
      </p:sp>
      <p:cxnSp>
        <p:nvCxnSpPr>
          <p:cNvPr id="57" name="直接连接符 56"/>
          <p:cNvCxnSpPr/>
          <p:nvPr/>
        </p:nvCxnSpPr>
        <p:spPr>
          <a:xfrm flipH="1" flipV="1">
            <a:off x="1547495" y="4204970"/>
            <a:ext cx="709930" cy="107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254000" y="3867150"/>
            <a:ext cx="963930" cy="5219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p>
            <a:pPr algn="ctr"/>
            <a:r>
              <a:rPr lang="en-US" sz="2800" b="1" i="1">
                <a:solidFill>
                  <a:schemeClr val="tx1"/>
                </a:solidFill>
                <a:latin typeface="Calibri" panose="020F0502020204030204" charset="0"/>
                <a:cs typeface="Calibri" panose="020F0502020204030204" charset="0"/>
                <a:sym typeface="+mn-ea"/>
              </a:rPr>
              <a:t>Topic </a:t>
            </a:r>
            <a:endParaRPr lang="en-US" sz="2800" b="1" i="1">
              <a:solidFill>
                <a:schemeClr val="tx1"/>
              </a:solidFill>
              <a:latin typeface="Calibri" panose="020F0502020204030204" charset="0"/>
              <a:cs typeface="Calibri" panose="020F0502020204030204" charset="0"/>
              <a:sym typeface="+mn-ea"/>
            </a:endParaRPr>
          </a:p>
        </p:txBody>
      </p:sp>
      <p:cxnSp>
        <p:nvCxnSpPr>
          <p:cNvPr id="59" name="直接连接符 58"/>
          <p:cNvCxnSpPr/>
          <p:nvPr/>
        </p:nvCxnSpPr>
        <p:spPr>
          <a:xfrm flipH="1">
            <a:off x="2226945" y="4215765"/>
            <a:ext cx="4152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2738120" y="3910330"/>
            <a:ext cx="3537585" cy="521970"/>
          </a:xfrm>
          <a:prstGeom prst="rect">
            <a:avLst/>
          </a:prstGeom>
          <a:noFill/>
        </p:spPr>
        <p:txBody>
          <a:bodyPr wrap="square" rtlCol="0" anchor="t">
            <a:spAutoFit/>
          </a:bodyPr>
          <a:p>
            <a:r>
              <a:rPr lang="en-US" altLang="zh-CN" sz="2800" b="1" i="1">
                <a:solidFill>
                  <a:srgbClr val="C00000"/>
                </a:solidFill>
                <a:latin typeface="Calibri" panose="020F0502020204030204" charset="0"/>
                <a:ea typeface="宋体" panose="02010600030101010101" pitchFamily="2" charset="-122"/>
                <a:cs typeface="Calibri" panose="020F0502020204030204" charset="0"/>
                <a:sym typeface="+mn-ea"/>
              </a:rPr>
              <a:t>Para.3   Argument 2 </a:t>
            </a:r>
            <a:endParaRPr lang="en-US" altLang="zh-CN" sz="2800" b="1" i="1">
              <a:solidFill>
                <a:srgbClr val="C00000"/>
              </a:solidFill>
              <a:latin typeface="Calibri" panose="020F0502020204030204" charset="0"/>
              <a:ea typeface="宋体" panose="02010600030101010101" pitchFamily="2" charset="-122"/>
              <a:cs typeface="Calibri" panose="020F0502020204030204" charset="0"/>
              <a:sym typeface="+mn-ea"/>
            </a:endParaRPr>
          </a:p>
        </p:txBody>
      </p:sp>
      <p:sp>
        <p:nvSpPr>
          <p:cNvPr id="61" name="文本框 60"/>
          <p:cNvSpPr txBox="1"/>
          <p:nvPr/>
        </p:nvSpPr>
        <p:spPr>
          <a:xfrm>
            <a:off x="2738120" y="4692650"/>
            <a:ext cx="3537585" cy="521970"/>
          </a:xfrm>
          <a:prstGeom prst="rect">
            <a:avLst/>
          </a:prstGeom>
          <a:noFill/>
        </p:spPr>
        <p:txBody>
          <a:bodyPr wrap="square" rtlCol="0" anchor="t">
            <a:spAutoFit/>
          </a:bodyPr>
          <a:p>
            <a:r>
              <a:rPr lang="en-US" altLang="zh-CN" sz="2800" b="1" i="1">
                <a:solidFill>
                  <a:srgbClr val="C00000"/>
                </a:solidFill>
                <a:latin typeface="Calibri" panose="020F0502020204030204" charset="0"/>
                <a:ea typeface="宋体" panose="02010600030101010101" pitchFamily="2" charset="-122"/>
                <a:cs typeface="Calibri" panose="020F0502020204030204" charset="0"/>
                <a:sym typeface="+mn-ea"/>
              </a:rPr>
              <a:t>Para.4   Argument 3 </a:t>
            </a:r>
            <a:endParaRPr lang="en-US" altLang="zh-CN" sz="2800" b="1" i="1">
              <a:solidFill>
                <a:srgbClr val="C00000"/>
              </a:solidFill>
              <a:latin typeface="Calibri" panose="020F0502020204030204" charset="0"/>
              <a:ea typeface="宋体" panose="02010600030101010101" pitchFamily="2" charset="-122"/>
              <a:cs typeface="Calibri" panose="020F0502020204030204" charset="0"/>
              <a:sym typeface="+mn-ea"/>
            </a:endParaRPr>
          </a:p>
        </p:txBody>
      </p:sp>
      <p:sp>
        <p:nvSpPr>
          <p:cNvPr id="62" name="文本框 61"/>
          <p:cNvSpPr txBox="1"/>
          <p:nvPr/>
        </p:nvSpPr>
        <p:spPr>
          <a:xfrm>
            <a:off x="6275705" y="3910330"/>
            <a:ext cx="1778000" cy="5219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p>
            <a:pPr algn="ctr"/>
            <a:r>
              <a:rPr lang="en-US" sz="2800" b="1" i="1">
                <a:solidFill>
                  <a:schemeClr val="tx1"/>
                </a:solidFill>
                <a:latin typeface="Calibri" panose="020F0502020204030204" charset="0"/>
                <a:cs typeface="Calibri" panose="020F0502020204030204" charset="0"/>
                <a:sym typeface="+mn-ea"/>
              </a:rPr>
              <a:t>Reason 2</a:t>
            </a:r>
            <a:endParaRPr lang="en-US" sz="2800" b="1" i="1">
              <a:solidFill>
                <a:schemeClr val="tx1"/>
              </a:solidFill>
              <a:latin typeface="Calibri" panose="020F0502020204030204" charset="0"/>
              <a:cs typeface="Calibri" panose="020F0502020204030204" charset="0"/>
              <a:sym typeface="+mn-ea"/>
            </a:endParaRPr>
          </a:p>
        </p:txBody>
      </p:sp>
      <p:sp>
        <p:nvSpPr>
          <p:cNvPr id="63" name="文本框 62"/>
          <p:cNvSpPr txBox="1"/>
          <p:nvPr/>
        </p:nvSpPr>
        <p:spPr>
          <a:xfrm>
            <a:off x="8837930" y="3910330"/>
            <a:ext cx="1835150" cy="521970"/>
          </a:xfrm>
          <a:prstGeom prst="rect">
            <a:avLst/>
          </a:prstGeom>
          <a:solidFill>
            <a:srgbClr val="FFC000"/>
          </a:solidFill>
        </p:spPr>
        <p:txBody>
          <a:bodyPr wrap="square" rtlCol="0" anchor="t">
            <a:spAutoFit/>
          </a:bodyPr>
          <a:p>
            <a:pPr algn="ctr"/>
            <a:r>
              <a:rPr lang="en-US" sz="2800" b="1" i="1">
                <a:latin typeface="Calibri" panose="020F0502020204030204" charset="0"/>
                <a:cs typeface="Calibri" panose="020F0502020204030204" charset="0"/>
                <a:sym typeface="+mn-ea"/>
              </a:rPr>
              <a:t>Evidence</a:t>
            </a:r>
            <a:endParaRPr lang="en-US" sz="2800" b="1" i="1">
              <a:latin typeface="Calibri" panose="020F0502020204030204" charset="0"/>
              <a:cs typeface="Calibri" panose="020F0502020204030204" charset="0"/>
              <a:sym typeface="+mn-ea"/>
            </a:endParaRPr>
          </a:p>
        </p:txBody>
      </p:sp>
      <p:sp>
        <p:nvSpPr>
          <p:cNvPr id="65" name="文本框 64"/>
          <p:cNvSpPr txBox="1"/>
          <p:nvPr/>
        </p:nvSpPr>
        <p:spPr>
          <a:xfrm>
            <a:off x="6289675" y="4744085"/>
            <a:ext cx="1778000" cy="5219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p>
            <a:pPr algn="ctr"/>
            <a:r>
              <a:rPr lang="en-US" sz="2800" b="1" i="1">
                <a:solidFill>
                  <a:schemeClr val="tx1"/>
                </a:solidFill>
                <a:latin typeface="Calibri" panose="020F0502020204030204" charset="0"/>
                <a:cs typeface="Calibri" panose="020F0502020204030204" charset="0"/>
                <a:sym typeface="+mn-ea"/>
              </a:rPr>
              <a:t>Reason 3</a:t>
            </a:r>
            <a:endParaRPr lang="en-US" sz="2800" b="1" i="1">
              <a:solidFill>
                <a:schemeClr val="tx1"/>
              </a:solidFill>
              <a:latin typeface="Calibri" panose="020F0502020204030204" charset="0"/>
              <a:cs typeface="Calibri" panose="020F0502020204030204" charset="0"/>
              <a:sym typeface="+mn-ea"/>
            </a:endParaRPr>
          </a:p>
        </p:txBody>
      </p:sp>
      <p:sp>
        <p:nvSpPr>
          <p:cNvPr id="66" name="文本框 65"/>
          <p:cNvSpPr txBox="1"/>
          <p:nvPr/>
        </p:nvSpPr>
        <p:spPr>
          <a:xfrm>
            <a:off x="8851900" y="4744085"/>
            <a:ext cx="1835150" cy="521970"/>
          </a:xfrm>
          <a:prstGeom prst="rect">
            <a:avLst/>
          </a:prstGeom>
          <a:solidFill>
            <a:srgbClr val="FFC000"/>
          </a:solidFill>
        </p:spPr>
        <p:txBody>
          <a:bodyPr wrap="square" rtlCol="0" anchor="t">
            <a:spAutoFit/>
          </a:bodyPr>
          <a:p>
            <a:pPr algn="ctr"/>
            <a:r>
              <a:rPr lang="en-US" sz="2800" b="1" i="1">
                <a:latin typeface="Calibri" panose="020F0502020204030204" charset="0"/>
                <a:cs typeface="Calibri" panose="020F0502020204030204" charset="0"/>
                <a:sym typeface="+mn-ea"/>
              </a:rPr>
              <a:t>Evidence</a:t>
            </a:r>
            <a:endParaRPr lang="en-US" sz="2800" b="1" i="1">
              <a:latin typeface="Calibri" panose="020F0502020204030204" charset="0"/>
              <a:cs typeface="Calibri" panose="020F0502020204030204" charset="0"/>
              <a:sym typeface="+mn-ea"/>
            </a:endParaRPr>
          </a:p>
        </p:txBody>
      </p:sp>
      <p:sp>
        <p:nvSpPr>
          <p:cNvPr id="69" name="加号 68"/>
          <p:cNvSpPr/>
          <p:nvPr/>
        </p:nvSpPr>
        <p:spPr>
          <a:xfrm>
            <a:off x="8204835" y="3165475"/>
            <a:ext cx="509905" cy="344805"/>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70" name="加号 69"/>
          <p:cNvSpPr/>
          <p:nvPr/>
        </p:nvSpPr>
        <p:spPr>
          <a:xfrm>
            <a:off x="8220075" y="4037965"/>
            <a:ext cx="509905" cy="344805"/>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71" name="加号 70"/>
          <p:cNvSpPr/>
          <p:nvPr/>
        </p:nvSpPr>
        <p:spPr>
          <a:xfrm>
            <a:off x="8220075" y="4781550"/>
            <a:ext cx="509905" cy="344805"/>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left)">
                                      <p:cBhvr>
                                        <p:cTn id="14" dur="500"/>
                                        <p:tgtEl>
                                          <p:spTgt spid="56"/>
                                        </p:tgtEl>
                                      </p:cBhvr>
                                    </p:animEffect>
                                  </p:childTnLst>
                                </p:cTn>
                              </p:par>
                              <p:par>
                                <p:cTn id="15" presetID="22" presetClass="entr" presetSubtype="8"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500"/>
                                        <p:tgtEl>
                                          <p:spTgt spid="57"/>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P spid="53" grpId="0" animBg="1"/>
      <p:bldP spid="42" grpId="0" animBg="1"/>
      <p:bldP spid="43" grpId="0"/>
      <p:bldP spid="60" grpId="0"/>
      <p:bldP spid="61" grpId="0"/>
      <p:bldP spid="45" grpId="0" animBg="1"/>
      <p:bldP spid="46" grpId="0" animBg="1"/>
      <p:bldP spid="62" grpId="0" animBg="1"/>
      <p:bldP spid="63" grpId="0" animBg="1"/>
      <p:bldP spid="65" grpId="0" animBg="1"/>
      <p:bldP spid="66" grpId="0" animBg="1"/>
      <p:bldP spid="69" grpId="0" animBg="1"/>
      <p:bldP spid="70" grpId="0" animBg="1"/>
      <p:bldP spid="71" grpId="0" animBg="1"/>
      <p:bldP spid="50" grpId="0"/>
      <p:bldP spid="51" grpId="0" animBg="1"/>
      <p:bldP spid="58" grpId="0" animBg="1"/>
      <p:bldP spid="55"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0" y="0"/>
            <a:ext cx="1045029" cy="1045029"/>
          </a:xfrm>
          <a:prstGeom prst="rect">
            <a:avLst/>
          </a:prstGeom>
          <a:ln>
            <a:noFill/>
          </a:ln>
          <a:effectLst>
            <a:outerShdw blurRad="292100" dist="139700" dir="2700000" algn="tl" rotWithShape="0">
              <a:srgbClr val="333333">
                <a:alpha val="65000"/>
              </a:srgbClr>
            </a:outerShdw>
          </a:effectLst>
        </p:spPr>
      </p:pic>
      <p:sp>
        <p:nvSpPr>
          <p:cNvPr id="17" name="矩形 6"/>
          <p:cNvSpPr/>
          <p:nvPr>
            <p:custDataLst>
              <p:tags r:id="rId2"/>
            </p:custDataLst>
          </p:nvPr>
        </p:nvSpPr>
        <p:spPr>
          <a:xfrm>
            <a:off x="1215390" y="223520"/>
            <a:ext cx="4030345" cy="598170"/>
          </a:xfrm>
          <a:prstGeom prst="rect">
            <a:avLst/>
          </a:prstGeom>
          <a:noFill/>
          <a:ln w="38100">
            <a:noFill/>
          </a:ln>
        </p:spPr>
        <p:txBody>
          <a:bodyPr wrap="square" lIns="45699" tIns="22849" rIns="45699" bIns="22849" anchor="t">
            <a:spAutoFit/>
          </a:bodyPr>
          <a:p>
            <a:pPr algn="l">
              <a:lnSpc>
                <a:spcPct val="100000"/>
              </a:lnSpc>
            </a:pP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Read for </a:t>
            </a:r>
            <a:r>
              <a:rPr lang="en-US" altLang="zh-CN" sz="3600" b="1" i="1">
                <a:latin typeface="Calibri" panose="020F0502020204030204" charset="0"/>
                <a:ea typeface="隶书" panose="02010509060101010101" pitchFamily="49" charset="-122"/>
                <a:cs typeface="Calibri" panose="020F0502020204030204" charset="0"/>
                <a:sym typeface="+mn-ea"/>
              </a:rPr>
              <a:t>details</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graphicFrame>
        <p:nvGraphicFramePr>
          <p:cNvPr id="5" name="表格 4"/>
          <p:cNvGraphicFramePr/>
          <p:nvPr>
            <p:custDataLst>
              <p:tags r:id="rId3"/>
            </p:custDataLst>
          </p:nvPr>
        </p:nvGraphicFramePr>
        <p:xfrm>
          <a:off x="344170" y="1645920"/>
          <a:ext cx="11504295" cy="4926965"/>
        </p:xfrm>
        <a:graphic>
          <a:graphicData uri="http://schemas.openxmlformats.org/drawingml/2006/table">
            <a:tbl>
              <a:tblPr firstRow="1" bandRow="1">
                <a:tableStyleId>{5C22544A-7EE6-4342-B048-85BDC9FD1C3A}</a:tableStyleId>
              </a:tblPr>
              <a:tblGrid>
                <a:gridCol w="1161415"/>
                <a:gridCol w="2969260"/>
                <a:gridCol w="7373620"/>
              </a:tblGrid>
              <a:tr h="1137285">
                <a:tc>
                  <a:txBody>
                    <a:bodyPr/>
                    <a:p>
                      <a:pPr>
                        <a:buNone/>
                      </a:pPr>
                      <a:r>
                        <a:rPr lang="en-US" altLang="zh-CN" sz="2800" i="1">
                          <a:solidFill>
                            <a:schemeClr val="tx1"/>
                          </a:solidFill>
                          <a:latin typeface="Calibri" panose="020F0502020204030204" charset="0"/>
                          <a:cs typeface="Calibri" panose="020F0502020204030204" charset="0"/>
                        </a:rPr>
                        <a:t>Para.</a:t>
                      </a:r>
                      <a:endParaRPr lang="en-US" altLang="zh-CN" sz="2800" i="1">
                        <a:solidFill>
                          <a:schemeClr val="tx1"/>
                        </a:solidFill>
                        <a:latin typeface="Calibri" panose="020F0502020204030204" charset="0"/>
                        <a:cs typeface="Calibri" panose="020F0502020204030204" charset="0"/>
                      </a:endParaRPr>
                    </a:p>
                  </a:txBody>
                  <a:tcPr/>
                </a:tc>
                <a:tc>
                  <a:txBody>
                    <a:bodyPr/>
                    <a:p>
                      <a:pPr>
                        <a:buNone/>
                      </a:pPr>
                      <a:r>
                        <a:rPr lang="en-US" altLang="zh-CN" sz="2800" i="1">
                          <a:solidFill>
                            <a:schemeClr val="tx1"/>
                          </a:solidFill>
                          <a:latin typeface="Calibri" panose="020F0502020204030204" charset="0"/>
                          <a:cs typeface="Calibri" panose="020F0502020204030204" charset="0"/>
                          <a:sym typeface="+mn-ea"/>
                        </a:rPr>
                        <a:t>Argumentative </a:t>
                      </a:r>
                      <a:endParaRPr lang="en-US" altLang="zh-CN" sz="2800" i="1">
                        <a:solidFill>
                          <a:schemeClr val="tx1"/>
                        </a:solidFill>
                        <a:latin typeface="Calibri" panose="020F0502020204030204" charset="0"/>
                        <a:cs typeface="Calibri" panose="020F0502020204030204" charset="0"/>
                        <a:sym typeface="+mn-ea"/>
                      </a:endParaRPr>
                    </a:p>
                    <a:p>
                      <a:pPr>
                        <a:buNone/>
                      </a:pPr>
                      <a:r>
                        <a:rPr lang="en-US" altLang="zh-CN" sz="2800" i="1">
                          <a:solidFill>
                            <a:schemeClr val="tx1"/>
                          </a:solidFill>
                          <a:latin typeface="Calibri" panose="020F0502020204030204" charset="0"/>
                          <a:cs typeface="Calibri" panose="020F0502020204030204" charset="0"/>
                          <a:sym typeface="+mn-ea"/>
                        </a:rPr>
                        <a:t>structure</a:t>
                      </a:r>
                      <a:endParaRPr lang="en-US" altLang="zh-CN" sz="2800" i="1">
                        <a:solidFill>
                          <a:schemeClr val="tx1"/>
                        </a:solidFill>
                        <a:latin typeface="Calibri" panose="020F0502020204030204" charset="0"/>
                        <a:cs typeface="Calibri" panose="020F0502020204030204" charset="0"/>
                        <a:sym typeface="+mn-ea"/>
                      </a:endParaRPr>
                    </a:p>
                  </a:txBody>
                  <a:tcPr/>
                </a:tc>
                <a:tc>
                  <a:txBody>
                    <a:bodyPr/>
                    <a:p>
                      <a:pPr>
                        <a:buNone/>
                      </a:pPr>
                      <a:r>
                        <a:rPr lang="en-US" altLang="zh-CN" sz="2800" i="1">
                          <a:solidFill>
                            <a:schemeClr val="tx1"/>
                          </a:solidFill>
                          <a:latin typeface="Calibri" panose="020F0502020204030204" charset="0"/>
                          <a:cs typeface="Calibri" panose="020F0502020204030204" charset="0"/>
                        </a:rPr>
                        <a:t>Key words or sentences in </a:t>
                      </a:r>
                      <a:r>
                        <a:rPr lang="en-US" altLang="zh-CN" sz="2800" i="1">
                          <a:solidFill>
                            <a:srgbClr val="FF0000"/>
                          </a:solidFill>
                          <a:latin typeface="Calibri" panose="020F0502020204030204" charset="0"/>
                          <a:cs typeface="Calibri" panose="020F0502020204030204" charset="0"/>
                        </a:rPr>
                        <a:t>Letter 2</a:t>
                      </a:r>
                      <a:endParaRPr lang="en-US" altLang="zh-CN" sz="2800" i="1">
                        <a:solidFill>
                          <a:srgbClr val="FF0000"/>
                        </a:solidFill>
                        <a:latin typeface="Calibri" panose="020F0502020204030204" charset="0"/>
                        <a:cs typeface="Calibri" panose="020F0502020204030204" charset="0"/>
                      </a:endParaRPr>
                    </a:p>
                  </a:txBody>
                  <a:tcPr/>
                </a:tc>
              </a:tr>
              <a:tr h="699135">
                <a:tc rowSpan="2">
                  <a:txBody>
                    <a:bodyPr/>
                    <a:p>
                      <a:pPr algn="ctr">
                        <a:buNone/>
                      </a:pPr>
                      <a:r>
                        <a:rPr lang="en-US" altLang="zh-CN" sz="3200">
                          <a:latin typeface="Calibri" panose="020F0502020204030204" charset="0"/>
                        </a:rPr>
                        <a:t>①</a:t>
                      </a:r>
                      <a:endParaRPr lang="en-US" altLang="zh-CN" sz="3200">
                        <a:latin typeface="Calibri" panose="020F0502020204030204" charset="0"/>
                      </a:endParaRPr>
                    </a:p>
                  </a:txBody>
                  <a:tcPr/>
                </a:tc>
                <a:tc>
                  <a:txBody>
                    <a:bodyPr/>
                    <a:p>
                      <a:pPr indent="0" fontAlgn="auto">
                        <a:lnSpc>
                          <a:spcPct val="125000"/>
                        </a:lnSpc>
                        <a:buFont typeface="Wingdings" panose="05000000000000000000" charset="0"/>
                        <a:buNone/>
                      </a:pPr>
                      <a:r>
                        <a:rPr lang="en-US" sz="2800" b="1" i="1">
                          <a:solidFill>
                            <a:schemeClr val="tx1"/>
                          </a:solidFill>
                          <a:latin typeface="Calibri" panose="020F0502020204030204" charset="0"/>
                          <a:cs typeface="Calibri" panose="020F0502020204030204" charset="0"/>
                          <a:sym typeface="+mn-ea"/>
                        </a:rPr>
                        <a:t>Start with</a:t>
                      </a:r>
                      <a:r>
                        <a:rPr lang="en-US" sz="2800" b="1" i="1">
                          <a:solidFill>
                            <a:srgbClr val="FF0000"/>
                          </a:solidFill>
                          <a:latin typeface="Calibri" panose="020F0502020204030204" charset="0"/>
                          <a:cs typeface="Calibri" panose="020F0502020204030204" charset="0"/>
                          <a:sym typeface="+mn-ea"/>
                        </a:rPr>
                        <a:t> a fact</a:t>
                      </a:r>
                      <a:endParaRPr lang="en-US" altLang="zh-CN" sz="2800" b="1" i="1">
                        <a:solidFill>
                          <a:srgbClr val="FF0000"/>
                        </a:solidFill>
                        <a:latin typeface="Calibri" panose="020F0502020204030204" charset="0"/>
                        <a:ea typeface="宋体" panose="02010600030101010101" pitchFamily="2" charset="-122"/>
                        <a:cs typeface="Calibri" panose="020F0502020204030204" charset="0"/>
                        <a:sym typeface="+mn-ea"/>
                      </a:endParaRPr>
                    </a:p>
                  </a:txBody>
                  <a:tcPr/>
                </a:tc>
                <a:tc>
                  <a:txBody>
                    <a:bodyPr/>
                    <a:p>
                      <a:pPr>
                        <a:buNone/>
                      </a:pPr>
                      <a:endParaRPr lang="zh-CN" altLang="en-US"/>
                    </a:p>
                  </a:txBody>
                  <a:tcPr/>
                </a:tc>
              </a:tr>
              <a:tr h="636270">
                <a:tc vMerge="1">
                  <a:tcPr/>
                </a:tc>
                <a:tc>
                  <a:txBody>
                    <a:bodyPr/>
                    <a:p>
                      <a:pPr>
                        <a:buNone/>
                      </a:pPr>
                      <a:r>
                        <a:rPr lang="en-US" sz="28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rPr>
                        <a:t>State</a:t>
                      </a:r>
                      <a:r>
                        <a:rPr lang="en-US" sz="2800" b="1" i="1" dirty="0">
                          <a:solidFill>
                            <a:srgbClr val="FF0000"/>
                          </a:solidFill>
                          <a:latin typeface="Calibri" panose="020F0502020204030204" charset="0"/>
                          <a:ea typeface="专业字体设计服务/WWW.ZTSGC.COM/" panose="02000000000000000000" pitchFamily="2" charset="-122"/>
                          <a:cs typeface="Calibri" panose="020F0502020204030204" charset="0"/>
                          <a:sym typeface="+mn-ea"/>
                        </a:rPr>
                        <a:t> an opinion</a:t>
                      </a:r>
                      <a:endParaRPr lang="en-US" altLang="zh-CN" sz="2800" b="1" i="1" dirty="0">
                        <a:solidFill>
                          <a:srgbClr val="FF0000"/>
                        </a:solidFill>
                        <a:latin typeface="Calibri" panose="020F0502020204030204" charset="0"/>
                        <a:ea typeface="专业字体设计服务/WWW.ZTSGC.COM/" panose="02000000000000000000" pitchFamily="2" charset="-122"/>
                        <a:cs typeface="Calibri" panose="020F0502020204030204" charset="0"/>
                        <a:sym typeface="+mn-ea"/>
                      </a:endParaRPr>
                    </a:p>
                  </a:txBody>
                  <a:tcPr/>
                </a:tc>
                <a:tc>
                  <a:txBody>
                    <a:bodyPr/>
                    <a:p>
                      <a:pPr>
                        <a:buNone/>
                      </a:pPr>
                      <a:endParaRPr lang="zh-CN" altLang="en-US"/>
                    </a:p>
                  </a:txBody>
                  <a:tcPr/>
                </a:tc>
              </a:tr>
              <a:tr h="638175">
                <a:tc>
                  <a:txBody>
                    <a:bodyPr/>
                    <a:p>
                      <a:pPr algn="ctr">
                        <a:buNone/>
                      </a:pPr>
                      <a:r>
                        <a:rPr lang="zh-CN" altLang="en-US" sz="3200">
                          <a:latin typeface="Calibri" panose="020F0502020204030204" charset="0"/>
                        </a:rPr>
                        <a:t>②</a:t>
                      </a:r>
                      <a:endParaRPr lang="zh-CN" altLang="en-US" sz="3200">
                        <a:latin typeface="Calibri" panose="020F0502020204030204" charset="0"/>
                      </a:endParaRPr>
                    </a:p>
                  </a:txBody>
                  <a:tcPr/>
                </a:tc>
                <a:tc>
                  <a:txBody>
                    <a:bodyPr/>
                    <a:p>
                      <a:pPr>
                        <a:buNone/>
                      </a:pPr>
                      <a:r>
                        <a:rPr lang="en-US" sz="2800" b="1" i="1">
                          <a:solidFill>
                            <a:schemeClr val="tx1"/>
                          </a:solidFill>
                          <a:latin typeface="Calibri" panose="020F0502020204030204" charset="0"/>
                          <a:cs typeface="Calibri" panose="020F0502020204030204" charset="0"/>
                          <a:sym typeface="+mn-ea"/>
                        </a:rPr>
                        <a:t>Reason </a:t>
                      </a:r>
                      <a:r>
                        <a:rPr lang="en-US" sz="2800" b="1" i="1">
                          <a:solidFill>
                            <a:srgbClr val="FF0000"/>
                          </a:solidFill>
                          <a:latin typeface="Calibri" panose="020F0502020204030204" charset="0"/>
                          <a:cs typeface="Calibri" panose="020F0502020204030204" charset="0"/>
                          <a:sym typeface="+mn-ea"/>
                        </a:rPr>
                        <a:t>1</a:t>
                      </a:r>
                      <a:endParaRPr lang="en-US" altLang="en-US" sz="2800" b="1" i="1">
                        <a:solidFill>
                          <a:srgbClr val="FF0000"/>
                        </a:solidFill>
                        <a:latin typeface="Calibri" panose="020F0502020204030204" charset="0"/>
                        <a:cs typeface="Calibri" panose="020F0502020204030204" charset="0"/>
                        <a:sym typeface="+mn-ea"/>
                      </a:endParaRPr>
                    </a:p>
                  </a:txBody>
                  <a:tcPr/>
                </a:tc>
                <a:tc>
                  <a:txBody>
                    <a:bodyPr/>
                    <a:p>
                      <a:pPr>
                        <a:buNone/>
                      </a:pPr>
                      <a:endParaRPr lang="zh-CN" altLang="en-US"/>
                    </a:p>
                  </a:txBody>
                  <a:tcPr/>
                </a:tc>
              </a:tr>
              <a:tr h="589915">
                <a:tc>
                  <a:txBody>
                    <a:bodyPr/>
                    <a:p>
                      <a:pPr algn="ctr">
                        <a:buNone/>
                      </a:pPr>
                      <a:r>
                        <a:rPr lang="zh-CN" altLang="en-US" sz="3200">
                          <a:latin typeface="Calibri" panose="020F0502020204030204" charset="0"/>
                        </a:rPr>
                        <a:t>③</a:t>
                      </a:r>
                      <a:endParaRPr lang="zh-CN" altLang="en-US" sz="3200">
                        <a:latin typeface="Calibri" panose="020F0502020204030204" charset="0"/>
                      </a:endParaRPr>
                    </a:p>
                  </a:txBody>
                  <a:tcPr/>
                </a:tc>
                <a:tc>
                  <a:txBody>
                    <a:bodyPr/>
                    <a:p>
                      <a:pPr>
                        <a:buNone/>
                      </a:pPr>
                      <a:r>
                        <a:rPr lang="en-US" sz="2800" b="1" i="1">
                          <a:solidFill>
                            <a:schemeClr val="tx1"/>
                          </a:solidFill>
                          <a:latin typeface="Calibri" panose="020F0502020204030204" charset="0"/>
                          <a:cs typeface="Calibri" panose="020F0502020204030204" charset="0"/>
                          <a:sym typeface="+mn-ea"/>
                        </a:rPr>
                        <a:t>Reason </a:t>
                      </a:r>
                      <a:r>
                        <a:rPr lang="en-US" sz="2800" b="1" i="1">
                          <a:solidFill>
                            <a:srgbClr val="FF0000"/>
                          </a:solidFill>
                          <a:latin typeface="Calibri" panose="020F0502020204030204" charset="0"/>
                          <a:cs typeface="Calibri" panose="020F0502020204030204" charset="0"/>
                          <a:sym typeface="+mn-ea"/>
                        </a:rPr>
                        <a:t>2</a:t>
                      </a:r>
                      <a:endParaRPr lang="en-US" altLang="en-US" sz="2800" b="1" i="1">
                        <a:solidFill>
                          <a:srgbClr val="FF0000"/>
                        </a:solidFill>
                        <a:latin typeface="Calibri" panose="020F0502020204030204" charset="0"/>
                        <a:cs typeface="Calibri" panose="020F0502020204030204" charset="0"/>
                        <a:sym typeface="+mn-ea"/>
                      </a:endParaRPr>
                    </a:p>
                  </a:txBody>
                  <a:tcPr/>
                </a:tc>
                <a:tc>
                  <a:txBody>
                    <a:bodyPr/>
                    <a:p>
                      <a:pPr>
                        <a:buNone/>
                      </a:pPr>
                      <a:endParaRPr lang="zh-CN" altLang="en-US"/>
                    </a:p>
                  </a:txBody>
                  <a:tcPr/>
                </a:tc>
              </a:tr>
              <a:tr h="589915">
                <a:tc>
                  <a:txBody>
                    <a:bodyPr/>
                    <a:p>
                      <a:pPr algn="ctr">
                        <a:buNone/>
                      </a:pPr>
                      <a:r>
                        <a:rPr lang="zh-CN" altLang="en-US" sz="3200">
                          <a:latin typeface="微软雅黑" panose="020B0503020204020204" pitchFamily="34" charset="-122"/>
                          <a:ea typeface="微软雅黑" panose="020B0503020204020204" pitchFamily="34" charset="-122"/>
                        </a:rPr>
                        <a:t>④</a:t>
                      </a:r>
                      <a:endParaRPr lang="zh-CN" altLang="en-US" sz="3200">
                        <a:latin typeface="微软雅黑" panose="020B0503020204020204" pitchFamily="34" charset="-122"/>
                        <a:ea typeface="微软雅黑" panose="020B0503020204020204" pitchFamily="34" charset="-122"/>
                      </a:endParaRPr>
                    </a:p>
                  </a:txBody>
                  <a:tcPr/>
                </a:tc>
                <a:tc>
                  <a:txBody>
                    <a:bodyPr/>
                    <a:p>
                      <a:pPr>
                        <a:buNone/>
                      </a:pPr>
                      <a:r>
                        <a:rPr lang="en-US" sz="2800" b="1" i="1">
                          <a:solidFill>
                            <a:schemeClr val="tx1"/>
                          </a:solidFill>
                          <a:latin typeface="Calibri" panose="020F0502020204030204" charset="0"/>
                          <a:cs typeface="Calibri" panose="020F0502020204030204" charset="0"/>
                          <a:sym typeface="+mn-ea"/>
                        </a:rPr>
                        <a:t>Reason </a:t>
                      </a:r>
                      <a:r>
                        <a:rPr lang="en-US" sz="2800" b="1" i="1">
                          <a:solidFill>
                            <a:srgbClr val="FF0000"/>
                          </a:solidFill>
                          <a:latin typeface="Calibri" panose="020F0502020204030204" charset="0"/>
                          <a:cs typeface="Calibri" panose="020F0502020204030204" charset="0"/>
                          <a:sym typeface="+mn-ea"/>
                        </a:rPr>
                        <a:t>3</a:t>
                      </a:r>
                      <a:endParaRPr lang="en-US" altLang="en-US" sz="2800" b="1" i="1">
                        <a:solidFill>
                          <a:srgbClr val="FF0000"/>
                        </a:solidFill>
                        <a:latin typeface="Calibri" panose="020F0502020204030204" charset="0"/>
                        <a:cs typeface="Calibri" panose="020F0502020204030204" charset="0"/>
                        <a:sym typeface="+mn-ea"/>
                      </a:endParaRPr>
                    </a:p>
                  </a:txBody>
                  <a:tcPr/>
                </a:tc>
                <a:tc>
                  <a:txBody>
                    <a:bodyPr/>
                    <a:p>
                      <a:pPr>
                        <a:buNone/>
                      </a:pPr>
                      <a:endParaRPr lang="zh-CN" altLang="en-US"/>
                    </a:p>
                  </a:txBody>
                  <a:tcPr/>
                </a:tc>
              </a:tr>
              <a:tr h="636270">
                <a:tc>
                  <a:txBody>
                    <a:bodyPr/>
                    <a:p>
                      <a:pPr algn="ctr">
                        <a:buNone/>
                      </a:pPr>
                      <a:r>
                        <a:rPr lang="zh-CN" altLang="en-US" sz="3200">
                          <a:latin typeface="微软雅黑" panose="020B0503020204020204" pitchFamily="34" charset="-122"/>
                          <a:ea typeface="微软雅黑" panose="020B0503020204020204" pitchFamily="34" charset="-122"/>
                        </a:rPr>
                        <a:t>⑤</a:t>
                      </a:r>
                      <a:endParaRPr lang="zh-CN" altLang="en-US" sz="3200">
                        <a:latin typeface="微软雅黑" panose="020B0503020204020204" pitchFamily="34" charset="-122"/>
                        <a:ea typeface="微软雅黑" panose="020B0503020204020204" pitchFamily="34" charset="-122"/>
                      </a:endParaRPr>
                    </a:p>
                  </a:txBody>
                  <a:tcPr/>
                </a:tc>
                <a:tc>
                  <a:txBody>
                    <a:bodyPr/>
                    <a:p>
                      <a:pPr>
                        <a:buNone/>
                      </a:pPr>
                      <a:r>
                        <a:rPr lang="en-US" altLang="zh-CN" sz="2800" b="1" i="1" smtClean="0">
                          <a:solidFill>
                            <a:srgbClr val="FF0000"/>
                          </a:solidFill>
                          <a:latin typeface="Calibri" panose="020F0502020204030204" charset="0"/>
                          <a:cs typeface="Calibri" panose="020F0502020204030204" charset="0"/>
                          <a:sym typeface="+mn-ea"/>
                        </a:rPr>
                        <a:t>Conclusion</a:t>
                      </a:r>
                      <a:endParaRPr lang="en-US" altLang="zh-CN" sz="2800" b="1" i="1" smtClean="0">
                        <a:solidFill>
                          <a:srgbClr val="FF0000"/>
                        </a:solidFill>
                        <a:latin typeface="Calibri" panose="020F0502020204030204" charset="0"/>
                        <a:cs typeface="Calibri" panose="020F0502020204030204" charset="0"/>
                        <a:sym typeface="+mn-ea"/>
                      </a:endParaRPr>
                    </a:p>
                  </a:txBody>
                  <a:tcPr/>
                </a:tc>
                <a:tc>
                  <a:txBody>
                    <a:bodyPr/>
                    <a:p>
                      <a:pPr>
                        <a:buNone/>
                      </a:pPr>
                      <a:endParaRPr lang="zh-CN" altLang="en-US"/>
                    </a:p>
                  </a:txBody>
                  <a:tcPr/>
                </a:tc>
              </a:tr>
            </a:tbl>
          </a:graphicData>
        </a:graphic>
      </p:graphicFrame>
      <p:sp>
        <p:nvSpPr>
          <p:cNvPr id="40" name="文本框 4"/>
          <p:cNvSpPr/>
          <p:nvPr>
            <p:custDataLst>
              <p:tags r:id="rId4"/>
            </p:custDataLst>
          </p:nvPr>
        </p:nvSpPr>
        <p:spPr>
          <a:xfrm>
            <a:off x="623570" y="991235"/>
            <a:ext cx="11224895" cy="485140"/>
          </a:xfrm>
          <a:prstGeom prst="rect">
            <a:avLst/>
          </a:prstGeom>
          <a:noFill/>
          <a:ln w="9525">
            <a:noFill/>
          </a:ln>
        </p:spPr>
        <p:txBody>
          <a:bodyPr wrap="square" lIns="54617" tIns="27308" rIns="54617" bIns="27308">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5pPr>
          </a:lstStyle>
          <a:p>
            <a:pPr marL="0" lvl="0" indent="0" eaLnBrk="1" hangingPunct="1">
              <a:lnSpc>
                <a:spcPct val="100000"/>
              </a:lnSpc>
              <a:spcBef>
                <a:spcPct val="0"/>
              </a:spcBef>
              <a:buNone/>
            </a:pPr>
            <a:r>
              <a:rPr lang="en-US" altLang="zh-CN" b="1" i="1">
                <a:solidFill>
                  <a:schemeClr val="tx1"/>
                </a:solidFill>
                <a:latin typeface="Calibri" panose="020F0502020204030204" charset="0"/>
                <a:ea typeface="宋体" panose="02010600030101010101" pitchFamily="2" charset="-122"/>
                <a:cs typeface="Calibri" panose="020F0502020204030204" charset="0"/>
              </a:rPr>
              <a:t>According to the summary, read </a:t>
            </a:r>
            <a:r>
              <a:rPr lang="en-US" altLang="zh-CN" b="1" i="1">
                <a:solidFill>
                  <a:srgbClr val="FF0000"/>
                </a:solidFill>
                <a:latin typeface="Calibri" panose="020F0502020204030204" charset="0"/>
                <a:ea typeface="宋体" panose="02010600030101010101" pitchFamily="2" charset="-122"/>
                <a:cs typeface="Calibri" panose="020F0502020204030204" charset="0"/>
              </a:rPr>
              <a:t>Letter 2 </a:t>
            </a:r>
            <a:r>
              <a:rPr lang="en-US" altLang="zh-CN" b="1" i="1">
                <a:solidFill>
                  <a:schemeClr val="tx1"/>
                </a:solidFill>
                <a:latin typeface="Calibri" panose="020F0502020204030204" charset="0"/>
                <a:ea typeface="宋体" panose="02010600030101010101" pitchFamily="2" charset="-122"/>
                <a:cs typeface="Calibri" panose="020F0502020204030204" charset="0"/>
              </a:rPr>
              <a:t>again, then finish the table.   </a:t>
            </a:r>
            <a:endParaRPr lang="en-US" altLang="zh-CN" b="1" i="1">
              <a:solidFill>
                <a:schemeClr val="tx1"/>
              </a:solidFill>
              <a:latin typeface="Calibri" panose="020F0502020204030204" charset="0"/>
              <a:ea typeface="宋体" panose="02010600030101010101" pitchFamily="2" charset="-122"/>
              <a:cs typeface="Calibri" panose="020F050202020403020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0" y="0"/>
            <a:ext cx="1045029" cy="1045029"/>
          </a:xfrm>
          <a:prstGeom prst="rect">
            <a:avLst/>
          </a:prstGeom>
          <a:ln>
            <a:noFill/>
          </a:ln>
          <a:effectLst>
            <a:outerShdw blurRad="292100" dist="139700" dir="2700000" algn="tl" rotWithShape="0">
              <a:srgbClr val="333333">
                <a:alpha val="65000"/>
              </a:srgbClr>
            </a:outerShdw>
          </a:effectLst>
        </p:spPr>
      </p:pic>
      <p:sp>
        <p:nvSpPr>
          <p:cNvPr id="17" name="矩形 6"/>
          <p:cNvSpPr/>
          <p:nvPr>
            <p:custDataLst>
              <p:tags r:id="rId2"/>
            </p:custDataLst>
          </p:nvPr>
        </p:nvSpPr>
        <p:spPr>
          <a:xfrm>
            <a:off x="1215390" y="223520"/>
            <a:ext cx="5096510" cy="598170"/>
          </a:xfrm>
          <a:prstGeom prst="rect">
            <a:avLst/>
          </a:prstGeom>
          <a:noFill/>
          <a:ln w="38100">
            <a:noFill/>
          </a:ln>
        </p:spPr>
        <p:txBody>
          <a:bodyPr wrap="square" lIns="45699" tIns="22849" rIns="45699" bIns="22849" anchor="t">
            <a:spAutoFit/>
          </a:bodyPr>
          <a:p>
            <a:pPr algn="l">
              <a:lnSpc>
                <a:spcPct val="100000"/>
              </a:lnSpc>
            </a:pP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Read for language feature</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pic>
        <p:nvPicPr>
          <p:cNvPr id="7" name="图片 6" descr="Screenshot_20211209_104132_com.tencent.mobileqq"/>
          <p:cNvPicPr>
            <a:picLocks noChangeAspect="1"/>
          </p:cNvPicPr>
          <p:nvPr/>
        </p:nvPicPr>
        <p:blipFill>
          <a:blip r:embed="rId3">
            <a:lum bright="12000"/>
          </a:blip>
          <a:srcRect l="5531" t="23048" r="3969" b="25000"/>
          <a:stretch>
            <a:fillRect/>
          </a:stretch>
        </p:blipFill>
        <p:spPr>
          <a:xfrm>
            <a:off x="6784340" y="102235"/>
            <a:ext cx="5293360" cy="6653530"/>
          </a:xfrm>
          <a:prstGeom prst="rect">
            <a:avLst/>
          </a:prstGeom>
        </p:spPr>
      </p:pic>
      <p:grpSp>
        <p:nvGrpSpPr>
          <p:cNvPr id="18" name="组合 17"/>
          <p:cNvGrpSpPr/>
          <p:nvPr/>
        </p:nvGrpSpPr>
        <p:grpSpPr>
          <a:xfrm rot="21300000">
            <a:off x="983615" y="2733675"/>
            <a:ext cx="4536440" cy="3653790"/>
            <a:chOff x="519" y="5837"/>
            <a:chExt cx="7144" cy="5754"/>
          </a:xfrm>
        </p:grpSpPr>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20000">
              <a:off x="519" y="5837"/>
              <a:ext cx="1874" cy="1818"/>
            </a:xfrm>
            <a:prstGeom prst="rect">
              <a:avLst/>
            </a:prstGeom>
          </p:spPr>
        </p:pic>
        <p:pic>
          <p:nvPicPr>
            <p:cNvPr id="12" name="图片 1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646" y="6604"/>
              <a:ext cx="6017" cy="4987"/>
            </a:xfrm>
            <a:prstGeom prst="rect">
              <a:avLst/>
            </a:prstGeom>
          </p:spPr>
        </p:pic>
      </p:grpSp>
      <p:sp>
        <p:nvSpPr>
          <p:cNvPr id="16" name="文本框 15"/>
          <p:cNvSpPr txBox="1"/>
          <p:nvPr/>
        </p:nvSpPr>
        <p:spPr>
          <a:xfrm>
            <a:off x="432435" y="1233170"/>
            <a:ext cx="5087620" cy="1383665"/>
          </a:xfrm>
          <a:prstGeom prst="rect">
            <a:avLst/>
          </a:prstGeom>
          <a:noFill/>
        </p:spPr>
        <p:txBody>
          <a:bodyPr wrap="square" rtlCol="0" anchor="t">
            <a:spAutoFit/>
          </a:bodyPr>
          <a:p>
            <a:pPr indent="0">
              <a:buFont typeface="+mj-lt"/>
              <a:buNone/>
            </a:pPr>
            <a:r>
              <a:rPr lang="en-US" altLang="zh-CN" sz="2800" b="1" i="1">
                <a:effectLst/>
                <a:latin typeface="Calibri" panose="020F0502020204030204" charset="0"/>
                <a:ea typeface="宋体" panose="02010600030101010101" pitchFamily="2" charset="-122"/>
                <a:cs typeface="Calibri" panose="020F0502020204030204" charset="0"/>
                <a:sym typeface="+mn-ea"/>
              </a:rPr>
              <a:t>Summarize the </a:t>
            </a:r>
            <a:r>
              <a:rPr lang="en-US" altLang="zh-CN" sz="2800" b="1" i="1">
                <a:solidFill>
                  <a:srgbClr val="FF0000"/>
                </a:solidFill>
                <a:effectLst/>
                <a:latin typeface="Calibri" panose="020F0502020204030204" charset="0"/>
                <a:ea typeface="宋体" panose="02010600030101010101" pitchFamily="2" charset="-122"/>
                <a:cs typeface="Calibri" panose="020F0502020204030204" charset="0"/>
                <a:sym typeface="+mn-ea"/>
              </a:rPr>
              <a:t>connectors</a:t>
            </a:r>
            <a:r>
              <a:rPr lang="en-US" altLang="zh-CN" sz="2800" b="1" i="1">
                <a:effectLst/>
                <a:latin typeface="Calibri" panose="020F0502020204030204" charset="0"/>
                <a:ea typeface="宋体" panose="02010600030101010101" pitchFamily="2" charset="-122"/>
                <a:cs typeface="Calibri" panose="020F0502020204030204" charset="0"/>
                <a:sym typeface="+mn-ea"/>
              </a:rPr>
              <a:t> used to show the different parts of the argument in the letters.</a:t>
            </a:r>
            <a:endParaRPr lang="en-US" altLang="zh-CN" sz="2800" b="1" i="1">
              <a:effectLst/>
              <a:latin typeface="Calibri" panose="020F0502020204030204" charset="0"/>
              <a:ea typeface="宋体" panose="02010600030101010101" pitchFamily="2" charset="-122"/>
              <a:cs typeface="Calibri" panose="020F0502020204030204" charset="0"/>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0" y="0"/>
            <a:ext cx="1045029" cy="1045029"/>
          </a:xfrm>
          <a:prstGeom prst="rect">
            <a:avLst/>
          </a:prstGeom>
          <a:ln>
            <a:noFill/>
          </a:ln>
          <a:effectLst>
            <a:outerShdw blurRad="292100" dist="139700" dir="2700000" algn="tl" rotWithShape="0">
              <a:srgbClr val="333333">
                <a:alpha val="65000"/>
              </a:srgbClr>
            </a:outerShdw>
          </a:effectLst>
        </p:spPr>
      </p:pic>
      <p:sp>
        <p:nvSpPr>
          <p:cNvPr id="17" name="矩形 6"/>
          <p:cNvSpPr/>
          <p:nvPr>
            <p:custDataLst>
              <p:tags r:id="rId2"/>
            </p:custDataLst>
          </p:nvPr>
        </p:nvSpPr>
        <p:spPr>
          <a:xfrm>
            <a:off x="1215390" y="223520"/>
            <a:ext cx="5096510" cy="598170"/>
          </a:xfrm>
          <a:prstGeom prst="rect">
            <a:avLst/>
          </a:prstGeom>
          <a:noFill/>
          <a:ln w="38100">
            <a:noFill/>
          </a:ln>
        </p:spPr>
        <p:txBody>
          <a:bodyPr wrap="square" lIns="45699" tIns="22849" rIns="45699" bIns="22849" anchor="t">
            <a:spAutoFit/>
          </a:bodyPr>
          <a:p>
            <a:pPr algn="l">
              <a:lnSpc>
                <a:spcPct val="100000"/>
              </a:lnSpc>
            </a:pP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Read for language feature</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pic>
        <p:nvPicPr>
          <p:cNvPr id="7" name="图片 6" descr="Screenshot_20211209_104132_com.tencent.mobileqq"/>
          <p:cNvPicPr>
            <a:picLocks noChangeAspect="1"/>
          </p:cNvPicPr>
          <p:nvPr/>
        </p:nvPicPr>
        <p:blipFill>
          <a:blip r:embed="rId3">
            <a:lum bright="12000"/>
          </a:blip>
          <a:srcRect l="5531" t="23048" r="3969" b="25000"/>
          <a:stretch>
            <a:fillRect/>
          </a:stretch>
        </p:blipFill>
        <p:spPr>
          <a:xfrm>
            <a:off x="6997065" y="102235"/>
            <a:ext cx="5080635" cy="6653530"/>
          </a:xfrm>
          <a:prstGeom prst="rect">
            <a:avLst/>
          </a:prstGeom>
        </p:spPr>
      </p:pic>
      <p:graphicFrame>
        <p:nvGraphicFramePr>
          <p:cNvPr id="2" name="表格 1"/>
          <p:cNvGraphicFramePr/>
          <p:nvPr>
            <p:custDataLst>
              <p:tags r:id="rId4"/>
            </p:custDataLst>
          </p:nvPr>
        </p:nvGraphicFramePr>
        <p:xfrm>
          <a:off x="276860" y="1249680"/>
          <a:ext cx="6719570" cy="5318125"/>
        </p:xfrm>
        <a:graphic>
          <a:graphicData uri="http://schemas.openxmlformats.org/drawingml/2006/table">
            <a:tbl>
              <a:tblPr firstRow="1" bandRow="1">
                <a:tableStyleId>{5C22544A-7EE6-4342-B048-85BDC9FD1C3A}</a:tableStyleId>
              </a:tblPr>
              <a:tblGrid>
                <a:gridCol w="2256790"/>
                <a:gridCol w="2486025"/>
                <a:gridCol w="1976755"/>
              </a:tblGrid>
              <a:tr h="704850">
                <a:tc>
                  <a:txBody>
                    <a:bodyPr/>
                    <a:p>
                      <a:pPr>
                        <a:buNone/>
                      </a:pPr>
                      <a:endParaRPr lang="zh-CN" altLang="en-US"/>
                    </a:p>
                  </a:txBody>
                  <a:tcPr/>
                </a:tc>
                <a:tc>
                  <a:txBody>
                    <a:bodyPr/>
                    <a:p>
                      <a:pPr>
                        <a:buNone/>
                      </a:pPr>
                      <a:r>
                        <a:rPr lang="en-US" altLang="zh-CN" sz="2800" i="1">
                          <a:solidFill>
                            <a:schemeClr val="tx1"/>
                          </a:solidFill>
                          <a:latin typeface="Calibri" panose="020F0502020204030204" charset="0"/>
                          <a:cs typeface="Calibri" panose="020F0502020204030204" charset="0"/>
                        </a:rPr>
                        <a:t>Letter 1</a:t>
                      </a:r>
                      <a:endParaRPr lang="en-US" altLang="zh-CN" sz="2800" i="1">
                        <a:solidFill>
                          <a:schemeClr val="tx1"/>
                        </a:solidFill>
                        <a:latin typeface="Calibri" panose="020F0502020204030204" charset="0"/>
                        <a:cs typeface="Calibri" panose="020F0502020204030204" charset="0"/>
                      </a:endParaRPr>
                    </a:p>
                  </a:txBody>
                  <a:tcPr/>
                </a:tc>
                <a:tc>
                  <a:txBody>
                    <a:bodyPr/>
                    <a:p>
                      <a:pPr>
                        <a:buNone/>
                      </a:pPr>
                      <a:r>
                        <a:rPr lang="en-US" altLang="zh-CN" sz="2800" i="1">
                          <a:solidFill>
                            <a:schemeClr val="tx1"/>
                          </a:solidFill>
                          <a:latin typeface="Calibri" panose="020F0502020204030204" charset="0"/>
                          <a:cs typeface="Calibri" panose="020F0502020204030204" charset="0"/>
                        </a:rPr>
                        <a:t>Letter 2</a:t>
                      </a:r>
                      <a:endParaRPr lang="en-US" altLang="zh-CN" sz="2800" i="1">
                        <a:solidFill>
                          <a:schemeClr val="tx1"/>
                        </a:solidFill>
                        <a:latin typeface="Calibri" panose="020F0502020204030204" charset="0"/>
                        <a:cs typeface="Calibri" panose="020F0502020204030204" charset="0"/>
                      </a:endParaRPr>
                    </a:p>
                  </a:txBody>
                  <a:tcPr/>
                </a:tc>
              </a:tr>
              <a:tr h="1118870">
                <a:tc>
                  <a:txBody>
                    <a:bodyPr/>
                    <a:p>
                      <a:pPr>
                        <a:buNone/>
                      </a:pPr>
                      <a:r>
                        <a:rPr lang="en-US" altLang="zh-CN" sz="2400" b="1" i="1" smtClean="0">
                          <a:latin typeface="Calibri" panose="020F0502020204030204" charset="0"/>
                          <a:cs typeface="Calibri" panose="020F0502020204030204" charset="0"/>
                          <a:sym typeface="+mn-ea"/>
                        </a:rPr>
                        <a:t>State an opinion</a:t>
                      </a:r>
                      <a:endParaRPr lang="en-US" altLang="zh-CN" sz="2400" b="1" i="1" smtClean="0">
                        <a:latin typeface="Calibri" panose="020F0502020204030204" charset="0"/>
                        <a:cs typeface="Calibri" panose="020F0502020204030204" charset="0"/>
                        <a:sym typeface="+mn-ea"/>
                      </a:endParaRPr>
                    </a:p>
                  </a:txBody>
                  <a:tcPr/>
                </a:tc>
                <a:tc>
                  <a:txBody>
                    <a:bodyPr/>
                    <a:p>
                      <a:pPr>
                        <a:buNone/>
                      </a:pPr>
                      <a:endParaRPr lang="zh-CN" altLang="en-US"/>
                    </a:p>
                  </a:txBody>
                  <a:tcPr/>
                </a:tc>
                <a:tc>
                  <a:txBody>
                    <a:bodyPr/>
                    <a:p>
                      <a:pPr>
                        <a:buNone/>
                      </a:pPr>
                      <a:endParaRPr lang="zh-CN" altLang="en-US"/>
                    </a:p>
                  </a:txBody>
                  <a:tcPr/>
                </a:tc>
              </a:tr>
              <a:tr h="1931035">
                <a:tc>
                  <a:txBody>
                    <a:bodyPr/>
                    <a:p>
                      <a:pPr>
                        <a:buNone/>
                      </a:pPr>
                      <a:r>
                        <a:rPr lang="en-US" altLang="zh-CN" sz="2400" b="1" i="1" smtClean="0">
                          <a:latin typeface="Calibri" panose="020F0502020204030204" charset="0"/>
                          <a:cs typeface="Calibri" panose="020F0502020204030204" charset="0"/>
                          <a:sym typeface="+mn-ea"/>
                        </a:rPr>
                        <a:t>Give reasons and evidence to support an opinion</a:t>
                      </a:r>
                      <a:endParaRPr lang="en-US" altLang="zh-CN" sz="2400" b="1" i="1" smtClean="0">
                        <a:latin typeface="Calibri" panose="020F0502020204030204" charset="0"/>
                        <a:cs typeface="Calibri" panose="020F0502020204030204" charset="0"/>
                      </a:endParaRPr>
                    </a:p>
                    <a:p>
                      <a:pPr>
                        <a:buNone/>
                      </a:pPr>
                      <a:endParaRPr lang="en-US" altLang="zh-CN" sz="2400" b="1" i="1" smtClean="0">
                        <a:latin typeface="Calibri" panose="020F0502020204030204" charset="0"/>
                        <a:cs typeface="Calibri" panose="020F0502020204030204" charset="0"/>
                      </a:endParaRPr>
                    </a:p>
                  </a:txBody>
                  <a:tcPr/>
                </a:tc>
                <a:tc>
                  <a:txBody>
                    <a:bodyPr/>
                    <a:p>
                      <a:pPr>
                        <a:buNone/>
                      </a:pPr>
                      <a:endParaRPr lang="zh-CN" altLang="en-US"/>
                    </a:p>
                  </a:txBody>
                  <a:tcPr/>
                </a:tc>
                <a:tc>
                  <a:txBody>
                    <a:bodyPr/>
                    <a:p>
                      <a:pPr>
                        <a:buNone/>
                      </a:pPr>
                      <a:endParaRPr lang="zh-CN" altLang="en-US"/>
                    </a:p>
                  </a:txBody>
                  <a:tcPr/>
                </a:tc>
              </a:tr>
              <a:tr h="1563370">
                <a:tc>
                  <a:txBody>
                    <a:bodyPr/>
                    <a:p>
                      <a:pPr>
                        <a:buNone/>
                      </a:pPr>
                      <a:endParaRPr lang="en-US" altLang="zh-CN" sz="2400" b="1" i="1" smtClean="0">
                        <a:latin typeface="Calibri" panose="020F0502020204030204" charset="0"/>
                        <a:cs typeface="Calibri" panose="020F0502020204030204" charset="0"/>
                      </a:endParaRPr>
                    </a:p>
                    <a:p>
                      <a:pPr>
                        <a:buNone/>
                      </a:pPr>
                      <a:r>
                        <a:rPr lang="en-US" altLang="zh-CN" sz="2400" b="1" i="1" smtClean="0">
                          <a:latin typeface="Calibri" panose="020F0502020204030204" charset="0"/>
                          <a:cs typeface="Calibri" panose="020F0502020204030204" charset="0"/>
                          <a:sym typeface="+mn-ea"/>
                        </a:rPr>
                        <a:t>State a conclusion</a:t>
                      </a:r>
                      <a:endParaRPr lang="zh-CN" altLang="en-US" sz="2400" b="1" i="1">
                        <a:latin typeface="Calibri" panose="020F0502020204030204" charset="0"/>
                        <a:cs typeface="Calibri" panose="020F0502020204030204" charset="0"/>
                      </a:endParaRPr>
                    </a:p>
                    <a:p>
                      <a:pPr>
                        <a:buNone/>
                      </a:pPr>
                      <a:endParaRPr lang="zh-CN" altLang="en-US" sz="2400" b="1" i="1">
                        <a:latin typeface="Calibri" panose="020F0502020204030204" charset="0"/>
                        <a:cs typeface="Calibri" panose="020F0502020204030204" charset="0"/>
                      </a:endParaRPr>
                    </a:p>
                  </a:txBody>
                  <a:tcPr/>
                </a:tc>
                <a:tc>
                  <a:txBody>
                    <a:bodyPr/>
                    <a:p>
                      <a:pPr>
                        <a:buNone/>
                      </a:pPr>
                      <a:endParaRPr lang="zh-CN" altLang="en-US"/>
                    </a:p>
                  </a:txBody>
                  <a:tcPr/>
                </a:tc>
                <a:tc>
                  <a:txBody>
                    <a:bodyPr/>
                    <a:p>
                      <a:pPr>
                        <a:buNone/>
                      </a:pPr>
                      <a:endParaRPr lang="zh-CN" altLang="en-US"/>
                    </a:p>
                  </a:txBody>
                  <a:tcPr/>
                </a:tc>
              </a:tr>
            </a:tbl>
          </a:graphicData>
        </a:graphic>
      </p:graphicFrame>
      <p:sp>
        <p:nvSpPr>
          <p:cNvPr id="4" name="矩形 3"/>
          <p:cNvSpPr/>
          <p:nvPr/>
        </p:nvSpPr>
        <p:spPr>
          <a:xfrm>
            <a:off x="2570524" y="2294056"/>
            <a:ext cx="2118995" cy="521970"/>
          </a:xfrm>
          <a:prstGeom prst="rect">
            <a:avLst/>
          </a:prstGeom>
        </p:spPr>
        <p:txBody>
          <a:bodyPr wrap="none">
            <a:spAutoFit/>
          </a:bodyPr>
          <a:p>
            <a:pPr lvl="0"/>
            <a:r>
              <a:rPr lang="en-US" altLang="zh-CN" sz="2800" i="1">
                <a:solidFill>
                  <a:prstClr val="black"/>
                </a:solidFill>
                <a:latin typeface="Calibri" panose="020F0502020204030204" charset="0"/>
                <a:cs typeface="Calibri" panose="020F0502020204030204" charset="0"/>
              </a:rPr>
              <a:t>in my opinion</a:t>
            </a:r>
            <a:endParaRPr lang="en-US" altLang="zh-CN" sz="2800" i="1">
              <a:solidFill>
                <a:prstClr val="black"/>
              </a:solidFill>
              <a:latin typeface="Calibri" panose="020F0502020204030204" charset="0"/>
              <a:cs typeface="Calibri" panose="020F0502020204030204" charset="0"/>
            </a:endParaRPr>
          </a:p>
        </p:txBody>
      </p:sp>
      <p:sp>
        <p:nvSpPr>
          <p:cNvPr id="8" name="矩形 7"/>
          <p:cNvSpPr/>
          <p:nvPr/>
        </p:nvSpPr>
        <p:spPr>
          <a:xfrm>
            <a:off x="2570480" y="3338830"/>
            <a:ext cx="4517390" cy="1383665"/>
          </a:xfrm>
          <a:prstGeom prst="rect">
            <a:avLst/>
          </a:prstGeom>
        </p:spPr>
        <p:txBody>
          <a:bodyPr wrap="square">
            <a:spAutoFit/>
          </a:bodyPr>
          <a:p>
            <a:pPr lvl="0"/>
            <a:r>
              <a:rPr lang="en-US" altLang="zh-CN" sz="2800" i="1" smtClean="0">
                <a:solidFill>
                  <a:prstClr val="black"/>
                </a:solidFill>
                <a:latin typeface="Calibri" panose="020F0502020204030204" charset="0"/>
                <a:cs typeface="Calibri" panose="020F0502020204030204" charset="0"/>
              </a:rPr>
              <a:t>to begin with         in addition</a:t>
            </a:r>
            <a:endParaRPr lang="en-US" altLang="zh-CN" sz="2800" i="1" smtClean="0">
              <a:solidFill>
                <a:prstClr val="black"/>
              </a:solidFill>
              <a:latin typeface="Calibri" panose="020F0502020204030204" charset="0"/>
              <a:cs typeface="Calibri" panose="020F0502020204030204" charset="0"/>
            </a:endParaRPr>
          </a:p>
          <a:p>
            <a:pPr lvl="0"/>
            <a:r>
              <a:rPr lang="en-US" altLang="zh-CN" sz="2800" i="1" smtClean="0">
                <a:solidFill>
                  <a:prstClr val="black"/>
                </a:solidFill>
                <a:latin typeface="Calibri" panose="020F0502020204030204" charset="0"/>
                <a:cs typeface="Calibri" panose="020F0502020204030204" charset="0"/>
              </a:rPr>
              <a:t>therefore  	          thus</a:t>
            </a:r>
            <a:endParaRPr lang="en-US" altLang="zh-CN" sz="2800" i="1" smtClean="0">
              <a:solidFill>
                <a:prstClr val="black"/>
              </a:solidFill>
              <a:latin typeface="Calibri" panose="020F0502020204030204" charset="0"/>
              <a:cs typeface="Calibri" panose="020F0502020204030204" charset="0"/>
            </a:endParaRPr>
          </a:p>
          <a:p>
            <a:pPr lvl="0"/>
            <a:r>
              <a:rPr lang="en-US" altLang="zh-CN" sz="2800" i="1" smtClean="0">
                <a:solidFill>
                  <a:prstClr val="black"/>
                </a:solidFill>
                <a:latin typeface="Calibri" panose="020F0502020204030204" charset="0"/>
                <a:cs typeface="Calibri" panose="020F0502020204030204" charset="0"/>
              </a:rPr>
              <a:t>for example 	          such as</a:t>
            </a:r>
            <a:endParaRPr lang="en-US" altLang="zh-CN" sz="2800" i="1" smtClean="0">
              <a:solidFill>
                <a:prstClr val="black"/>
              </a:solidFill>
              <a:latin typeface="Calibri" panose="020F0502020204030204" charset="0"/>
              <a:cs typeface="Calibri" panose="020F0502020204030204" charset="0"/>
            </a:endParaRPr>
          </a:p>
        </p:txBody>
      </p:sp>
      <p:sp>
        <p:nvSpPr>
          <p:cNvPr id="9" name="矩形 8"/>
          <p:cNvSpPr/>
          <p:nvPr/>
        </p:nvSpPr>
        <p:spPr>
          <a:xfrm>
            <a:off x="2570211" y="5473739"/>
            <a:ext cx="3938905" cy="521970"/>
          </a:xfrm>
          <a:prstGeom prst="rect">
            <a:avLst/>
          </a:prstGeom>
        </p:spPr>
        <p:txBody>
          <a:bodyPr wrap="none">
            <a:spAutoFit/>
          </a:bodyPr>
          <a:p>
            <a:pPr lvl="0"/>
            <a:r>
              <a:rPr lang="en-US" altLang="zh-CN" sz="2800" i="1" smtClean="0">
                <a:solidFill>
                  <a:prstClr val="black"/>
                </a:solidFill>
                <a:latin typeface="Calibri" panose="020F0502020204030204" charset="0"/>
                <a:cs typeface="Calibri" panose="020F0502020204030204" charset="0"/>
              </a:rPr>
              <a:t>to sum up               all in all</a:t>
            </a:r>
            <a:endParaRPr lang="en-US" altLang="zh-CN" sz="2800" i="1" smtClean="0">
              <a:solidFill>
                <a:prstClr val="black"/>
              </a:solidFill>
              <a:latin typeface="Calibri" panose="020F0502020204030204" charset="0"/>
              <a:cs typeface="Calibri" panose="020F0502020204030204" charset="0"/>
            </a:endParaRPr>
          </a:p>
        </p:txBody>
      </p:sp>
      <p:sp>
        <p:nvSpPr>
          <p:cNvPr id="3" name="矩形 2"/>
          <p:cNvSpPr/>
          <p:nvPr/>
        </p:nvSpPr>
        <p:spPr>
          <a:xfrm>
            <a:off x="9385935" y="1281430"/>
            <a:ext cx="158115" cy="15367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7136130" y="1403350"/>
            <a:ext cx="238760" cy="17208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7259955" y="1575435"/>
            <a:ext cx="653415" cy="16764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8453755" y="3899535"/>
            <a:ext cx="653415" cy="16764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7634605" y="4763135"/>
            <a:ext cx="278130" cy="16764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7247255" y="5631815"/>
            <a:ext cx="577850" cy="16764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11005185" y="1155065"/>
            <a:ext cx="786765" cy="16764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11290935" y="2029460"/>
            <a:ext cx="668020" cy="16764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9679305" y="3766185"/>
            <a:ext cx="425450" cy="16764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10302875" y="4344670"/>
            <a:ext cx="492125" cy="16764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9679305" y="5353685"/>
            <a:ext cx="510540" cy="16764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1" grpId="0" animBg="1"/>
      <p:bldP spid="12" grpId="0" animBg="1"/>
      <p:bldP spid="13" grpId="0" animBg="1"/>
      <p:bldP spid="14" grpId="0" animBg="1"/>
      <p:bldP spid="15" grpId="0" animBg="1"/>
      <p:bldP spid="16" grpId="0" animBg="1"/>
      <p:bldP spid="18" grpId="0" animBg="1"/>
      <p:bldP spid="20" grpId="0" animBg="1"/>
      <p:bldP spid="4"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0" y="0"/>
            <a:ext cx="1045029" cy="1045029"/>
          </a:xfrm>
          <a:prstGeom prst="rect">
            <a:avLst/>
          </a:prstGeom>
          <a:ln>
            <a:noFill/>
          </a:ln>
          <a:effectLst>
            <a:outerShdw blurRad="292100" dist="139700" dir="2700000" algn="tl" rotWithShape="0">
              <a:srgbClr val="333333">
                <a:alpha val="65000"/>
              </a:srgbClr>
            </a:outerShdw>
          </a:effectLst>
        </p:spPr>
      </p:pic>
      <p:sp>
        <p:nvSpPr>
          <p:cNvPr id="17" name="矩形 6"/>
          <p:cNvSpPr/>
          <p:nvPr>
            <p:custDataLst>
              <p:tags r:id="rId2"/>
            </p:custDataLst>
          </p:nvPr>
        </p:nvSpPr>
        <p:spPr>
          <a:xfrm>
            <a:off x="1215390" y="223520"/>
            <a:ext cx="5096510" cy="598170"/>
          </a:xfrm>
          <a:prstGeom prst="rect">
            <a:avLst/>
          </a:prstGeom>
          <a:noFill/>
          <a:ln w="38100">
            <a:noFill/>
          </a:ln>
        </p:spPr>
        <p:txBody>
          <a:bodyPr wrap="square" lIns="45699" tIns="22849" rIns="45699" bIns="22849" anchor="t">
            <a:spAutoFit/>
          </a:bodyPr>
          <a:p>
            <a:pPr algn="l">
              <a:lnSpc>
                <a:spcPct val="100000"/>
              </a:lnSpc>
            </a:pP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Read for language feature</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grpSp>
        <p:nvGrpSpPr>
          <p:cNvPr id="11" name="组合 10"/>
          <p:cNvGrpSpPr/>
          <p:nvPr/>
        </p:nvGrpSpPr>
        <p:grpSpPr>
          <a:xfrm>
            <a:off x="5701030" y="1759585"/>
            <a:ext cx="6059805" cy="4711065"/>
            <a:chOff x="8741" y="2851"/>
            <a:chExt cx="10191" cy="6053"/>
          </a:xfrm>
        </p:grpSpPr>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Effect>
                        <a14:sharpenSoften amount="50000"/>
                      </a14:imgEffect>
                    </a14:imgLayer>
                  </a14:imgProps>
                </a:ext>
                <a:ext uri="{28A0092B-C50C-407E-A947-70E740481C1C}">
                  <a14:useLocalDpi xmlns:a14="http://schemas.microsoft.com/office/drawing/2010/main" val="0"/>
                </a:ext>
              </a:extLst>
            </a:blip>
            <a:srcRect l="2926" t="5159" r="54506" b="4762"/>
            <a:stretch>
              <a:fillRect/>
            </a:stretch>
          </p:blipFill>
          <p:spPr>
            <a:xfrm>
              <a:off x="8741" y="2851"/>
              <a:ext cx="5132" cy="6052"/>
            </a:xfrm>
            <a:prstGeom prst="rect">
              <a:avLst/>
            </a:prstGeom>
          </p:spPr>
        </p:pic>
        <p:pic>
          <p:nvPicPr>
            <p:cNvPr id="10" name="图片 9"/>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Effect>
                        <a14:sharpenSoften amount="50000"/>
                      </a14:imgEffect>
                    </a14:imgLayer>
                  </a14:imgProps>
                </a:ext>
                <a:ext uri="{28A0092B-C50C-407E-A947-70E740481C1C}">
                  <a14:useLocalDpi xmlns:a14="http://schemas.microsoft.com/office/drawing/2010/main" val="0"/>
                </a:ext>
              </a:extLst>
            </a:blip>
            <a:srcRect l="56078" t="5159" r="3146" b="4762"/>
            <a:stretch>
              <a:fillRect/>
            </a:stretch>
          </p:blipFill>
          <p:spPr>
            <a:xfrm>
              <a:off x="13874" y="2852"/>
              <a:ext cx="5059" cy="6052"/>
            </a:xfrm>
            <a:prstGeom prst="rect">
              <a:avLst/>
            </a:prstGeom>
          </p:spPr>
        </p:pic>
      </p:grpSp>
      <p:pic>
        <p:nvPicPr>
          <p:cNvPr id="14" name="图片 13"/>
          <p:cNvPicPr>
            <a:picLocks noChangeAspect="1"/>
          </p:cNvPicPr>
          <p:nvPr/>
        </p:nvPicPr>
        <p:blipFill>
          <a:blip r:embed="rId5"/>
          <a:srcRect l="23229" t="40583" r="53854" b="25243"/>
          <a:stretch>
            <a:fillRect/>
          </a:stretch>
        </p:blipFill>
        <p:spPr>
          <a:xfrm>
            <a:off x="312420" y="2565400"/>
            <a:ext cx="4879975" cy="3904615"/>
          </a:xfrm>
          <a:prstGeom prst="rect">
            <a:avLst/>
          </a:prstGeom>
        </p:spPr>
      </p:pic>
      <p:sp>
        <p:nvSpPr>
          <p:cNvPr id="15" name="文本框 14"/>
          <p:cNvSpPr txBox="1"/>
          <p:nvPr/>
        </p:nvSpPr>
        <p:spPr>
          <a:xfrm>
            <a:off x="182880" y="1029970"/>
            <a:ext cx="11825605" cy="521970"/>
          </a:xfrm>
          <a:prstGeom prst="rect">
            <a:avLst/>
          </a:prstGeom>
          <a:noFill/>
        </p:spPr>
        <p:txBody>
          <a:bodyPr wrap="square" rtlCol="0" anchor="t">
            <a:spAutoFit/>
          </a:bodyPr>
          <a:p>
            <a:r>
              <a:rPr lang="en-US" altLang="zh-CN" sz="2800" b="1" i="1" smtClean="0">
                <a:latin typeface="Calibri" panose="020F0502020204030204" charset="0"/>
                <a:cs typeface="Calibri" panose="020F0502020204030204" charset="0"/>
                <a:sym typeface="+mn-ea"/>
              </a:rPr>
              <a:t>Read the letters again, then use the connectors to rewrite the sentences below.</a:t>
            </a:r>
            <a:endParaRPr lang="en-US" altLang="zh-CN" sz="2800" b="1" i="1" smtClean="0">
              <a:latin typeface="Calibri" panose="020F0502020204030204" charset="0"/>
              <a:cs typeface="Calibri" panose="020F0502020204030204" charset="0"/>
              <a:sym typeface="+mn-ea"/>
            </a:endParaRPr>
          </a:p>
        </p:txBody>
      </p:sp>
      <p:sp>
        <p:nvSpPr>
          <p:cNvPr id="2" name="文本框 1"/>
          <p:cNvSpPr txBox="1"/>
          <p:nvPr/>
        </p:nvSpPr>
        <p:spPr>
          <a:xfrm rot="21180000">
            <a:off x="3238500" y="1797685"/>
            <a:ext cx="2630170" cy="521970"/>
          </a:xfrm>
          <a:prstGeom prst="rect">
            <a:avLst/>
          </a:prstGeom>
          <a:solidFill>
            <a:schemeClr val="accent3">
              <a:lumMod val="60000"/>
              <a:lumOff val="40000"/>
            </a:schemeClr>
          </a:solidFill>
          <a:ln w="28575">
            <a:solidFill>
              <a:schemeClr val="accent3">
                <a:lumMod val="60000"/>
                <a:lumOff val="40000"/>
              </a:schemeClr>
            </a:solidFill>
          </a:ln>
        </p:spPr>
        <p:txBody>
          <a:bodyPr wrap="square" rtlCol="0" anchor="t">
            <a:spAutoFit/>
          </a:bodyPr>
          <a:p>
            <a:r>
              <a:rPr lang="en-US" altLang="zh-CN" sz="2800" b="1" i="1" smtClean="0">
                <a:latin typeface="Calibri" panose="020F0502020204030204" charset="0"/>
                <a:cs typeface="Calibri" panose="020F0502020204030204" charset="0"/>
                <a:sym typeface="+mn-ea"/>
              </a:rPr>
              <a:t>More expression</a:t>
            </a:r>
            <a:endParaRPr lang="en-US" altLang="zh-CN" sz="2800" b="1" i="1" smtClean="0">
              <a:latin typeface="Calibri" panose="020F0502020204030204" charset="0"/>
              <a:cs typeface="Calibri" panose="020F0502020204030204" charset="0"/>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组合 8"/>
          <p:cNvGrpSpPr/>
          <p:nvPr/>
        </p:nvGrpSpPr>
        <p:grpSpPr>
          <a:xfrm>
            <a:off x="220980" y="2265680"/>
            <a:ext cx="5636260" cy="4465955"/>
            <a:chOff x="4273" y="11789"/>
            <a:chExt cx="9103" cy="7170"/>
          </a:xfrm>
        </p:grpSpPr>
        <p:pic>
          <p:nvPicPr>
            <p:cNvPr id="4" name="图片 3" descr="Screenshot_20211209_095517_com.ss.android.ugc.aweme"/>
            <p:cNvPicPr>
              <a:picLocks noChangeAspect="1"/>
            </p:cNvPicPr>
            <p:nvPr/>
          </p:nvPicPr>
          <p:blipFill>
            <a:blip r:embed="rId1"/>
            <a:srcRect t="3056" b="30556"/>
            <a:stretch>
              <a:fillRect/>
            </a:stretch>
          </p:blipFill>
          <p:spPr>
            <a:xfrm>
              <a:off x="4273" y="12060"/>
              <a:ext cx="4392" cy="6631"/>
            </a:xfrm>
            <a:prstGeom prst="rect">
              <a:avLst/>
            </a:prstGeom>
          </p:spPr>
        </p:pic>
        <p:pic>
          <p:nvPicPr>
            <p:cNvPr id="5" name="图片 4" descr="Screenshot_20211209_095533_com.ss.android.ugc.aweme"/>
            <p:cNvPicPr>
              <a:picLocks noChangeAspect="1"/>
            </p:cNvPicPr>
            <p:nvPr/>
          </p:nvPicPr>
          <p:blipFill>
            <a:blip r:embed="rId2"/>
            <a:srcRect t="27917" b="2222"/>
            <a:stretch>
              <a:fillRect/>
            </a:stretch>
          </p:blipFill>
          <p:spPr>
            <a:xfrm>
              <a:off x="8665" y="11789"/>
              <a:ext cx="4711" cy="7170"/>
            </a:xfrm>
            <a:prstGeom prst="rect">
              <a:avLst/>
            </a:prstGeom>
          </p:spPr>
        </p:pic>
      </p:grpSp>
      <p:grpSp>
        <p:nvGrpSpPr>
          <p:cNvPr id="10" name="组合 9"/>
          <p:cNvGrpSpPr/>
          <p:nvPr/>
        </p:nvGrpSpPr>
        <p:grpSpPr>
          <a:xfrm>
            <a:off x="6276340" y="2265680"/>
            <a:ext cx="5673725" cy="4471375"/>
            <a:chOff x="-13874" y="4287"/>
            <a:chExt cx="9472" cy="6509"/>
          </a:xfrm>
        </p:grpSpPr>
        <p:pic>
          <p:nvPicPr>
            <p:cNvPr id="7" name="图片 6" descr="Screenshot_20211209_095240_com.ss.android.ugc.aweme"/>
            <p:cNvPicPr>
              <a:picLocks noChangeAspect="1"/>
            </p:cNvPicPr>
            <p:nvPr/>
          </p:nvPicPr>
          <p:blipFill>
            <a:blip r:embed="rId3"/>
            <a:srcRect t="3704" b="38333"/>
            <a:stretch>
              <a:fillRect/>
            </a:stretch>
          </p:blipFill>
          <p:spPr>
            <a:xfrm>
              <a:off x="-13874" y="4533"/>
              <a:ext cx="4472" cy="6013"/>
            </a:xfrm>
            <a:prstGeom prst="rect">
              <a:avLst/>
            </a:prstGeom>
          </p:spPr>
        </p:pic>
        <p:pic>
          <p:nvPicPr>
            <p:cNvPr id="8" name="图片 7" descr="Screenshot_20211209_095235_com.ss.android.ugc.aweme"/>
            <p:cNvPicPr>
              <a:picLocks noChangeAspect="1"/>
            </p:cNvPicPr>
            <p:nvPr/>
          </p:nvPicPr>
          <p:blipFill>
            <a:blip r:embed="rId4"/>
            <a:srcRect t="15721"/>
            <a:stretch>
              <a:fillRect/>
            </a:stretch>
          </p:blipFill>
          <p:spPr>
            <a:xfrm>
              <a:off x="-9402" y="4287"/>
              <a:ext cx="5000" cy="6509"/>
            </a:xfrm>
            <a:prstGeom prst="rect">
              <a:avLst/>
            </a:prstGeom>
          </p:spPr>
        </p:pic>
      </p:grpSp>
      <p:sp>
        <p:nvSpPr>
          <p:cNvPr id="17" name="矩形 6"/>
          <p:cNvSpPr/>
          <p:nvPr>
            <p:custDataLst>
              <p:tags r:id="rId5"/>
            </p:custDataLst>
          </p:nvPr>
        </p:nvSpPr>
        <p:spPr>
          <a:xfrm>
            <a:off x="251460" y="219075"/>
            <a:ext cx="11671935" cy="1521460"/>
          </a:xfrm>
          <a:prstGeom prst="rect">
            <a:avLst/>
          </a:prstGeom>
          <a:noFill/>
          <a:ln w="38100">
            <a:noFill/>
          </a:ln>
        </p:spPr>
        <p:txBody>
          <a:bodyPr wrap="square" lIns="45699" tIns="22849" rIns="45699" bIns="22849" anchor="t">
            <a:spAutoFit/>
          </a:bodyPr>
          <a:p>
            <a:pPr algn="l">
              <a:lnSpc>
                <a:spcPct val="100000"/>
              </a:lnSpc>
            </a:pPr>
            <a:r>
              <a:rPr lang="en-US" altLang="zh-CN" sz="3200" b="1" i="1">
                <a:solidFill>
                  <a:schemeClr val="tx1"/>
                </a:solidFill>
                <a:latin typeface="Calibri" panose="020F0502020204030204" charset="0"/>
                <a:ea typeface="隶书" panose="02010509060101010101" pitchFamily="49" charset="-122"/>
                <a:cs typeface="Calibri" panose="020F0502020204030204" charset="0"/>
              </a:rPr>
              <a:t>Nowadays, many vloggers who study abroad choose to share their daily life and academic study on social media platform, which shows a fresh and different life.</a:t>
            </a:r>
            <a:endParaRPr lang="en-US" altLang="zh-CN" sz="3200" b="1" i="1">
              <a:solidFill>
                <a:schemeClr val="tx1"/>
              </a:solidFill>
              <a:latin typeface="Calibri" panose="020F0502020204030204" charset="0"/>
              <a:ea typeface="隶书" panose="02010509060101010101" pitchFamily="49" charset="-122"/>
              <a:cs typeface="Calibri" panose="020F0502020204030204" charset="0"/>
            </a:endParaRPr>
          </a:p>
        </p:txBody>
      </p:sp>
      <p:sp>
        <p:nvSpPr>
          <p:cNvPr id="11" name="Rectangle 28"/>
          <p:cNvSpPr/>
          <p:nvPr/>
        </p:nvSpPr>
        <p:spPr>
          <a:xfrm>
            <a:off x="-17145" y="1824355"/>
            <a:ext cx="12209145" cy="797560"/>
          </a:xfrm>
          <a:prstGeom prst="rect">
            <a:avLst/>
          </a:prstGeom>
          <a:solidFill>
            <a:schemeClr val="tx2">
              <a:lumMod val="25000"/>
              <a:lumOff val="75000"/>
            </a:schemeClr>
          </a:solidFill>
          <a:ln w="9525">
            <a:noFill/>
          </a:ln>
        </p:spPr>
        <p:txBody>
          <a:bodyPr wrap="square" lIns="91422" tIns="45711" rIns="91422" bIns="45711" anchor="t">
            <a:spAutoFit/>
          </a:bodyPr>
          <a:p>
            <a:pPr lvl="0" algn="l">
              <a:buClrTx/>
              <a:buSzTx/>
              <a:buFontTx/>
            </a:pPr>
            <a:endParaRPr lang="en-US" altLang="zh-CN" sz="1000" b="1" i="1">
              <a:latin typeface="Calibri" panose="020F0502020204030204" charset="0"/>
              <a:ea typeface="隶书" panose="02010509060101010101" pitchFamily="49" charset="-122"/>
              <a:cs typeface="Calibri" panose="020F0502020204030204" charset="0"/>
              <a:sym typeface="+mn-ea"/>
            </a:endParaRPr>
          </a:p>
          <a:p>
            <a:pPr lvl="0" algn="ctr">
              <a:buClrTx/>
              <a:buSzTx/>
              <a:buFontTx/>
            </a:pPr>
            <a:r>
              <a:rPr lang="en-US" altLang="zh-CN" sz="3600" b="1" i="1">
                <a:latin typeface="Calibri" panose="020F0502020204030204" charset="0"/>
                <a:ea typeface="隶书" panose="02010509060101010101" pitchFamily="49" charset="-122"/>
                <a:cs typeface="Calibri" panose="020F0502020204030204" charset="0"/>
                <a:sym typeface="+mn-ea"/>
              </a:rPr>
              <a:t>Have you ever considered studying abroad like them? </a:t>
            </a:r>
            <a:r>
              <a:rPr lang="en-US" altLang="zh-CN" sz="1000" b="1" i="1">
                <a:latin typeface="Calibri" panose="020F0502020204030204" charset="0"/>
                <a:ea typeface="隶书" panose="02010509060101010101" pitchFamily="49" charset="-122"/>
                <a:cs typeface="Calibri" panose="020F0502020204030204" charset="0"/>
                <a:sym typeface="+mn-ea"/>
              </a:rPr>
              <a:t>  </a:t>
            </a:r>
            <a:endParaRPr lang="en-US" altLang="zh-CN" sz="1000" b="1" i="1">
              <a:latin typeface="Calibri" panose="020F0502020204030204" charset="0"/>
              <a:ea typeface="隶书" panose="02010509060101010101" pitchFamily="49" charset="-122"/>
              <a:cs typeface="Calibri" panose="020F0502020204030204" charset="0"/>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0" y="0"/>
            <a:ext cx="1045029" cy="1045029"/>
          </a:xfrm>
          <a:prstGeom prst="rect">
            <a:avLst/>
          </a:prstGeom>
          <a:ln>
            <a:noFill/>
          </a:ln>
          <a:effectLst>
            <a:outerShdw blurRad="292100" dist="139700" dir="2700000" algn="tl" rotWithShape="0">
              <a:srgbClr val="333333">
                <a:alpha val="65000"/>
              </a:srgbClr>
            </a:outerShdw>
          </a:effectLst>
        </p:spPr>
      </p:pic>
      <p:sp>
        <p:nvSpPr>
          <p:cNvPr id="17" name="矩形 6"/>
          <p:cNvSpPr/>
          <p:nvPr>
            <p:custDataLst>
              <p:tags r:id="rId2"/>
            </p:custDataLst>
          </p:nvPr>
        </p:nvSpPr>
        <p:spPr>
          <a:xfrm>
            <a:off x="1215390" y="223520"/>
            <a:ext cx="5096510" cy="598170"/>
          </a:xfrm>
          <a:prstGeom prst="rect">
            <a:avLst/>
          </a:prstGeom>
          <a:noFill/>
          <a:ln w="38100">
            <a:noFill/>
          </a:ln>
        </p:spPr>
        <p:txBody>
          <a:bodyPr wrap="square" lIns="45699" tIns="22849" rIns="45699" bIns="22849" anchor="t">
            <a:spAutoFit/>
          </a:bodyPr>
          <a:p>
            <a:pPr algn="l">
              <a:lnSpc>
                <a:spcPct val="100000"/>
              </a:lnSpc>
            </a:pP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Read for language feature</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pic>
        <p:nvPicPr>
          <p:cNvPr id="19" name="图片 1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852" t="3680" r="1589"/>
          <a:stretch>
            <a:fillRect/>
          </a:stretch>
        </p:blipFill>
        <p:spPr>
          <a:xfrm>
            <a:off x="474980" y="1760220"/>
            <a:ext cx="11155045" cy="4457065"/>
          </a:xfrm>
          <a:prstGeom prst="rect">
            <a:avLst/>
          </a:prstGeom>
        </p:spPr>
      </p:pic>
      <p:sp>
        <p:nvSpPr>
          <p:cNvPr id="20" name="文本框 19"/>
          <p:cNvSpPr txBox="1"/>
          <p:nvPr/>
        </p:nvSpPr>
        <p:spPr>
          <a:xfrm>
            <a:off x="182880" y="1029970"/>
            <a:ext cx="11825605" cy="521970"/>
          </a:xfrm>
          <a:prstGeom prst="rect">
            <a:avLst/>
          </a:prstGeom>
          <a:noFill/>
        </p:spPr>
        <p:txBody>
          <a:bodyPr wrap="square" rtlCol="0" anchor="t">
            <a:spAutoFit/>
          </a:bodyPr>
          <a:p>
            <a:r>
              <a:rPr lang="en-US" altLang="zh-CN" sz="2800" b="1" i="1" smtClean="0">
                <a:latin typeface="Calibri" panose="020F0502020204030204" charset="0"/>
                <a:cs typeface="Calibri" panose="020F0502020204030204" charset="0"/>
                <a:sym typeface="+mn-ea"/>
              </a:rPr>
              <a:t>Read the letters again, then use the connectors to rewrite the sentences below.</a:t>
            </a:r>
            <a:endParaRPr lang="en-US" altLang="zh-CN" sz="2800" b="1" i="1" smtClean="0">
              <a:latin typeface="Calibri" panose="020F0502020204030204" charset="0"/>
              <a:cs typeface="Calibri" panose="020F0502020204030204" charset="0"/>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0" y="0"/>
            <a:ext cx="1045029" cy="1045029"/>
          </a:xfrm>
          <a:prstGeom prst="rect">
            <a:avLst/>
          </a:prstGeom>
          <a:ln>
            <a:noFill/>
          </a:ln>
          <a:effectLst>
            <a:outerShdw blurRad="292100" dist="139700" dir="2700000" algn="tl" rotWithShape="0">
              <a:srgbClr val="333333">
                <a:alpha val="65000"/>
              </a:srgbClr>
            </a:outerShdw>
          </a:effectLst>
        </p:spPr>
      </p:pic>
      <p:sp>
        <p:nvSpPr>
          <p:cNvPr id="17" name="矩形 6"/>
          <p:cNvSpPr/>
          <p:nvPr>
            <p:custDataLst>
              <p:tags r:id="rId2"/>
            </p:custDataLst>
          </p:nvPr>
        </p:nvSpPr>
        <p:spPr>
          <a:xfrm>
            <a:off x="1215390" y="223520"/>
            <a:ext cx="5096510" cy="598170"/>
          </a:xfrm>
          <a:prstGeom prst="rect">
            <a:avLst/>
          </a:prstGeom>
          <a:noFill/>
          <a:ln w="38100">
            <a:noFill/>
          </a:ln>
        </p:spPr>
        <p:txBody>
          <a:bodyPr wrap="square" lIns="45699" tIns="22849" rIns="45699" bIns="22849" anchor="t">
            <a:spAutoFit/>
          </a:bodyPr>
          <a:p>
            <a:pPr algn="l">
              <a:lnSpc>
                <a:spcPct val="100000"/>
              </a:lnSpc>
            </a:pP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Read for language feature</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sp>
        <p:nvSpPr>
          <p:cNvPr id="20" name="文本框 19"/>
          <p:cNvSpPr txBox="1"/>
          <p:nvPr/>
        </p:nvSpPr>
        <p:spPr>
          <a:xfrm>
            <a:off x="182880" y="1029970"/>
            <a:ext cx="11825605" cy="521970"/>
          </a:xfrm>
          <a:prstGeom prst="rect">
            <a:avLst/>
          </a:prstGeom>
          <a:noFill/>
        </p:spPr>
        <p:txBody>
          <a:bodyPr wrap="square" rtlCol="0" anchor="t">
            <a:spAutoFit/>
          </a:bodyPr>
          <a:p>
            <a:r>
              <a:rPr lang="en-US" altLang="zh-CN" sz="2800" b="1" i="1" smtClean="0">
                <a:latin typeface="Calibri" panose="020F0502020204030204" charset="0"/>
                <a:cs typeface="Calibri" panose="020F0502020204030204" charset="0"/>
                <a:sym typeface="+mn-ea"/>
              </a:rPr>
              <a:t>Read the letters again, then use the connectors to rewrite the sentences below.</a:t>
            </a:r>
            <a:endParaRPr lang="en-US" altLang="zh-CN" sz="2800" b="1" i="1" smtClean="0">
              <a:latin typeface="Calibri" panose="020F0502020204030204" charset="0"/>
              <a:cs typeface="Calibri" panose="020F0502020204030204" charset="0"/>
              <a:sym typeface="+mn-ea"/>
            </a:endParaRPr>
          </a:p>
        </p:txBody>
      </p:sp>
      <p:sp>
        <p:nvSpPr>
          <p:cNvPr id="2" name="文本框 1"/>
          <p:cNvSpPr txBox="1"/>
          <p:nvPr/>
        </p:nvSpPr>
        <p:spPr>
          <a:xfrm>
            <a:off x="182880" y="1760220"/>
            <a:ext cx="11349355" cy="4769485"/>
          </a:xfrm>
          <a:prstGeom prst="rect">
            <a:avLst/>
          </a:prstGeom>
          <a:noFill/>
        </p:spPr>
        <p:txBody>
          <a:bodyPr wrap="square" rtlCol="0">
            <a:spAutoFit/>
          </a:bodyPr>
          <a:p>
            <a:pPr algn="just"/>
            <a:r>
              <a:rPr lang="en-US" altLang="zh-CN" sz="2800" i="1" smtClean="0">
                <a:latin typeface="Calibri" panose="020F0502020204030204" charset="0"/>
                <a:cs typeface="Calibri" panose="020F0502020204030204" charset="0"/>
              </a:rPr>
              <a:t>1. Students who want to study abroad must consider their parents’ budget.  </a:t>
            </a:r>
            <a:r>
              <a:rPr lang="en-US" altLang="zh-CN" sz="2800" b="1" i="1" u="sng" smtClean="0">
                <a:solidFill>
                  <a:srgbClr val="FF0000"/>
                </a:solidFill>
                <a:latin typeface="Calibri" panose="020F0502020204030204" charset="0"/>
                <a:cs typeface="Calibri" panose="020F0502020204030204" charset="0"/>
              </a:rPr>
              <a:t>That is to say,</a:t>
            </a:r>
            <a:r>
              <a:rPr lang="en-US" altLang="zh-CN" sz="2800" i="1" smtClean="0">
                <a:solidFill>
                  <a:schemeClr val="tx1"/>
                </a:solidFill>
                <a:latin typeface="Calibri" panose="020F0502020204030204" charset="0"/>
                <a:cs typeface="Calibri" panose="020F0502020204030204" charset="0"/>
              </a:rPr>
              <a:t> t</a:t>
            </a:r>
            <a:r>
              <a:rPr lang="en-US" altLang="zh-CN" sz="2800" i="1" smtClean="0">
                <a:latin typeface="Calibri" panose="020F0502020204030204" charset="0"/>
                <a:cs typeface="Calibri" panose="020F0502020204030204" charset="0"/>
              </a:rPr>
              <a:t>hey should think about whether they can afford the cost of studying overseas. </a:t>
            </a:r>
            <a:endParaRPr lang="en-US" altLang="zh-CN" sz="2800" i="1" smtClean="0">
              <a:latin typeface="Calibri" panose="020F0502020204030204" charset="0"/>
              <a:cs typeface="Calibri" panose="020F0502020204030204" charset="0"/>
            </a:endParaRPr>
          </a:p>
          <a:p>
            <a:pPr algn="just"/>
            <a:r>
              <a:rPr lang="en-US" altLang="zh-CN" sz="2800" i="1" smtClean="0">
                <a:latin typeface="Calibri" panose="020F0502020204030204" charset="0"/>
                <a:cs typeface="Calibri" panose="020F0502020204030204" charset="0"/>
                <a:sym typeface="+mn-ea"/>
              </a:rPr>
              <a:t>2. Studying abroad can put great pressure on young people. </a:t>
            </a:r>
            <a:r>
              <a:rPr lang="en-US" altLang="zh-CN" sz="2800" b="1" i="1" u="sng" smtClean="0">
                <a:solidFill>
                  <a:srgbClr val="FF0000"/>
                </a:solidFill>
                <a:latin typeface="Calibri" panose="020F0502020204030204" charset="0"/>
                <a:cs typeface="Calibri" panose="020F0502020204030204" charset="0"/>
                <a:sym typeface="+mn-ea"/>
              </a:rPr>
              <a:t>For instance, </a:t>
            </a:r>
            <a:r>
              <a:rPr lang="en-US" altLang="zh-CN" sz="2800" i="1" smtClean="0">
                <a:latin typeface="Calibri" panose="020F0502020204030204" charset="0"/>
                <a:cs typeface="Calibri" panose="020F0502020204030204" charset="0"/>
                <a:sym typeface="+mn-ea"/>
              </a:rPr>
              <a:t>They may feel lonely and miss their families. </a:t>
            </a:r>
            <a:endParaRPr lang="en-US" altLang="zh-CN" sz="2800" i="1" smtClean="0">
              <a:latin typeface="Calibri" panose="020F0502020204030204" charset="0"/>
              <a:cs typeface="Calibri" panose="020F0502020204030204" charset="0"/>
            </a:endParaRPr>
          </a:p>
          <a:p>
            <a:pPr algn="just"/>
            <a:r>
              <a:rPr lang="en-US" altLang="zh-CN" sz="2800" i="1" smtClean="0">
                <a:latin typeface="Calibri" panose="020F0502020204030204" charset="0"/>
                <a:cs typeface="Calibri" panose="020F0502020204030204" charset="0"/>
                <a:sym typeface="+mn-ea"/>
              </a:rPr>
              <a:t>3. Studying abroad will give students a good education. </a:t>
            </a:r>
            <a:r>
              <a:rPr lang="en-US" altLang="zh-CN" sz="2800" b="1" i="1" u="sng" smtClean="0">
                <a:solidFill>
                  <a:srgbClr val="FF0000"/>
                </a:solidFill>
                <a:latin typeface="Calibri" panose="020F0502020204030204" charset="0"/>
                <a:cs typeface="Calibri" panose="020F0502020204030204" charset="0"/>
                <a:sym typeface="+mn-ea"/>
              </a:rPr>
              <a:t>Besides</a:t>
            </a:r>
            <a:r>
              <a:rPr lang="en-US" altLang="zh-CN" sz="2800" i="1" smtClean="0">
                <a:latin typeface="Calibri" panose="020F0502020204030204" charset="0"/>
                <a:cs typeface="Calibri" panose="020F0502020204030204" charset="0"/>
                <a:sym typeface="+mn-ea"/>
              </a:rPr>
              <a:t>, it also helps them to gain a global perspective.</a:t>
            </a:r>
            <a:endParaRPr lang="en-US" altLang="zh-CN" sz="2800" i="1" smtClean="0">
              <a:latin typeface="Calibri" panose="020F0502020204030204" charset="0"/>
              <a:cs typeface="Calibri" panose="020F0502020204030204" charset="0"/>
              <a:sym typeface="+mn-ea"/>
            </a:endParaRPr>
          </a:p>
          <a:p>
            <a:pPr algn="just"/>
            <a:r>
              <a:rPr lang="en-US" altLang="zh-CN" sz="2800" i="1" smtClean="0">
                <a:latin typeface="Calibri" panose="020F0502020204030204" charset="0"/>
                <a:cs typeface="Calibri" panose="020F0502020204030204" charset="0"/>
                <a:sym typeface="+mn-ea"/>
              </a:rPr>
              <a:t>4. Global development strategies help to make connections between China and the rest of the world. </a:t>
            </a:r>
            <a:r>
              <a:rPr lang="en-US" altLang="zh-CN" sz="2800" b="1" i="1" u="sng" smtClean="0">
                <a:solidFill>
                  <a:srgbClr val="FF0000"/>
                </a:solidFill>
                <a:latin typeface="Calibri" panose="020F0502020204030204" charset="0"/>
                <a:cs typeface="Calibri" panose="020F0502020204030204" charset="0"/>
                <a:sym typeface="+mn-ea"/>
              </a:rPr>
              <a:t>As a result, </a:t>
            </a:r>
            <a:r>
              <a:rPr lang="en-US" altLang="zh-CN" sz="2800" i="1" smtClean="0">
                <a:solidFill>
                  <a:schemeClr val="tx1"/>
                </a:solidFill>
                <a:latin typeface="Calibri" panose="020F0502020204030204" charset="0"/>
                <a:cs typeface="Calibri" panose="020F0502020204030204" charset="0"/>
                <a:sym typeface="+mn-ea"/>
              </a:rPr>
              <a:t>y</a:t>
            </a:r>
            <a:r>
              <a:rPr lang="en-US" altLang="zh-CN" sz="2800" i="1" smtClean="0">
                <a:latin typeface="Calibri" panose="020F0502020204030204" charset="0"/>
                <a:cs typeface="Calibri" panose="020F0502020204030204" charset="0"/>
                <a:sym typeface="+mn-ea"/>
              </a:rPr>
              <a:t>oung people with language skills and strong cultural awaness are needed. </a:t>
            </a:r>
            <a:endParaRPr lang="en-US" altLang="zh-CN" sz="2800" i="1" smtClean="0">
              <a:latin typeface="Calibri" panose="020F0502020204030204" charset="0"/>
              <a:cs typeface="Calibri" panose="020F0502020204030204" charset="0"/>
            </a:endParaRPr>
          </a:p>
          <a:p>
            <a:pPr algn="just"/>
            <a:endParaRPr lang="en-US" altLang="zh-CN" sz="2400"/>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0" y="0"/>
            <a:ext cx="1045029" cy="1045029"/>
          </a:xfrm>
          <a:prstGeom prst="rect">
            <a:avLst/>
          </a:prstGeom>
          <a:ln>
            <a:noFill/>
          </a:ln>
          <a:effectLst>
            <a:outerShdw blurRad="292100" dist="139700" dir="2700000" algn="tl" rotWithShape="0">
              <a:srgbClr val="333333">
                <a:alpha val="65000"/>
              </a:srgbClr>
            </a:outerShdw>
          </a:effectLst>
        </p:spPr>
      </p:pic>
      <p:sp>
        <p:nvSpPr>
          <p:cNvPr id="17" name="矩形 6"/>
          <p:cNvSpPr/>
          <p:nvPr>
            <p:custDataLst>
              <p:tags r:id="rId2"/>
            </p:custDataLst>
          </p:nvPr>
        </p:nvSpPr>
        <p:spPr>
          <a:xfrm>
            <a:off x="1215390" y="223520"/>
            <a:ext cx="6300470" cy="598170"/>
          </a:xfrm>
          <a:prstGeom prst="rect">
            <a:avLst/>
          </a:prstGeom>
          <a:noFill/>
          <a:ln w="38100">
            <a:noFill/>
          </a:ln>
        </p:spPr>
        <p:txBody>
          <a:bodyPr wrap="square" lIns="45699" tIns="22849" rIns="45699" bIns="22849" anchor="t">
            <a:spAutoFit/>
          </a:bodyPr>
          <a:p>
            <a:pPr algn="l">
              <a:lnSpc>
                <a:spcPct val="100000"/>
              </a:lnSpc>
            </a:pP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Group discussion for writing</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pic>
        <p:nvPicPr>
          <p:cNvPr id="102" name="图片 101"/>
          <p:cNvPicPr/>
          <p:nvPr/>
        </p:nvPicPr>
        <p:blipFill>
          <a:blip r:embed="rId3"/>
          <a:stretch>
            <a:fillRect/>
          </a:stretch>
        </p:blipFill>
        <p:spPr>
          <a:xfrm>
            <a:off x="0" y="2882900"/>
            <a:ext cx="4091305" cy="3372485"/>
          </a:xfrm>
          <a:prstGeom prst="roundRect">
            <a:avLst/>
          </a:prstGeom>
          <a:noFill/>
          <a:ln w="9525">
            <a:noFill/>
          </a:ln>
        </p:spPr>
      </p:pic>
      <p:sp>
        <p:nvSpPr>
          <p:cNvPr id="3" name="矩形 6"/>
          <p:cNvSpPr/>
          <p:nvPr>
            <p:custDataLst>
              <p:tags r:id="rId4"/>
            </p:custDataLst>
          </p:nvPr>
        </p:nvSpPr>
        <p:spPr>
          <a:xfrm>
            <a:off x="2870200" y="1045210"/>
            <a:ext cx="6452235" cy="598170"/>
          </a:xfrm>
          <a:prstGeom prst="rect">
            <a:avLst/>
          </a:prstGeom>
          <a:solidFill>
            <a:srgbClr val="7030A0">
              <a:alpha val="33000"/>
            </a:srgbClr>
          </a:solidFill>
          <a:ln w="38100">
            <a:noFill/>
          </a:ln>
        </p:spPr>
        <p:txBody>
          <a:bodyPr wrap="square" lIns="45699" tIns="22849" rIns="45699" bIns="22849" anchor="t">
            <a:spAutoFit/>
          </a:bodyPr>
          <a:p>
            <a:pPr algn="l">
              <a:lnSpc>
                <a:spcPct val="100000"/>
              </a:lnSpc>
            </a:pPr>
            <a:r>
              <a:rPr lang="en-US" altLang="zh-CN" sz="3600" b="1" i="1">
                <a:latin typeface="Calibri" panose="020F0502020204030204" charset="0"/>
                <a:ea typeface="隶书" panose="02010509060101010101" pitchFamily="49" charset="-122"/>
                <a:cs typeface="Calibri" panose="020F0502020204030204" charset="0"/>
                <a:sym typeface="+mn-ea"/>
              </a:rPr>
              <a:t>  </a:t>
            </a: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Is it necessary to study abroad? </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pic>
        <p:nvPicPr>
          <p:cNvPr id="5" name="图片 4"/>
          <p:cNvPicPr>
            <a:picLocks noChangeAspect="1"/>
          </p:cNvPicPr>
          <p:nvPr/>
        </p:nvPicPr>
        <p:blipFill>
          <a:blip r:embed="rId5"/>
          <a:srcRect l="25973" t="33463" r="32813" b="23301"/>
          <a:stretch>
            <a:fillRect/>
          </a:stretch>
        </p:blipFill>
        <p:spPr>
          <a:xfrm>
            <a:off x="4092575" y="2065655"/>
            <a:ext cx="8099425" cy="479171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1143000" y="192405"/>
            <a:ext cx="2507615" cy="645160"/>
          </a:xfrm>
          <a:prstGeom prst="rect">
            <a:avLst/>
          </a:prstGeom>
        </p:spPr>
        <p:txBody>
          <a:bodyPr wrap="square">
            <a:spAutoFit/>
          </a:bodyPr>
          <a:p>
            <a:pPr algn="l" fontAlgn="base"/>
            <a:r>
              <a:rPr lang="en-US" altLang="zh-CN" sz="3600" b="1" i="1" dirty="0">
                <a:effectLst/>
                <a:latin typeface="Calibri" panose="020F0502020204030204" charset="0"/>
                <a:ea typeface="专业字体设计服务/WWW.ZTSGC.COM/" panose="02000000000000000000" pitchFamily="2" charset="-122"/>
                <a:cs typeface="Calibri" panose="020F0502020204030204" charset="0"/>
                <a:sym typeface="+mn-ea"/>
              </a:rPr>
              <a:t>Evaluation</a:t>
            </a:r>
            <a:endParaRPr lang="en-US" altLang="zh-CN" sz="3600" b="1" i="1" dirty="0">
              <a:effectLst/>
              <a:latin typeface="Calibri" panose="020F0502020204030204" charset="0"/>
              <a:ea typeface="专业字体设计服务/WWW.ZTSGC.COM/" panose="02000000000000000000" pitchFamily="2" charset="-122"/>
              <a:cs typeface="Calibri" panose="020F0502020204030204" charset="0"/>
              <a:sym typeface="+mn-ea"/>
            </a:endParaRPr>
          </a:p>
        </p:txBody>
      </p:sp>
      <p:sp>
        <p:nvSpPr>
          <p:cNvPr id="4" name="矩形 3"/>
          <p:cNvSpPr/>
          <p:nvPr/>
        </p:nvSpPr>
        <p:spPr>
          <a:xfrm>
            <a:off x="586105" y="2351405"/>
            <a:ext cx="9770745" cy="3169285"/>
          </a:xfrm>
          <a:prstGeom prst="rect">
            <a:avLst/>
          </a:prstGeom>
          <a:solidFill>
            <a:schemeClr val="accent1">
              <a:lumMod val="60000"/>
              <a:lumOff val="40000"/>
              <a:alpha val="83000"/>
            </a:schemeClr>
          </a:solidFill>
        </p:spPr>
        <p:txBody>
          <a:bodyPr wrap="square">
            <a:spAutoFit/>
          </a:bodyPr>
          <a:p>
            <a:pPr marL="457200" indent="-457200">
              <a:spcBef>
                <a:spcPts val="1200"/>
              </a:spcBef>
              <a:buFont typeface="Wingdings" panose="05000000000000000000" pitchFamily="2" charset="2"/>
              <a:buChar char="ü"/>
            </a:pPr>
            <a:r>
              <a:rPr lang="en-US" altLang="zh-CN" sz="3200" b="1" i="1" smtClean="0">
                <a:latin typeface="Calibri" panose="020F0502020204030204" charset="0"/>
                <a:ea typeface="Arial Unicode MS" panose="020B0604020202020204" charset="-122"/>
                <a:cs typeface="Calibri" panose="020F0502020204030204" charset="0"/>
              </a:rPr>
              <a:t>Is your main idea clear?</a:t>
            </a:r>
            <a:endParaRPr lang="en-US" altLang="zh-CN" sz="3200" b="1" i="1" smtClean="0">
              <a:latin typeface="Calibri" panose="020F0502020204030204" charset="0"/>
              <a:ea typeface="Arial Unicode MS" panose="020B0604020202020204" charset="-122"/>
              <a:cs typeface="Calibri" panose="020F0502020204030204" charset="0"/>
            </a:endParaRPr>
          </a:p>
          <a:p>
            <a:pPr marL="457200" indent="-457200">
              <a:spcBef>
                <a:spcPts val="1200"/>
              </a:spcBef>
              <a:buFont typeface="Wingdings" panose="05000000000000000000" pitchFamily="2" charset="2"/>
              <a:buChar char="ü"/>
            </a:pPr>
            <a:r>
              <a:rPr lang="en-US" altLang="zh-CN" sz="3200" b="1" i="1" smtClean="0">
                <a:latin typeface="Calibri" panose="020F0502020204030204" charset="0"/>
                <a:ea typeface="Arial Unicode MS" panose="020B0604020202020204" charset="-122"/>
                <a:cs typeface="Calibri" panose="020F0502020204030204" charset="0"/>
              </a:rPr>
              <a:t>Is the body of your letter logical and convincing?</a:t>
            </a:r>
            <a:endParaRPr lang="en-US" altLang="zh-CN" sz="3200" b="1" i="1" smtClean="0">
              <a:latin typeface="Calibri" panose="020F0502020204030204" charset="0"/>
              <a:ea typeface="Arial Unicode MS" panose="020B0604020202020204" charset="-122"/>
              <a:cs typeface="Calibri" panose="020F0502020204030204" charset="0"/>
            </a:endParaRPr>
          </a:p>
          <a:p>
            <a:pPr marL="457200" indent="-457200">
              <a:spcBef>
                <a:spcPts val="1200"/>
              </a:spcBef>
              <a:buFont typeface="Wingdings" panose="05000000000000000000" pitchFamily="2" charset="2"/>
              <a:buChar char="ü"/>
            </a:pPr>
            <a:r>
              <a:rPr lang="en-US" altLang="zh-CN" sz="3200" b="1" i="1" smtClean="0">
                <a:latin typeface="Calibri" panose="020F0502020204030204" charset="0"/>
                <a:ea typeface="Arial Unicode MS" panose="020B0604020202020204" charset="-122"/>
                <a:cs typeface="Calibri" panose="020F0502020204030204" charset="0"/>
              </a:rPr>
              <a:t>Is your conclusion clear?</a:t>
            </a:r>
            <a:endParaRPr lang="en-US" altLang="zh-CN" sz="3200" b="1" i="1" smtClean="0">
              <a:latin typeface="Calibri" panose="020F0502020204030204" charset="0"/>
              <a:ea typeface="Arial Unicode MS" panose="020B0604020202020204" charset="-122"/>
              <a:cs typeface="Calibri" panose="020F0502020204030204" charset="0"/>
            </a:endParaRPr>
          </a:p>
          <a:p>
            <a:pPr marL="457200" indent="-457200">
              <a:spcBef>
                <a:spcPts val="1200"/>
              </a:spcBef>
              <a:buFont typeface="Wingdings" panose="05000000000000000000" pitchFamily="2" charset="2"/>
              <a:buChar char="ü"/>
            </a:pPr>
            <a:r>
              <a:rPr lang="en-US" altLang="zh-CN" sz="3200" b="1" i="1" smtClean="0">
                <a:latin typeface="Calibri" panose="020F0502020204030204" charset="0"/>
                <a:ea typeface="Arial Unicode MS" panose="020B0604020202020204" charset="-122"/>
                <a:cs typeface="Calibri" panose="020F0502020204030204" charset="0"/>
              </a:rPr>
              <a:t>Have you used the connectors?</a:t>
            </a:r>
            <a:endParaRPr lang="en-US" altLang="zh-CN" sz="3200" b="1" i="1" smtClean="0">
              <a:latin typeface="Calibri" panose="020F0502020204030204" charset="0"/>
              <a:ea typeface="Arial Unicode MS" panose="020B0604020202020204" charset="-122"/>
              <a:cs typeface="Calibri" panose="020F0502020204030204" charset="0"/>
            </a:endParaRPr>
          </a:p>
          <a:p>
            <a:pPr marL="457200" indent="-457200">
              <a:spcBef>
                <a:spcPts val="1200"/>
              </a:spcBef>
              <a:buFont typeface="Wingdings" panose="05000000000000000000" pitchFamily="2" charset="2"/>
              <a:buChar char="ü"/>
            </a:pPr>
            <a:r>
              <a:rPr lang="en-US" altLang="zh-CN" sz="3200" b="1" i="1" smtClean="0">
                <a:latin typeface="Calibri" panose="020F0502020204030204" charset="0"/>
                <a:ea typeface="Arial Unicode MS" panose="020B0604020202020204" charset="-122"/>
                <a:cs typeface="Calibri" panose="020F0502020204030204" charset="0"/>
              </a:rPr>
              <a:t>Are there any grammatical errors?</a:t>
            </a:r>
            <a:endParaRPr lang="en-US" altLang="zh-CN" sz="3200" b="1" i="1" smtClean="0">
              <a:latin typeface="Calibri" panose="020F0502020204030204" charset="0"/>
              <a:ea typeface="Arial Unicode MS" panose="020B0604020202020204" charset="-122"/>
              <a:cs typeface="Calibri" panose="020F0502020204030204" charset="0"/>
            </a:endParaRPr>
          </a:p>
        </p:txBody>
      </p:sp>
      <p:sp>
        <p:nvSpPr>
          <p:cNvPr id="5" name="TextBox 2"/>
          <p:cNvSpPr txBox="1"/>
          <p:nvPr/>
        </p:nvSpPr>
        <p:spPr>
          <a:xfrm>
            <a:off x="586105" y="1332865"/>
            <a:ext cx="9211945" cy="583565"/>
          </a:xfrm>
          <a:prstGeom prst="rect">
            <a:avLst/>
          </a:prstGeom>
          <a:solidFill>
            <a:schemeClr val="accent4">
              <a:lumMod val="40000"/>
              <a:lumOff val="60000"/>
            </a:schemeClr>
          </a:solidFill>
        </p:spPr>
        <p:txBody>
          <a:bodyPr wrap="square" rtlCol="0">
            <a:spAutoFit/>
          </a:bodyPr>
          <a:p>
            <a:r>
              <a:rPr lang="en-US" altLang="zh-CN" sz="3200" b="1" i="1">
                <a:latin typeface="Calibri" panose="020F0502020204030204" charset="0"/>
                <a:cs typeface="Calibri" panose="020F0502020204030204" charset="0"/>
              </a:rPr>
              <a:t>U</a:t>
            </a:r>
            <a:r>
              <a:rPr lang="en-US" altLang="zh-CN" sz="3200" b="1" i="1" smtClean="0">
                <a:latin typeface="Calibri" panose="020F0502020204030204" charset="0"/>
                <a:cs typeface="Calibri" panose="020F0502020204030204" charset="0"/>
              </a:rPr>
              <a:t>se the checklist to help you review your letter.</a:t>
            </a:r>
            <a:endParaRPr lang="en-US" altLang="zh-CN" sz="3200" b="1" i="1" smtClean="0">
              <a:latin typeface="Calibri" panose="020F0502020204030204" charset="0"/>
              <a:cs typeface="Calibri" panose="020F0502020204030204" charset="0"/>
            </a:endParaRPr>
          </a:p>
        </p:txBody>
      </p:sp>
      <p:pic>
        <p:nvPicPr>
          <p:cNvPr id="7" name="图片 6"/>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0" y="0"/>
            <a:ext cx="1045029" cy="1045029"/>
          </a:xfrm>
          <a:prstGeom prst="rect">
            <a:avLst/>
          </a:prstGeom>
          <a:ln>
            <a:noFill/>
          </a:ln>
          <a:effectLst>
            <a:outerShdw blurRad="292100" dist="139700" dir="2700000" algn="tl" rotWithShape="0">
              <a:srgbClr val="333333">
                <a:alpha val="65000"/>
              </a:srgbClr>
            </a:outerShdw>
          </a:effectLst>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6370" y="41910"/>
            <a:ext cx="11859260" cy="6626860"/>
          </a:xfrm>
        </p:spPr>
        <p:txBody>
          <a:bodyPr>
            <a:noAutofit/>
          </a:bodyPr>
          <a:lstStyle/>
          <a:p>
            <a:pPr marL="0" indent="0">
              <a:lnSpc>
                <a:spcPct val="102000"/>
              </a:lnSpc>
              <a:buNone/>
            </a:pPr>
            <a:r>
              <a:rPr lang="en-US" altLang="zh-CN" sz="2400" b="1" i="1" spc="0" smtClean="0">
                <a:solidFill>
                  <a:schemeClr val="tx1"/>
                </a:solidFill>
                <a:latin typeface="Calibri" panose="020F0502020204030204" charset="0"/>
                <a:ea typeface="+mn-ea"/>
                <a:cs typeface="Calibri" panose="020F0502020204030204" charset="0"/>
                <a:sym typeface="+mn-ea"/>
              </a:rPr>
              <a:t>One possible version</a:t>
            </a:r>
            <a:endParaRPr lang="en-US" altLang="zh-CN" sz="2400" b="1" i="1" spc="0" smtClean="0">
              <a:solidFill>
                <a:schemeClr val="tx1"/>
              </a:solidFill>
              <a:latin typeface="Calibri" panose="020F0502020204030204" charset="0"/>
              <a:ea typeface="+mn-ea"/>
              <a:cs typeface="Calibri" panose="020F0502020204030204" charset="0"/>
              <a:sym typeface="+mn-ea"/>
            </a:endParaRPr>
          </a:p>
          <a:p>
            <a:pPr marL="0" indent="0" algn="ctr">
              <a:lnSpc>
                <a:spcPct val="102000"/>
              </a:lnSpc>
              <a:buNone/>
            </a:pPr>
            <a:r>
              <a:rPr lang="en-US" altLang="zh-CN" sz="2800" b="1" i="1">
                <a:solidFill>
                  <a:schemeClr val="tx1"/>
                </a:solidFill>
                <a:latin typeface="Calibri" panose="020F0502020204030204" charset="0"/>
                <a:ea typeface="隶书" panose="02010509060101010101" pitchFamily="49" charset="-122"/>
                <a:cs typeface="Calibri" panose="020F0502020204030204" charset="0"/>
                <a:sym typeface="+mn-ea"/>
              </a:rPr>
              <a:t> Is it necessary to study abroad? </a:t>
            </a:r>
            <a:endParaRPr lang="en-US" altLang="zh-CN" sz="2800" b="1" i="1">
              <a:solidFill>
                <a:schemeClr val="tx1"/>
              </a:solidFill>
              <a:latin typeface="Calibri" panose="020F0502020204030204" charset="0"/>
              <a:ea typeface="隶书" panose="02010509060101010101" pitchFamily="49" charset="-122"/>
              <a:cs typeface="Calibri" panose="020F0502020204030204" charset="0"/>
              <a:sym typeface="+mn-ea"/>
            </a:endParaRPr>
          </a:p>
          <a:p>
            <a:pPr marL="0" indent="0" algn="just">
              <a:lnSpc>
                <a:spcPct val="102000"/>
              </a:lnSpc>
              <a:buNone/>
            </a:pPr>
            <a:r>
              <a:rPr lang="en-US" altLang="zh-CN" sz="2800" b="1" i="1" spc="0" smtClean="0">
                <a:solidFill>
                  <a:schemeClr val="tx1"/>
                </a:solidFill>
                <a:latin typeface="Calibri" panose="020F0502020204030204" charset="0"/>
                <a:ea typeface="+mn-ea"/>
                <a:cs typeface="Calibri" panose="020F0502020204030204" charset="0"/>
                <a:sym typeface="+mn-ea"/>
              </a:rPr>
              <a:t>      </a:t>
            </a:r>
            <a:r>
              <a:rPr lang="en-US" altLang="zh-CN" sz="2800" i="1" spc="0" smtClean="0">
                <a:solidFill>
                  <a:schemeClr val="tx1"/>
                </a:solidFill>
                <a:latin typeface="Calibri" panose="020F0502020204030204" charset="0"/>
                <a:ea typeface="+mn-ea"/>
                <a:cs typeface="Calibri" panose="020F0502020204030204" charset="0"/>
                <a:sym typeface="+mn-ea"/>
              </a:rPr>
              <a:t>   There are many advantages in studying abroad. </a:t>
            </a:r>
            <a:r>
              <a:rPr lang="en-US" altLang="zh-CN" sz="2800" b="1" i="1" u="sng" spc="0" smtClean="0">
                <a:solidFill>
                  <a:srgbClr val="FF0000"/>
                </a:solidFill>
                <a:latin typeface="Calibri" panose="020F0502020204030204" charset="0"/>
                <a:ea typeface="+mn-ea"/>
                <a:cs typeface="Calibri" panose="020F0502020204030204" charset="0"/>
                <a:sym typeface="+mn-ea"/>
              </a:rPr>
              <a:t>To begin with</a:t>
            </a:r>
            <a:r>
              <a:rPr lang="en-US" altLang="zh-CN" sz="2800" i="1" spc="0" smtClean="0">
                <a:solidFill>
                  <a:schemeClr val="tx1"/>
                </a:solidFill>
                <a:latin typeface="Calibri" panose="020F0502020204030204" charset="0"/>
                <a:ea typeface="+mn-ea"/>
                <a:cs typeface="Calibri" panose="020F0502020204030204" charset="0"/>
                <a:sym typeface="+mn-ea"/>
              </a:rPr>
              <a:t>, students who have studied abroad can expose themselves to the language surroundings there, which is beneficial to learning the foreign language well. </a:t>
            </a:r>
            <a:r>
              <a:rPr lang="en-US" altLang="zh-CN" sz="2800" b="1" i="1" u="sng" spc="0" smtClean="0">
                <a:solidFill>
                  <a:srgbClr val="FF0000"/>
                </a:solidFill>
                <a:latin typeface="Calibri" panose="020F0502020204030204" charset="0"/>
                <a:ea typeface="+mn-ea"/>
                <a:cs typeface="Calibri" panose="020F0502020204030204" charset="0"/>
                <a:sym typeface="+mn-ea"/>
              </a:rPr>
              <a:t>In addition</a:t>
            </a:r>
            <a:r>
              <a:rPr lang="en-US" altLang="zh-CN" sz="2800" i="1" spc="0" smtClean="0">
                <a:solidFill>
                  <a:schemeClr val="tx1"/>
                </a:solidFill>
                <a:latin typeface="Calibri" panose="020F0502020204030204" charset="0"/>
                <a:ea typeface="+mn-ea"/>
                <a:cs typeface="Calibri" panose="020F0502020204030204" charset="0"/>
                <a:sym typeface="+mn-ea"/>
              </a:rPr>
              <a:t>, they can learn much more advanced knowledge of science and technology from foreign countries, and at the same time broaden theri horizions. </a:t>
            </a:r>
            <a:r>
              <a:rPr lang="en-US" altLang="zh-CN" sz="2800" b="1" i="1" u="sng" spc="0" smtClean="0">
                <a:solidFill>
                  <a:srgbClr val="FF0000"/>
                </a:solidFill>
                <a:latin typeface="Calibri" panose="020F0502020204030204" charset="0"/>
                <a:ea typeface="+mn-ea"/>
                <a:cs typeface="Calibri" panose="020F0502020204030204" charset="0"/>
                <a:sym typeface="+mn-ea"/>
              </a:rPr>
              <a:t>Last but not least</a:t>
            </a:r>
            <a:r>
              <a:rPr lang="en-US" altLang="zh-CN" sz="2800" i="1" spc="0" smtClean="0">
                <a:solidFill>
                  <a:schemeClr val="tx1"/>
                </a:solidFill>
                <a:latin typeface="Calibri" panose="020F0502020204030204" charset="0"/>
                <a:ea typeface="+mn-ea"/>
                <a:cs typeface="Calibri" panose="020F0502020204030204" charset="0"/>
                <a:sym typeface="+mn-ea"/>
              </a:rPr>
              <a:t>, they can introduce Chinese culture to pople all over the world.</a:t>
            </a:r>
            <a:endParaRPr lang="en-US" altLang="zh-CN" sz="2800" i="1" spc="0" smtClean="0">
              <a:solidFill>
                <a:schemeClr val="tx1"/>
              </a:solidFill>
              <a:latin typeface="Calibri" panose="020F0502020204030204" charset="0"/>
              <a:ea typeface="+mn-ea"/>
              <a:cs typeface="Calibri" panose="020F0502020204030204" charset="0"/>
              <a:sym typeface="+mn-ea"/>
            </a:endParaRPr>
          </a:p>
          <a:p>
            <a:pPr marL="0" indent="0" algn="just">
              <a:lnSpc>
                <a:spcPct val="102000"/>
              </a:lnSpc>
              <a:buNone/>
            </a:pPr>
            <a:r>
              <a:rPr lang="en-US" altLang="zh-CN" sz="2800" i="1" spc="0" smtClean="0">
                <a:solidFill>
                  <a:schemeClr val="tx1"/>
                </a:solidFill>
                <a:latin typeface="Calibri" panose="020F0502020204030204" charset="0"/>
                <a:ea typeface="+mn-ea"/>
                <a:cs typeface="Calibri" panose="020F0502020204030204" charset="0"/>
                <a:sym typeface="+mn-ea"/>
              </a:rPr>
              <a:t>      </a:t>
            </a:r>
            <a:r>
              <a:rPr lang="en-US" altLang="zh-CN" sz="2800" b="1" i="1" u="sng" spc="0" smtClean="0">
                <a:solidFill>
                  <a:srgbClr val="FF0000"/>
                </a:solidFill>
                <a:latin typeface="Calibri" panose="020F0502020204030204" charset="0"/>
                <a:ea typeface="+mn-ea"/>
                <a:cs typeface="Calibri" panose="020F0502020204030204" charset="0"/>
              </a:rPr>
              <a:t>However,</a:t>
            </a:r>
            <a:r>
              <a:rPr lang="en-US" altLang="zh-CN" sz="2800" i="1" spc="0" smtClean="0">
                <a:solidFill>
                  <a:schemeClr val="tx1"/>
                </a:solidFill>
                <a:latin typeface="Calibri" panose="020F0502020204030204" charset="0"/>
                <a:ea typeface="+mn-ea"/>
                <a:cs typeface="Calibri" panose="020F0502020204030204" charset="0"/>
              </a:rPr>
              <a:t> there are some disadvantages. Studying abroad </a:t>
            </a:r>
            <a:r>
              <a:rPr lang="en-US" altLang="zh-CN" sz="2800" b="1" i="1" u="sng" spc="0" smtClean="0">
                <a:solidFill>
                  <a:srgbClr val="FF0000"/>
                </a:solidFill>
                <a:latin typeface="Calibri" panose="020F0502020204030204" charset="0"/>
                <a:ea typeface="+mn-ea"/>
                <a:cs typeface="Calibri" panose="020F0502020204030204" charset="0"/>
              </a:rPr>
              <a:t>means</a:t>
            </a:r>
            <a:r>
              <a:rPr lang="en-US" altLang="zh-CN" sz="2800" i="1" spc="0" smtClean="0">
                <a:solidFill>
                  <a:schemeClr val="tx1"/>
                </a:solidFill>
                <a:latin typeface="Calibri" panose="020F0502020204030204" charset="0"/>
                <a:ea typeface="+mn-ea"/>
                <a:cs typeface="Calibri" panose="020F0502020204030204" charset="0"/>
              </a:rPr>
              <a:t> costing an arm and a leg, which may be a heavy burden for some families. </a:t>
            </a:r>
            <a:r>
              <a:rPr lang="en-US" altLang="zh-CN" sz="2800" b="1" i="1" u="sng" spc="0" smtClean="0">
                <a:solidFill>
                  <a:srgbClr val="FF0000"/>
                </a:solidFill>
                <a:latin typeface="Calibri" panose="020F0502020204030204" charset="0"/>
                <a:ea typeface="+mn-ea"/>
                <a:cs typeface="Calibri" panose="020F0502020204030204" charset="0"/>
              </a:rPr>
              <a:t>What's more</a:t>
            </a:r>
            <a:r>
              <a:rPr lang="en-US" altLang="zh-CN" sz="2800" i="1" spc="0" smtClean="0">
                <a:solidFill>
                  <a:schemeClr val="tx1"/>
                </a:solidFill>
                <a:latin typeface="Calibri" panose="020F0502020204030204" charset="0"/>
                <a:ea typeface="+mn-ea"/>
                <a:cs typeface="Calibri" panose="020F0502020204030204" charset="0"/>
              </a:rPr>
              <a:t>, being far away from their home country, they may feel lonely and homesick.</a:t>
            </a:r>
            <a:endParaRPr lang="en-US" altLang="zh-CN" sz="2800" i="1" spc="0" smtClean="0">
              <a:solidFill>
                <a:schemeClr val="tx1"/>
              </a:solidFill>
              <a:latin typeface="Calibri" panose="020F0502020204030204" charset="0"/>
              <a:ea typeface="+mn-ea"/>
              <a:cs typeface="Calibri" panose="020F0502020204030204" charset="0"/>
            </a:endParaRPr>
          </a:p>
          <a:p>
            <a:pPr marL="0" indent="0" algn="just">
              <a:lnSpc>
                <a:spcPct val="102000"/>
              </a:lnSpc>
              <a:buNone/>
            </a:pPr>
            <a:r>
              <a:rPr lang="en-US" altLang="zh-CN" sz="2800" i="1" spc="0" smtClean="0">
                <a:solidFill>
                  <a:schemeClr val="tx1"/>
                </a:solidFill>
                <a:latin typeface="Calibri" panose="020F0502020204030204" charset="0"/>
                <a:ea typeface="+mn-ea"/>
                <a:cs typeface="Calibri" panose="020F0502020204030204" charset="0"/>
              </a:rPr>
              <a:t>     </a:t>
            </a:r>
            <a:r>
              <a:rPr lang="en-US" altLang="zh-CN" sz="2800" b="1" i="1" u="sng" spc="0" smtClean="0">
                <a:solidFill>
                  <a:srgbClr val="FF0000"/>
                </a:solidFill>
                <a:latin typeface="Calibri" panose="020F0502020204030204" charset="0"/>
                <a:ea typeface="+mn-ea"/>
                <a:cs typeface="Calibri" panose="020F0502020204030204" charset="0"/>
              </a:rPr>
              <a:t>As far as I'm concerned</a:t>
            </a:r>
            <a:r>
              <a:rPr lang="en-US" altLang="zh-CN" sz="2800" i="1" spc="0" smtClean="0">
                <a:solidFill>
                  <a:schemeClr val="tx1"/>
                </a:solidFill>
                <a:latin typeface="Calibri" panose="020F0502020204030204" charset="0"/>
                <a:ea typeface="+mn-ea"/>
                <a:cs typeface="Calibri" panose="020F0502020204030204" charset="0"/>
              </a:rPr>
              <a:t>, studying abroad is a good idea. </a:t>
            </a:r>
            <a:r>
              <a:rPr lang="en-US" altLang="zh-CN" sz="2800" b="1" i="1" u="sng" spc="0" smtClean="0">
                <a:solidFill>
                  <a:srgbClr val="FF0000"/>
                </a:solidFill>
                <a:latin typeface="Calibri" panose="020F0502020204030204" charset="0"/>
                <a:ea typeface="+mn-ea"/>
                <a:cs typeface="Calibri" panose="020F0502020204030204" charset="0"/>
              </a:rPr>
              <a:t>Firstly</a:t>
            </a:r>
            <a:r>
              <a:rPr lang="en-US" altLang="zh-CN" sz="2800" i="1" spc="0" smtClean="0">
                <a:solidFill>
                  <a:schemeClr val="tx1"/>
                </a:solidFill>
                <a:latin typeface="Calibri" panose="020F0502020204030204" charset="0"/>
                <a:ea typeface="+mn-ea"/>
                <a:cs typeface="Calibri" panose="020F0502020204030204" charset="0"/>
              </a:rPr>
              <a:t>, it can make the students more independent and learn to cooperate with others.</a:t>
            </a:r>
            <a:r>
              <a:rPr lang="en-US" altLang="zh-CN" sz="2800" b="1" i="1" u="sng" spc="0" smtClean="0">
                <a:solidFill>
                  <a:srgbClr val="FF0000"/>
                </a:solidFill>
                <a:latin typeface="Calibri" panose="020F0502020204030204" charset="0"/>
                <a:ea typeface="+mn-ea"/>
                <a:cs typeface="Calibri" panose="020F0502020204030204" charset="0"/>
              </a:rPr>
              <a:t> Another </a:t>
            </a:r>
            <a:r>
              <a:rPr lang="en-US" altLang="zh-CN" sz="2800" i="1" spc="0" smtClean="0">
                <a:solidFill>
                  <a:schemeClr val="tx1"/>
                </a:solidFill>
                <a:latin typeface="Calibri" panose="020F0502020204030204" charset="0"/>
                <a:ea typeface="+mn-ea"/>
                <a:cs typeface="Calibri" panose="020F0502020204030204" charset="0"/>
              </a:rPr>
              <a:t>advantage is that they can make friends with people from all over the world.</a:t>
            </a:r>
            <a:endParaRPr lang="en-US" altLang="zh-CN" sz="2800" i="1" spc="0" smtClean="0">
              <a:solidFill>
                <a:schemeClr val="tx1"/>
              </a:solidFill>
              <a:latin typeface="Calibri" panose="020F0502020204030204" charset="0"/>
              <a:ea typeface="+mn-ea"/>
              <a:cs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343" y="1676400"/>
            <a:ext cx="1427497" cy="138442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3970" y="-291157"/>
            <a:ext cx="3351858" cy="3351858"/>
          </a:xfrm>
          <a:prstGeom prst="rect">
            <a:avLst/>
          </a:prstGeom>
        </p:spPr>
      </p:pic>
      <p:sp>
        <p:nvSpPr>
          <p:cNvPr id="17" name="矩形 6"/>
          <p:cNvSpPr/>
          <p:nvPr>
            <p:custDataLst>
              <p:tags r:id="rId4"/>
            </p:custDataLst>
          </p:nvPr>
        </p:nvSpPr>
        <p:spPr>
          <a:xfrm>
            <a:off x="2593340" y="2567940"/>
            <a:ext cx="3356610" cy="782955"/>
          </a:xfrm>
          <a:prstGeom prst="rect">
            <a:avLst/>
          </a:prstGeom>
          <a:noFill/>
          <a:ln w="38100">
            <a:noFill/>
          </a:ln>
        </p:spPr>
        <p:txBody>
          <a:bodyPr wrap="square" lIns="45699" tIns="22849" rIns="45699" bIns="22849" anchor="t">
            <a:spAutoFit/>
          </a:bodyPr>
          <a:p>
            <a:pPr algn="l">
              <a:lnSpc>
                <a:spcPct val="100000"/>
              </a:lnSpc>
            </a:pPr>
            <a:r>
              <a:rPr lang="en-US" altLang="zh-CN" sz="4800" b="1" i="1">
                <a:solidFill>
                  <a:schemeClr val="tx1"/>
                </a:solidFill>
                <a:latin typeface="Calibri" panose="020F0502020204030204" charset="0"/>
                <a:ea typeface="隶书" panose="02010509060101010101" pitchFamily="49" charset="-122"/>
                <a:cs typeface="Calibri" panose="020F0502020204030204" charset="0"/>
                <a:sym typeface="+mn-ea"/>
              </a:rPr>
              <a:t>Thank   you</a:t>
            </a: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 </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rcRect l="6298" t="27459" r="6550" b="30616"/>
          <a:stretch>
            <a:fillRect/>
          </a:stretch>
        </p:blipFill>
        <p:spPr>
          <a:xfrm>
            <a:off x="8588375" y="5146040"/>
            <a:ext cx="3603625" cy="164465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903" y="165100"/>
            <a:ext cx="1427497" cy="1384420"/>
          </a:xfrm>
          <a:prstGeom prst="rect">
            <a:avLst/>
          </a:prstGeom>
        </p:spPr>
      </p:pic>
      <p:sp>
        <p:nvSpPr>
          <p:cNvPr id="17" name="矩形 6"/>
          <p:cNvSpPr/>
          <p:nvPr>
            <p:custDataLst>
              <p:tags r:id="rId3"/>
            </p:custDataLst>
          </p:nvPr>
        </p:nvSpPr>
        <p:spPr>
          <a:xfrm>
            <a:off x="1951990" y="492125"/>
            <a:ext cx="9312275" cy="598170"/>
          </a:xfrm>
          <a:prstGeom prst="rect">
            <a:avLst/>
          </a:prstGeom>
          <a:noFill/>
          <a:ln w="38100">
            <a:noFill/>
          </a:ln>
        </p:spPr>
        <p:txBody>
          <a:bodyPr wrap="square" lIns="45699" tIns="22849" rIns="45699" bIns="22849" anchor="t">
            <a:spAutoFit/>
          </a:bodyPr>
          <a:p>
            <a:pPr algn="l">
              <a:lnSpc>
                <a:spcPct val="100000"/>
              </a:lnSpc>
            </a:pPr>
            <a:r>
              <a:rPr lang="en-US" altLang="zh-CN" sz="3600" b="1" i="1">
                <a:latin typeface="Calibri" panose="020F0502020204030204" charset="0"/>
                <a:ea typeface="隶书" panose="02010509060101010101" pitchFamily="49" charset="-122"/>
                <a:cs typeface="Calibri" panose="020F0502020204030204" charset="0"/>
                <a:sym typeface="+mn-ea"/>
              </a:rPr>
              <a:t>Is it necessary to study abroad? Why or why not?</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graphicFrame>
        <p:nvGraphicFramePr>
          <p:cNvPr id="4" name="表格 3"/>
          <p:cNvGraphicFramePr/>
          <p:nvPr>
            <p:custDataLst>
              <p:tags r:id="rId4"/>
            </p:custDataLst>
          </p:nvPr>
        </p:nvGraphicFramePr>
        <p:xfrm>
          <a:off x="909955" y="1711960"/>
          <a:ext cx="10372725" cy="3434080"/>
        </p:xfrm>
        <a:graphic>
          <a:graphicData uri="http://schemas.openxmlformats.org/drawingml/2006/table">
            <a:tbl>
              <a:tblPr firstRow="1" bandRow="1">
                <a:tableStyleId>{5C22544A-7EE6-4342-B048-85BDC9FD1C3A}</a:tableStyleId>
              </a:tblPr>
              <a:tblGrid>
                <a:gridCol w="3558540"/>
                <a:gridCol w="3356610"/>
                <a:gridCol w="3457575"/>
              </a:tblGrid>
              <a:tr h="984885">
                <a:tc>
                  <a:txBody>
                    <a:bodyPr/>
                    <a:p>
                      <a:pPr>
                        <a:buNone/>
                      </a:pPr>
                      <a:r>
                        <a:rPr lang="en-US" altLang="zh-CN" sz="3200" i="1">
                          <a:solidFill>
                            <a:schemeClr val="bg1"/>
                          </a:solidFill>
                          <a:latin typeface="Calibri" panose="020F0502020204030204" charset="0"/>
                          <a:ea typeface="隶书" panose="02010509060101010101" pitchFamily="49" charset="-122"/>
                          <a:cs typeface="Calibri" panose="020F0502020204030204" charset="0"/>
                        </a:rPr>
                        <a:t>Your point of view</a:t>
                      </a:r>
                      <a:endParaRPr lang="en-US" altLang="zh-CN" sz="3200" i="1">
                        <a:solidFill>
                          <a:schemeClr val="bg1"/>
                        </a:solidFill>
                        <a:latin typeface="Calibri" panose="020F0502020204030204" charset="0"/>
                        <a:ea typeface="隶书" panose="02010509060101010101" pitchFamily="49" charset="-122"/>
                        <a:cs typeface="Calibri" panose="020F0502020204030204" charset="0"/>
                      </a:endParaRPr>
                    </a:p>
                  </a:txBody>
                  <a:tcPr/>
                </a:tc>
                <a:tc>
                  <a:txBody>
                    <a:bodyPr/>
                    <a:p>
                      <a:pPr>
                        <a:buNone/>
                      </a:pPr>
                      <a:r>
                        <a:rPr lang="en-US" altLang="zh-CN" sz="3200" i="1">
                          <a:solidFill>
                            <a:srgbClr val="FF0000"/>
                          </a:solidFill>
                          <a:latin typeface="Calibri" panose="020F0502020204030204" charset="0"/>
                          <a:ea typeface="隶书" panose="02010509060101010101" pitchFamily="49" charset="-122"/>
                          <a:cs typeface="Calibri" panose="020F0502020204030204" charset="0"/>
                        </a:rPr>
                        <a:t>Yes</a:t>
                      </a:r>
                      <a:endParaRPr lang="en-US" altLang="zh-CN" sz="3200" i="1">
                        <a:solidFill>
                          <a:srgbClr val="FF0000"/>
                        </a:solidFill>
                        <a:latin typeface="Calibri" panose="020F0502020204030204" charset="0"/>
                        <a:ea typeface="隶书" panose="02010509060101010101" pitchFamily="49" charset="-122"/>
                        <a:cs typeface="Calibri" panose="020F0502020204030204" charset="0"/>
                      </a:endParaRPr>
                    </a:p>
                  </a:txBody>
                  <a:tcPr/>
                </a:tc>
                <a:tc>
                  <a:txBody>
                    <a:bodyPr/>
                    <a:p>
                      <a:pPr>
                        <a:buNone/>
                      </a:pPr>
                      <a:r>
                        <a:rPr lang="en-US" altLang="zh-CN" sz="3200" i="1">
                          <a:solidFill>
                            <a:srgbClr val="FF0000"/>
                          </a:solidFill>
                          <a:latin typeface="Calibri" panose="020F0502020204030204" charset="0"/>
                          <a:ea typeface="隶书" panose="02010509060101010101" pitchFamily="49" charset="-122"/>
                          <a:cs typeface="Calibri" panose="020F0502020204030204" charset="0"/>
                        </a:rPr>
                        <a:t>No</a:t>
                      </a:r>
                      <a:endParaRPr lang="en-US" altLang="zh-CN" sz="3200" i="1">
                        <a:solidFill>
                          <a:srgbClr val="FF0000"/>
                        </a:solidFill>
                        <a:latin typeface="Calibri" panose="020F0502020204030204" charset="0"/>
                        <a:ea typeface="隶书" panose="02010509060101010101" pitchFamily="49" charset="-122"/>
                        <a:cs typeface="Calibri" panose="020F0502020204030204" charset="0"/>
                      </a:endParaRPr>
                    </a:p>
                  </a:txBody>
                  <a:tcPr/>
                </a:tc>
              </a:tr>
              <a:tr h="2449195">
                <a:tc>
                  <a:txBody>
                    <a:bodyPr/>
                    <a:p>
                      <a:pPr>
                        <a:buNone/>
                      </a:pPr>
                      <a:r>
                        <a:rPr lang="en-US" altLang="zh-CN" sz="3200" b="1" i="1">
                          <a:solidFill>
                            <a:schemeClr val="tx1"/>
                          </a:solidFill>
                          <a:latin typeface="Calibri" panose="020F0502020204030204" charset="0"/>
                          <a:ea typeface="隶书" panose="02010509060101010101" pitchFamily="49" charset="-122"/>
                          <a:cs typeface="Calibri" panose="020F0502020204030204" charset="0"/>
                        </a:rPr>
                        <a:t>Your reason</a:t>
                      </a:r>
                      <a:endParaRPr lang="en-US" altLang="zh-CN" sz="3200" b="1" i="1">
                        <a:solidFill>
                          <a:schemeClr val="tx1"/>
                        </a:solidFill>
                        <a:latin typeface="Calibri" panose="020F0502020204030204" charset="0"/>
                        <a:ea typeface="隶书" panose="02010509060101010101" pitchFamily="49" charset="-122"/>
                        <a:cs typeface="Calibri" panose="020F0502020204030204" charset="0"/>
                      </a:endParaRPr>
                    </a:p>
                    <a:p>
                      <a:pPr>
                        <a:buNone/>
                      </a:pPr>
                      <a:r>
                        <a:rPr lang="en-US" altLang="zh-CN" sz="3200" b="1" i="1">
                          <a:solidFill>
                            <a:schemeClr val="tx1"/>
                          </a:solidFill>
                          <a:latin typeface="Calibri" panose="020F0502020204030204" charset="0"/>
                          <a:ea typeface="隶书" panose="02010509060101010101" pitchFamily="49" charset="-122"/>
                          <a:cs typeface="Calibri" panose="020F0502020204030204" charset="0"/>
                        </a:rPr>
                        <a:t>(Arguments)</a:t>
                      </a:r>
                      <a:endParaRPr lang="en-US" altLang="zh-CN" sz="3200" b="1" i="1">
                        <a:solidFill>
                          <a:schemeClr val="tx1"/>
                        </a:solidFill>
                        <a:latin typeface="Calibri" panose="020F0502020204030204" charset="0"/>
                        <a:ea typeface="隶书" panose="02010509060101010101" pitchFamily="49" charset="-122"/>
                        <a:cs typeface="Calibri" panose="020F0502020204030204" charset="0"/>
                      </a:endParaRPr>
                    </a:p>
                    <a:p>
                      <a:pPr>
                        <a:buNone/>
                      </a:pPr>
                      <a:endParaRPr lang="en-US" altLang="zh-CN" sz="3200" b="1" i="1">
                        <a:solidFill>
                          <a:schemeClr val="tx1"/>
                        </a:solidFill>
                        <a:latin typeface="Calibri" panose="020F0502020204030204" charset="0"/>
                        <a:ea typeface="隶书" panose="02010509060101010101" pitchFamily="49" charset="-122"/>
                        <a:cs typeface="Calibri" panose="020F0502020204030204" charset="0"/>
                      </a:endParaRPr>
                    </a:p>
                    <a:p>
                      <a:pPr>
                        <a:buNone/>
                      </a:pPr>
                      <a:endParaRPr lang="en-US" altLang="zh-CN" sz="3200" b="1" i="1">
                        <a:solidFill>
                          <a:schemeClr val="tx1"/>
                        </a:solidFill>
                        <a:latin typeface="Calibri" panose="020F0502020204030204" charset="0"/>
                        <a:ea typeface="隶书" panose="02010509060101010101" pitchFamily="49" charset="-122"/>
                        <a:cs typeface="Calibri" panose="020F0502020204030204" charset="0"/>
                      </a:endParaRPr>
                    </a:p>
                  </a:txBody>
                  <a:tcPr/>
                </a:tc>
                <a:tc>
                  <a:txBody>
                    <a:bodyPr/>
                    <a:p>
                      <a:pPr>
                        <a:buNone/>
                      </a:pPr>
                      <a:endParaRPr lang="en-US" altLang="zh-CN" sz="3200" b="1" i="1">
                        <a:solidFill>
                          <a:schemeClr val="tx1"/>
                        </a:solidFill>
                        <a:latin typeface="Calibri" panose="020F0502020204030204" charset="0"/>
                        <a:ea typeface="隶书" panose="02010509060101010101" pitchFamily="49" charset="-122"/>
                        <a:cs typeface="Calibri" panose="020F0502020204030204" charset="0"/>
                      </a:endParaRPr>
                    </a:p>
                  </a:txBody>
                  <a:tcPr/>
                </a:tc>
                <a:tc>
                  <a:txBody>
                    <a:bodyPr/>
                    <a:p>
                      <a:pPr>
                        <a:buNone/>
                      </a:pPr>
                      <a:endParaRPr lang="en-US" altLang="zh-CN" sz="3200" b="1" i="1">
                        <a:solidFill>
                          <a:schemeClr val="tx1"/>
                        </a:solidFill>
                        <a:latin typeface="Calibri" panose="020F0502020204030204" charset="0"/>
                        <a:ea typeface="隶书" panose="02010509060101010101" pitchFamily="49" charset="-122"/>
                        <a:cs typeface="Calibri" panose="020F0502020204030204" charset="0"/>
                      </a:endParaRPr>
                    </a:p>
                  </a:txBody>
                  <a:tcPr/>
                </a:tc>
              </a:tr>
            </a:tbl>
          </a:graphicData>
        </a:graphic>
      </p:graphicFrame>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endParaRPr lang="zh-CN" altLang="en-US"/>
          </a:p>
        </p:txBody>
      </p:sp>
      <p:pic>
        <p:nvPicPr>
          <p:cNvPr id="103" name="图片 102"/>
          <p:cNvPicPr/>
          <p:nvPr/>
        </p:nvPicPr>
        <p:blipFill>
          <a:blip r:embed="rId1"/>
          <a:srcRect t="734"/>
          <a:stretch>
            <a:fillRect/>
          </a:stretch>
        </p:blipFill>
        <p:spPr>
          <a:xfrm>
            <a:off x="0" y="1317625"/>
            <a:ext cx="12192000" cy="5540375"/>
          </a:xfrm>
          <a:prstGeom prst="rect">
            <a:avLst/>
          </a:prstGeom>
          <a:noFill/>
          <a:ln w="9525">
            <a:noFill/>
          </a:ln>
        </p:spPr>
      </p:pic>
      <p:sp>
        <p:nvSpPr>
          <p:cNvPr id="17" name="矩形 6"/>
          <p:cNvSpPr/>
          <p:nvPr>
            <p:custDataLst>
              <p:tags r:id="rId2"/>
            </p:custDataLst>
          </p:nvPr>
        </p:nvSpPr>
        <p:spPr>
          <a:xfrm>
            <a:off x="-3175" y="0"/>
            <a:ext cx="12192000" cy="1317625"/>
          </a:xfrm>
          <a:prstGeom prst="rect">
            <a:avLst/>
          </a:prstGeom>
          <a:solidFill>
            <a:schemeClr val="accent1">
              <a:lumMod val="60000"/>
              <a:lumOff val="40000"/>
            </a:schemeClr>
          </a:solidFill>
          <a:ln w="38100">
            <a:noFill/>
          </a:ln>
        </p:spPr>
        <p:txBody>
          <a:bodyPr wrap="square" lIns="45699" tIns="22849" rIns="45699" bIns="22849" anchor="t">
            <a:spAutoFit/>
          </a:bodyPr>
          <a:p>
            <a:pPr algn="ctr" fontAlgn="auto">
              <a:lnSpc>
                <a:spcPct val="115000"/>
              </a:lnSpc>
            </a:pPr>
            <a:r>
              <a:rPr lang="en-US" sz="3600" b="1" i="1" dirty="0">
                <a:latin typeface="Calibri" panose="020F0502020204030204" charset="0"/>
                <a:ea typeface="专业字体设计服务/WWW.ZTSGC.COM/" panose="02000000000000000000" pitchFamily="2" charset="-122"/>
                <a:cs typeface="Calibri" panose="020F0502020204030204" charset="0"/>
                <a:sym typeface="+mn-ea"/>
              </a:rPr>
              <a:t>Studying Abroad: </a:t>
            </a:r>
            <a:endParaRPr lang="en-US" sz="3600" b="1" i="1" dirty="0">
              <a:latin typeface="Calibri" panose="020F0502020204030204" charset="0"/>
              <a:ea typeface="专业字体设计服务/WWW.ZTSGC.COM/" panose="02000000000000000000" pitchFamily="2" charset="-122"/>
              <a:cs typeface="Calibri" panose="020F0502020204030204" charset="0"/>
              <a:sym typeface="+mn-ea"/>
            </a:endParaRPr>
          </a:p>
          <a:p>
            <a:pPr algn="ctr" fontAlgn="auto">
              <a:lnSpc>
                <a:spcPct val="115000"/>
              </a:lnSpc>
            </a:pPr>
            <a:r>
              <a:rPr lang="en-US" sz="3600" b="1" i="1" dirty="0">
                <a:latin typeface="Calibri" panose="020F0502020204030204" charset="0"/>
                <a:ea typeface="专业字体设计服务/WWW.ZTSGC.COM/" panose="02000000000000000000" pitchFamily="2" charset="-122"/>
                <a:cs typeface="Calibri" panose="020F0502020204030204" charset="0"/>
                <a:sym typeface="+mn-ea"/>
              </a:rPr>
              <a:t>Is it </a:t>
            </a:r>
            <a:r>
              <a:rPr lang="en-US" sz="3600" b="1" i="1" u="sng" dirty="0">
                <a:solidFill>
                  <a:srgbClr val="FF0000"/>
                </a:solidFill>
                <a:latin typeface="Calibri" panose="020F0502020204030204" charset="0"/>
                <a:ea typeface="专业字体设计服务/WWW.ZTSGC.COM/" panose="02000000000000000000" pitchFamily="2" charset="-122"/>
                <a:cs typeface="Calibri" panose="020F0502020204030204" charset="0"/>
                <a:sym typeface="+mn-ea"/>
              </a:rPr>
              <a:t>a good</a:t>
            </a:r>
            <a:r>
              <a:rPr lang="en-US" sz="3600" b="1" i="1" dirty="0">
                <a:latin typeface="Calibri" panose="020F0502020204030204" charset="0"/>
                <a:ea typeface="专业字体设计服务/WWW.ZTSGC.COM/" panose="02000000000000000000" pitchFamily="2" charset="-122"/>
                <a:cs typeface="Calibri" panose="020F0502020204030204" charset="0"/>
                <a:sym typeface="+mn-ea"/>
              </a:rPr>
              <a:t> </a:t>
            </a:r>
            <a:r>
              <a:rPr lang="en-US" sz="36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rPr>
              <a:t>or</a:t>
            </a:r>
            <a:r>
              <a:rPr lang="en-US" sz="3600" b="1" i="1" dirty="0">
                <a:latin typeface="Calibri" panose="020F0502020204030204" charset="0"/>
                <a:ea typeface="专业字体设计服务/WWW.ZTSGC.COM/" panose="02000000000000000000" pitchFamily="2" charset="-122"/>
                <a:cs typeface="Calibri" panose="020F0502020204030204" charset="0"/>
                <a:sym typeface="+mn-ea"/>
              </a:rPr>
              <a:t> </a:t>
            </a:r>
            <a:r>
              <a:rPr lang="en-US" sz="3600" b="1" i="1" u="sng" dirty="0">
                <a:solidFill>
                  <a:srgbClr val="FF0000"/>
                </a:solidFill>
                <a:latin typeface="Calibri" panose="020F0502020204030204" charset="0"/>
                <a:ea typeface="专业字体设计服务/WWW.ZTSGC.COM/" panose="02000000000000000000" pitchFamily="2" charset="-122"/>
                <a:cs typeface="Calibri" panose="020F0502020204030204" charset="0"/>
                <a:sym typeface="+mn-ea"/>
              </a:rPr>
              <a:t>a bad</a:t>
            </a:r>
            <a:r>
              <a:rPr lang="en-US" sz="3600" b="1" i="1" dirty="0">
                <a:latin typeface="Calibri" panose="020F0502020204030204" charset="0"/>
                <a:ea typeface="专业字体设计服务/WWW.ZTSGC.COM/" panose="02000000000000000000" pitchFamily="2" charset="-122"/>
                <a:cs typeface="Calibri" panose="020F0502020204030204" charset="0"/>
                <a:sym typeface="+mn-ea"/>
              </a:rPr>
              <a:t> idea?</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0" y="0"/>
            <a:ext cx="1045029" cy="1045029"/>
          </a:xfrm>
          <a:prstGeom prst="rect">
            <a:avLst/>
          </a:prstGeom>
          <a:ln>
            <a:noFill/>
          </a:ln>
          <a:effectLst>
            <a:outerShdw blurRad="292100" dist="139700" dir="2700000" algn="tl" rotWithShape="0">
              <a:srgbClr val="333333">
                <a:alpha val="65000"/>
              </a:srgbClr>
            </a:outerShdw>
          </a:effectLst>
        </p:spPr>
      </p:pic>
      <p:sp>
        <p:nvSpPr>
          <p:cNvPr id="17" name="矩形 6"/>
          <p:cNvSpPr/>
          <p:nvPr>
            <p:custDataLst>
              <p:tags r:id="rId2"/>
            </p:custDataLst>
          </p:nvPr>
        </p:nvSpPr>
        <p:spPr>
          <a:xfrm>
            <a:off x="1215390" y="223520"/>
            <a:ext cx="4030345" cy="598170"/>
          </a:xfrm>
          <a:prstGeom prst="rect">
            <a:avLst/>
          </a:prstGeom>
          <a:noFill/>
          <a:ln w="38100">
            <a:noFill/>
          </a:ln>
        </p:spPr>
        <p:txBody>
          <a:bodyPr wrap="square" lIns="45699" tIns="22849" rIns="45699" bIns="22849" anchor="t">
            <a:spAutoFit/>
          </a:bodyPr>
          <a:p>
            <a:pPr algn="l">
              <a:lnSpc>
                <a:spcPct val="100000"/>
              </a:lnSpc>
            </a:pP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Read for text type</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sp>
        <p:nvSpPr>
          <p:cNvPr id="5" name="文本框 4"/>
          <p:cNvSpPr txBox="1"/>
          <p:nvPr/>
        </p:nvSpPr>
        <p:spPr>
          <a:xfrm>
            <a:off x="246380" y="1370330"/>
            <a:ext cx="6563995" cy="3046095"/>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spAutoFit/>
          </a:bodyPr>
          <a:p>
            <a:pPr indent="0" algn="l" fontAlgn="auto">
              <a:lnSpc>
                <a:spcPct val="100000"/>
              </a:lnSpc>
              <a:buFont typeface="Wingdings" panose="05000000000000000000" charset="0"/>
              <a:buNone/>
            </a:pPr>
            <a:r>
              <a:rPr lang="en-US" sz="3200" b="1" i="1" dirty="0">
                <a:latin typeface="Calibri" panose="020F0502020204030204" charset="0"/>
                <a:ea typeface="专业字体设计服务/WWW.ZTSGC.COM/" panose="02000000000000000000" pitchFamily="2" charset="-122"/>
                <a:cs typeface="Calibri" panose="020F0502020204030204" charset="0"/>
                <a:sym typeface="+mn-ea"/>
              </a:rPr>
              <a:t>Skim the title and the passage quickly. What is the text type of this passage?</a:t>
            </a:r>
            <a:endParaRPr lang="en-US" sz="3200" b="1" i="1" dirty="0">
              <a:latin typeface="Calibri" panose="020F0502020204030204" charset="0"/>
              <a:ea typeface="专业字体设计服务/WWW.ZTSGC.COM/" panose="02000000000000000000" pitchFamily="2" charset="-122"/>
              <a:cs typeface="Calibri" panose="020F0502020204030204" charset="0"/>
              <a:sym typeface="+mn-ea"/>
            </a:endParaRPr>
          </a:p>
          <a:p>
            <a:pPr indent="0" algn="ctr" fontAlgn="auto">
              <a:lnSpc>
                <a:spcPct val="100000"/>
              </a:lnSpc>
              <a:buFont typeface="Wingdings" panose="05000000000000000000" charset="0"/>
              <a:buNone/>
            </a:pPr>
            <a:endParaRPr lang="en-US" sz="3200" b="1" i="1" dirty="0">
              <a:latin typeface="Calibri" panose="020F0502020204030204" charset="0"/>
              <a:ea typeface="专业字体设计服务/WWW.ZTSGC.COM/" panose="02000000000000000000" pitchFamily="2" charset="-122"/>
              <a:cs typeface="Calibri" panose="020F0502020204030204" charset="0"/>
              <a:sym typeface="+mn-ea"/>
            </a:endParaRPr>
          </a:p>
          <a:p>
            <a:pPr indent="0" algn="l" fontAlgn="auto">
              <a:lnSpc>
                <a:spcPct val="100000"/>
              </a:lnSpc>
              <a:buFont typeface="Wingdings" panose="05000000000000000000" charset="0"/>
              <a:buNone/>
            </a:pPr>
            <a:r>
              <a:rPr lang="en-US" sz="3200" b="1" i="1" dirty="0">
                <a:latin typeface="Calibri" panose="020F0502020204030204" charset="0"/>
                <a:ea typeface="专业字体设计服务/WWW.ZTSGC.COM/" panose="02000000000000000000" pitchFamily="2" charset="-122"/>
                <a:cs typeface="Calibri" panose="020F0502020204030204" charset="0"/>
                <a:sym typeface="+mn-ea"/>
              </a:rPr>
              <a:t>A</a:t>
            </a:r>
            <a:r>
              <a:rPr lang="en-US" altLang="zh-CN" sz="3200" b="1" i="1" dirty="0">
                <a:latin typeface="Calibri" panose="020F0502020204030204" charset="0"/>
                <a:ea typeface="专业字体设计服务/WWW.ZTSGC.COM/" panose="02000000000000000000" pitchFamily="2" charset="-122"/>
                <a:cs typeface="Calibri" panose="020F0502020204030204" charset="0"/>
                <a:sym typeface="+mn-ea"/>
              </a:rPr>
              <a:t>. Narration</a:t>
            </a:r>
            <a:endParaRPr lang="en-US" altLang="zh-CN" sz="3200" b="1" i="1" dirty="0">
              <a:latin typeface="Calibri" panose="020F0502020204030204" charset="0"/>
              <a:ea typeface="专业字体设计服务/WWW.ZTSGC.COM/" panose="02000000000000000000" pitchFamily="2" charset="-122"/>
              <a:cs typeface="Calibri" panose="020F0502020204030204" charset="0"/>
              <a:sym typeface="+mn-ea"/>
            </a:endParaRPr>
          </a:p>
          <a:p>
            <a:pPr indent="0" algn="l" fontAlgn="auto">
              <a:lnSpc>
                <a:spcPct val="100000"/>
              </a:lnSpc>
              <a:buFont typeface="Wingdings" panose="05000000000000000000" charset="0"/>
              <a:buNone/>
            </a:pPr>
            <a:r>
              <a:rPr lang="en-US" altLang="zh-CN" sz="3200" b="1" i="1" dirty="0">
                <a:latin typeface="Calibri" panose="020F0502020204030204" charset="0"/>
                <a:ea typeface="专业字体设计服务/WWW.ZTSGC.COM/" panose="02000000000000000000" pitchFamily="2" charset="-122"/>
                <a:cs typeface="Calibri" panose="020F0502020204030204" charset="0"/>
                <a:sym typeface="+mn-ea"/>
              </a:rPr>
              <a:t>B. Expository writing</a:t>
            </a:r>
            <a:endParaRPr lang="en-US" altLang="zh-CN" sz="3200" b="1" i="1" dirty="0">
              <a:latin typeface="Calibri" panose="020F0502020204030204" charset="0"/>
              <a:ea typeface="专业字体设计服务/WWW.ZTSGC.COM/" panose="02000000000000000000" pitchFamily="2" charset="-122"/>
              <a:cs typeface="Calibri" panose="020F0502020204030204" charset="0"/>
              <a:sym typeface="+mn-ea"/>
            </a:endParaRPr>
          </a:p>
          <a:p>
            <a:pPr indent="0" algn="l" fontAlgn="auto">
              <a:lnSpc>
                <a:spcPct val="100000"/>
              </a:lnSpc>
              <a:buFont typeface="Wingdings" panose="05000000000000000000" charset="0"/>
              <a:buNone/>
            </a:pPr>
            <a:r>
              <a:rPr lang="en-US" altLang="zh-CN" sz="3200" b="1" i="1" dirty="0">
                <a:latin typeface="Calibri" panose="020F0502020204030204" charset="0"/>
                <a:ea typeface="专业字体设计服务/WWW.ZTSGC.COM/" panose="02000000000000000000" pitchFamily="2" charset="-122"/>
                <a:cs typeface="Calibri" panose="020F0502020204030204" charset="0"/>
                <a:sym typeface="+mn-ea"/>
              </a:rPr>
              <a:t>C. Argumentative letters</a:t>
            </a:r>
            <a:r>
              <a:rPr lang="en-US" sz="3200" b="1" i="1" dirty="0">
                <a:latin typeface="Calibri" panose="020F0502020204030204" charset="0"/>
                <a:ea typeface="专业字体设计服务/WWW.ZTSGC.COM/" panose="02000000000000000000" pitchFamily="2" charset="-122"/>
                <a:cs typeface="Calibri" panose="020F0502020204030204" charset="0"/>
                <a:sym typeface="+mn-ea"/>
              </a:rPr>
              <a:t>  </a:t>
            </a:r>
            <a:endParaRPr lang="en-US" sz="32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p:txBody>
      </p:sp>
      <p:pic>
        <p:nvPicPr>
          <p:cNvPr id="7" name="图片 6" descr="Screenshot_20211209_104132_com.tencent.mobileqq"/>
          <p:cNvPicPr>
            <a:picLocks noChangeAspect="1"/>
          </p:cNvPicPr>
          <p:nvPr/>
        </p:nvPicPr>
        <p:blipFill>
          <a:blip r:embed="rId3">
            <a:lum bright="12000"/>
          </a:blip>
          <a:srcRect l="5531" t="23048" r="3969" b="25000"/>
          <a:stretch>
            <a:fillRect/>
          </a:stretch>
        </p:blipFill>
        <p:spPr>
          <a:xfrm>
            <a:off x="6923405" y="102235"/>
            <a:ext cx="5154295" cy="6653530"/>
          </a:xfrm>
          <a:prstGeom prst="rect">
            <a:avLst/>
          </a:prstGeom>
        </p:spPr>
      </p:pic>
      <p:sp>
        <p:nvSpPr>
          <p:cNvPr id="2" name="矩形 1"/>
          <p:cNvSpPr/>
          <p:nvPr/>
        </p:nvSpPr>
        <p:spPr>
          <a:xfrm>
            <a:off x="7799705" y="190500"/>
            <a:ext cx="1320800" cy="41973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9512300" y="190500"/>
            <a:ext cx="567055" cy="41973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10307320" y="190500"/>
            <a:ext cx="499110" cy="41973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l="73196" t="49647"/>
          <a:stretch>
            <a:fillRect/>
          </a:stretch>
        </p:blipFill>
        <p:spPr>
          <a:xfrm rot="1260000">
            <a:off x="197485" y="3750310"/>
            <a:ext cx="650875" cy="66611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0" y="0"/>
            <a:ext cx="1045029" cy="1045029"/>
          </a:xfrm>
          <a:prstGeom prst="rect">
            <a:avLst/>
          </a:prstGeom>
          <a:ln>
            <a:noFill/>
          </a:ln>
          <a:effectLst>
            <a:outerShdw blurRad="292100" dist="139700" dir="2700000" algn="tl" rotWithShape="0">
              <a:srgbClr val="333333">
                <a:alpha val="65000"/>
              </a:srgbClr>
            </a:outerShdw>
          </a:effectLst>
        </p:spPr>
      </p:pic>
      <p:sp>
        <p:nvSpPr>
          <p:cNvPr id="17" name="矩形 6"/>
          <p:cNvSpPr/>
          <p:nvPr>
            <p:custDataLst>
              <p:tags r:id="rId2"/>
            </p:custDataLst>
          </p:nvPr>
        </p:nvSpPr>
        <p:spPr>
          <a:xfrm>
            <a:off x="1215390" y="223520"/>
            <a:ext cx="4030345" cy="598170"/>
          </a:xfrm>
          <a:prstGeom prst="rect">
            <a:avLst/>
          </a:prstGeom>
          <a:noFill/>
          <a:ln w="38100">
            <a:noFill/>
          </a:ln>
        </p:spPr>
        <p:txBody>
          <a:bodyPr wrap="square" lIns="45699" tIns="22849" rIns="45699" bIns="22849" anchor="t">
            <a:spAutoFit/>
          </a:bodyPr>
          <a:p>
            <a:pPr algn="l">
              <a:lnSpc>
                <a:spcPct val="100000"/>
              </a:lnSpc>
            </a:pP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Read for text type</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sp>
        <p:nvSpPr>
          <p:cNvPr id="5" name="文本框 4"/>
          <p:cNvSpPr txBox="1"/>
          <p:nvPr/>
        </p:nvSpPr>
        <p:spPr>
          <a:xfrm>
            <a:off x="106680" y="1400810"/>
            <a:ext cx="6639560" cy="2061210"/>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spAutoFit/>
          </a:bodyPr>
          <a:p>
            <a:pPr indent="0" algn="l" fontAlgn="auto">
              <a:lnSpc>
                <a:spcPct val="100000"/>
              </a:lnSpc>
              <a:buFont typeface="Wingdings" panose="05000000000000000000" charset="0"/>
              <a:buNone/>
            </a:pPr>
            <a:r>
              <a:rPr lang="en-US" sz="3200" b="1" i="1" dirty="0">
                <a:latin typeface="Calibri" panose="020F0502020204030204" charset="0"/>
                <a:ea typeface="专业字体设计服务/WWW.ZTSGC.COM/" panose="02000000000000000000" pitchFamily="2" charset="-122"/>
                <a:cs typeface="Calibri" panose="020F0502020204030204" charset="0"/>
                <a:sym typeface="+mn-ea"/>
              </a:rPr>
              <a:t>Skim the title and the passage quickly. What is the text type of this passage?</a:t>
            </a:r>
            <a:endParaRPr lang="en-US" sz="3200" b="1" i="1" dirty="0">
              <a:latin typeface="Calibri" panose="020F0502020204030204" charset="0"/>
              <a:ea typeface="专业字体设计服务/WWW.ZTSGC.COM/" panose="02000000000000000000" pitchFamily="2" charset="-122"/>
              <a:cs typeface="Calibri" panose="020F0502020204030204" charset="0"/>
              <a:sym typeface="+mn-ea"/>
            </a:endParaRPr>
          </a:p>
          <a:p>
            <a:pPr indent="0" algn="ctr" fontAlgn="auto">
              <a:lnSpc>
                <a:spcPct val="100000"/>
              </a:lnSpc>
              <a:buFont typeface="Wingdings" panose="05000000000000000000" charset="0"/>
              <a:buNone/>
            </a:pPr>
            <a:endParaRPr lang="en-US" sz="3200" b="1" i="1" dirty="0">
              <a:latin typeface="Calibri" panose="020F0502020204030204" charset="0"/>
              <a:ea typeface="专业字体设计服务/WWW.ZTSGC.COM/" panose="02000000000000000000" pitchFamily="2" charset="-122"/>
              <a:cs typeface="Calibri" panose="020F0502020204030204" charset="0"/>
              <a:sym typeface="+mn-ea"/>
            </a:endParaRPr>
          </a:p>
          <a:p>
            <a:pPr indent="0" algn="l" fontAlgn="auto">
              <a:lnSpc>
                <a:spcPct val="100000"/>
              </a:lnSpc>
              <a:buFont typeface="Wingdings" panose="05000000000000000000" charset="0"/>
              <a:buNone/>
            </a:pPr>
            <a:r>
              <a:rPr lang="en-US" altLang="zh-CN" sz="3200" b="1" i="1" dirty="0">
                <a:latin typeface="Calibri" panose="020F0502020204030204" charset="0"/>
                <a:ea typeface="专业字体设计服务/WWW.ZTSGC.COM/" panose="02000000000000000000" pitchFamily="2" charset="-122"/>
                <a:cs typeface="Calibri" panose="020F0502020204030204" charset="0"/>
                <a:sym typeface="+mn-ea"/>
              </a:rPr>
              <a:t>         Argumentative letters</a:t>
            </a:r>
            <a:r>
              <a:rPr lang="en-US" sz="3200" b="1" i="1" dirty="0">
                <a:latin typeface="Calibri" panose="020F0502020204030204" charset="0"/>
                <a:ea typeface="专业字体设计服务/WWW.ZTSGC.COM/" panose="02000000000000000000" pitchFamily="2" charset="-122"/>
                <a:cs typeface="Calibri" panose="020F0502020204030204" charset="0"/>
                <a:sym typeface="+mn-ea"/>
              </a:rPr>
              <a:t>  </a:t>
            </a:r>
            <a:endParaRPr lang="en-US" sz="32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p:txBody>
      </p:sp>
      <p:pic>
        <p:nvPicPr>
          <p:cNvPr id="7" name="图片 6" descr="Screenshot_20211209_104132_com.tencent.mobileqq"/>
          <p:cNvPicPr>
            <a:picLocks noChangeAspect="1"/>
          </p:cNvPicPr>
          <p:nvPr/>
        </p:nvPicPr>
        <p:blipFill>
          <a:blip r:embed="rId3">
            <a:lum bright="12000"/>
          </a:blip>
          <a:srcRect l="5531" t="23048" r="3969" b="25000"/>
          <a:stretch>
            <a:fillRect/>
          </a:stretch>
        </p:blipFill>
        <p:spPr>
          <a:xfrm>
            <a:off x="6784340" y="102235"/>
            <a:ext cx="5293360" cy="6653530"/>
          </a:xfrm>
          <a:prstGeom prst="rect">
            <a:avLst/>
          </a:prstGeom>
        </p:spPr>
      </p:pic>
      <p:sp>
        <p:nvSpPr>
          <p:cNvPr id="4" name="矩形 3"/>
          <p:cNvSpPr/>
          <p:nvPr/>
        </p:nvSpPr>
        <p:spPr>
          <a:xfrm>
            <a:off x="9423400" y="190500"/>
            <a:ext cx="567055" cy="41973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10218420" y="190500"/>
            <a:ext cx="499110" cy="41973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6785610" y="711835"/>
            <a:ext cx="911860" cy="228600"/>
          </a:xfrm>
          <a:prstGeom prst="roundRect">
            <a:avLst/>
          </a:prstGeom>
          <a:noFill/>
          <a:ln w="38100">
            <a:solidFill>
              <a:schemeClr val="accent4">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6804025" y="966470"/>
            <a:ext cx="2638425" cy="5193665"/>
          </a:xfrm>
          <a:prstGeom prst="roundRect">
            <a:avLst/>
          </a:prstGeom>
          <a:noFill/>
          <a:ln w="38100">
            <a:solidFill>
              <a:schemeClr val="accent3">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9442450" y="978535"/>
            <a:ext cx="2564765" cy="5189220"/>
          </a:xfrm>
          <a:prstGeom prst="roundRect">
            <a:avLst/>
          </a:prstGeom>
          <a:noFill/>
          <a:ln w="38100">
            <a:solidFill>
              <a:schemeClr val="accent3">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nvSpPr>
        <p:spPr>
          <a:xfrm>
            <a:off x="6784340" y="6263005"/>
            <a:ext cx="1699895" cy="492760"/>
          </a:xfrm>
          <a:prstGeom prst="roundRect">
            <a:avLst/>
          </a:prstGeom>
          <a:noFill/>
          <a:ln w="38100">
            <a:solidFill>
              <a:schemeClr val="accent2">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圆角矩形 15"/>
          <p:cNvSpPr/>
          <p:nvPr/>
        </p:nvSpPr>
        <p:spPr>
          <a:xfrm>
            <a:off x="9442450" y="6263005"/>
            <a:ext cx="1549400" cy="492125"/>
          </a:xfrm>
          <a:prstGeom prst="roundRect">
            <a:avLst/>
          </a:prstGeom>
          <a:noFill/>
          <a:ln w="38100">
            <a:solidFill>
              <a:schemeClr val="accent2">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9423400" y="711835"/>
            <a:ext cx="911860" cy="228600"/>
          </a:xfrm>
          <a:prstGeom prst="roundRect">
            <a:avLst/>
          </a:prstGeom>
          <a:noFill/>
          <a:ln w="38100">
            <a:solidFill>
              <a:schemeClr val="accent4">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文本框 67"/>
          <p:cNvSpPr txBox="1"/>
          <p:nvPr/>
        </p:nvSpPr>
        <p:spPr>
          <a:xfrm>
            <a:off x="4829175" y="562610"/>
            <a:ext cx="1520190" cy="607695"/>
          </a:xfrm>
          <a:prstGeom prst="rect">
            <a:avLst/>
          </a:prstGeom>
          <a:solidFill>
            <a:schemeClr val="bg1"/>
          </a:solidFill>
          <a:ln w="19050">
            <a:solidFill>
              <a:schemeClr val="accent4"/>
            </a:solidFill>
          </a:ln>
        </p:spPr>
        <p:txBody>
          <a:bodyPr wrap="square" rtlCol="0" anchor="t">
            <a:spAutoFit/>
          </a:bodyPr>
          <a:p>
            <a:pPr algn="ctr">
              <a:lnSpc>
                <a:spcPct val="120000"/>
              </a:lnSpc>
            </a:pPr>
            <a:r>
              <a:rPr lang="en-US" sz="2800" b="1" i="1">
                <a:solidFill>
                  <a:schemeClr val="tx1"/>
                </a:solidFill>
                <a:latin typeface="Calibri" panose="020F0502020204030204" charset="0"/>
                <a:cs typeface="Calibri" panose="020F0502020204030204" charset="0"/>
                <a:sym typeface="+mn-ea"/>
              </a:rPr>
              <a:t>Greeting  </a:t>
            </a:r>
            <a:endParaRPr lang="en-US" sz="2800" b="1" i="1">
              <a:solidFill>
                <a:schemeClr val="tx1"/>
              </a:solidFill>
              <a:latin typeface="Calibri" panose="020F0502020204030204" charset="0"/>
              <a:cs typeface="Calibri" panose="020F0502020204030204" charset="0"/>
              <a:sym typeface="+mn-ea"/>
            </a:endParaRPr>
          </a:p>
        </p:txBody>
      </p:sp>
      <p:sp>
        <p:nvSpPr>
          <p:cNvPr id="22" name="下箭头 21"/>
          <p:cNvSpPr/>
          <p:nvPr/>
        </p:nvSpPr>
        <p:spPr>
          <a:xfrm rot="5400000">
            <a:off x="6387465" y="689610"/>
            <a:ext cx="308610" cy="352425"/>
          </a:xfrm>
          <a:prstGeom prst="downArrow">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5337175" y="2797810"/>
            <a:ext cx="995680" cy="607695"/>
          </a:xfrm>
          <a:prstGeom prst="rect">
            <a:avLst/>
          </a:prstGeom>
          <a:solidFill>
            <a:schemeClr val="bg1"/>
          </a:solidFill>
          <a:ln w="19050">
            <a:solidFill>
              <a:schemeClr val="accent3">
                <a:lumMod val="75000"/>
              </a:schemeClr>
            </a:solidFill>
          </a:ln>
        </p:spPr>
        <p:txBody>
          <a:bodyPr wrap="square" rtlCol="0" anchor="t">
            <a:spAutoFit/>
          </a:bodyPr>
          <a:p>
            <a:pPr algn="ctr">
              <a:lnSpc>
                <a:spcPct val="120000"/>
              </a:lnSpc>
            </a:pPr>
            <a:r>
              <a:rPr lang="en-US" sz="2800" b="1" i="1">
                <a:solidFill>
                  <a:schemeClr val="tx1"/>
                </a:solidFill>
                <a:latin typeface="Calibri" panose="020F0502020204030204" charset="0"/>
                <a:cs typeface="Calibri" panose="020F0502020204030204" charset="0"/>
                <a:sym typeface="+mn-ea"/>
              </a:rPr>
              <a:t>Body  </a:t>
            </a:r>
            <a:endParaRPr lang="en-US" sz="2800" b="1" i="1">
              <a:solidFill>
                <a:schemeClr val="tx1"/>
              </a:solidFill>
              <a:latin typeface="Calibri" panose="020F0502020204030204" charset="0"/>
              <a:cs typeface="Calibri" panose="020F0502020204030204" charset="0"/>
              <a:sym typeface="+mn-ea"/>
            </a:endParaRPr>
          </a:p>
        </p:txBody>
      </p:sp>
      <p:sp>
        <p:nvSpPr>
          <p:cNvPr id="24" name="下箭头 23"/>
          <p:cNvSpPr/>
          <p:nvPr/>
        </p:nvSpPr>
        <p:spPr>
          <a:xfrm rot="5400000">
            <a:off x="6378575" y="2924810"/>
            <a:ext cx="308610" cy="352425"/>
          </a:xfrm>
          <a:prstGeom prst="downArrow">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5295900" y="6148070"/>
            <a:ext cx="1034415" cy="607695"/>
          </a:xfrm>
          <a:prstGeom prst="rect">
            <a:avLst/>
          </a:prstGeom>
          <a:solidFill>
            <a:schemeClr val="bg1"/>
          </a:solidFill>
          <a:ln w="19050">
            <a:solidFill>
              <a:schemeClr val="accent2">
                <a:lumMod val="75000"/>
              </a:schemeClr>
            </a:solidFill>
          </a:ln>
        </p:spPr>
        <p:txBody>
          <a:bodyPr wrap="square" rtlCol="0" anchor="t">
            <a:spAutoFit/>
          </a:bodyPr>
          <a:p>
            <a:pPr algn="ctr">
              <a:lnSpc>
                <a:spcPct val="120000"/>
              </a:lnSpc>
            </a:pPr>
            <a:r>
              <a:rPr lang="en-US" sz="2800" b="1" i="1">
                <a:solidFill>
                  <a:schemeClr val="tx1"/>
                </a:solidFill>
                <a:latin typeface="Calibri" panose="020F0502020204030204" charset="0"/>
                <a:cs typeface="Calibri" panose="020F0502020204030204" charset="0"/>
                <a:sym typeface="+mn-ea"/>
              </a:rPr>
              <a:t>Close </a:t>
            </a:r>
            <a:endParaRPr lang="en-US" sz="2800" b="1" i="1">
              <a:solidFill>
                <a:schemeClr val="tx1"/>
              </a:solidFill>
              <a:latin typeface="Calibri" panose="020F0502020204030204" charset="0"/>
              <a:cs typeface="Calibri" panose="020F0502020204030204" charset="0"/>
              <a:sym typeface="+mn-ea"/>
            </a:endParaRPr>
          </a:p>
        </p:txBody>
      </p:sp>
      <p:sp>
        <p:nvSpPr>
          <p:cNvPr id="26" name="下箭头 25"/>
          <p:cNvSpPr/>
          <p:nvPr/>
        </p:nvSpPr>
        <p:spPr>
          <a:xfrm rot="5400000">
            <a:off x="6390005" y="6275070"/>
            <a:ext cx="308610" cy="352425"/>
          </a:xfrm>
          <a:prstGeom prst="down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7799705" y="190500"/>
            <a:ext cx="1320800" cy="41973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l="73196" t="49647"/>
          <a:stretch>
            <a:fillRect/>
          </a:stretch>
        </p:blipFill>
        <p:spPr>
          <a:xfrm rot="1260000">
            <a:off x="197485" y="2768600"/>
            <a:ext cx="650875" cy="66611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13" grpId="0" animBg="1"/>
      <p:bldP spid="14" grpId="0" animBg="1"/>
      <p:bldP spid="15" grpId="0" animBg="1"/>
      <p:bldP spid="16" grpId="0" animBg="1"/>
      <p:bldP spid="22" grpId="0" animBg="1"/>
      <p:bldP spid="68" grpId="0" animBg="1"/>
      <p:bldP spid="24" grpId="0" animBg="1"/>
      <p:bldP spid="23"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0" y="0"/>
            <a:ext cx="1045029" cy="1045029"/>
          </a:xfrm>
          <a:prstGeom prst="rect">
            <a:avLst/>
          </a:prstGeom>
          <a:ln>
            <a:noFill/>
          </a:ln>
          <a:effectLst>
            <a:outerShdw blurRad="292100" dist="139700" dir="2700000" algn="tl" rotWithShape="0">
              <a:srgbClr val="333333">
                <a:alpha val="65000"/>
              </a:srgbClr>
            </a:outerShdw>
          </a:effectLst>
        </p:spPr>
      </p:pic>
      <p:sp>
        <p:nvSpPr>
          <p:cNvPr id="17" name="矩形 6"/>
          <p:cNvSpPr/>
          <p:nvPr>
            <p:custDataLst>
              <p:tags r:id="rId2"/>
            </p:custDataLst>
          </p:nvPr>
        </p:nvSpPr>
        <p:spPr>
          <a:xfrm>
            <a:off x="1215390" y="223520"/>
            <a:ext cx="4030345" cy="598170"/>
          </a:xfrm>
          <a:prstGeom prst="rect">
            <a:avLst/>
          </a:prstGeom>
          <a:noFill/>
          <a:ln w="38100">
            <a:noFill/>
          </a:ln>
        </p:spPr>
        <p:txBody>
          <a:bodyPr wrap="square" lIns="45699" tIns="22849" rIns="45699" bIns="22849" anchor="t">
            <a:spAutoFit/>
          </a:bodyPr>
          <a:p>
            <a:pPr algn="l">
              <a:lnSpc>
                <a:spcPct val="100000"/>
              </a:lnSpc>
            </a:pP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Read for structure</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sp>
        <p:nvSpPr>
          <p:cNvPr id="5" name="文本框 4"/>
          <p:cNvSpPr txBox="1"/>
          <p:nvPr/>
        </p:nvSpPr>
        <p:spPr>
          <a:xfrm>
            <a:off x="220980" y="1045210"/>
            <a:ext cx="5024755" cy="1076325"/>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spAutoFit/>
          </a:bodyPr>
          <a:p>
            <a:pPr indent="0" algn="ctr" fontAlgn="auto">
              <a:lnSpc>
                <a:spcPct val="100000"/>
              </a:lnSpc>
              <a:buFont typeface="Wingdings" panose="05000000000000000000" charset="0"/>
              <a:buNone/>
            </a:pPr>
            <a:r>
              <a:rPr lang="en-US" sz="3200" b="1" i="1" dirty="0">
                <a:latin typeface="Calibri" panose="020F0502020204030204" charset="0"/>
                <a:ea typeface="专业字体设计服务/WWW.ZTSGC.COM/" panose="02000000000000000000" pitchFamily="2" charset="-122"/>
                <a:cs typeface="Calibri" panose="020F0502020204030204" charset="0"/>
                <a:sym typeface="+mn-ea"/>
              </a:rPr>
              <a:t>Skim the passage quickly and work out the structure. </a:t>
            </a:r>
            <a:endParaRPr lang="en-US" sz="32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p:txBody>
      </p:sp>
      <p:pic>
        <p:nvPicPr>
          <p:cNvPr id="7" name="图片 6" descr="Screenshot_20211209_104132_com.tencent.mobileqq"/>
          <p:cNvPicPr>
            <a:picLocks noChangeAspect="1"/>
          </p:cNvPicPr>
          <p:nvPr/>
        </p:nvPicPr>
        <p:blipFill>
          <a:blip r:embed="rId3">
            <a:lum bright="12000"/>
          </a:blip>
          <a:srcRect l="5531" t="23048" r="3969" b="25000"/>
          <a:stretch>
            <a:fillRect/>
          </a:stretch>
        </p:blipFill>
        <p:spPr>
          <a:xfrm>
            <a:off x="6657975" y="102235"/>
            <a:ext cx="5419725" cy="6653530"/>
          </a:xfrm>
          <a:prstGeom prst="rect">
            <a:avLst/>
          </a:prstGeom>
        </p:spPr>
      </p:pic>
      <p:sp>
        <p:nvSpPr>
          <p:cNvPr id="3" name="文本框 2"/>
          <p:cNvSpPr txBox="1"/>
          <p:nvPr/>
        </p:nvSpPr>
        <p:spPr>
          <a:xfrm>
            <a:off x="508000" y="2468245"/>
            <a:ext cx="640080" cy="645160"/>
          </a:xfrm>
          <a:prstGeom prst="rect">
            <a:avLst/>
          </a:prstGeom>
          <a:noFill/>
        </p:spPr>
        <p:txBody>
          <a:bodyPr wrap="none" rtlCol="0" anchor="t">
            <a:spAutoFit/>
          </a:bodyPr>
          <a:p>
            <a:r>
              <a:rPr lang="zh-CN" altLang="en-US" sz="3600" b="1">
                <a:solidFill>
                  <a:schemeClr val="tx2">
                    <a:lumMod val="75000"/>
                    <a:lumOff val="25000"/>
                  </a:schemeClr>
                </a:solidFill>
                <a:latin typeface="Calibri" panose="020F0502020204030204" charset="0"/>
                <a:ea typeface="微软雅黑" panose="020B0503020204020204" pitchFamily="34" charset="-122"/>
              </a:rPr>
              <a:t>①</a:t>
            </a:r>
            <a:endParaRPr lang="zh-CN" altLang="en-US" sz="3600" b="1">
              <a:solidFill>
                <a:schemeClr val="tx2">
                  <a:lumMod val="75000"/>
                  <a:lumOff val="25000"/>
                </a:schemeClr>
              </a:solidFill>
              <a:latin typeface="Calibri" panose="020F0502020204030204" charset="0"/>
              <a:ea typeface="微软雅黑" panose="020B0503020204020204" pitchFamily="34" charset="-122"/>
            </a:endParaRPr>
          </a:p>
        </p:txBody>
      </p:sp>
      <p:sp>
        <p:nvSpPr>
          <p:cNvPr id="4" name="文本框 3"/>
          <p:cNvSpPr txBox="1"/>
          <p:nvPr/>
        </p:nvSpPr>
        <p:spPr>
          <a:xfrm>
            <a:off x="508000" y="3103880"/>
            <a:ext cx="640080" cy="645160"/>
          </a:xfrm>
          <a:prstGeom prst="rect">
            <a:avLst/>
          </a:prstGeom>
          <a:noFill/>
        </p:spPr>
        <p:txBody>
          <a:bodyPr wrap="none" rtlCol="0" anchor="t">
            <a:spAutoFit/>
          </a:bodyPr>
          <a:p>
            <a:r>
              <a:rPr lang="zh-CN" altLang="en-US" sz="3600" b="1">
                <a:solidFill>
                  <a:schemeClr val="accent2">
                    <a:lumMod val="75000"/>
                  </a:schemeClr>
                </a:solidFill>
                <a:latin typeface="Calibri" panose="020F0502020204030204" charset="0"/>
              </a:rPr>
              <a:t>②</a:t>
            </a:r>
            <a:endParaRPr lang="zh-CN" altLang="en-US" sz="3600" b="1">
              <a:solidFill>
                <a:schemeClr val="accent2">
                  <a:lumMod val="75000"/>
                </a:schemeClr>
              </a:solidFill>
              <a:latin typeface="Calibri" panose="020F0502020204030204" charset="0"/>
            </a:endParaRPr>
          </a:p>
        </p:txBody>
      </p:sp>
      <p:sp>
        <p:nvSpPr>
          <p:cNvPr id="9" name="文本框 8"/>
          <p:cNvSpPr txBox="1"/>
          <p:nvPr/>
        </p:nvSpPr>
        <p:spPr>
          <a:xfrm>
            <a:off x="508000" y="3749040"/>
            <a:ext cx="640080" cy="645160"/>
          </a:xfrm>
          <a:prstGeom prst="rect">
            <a:avLst/>
          </a:prstGeom>
          <a:noFill/>
        </p:spPr>
        <p:txBody>
          <a:bodyPr wrap="none" rtlCol="0" anchor="t">
            <a:spAutoFit/>
          </a:bodyPr>
          <a:p>
            <a:r>
              <a:rPr lang="zh-CN" altLang="en-US" sz="3600" b="1">
                <a:solidFill>
                  <a:schemeClr val="accent3">
                    <a:lumMod val="75000"/>
                  </a:schemeClr>
                </a:solidFill>
                <a:latin typeface="Calibri" panose="020F0502020204030204" charset="0"/>
              </a:rPr>
              <a:t>③</a:t>
            </a:r>
            <a:endParaRPr lang="zh-CN" altLang="en-US" sz="3600" b="1">
              <a:solidFill>
                <a:schemeClr val="accent3">
                  <a:lumMod val="75000"/>
                </a:schemeClr>
              </a:solidFill>
              <a:latin typeface="Calibri" panose="020F0502020204030204" charset="0"/>
            </a:endParaRPr>
          </a:p>
        </p:txBody>
      </p:sp>
      <p:sp>
        <p:nvSpPr>
          <p:cNvPr id="10" name="文本框 9"/>
          <p:cNvSpPr txBox="1"/>
          <p:nvPr/>
        </p:nvSpPr>
        <p:spPr>
          <a:xfrm>
            <a:off x="508000" y="4407535"/>
            <a:ext cx="640080" cy="645160"/>
          </a:xfrm>
          <a:prstGeom prst="rect">
            <a:avLst/>
          </a:prstGeom>
          <a:noFill/>
        </p:spPr>
        <p:txBody>
          <a:bodyPr wrap="none" rtlCol="0" anchor="t">
            <a:spAutoFit/>
          </a:bodyPr>
          <a:p>
            <a:r>
              <a:rPr lang="zh-CN" altLang="en-US" sz="3600" b="1">
                <a:solidFill>
                  <a:schemeClr val="accent4">
                    <a:lumMod val="75000"/>
                  </a:schemeClr>
                </a:solidFill>
                <a:latin typeface="Calibri" panose="020F0502020204030204" charset="0"/>
              </a:rPr>
              <a:t>④</a:t>
            </a:r>
            <a:endParaRPr lang="zh-CN" altLang="en-US" sz="3600" b="1">
              <a:solidFill>
                <a:schemeClr val="accent4">
                  <a:lumMod val="75000"/>
                </a:schemeClr>
              </a:solidFill>
              <a:latin typeface="Calibri" panose="020F0502020204030204" charset="0"/>
            </a:endParaRPr>
          </a:p>
        </p:txBody>
      </p:sp>
      <p:sp>
        <p:nvSpPr>
          <p:cNvPr id="11" name="文本框 10"/>
          <p:cNvSpPr txBox="1"/>
          <p:nvPr/>
        </p:nvSpPr>
        <p:spPr>
          <a:xfrm>
            <a:off x="508000" y="5066030"/>
            <a:ext cx="640080" cy="645160"/>
          </a:xfrm>
          <a:prstGeom prst="rect">
            <a:avLst/>
          </a:prstGeom>
          <a:noFill/>
        </p:spPr>
        <p:txBody>
          <a:bodyPr wrap="none" rtlCol="0" anchor="t">
            <a:spAutoFit/>
          </a:bodyPr>
          <a:p>
            <a:r>
              <a:rPr lang="zh-CN" altLang="en-US" sz="3600" b="1">
                <a:solidFill>
                  <a:schemeClr val="accent5">
                    <a:lumMod val="75000"/>
                  </a:schemeClr>
                </a:solidFill>
                <a:latin typeface="Calibri" panose="020F0502020204030204" charset="0"/>
              </a:rPr>
              <a:t>⑤</a:t>
            </a:r>
            <a:endParaRPr lang="zh-CN" altLang="en-US" sz="3600" b="1">
              <a:solidFill>
                <a:schemeClr val="accent5">
                  <a:lumMod val="75000"/>
                </a:schemeClr>
              </a:solidFill>
              <a:latin typeface="Calibri" panose="020F0502020204030204" charset="0"/>
            </a:endParaRPr>
          </a:p>
        </p:txBody>
      </p:sp>
      <p:sp>
        <p:nvSpPr>
          <p:cNvPr id="8" name="文本框 7"/>
          <p:cNvSpPr txBox="1"/>
          <p:nvPr/>
        </p:nvSpPr>
        <p:spPr>
          <a:xfrm>
            <a:off x="3777615" y="2327910"/>
            <a:ext cx="645160" cy="645160"/>
          </a:xfrm>
          <a:prstGeom prst="rect">
            <a:avLst/>
          </a:prstGeom>
          <a:noFill/>
        </p:spPr>
        <p:txBody>
          <a:bodyPr wrap="square" rtlCol="0" anchor="t">
            <a:spAutoFit/>
          </a:bodyPr>
          <a:p>
            <a:r>
              <a:rPr lang="zh-CN" altLang="en-US" sz="3600" b="1">
                <a:solidFill>
                  <a:schemeClr val="tx2">
                    <a:lumMod val="75000"/>
                    <a:lumOff val="25000"/>
                  </a:schemeClr>
                </a:solidFill>
                <a:latin typeface="Calibri" panose="020F0502020204030204" charset="0"/>
                <a:ea typeface="微软雅黑" panose="020B0503020204020204" pitchFamily="34" charset="-122"/>
              </a:rPr>
              <a:t>①</a:t>
            </a:r>
            <a:endParaRPr lang="zh-CN" altLang="en-US" sz="3600" b="1">
              <a:solidFill>
                <a:schemeClr val="tx2">
                  <a:lumMod val="75000"/>
                  <a:lumOff val="25000"/>
                </a:schemeClr>
              </a:solidFill>
              <a:latin typeface="Calibri" panose="020F0502020204030204" charset="0"/>
              <a:ea typeface="微软雅黑" panose="020B0503020204020204" pitchFamily="34" charset="-122"/>
            </a:endParaRPr>
          </a:p>
        </p:txBody>
      </p:sp>
      <p:sp>
        <p:nvSpPr>
          <p:cNvPr id="22" name="文本框 21"/>
          <p:cNvSpPr txBox="1"/>
          <p:nvPr/>
        </p:nvSpPr>
        <p:spPr>
          <a:xfrm>
            <a:off x="2454910" y="3943985"/>
            <a:ext cx="756285" cy="645795"/>
          </a:xfrm>
          <a:prstGeom prst="rect">
            <a:avLst/>
          </a:prstGeom>
          <a:noFill/>
        </p:spPr>
        <p:txBody>
          <a:bodyPr wrap="square" rtlCol="0" anchor="t">
            <a:spAutoFit/>
          </a:bodyPr>
          <a:p>
            <a:r>
              <a:rPr lang="zh-CN" altLang="en-US" sz="3600" b="1">
                <a:solidFill>
                  <a:schemeClr val="accent2">
                    <a:lumMod val="75000"/>
                  </a:schemeClr>
                </a:solidFill>
                <a:latin typeface="Calibri" panose="020F0502020204030204" charset="0"/>
              </a:rPr>
              <a:t>②</a:t>
            </a:r>
            <a:endParaRPr lang="zh-CN" altLang="en-US" sz="3600" b="1">
              <a:solidFill>
                <a:schemeClr val="accent2">
                  <a:lumMod val="75000"/>
                </a:schemeClr>
              </a:solidFill>
              <a:latin typeface="Calibri" panose="020F0502020204030204" charset="0"/>
            </a:endParaRPr>
          </a:p>
        </p:txBody>
      </p:sp>
      <p:sp>
        <p:nvSpPr>
          <p:cNvPr id="27" name="文本框 26"/>
          <p:cNvSpPr txBox="1"/>
          <p:nvPr/>
        </p:nvSpPr>
        <p:spPr>
          <a:xfrm>
            <a:off x="3721735" y="3943985"/>
            <a:ext cx="756285" cy="645795"/>
          </a:xfrm>
          <a:prstGeom prst="rect">
            <a:avLst/>
          </a:prstGeom>
          <a:noFill/>
        </p:spPr>
        <p:txBody>
          <a:bodyPr wrap="square" rtlCol="0" anchor="t">
            <a:spAutoFit/>
          </a:bodyPr>
          <a:p>
            <a:r>
              <a:rPr lang="zh-CN" altLang="en-US" sz="3600" b="1">
                <a:solidFill>
                  <a:schemeClr val="accent3">
                    <a:lumMod val="75000"/>
                  </a:schemeClr>
                </a:solidFill>
                <a:latin typeface="Calibri" panose="020F0502020204030204" charset="0"/>
              </a:rPr>
              <a:t>③</a:t>
            </a:r>
            <a:endParaRPr lang="zh-CN" altLang="en-US" sz="3600" b="1">
              <a:solidFill>
                <a:schemeClr val="accent3">
                  <a:lumMod val="75000"/>
                </a:schemeClr>
              </a:solidFill>
              <a:latin typeface="Calibri" panose="020F0502020204030204" charset="0"/>
            </a:endParaRPr>
          </a:p>
        </p:txBody>
      </p:sp>
      <p:sp>
        <p:nvSpPr>
          <p:cNvPr id="28" name="文本框 27"/>
          <p:cNvSpPr txBox="1"/>
          <p:nvPr/>
        </p:nvSpPr>
        <p:spPr>
          <a:xfrm>
            <a:off x="4988560" y="3943985"/>
            <a:ext cx="756285" cy="645795"/>
          </a:xfrm>
          <a:prstGeom prst="rect">
            <a:avLst/>
          </a:prstGeom>
          <a:noFill/>
        </p:spPr>
        <p:txBody>
          <a:bodyPr wrap="square" rtlCol="0" anchor="t">
            <a:spAutoFit/>
          </a:bodyPr>
          <a:p>
            <a:r>
              <a:rPr lang="zh-CN" altLang="en-US" sz="3600" b="1">
                <a:solidFill>
                  <a:schemeClr val="accent4">
                    <a:lumMod val="75000"/>
                  </a:schemeClr>
                </a:solidFill>
                <a:latin typeface="Calibri" panose="020F0502020204030204" charset="0"/>
              </a:rPr>
              <a:t>④</a:t>
            </a:r>
            <a:endParaRPr lang="zh-CN" altLang="en-US" sz="3600" b="1">
              <a:solidFill>
                <a:schemeClr val="accent4">
                  <a:lumMod val="75000"/>
                </a:schemeClr>
              </a:solidFill>
              <a:latin typeface="Calibri" panose="020F0502020204030204" charset="0"/>
            </a:endParaRPr>
          </a:p>
        </p:txBody>
      </p:sp>
      <p:sp>
        <p:nvSpPr>
          <p:cNvPr id="29" name="文本框 28"/>
          <p:cNvSpPr txBox="1"/>
          <p:nvPr/>
        </p:nvSpPr>
        <p:spPr>
          <a:xfrm>
            <a:off x="3778885" y="5560060"/>
            <a:ext cx="643890" cy="645795"/>
          </a:xfrm>
          <a:prstGeom prst="rect">
            <a:avLst/>
          </a:prstGeom>
          <a:noFill/>
        </p:spPr>
        <p:txBody>
          <a:bodyPr wrap="square" rtlCol="0" anchor="t">
            <a:spAutoFit/>
          </a:bodyPr>
          <a:p>
            <a:r>
              <a:rPr lang="zh-CN" altLang="en-US" sz="3600" b="1">
                <a:solidFill>
                  <a:schemeClr val="accent5">
                    <a:lumMod val="75000"/>
                  </a:schemeClr>
                </a:solidFill>
                <a:latin typeface="Calibri" panose="020F0502020204030204" charset="0"/>
              </a:rPr>
              <a:t>⑤</a:t>
            </a:r>
            <a:r>
              <a:rPr lang="en-US" altLang="zh-CN" sz="3600" b="1">
                <a:solidFill>
                  <a:schemeClr val="accent5">
                    <a:lumMod val="75000"/>
                  </a:schemeClr>
                </a:solidFill>
                <a:latin typeface="Calibri" panose="020F0502020204030204" charset="0"/>
              </a:rPr>
              <a:t> </a:t>
            </a:r>
            <a:endParaRPr lang="en-US" altLang="zh-CN" sz="3600" b="1">
              <a:solidFill>
                <a:schemeClr val="accent5">
                  <a:lumMod val="75000"/>
                </a:schemeClr>
              </a:solidFill>
              <a:latin typeface="Calibri" panose="020F0502020204030204" charset="0"/>
            </a:endParaRPr>
          </a:p>
        </p:txBody>
      </p:sp>
      <p:grpSp>
        <p:nvGrpSpPr>
          <p:cNvPr id="30" name="组合 29"/>
          <p:cNvGrpSpPr/>
          <p:nvPr/>
        </p:nvGrpSpPr>
        <p:grpSpPr>
          <a:xfrm rot="0">
            <a:off x="2907665" y="3074670"/>
            <a:ext cx="2442210" cy="859790"/>
            <a:chOff x="4660" y="4489"/>
            <a:chExt cx="3256" cy="1228"/>
          </a:xfrm>
        </p:grpSpPr>
        <p:cxnSp>
          <p:nvCxnSpPr>
            <p:cNvPr id="31" name="直接连接符 30"/>
            <p:cNvCxnSpPr/>
            <p:nvPr/>
          </p:nvCxnSpPr>
          <p:spPr>
            <a:xfrm flipH="1">
              <a:off x="4660" y="4507"/>
              <a:ext cx="1570" cy="12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6225" y="4525"/>
              <a:ext cx="23" cy="11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227" y="4489"/>
              <a:ext cx="1689" cy="1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rot="0">
            <a:off x="2838450" y="4630420"/>
            <a:ext cx="2375535" cy="875030"/>
            <a:chOff x="4616" y="6682"/>
            <a:chExt cx="3167" cy="1250"/>
          </a:xfrm>
        </p:grpSpPr>
        <p:cxnSp>
          <p:nvCxnSpPr>
            <p:cNvPr id="35" name="直接连接符 34"/>
            <p:cNvCxnSpPr/>
            <p:nvPr/>
          </p:nvCxnSpPr>
          <p:spPr>
            <a:xfrm flipV="1">
              <a:off x="6208" y="6682"/>
              <a:ext cx="1575" cy="1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6228" y="6737"/>
              <a:ext cx="56" cy="11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4616" y="6784"/>
              <a:ext cx="1598" cy="1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0" y="0"/>
            <a:ext cx="1045029" cy="1045029"/>
          </a:xfrm>
          <a:prstGeom prst="rect">
            <a:avLst/>
          </a:prstGeom>
          <a:ln>
            <a:noFill/>
          </a:ln>
          <a:effectLst>
            <a:outerShdw blurRad="292100" dist="139700" dir="2700000" algn="tl" rotWithShape="0">
              <a:srgbClr val="333333">
                <a:alpha val="65000"/>
              </a:srgbClr>
            </a:outerShdw>
          </a:effectLst>
        </p:spPr>
      </p:pic>
      <p:sp>
        <p:nvSpPr>
          <p:cNvPr id="17" name="矩形 6"/>
          <p:cNvSpPr/>
          <p:nvPr>
            <p:custDataLst>
              <p:tags r:id="rId2"/>
            </p:custDataLst>
          </p:nvPr>
        </p:nvSpPr>
        <p:spPr>
          <a:xfrm>
            <a:off x="1215390" y="223520"/>
            <a:ext cx="4030345" cy="598170"/>
          </a:xfrm>
          <a:prstGeom prst="rect">
            <a:avLst/>
          </a:prstGeom>
          <a:noFill/>
          <a:ln w="38100">
            <a:noFill/>
          </a:ln>
        </p:spPr>
        <p:txBody>
          <a:bodyPr wrap="square" lIns="45699" tIns="22849" rIns="45699" bIns="22849" anchor="t">
            <a:spAutoFit/>
          </a:bodyPr>
          <a:p>
            <a:pPr algn="l">
              <a:lnSpc>
                <a:spcPct val="100000"/>
              </a:lnSpc>
            </a:pP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Read for structure</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sp>
        <p:nvSpPr>
          <p:cNvPr id="5" name="文本框 4"/>
          <p:cNvSpPr txBox="1"/>
          <p:nvPr/>
        </p:nvSpPr>
        <p:spPr>
          <a:xfrm>
            <a:off x="220980" y="1045210"/>
            <a:ext cx="5024755" cy="1076325"/>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spAutoFit/>
          </a:bodyPr>
          <a:p>
            <a:pPr indent="0" algn="ctr" fontAlgn="auto">
              <a:lnSpc>
                <a:spcPct val="100000"/>
              </a:lnSpc>
              <a:buFont typeface="Wingdings" panose="05000000000000000000" charset="0"/>
              <a:buNone/>
            </a:pPr>
            <a:r>
              <a:rPr lang="en-US" sz="3200" b="1" i="1" dirty="0">
                <a:latin typeface="Calibri" panose="020F0502020204030204" charset="0"/>
                <a:ea typeface="专业字体设计服务/WWW.ZTSGC.COM/" panose="02000000000000000000" pitchFamily="2" charset="-122"/>
                <a:cs typeface="Calibri" panose="020F0502020204030204" charset="0"/>
                <a:sym typeface="+mn-ea"/>
              </a:rPr>
              <a:t>Skim the passage quickly and work out the structure. </a:t>
            </a:r>
            <a:endParaRPr lang="en-US" sz="32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p:txBody>
      </p:sp>
      <p:pic>
        <p:nvPicPr>
          <p:cNvPr id="7" name="图片 6" descr="Screenshot_20211209_104132_com.tencent.mobileqq"/>
          <p:cNvPicPr>
            <a:picLocks noChangeAspect="1"/>
          </p:cNvPicPr>
          <p:nvPr/>
        </p:nvPicPr>
        <p:blipFill>
          <a:blip r:embed="rId3">
            <a:lum bright="12000"/>
          </a:blip>
          <a:srcRect l="5531" t="23048" r="3969" b="25000"/>
          <a:stretch>
            <a:fillRect/>
          </a:stretch>
        </p:blipFill>
        <p:spPr>
          <a:xfrm>
            <a:off x="6713220" y="102235"/>
            <a:ext cx="5364480" cy="6653530"/>
          </a:xfrm>
          <a:prstGeom prst="rect">
            <a:avLst/>
          </a:prstGeom>
        </p:spPr>
      </p:pic>
      <p:grpSp>
        <p:nvGrpSpPr>
          <p:cNvPr id="3" name="组合 2"/>
          <p:cNvGrpSpPr/>
          <p:nvPr/>
        </p:nvGrpSpPr>
        <p:grpSpPr>
          <a:xfrm>
            <a:off x="142875" y="2388870"/>
            <a:ext cx="2785110" cy="3471545"/>
            <a:chOff x="416" y="3487"/>
            <a:chExt cx="4386" cy="5467"/>
          </a:xfrm>
        </p:grpSpPr>
        <p:sp>
          <p:nvSpPr>
            <p:cNvPr id="12" name="文本框 11"/>
            <p:cNvSpPr txBox="1"/>
            <p:nvPr/>
          </p:nvSpPr>
          <p:spPr>
            <a:xfrm>
              <a:off x="2105" y="3487"/>
              <a:ext cx="1008" cy="1016"/>
            </a:xfrm>
            <a:prstGeom prst="rect">
              <a:avLst/>
            </a:prstGeom>
            <a:noFill/>
          </p:spPr>
          <p:txBody>
            <a:bodyPr wrap="none" rtlCol="0" anchor="t">
              <a:spAutoFit/>
            </a:bodyPr>
            <a:p>
              <a:r>
                <a:rPr lang="zh-CN" altLang="en-US" sz="3600" b="1">
                  <a:solidFill>
                    <a:schemeClr val="tx2">
                      <a:lumMod val="75000"/>
                      <a:lumOff val="25000"/>
                    </a:schemeClr>
                  </a:solidFill>
                  <a:latin typeface="Calibri" panose="020F0502020204030204" charset="0"/>
                  <a:ea typeface="微软雅黑" panose="020B0503020204020204" pitchFamily="34" charset="-122"/>
                </a:rPr>
                <a:t>①</a:t>
              </a:r>
              <a:endParaRPr lang="zh-CN" altLang="en-US" sz="3600" b="1">
                <a:solidFill>
                  <a:schemeClr val="tx2">
                    <a:lumMod val="75000"/>
                    <a:lumOff val="25000"/>
                  </a:schemeClr>
                </a:solidFill>
                <a:latin typeface="Calibri" panose="020F0502020204030204" charset="0"/>
                <a:ea typeface="微软雅黑" panose="020B0503020204020204" pitchFamily="34" charset="-122"/>
              </a:endParaRPr>
            </a:p>
          </p:txBody>
        </p:sp>
        <p:sp>
          <p:nvSpPr>
            <p:cNvPr id="13" name="文本框 12"/>
            <p:cNvSpPr txBox="1"/>
            <p:nvPr/>
          </p:nvSpPr>
          <p:spPr>
            <a:xfrm>
              <a:off x="416" y="5691"/>
              <a:ext cx="1008" cy="1016"/>
            </a:xfrm>
            <a:prstGeom prst="rect">
              <a:avLst/>
            </a:prstGeom>
            <a:noFill/>
          </p:spPr>
          <p:txBody>
            <a:bodyPr wrap="none" rtlCol="0" anchor="t">
              <a:spAutoFit/>
            </a:bodyPr>
            <a:p>
              <a:r>
                <a:rPr lang="zh-CN" altLang="en-US" sz="3600" b="1">
                  <a:solidFill>
                    <a:schemeClr val="accent2">
                      <a:lumMod val="75000"/>
                    </a:schemeClr>
                  </a:solidFill>
                  <a:latin typeface="Calibri" panose="020F0502020204030204" charset="0"/>
                </a:rPr>
                <a:t>②</a:t>
              </a:r>
              <a:endParaRPr lang="zh-CN" altLang="en-US" sz="3600" b="1">
                <a:solidFill>
                  <a:schemeClr val="accent2">
                    <a:lumMod val="75000"/>
                  </a:schemeClr>
                </a:solidFill>
                <a:latin typeface="Calibri" panose="020F0502020204030204" charset="0"/>
              </a:endParaRPr>
            </a:p>
          </p:txBody>
        </p:sp>
        <p:sp>
          <p:nvSpPr>
            <p:cNvPr id="14" name="文本框 13"/>
            <p:cNvSpPr txBox="1"/>
            <p:nvPr/>
          </p:nvSpPr>
          <p:spPr>
            <a:xfrm>
              <a:off x="2105" y="5691"/>
              <a:ext cx="1008" cy="1016"/>
            </a:xfrm>
            <a:prstGeom prst="rect">
              <a:avLst/>
            </a:prstGeom>
            <a:noFill/>
          </p:spPr>
          <p:txBody>
            <a:bodyPr wrap="none" rtlCol="0" anchor="t">
              <a:spAutoFit/>
            </a:bodyPr>
            <a:p>
              <a:r>
                <a:rPr lang="zh-CN" altLang="en-US" sz="3600" b="1">
                  <a:solidFill>
                    <a:schemeClr val="accent3">
                      <a:lumMod val="75000"/>
                    </a:schemeClr>
                  </a:solidFill>
                  <a:latin typeface="Calibri" panose="020F0502020204030204" charset="0"/>
                </a:rPr>
                <a:t>③</a:t>
              </a:r>
              <a:endParaRPr lang="zh-CN" altLang="en-US" sz="3600" b="1">
                <a:solidFill>
                  <a:schemeClr val="accent3">
                    <a:lumMod val="75000"/>
                  </a:schemeClr>
                </a:solidFill>
                <a:latin typeface="Calibri" panose="020F0502020204030204" charset="0"/>
              </a:endParaRPr>
            </a:p>
          </p:txBody>
        </p:sp>
        <p:sp>
          <p:nvSpPr>
            <p:cNvPr id="15" name="文本框 14"/>
            <p:cNvSpPr txBox="1"/>
            <p:nvPr/>
          </p:nvSpPr>
          <p:spPr>
            <a:xfrm>
              <a:off x="3794" y="5691"/>
              <a:ext cx="1008" cy="1016"/>
            </a:xfrm>
            <a:prstGeom prst="rect">
              <a:avLst/>
            </a:prstGeom>
            <a:noFill/>
          </p:spPr>
          <p:txBody>
            <a:bodyPr wrap="none" rtlCol="0" anchor="t">
              <a:spAutoFit/>
            </a:bodyPr>
            <a:p>
              <a:r>
                <a:rPr lang="zh-CN" altLang="en-US" sz="3600" b="1">
                  <a:solidFill>
                    <a:schemeClr val="accent4">
                      <a:lumMod val="75000"/>
                    </a:schemeClr>
                  </a:solidFill>
                  <a:latin typeface="Calibri" panose="020F0502020204030204" charset="0"/>
                </a:rPr>
                <a:t>④</a:t>
              </a:r>
              <a:endParaRPr lang="zh-CN" altLang="en-US" sz="3600" b="1">
                <a:solidFill>
                  <a:schemeClr val="accent4">
                    <a:lumMod val="75000"/>
                  </a:schemeClr>
                </a:solidFill>
                <a:latin typeface="Calibri" panose="020F0502020204030204" charset="0"/>
              </a:endParaRPr>
            </a:p>
          </p:txBody>
        </p:sp>
        <p:sp>
          <p:nvSpPr>
            <p:cNvPr id="16" name="文本框 15"/>
            <p:cNvSpPr txBox="1"/>
            <p:nvPr/>
          </p:nvSpPr>
          <p:spPr>
            <a:xfrm>
              <a:off x="2024" y="7938"/>
              <a:ext cx="1171" cy="1016"/>
            </a:xfrm>
            <a:prstGeom prst="rect">
              <a:avLst/>
            </a:prstGeom>
            <a:noFill/>
          </p:spPr>
          <p:txBody>
            <a:bodyPr wrap="none" rtlCol="0" anchor="t">
              <a:spAutoFit/>
            </a:bodyPr>
            <a:p>
              <a:r>
                <a:rPr lang="zh-CN" altLang="en-US" sz="3600" b="1">
                  <a:solidFill>
                    <a:schemeClr val="accent5">
                      <a:lumMod val="75000"/>
                    </a:schemeClr>
                  </a:solidFill>
                  <a:latin typeface="Calibri" panose="020F0502020204030204" charset="0"/>
                </a:rPr>
                <a:t>⑤</a:t>
              </a:r>
              <a:r>
                <a:rPr lang="en-US" altLang="zh-CN" sz="3600" b="1">
                  <a:solidFill>
                    <a:schemeClr val="accent5">
                      <a:lumMod val="75000"/>
                    </a:schemeClr>
                  </a:solidFill>
                  <a:latin typeface="Calibri" panose="020F0502020204030204" charset="0"/>
                </a:rPr>
                <a:t> </a:t>
              </a:r>
              <a:endParaRPr lang="en-US" altLang="zh-CN" sz="3600" b="1">
                <a:solidFill>
                  <a:schemeClr val="accent5">
                    <a:lumMod val="75000"/>
                  </a:schemeClr>
                </a:solidFill>
                <a:latin typeface="Calibri" panose="020F0502020204030204" charset="0"/>
              </a:endParaRPr>
            </a:p>
          </p:txBody>
        </p:sp>
        <p:grpSp>
          <p:nvGrpSpPr>
            <p:cNvPr id="21" name="组合 20"/>
            <p:cNvGrpSpPr/>
            <p:nvPr/>
          </p:nvGrpSpPr>
          <p:grpSpPr>
            <a:xfrm rot="0">
              <a:off x="1020" y="4529"/>
              <a:ext cx="3256" cy="1228"/>
              <a:chOff x="4660" y="4489"/>
              <a:chExt cx="3256" cy="1228"/>
            </a:xfrm>
          </p:grpSpPr>
          <p:cxnSp>
            <p:nvCxnSpPr>
              <p:cNvPr id="18" name="直接连接符 17"/>
              <p:cNvCxnSpPr/>
              <p:nvPr/>
            </p:nvCxnSpPr>
            <p:spPr>
              <a:xfrm flipH="1">
                <a:off x="4660" y="4507"/>
                <a:ext cx="1570" cy="12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225" y="4525"/>
                <a:ext cx="23" cy="11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227" y="4489"/>
                <a:ext cx="1689" cy="1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0">
              <a:off x="927" y="6751"/>
              <a:ext cx="3167" cy="1250"/>
              <a:chOff x="4616" y="6682"/>
              <a:chExt cx="3167" cy="1250"/>
            </a:xfrm>
          </p:grpSpPr>
          <p:cxnSp>
            <p:nvCxnSpPr>
              <p:cNvPr id="23" name="直接连接符 22"/>
              <p:cNvCxnSpPr/>
              <p:nvPr/>
            </p:nvCxnSpPr>
            <p:spPr>
              <a:xfrm flipV="1">
                <a:off x="6208" y="6682"/>
                <a:ext cx="1575" cy="1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228" y="6737"/>
                <a:ext cx="56" cy="11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4616" y="6784"/>
                <a:ext cx="1598" cy="1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8" name="文本框 67"/>
          <p:cNvSpPr txBox="1"/>
          <p:nvPr/>
        </p:nvSpPr>
        <p:spPr>
          <a:xfrm>
            <a:off x="3725545" y="2390775"/>
            <a:ext cx="1841500" cy="607695"/>
          </a:xfrm>
          <a:prstGeom prst="rect">
            <a:avLst/>
          </a:prstGeom>
          <a:solidFill>
            <a:schemeClr val="bg1"/>
          </a:solidFill>
          <a:ln w="19050">
            <a:solidFill>
              <a:schemeClr val="accent4"/>
            </a:solidFill>
          </a:ln>
        </p:spPr>
        <p:txBody>
          <a:bodyPr wrap="square" rtlCol="0" anchor="t">
            <a:spAutoFit/>
          </a:bodyPr>
          <a:p>
            <a:pPr algn="ctr">
              <a:lnSpc>
                <a:spcPct val="120000"/>
              </a:lnSpc>
            </a:pPr>
            <a:r>
              <a:rPr lang="en-US" sz="2800" b="1" i="1">
                <a:solidFill>
                  <a:srgbClr val="0000FF"/>
                </a:solidFill>
                <a:latin typeface="Calibri" panose="020F0502020204030204" charset="0"/>
                <a:cs typeface="Calibri" panose="020F0502020204030204" charset="0"/>
                <a:sym typeface="+mn-ea"/>
              </a:rPr>
              <a:t>Structure ?  </a:t>
            </a:r>
            <a:endParaRPr lang="en-US" sz="2800" b="1" i="1">
              <a:solidFill>
                <a:srgbClr val="0000FF"/>
              </a:solidFill>
              <a:latin typeface="Calibri" panose="020F0502020204030204" charset="0"/>
              <a:cs typeface="Calibri" panose="020F0502020204030204" charset="0"/>
              <a:sym typeface="+mn-ea"/>
            </a:endParaRPr>
          </a:p>
        </p:txBody>
      </p:sp>
      <p:sp>
        <p:nvSpPr>
          <p:cNvPr id="8" name="下箭头 7"/>
          <p:cNvSpPr/>
          <p:nvPr/>
        </p:nvSpPr>
        <p:spPr>
          <a:xfrm>
            <a:off x="4491990" y="3063240"/>
            <a:ext cx="308610" cy="35242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3046730" y="3480435"/>
            <a:ext cx="3557270" cy="953135"/>
          </a:xfrm>
          <a:prstGeom prst="rect">
            <a:avLst/>
          </a:prstGeom>
          <a:solidFill>
            <a:schemeClr val="bg1"/>
          </a:solidFill>
          <a:ln w="19050">
            <a:solidFill>
              <a:schemeClr val="accent2">
                <a:lumMod val="75000"/>
              </a:schemeClr>
            </a:solidFill>
          </a:ln>
          <a:effectLst>
            <a:outerShdw blurRad="50800" dist="38100" dir="5400000" algn="t" rotWithShape="0">
              <a:prstClr val="black">
                <a:alpha val="40000"/>
              </a:prstClr>
            </a:outerShdw>
          </a:effectLst>
        </p:spPr>
        <p:txBody>
          <a:bodyPr wrap="square" rtlCol="0" anchor="t">
            <a:spAutoFit/>
          </a:bodyPr>
          <a:p>
            <a:pPr marL="457200" indent="-457200" algn="l">
              <a:buFont typeface="Wingdings" panose="05000000000000000000" charset="0"/>
              <a:buChar char="Ø"/>
            </a:pPr>
            <a:r>
              <a:rPr lang="en-US" altLang="zh-CN" sz="2800" b="1" i="1">
                <a:effectLst>
                  <a:outerShdw blurRad="38100" dist="38100" dir="2700000" algn="tl">
                    <a:srgbClr val="000000">
                      <a:alpha val="43137"/>
                    </a:srgbClr>
                  </a:outerShdw>
                </a:effectLst>
                <a:latin typeface="Calibri" panose="020F0502020204030204" charset="0"/>
                <a:cs typeface="Calibri" panose="020F0502020204030204" charset="0"/>
                <a:sym typeface="+mn-ea"/>
              </a:rPr>
              <a:t>Signposts</a:t>
            </a:r>
            <a:r>
              <a:rPr lang="en-US" altLang="zh-CN" sz="2400" b="1" i="1">
                <a:effectLst>
                  <a:outerShdw blurRad="38100" dist="38100" dir="2700000" algn="tl">
                    <a:srgbClr val="000000">
                      <a:alpha val="43137"/>
                    </a:srgbClr>
                  </a:outerShdw>
                </a:effectLst>
                <a:latin typeface="Calibri" panose="020F0502020204030204" charset="0"/>
                <a:cs typeface="Calibri" panose="020F0502020204030204" charset="0"/>
                <a:sym typeface="+mn-ea"/>
              </a:rPr>
              <a:t>   </a:t>
            </a:r>
            <a:r>
              <a:rPr lang="en-US" altLang="zh-CN" b="1" u="sng">
                <a:effectLst>
                  <a:outerShdw blurRad="38100" dist="38100" dir="2700000" algn="tl">
                    <a:srgbClr val="000000">
                      <a:alpha val="43137"/>
                    </a:srgbClr>
                  </a:outerShdw>
                </a:effectLst>
                <a:sym typeface="+mn-ea"/>
              </a:rPr>
              <a:t>(</a:t>
            </a:r>
            <a:r>
              <a:rPr lang="zh-CN" altLang="en-US" b="1" u="sng">
                <a:effectLst>
                  <a:outerShdw blurRad="38100" dist="38100" dir="2700000" algn="tl">
                    <a:srgbClr val="000000">
                      <a:alpha val="43137"/>
                    </a:srgbClr>
                  </a:outerShdw>
                </a:effectLst>
                <a:sym typeface="+mn-ea"/>
              </a:rPr>
              <a:t>标识性语言</a:t>
            </a:r>
            <a:r>
              <a:rPr lang="en-US" altLang="zh-CN" b="1" u="sng">
                <a:effectLst>
                  <a:outerShdw blurRad="38100" dist="38100" dir="2700000" algn="tl">
                    <a:srgbClr val="000000">
                      <a:alpha val="43137"/>
                    </a:srgbClr>
                  </a:outerShdw>
                </a:effectLst>
                <a:sym typeface="+mn-ea"/>
              </a:rPr>
              <a:t>)</a:t>
            </a:r>
            <a:endParaRPr lang="en-US" altLang="zh-CN" b="1" u="sng">
              <a:effectLst>
                <a:outerShdw blurRad="38100" dist="38100" dir="2700000" algn="tl">
                  <a:srgbClr val="000000">
                    <a:alpha val="43137"/>
                  </a:srgbClr>
                </a:outerShdw>
              </a:effectLst>
              <a:sym typeface="+mn-ea"/>
            </a:endParaRPr>
          </a:p>
          <a:p>
            <a:pPr marL="457200" indent="-457200" algn="l">
              <a:buFont typeface="Wingdings" panose="05000000000000000000" charset="0"/>
              <a:buChar char="Ø"/>
            </a:pPr>
            <a:r>
              <a:rPr lang="en-US" altLang="zh-CN" sz="2800" b="1" i="1" u="sng">
                <a:effectLst>
                  <a:outerShdw blurRad="38100" dist="38100" dir="2700000" algn="tl">
                    <a:srgbClr val="000000">
                      <a:alpha val="43137"/>
                    </a:srgbClr>
                  </a:outerShdw>
                </a:effectLst>
                <a:latin typeface="Calibri" panose="020F0502020204030204" charset="0"/>
                <a:cs typeface="Calibri" panose="020F0502020204030204" charset="0"/>
                <a:sym typeface="+mn-ea"/>
              </a:rPr>
              <a:t>Logical words</a:t>
            </a:r>
            <a:endParaRPr lang="en-US" altLang="zh-CN" sz="2800" b="1" i="1" u="sng">
              <a:effectLst>
                <a:outerShdw blurRad="38100" dist="38100" dir="2700000" algn="tl">
                  <a:srgbClr val="000000">
                    <a:alpha val="43137"/>
                  </a:srgbClr>
                </a:outerShdw>
              </a:effectLst>
              <a:latin typeface="Calibri" panose="020F0502020204030204" charset="0"/>
              <a:cs typeface="Calibri" panose="020F0502020204030204" charset="0"/>
              <a:sym typeface="+mn-ea"/>
            </a:endParaRPr>
          </a:p>
        </p:txBody>
      </p:sp>
      <p:sp>
        <p:nvSpPr>
          <p:cNvPr id="4" name="椭圆 3"/>
          <p:cNvSpPr/>
          <p:nvPr/>
        </p:nvSpPr>
        <p:spPr>
          <a:xfrm>
            <a:off x="6853555" y="1515745"/>
            <a:ext cx="922020" cy="23114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6904355" y="2526665"/>
            <a:ext cx="1569720" cy="23114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6904355" y="4292600"/>
            <a:ext cx="871220" cy="23114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6853555" y="5593080"/>
            <a:ext cx="772160" cy="23114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椭圆 26"/>
          <p:cNvSpPr/>
          <p:nvPr/>
        </p:nvSpPr>
        <p:spPr>
          <a:xfrm>
            <a:off x="9504680" y="1681480"/>
            <a:ext cx="1145540" cy="23114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椭圆 27"/>
          <p:cNvSpPr/>
          <p:nvPr/>
        </p:nvSpPr>
        <p:spPr>
          <a:xfrm>
            <a:off x="9504680" y="2707640"/>
            <a:ext cx="1145540" cy="23114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椭圆 28"/>
          <p:cNvSpPr/>
          <p:nvPr/>
        </p:nvSpPr>
        <p:spPr>
          <a:xfrm>
            <a:off x="9504680" y="3733800"/>
            <a:ext cx="503555" cy="23114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椭圆 29"/>
          <p:cNvSpPr/>
          <p:nvPr/>
        </p:nvSpPr>
        <p:spPr>
          <a:xfrm>
            <a:off x="9504680" y="5323840"/>
            <a:ext cx="647700" cy="23114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bldLvl="0" animBg="1"/>
      <p:bldP spid="10" grpId="0" bldLvl="0" animBg="1"/>
      <p:bldP spid="11" grpId="0" bldLvl="0" animBg="1"/>
      <p:bldP spid="27" grpId="0" bldLvl="0" animBg="1"/>
      <p:bldP spid="28" grpId="0" bldLvl="0" animBg="1"/>
      <p:bldP spid="29" grpId="0" bldLvl="0" animBg="1"/>
      <p:bldP spid="30" grpId="0" bldLvl="0" animBg="1"/>
      <p:bldP spid="8" grpId="0" bldLvl="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0" y="0"/>
            <a:ext cx="1045029" cy="1045029"/>
          </a:xfrm>
          <a:prstGeom prst="rect">
            <a:avLst/>
          </a:prstGeom>
          <a:ln>
            <a:noFill/>
          </a:ln>
          <a:effectLst>
            <a:outerShdw blurRad="292100" dist="139700" dir="2700000" algn="tl" rotWithShape="0">
              <a:srgbClr val="333333">
                <a:alpha val="65000"/>
              </a:srgbClr>
            </a:outerShdw>
          </a:effectLst>
        </p:spPr>
      </p:pic>
      <p:sp>
        <p:nvSpPr>
          <p:cNvPr id="17" name="矩形 6"/>
          <p:cNvSpPr/>
          <p:nvPr>
            <p:custDataLst>
              <p:tags r:id="rId2"/>
            </p:custDataLst>
          </p:nvPr>
        </p:nvSpPr>
        <p:spPr>
          <a:xfrm>
            <a:off x="1215390" y="223520"/>
            <a:ext cx="4030345" cy="598170"/>
          </a:xfrm>
          <a:prstGeom prst="rect">
            <a:avLst/>
          </a:prstGeom>
          <a:noFill/>
          <a:ln w="38100">
            <a:noFill/>
          </a:ln>
        </p:spPr>
        <p:txBody>
          <a:bodyPr wrap="square" lIns="45699" tIns="22849" rIns="45699" bIns="22849" anchor="t">
            <a:spAutoFit/>
          </a:bodyPr>
          <a:p>
            <a:pPr algn="l">
              <a:lnSpc>
                <a:spcPct val="100000"/>
              </a:lnSpc>
            </a:pPr>
            <a:r>
              <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rPr>
              <a:t>Read for </a:t>
            </a:r>
            <a:r>
              <a:rPr lang="en-US" altLang="zh-CN" sz="3600" b="1" i="1">
                <a:latin typeface="Calibri" panose="020F0502020204030204" charset="0"/>
                <a:ea typeface="隶书" panose="02010509060101010101" pitchFamily="49" charset="-122"/>
                <a:cs typeface="Calibri" panose="020F0502020204030204" charset="0"/>
                <a:sym typeface="+mn-ea"/>
              </a:rPr>
              <a:t>details</a:t>
            </a:r>
            <a:endParaRPr lang="en-US" altLang="zh-CN" sz="3600" b="1" i="1">
              <a:solidFill>
                <a:schemeClr val="tx1"/>
              </a:solidFill>
              <a:latin typeface="Calibri" panose="020F0502020204030204" charset="0"/>
              <a:ea typeface="隶书" panose="02010509060101010101" pitchFamily="49" charset="-122"/>
              <a:cs typeface="Calibri" panose="020F0502020204030204" charset="0"/>
              <a:sym typeface="+mn-ea"/>
            </a:endParaRPr>
          </a:p>
        </p:txBody>
      </p:sp>
      <p:sp>
        <p:nvSpPr>
          <p:cNvPr id="2" name="文本框 1"/>
          <p:cNvSpPr txBox="1"/>
          <p:nvPr/>
        </p:nvSpPr>
        <p:spPr>
          <a:xfrm>
            <a:off x="398145" y="1045210"/>
            <a:ext cx="6814185" cy="1076325"/>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spAutoFit/>
          </a:bodyPr>
          <a:p>
            <a:pPr indent="0" algn="l" fontAlgn="auto">
              <a:lnSpc>
                <a:spcPct val="100000"/>
              </a:lnSpc>
              <a:buFont typeface="Wingdings" panose="05000000000000000000" charset="0"/>
              <a:buNone/>
            </a:pPr>
            <a:r>
              <a:rPr lang="en-US" sz="3200" b="1" i="1" dirty="0">
                <a:latin typeface="Calibri" panose="020F0502020204030204" charset="0"/>
                <a:ea typeface="专业字体设计服务/WWW.ZTSGC.COM/" panose="02000000000000000000" pitchFamily="2" charset="-122"/>
                <a:cs typeface="Calibri" panose="020F0502020204030204" charset="0"/>
                <a:sym typeface="+mn-ea"/>
              </a:rPr>
              <a:t>Read the passage carefully and answer the following questions.   </a:t>
            </a:r>
            <a:endParaRPr lang="en-US" sz="32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p:txBody>
      </p:sp>
      <p:sp>
        <p:nvSpPr>
          <p:cNvPr id="3" name="文本框 2"/>
          <p:cNvSpPr txBox="1"/>
          <p:nvPr/>
        </p:nvSpPr>
        <p:spPr>
          <a:xfrm>
            <a:off x="398145" y="2582545"/>
            <a:ext cx="7169785" cy="1568450"/>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spAutoFit/>
          </a:bodyPr>
          <a:p>
            <a:pPr indent="0" algn="l" fontAlgn="auto">
              <a:lnSpc>
                <a:spcPct val="100000"/>
              </a:lnSpc>
              <a:buFont typeface="Wingdings" panose="05000000000000000000" charset="0"/>
              <a:buNone/>
            </a:pPr>
            <a:r>
              <a:rPr lang="en-US" sz="32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rPr>
              <a:t>1. What is Wang Li’s point?</a:t>
            </a:r>
            <a:endParaRPr lang="en-US" sz="32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a:p>
            <a:pPr indent="0" algn="l" fontAlgn="auto">
              <a:lnSpc>
                <a:spcPct val="100000"/>
              </a:lnSpc>
              <a:buFont typeface="Wingdings" panose="05000000000000000000" charset="0"/>
              <a:buNone/>
            </a:pPr>
            <a:endParaRPr lang="en-US" sz="32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a:p>
            <a:pPr indent="0" algn="l" fontAlgn="auto">
              <a:lnSpc>
                <a:spcPct val="100000"/>
              </a:lnSpc>
              <a:buFont typeface="Wingdings" panose="05000000000000000000" charset="0"/>
              <a:buNone/>
            </a:pPr>
            <a:r>
              <a:rPr lang="en-US" sz="32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rPr>
              <a:t>2. How does Wang Li develop her point?</a:t>
            </a:r>
            <a:endParaRPr lang="en-US" sz="3200" b="1" i="1" dirty="0">
              <a:solidFill>
                <a:schemeClr val="tx1"/>
              </a:solidFill>
              <a:latin typeface="Calibri" panose="020F0502020204030204" charset="0"/>
              <a:ea typeface="专业字体设计服务/WWW.ZTSGC.COM/" panose="02000000000000000000" pitchFamily="2" charset="-122"/>
              <a:cs typeface="Calibri" panose="020F0502020204030204" charset="0"/>
              <a:sym typeface="+mn-ea"/>
            </a:endParaRPr>
          </a:p>
        </p:txBody>
      </p:sp>
      <p:grpSp>
        <p:nvGrpSpPr>
          <p:cNvPr id="10" name="组合 9"/>
          <p:cNvGrpSpPr/>
          <p:nvPr/>
        </p:nvGrpSpPr>
        <p:grpSpPr>
          <a:xfrm>
            <a:off x="8007350" y="207010"/>
            <a:ext cx="3694430" cy="6462395"/>
            <a:chOff x="8672" y="352"/>
            <a:chExt cx="5208" cy="10496"/>
          </a:xfrm>
        </p:grpSpPr>
        <p:pic>
          <p:nvPicPr>
            <p:cNvPr id="7" name="图片 6" descr="Screenshot_20211209_104132_com.tencent.mobileqq"/>
            <p:cNvPicPr>
              <a:picLocks noChangeAspect="1"/>
            </p:cNvPicPr>
            <p:nvPr/>
          </p:nvPicPr>
          <p:blipFill>
            <a:blip r:embed="rId3">
              <a:lum bright="12000"/>
            </a:blip>
            <a:srcRect l="6056" t="27907" r="48397" b="25000"/>
            <a:stretch>
              <a:fillRect/>
            </a:stretch>
          </p:blipFill>
          <p:spPr>
            <a:xfrm>
              <a:off x="8672" y="1350"/>
              <a:ext cx="5208" cy="9498"/>
            </a:xfrm>
            <a:prstGeom prst="rect">
              <a:avLst/>
            </a:prstGeom>
          </p:spPr>
        </p:pic>
        <p:pic>
          <p:nvPicPr>
            <p:cNvPr id="9" name="图片 8" descr="Screenshot_20211209_104132_com.tencent.mobileqq"/>
            <p:cNvPicPr>
              <a:picLocks noChangeAspect="1"/>
            </p:cNvPicPr>
            <p:nvPr/>
          </p:nvPicPr>
          <p:blipFill>
            <a:blip r:embed="rId3">
              <a:lum bright="12000"/>
            </a:blip>
            <a:srcRect l="18512" t="23048" r="16950" b="72004"/>
            <a:stretch>
              <a:fillRect/>
            </a:stretch>
          </p:blipFill>
          <p:spPr>
            <a:xfrm>
              <a:off x="8672" y="352"/>
              <a:ext cx="5208" cy="998"/>
            </a:xfrm>
            <a:prstGeom prst="rect">
              <a:avLst/>
            </a:prstGeom>
          </p:spPr>
        </p:pic>
      </p:gr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1.xml><?xml version="1.0" encoding="utf-8"?>
<p:tagLst xmlns:p="http://schemas.openxmlformats.org/presentationml/2006/main">
  <p:tag name="KSO_WM_FULL_TEXT_BEAUTIFY_COPY_ID" val="17"/>
</p:tagLst>
</file>

<file path=ppt/tags/tag102.xml><?xml version="1.0" encoding="utf-8"?>
<p:tagLst xmlns:p="http://schemas.openxmlformats.org/presentationml/2006/main">
  <p:tag name="KSO_WM_UNIT_TABLE_BEAUTIFY" val="smartTable{3da6ea0a-10f2-4b29-bd89-04734f6dac84}"/>
  <p:tag name="TABLE_ENDDRAG_ORIGIN_RECT" val="905*387"/>
  <p:tag name="TABLE_ENDDRAG_RECT" val="27*129*905*387"/>
</p:tagLst>
</file>

<file path=ppt/tags/tag103.xml><?xml version="1.0" encoding="utf-8"?>
<p:tagLst xmlns:p="http://schemas.openxmlformats.org/presentationml/2006/main">
  <p:tag name="AS_UNIQUEID" val="187"/>
</p:tagLst>
</file>

<file path=ppt/tags/tag10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5.xml><?xml version="1.0" encoding="utf-8"?>
<p:tagLst xmlns:p="http://schemas.openxmlformats.org/presentationml/2006/main">
  <p:tag name="KSO_WM_FULL_TEXT_BEAUTIFY_COPY_ID" val="17"/>
</p:tagLst>
</file>

<file path=ppt/tags/tag10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7.xml><?xml version="1.0" encoding="utf-8"?>
<p:tagLst xmlns:p="http://schemas.openxmlformats.org/presentationml/2006/main">
  <p:tag name="KSO_WM_FULL_TEXT_BEAUTIFY_COPY_ID" val="17"/>
</p:tagLst>
</file>

<file path=ppt/tags/tag108.xml><?xml version="1.0" encoding="utf-8"?>
<p:tagLst xmlns:p="http://schemas.openxmlformats.org/presentationml/2006/main">
  <p:tag name="KSO_WM_UNIT_TABLE_BEAUTIFY" val="smartTable{c9c435a8-16cc-4bb7-b0e6-31efd1e9877a}"/>
  <p:tag name="TABLE_ENDDRAG_ORIGIN_RECT" val="529*418"/>
  <p:tag name="TABLE_ENDDRAG_RECT" val="21*98*529*418"/>
</p:tagLst>
</file>

<file path=ppt/tags/tag10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FULL_TEXT_BEAUTIFY_COPY_ID" val="17"/>
</p:tagLst>
</file>

<file path=ppt/tags/tag11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2.xml><?xml version="1.0" encoding="utf-8"?>
<p:tagLst xmlns:p="http://schemas.openxmlformats.org/presentationml/2006/main">
  <p:tag name="KSO_WM_FULL_TEXT_BEAUTIFY_COPY_ID" val="17"/>
</p:tagLst>
</file>

<file path=ppt/tags/tag11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4.xml><?xml version="1.0" encoding="utf-8"?>
<p:tagLst xmlns:p="http://schemas.openxmlformats.org/presentationml/2006/main">
  <p:tag name="KSO_WM_FULL_TEXT_BEAUTIFY_COPY_ID" val="17"/>
</p:tagLst>
</file>

<file path=ppt/tags/tag11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6.xml><?xml version="1.0" encoding="utf-8"?>
<p:tagLst xmlns:p="http://schemas.openxmlformats.org/presentationml/2006/main">
  <p:tag name="KSO_WM_FULL_TEXT_BEAUTIFY_COPY_ID" val="17"/>
</p:tagLst>
</file>

<file path=ppt/tags/tag117.xml><?xml version="1.0" encoding="utf-8"?>
<p:tagLst xmlns:p="http://schemas.openxmlformats.org/presentationml/2006/main">
  <p:tag name="KSO_WM_FULL_TEXT_BEAUTIFY_COPY_ID" val="17"/>
</p:tagLst>
</file>

<file path=ppt/tags/tag11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FULL_TEXT_BEAUTIFY_COPY_ID" val="17"/>
</p:tagLst>
</file>

<file path=ppt/tags/tag121.xml><?xml version="1.0" encoding="utf-8"?>
<p:tagLst xmlns:p="http://schemas.openxmlformats.org/presentationml/2006/main">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FULL_TEXT_BEAUTIFY_COPY_ID" val="17"/>
</p:tagLst>
</file>

<file path=ppt/tags/tag64.xml><?xml version="1.0" encoding="utf-8"?>
<p:tagLst xmlns:p="http://schemas.openxmlformats.org/presentationml/2006/main">
  <p:tag name="KSO_WM_SPECIAL_SOURCE" val="bdnull"/>
</p:tagLst>
</file>

<file path=ppt/tags/tag65.xml><?xml version="1.0" encoding="utf-8"?>
<p:tagLst xmlns:p="http://schemas.openxmlformats.org/presentationml/2006/main">
  <p:tag name="KSO_WM_FULL_TEXT_BEAUTIFY_COPY_ID" val="17"/>
</p:tagLst>
</file>

<file path=ppt/tags/tag6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67.xml><?xml version="1.0" encoding="utf-8"?>
<p:tagLst xmlns:p="http://schemas.openxmlformats.org/presentationml/2006/main">
  <p:tag name="KSO_WM_FULL_TEXT_BEAUTIFY_COPY_ID" val="17"/>
</p:tagLst>
</file>

<file path=ppt/tags/tag68.xml><?xml version="1.0" encoding="utf-8"?>
<p:tagLst xmlns:p="http://schemas.openxmlformats.org/presentationml/2006/main">
  <p:tag name="KSO_WM_UNIT_TABLE_BEAUTIFY" val="smartTable{1536adb0-b59c-4a01-8041-08dee48d2fdc}"/>
  <p:tag name="TABLE_ENDDRAG_ORIGIN_RECT" val="816*270"/>
  <p:tag name="TABLE_ENDDRAG_RECT" val="71*148*816*270"/>
</p:tagLst>
</file>

<file path=ppt/tags/tag6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FULL_TEXT_BEAUTIFY_COPY_ID" val="17"/>
</p:tagLst>
</file>

<file path=ppt/tags/tag7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2.xml><?xml version="1.0" encoding="utf-8"?>
<p:tagLst xmlns:p="http://schemas.openxmlformats.org/presentationml/2006/main">
  <p:tag name="KSO_WM_FULL_TEXT_BEAUTIFY_COPY_ID" val="17"/>
</p:tagLst>
</file>

<file path=ppt/tags/tag7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4.xml><?xml version="1.0" encoding="utf-8"?>
<p:tagLst xmlns:p="http://schemas.openxmlformats.org/presentationml/2006/main">
  <p:tag name="KSO_WM_FULL_TEXT_BEAUTIFY_COPY_ID" val="17"/>
</p:tagLst>
</file>

<file path=ppt/tags/tag7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6.xml><?xml version="1.0" encoding="utf-8"?>
<p:tagLst xmlns:p="http://schemas.openxmlformats.org/presentationml/2006/main">
  <p:tag name="KSO_WM_FULL_TEXT_BEAUTIFY_COPY_ID" val="17"/>
</p:tagLst>
</file>

<file path=ppt/tags/tag7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8.xml><?xml version="1.0" encoding="utf-8"?>
<p:tagLst xmlns:p="http://schemas.openxmlformats.org/presentationml/2006/main">
  <p:tag name="KSO_WM_FULL_TEXT_BEAUTIFY_COPY_ID" val="17"/>
</p:tagLst>
</file>

<file path=ppt/tags/tag7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FULL_TEXT_BEAUTIFY_COPY_ID" val="17"/>
</p:tagLst>
</file>

<file path=ppt/tags/tag8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2.xml><?xml version="1.0" encoding="utf-8"?>
<p:tagLst xmlns:p="http://schemas.openxmlformats.org/presentationml/2006/main">
  <p:tag name="KSO_WM_FULL_TEXT_BEAUTIFY_COPY_ID" val="17"/>
</p:tagLst>
</file>

<file path=ppt/tags/tag83.xml><?xml version="1.0" encoding="utf-8"?>
<p:tagLst xmlns:p="http://schemas.openxmlformats.org/presentationml/2006/main">
  <p:tag name="AS_UNIQUEID" val="187"/>
</p:tagLst>
</file>

<file path=ppt/tags/tag8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5.xml><?xml version="1.0" encoding="utf-8"?>
<p:tagLst xmlns:p="http://schemas.openxmlformats.org/presentationml/2006/main">
  <p:tag name="KSO_WM_FULL_TEXT_BEAUTIFY_COPY_ID" val="17"/>
</p:tagLst>
</file>

<file path=ppt/tags/tag86.xml><?xml version="1.0" encoding="utf-8"?>
<p:tagLst xmlns:p="http://schemas.openxmlformats.org/presentationml/2006/main">
  <p:tag name="AS_UNIQUEID" val="187"/>
</p:tagLst>
</file>

<file path=ppt/tags/tag8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8.xml><?xml version="1.0" encoding="utf-8"?>
<p:tagLst xmlns:p="http://schemas.openxmlformats.org/presentationml/2006/main">
  <p:tag name="KSO_WM_FULL_TEXT_BEAUTIFY_COPY_ID" val="17"/>
</p:tagLst>
</file>

<file path=ppt/tags/tag89.xml><?xml version="1.0" encoding="utf-8"?>
<p:tagLst xmlns:p="http://schemas.openxmlformats.org/presentationml/2006/main">
  <p:tag name="AS_UNIQUEID" val="187"/>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1.xml><?xml version="1.0" encoding="utf-8"?>
<p:tagLst xmlns:p="http://schemas.openxmlformats.org/presentationml/2006/main">
  <p:tag name="KSO_WM_FULL_TEXT_BEAUTIFY_COPY_ID" val="17"/>
</p:tagLst>
</file>

<file path=ppt/tags/tag92.xml><?xml version="1.0" encoding="utf-8"?>
<p:tagLst xmlns:p="http://schemas.openxmlformats.org/presentationml/2006/main">
  <p:tag name="AS_UNIQUEID" val="187"/>
</p:tagLst>
</file>

<file path=ppt/tags/tag9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4.xml><?xml version="1.0" encoding="utf-8"?>
<p:tagLst xmlns:p="http://schemas.openxmlformats.org/presentationml/2006/main">
  <p:tag name="KSO_WM_FULL_TEXT_BEAUTIFY_COPY_ID" val="17"/>
</p:tagLst>
</file>

<file path=ppt/tags/tag95.xml><?xml version="1.0" encoding="utf-8"?>
<p:tagLst xmlns:p="http://schemas.openxmlformats.org/presentationml/2006/main">
  <p:tag name="AS_UNIQUEID" val="187"/>
</p:tagLst>
</file>

<file path=ppt/tags/tag9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7.xml><?xml version="1.0" encoding="utf-8"?>
<p:tagLst xmlns:p="http://schemas.openxmlformats.org/presentationml/2006/main">
  <p:tag name="KSO_WM_FULL_TEXT_BEAUTIFY_COPY_ID" val="17"/>
</p:tagLst>
</file>

<file path=ppt/tags/tag98.xml><?xml version="1.0" encoding="utf-8"?>
<p:tagLst xmlns:p="http://schemas.openxmlformats.org/presentationml/2006/main">
  <p:tag name="AS_UNIQUEID" val="187"/>
</p:tagLst>
</file>

<file path=ppt/tags/tag99.xml><?xml version="1.0" encoding="utf-8"?>
<p:tagLst xmlns:p="http://schemas.openxmlformats.org/presentationml/2006/main">
  <p:tag name="AS_UNIQUEID" val="187"/>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6631</Words>
  <Application>WPS 演示</Application>
  <PresentationFormat>宽屏</PresentationFormat>
  <Paragraphs>322</Paragraphs>
  <Slides>25</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Arial</vt:lpstr>
      <vt:lpstr>宋体</vt:lpstr>
      <vt:lpstr>Wingdings</vt:lpstr>
      <vt:lpstr>微软雅黑</vt:lpstr>
      <vt:lpstr>Wingdings</vt:lpstr>
      <vt:lpstr>Calibri</vt:lpstr>
      <vt:lpstr>专业字体设计服务/WWW.ZTSGC.COM/</vt:lpstr>
      <vt:lpstr>隶书</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肥宅少女</cp:lastModifiedBy>
  <cp:revision>157</cp:revision>
  <dcterms:created xsi:type="dcterms:W3CDTF">2019-06-19T02:08:00Z</dcterms:created>
  <dcterms:modified xsi:type="dcterms:W3CDTF">2021-12-12T03:14:15Z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6029534164064B7E9B34C4A68B67BF57</vt:lpwstr>
  </property>
</Properties>
</file>