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613" r:id="rId3"/>
    <p:sldId id="3548" r:id="rId4"/>
    <p:sldId id="3594" r:id="rId5"/>
    <p:sldId id="3596" r:id="rId6"/>
    <p:sldId id="3597" r:id="rId8"/>
    <p:sldId id="3598" r:id="rId9"/>
    <p:sldId id="3595" r:id="rId10"/>
    <p:sldId id="3599" r:id="rId11"/>
    <p:sldId id="3601" r:id="rId12"/>
    <p:sldId id="3602" r:id="rId13"/>
    <p:sldId id="3607" r:id="rId14"/>
    <p:sldId id="3603" r:id="rId15"/>
    <p:sldId id="3606" r:id="rId16"/>
    <p:sldId id="3544" r:id="rId17"/>
    <p:sldId id="3608" r:id="rId18"/>
    <p:sldId id="360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B658D-597D-4D92-B300-8E028380B2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23393-EE6C-406C-8A6C-18515E299E5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23393-EE6C-406C-8A6C-18515E299E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23393-EE6C-406C-8A6C-18515E299E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A65C-3BC5-47F3-B256-08DD453D9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6038-76F4-44EF-A695-822D625504BA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98225" y="254635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75920" y="601345"/>
            <a:ext cx="730694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8201025" y="2262505"/>
            <a:ext cx="360362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45045" y="383540"/>
            <a:ext cx="4689475" cy="15189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180" y="2893695"/>
            <a:ext cx="3134995" cy="3133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5093" y="327546"/>
            <a:ext cx="11741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The reward makes us much more likely  to continue the cycle, and the bad habit of ___________(rely)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on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unhealthy snacks is formed.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40090" y="758433"/>
            <a:ext cx="1344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3205" y="1301871"/>
            <a:ext cx="613466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 on/upon…=depend on/upon…   </a:t>
            </a:r>
            <a:endParaRPr lang="zh-CN" alt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2955" y="1906864"/>
            <a:ext cx="9219063" cy="4220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50000"/>
              </a:lnSpc>
              <a:buAutoNum type="arabicPeriod"/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慈善机构主要依靠公众的捐款。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457200" indent="-457200">
              <a:lnSpc>
                <a:spcPct val="250000"/>
              </a:lnSpc>
              <a:buAutoNum type="arabicPeriod"/>
            </a:pP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在婴儿时期，我们完全依赖别人喂食。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457200" indent="-457200">
              <a:lnSpc>
                <a:spcPct val="250000"/>
              </a:lnSpc>
              <a:buAutoNum type="arabicPeriod"/>
            </a:pP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你可以相信我一定会为你保守秘密。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457200" indent="-457200">
              <a:lnSpc>
                <a:spcPct val="250000"/>
              </a:lnSpc>
              <a:buAutoNum type="arabicPeriod"/>
            </a:pP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不能指望他说真话。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8615" y="2816519"/>
            <a:ext cx="8652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charity </a:t>
            </a:r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relies mainly on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donations from the public.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8742" y="3886751"/>
            <a:ext cx="7021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babies, we rely entirely on others for food.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73205" y="5063319"/>
            <a:ext cx="5397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can 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rely on </a:t>
            </a:r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 to keep your secret.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8742" y="6127443"/>
            <a:ext cx="562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can’t be relied on to tell the truth.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24381" y="3964950"/>
            <a:ext cx="3493827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 on sb for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 on sb to do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  <p:bldP spid="5" grpId="0"/>
      <p:bldP spid="6" grpId="0"/>
      <p:bldP spid="7" grpId="0"/>
      <p:bldP spid="8" grpId="0"/>
      <p:bldP spid="9" grpId="0"/>
      <p:bldP spid="10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440" y="284986"/>
            <a:ext cx="121991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____________ a positive change in… 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促进某方面发生良性变化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 our bad habit cycle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审视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识别坏习惯运转模式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our bad habits 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改变坏习惯的运转模式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A_____ B	 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结合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整合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</a:t>
            </a:r>
            <a:r>
              <a:rPr lang="en-US" altLang="zh-CN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negative _____</a:t>
            </a:r>
            <a:r>
              <a:rPr lang="en-US" altLang="zh-CN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positive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用积极做法替换消极做法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Do A _____________Do B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不做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而做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A _______ B	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变成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an escalator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乘坐电梯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 the stairs					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走楼梯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1520" y="284986"/>
            <a:ext cx="1710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facilitate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36320" y="577373"/>
            <a:ext cx="4737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examine/ check/ recognize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5600" y="1040228"/>
            <a:ext cx="2513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adapt/change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5061" y="1745376"/>
            <a:ext cx="2853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combine    with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2698" y="2174538"/>
            <a:ext cx="4453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replace                      with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82433" y="2698031"/>
            <a:ext cx="2193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rather than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5600" y="3188476"/>
            <a:ext cx="299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change         into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1520" y="3651331"/>
            <a:ext cx="9364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ride</a:t>
            </a:r>
            <a:endParaRPr lang="en-US" altLang="zh-C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take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64952" y="5561463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4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80430" y="841696"/>
            <a:ext cx="116091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buAutoNum type="arabicPeriod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To __________(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促进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a positive change in our bad habits, we must first examine our bad habit cycle and then try to __________ (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调整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them.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______________(</a:t>
            </a: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除了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changing bad habits, we can also use the habit cycle to create good habits.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3368" y="893928"/>
            <a:ext cx="1705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280478" y="1364916"/>
            <a:ext cx="1563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15242" y="1364916"/>
            <a:ext cx="1705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/>
          <p:cNvSpPr/>
          <p:nvPr/>
        </p:nvSpPr>
        <p:spPr>
          <a:xfrm>
            <a:off x="1201003" y="3417878"/>
            <a:ext cx="1903863" cy="523220"/>
          </a:xfrm>
          <a:prstGeom prst="wedgeRoundRectCallout">
            <a:avLst>
              <a:gd name="adj1" fmla="val -46592"/>
              <a:gd name="adj2" fmla="val 209876"/>
              <a:gd name="adj3" fmla="val 1666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714096" y="841696"/>
            <a:ext cx="1705742" cy="5754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833014" y="2068139"/>
            <a:ext cx="6978555" cy="830997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dapt v. to change your </a:t>
            </a:r>
            <a:r>
              <a:rPr lang="en-US" altLang="zh-CN" sz="24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order to deal more successfully with a new situation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适应（新情况）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89827" y="3332328"/>
            <a:ext cx="2340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Aside from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对话气泡: 圆角矩形 10"/>
          <p:cNvSpPr/>
          <p:nvPr/>
        </p:nvSpPr>
        <p:spPr>
          <a:xfrm>
            <a:off x="2217761" y="1960417"/>
            <a:ext cx="887105" cy="523220"/>
          </a:xfrm>
          <a:prstGeom prst="wedgeRoundRectCallout">
            <a:avLst>
              <a:gd name="adj1" fmla="val 682035"/>
              <a:gd name="adj2" fmla="val -168345"/>
              <a:gd name="adj3" fmla="val 1666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460310" y="4752043"/>
            <a:ext cx="3855493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apart from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besides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除了</a:t>
            </a:r>
            <a:r>
              <a:rPr lang="en-US" altLang="zh-CN" sz="32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….</a:t>
            </a:r>
            <a:r>
              <a:rPr lang="zh-CN" altLang="en-US" sz="32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以外还有</a:t>
            </a:r>
            <a:endParaRPr lang="zh-CN" altLang="en-US" sz="32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76199" y="4854303"/>
            <a:ext cx="4637453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sentence with the phrase “aside from”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7" grpId="0" animBg="1"/>
      <p:bldP spid="8" grpId="0" animBg="1"/>
      <p:bldP spid="9" grpId="0" animBg="1"/>
      <p:bldP spid="10" grpId="0"/>
      <p:bldP spid="11" grpId="0" animBg="1"/>
      <p:bldP spid="12" grpId="0" animBg="1" build="p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46" y="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5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0875" y="812042"/>
            <a:ext cx="11730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1. If we are not successful _________________(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立刻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), we often become pessimistic and give up.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10585" y="812042"/>
            <a:ext cx="246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 away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/>
          <p:cNvSpPr/>
          <p:nvPr/>
        </p:nvSpPr>
        <p:spPr>
          <a:xfrm>
            <a:off x="4572000" y="812042"/>
            <a:ext cx="1903863" cy="523220"/>
          </a:xfrm>
          <a:prstGeom prst="wedgeRoundRectCallout">
            <a:avLst>
              <a:gd name="adj1" fmla="val -46592"/>
              <a:gd name="adj2" fmla="val 209876"/>
              <a:gd name="adj3" fmla="val 1666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869141" y="2217761"/>
            <a:ext cx="25316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immediately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66637" y="2995066"/>
            <a:ext cx="10999841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你不能指望吃了药，马上会好起来。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can’t expect to feel better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 away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taking the medicine.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0875" y="4660963"/>
            <a:ext cx="119442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2. As the Chinse _______________(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哲学家）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Laozi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wrote,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  _____________________________________________ 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千里之行始于足下）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85364" y="4606794"/>
            <a:ext cx="246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philosopher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26782" y="5075845"/>
            <a:ext cx="829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journey of a thousand miles begins with a single step.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 build="p"/>
      <p:bldP spid="8" grpId="0" animBg="1" build="p"/>
      <p:bldP spid="9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3494" y="282972"/>
            <a:ext cx="11954312" cy="1966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3. To reach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goal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change,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person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must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show some _________________(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自制力）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and repeatedly _____________ many small steps 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迈出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..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小步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). After all, it is not easy to _______________(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戒除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bad habits.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27743" y="348018"/>
            <a:ext cx="246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78238" y="1004451"/>
            <a:ext cx="246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18596" y="1626801"/>
            <a:ext cx="2463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78153" y="2348281"/>
            <a:ext cx="3807727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n. the ability to control your </a:t>
            </a:r>
            <a:r>
              <a:rPr lang="en-US" altLang="zh-CN" sz="2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 the way you live, work, etc.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自制力；遵守纪律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83494" y="3869140"/>
            <a:ext cx="2395933" cy="113958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 n. v.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1985749" y="2970630"/>
            <a:ext cx="1692323" cy="9803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779224" y="2484145"/>
            <a:ext cx="42292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 determination and discipline were admirable.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/>
          <p:cNvCxnSpPr>
            <a:endCxn id="13" idx="1"/>
          </p:cNvCxnSpPr>
          <p:nvPr/>
        </p:nvCxnSpPr>
        <p:spPr>
          <a:xfrm>
            <a:off x="1985749" y="5008728"/>
            <a:ext cx="1792405" cy="5049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778154" y="4605755"/>
            <a:ext cx="3339154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 </a:t>
            </a:r>
            <a:r>
              <a:rPr lang="en-US" altLang="zh-CN" sz="28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discipline oneself </a:t>
            </a:r>
            <a:endParaRPr lang="en-US" altLang="zh-CN" sz="2800" dirty="0">
              <a:highlight>
                <a:srgbClr val="FFFF00"/>
              </a:highligh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(to do </a:t>
            </a:r>
            <a:r>
              <a:rPr lang="en-US" altLang="zh-CN" sz="2800" dirty="0" err="1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.)</a:t>
            </a:r>
            <a:endParaRPr lang="en-US" altLang="zh-CN" sz="2800" dirty="0">
              <a:highlight>
                <a:srgbClr val="FFFF00"/>
              </a:highligh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自我控制；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严格要求（自己）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167539" y="4353271"/>
            <a:ext cx="49903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他规定自己每周至少锻炼三次。 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disciplined himself to exercise at least three times a week.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10" grpId="0"/>
      <p:bldP spid="13" grpId="0" animBg="1"/>
      <p:bldP spid="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46" y="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6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875" y="812042"/>
            <a:ext cx="11730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1. However, there is no “_____________(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灵丹妙药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)” or ______________(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删除键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that will help you; 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62567" y="757450"/>
            <a:ext cx="1733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magic pill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784609" y="802858"/>
            <a:ext cx="2044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button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4558352" y="1351128"/>
            <a:ext cx="1719618" cy="785013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7301552" y="1364691"/>
            <a:ext cx="1985750" cy="846246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5366982" y="1775333"/>
            <a:ext cx="3227696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rhetorical device: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metaphor (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暗喻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51263" y="3002932"/>
            <a:ext cx="117302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经历了如坐过山车般跌宕起伏的一日，他决定给自己做一顿大餐。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在蓬松柔软的“雪毯” 尽头，远远出现了一只小红狐。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92540" y="3704613"/>
            <a:ext cx="11006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 a day “on a roller coaster”, he decided to cook himself a big dinner. 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2928" y="5418761"/>
            <a:ext cx="11006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 beyond the end of the soft, fluffy “snow blanket” appears a tiny red fox.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5" grpId="0" animBg="1" build="p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4371" y="307075"/>
            <a:ext cx="1135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You have to think about your bad habits and decide ______ changes.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46107" y="375314"/>
            <a:ext cx="81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82553" y="1729011"/>
            <a:ext cx="6963201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choose something from a number of possibilities  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决定；选定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/>
          <p:cNvSpPr/>
          <p:nvPr/>
        </p:nvSpPr>
        <p:spPr>
          <a:xfrm>
            <a:off x="7656394" y="307075"/>
            <a:ext cx="2101755" cy="709683"/>
          </a:xfrm>
          <a:prstGeom prst="wedgeRoundRectCallout">
            <a:avLst>
              <a:gd name="adj1" fmla="val -33171"/>
              <a:gd name="adj2" fmla="val 121154"/>
              <a:gd name="adj3" fmla="val 16667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29989" y="3133761"/>
            <a:ext cx="5133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can’t decide on who to invite.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1917" y="3975373"/>
            <a:ext cx="11027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really need to decide on a way to exercise more.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65093" y="3429000"/>
            <a:ext cx="4155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study </a:t>
            </a:r>
            <a:endParaRPr lang="zh-CN" alt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r="7076"/>
          <a:stretch>
            <a:fillRect/>
          </a:stretch>
        </p:blipFill>
        <p:spPr>
          <a:xfrm>
            <a:off x="5646058" y="1869559"/>
            <a:ext cx="6096000" cy="4816109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60508" y="230388"/>
            <a:ext cx="73206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BOOK 6 UNIT 2</a:t>
            </a:r>
            <a:endParaRPr lang="en-US" altLang="zh-CN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CN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Habits for a Healthy Lifestyle</a:t>
            </a:r>
            <a:endParaRPr lang="zh-CN" alt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46" y="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1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8034" y="757451"/>
            <a:ext cx="1177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1. These bad habits, if __________________ (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如果任其发展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),  could lead to more serious ones when they become adults.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84896" y="757451"/>
            <a:ext cx="2790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unchecked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对话气泡: 椭圆形 2"/>
          <p:cNvSpPr/>
          <p:nvPr/>
        </p:nvSpPr>
        <p:spPr>
          <a:xfrm>
            <a:off x="3125337" y="584775"/>
            <a:ext cx="2852382" cy="1052956"/>
          </a:xfrm>
          <a:prstGeom prst="wedgeEllipseCallout">
            <a:avLst>
              <a:gd name="adj1" fmla="val 50151"/>
              <a:gd name="adj2" fmla="val 72221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438633" y="1884234"/>
            <a:ext cx="6489509" cy="13849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=if they are left </a:t>
            </a: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unchecked</a:t>
            </a:r>
            <a:endParaRPr lang="en-US" altLang="zh-CN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在条件状语从句中，可以保留连词 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if, unless 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省略主语</a:t>
            </a:r>
            <a:r>
              <a:rPr lang="en-US" altLang="zh-CN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+be</a:t>
            </a:r>
            <a:endParaRPr lang="zh-CN" altLang="en-US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3858" y="1711558"/>
            <a:ext cx="4838133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check  v. to examine something to see if it is correct, safe or acceptable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检查；审查；核查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uncheck v.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未审查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7746" y="3588773"/>
            <a:ext cx="1194425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If we leave these bad habits _____________(uncheck),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could lead to more serious ones when they become adults.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51528" y="3588772"/>
            <a:ext cx="2790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unchecked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对话气泡: 椭圆形 9"/>
          <p:cNvSpPr/>
          <p:nvPr/>
        </p:nvSpPr>
        <p:spPr>
          <a:xfrm>
            <a:off x="1175982" y="3489924"/>
            <a:ext cx="953069" cy="1052956"/>
          </a:xfrm>
          <a:prstGeom prst="wedgeEllipseCallout">
            <a:avLst>
              <a:gd name="adj1" fmla="val -53668"/>
              <a:gd name="adj2" fmla="val 7546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08035" y="4714281"/>
            <a:ext cx="5530850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leave +</a:t>
            </a:r>
            <a:r>
              <a:rPr lang="en-US" altLang="zh-CN" sz="2800" dirty="0" err="1">
                <a:solidFill>
                  <a:srgbClr val="202124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o.+o</a:t>
            </a:r>
            <a:r>
              <a:rPr lang="en-US" altLang="zh-CN" sz="2800" dirty="0">
                <a:solidFill>
                  <a:srgbClr val="202124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c.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make or allow somebody/something to remain in a particular condition</a:t>
            </a:r>
            <a:endParaRPr lang="en-US" altLang="zh-CN" sz="2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使保留，让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处于（某种状态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对话气泡: 椭圆形 11"/>
          <p:cNvSpPr/>
          <p:nvPr/>
        </p:nvSpPr>
        <p:spPr>
          <a:xfrm>
            <a:off x="4490113" y="3417372"/>
            <a:ext cx="1828800" cy="1052956"/>
          </a:xfrm>
          <a:prstGeom prst="wedgeEllipseCallout">
            <a:avLst>
              <a:gd name="adj1" fmla="val 87366"/>
              <a:gd name="adj2" fmla="val 98145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692996" y="5000884"/>
            <a:ext cx="5112317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宾语</a:t>
            </a:r>
            <a:r>
              <a:rPr lang="en-US" altLang="zh-CN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 habits </a:t>
            </a:r>
            <a:r>
              <a:rPr lang="zh-CN" altLang="en-US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是宾补的承受者， 用过去分词 </a:t>
            </a:r>
            <a:r>
              <a:rPr lang="en-US" altLang="zh-CN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unchecked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4087504" y="2234777"/>
            <a:ext cx="3759958" cy="155767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80281" y="4060209"/>
            <a:ext cx="566382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 rot="20264016">
            <a:off x="3996644" y="2053795"/>
            <a:ext cx="3309178" cy="95410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改为被动语态，宾补</a:t>
            </a:r>
            <a:r>
              <a:rPr lang="en-US" altLang="zh-CN" sz="28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u</a:t>
            </a:r>
            <a:r>
              <a:rPr lang="en-US" altLang="zh-CN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ncheked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照抄</a:t>
            </a:r>
            <a:endParaRPr lang="zh-CN" altLang="en-US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6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5187" y="0"/>
            <a:ext cx="11477767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leave +</a:t>
            </a:r>
            <a:r>
              <a:rPr lang="en-US" altLang="zh-CN" sz="2800" dirty="0" err="1">
                <a:solidFill>
                  <a:srgbClr val="202124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o.+o</a:t>
            </a:r>
            <a:r>
              <a:rPr lang="en-US" altLang="zh-CN" sz="2800" dirty="0">
                <a:solidFill>
                  <a:srgbClr val="202124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c.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make or allow somebody/something to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remain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a particular condition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使保留，让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处于（某种状态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4369" y="1050878"/>
            <a:ext cx="11368585" cy="5253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确保你离开的时候灯和窗户都关着。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r>
              <a:rPr lang="en-US" altLang="zh-CN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你不应该让水一直流。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办公室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里没有人的时候不要开着灯。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这场地震让他成为了一个孤儿。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r>
              <a:rPr lang="en-US" altLang="zh-CN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5. 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她生气地离开了，留下老师在冷风中。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700"/>
              </a:lnSpc>
            </a:pPr>
            <a:r>
              <a:rPr lang="en-US" altLang="zh-CN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6. 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不要留下我一个人。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3011" y="1576317"/>
            <a:ext cx="1070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Make sure you leave the doors and windows 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when you leave. </a:t>
            </a:r>
            <a:endParaRPr lang="zh-CN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7088" y="2509951"/>
            <a:ext cx="10843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shouldn't leave the water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running</a:t>
            </a:r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all the time.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7088" y="3368214"/>
            <a:ext cx="11204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 leave the light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without anyone in the office.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7450" y="4406452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earthquake left him 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orphan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3011" y="5304314"/>
            <a:ext cx="1082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left angrily, leaving her teacher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cold wind</a:t>
            </a:r>
            <a:r>
              <a:rPr lang="en-US" altLang="zh-CN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1765" y="6208770"/>
            <a:ext cx="1082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leave me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alone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29952" y="1000664"/>
            <a:ext cx="5871949" cy="95410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 the door and windows </a:t>
            </a:r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left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 when you leave. 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61496" y="4015190"/>
            <a:ext cx="4741458" cy="95410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+O. + done/doing/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n/ prep./ adv.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893" y="232012"/>
            <a:ext cx="11450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沿河边散步的时候，她忽然看到桥上方有一道美丽的彩虹。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7797" y="2535075"/>
            <a:ext cx="6097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keep silent until you are spoken to.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44589" y="2652812"/>
            <a:ext cx="1148080" cy="3463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6298" y="915833"/>
            <a:ext cx="11259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she was walking along the river, she suddenly saw a beautiful rainbow over the bridge.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6645" y="1997852"/>
            <a:ext cx="785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没人和你说话之前请保持沉默。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430191" y="986486"/>
            <a:ext cx="1285713" cy="40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6645" y="3260019"/>
            <a:ext cx="11329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除非给足时间，否则他们无法完成如此高难度的工作。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1277" y="3973695"/>
            <a:ext cx="11571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 they were given enough time, they are not able to complete such a demanding task.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1394934" y="4042890"/>
            <a:ext cx="1225436" cy="3463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45744" y="4643110"/>
            <a:ext cx="11329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当再三被问及同一个问题时，他变得越来越不耐烦。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489044" y="5277102"/>
            <a:ext cx="11484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he was asked the same question again and again, he became increasingly impatient.</a:t>
            </a:r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1490468" y="5334920"/>
            <a:ext cx="1225436" cy="3463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6603" y="266131"/>
            <a:ext cx="1098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一旦穿上合适的衣服，她马上重获自信。</a:t>
            </a:r>
            <a:endParaRPr lang="zh-CN" altLang="en-US" sz="2800" dirty="0"/>
          </a:p>
        </p:txBody>
      </p:sp>
      <p:sp>
        <p:nvSpPr>
          <p:cNvPr id="3" name="文本框 2"/>
          <p:cNvSpPr txBox="1"/>
          <p:nvPr/>
        </p:nvSpPr>
        <p:spPr>
          <a:xfrm>
            <a:off x="409432" y="906340"/>
            <a:ext cx="11573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she was properly dressed, she immediately regained her confidence.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0343" y="1037090"/>
            <a:ext cx="1225436" cy="3463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9432" y="1715826"/>
            <a:ext cx="1120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虽然年经，但她已经成为一名顶尖的神经外科医生。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432" y="2474893"/>
            <a:ext cx="10986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 she is young, she has already become a leading neurosurgeon.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13298" y="2571479"/>
            <a:ext cx="904714" cy="3463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6604" y="3294805"/>
            <a:ext cx="9737678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状语从句中，可以省略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主语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+be, it is, they are , there is, there are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0973" y="4114800"/>
            <a:ext cx="8120418" cy="1815882"/>
          </a:xfrm>
          <a:custGeom>
            <a:avLst/>
            <a:gdLst>
              <a:gd name="connsiteX0" fmla="*/ 0 w 8120418"/>
              <a:gd name="connsiteY0" fmla="*/ 0 h 1815882"/>
              <a:gd name="connsiteX1" fmla="*/ 661234 w 8120418"/>
              <a:gd name="connsiteY1" fmla="*/ 0 h 1815882"/>
              <a:gd name="connsiteX2" fmla="*/ 1160060 w 8120418"/>
              <a:gd name="connsiteY2" fmla="*/ 0 h 1815882"/>
              <a:gd name="connsiteX3" fmla="*/ 1658885 w 8120418"/>
              <a:gd name="connsiteY3" fmla="*/ 0 h 1815882"/>
              <a:gd name="connsiteX4" fmla="*/ 2076507 w 8120418"/>
              <a:gd name="connsiteY4" fmla="*/ 0 h 1815882"/>
              <a:gd name="connsiteX5" fmla="*/ 2818945 w 8120418"/>
              <a:gd name="connsiteY5" fmla="*/ 0 h 1815882"/>
              <a:gd name="connsiteX6" fmla="*/ 3561383 w 8120418"/>
              <a:gd name="connsiteY6" fmla="*/ 0 h 1815882"/>
              <a:gd name="connsiteX7" fmla="*/ 3979005 w 8120418"/>
              <a:gd name="connsiteY7" fmla="*/ 0 h 1815882"/>
              <a:gd name="connsiteX8" fmla="*/ 4640239 w 8120418"/>
              <a:gd name="connsiteY8" fmla="*/ 0 h 1815882"/>
              <a:gd name="connsiteX9" fmla="*/ 5301473 w 8120418"/>
              <a:gd name="connsiteY9" fmla="*/ 0 h 1815882"/>
              <a:gd name="connsiteX10" fmla="*/ 5962707 w 8120418"/>
              <a:gd name="connsiteY10" fmla="*/ 0 h 1815882"/>
              <a:gd name="connsiteX11" fmla="*/ 6542737 w 8120418"/>
              <a:gd name="connsiteY11" fmla="*/ 0 h 1815882"/>
              <a:gd name="connsiteX12" fmla="*/ 7122767 w 8120418"/>
              <a:gd name="connsiteY12" fmla="*/ 0 h 1815882"/>
              <a:gd name="connsiteX13" fmla="*/ 7540388 w 8120418"/>
              <a:gd name="connsiteY13" fmla="*/ 0 h 1815882"/>
              <a:gd name="connsiteX14" fmla="*/ 8120418 w 8120418"/>
              <a:gd name="connsiteY14" fmla="*/ 0 h 1815882"/>
              <a:gd name="connsiteX15" fmla="*/ 8120418 w 8120418"/>
              <a:gd name="connsiteY15" fmla="*/ 490288 h 1815882"/>
              <a:gd name="connsiteX16" fmla="*/ 8120418 w 8120418"/>
              <a:gd name="connsiteY16" fmla="*/ 926100 h 1815882"/>
              <a:gd name="connsiteX17" fmla="*/ 8120418 w 8120418"/>
              <a:gd name="connsiteY17" fmla="*/ 1343753 h 1815882"/>
              <a:gd name="connsiteX18" fmla="*/ 8120418 w 8120418"/>
              <a:gd name="connsiteY18" fmla="*/ 1815882 h 1815882"/>
              <a:gd name="connsiteX19" fmla="*/ 7784001 w 8120418"/>
              <a:gd name="connsiteY19" fmla="*/ 1815882 h 1815882"/>
              <a:gd name="connsiteX20" fmla="*/ 7122767 w 8120418"/>
              <a:gd name="connsiteY20" fmla="*/ 1815882 h 1815882"/>
              <a:gd name="connsiteX21" fmla="*/ 6705145 w 8120418"/>
              <a:gd name="connsiteY21" fmla="*/ 1815882 h 1815882"/>
              <a:gd name="connsiteX22" fmla="*/ 5962707 w 8120418"/>
              <a:gd name="connsiteY22" fmla="*/ 1815882 h 1815882"/>
              <a:gd name="connsiteX23" fmla="*/ 5220269 w 8120418"/>
              <a:gd name="connsiteY23" fmla="*/ 1815882 h 1815882"/>
              <a:gd name="connsiteX24" fmla="*/ 4559035 w 8120418"/>
              <a:gd name="connsiteY24" fmla="*/ 1815882 h 1815882"/>
              <a:gd name="connsiteX25" fmla="*/ 4222617 w 8120418"/>
              <a:gd name="connsiteY25" fmla="*/ 1815882 h 1815882"/>
              <a:gd name="connsiteX26" fmla="*/ 3642588 w 8120418"/>
              <a:gd name="connsiteY26" fmla="*/ 1815882 h 1815882"/>
              <a:gd name="connsiteX27" fmla="*/ 3306170 w 8120418"/>
              <a:gd name="connsiteY27" fmla="*/ 1815882 h 1815882"/>
              <a:gd name="connsiteX28" fmla="*/ 2969753 w 8120418"/>
              <a:gd name="connsiteY28" fmla="*/ 1815882 h 1815882"/>
              <a:gd name="connsiteX29" fmla="*/ 2552131 w 8120418"/>
              <a:gd name="connsiteY29" fmla="*/ 1815882 h 1815882"/>
              <a:gd name="connsiteX30" fmla="*/ 1890897 w 8120418"/>
              <a:gd name="connsiteY30" fmla="*/ 1815882 h 1815882"/>
              <a:gd name="connsiteX31" fmla="*/ 1148459 w 8120418"/>
              <a:gd name="connsiteY31" fmla="*/ 1815882 h 1815882"/>
              <a:gd name="connsiteX32" fmla="*/ 0 w 8120418"/>
              <a:gd name="connsiteY32" fmla="*/ 1815882 h 1815882"/>
              <a:gd name="connsiteX33" fmla="*/ 0 w 8120418"/>
              <a:gd name="connsiteY33" fmla="*/ 1416388 h 1815882"/>
              <a:gd name="connsiteX34" fmla="*/ 0 w 8120418"/>
              <a:gd name="connsiteY34" fmla="*/ 962417 h 1815882"/>
              <a:gd name="connsiteX35" fmla="*/ 0 w 8120418"/>
              <a:gd name="connsiteY35" fmla="*/ 490288 h 1815882"/>
              <a:gd name="connsiteX36" fmla="*/ 0 w 8120418"/>
              <a:gd name="connsiteY36" fmla="*/ 0 h 181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120418" h="1815882" extrusionOk="0">
                <a:moveTo>
                  <a:pt x="0" y="0"/>
                </a:moveTo>
                <a:cubicBezTo>
                  <a:pt x="142010" y="-26801"/>
                  <a:pt x="520327" y="58444"/>
                  <a:pt x="661234" y="0"/>
                </a:cubicBezTo>
                <a:cubicBezTo>
                  <a:pt x="802141" y="-58444"/>
                  <a:pt x="1040680" y="2353"/>
                  <a:pt x="1160060" y="0"/>
                </a:cubicBezTo>
                <a:cubicBezTo>
                  <a:pt x="1279440" y="-2353"/>
                  <a:pt x="1477601" y="24254"/>
                  <a:pt x="1658885" y="0"/>
                </a:cubicBezTo>
                <a:cubicBezTo>
                  <a:pt x="1840170" y="-24254"/>
                  <a:pt x="1909827" y="39127"/>
                  <a:pt x="2076507" y="0"/>
                </a:cubicBezTo>
                <a:cubicBezTo>
                  <a:pt x="2243187" y="-39127"/>
                  <a:pt x="2496258" y="54063"/>
                  <a:pt x="2818945" y="0"/>
                </a:cubicBezTo>
                <a:cubicBezTo>
                  <a:pt x="3141632" y="-54063"/>
                  <a:pt x="3212340" y="75380"/>
                  <a:pt x="3561383" y="0"/>
                </a:cubicBezTo>
                <a:cubicBezTo>
                  <a:pt x="3910426" y="-75380"/>
                  <a:pt x="3851639" y="21836"/>
                  <a:pt x="3979005" y="0"/>
                </a:cubicBezTo>
                <a:cubicBezTo>
                  <a:pt x="4106371" y="-21836"/>
                  <a:pt x="4482403" y="74035"/>
                  <a:pt x="4640239" y="0"/>
                </a:cubicBezTo>
                <a:cubicBezTo>
                  <a:pt x="4798075" y="-74035"/>
                  <a:pt x="5002868" y="63852"/>
                  <a:pt x="5301473" y="0"/>
                </a:cubicBezTo>
                <a:cubicBezTo>
                  <a:pt x="5600078" y="-63852"/>
                  <a:pt x="5722074" y="45155"/>
                  <a:pt x="5962707" y="0"/>
                </a:cubicBezTo>
                <a:cubicBezTo>
                  <a:pt x="6203340" y="-45155"/>
                  <a:pt x="6275619" y="21892"/>
                  <a:pt x="6542737" y="0"/>
                </a:cubicBezTo>
                <a:cubicBezTo>
                  <a:pt x="6809855" y="-21892"/>
                  <a:pt x="6933319" y="57724"/>
                  <a:pt x="7122767" y="0"/>
                </a:cubicBezTo>
                <a:cubicBezTo>
                  <a:pt x="7312215" y="-57724"/>
                  <a:pt x="7430204" y="6145"/>
                  <a:pt x="7540388" y="0"/>
                </a:cubicBezTo>
                <a:cubicBezTo>
                  <a:pt x="7650572" y="-6145"/>
                  <a:pt x="7920464" y="32576"/>
                  <a:pt x="8120418" y="0"/>
                </a:cubicBezTo>
                <a:cubicBezTo>
                  <a:pt x="8172599" y="229254"/>
                  <a:pt x="8087227" y="245324"/>
                  <a:pt x="8120418" y="490288"/>
                </a:cubicBezTo>
                <a:cubicBezTo>
                  <a:pt x="8153609" y="735252"/>
                  <a:pt x="8106831" y="788309"/>
                  <a:pt x="8120418" y="926100"/>
                </a:cubicBezTo>
                <a:cubicBezTo>
                  <a:pt x="8134005" y="1063891"/>
                  <a:pt x="8115319" y="1195231"/>
                  <a:pt x="8120418" y="1343753"/>
                </a:cubicBezTo>
                <a:cubicBezTo>
                  <a:pt x="8125517" y="1492275"/>
                  <a:pt x="8104892" y="1685215"/>
                  <a:pt x="8120418" y="1815882"/>
                </a:cubicBezTo>
                <a:cubicBezTo>
                  <a:pt x="7994046" y="1842177"/>
                  <a:pt x="7907746" y="1808315"/>
                  <a:pt x="7784001" y="1815882"/>
                </a:cubicBezTo>
                <a:cubicBezTo>
                  <a:pt x="7660256" y="1823449"/>
                  <a:pt x="7322848" y="1806864"/>
                  <a:pt x="7122767" y="1815882"/>
                </a:cubicBezTo>
                <a:cubicBezTo>
                  <a:pt x="6922686" y="1824900"/>
                  <a:pt x="6881046" y="1792136"/>
                  <a:pt x="6705145" y="1815882"/>
                </a:cubicBezTo>
                <a:cubicBezTo>
                  <a:pt x="6529244" y="1839628"/>
                  <a:pt x="6315979" y="1764200"/>
                  <a:pt x="5962707" y="1815882"/>
                </a:cubicBezTo>
                <a:cubicBezTo>
                  <a:pt x="5609435" y="1867564"/>
                  <a:pt x="5461072" y="1731227"/>
                  <a:pt x="5220269" y="1815882"/>
                </a:cubicBezTo>
                <a:cubicBezTo>
                  <a:pt x="4979466" y="1900537"/>
                  <a:pt x="4731077" y="1815554"/>
                  <a:pt x="4559035" y="1815882"/>
                </a:cubicBezTo>
                <a:cubicBezTo>
                  <a:pt x="4386993" y="1816210"/>
                  <a:pt x="4358770" y="1807851"/>
                  <a:pt x="4222617" y="1815882"/>
                </a:cubicBezTo>
                <a:cubicBezTo>
                  <a:pt x="4086464" y="1823913"/>
                  <a:pt x="3762512" y="1782889"/>
                  <a:pt x="3642588" y="1815882"/>
                </a:cubicBezTo>
                <a:cubicBezTo>
                  <a:pt x="3522664" y="1848875"/>
                  <a:pt x="3452666" y="1789245"/>
                  <a:pt x="3306170" y="1815882"/>
                </a:cubicBezTo>
                <a:cubicBezTo>
                  <a:pt x="3159674" y="1842519"/>
                  <a:pt x="3069826" y="1794042"/>
                  <a:pt x="2969753" y="1815882"/>
                </a:cubicBezTo>
                <a:cubicBezTo>
                  <a:pt x="2869680" y="1837722"/>
                  <a:pt x="2669475" y="1810873"/>
                  <a:pt x="2552131" y="1815882"/>
                </a:cubicBezTo>
                <a:cubicBezTo>
                  <a:pt x="2434787" y="1820891"/>
                  <a:pt x="2145265" y="1806789"/>
                  <a:pt x="1890897" y="1815882"/>
                </a:cubicBezTo>
                <a:cubicBezTo>
                  <a:pt x="1636529" y="1824975"/>
                  <a:pt x="1394037" y="1778393"/>
                  <a:pt x="1148459" y="1815882"/>
                </a:cubicBezTo>
                <a:cubicBezTo>
                  <a:pt x="902881" y="1853371"/>
                  <a:pt x="536309" y="1739213"/>
                  <a:pt x="0" y="1815882"/>
                </a:cubicBezTo>
                <a:cubicBezTo>
                  <a:pt x="-34717" y="1671727"/>
                  <a:pt x="10885" y="1549739"/>
                  <a:pt x="0" y="1416388"/>
                </a:cubicBezTo>
                <a:cubicBezTo>
                  <a:pt x="-10885" y="1283037"/>
                  <a:pt x="12111" y="1169528"/>
                  <a:pt x="0" y="962417"/>
                </a:cubicBezTo>
                <a:cubicBezTo>
                  <a:pt x="-12111" y="755306"/>
                  <a:pt x="10037" y="681788"/>
                  <a:pt x="0" y="490288"/>
                </a:cubicBezTo>
                <a:cubicBezTo>
                  <a:pt x="-10037" y="298788"/>
                  <a:pt x="4440" y="227417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when/while/until/once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引导的时间状语从句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if, unless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引导的条件状语从句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though/although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引导的让步状语从句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引导的方式状语从句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 animBg="1"/>
      <p:bldP spid="8" grpId="0" animBg="1"/>
      <p:bldP spid="9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6735" y="253453"/>
            <a:ext cx="114385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2. Some of them may become _______________(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染上恶习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tobacco or alcohol abuse.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92888" y="240921"/>
            <a:ext cx="2006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 in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2263" y="1487606"/>
            <a:ext cx="11127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involve sb in (doing) </a:t>
            </a:r>
            <a:r>
              <a:rPr lang="en-US" altLang="zh-CN" sz="2800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  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somebody take part in something</a:t>
            </a:r>
            <a:r>
              <a:rPr lang="zh-CN" altLang="en-US" sz="2800" dirty="0"/>
              <a:t>（使）   </a:t>
            </a:r>
            <a:endParaRPr lang="en-US" altLang="zh-CN" sz="2800" dirty="0"/>
          </a:p>
          <a:p>
            <a:r>
              <a:rPr lang="en-US" altLang="zh-CN" sz="2800" dirty="0"/>
              <a:t>             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参加，加入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/get/become/ involved in </a:t>
            </a:r>
            <a:r>
              <a:rPr lang="en-US" altLang="zh-CN" sz="2800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6036" y="3289110"/>
            <a:ext cx="96899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父母应当参与孩子的教育。 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Parents should involve themselves in their child’s education. 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Parents should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get involved  in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their child’s education.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46" y="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2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7745" y="852985"/>
            <a:ext cx="11700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There is a famous saying  that  ______________(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基于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 the philosophy of Aristotle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97605" y="806818"/>
            <a:ext cx="2006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based on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5910" y="2323123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i="0" dirty="0">
                <a:solidFill>
                  <a:srgbClr val="00206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这部小说是根据一个真实故事改编的。</a:t>
            </a:r>
            <a:endParaRPr lang="en-US" altLang="zh-CN" sz="2800" b="1" i="0" dirty="0">
              <a:solidFill>
                <a:srgbClr val="00206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novel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is based on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 true story.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94494" y="824368"/>
            <a:ext cx="328001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based on 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22478" y="1672693"/>
            <a:ext cx="5445456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based on..</a:t>
            </a:r>
            <a:r>
              <a:rPr lang="zh-CN" altLang="en-US" sz="2800" b="0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以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0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为基础（或根据）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5565" y="3496102"/>
            <a:ext cx="1170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We are ________ we ____________(repeat) do.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44806" y="3531651"/>
            <a:ext cx="900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对话气泡: 椭圆形 9"/>
          <p:cNvSpPr/>
          <p:nvPr/>
        </p:nvSpPr>
        <p:spPr>
          <a:xfrm>
            <a:off x="1945943" y="3492844"/>
            <a:ext cx="953069" cy="1052956"/>
          </a:xfrm>
          <a:prstGeom prst="wedgeEllipseCallout">
            <a:avLst>
              <a:gd name="adj1" fmla="val -133859"/>
              <a:gd name="adj2" fmla="val 113698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91068" y="5363570"/>
            <a:ext cx="5172501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引导宾语从句，同时在从句中充当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的宾语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99894" y="3429000"/>
            <a:ext cx="179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repeatedly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对话气泡: 椭圆形 12"/>
          <p:cNvSpPr/>
          <p:nvPr/>
        </p:nvSpPr>
        <p:spPr>
          <a:xfrm>
            <a:off x="3988558" y="3228367"/>
            <a:ext cx="1456899" cy="1052956"/>
          </a:xfrm>
          <a:prstGeom prst="wedgeEllipseCallout">
            <a:avLst>
              <a:gd name="adj1" fmla="val 79220"/>
              <a:gd name="adj2" fmla="val 121475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986818" y="4966240"/>
            <a:ext cx="2843283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adv.  many times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95998" y="4241193"/>
            <a:ext cx="5081517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我们反复做的事情造就了我们。</a:t>
            </a:r>
            <a:endParaRPr lang="zh-CN" altLang="en-US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  <p:bldP spid="6" grpId="0" animBg="1"/>
      <p:bldP spid="7" grpId="0" animBg="1"/>
      <p:bldP spid="8" grpId="0" build="p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46" y="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Para 3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7746" y="771098"/>
            <a:ext cx="11741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Firstly, there is a “cue”, an action, event, or situation that ___________(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充当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 a signal to do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27995" y="771098"/>
            <a:ext cx="1480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as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3081" y="1992573"/>
            <a:ext cx="10938680" cy="5232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ct as…/serve as…  to perform a particular role or function 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充当；起作用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6508" y="2783161"/>
            <a:ext cx="4551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你能担任口译员吗？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you act as interpreter?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1665" y="3821373"/>
            <a:ext cx="116278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2. Secondly, there is a routine,  ______________________________________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  (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即响应触发因素而采取的常规行动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06287" y="3735049"/>
            <a:ext cx="7385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action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take </a:t>
            </a:r>
            <a:r>
              <a:rPr lang="en-US" altLang="zh-C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cue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6508" y="5042848"/>
            <a:ext cx="78269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0" i="0" dirty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该产品是应需求而开发的。</a:t>
            </a:r>
            <a:endParaRPr lang="en-US" altLang="zh-CN" sz="2800" b="0" i="0" dirty="0">
              <a:solidFill>
                <a:srgbClr val="333333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product was developed in response to demand.</a:t>
            </a:r>
            <a:endParaRPr lang="zh-CN" alt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build="p"/>
      <p:bldP spid="7" grpId="0"/>
      <p:bldP spid="10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5910</Words>
  <Application>WPS 演示</Application>
  <PresentationFormat>宽屏</PresentationFormat>
  <Paragraphs>303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华文宋体</vt:lpstr>
      <vt:lpstr>Segoe UI</vt:lpstr>
      <vt:lpstr>微软雅黑</vt:lpstr>
      <vt:lpstr>Arial Unicode MS</vt:lpstr>
      <vt:lpstr>等线 Light</vt:lpstr>
      <vt:lpstr>等线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Louisa jiang</dc:creator>
  <cp:lastModifiedBy>Administrator</cp:lastModifiedBy>
  <cp:revision>92</cp:revision>
  <dcterms:created xsi:type="dcterms:W3CDTF">2024-03-25T02:49:00Z</dcterms:created>
  <dcterms:modified xsi:type="dcterms:W3CDTF">2024-04-23T05:22:41Z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