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332" r:id="rId4"/>
    <p:sldId id="258" r:id="rId5"/>
    <p:sldId id="285" r:id="rId6"/>
    <p:sldId id="284" r:id="rId7"/>
    <p:sldId id="307" r:id="rId8"/>
    <p:sldId id="260" r:id="rId9"/>
    <p:sldId id="265" r:id="rId11"/>
    <p:sldId id="309" r:id="rId12"/>
    <p:sldId id="308" r:id="rId13"/>
    <p:sldId id="264" r:id="rId14"/>
    <p:sldId id="267" r:id="rId15"/>
    <p:sldId id="283" r:id="rId16"/>
    <p:sldId id="272" r:id="rId17"/>
    <p:sldId id="279" r:id="rId18"/>
    <p:sldId id="281" r:id="rId19"/>
    <p:sldId id="287" r:id="rId20"/>
    <p:sldId id="288" r:id="rId21"/>
    <p:sldId id="289" r:id="rId22"/>
    <p:sldId id="311" r:id="rId23"/>
    <p:sldId id="310" r:id="rId24"/>
    <p:sldId id="291" r:id="rId25"/>
    <p:sldId id="292" r:id="rId26"/>
    <p:sldId id="294" r:id="rId27"/>
    <p:sldId id="298" r:id="rId28"/>
    <p:sldId id="290" r:id="rId29"/>
    <p:sldId id="295" r:id="rId30"/>
    <p:sldId id="296" r:id="rId31"/>
    <p:sldId id="297" r:id="rId32"/>
    <p:sldId id="28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2DA8"/>
    <a:srgbClr val="0B5FD1"/>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572D5F-5E57-437D-B6DA-7C67DB1E5D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file:///E:\400px_tools/pic_temp/pic_sup.png" TargetMode="External"/><Relationship Id="rId3" Type="http://schemas.openxmlformats.org/officeDocument/2006/relationships/image" Target="../media/image2.png"/><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69.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68.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file:///E:\400px_tools/pic_temp/pic_half_top.png" TargetMode="External"/><Relationship Id="rId3" Type="http://schemas.openxmlformats.org/officeDocument/2006/relationships/image" Target="../media/image5.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81.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80.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89.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8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file:///E:\400px_tools/pic_temp/pic_half_right.png" TargetMode="External"/><Relationship Id="rId3" Type="http://schemas.openxmlformats.org/officeDocument/2006/relationships/image" Target="../media/image6.png"/><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07.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06.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15.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14.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22.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21.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file:///E:\400px_tools/pic_temp/pic_sup.png" TargetMode="External"/><Relationship Id="rId3" Type="http://schemas.openxmlformats.org/officeDocument/2006/relationships/image" Target="../media/image2.png"/><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34.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33.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41.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57.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56.xml"/><Relationship Id="rId2" Type="http://schemas.openxmlformats.org/officeDocument/2006/relationships/tags" Target="../tags/tag155.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66.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tags" Target="../tags/tag164.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75.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74.xml"/><Relationship Id="rId2" Type="http://schemas.openxmlformats.org/officeDocument/2006/relationships/tags" Target="../tags/tag173.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86.xml"/><Relationship Id="rId5" Type="http://schemas.openxmlformats.org/officeDocument/2006/relationships/image" Target="file:///E:\400px_tools/pic_temp/0_pic_quater_right_down.png" TargetMode="External"/><Relationship Id="rId4" Type="http://schemas.openxmlformats.org/officeDocument/2006/relationships/image" Target="../media/image7.png"/><Relationship Id="rId3" Type="http://schemas.openxmlformats.org/officeDocument/2006/relationships/tags" Target="../tags/tag185.xml"/><Relationship Id="rId2" Type="http://schemas.openxmlformats.org/officeDocument/2006/relationships/tags" Target="../tags/tag184.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solidFill>
                  <a:schemeClr val="bg1"/>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solidFill>
                  <a:schemeClr val="bg1"/>
                </a:solidFill>
                <a:latin typeface="Arial" panose="020B0604020202020204" pitchFamily="34" charset="0"/>
                <a:ea typeface="幼圆"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solidFill>
                  <a:schemeClr val="bg1"/>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761999" y="3794760"/>
            <a:ext cx="5734049" cy="586739"/>
          </a:xfrm>
        </p:spPr>
        <p:txBody>
          <a:bodyPr vert="horz" wrap="square" lIns="9144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幼圆"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
        <p:nvSpPr>
          <p:cNvPr id="2" name="标题 1"/>
          <p:cNvSpPr>
            <a:spLocks noGrp="1"/>
          </p:cNvSpPr>
          <p:nvPr>
            <p:ph type="ctrTitle" idx="13" hasCustomPrompt="1"/>
            <p:custDataLst>
              <p:tags r:id="rId9"/>
            </p:custDataLst>
          </p:nvPr>
        </p:nvSpPr>
        <p:spPr>
          <a:xfrm>
            <a:off x="762000" y="2486026"/>
            <a:ext cx="5734049" cy="1238250"/>
          </a:xfrm>
        </p:spPr>
        <p:txBody>
          <a:bodyPr vert="horz" wrap="square" lIns="91440" tIns="45720" rIns="91440" bIns="4572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4064000" y="4752554"/>
            <a:ext cx="4064000" cy="2105446"/>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52825" y="2910840"/>
            <a:ext cx="5086350" cy="629920"/>
          </a:xfrm>
        </p:spPr>
        <p:txBody>
          <a:bodyPr vert="horz" wrap="square" lIns="91440" tIns="45720" rIns="91440" bIns="45720" anchor="b" anchorCtr="0">
            <a:norm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3200" b="0" spc="3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幼圆" panose="02010509060101010101" pitchFamily="49" charset="-122"/>
              </a:defRPr>
            </a:lvl1pPr>
            <a:lvl2pPr eaLnBrk="1" fontAlgn="auto" latinLnBrk="0" hangingPunct="1">
              <a:defRPr sz="1600">
                <a:solidFill>
                  <a:schemeClr val="tx1"/>
                </a:solidFill>
                <a:latin typeface="Arial" panose="020B0604020202020204" pitchFamily="34" charset="0"/>
                <a:ea typeface="幼圆" panose="02010509060101010101" pitchFamily="49" charset="-122"/>
              </a:defRPr>
            </a:lvl2pPr>
            <a:lvl3pPr eaLnBrk="1" fontAlgn="auto" latinLnBrk="0" hangingPunct="1">
              <a:defRPr sz="1600">
                <a:solidFill>
                  <a:schemeClr val="tx1"/>
                </a:solidFill>
                <a:latin typeface="Arial" panose="020B0604020202020204" pitchFamily="34" charset="0"/>
                <a:ea typeface="幼圆" panose="02010509060101010101" pitchFamily="49" charset="-122"/>
              </a:defRPr>
            </a:lvl3pPr>
            <a:lvl4pPr eaLnBrk="1" fontAlgn="auto" latinLnBrk="0" hangingPunct="1">
              <a:defRPr sz="1600">
                <a:solidFill>
                  <a:schemeClr val="tx1"/>
                </a:solidFill>
                <a:latin typeface="Arial" panose="020B0604020202020204" pitchFamily="34" charset="0"/>
                <a:ea typeface="幼圆" panose="02010509060101010101" pitchFamily="49" charset="-122"/>
              </a:defRPr>
            </a:lvl4pPr>
            <a:lvl5pPr eaLnBrk="1" fontAlgn="auto" latinLnBrk="0" hangingPunct="1">
              <a:defRPr sz="16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10" name="图片 9"/>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screen"/>
          <a:stretch>
            <a:fillRect/>
          </a:stretch>
        </p:blipFill>
        <p:spPr>
          <a:xfrm>
            <a:off x="10233509" y="1397000"/>
            <a:ext cx="1958491" cy="4064000"/>
          </a:xfrm>
          <a:prstGeom prst="rect">
            <a:avLst/>
          </a:prstGeom>
        </p:spPr>
      </p:pic>
      <p:sp>
        <p:nvSpPr>
          <p:cNvPr id="2" name="标题 1"/>
          <p:cNvSpPr>
            <a:spLocks noGrp="1"/>
          </p:cNvSpPr>
          <p:nvPr>
            <p:ph type="title"/>
            <p:custDataLst>
              <p:tags r:id="rId5"/>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lt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888982" y="3821906"/>
            <a:ext cx="4572036" cy="518637"/>
          </a:xfrm>
        </p:spPr>
        <p:txBody>
          <a:bodyPr vert="horz" wrap="square" lIns="91440" tIns="45720" rIns="91440" bIns="45720" anchor="t" anchorCtr="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幼圆" panose="02010509060101010101" pitchFamily="49"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888982" y="2555558"/>
            <a:ext cx="4572036" cy="1172210"/>
          </a:xfrm>
        </p:spPr>
        <p:txBody>
          <a:bodyPr vert="horz" wrap="square" lIns="91440" tIns="45720" rIns="91440" bIns="4572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userDrawn="1">
            <p:custDataLst>
              <p:tags r:id="rId3"/>
            </p:custDataLst>
          </p:nvPr>
        </p:nvPicPr>
        <p:blipFill>
          <a:blip r:embed="rId4" r:link="rId5" cstate="screen"/>
          <a:stretch>
            <a:fillRect/>
          </a:stretch>
        </p:blipFill>
        <p:spPr>
          <a:xfrm>
            <a:off x="0" y="0"/>
            <a:ext cx="720090" cy="614794"/>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34612"/>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8" name="图片 7"/>
          <p:cNvPicPr/>
          <p:nvPr userDrawn="1">
            <p:custDataLst>
              <p:tags r:id="rId3"/>
            </p:custDataLst>
          </p:nvPr>
        </p:nvPicPr>
        <p:blipFill>
          <a:blip r:embed="rId4" r:link="rId5" cstate="screen"/>
          <a:stretch>
            <a:fillRect/>
          </a:stretch>
        </p:blipFill>
        <p:spPr>
          <a:xfrm>
            <a:off x="11471910" y="0"/>
            <a:ext cx="720090" cy="61479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3"/>
            </p:custDataLst>
          </p:nvPr>
        </p:nvPicPr>
        <p:blipFill>
          <a:blip r:embed="rId4" r:link="rId5" cstate="screen"/>
          <a:stretch>
            <a:fillRect/>
          </a:stretch>
        </p:blipFill>
        <p:spPr>
          <a:xfrm>
            <a:off x="0" y="0"/>
            <a:ext cx="720090" cy="614794"/>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34612"/>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3"/>
            </p:custDataLst>
          </p:nvPr>
        </p:nvPicPr>
        <p:blipFill>
          <a:blip r:embed="rId4" r:link="rId5" cstate="screen"/>
          <a:stretch>
            <a:fillRect/>
          </a:stretch>
        </p:blipFill>
        <p:spPr>
          <a:xfrm>
            <a:off x="0" y="0"/>
            <a:ext cx="720090" cy="614794"/>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34612"/>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2" name="图片 11"/>
          <p:cNvPicPr/>
          <p:nvPr userDrawn="1">
            <p:custDataLst>
              <p:tags r:id="rId3"/>
            </p:custDataLst>
          </p:nvPr>
        </p:nvPicPr>
        <p:blipFill>
          <a:blip r:embed="rId4" r:link="rId5" cstate="screen"/>
          <a:stretch>
            <a:fillRect/>
          </a:stretch>
        </p:blipFill>
        <p:spPr>
          <a:xfrm>
            <a:off x="11471910" y="6243206"/>
            <a:ext cx="720090" cy="614794"/>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323388"/>
            <a:ext cx="720090" cy="534612"/>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userDrawn="1">
            <p:custDataLst>
              <p:tags r:id="rId3"/>
            </p:custDataLst>
          </p:nvPr>
        </p:nvPicPr>
        <p:blipFill>
          <a:blip r:embed="rId4" r:link="rId5"/>
          <a:stretch>
            <a:fillRect/>
          </a:stretch>
        </p:blipFill>
        <p:spPr>
          <a:xfrm>
            <a:off x="10571797" y="5474714"/>
            <a:ext cx="1620202" cy="1383286"/>
          </a:xfrm>
          <a:prstGeom prst="rect">
            <a:avLst/>
          </a:prstGeom>
        </p:spPr>
      </p:pic>
      <p:pic>
        <p:nvPicPr>
          <p:cNvPr id="8" name="图片 7"/>
          <p:cNvPicPr/>
          <p:nvPr userDrawn="1">
            <p:custDataLst>
              <p:tags r:id="rId6"/>
            </p:custDataLst>
          </p:nvPr>
        </p:nvPicPr>
        <p:blipFill>
          <a:blip r:embed="rId7" r:link="rId8"/>
          <a:stretch>
            <a:fillRect/>
          </a:stretch>
        </p:blipFill>
        <p:spPr>
          <a:xfrm>
            <a:off x="0" y="5655122"/>
            <a:ext cx="1620202" cy="120287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image" Target="../media/image1.jpeg"/><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slideLayout" Target="../slideLayouts/slideLayout13.xml"/><Relationship Id="rId19" Type="http://schemas.openxmlformats.org/officeDocument/2006/relationships/tags" Target="../tags/tag19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124" name="图片 6" descr="logo横版 png"/>
          <p:cNvPicPr>
            <a:picLocks noChangeAspect="1"/>
          </p:cNvPicPr>
          <p:nvPr userDrawn="1"/>
        </p:nvPicPr>
        <p:blipFill>
          <a:blip r:embed="rId25"/>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98.xml"/><Relationship Id="rId2" Type="http://schemas.openxmlformats.org/officeDocument/2006/relationships/image" Target="../media/image9.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11.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61.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60.xml"/><Relationship Id="rId12" Type="http://schemas.openxmlformats.org/officeDocument/2006/relationships/slideLayout" Target="../slideLayouts/slideLayout18.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9.xml"/></Relationships>
</file>

<file path=ppt/slides/_rels/slide12.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68.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67.xml"/><Relationship Id="rId11" Type="http://schemas.openxmlformats.org/officeDocument/2006/relationships/slideLayout" Target="../slideLayouts/slideLayout18.xml"/><Relationship Id="rId10" Type="http://schemas.openxmlformats.org/officeDocument/2006/relationships/tags" Target="../tags/tag271.xml"/><Relationship Id="rId1" Type="http://schemas.openxmlformats.org/officeDocument/2006/relationships/tags" Target="../tags/tag266.xml"/></Relationships>
</file>

<file path=ppt/slides/_rels/slide13.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74.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73.xml"/><Relationship Id="rId13" Type="http://schemas.openxmlformats.org/officeDocument/2006/relationships/slideLayout" Target="../slideLayouts/slideLayout18.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72.xml"/></Relationships>
</file>

<file path=ppt/slides/_rels/slide1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283.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82.xml"/><Relationship Id="rId4" Type="http://schemas.openxmlformats.org/officeDocument/2006/relationships/image" Target="file:///E:\400px_tools/pic_temp/0_pic_quater_right_down.png" TargetMode="External"/><Relationship Id="rId3" Type="http://schemas.openxmlformats.org/officeDocument/2006/relationships/image" Target="../media/image7.png"/><Relationship Id="rId2" Type="http://schemas.openxmlformats.org/officeDocument/2006/relationships/tags" Target="../tags/tag281.xml"/><Relationship Id="rId12" Type="http://schemas.openxmlformats.org/officeDocument/2006/relationships/slideLayout" Target="../slideLayouts/slideLayout18.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80.xml"/></Relationships>
</file>

<file path=ppt/slides/_rels/slide15.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88.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87.xml"/><Relationship Id="rId15" Type="http://schemas.openxmlformats.org/officeDocument/2006/relationships/notesSlide" Target="../notesSlides/notesSlide3.xml"/><Relationship Id="rId14" Type="http://schemas.openxmlformats.org/officeDocument/2006/relationships/slideLayout" Target="../slideLayouts/slideLayout18.xml"/><Relationship Id="rId13" Type="http://schemas.openxmlformats.org/officeDocument/2006/relationships/tags" Target="../tags/tag292.xml"/><Relationship Id="rId12" Type="http://schemas.openxmlformats.org/officeDocument/2006/relationships/image" Target="../media/image21.png"/><Relationship Id="rId11" Type="http://schemas.openxmlformats.org/officeDocument/2006/relationships/tags" Target="../tags/tag291.xml"/><Relationship Id="rId10" Type="http://schemas.openxmlformats.org/officeDocument/2006/relationships/image" Target="../media/image20.png"/><Relationship Id="rId1" Type="http://schemas.openxmlformats.org/officeDocument/2006/relationships/tags" Target="../tags/tag286.xml"/></Relationships>
</file>

<file path=ppt/slides/_rels/slide16.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95.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94.xml"/><Relationship Id="rId11" Type="http://schemas.openxmlformats.org/officeDocument/2006/relationships/notesSlide" Target="../notesSlides/notesSlide4.xml"/><Relationship Id="rId10" Type="http://schemas.openxmlformats.org/officeDocument/2006/relationships/slideLayout" Target="../slideLayouts/slideLayout18.xml"/><Relationship Id="rId1" Type="http://schemas.openxmlformats.org/officeDocument/2006/relationships/tags" Target="../tags/tag293.xml"/></Relationships>
</file>

<file path=ppt/slides/_rels/slide17.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300.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99.xml"/><Relationship Id="rId12" Type="http://schemas.openxmlformats.org/officeDocument/2006/relationships/slideLayout" Target="../slideLayouts/slideLayout18.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1" Type="http://schemas.openxmlformats.org/officeDocument/2006/relationships/slideLayout" Target="../slideLayouts/slideLayout18.xml"/><Relationship Id="rId10" Type="http://schemas.openxmlformats.org/officeDocument/2006/relationships/tags" Target="../tags/tag317.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324.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323.xml"/><Relationship Id="rId16" Type="http://schemas.openxmlformats.org/officeDocument/2006/relationships/notesSlide" Target="../notesSlides/notesSlide5.xml"/><Relationship Id="rId15" Type="http://schemas.openxmlformats.org/officeDocument/2006/relationships/slideLayout" Target="../slideLayouts/slideLayout18.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tags" Target="../tags/tag329.xml"/><Relationship Id="rId11" Type="http://schemas.openxmlformats.org/officeDocument/2006/relationships/tags" Target="../tags/tag328.xml"/><Relationship Id="rId10" Type="http://schemas.openxmlformats.org/officeDocument/2006/relationships/tags" Target="../tags/tag327.xml"/><Relationship Id="rId1" Type="http://schemas.openxmlformats.org/officeDocument/2006/relationships/tags" Target="../tags/tag32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55.xml"/><Relationship Id="rId1" Type="http://schemas.openxmlformats.org/officeDocument/2006/relationships/tags" Target="../tags/tag35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04.xml"/><Relationship Id="rId3" Type="http://schemas.openxmlformats.org/officeDocument/2006/relationships/image" Target="../media/image10.png"/><Relationship Id="rId2" Type="http://schemas.openxmlformats.org/officeDocument/2006/relationships/tags" Target="../tags/tag203.xml"/><Relationship Id="rId1" Type="http://schemas.openxmlformats.org/officeDocument/2006/relationships/tags" Target="../tags/tag20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image" Target="../media/image11.png"/><Relationship Id="rId4" Type="http://schemas.openxmlformats.org/officeDocument/2006/relationships/tags" Target="../tags/tag210.xml"/><Relationship Id="rId3" Type="http://schemas.openxmlformats.org/officeDocument/2006/relationships/image" Target="../media/image10.png"/><Relationship Id="rId2" Type="http://schemas.openxmlformats.org/officeDocument/2006/relationships/tags" Target="../tags/tag209.xml"/><Relationship Id="rId1" Type="http://schemas.openxmlformats.org/officeDocument/2006/relationships/tags" Target="../tags/tag208.xml"/></Relationships>
</file>

<file path=ppt/slides/_rels/slide6.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notesSlide" Target="../notesSlides/notesSlide1.xml"/><Relationship Id="rId12" Type="http://schemas.openxmlformats.org/officeDocument/2006/relationships/slideLayout" Target="../slideLayouts/slideLayout17.xml"/><Relationship Id="rId11" Type="http://schemas.openxmlformats.org/officeDocument/2006/relationships/tags" Target="../tags/tag223.xml"/><Relationship Id="rId10" Type="http://schemas.openxmlformats.org/officeDocument/2006/relationships/image" Target="../media/image12.png"/><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image" Target="../media/image13.png"/><Relationship Id="rId3" Type="http://schemas.openxmlformats.org/officeDocument/2006/relationships/tags" Target="../tags/tag225.xml"/><Relationship Id="rId2" Type="http://schemas.openxmlformats.org/officeDocument/2006/relationships/image" Target="../media/image12.png"/><Relationship Id="rId1" Type="http://schemas.openxmlformats.org/officeDocument/2006/relationships/tags" Target="../tags/tag224.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7" Type="http://schemas.openxmlformats.org/officeDocument/2006/relationships/slideLayout" Target="../slideLayouts/slideLayout18.xml"/><Relationship Id="rId16" Type="http://schemas.openxmlformats.org/officeDocument/2006/relationships/tags" Target="../tags/tag238.xml"/><Relationship Id="rId15" Type="http://schemas.openxmlformats.org/officeDocument/2006/relationships/tags" Target="../tags/tag237.xml"/><Relationship Id="rId14" Type="http://schemas.openxmlformats.org/officeDocument/2006/relationships/image" Target="../media/image18.png"/><Relationship Id="rId13" Type="http://schemas.openxmlformats.org/officeDocument/2006/relationships/tags" Target="../tags/tag236.xml"/><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tags" Target="../tags/tag228.xml"/></Relationships>
</file>

<file path=ppt/slides/_rels/slide9.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7" Type="http://schemas.openxmlformats.org/officeDocument/2006/relationships/slideLayout" Target="../slideLayouts/slideLayout18.xml"/><Relationship Id="rId16" Type="http://schemas.openxmlformats.org/officeDocument/2006/relationships/tags" Target="../tags/tag254.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015" y="108585"/>
            <a:ext cx="10260965" cy="521970"/>
          </a:xfrm>
          <a:prstGeom prst="rect">
            <a:avLst/>
          </a:prstGeom>
          <a:noFill/>
        </p:spPr>
        <p:txBody>
          <a:bodyPr wrap="square" rtlCol="0">
            <a:spAutoFit/>
          </a:bodyPr>
          <a:p>
            <a:r>
              <a:rPr lang="en-US" altLang="zh-CN" sz="2800" b="1"/>
              <a:t>Design the plots by raising questions.</a:t>
            </a:r>
            <a:endParaRPr lang="en-US" altLang="zh-CN" sz="2800" b="1"/>
          </a:p>
        </p:txBody>
      </p:sp>
      <p:sp>
        <p:nvSpPr>
          <p:cNvPr id="4" name="文本框 3"/>
          <p:cNvSpPr txBox="1"/>
          <p:nvPr>
            <p:custDataLst>
              <p:tags r:id="rId1"/>
            </p:custDataLst>
          </p:nvPr>
        </p:nvSpPr>
        <p:spPr>
          <a:xfrm>
            <a:off x="762635" y="909320"/>
            <a:ext cx="10396855" cy="3046095"/>
          </a:xfrm>
          <a:prstGeom prst="rect">
            <a:avLst/>
          </a:prstGeom>
          <a:noFill/>
        </p:spPr>
        <p:txBody>
          <a:bodyPr wrap="square">
            <a:spAutoFit/>
          </a:bodyPr>
          <a:p>
            <a:r>
              <a:rPr lang="en-US" altLang="zh-CN" sz="2400" b="1" dirty="0">
                <a:latin typeface="Times New Roman" panose="02020603050405020304" charset="0"/>
                <a:cs typeface="Times New Roman" panose="02020603050405020304" charset="0"/>
              </a:rPr>
              <a:t>Paragraph 1: As I stood in the house, my eye was drawn to a big yellowed envelope with two words “FROM ARMY” on it.</a:t>
            </a:r>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r>
              <a:rPr lang="en-US" altLang="zh-CN" sz="2400" b="1" dirty="0">
                <a:latin typeface="Times New Roman" panose="02020603050405020304" charset="0"/>
                <a:cs typeface="Times New Roman" panose="02020603050405020304" charset="0"/>
              </a:rPr>
              <a:t>Paragraph 2: I pulled out my telephone and made a call to that buyer.</a:t>
            </a:r>
            <a:endParaRPr lang="zh-CN" altLang="en-US" sz="2400" b="1" dirty="0">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543037" y="1832789"/>
            <a:ext cx="10396091" cy="119888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p>
            <a:r>
              <a:rPr lang="en-US" altLang="zh-CN" sz="2400" dirty="0">
                <a:solidFill>
                  <a:prstClr val="black"/>
                </a:solidFill>
                <a:latin typeface="Comic Sans MS" panose="030F0702030302020204"/>
                <a:ea typeface="华文楷体" panose="02010600040101010101" charset="-122"/>
              </a:rPr>
              <a:t>Q1: What was in the envelope?</a:t>
            </a:r>
            <a:endParaRPr lang="en-US" altLang="zh-CN" sz="2400" dirty="0">
              <a:solidFill>
                <a:prstClr val="black"/>
              </a:solidFill>
              <a:latin typeface="Comic Sans MS" panose="030F0702030302020204"/>
              <a:ea typeface="华文楷体" panose="02010600040101010101" charset="-122"/>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Q2: How did I feel? </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Q3: What did I decide to do</a:t>
            </a:r>
            <a:r>
              <a:rPr lang="en-US" altLang="zh-CN" sz="2400" noProof="0" dirty="0">
                <a:solidFill>
                  <a:prstClr val="black"/>
                </a:solidFill>
                <a:latin typeface="Comic Sans MS" panose="030F0702030302020204"/>
                <a:ea typeface="华文楷体" panose="02010600040101010101" charset="-122"/>
              </a:rPr>
              <a:t>?</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p:txBody>
      </p:sp>
      <p:sp>
        <p:nvSpPr>
          <p:cNvPr id="6" name="文本框 5"/>
          <p:cNvSpPr txBox="1"/>
          <p:nvPr>
            <p:custDataLst>
              <p:tags r:id="rId3"/>
            </p:custDataLst>
          </p:nvPr>
        </p:nvSpPr>
        <p:spPr>
          <a:xfrm>
            <a:off x="630667" y="4110534"/>
            <a:ext cx="10396091" cy="119888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p>
            <a:r>
              <a:rPr lang="en-US" altLang="zh-CN" sz="2400" dirty="0">
                <a:solidFill>
                  <a:prstClr val="black"/>
                </a:solidFill>
                <a:latin typeface="Comic Sans MS" panose="030F0702030302020204"/>
                <a:ea typeface="华文楷体" panose="02010600040101010101" charset="-122"/>
              </a:rPr>
              <a:t>Q1: What did I say to the buyer on the line?</a:t>
            </a:r>
            <a:endParaRPr lang="en-US" altLang="zh-CN" sz="2400" dirty="0">
              <a:solidFill>
                <a:prstClr val="black"/>
              </a:solidFill>
              <a:latin typeface="Comic Sans MS" panose="030F0702030302020204"/>
              <a:ea typeface="华文楷体" panose="02010600040101010101" charset="-122"/>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Q2: What did I do later?</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Q3: What is the ending</a:t>
            </a:r>
            <a:r>
              <a:rPr lang="en-US" altLang="zh-CN" sz="2400" noProof="0" dirty="0">
                <a:solidFill>
                  <a:prstClr val="black"/>
                </a:solidFill>
                <a:latin typeface="Comic Sans MS" panose="030F0702030302020204"/>
                <a:ea typeface="华文楷体" panose="02010600040101010101" charset="-122"/>
              </a:rPr>
              <a:t>?</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1" name="图片 10"/>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2" name="图片 11"/>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13" name="isľíḓê"/>
          <p:cNvSpPr txBox="1"/>
          <p:nvPr>
            <p:custDataLst>
              <p:tags r:id="rId8"/>
            </p:custDataLst>
          </p:nvPr>
        </p:nvSpPr>
        <p:spPr>
          <a:xfrm>
            <a:off x="481421" y="303739"/>
            <a:ext cx="780986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 Read for characters “my father” and “I”</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custDataLst>
              <p:tags r:id="rId9"/>
            </p:custDataLst>
          </p:nvPr>
        </p:nvSpPr>
        <p:spPr>
          <a:xfrm>
            <a:off x="257175" y="814705"/>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From my memory, my father was a man of few words and we were never close to each other. Before he joined the army, he built a house with his own hands. When he was tragically killed in one battle, the house became mine. As the house aged, it became a relic of the past, and we moved away, carrying with me the echoes of his silent presence.</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I felt as though I had chanced upon a time capsule（胶囊）. Here lay the things of my dad’s lives. A broken chair. Some old clothes. But the thing that drew my eye was a cardboard box stuffed with papers. I dug through its contents and was instantly transported back in time. There was a tax return from 1975. Greeting cards from old relatives and friends.</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I spent most of a pleasant hour going through that box. All the while, I had to answer a stream of questions from my sons about the old house. They were amazed that nine people once occupied the tiny structure. And they shivered when I told them that in those days the cookstove was the only source of heat.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Then the paying day came. For no reason, maybe some reason, I came to that old house to say goodbye to something.</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p:txBody>
      </p:sp>
      <p:sp>
        <p:nvSpPr>
          <p:cNvPr id="15" name="文本框 14"/>
          <p:cNvSpPr txBox="1"/>
          <p:nvPr>
            <p:custDataLst>
              <p:tags r:id="rId10"/>
            </p:custDataLst>
          </p:nvPr>
        </p:nvSpPr>
        <p:spPr>
          <a:xfrm>
            <a:off x="8112125" y="66040"/>
            <a:ext cx="3975735" cy="131445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prstClr val="black"/>
                </a:solidFill>
                <a:latin typeface="Comic Sans MS" panose="030F0702030302020204"/>
                <a:ea typeface="华文楷体" panose="02010600040101010101" charset="-122"/>
              </a:rPr>
              <a:t>A tip: P</a:t>
            </a:r>
            <a:r>
              <a:rPr kumimoji="0" lang="en-US" altLang="zh-CN" sz="2000" b="0" i="0" u="none" strike="noStrike" kern="1200" cap="none" spc="0" normalizeH="0" baseline="0" noProof="0" dirty="0">
                <a:ln>
                  <a:noFill/>
                </a:ln>
                <a:solidFill>
                  <a:prstClr val="black"/>
                </a:solidFill>
                <a:effectLst/>
                <a:uLnTx/>
                <a:uFillTx/>
                <a:latin typeface="Comic Sans MS" panose="030F0702030302020204"/>
                <a:ea typeface="华文楷体" panose="02010600040101010101" charset="-122"/>
                <a:cs typeface="+mn-cs"/>
              </a:rPr>
              <a:t>ay </a:t>
            </a:r>
            <a:r>
              <a:rPr lang="en-US" altLang="zh-CN" sz="2000" noProof="0" dirty="0">
                <a:solidFill>
                  <a:prstClr val="black"/>
                </a:solidFill>
                <a:latin typeface="Comic Sans MS" panose="030F0702030302020204"/>
                <a:ea typeface="华文楷体" panose="02010600040101010101" charset="-122"/>
              </a:rPr>
              <a:t>attention to the characters’ </a:t>
            </a:r>
            <a:r>
              <a:rPr lang="en-US" altLang="zh-CN" sz="2000" b="1" dirty="0">
                <a:solidFill>
                  <a:srgbClr val="FF0000"/>
                </a:solidFill>
                <a:latin typeface="Comic Sans MS" panose="030F0702030302020204" charset="0"/>
                <a:cs typeface="Comic Sans MS" panose="030F0702030302020204" charset="0"/>
              </a:rPr>
              <a:t>actions,language, psychology/thoughts, facial expressions</a:t>
            </a:r>
            <a:r>
              <a:rPr lang="en-US" altLang="zh-CN" sz="2000" b="1" dirty="0"/>
              <a:t>.</a:t>
            </a:r>
            <a:endParaRPr kumimoji="0" lang="zh-CN" altLang="en-US" sz="2000" b="1" i="0" u="none" strike="noStrike" kern="1200" cap="none" spc="0" normalizeH="0" baseline="0" noProof="0" dirty="0">
              <a:ln>
                <a:noFill/>
              </a:ln>
              <a:solidFill>
                <a:srgbClr val="FF0000"/>
              </a:solidFill>
              <a:effectLst>
                <a:outerShdw blurRad="50800" dist="50800" dir="5400000" algn="ctr" rotWithShape="0">
                  <a:srgbClr val="5B9BD5">
                    <a:lumMod val="40000"/>
                    <a:lumOff val="60000"/>
                  </a:srgbClr>
                </a:outerShdw>
              </a:effectLst>
              <a:uLnTx/>
              <a:uFillTx/>
              <a:latin typeface="Comic Sans MS" panose="030F0702030302020204"/>
              <a:ea typeface="华文楷体" panose="02010600040101010101" charset="-122"/>
              <a:cs typeface="+mn-cs"/>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1" name="图片 10"/>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2" name="图片 11"/>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13" name="isľíḓê"/>
          <p:cNvSpPr txBox="1"/>
          <p:nvPr>
            <p:custDataLst>
              <p:tags r:id="rId8"/>
            </p:custDataLst>
          </p:nvPr>
        </p:nvSpPr>
        <p:spPr>
          <a:xfrm>
            <a:off x="481421" y="303739"/>
            <a:ext cx="780986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 Read for characters “my father” and “I”</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custDataLst>
              <p:tags r:id="rId9"/>
            </p:custDataLst>
          </p:nvPr>
        </p:nvSpPr>
        <p:spPr>
          <a:xfrm>
            <a:off x="257175" y="814705"/>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From my memory,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my father was a man of few words </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and we were never close to each other</a:t>
            </a:r>
            <a:r>
              <a:rPr lang="en-US" altLang="zh-CN" sz="2000" dirty="0">
                <a:latin typeface="Times New Roman" panose="02020603050405020304" charset="0"/>
                <a:ea typeface="仿宋" panose="02010609060101010101" charset="-122"/>
                <a:cs typeface="Times New Roman" panose="02020603050405020304" charset="0"/>
              </a:rPr>
              <a:t>. Before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he joined the army</a:t>
            </a:r>
            <a:r>
              <a:rPr lang="en-US" altLang="zh-CN" sz="2000" dirty="0">
                <a:latin typeface="Times New Roman" panose="02020603050405020304" charset="0"/>
                <a:ea typeface="仿宋" panose="02010609060101010101" charset="-122"/>
                <a:cs typeface="Times New Roman" panose="02020603050405020304" charset="0"/>
              </a:rPr>
              <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he built a house with his own hands</a:t>
            </a:r>
            <a:r>
              <a:rPr lang="en-US" altLang="zh-CN" sz="2000" dirty="0">
                <a:latin typeface="Times New Roman" panose="02020603050405020304" charset="0"/>
                <a:ea typeface="仿宋" panose="02010609060101010101" charset="-122"/>
                <a:cs typeface="Times New Roman" panose="02020603050405020304" charset="0"/>
              </a:rPr>
              <a:t>. When</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he was tragically killed in one battle</a:t>
            </a:r>
            <a:r>
              <a:rPr lang="en-US" altLang="zh-CN" sz="2000" dirty="0">
                <a:latin typeface="Times New Roman" panose="02020603050405020304" charset="0"/>
                <a:ea typeface="仿宋" panose="02010609060101010101" charset="-122"/>
                <a:cs typeface="Times New Roman" panose="02020603050405020304" charset="0"/>
              </a:rPr>
              <a:t>,</a:t>
            </a:r>
            <a:r>
              <a:rPr lang="en-US" altLang="zh-CN" sz="2000" b="1" dirty="0">
                <a:solidFill>
                  <a:srgbClr val="002060"/>
                </a:solidFill>
                <a:latin typeface="Times New Roman" panose="02020603050405020304" charset="0"/>
                <a:ea typeface="仿宋" panose="02010609060101010101" charset="-122"/>
                <a:cs typeface="Times New Roman" panose="02020603050405020304" charset="0"/>
              </a:rPr>
              <a:t> the house became mine</a:t>
            </a:r>
            <a:r>
              <a:rPr lang="en-US" altLang="zh-CN" sz="2000" dirty="0">
                <a:latin typeface="Times New Roman" panose="02020603050405020304" charset="0"/>
                <a:ea typeface="仿宋" panose="02010609060101010101" charset="-122"/>
                <a:cs typeface="Times New Roman" panose="02020603050405020304" charset="0"/>
              </a:rPr>
              <a:t>. As the house aged, it became a relic of the past, and </a:t>
            </a:r>
            <a:r>
              <a:rPr lang="en-US" altLang="zh-CN" sz="2000" b="1" dirty="0">
                <a:solidFill>
                  <a:srgbClr val="1F2DA8"/>
                </a:solidFill>
                <a:latin typeface="Times New Roman" panose="02020603050405020304" charset="0"/>
                <a:ea typeface="仿宋" panose="02010609060101010101" charset="-122"/>
                <a:cs typeface="Times New Roman" panose="02020603050405020304" charset="0"/>
              </a:rPr>
              <a:t>we moved away, carrying with me the echoes of his silent presence</a:t>
            </a:r>
            <a:r>
              <a:rPr lang="en-US" altLang="zh-CN" sz="2000" dirty="0">
                <a:latin typeface="Times New Roman" panose="02020603050405020304" charset="0"/>
                <a:ea typeface="仿宋" panose="02010609060101010101" charset="-122"/>
                <a:cs typeface="Times New Roman" panose="02020603050405020304" charset="0"/>
              </a:rPr>
              <a:t>.</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a:t>
            </a:r>
            <a:r>
              <a:rPr lang="en-US" altLang="zh-CN" sz="2000" b="1" dirty="0">
                <a:solidFill>
                  <a:srgbClr val="002060"/>
                </a:solidFill>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I felt as though I had chanced upon a time capsule（胶囊）. Here lay the things of my dad’s lives. A broken chair. Some old clothes. But the thing that drew my eye was a cardboard box stuffed with papers. I dug through its contents and was instantly transported back in time. There was a tax return from 1975. Greeting cards from old relatives and friends.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a:t>
            </a:r>
            <a:r>
              <a:rPr lang="en-US" altLang="zh-CN" sz="2000" b="1" dirty="0">
                <a:solidFill>
                  <a:srgbClr val="1F2DA8"/>
                </a:solidFill>
                <a:latin typeface="Times New Roman" panose="02020603050405020304" charset="0"/>
                <a:ea typeface="仿宋" panose="02010609060101010101" charset="-122"/>
                <a:cs typeface="Times New Roman" panose="02020603050405020304" charset="0"/>
              </a:rPr>
              <a:t>I spent most of a pleasant hour going through that box</a:t>
            </a:r>
            <a:r>
              <a:rPr lang="en-US" altLang="zh-CN" sz="2000" dirty="0">
                <a:latin typeface="Times New Roman" panose="02020603050405020304" charset="0"/>
                <a:ea typeface="仿宋" panose="02010609060101010101" charset="-122"/>
                <a:cs typeface="Times New Roman" panose="02020603050405020304" charset="0"/>
              </a:rPr>
              <a:t>. All the while, I had to answer a stream of questions from my sons about the old house. They were amazed that nine people once occupied the tiny structure. And they shivered when I told them that in those days the cookstove was the only source of heat.</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Then the paying day came. </a:t>
            </a:r>
            <a:r>
              <a:rPr lang="en-US" altLang="zh-CN" sz="2000" b="1" dirty="0">
                <a:solidFill>
                  <a:srgbClr val="1F2DA8"/>
                </a:solidFill>
                <a:latin typeface="Times New Roman" panose="02020603050405020304" charset="0"/>
                <a:ea typeface="仿宋" panose="02010609060101010101" charset="-122"/>
                <a:cs typeface="Times New Roman" panose="02020603050405020304" charset="0"/>
              </a:rPr>
              <a:t>For no reason, maybe some reason, I came to that old house to say goodbye to something.</a:t>
            </a:r>
            <a:endParaRPr lang="en-US" altLang="zh-CN" sz="2000" b="1" dirty="0">
              <a:solidFill>
                <a:srgbClr val="1F2DA8"/>
              </a:solidFill>
              <a:latin typeface="Times New Roman" panose="02020603050405020304" charset="0"/>
              <a:ea typeface="仿宋" panose="02010609060101010101" charset="-122"/>
              <a:cs typeface="Times New Roman" panose="02020603050405020304" charset="0"/>
            </a:endParaRPr>
          </a:p>
        </p:txBody>
      </p:sp>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7" name="图片 6"/>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8" name="图片 7"/>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2" name="文本占位符 3"/>
          <p:cNvSpPr txBox="1"/>
          <p:nvPr>
            <p:custDataLst>
              <p:tags r:id="rId8"/>
            </p:custDataLst>
          </p:nvPr>
        </p:nvSpPr>
        <p:spPr>
          <a:xfrm>
            <a:off x="292100" y="1499870"/>
            <a:ext cx="5490210" cy="4749800"/>
          </a:xfrm>
          <a:prstGeom prst="rect">
            <a:avLst/>
          </a:prstGeom>
        </p:spPr>
        <p:txBody>
          <a:bodyPr wrap="square">
            <a:noAutofit/>
          </a:bodyPr>
          <a:lstStyle>
            <a:lvl1pPr marL="2286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my father was a man of few words.</a:t>
            </a:r>
            <a:endPar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joined the army</a:t>
            </a:r>
            <a:endPar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built a house with his own hands</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was killed in one battle</a:t>
            </a:r>
            <a:r>
              <a:rPr lang="en-US" altLang="zh-CN" sz="3200" dirty="0">
                <a:latin typeface="Times New Roman" panose="02020603050405020304" charset="0"/>
                <a:ea typeface="仿宋" panose="02010609060101010101" charset="-122"/>
                <a:cs typeface="Times New Roman" panose="02020603050405020304" charset="0"/>
                <a:sym typeface="+mn-ea"/>
              </a:rPr>
              <a:t> </a:t>
            </a:r>
            <a:endParaRPr lang="en-US" altLang="zh-CN" sz="3200" dirty="0">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endParaRPr lang="en-US" altLang="zh-CN" sz="3200" dirty="0">
              <a:solidFill>
                <a:schemeClr val="tx1">
                  <a:lumMod val="75000"/>
                  <a:lumOff val="25000"/>
                </a:schemeClr>
              </a:solidFill>
              <a:uFillTx/>
              <a:latin typeface="Times New Roman" panose="02020603050405020304" charset="0"/>
              <a:ea typeface="仿宋" panose="02010609060101010101" charset="-122"/>
              <a:cs typeface="Times New Roman" panose="02020603050405020304" charset="0"/>
              <a:sym typeface="+mn-ea"/>
            </a:endParaRPr>
          </a:p>
        </p:txBody>
      </p:sp>
      <p:sp>
        <p:nvSpPr>
          <p:cNvPr id="3" name="文本占位符 5"/>
          <p:cNvSpPr txBox="1"/>
          <p:nvPr>
            <p:custDataLst>
              <p:tags r:id="rId9"/>
            </p:custDataLst>
          </p:nvPr>
        </p:nvSpPr>
        <p:spPr>
          <a:xfrm>
            <a:off x="5461635" y="1499870"/>
            <a:ext cx="6590665" cy="6120765"/>
          </a:xfrm>
          <a:prstGeom prst="rect">
            <a:avLst/>
          </a:prstGeom>
        </p:spPr>
        <p:txBody>
          <a:bodyPr wrap="square">
            <a:noAutofit/>
          </a:bodyPr>
          <a:lstStyle>
            <a:lvl1pPr marL="2286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lumMod val="65000"/>
                  <a:lumOff val="35000"/>
                </a:schemeClr>
              </a:buClr>
              <a:buFont typeface="Wingdings" panose="05000000000000000000" charset="0"/>
              <a:buChar char=""/>
            </a:pPr>
            <a:r>
              <a:rPr lang="en-US" altLang="zh-CN" sz="2400" dirty="0">
                <a:latin typeface="Times New Roman" panose="02020603050405020304" charset="0"/>
                <a:ea typeface="仿宋" panose="02010609060101010101" charset="-122"/>
                <a:cs typeface="Times New Roman" panose="02020603050405020304" charset="0"/>
                <a:sym typeface="+mn-ea"/>
              </a:rPr>
              <a:t> </a:t>
            </a: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we moved away, carrying with me the echoes of his silent presence.</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The house became mine.</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One day, someone called, saying that he wanted to by that house. I said yes.</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I spent most of a pleasant hour going through that box</a:t>
            </a:r>
            <a:r>
              <a:rPr lang="en-US" altLang="zh-CN" sz="2400" dirty="0">
                <a:latin typeface="Times New Roman" panose="02020603050405020304" charset="0"/>
                <a:ea typeface="仿宋" panose="02010609060101010101" charset="-122"/>
                <a:cs typeface="Times New Roman" panose="02020603050405020304" charset="0"/>
                <a:sym typeface="+mn-ea"/>
              </a:rPr>
              <a:t>. </a:t>
            </a:r>
            <a:endParaRPr lang="en-US" altLang="zh-CN" sz="2400" dirty="0">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I came to that old house to say goodbye to something.</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endParaRPr>
          </a:p>
          <a:p>
            <a:pPr marL="285750" indent="-285750">
              <a:buClr>
                <a:schemeClr val="tx1">
                  <a:lumMod val="65000"/>
                  <a:lumOff val="35000"/>
                </a:schemeClr>
              </a:buClr>
              <a:buFont typeface="Wingdings" panose="05000000000000000000" charset="0"/>
              <a:buChar char=""/>
            </a:pPr>
            <a:endParaRPr lang="en-US" altLang="zh-CN" sz="2400" dirty="0">
              <a:latin typeface="Times New Roman" panose="02020603050405020304" charset="0"/>
              <a:ea typeface="仿宋" panose="02010609060101010101" charset="-122"/>
              <a:cs typeface="Times New Roman" panose="02020603050405020304" charset="0"/>
            </a:endParaRPr>
          </a:p>
          <a:p>
            <a:pPr marL="285750" indent="-285750">
              <a:buClr>
                <a:schemeClr val="tx1">
                  <a:lumMod val="65000"/>
                  <a:lumOff val="35000"/>
                </a:schemeClr>
              </a:buClr>
              <a:buFont typeface="Wingdings" panose="05000000000000000000" charset="0"/>
              <a:buChar char=""/>
            </a:pP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endParaRPr lang="en-US" altLang="zh-CN" sz="2400" b="1" dirty="0">
              <a:solidFill>
                <a:srgbClr val="1F2DA8"/>
              </a:solidFill>
              <a:uFillTx/>
              <a:latin typeface="Times New Roman" panose="02020603050405020304" charset="0"/>
              <a:ea typeface="仿宋" panose="02010609060101010101" charset="-122"/>
              <a:cs typeface="Times New Roman" panose="02020603050405020304" charset="0"/>
              <a:sym typeface="+mn-ea"/>
            </a:endParaRPr>
          </a:p>
        </p:txBody>
      </p:sp>
      <p:cxnSp>
        <p:nvCxnSpPr>
          <p:cNvPr id="4" name="直接连接符 3"/>
          <p:cNvCxnSpPr/>
          <p:nvPr>
            <p:custDataLst>
              <p:tags r:id="rId10"/>
            </p:custDataLst>
          </p:nvPr>
        </p:nvCxnSpPr>
        <p:spPr>
          <a:xfrm>
            <a:off x="5461635" y="1584325"/>
            <a:ext cx="0" cy="444246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1"/>
            </p:custDataLst>
          </p:nvPr>
        </p:nvSpPr>
        <p:spPr>
          <a:xfrm>
            <a:off x="367100" y="614750"/>
            <a:ext cx="10970823" cy="70675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en-US" altLang="zh-CN" dirty="0">
                <a:solidFill>
                  <a:schemeClr val="tx1">
                    <a:lumMod val="85000"/>
                    <a:lumOff val="15000"/>
                  </a:schemeClr>
                </a:solidFill>
                <a:uFillTx/>
                <a:latin typeface="Arial" panose="020B0604020202020204" pitchFamily="34" charset="0"/>
                <a:ea typeface="幼圆" panose="02010509060101010101" pitchFamily="49" charset="-122"/>
              </a:rPr>
              <a:t>My father was________ I was_________</a:t>
            </a:r>
            <a:endParaRPr lang="en-US" altLang="zh-CN" dirty="0">
              <a:solidFill>
                <a:schemeClr val="tx1">
                  <a:lumMod val="85000"/>
                  <a:lumOff val="15000"/>
                </a:schemeClr>
              </a:solidFill>
              <a:uFillTx/>
              <a:latin typeface="Arial" panose="020B0604020202020204" pitchFamily="34" charset="0"/>
              <a:ea typeface="幼圆" panose="02010509060101010101" pitchFamily="49" charset="-122"/>
            </a:endParaRPr>
          </a:p>
        </p:txBody>
      </p:sp>
      <p:sp>
        <p:nvSpPr>
          <p:cNvPr id="20" name="文本框 19"/>
          <p:cNvSpPr txBox="1"/>
          <p:nvPr/>
        </p:nvSpPr>
        <p:spPr>
          <a:xfrm>
            <a:off x="4027170" y="303530"/>
            <a:ext cx="3545205" cy="14268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800" dirty="0">
                <a:solidFill>
                  <a:srgbClr val="FF0000"/>
                </a:solidFill>
                <a:latin typeface="Comic Sans MS" panose="030F0702030302020204"/>
                <a:ea typeface="华文楷体" panose="02010600040101010101" charset="-122"/>
              </a:rPr>
              <a:t>reserved</a:t>
            </a:r>
            <a:r>
              <a:rPr lang="en-US" altLang="zh-CN" sz="1600" dirty="0">
                <a:solidFill>
                  <a:srgbClr val="FF0000"/>
                </a:solidFill>
                <a:latin typeface="Comic Sans MS" panose="030F0702030302020204"/>
                <a:ea typeface="华文楷体" panose="02010600040101010101" charset="-122"/>
              </a:rPr>
              <a:t>(</a:t>
            </a:r>
            <a:r>
              <a:rPr lang="zh-CN" altLang="en-US" sz="1600" dirty="0">
                <a:solidFill>
                  <a:srgbClr val="FF0000"/>
                </a:solidFill>
                <a:latin typeface="Comic Sans MS" panose="030F0702030302020204"/>
                <a:ea typeface="华文楷体" panose="02010600040101010101" charset="-122"/>
              </a:rPr>
              <a:t>内向的；矜持的</a:t>
            </a:r>
            <a:r>
              <a:rPr lang="en-US" altLang="zh-CN" sz="1600" dirty="0">
                <a:solidFill>
                  <a:srgbClr val="FF0000"/>
                </a:solidFill>
                <a:latin typeface="Comic Sans MS" panose="030F0702030302020204"/>
                <a:ea typeface="华文楷体" panose="02010600040101010101" charset="-122"/>
              </a:rPr>
              <a:t>)</a:t>
            </a:r>
            <a:endParaRPr lang="en-US" altLang="zh-CN" sz="1600" dirty="0">
              <a:solidFill>
                <a:srgbClr val="FF0000"/>
              </a:solidFill>
              <a:latin typeface="Comic Sans MS" panose="030F0702030302020204"/>
              <a:ea typeface="华文楷体" panose="02010600040101010101" charset="-122"/>
            </a:endParaRPr>
          </a:p>
          <a:p>
            <a:r>
              <a:rPr lang="en-US" altLang="zh-CN" sz="2800" dirty="0">
                <a:solidFill>
                  <a:srgbClr val="FF0000"/>
                </a:solidFill>
                <a:latin typeface="Comic Sans MS" panose="030F0702030302020204"/>
                <a:ea typeface="华文楷体" panose="02010600040101010101" charset="-122"/>
              </a:rPr>
              <a:t>loving</a:t>
            </a:r>
            <a:endParaRPr lang="en-US" altLang="zh-CN" sz="2800" dirty="0">
              <a:solidFill>
                <a:srgbClr val="FF0000"/>
              </a:solidFill>
              <a:latin typeface="Comic Sans MS" panose="030F0702030302020204"/>
              <a:ea typeface="华文楷体" panose="02010600040101010101" charset="-122"/>
            </a:endParaRPr>
          </a:p>
          <a:p>
            <a:r>
              <a:rPr lang="en-US" altLang="zh-CN" sz="2800" dirty="0">
                <a:solidFill>
                  <a:srgbClr val="FF0000"/>
                </a:solidFill>
                <a:latin typeface="Comic Sans MS" panose="030F0702030302020204"/>
                <a:ea typeface="华文楷体" panose="02010600040101010101" charset="-122"/>
              </a:rPr>
              <a:t>patriotic</a:t>
            </a:r>
            <a:r>
              <a:rPr lang="en-US" altLang="zh-CN" sz="2000" dirty="0">
                <a:solidFill>
                  <a:srgbClr val="FF0000"/>
                </a:solidFill>
                <a:latin typeface="Comic Sans MS" panose="030F0702030302020204"/>
                <a:ea typeface="华文楷体" panose="02010600040101010101" charset="-122"/>
              </a:rPr>
              <a:t>(</a:t>
            </a:r>
            <a:r>
              <a:rPr lang="zh-CN" altLang="en-US" sz="2000" dirty="0">
                <a:solidFill>
                  <a:srgbClr val="FF0000"/>
                </a:solidFill>
                <a:latin typeface="Comic Sans MS" panose="030F0702030302020204"/>
                <a:ea typeface="华文楷体" panose="02010600040101010101" charset="-122"/>
              </a:rPr>
              <a:t>爱国的</a:t>
            </a:r>
            <a:r>
              <a:rPr lang="en-US" altLang="zh-CN" sz="2000" dirty="0">
                <a:solidFill>
                  <a:srgbClr val="FF0000"/>
                </a:solidFill>
                <a:latin typeface="Comic Sans MS" panose="030F0702030302020204"/>
                <a:ea typeface="华文楷体" panose="02010600040101010101" charset="-122"/>
              </a:rPr>
              <a:t>)</a:t>
            </a:r>
            <a:endParaRPr lang="en-US" altLang="zh-CN" sz="2000" dirty="0">
              <a:solidFill>
                <a:srgbClr val="FF0000"/>
              </a:solidFill>
              <a:latin typeface="Comic Sans MS" panose="030F0702030302020204"/>
              <a:ea typeface="华文楷体" panose="02010600040101010101" charset="-122"/>
            </a:endParaRPr>
          </a:p>
          <a:p>
            <a:endParaRPr lang="en-US" altLang="zh-CN" sz="2800" dirty="0">
              <a:solidFill>
                <a:srgbClr val="FF0000"/>
              </a:solidFill>
              <a:latin typeface="Comic Sans MS" panose="030F0702030302020204"/>
              <a:ea typeface="华文楷体" panose="02010600040101010101" charset="-122"/>
            </a:endParaRPr>
          </a:p>
          <a:p>
            <a:endParaRPr lang="en-US" altLang="zh-CN" sz="2800" dirty="0">
              <a:solidFill>
                <a:srgbClr val="FF0000"/>
              </a:solidFill>
              <a:latin typeface="Comic Sans MS" panose="030F0702030302020204"/>
              <a:ea typeface="华文楷体" panose="02010600040101010101" charset="-122"/>
            </a:endParaRPr>
          </a:p>
        </p:txBody>
      </p:sp>
      <p:sp>
        <p:nvSpPr>
          <p:cNvPr id="21" name="文本框 20"/>
          <p:cNvSpPr txBox="1"/>
          <p:nvPr/>
        </p:nvSpPr>
        <p:spPr>
          <a:xfrm>
            <a:off x="7995285" y="402590"/>
            <a:ext cx="3226435" cy="14268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solidFill>
                  <a:srgbClr val="1F2DA8"/>
                </a:solidFill>
                <a:latin typeface="Comic Sans MS" panose="030F0702030302020204"/>
                <a:ea typeface="华文楷体" panose="02010600040101010101" charset="-122"/>
              </a:rPr>
              <a:t>resentful(</a:t>
            </a:r>
            <a:r>
              <a:rPr lang="zh-CN" altLang="en-US" sz="2400" dirty="0">
                <a:solidFill>
                  <a:srgbClr val="1F2DA8"/>
                </a:solidFill>
                <a:latin typeface="Comic Sans MS" panose="030F0702030302020204"/>
                <a:ea typeface="华文楷体" panose="02010600040101010101" charset="-122"/>
              </a:rPr>
              <a:t>感到愤恨的</a:t>
            </a:r>
            <a:r>
              <a:rPr lang="en-US" altLang="zh-CN" sz="2400" dirty="0">
                <a:solidFill>
                  <a:srgbClr val="1F2DA8"/>
                </a:solidFill>
                <a:latin typeface="Comic Sans MS" panose="030F0702030302020204"/>
                <a:ea typeface="华文楷体" panose="02010600040101010101" charset="-122"/>
              </a:rPr>
              <a:t>)</a:t>
            </a:r>
            <a:endParaRPr lang="en-US" altLang="zh-CN" sz="2400" dirty="0">
              <a:solidFill>
                <a:srgbClr val="1F2DA8"/>
              </a:solidFill>
              <a:latin typeface="Comic Sans MS" panose="030F0702030302020204"/>
              <a:ea typeface="华文楷体" panose="02010600040101010101" charset="-122"/>
            </a:endParaRPr>
          </a:p>
          <a:p>
            <a:r>
              <a:rPr lang="en-US" altLang="zh-CN" sz="2400" dirty="0">
                <a:solidFill>
                  <a:srgbClr val="1F2DA8"/>
                </a:solidFill>
                <a:latin typeface="Comic Sans MS" panose="030F0702030302020204"/>
                <a:ea typeface="华文楷体" panose="02010600040101010101" charset="-122"/>
              </a:rPr>
              <a:t>loving</a:t>
            </a:r>
            <a:endParaRPr lang="en-US" altLang="zh-CN" sz="2400" dirty="0">
              <a:solidFill>
                <a:srgbClr val="1F2DA8"/>
              </a:solidFill>
              <a:latin typeface="Comic Sans MS" panose="030F0702030302020204"/>
              <a:ea typeface="华文楷体" panose="02010600040101010101" charset="-122"/>
            </a:endParaRPr>
          </a:p>
          <a:p>
            <a:endParaRPr lang="en-US" altLang="zh-CN" sz="2400" dirty="0">
              <a:solidFill>
                <a:srgbClr val="1F2DA8"/>
              </a:solidFill>
              <a:latin typeface="Comic Sans MS" panose="030F0702030302020204"/>
              <a:ea typeface="华文楷体" panose="02010600040101010101" charset="-122"/>
            </a:endParaRPr>
          </a:p>
          <a:p>
            <a:endParaRPr lang="en-US" altLang="zh-CN" sz="2400" dirty="0">
              <a:solidFill>
                <a:srgbClr val="1F2DA8"/>
              </a:solidFill>
              <a:latin typeface="Comic Sans MS" panose="030F0702030302020204"/>
              <a:ea typeface="华文楷体" panose="02010600040101010101" charset="-122"/>
            </a:endParaRPr>
          </a:p>
        </p:txBody>
      </p:sp>
      <p:sp>
        <p:nvSpPr>
          <p:cNvPr id="22" name="爆炸形 1 21"/>
          <p:cNvSpPr/>
          <p:nvPr/>
        </p:nvSpPr>
        <p:spPr>
          <a:xfrm>
            <a:off x="3082925" y="1974850"/>
            <a:ext cx="4236085" cy="2907665"/>
          </a:xfrm>
          <a:prstGeom prst="irregularSeal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000" b="1">
                <a:latin typeface="Times New Roman" panose="02020603050405020304" charset="0"/>
                <a:cs typeface="Times New Roman" panose="02020603050405020304" charset="0"/>
              </a:rPr>
              <a:t>A conflict</a:t>
            </a:r>
            <a:endParaRPr lang="en-US" altLang="zh-CN" sz="4000" b="1">
              <a:latin typeface="Times New Roman" panose="02020603050405020304" charset="0"/>
              <a:cs typeface="Times New Roman" panose="02020603050405020304" charset="0"/>
            </a:endParaRPr>
          </a:p>
        </p:txBody>
      </p:sp>
      <p:sp>
        <p:nvSpPr>
          <p:cNvPr id="24" name="文本框 23"/>
          <p:cNvSpPr txBox="1"/>
          <p:nvPr/>
        </p:nvSpPr>
        <p:spPr>
          <a:xfrm>
            <a:off x="3469640" y="3577590"/>
            <a:ext cx="3601085" cy="95250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ctr"/>
            <a:r>
              <a:rPr lang="en-US" altLang="zh-CN" sz="2400" dirty="0">
                <a:solidFill>
                  <a:prstClr val="black"/>
                </a:solidFill>
                <a:highlight>
                  <a:srgbClr val="FFFF00"/>
                </a:highlight>
                <a:latin typeface="Comic Sans MS" panose="030F0702030302020204"/>
                <a:ea typeface="华文楷体" panose="02010600040101010101" charset="-122"/>
              </a:rPr>
              <a:t>I didn’t understand my father’s love.</a:t>
            </a:r>
            <a:endParaRPr lang="en-US" altLang="zh-CN" sz="2400" dirty="0">
              <a:solidFill>
                <a:prstClr val="black"/>
              </a:solidFill>
              <a:highlight>
                <a:srgbClr val="FFFF00"/>
              </a:highlight>
              <a:latin typeface="Comic Sans MS" panose="030F0702030302020204"/>
              <a:ea typeface="华文楷体" panose="02010600040101010101"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5" name="图片 4"/>
          <p:cNvPicPr/>
          <p:nvPr>
            <p:custDataLst>
              <p:tags r:id="rId2"/>
            </p:custDataLst>
          </p:nvPr>
        </p:nvPicPr>
        <p:blipFill>
          <a:blip r:embed="rId3" r:link="rId4"/>
          <a:stretch>
            <a:fillRect/>
          </a:stretch>
        </p:blipFill>
        <p:spPr>
          <a:xfrm>
            <a:off x="10571797" y="5474714"/>
            <a:ext cx="1620202" cy="1383286"/>
          </a:xfrm>
          <a:prstGeom prst="rect">
            <a:avLst/>
          </a:prstGeom>
        </p:spPr>
      </p:pic>
      <p:pic>
        <p:nvPicPr>
          <p:cNvPr id="6" name="图片 5"/>
          <p:cNvPicPr/>
          <p:nvPr>
            <p:custDataLst>
              <p:tags r:id="rId5"/>
            </p:custDataLst>
          </p:nvPr>
        </p:nvPicPr>
        <p:blipFill>
          <a:blip r:embed="rId6" r:link="rId7"/>
          <a:stretch>
            <a:fillRect/>
          </a:stretch>
        </p:blipFill>
        <p:spPr>
          <a:xfrm>
            <a:off x="0" y="5655122"/>
            <a:ext cx="1620202" cy="1202878"/>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0" y="818515"/>
            <a:ext cx="12192000" cy="5085715"/>
          </a:xfrm>
          <a:prstGeom prst="rect">
            <a:avLst/>
          </a:prstGeom>
        </p:spPr>
      </p:pic>
      <p:sp>
        <p:nvSpPr>
          <p:cNvPr id="10" name="圆角矩形 9"/>
          <p:cNvSpPr/>
          <p:nvPr>
            <p:custDataLst>
              <p:tags r:id="rId10"/>
            </p:custDataLst>
          </p:nvPr>
        </p:nvSpPr>
        <p:spPr>
          <a:xfrm>
            <a:off x="262255" y="5267325"/>
            <a:ext cx="4136390"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6" name="图片 15"/>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7" name="图片 16"/>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9" name="文本框 8"/>
          <p:cNvSpPr txBox="1"/>
          <p:nvPr>
            <p:custDataLst>
              <p:tags r:id="rId8"/>
            </p:custDataLst>
          </p:nvPr>
        </p:nvSpPr>
        <p:spPr>
          <a:xfrm>
            <a:off x="443935" y="215970"/>
            <a:ext cx="10970823" cy="706755"/>
          </a:xfrm>
          <a:prstGeom prst="rect">
            <a:avLst/>
          </a:prstGeom>
        </p:spPr>
        <p:txBody>
          <a:bodyPr vert="horz" wrap="square" lIns="91440" tIns="45720" rIns="91440" bIns="45720" rtlCol="0" anchor="ctr" anchorCtr="0">
            <a:normAutofit lnSpcReduction="10000"/>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en-US" altLang="zh-CN" dirty="0">
                <a:solidFill>
                  <a:schemeClr val="tx1">
                    <a:lumMod val="85000"/>
                    <a:lumOff val="15000"/>
                  </a:schemeClr>
                </a:solidFill>
                <a:latin typeface="Arial" panose="020B0604020202020204" pitchFamily="34" charset="0"/>
                <a:ea typeface="幼圆" panose="02010509060101010101" pitchFamily="49" charset="-122"/>
              </a:rPr>
              <a:t>The endings from students</a:t>
            </a:r>
            <a:endParaRPr lang="en-US" altLang="zh-CN" dirty="0">
              <a:solidFill>
                <a:schemeClr val="tx1">
                  <a:lumMod val="85000"/>
                  <a:lumOff val="15000"/>
                </a:schemeClr>
              </a:solidFill>
              <a:latin typeface="Arial" panose="020B0604020202020204" pitchFamily="34" charset="0"/>
              <a:ea typeface="幼圆" panose="02010509060101010101" pitchFamily="49" charset="-122"/>
            </a:endParaRPr>
          </a:p>
        </p:txBody>
      </p:sp>
      <p:pic>
        <p:nvPicPr>
          <p:cNvPr id="12" name="图片 11"/>
          <p:cNvPicPr>
            <a:picLocks noChangeAspect="1"/>
          </p:cNvPicPr>
          <p:nvPr>
            <p:custDataLst>
              <p:tags r:id="rId9"/>
            </p:custDataLst>
          </p:nvPr>
        </p:nvPicPr>
        <p:blipFill>
          <a:blip r:embed="rId10"/>
          <a:stretch>
            <a:fillRect/>
          </a:stretch>
        </p:blipFill>
        <p:spPr>
          <a:xfrm>
            <a:off x="443865" y="2181225"/>
            <a:ext cx="11108690" cy="2026920"/>
          </a:xfrm>
          <a:prstGeom prst="rect">
            <a:avLst/>
          </a:prstGeom>
        </p:spPr>
      </p:pic>
      <p:pic>
        <p:nvPicPr>
          <p:cNvPr id="2" name="图片 1"/>
          <p:cNvPicPr>
            <a:picLocks noChangeAspect="1"/>
          </p:cNvPicPr>
          <p:nvPr>
            <p:custDataLst>
              <p:tags r:id="rId11"/>
            </p:custDataLst>
          </p:nvPr>
        </p:nvPicPr>
        <p:blipFill>
          <a:blip r:embed="rId12"/>
          <a:stretch>
            <a:fillRect/>
          </a:stretch>
        </p:blipFill>
        <p:spPr>
          <a:xfrm>
            <a:off x="400050" y="4577715"/>
            <a:ext cx="11152505" cy="1364615"/>
          </a:xfrm>
          <a:prstGeom prst="rect">
            <a:avLst/>
          </a:prstGeom>
        </p:spPr>
      </p:pic>
      <p:sp>
        <p:nvSpPr>
          <p:cNvPr id="3" name="文本框 2"/>
          <p:cNvSpPr txBox="1"/>
          <p:nvPr/>
        </p:nvSpPr>
        <p:spPr>
          <a:xfrm>
            <a:off x="2151380" y="922655"/>
            <a:ext cx="7198360" cy="7575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ctr"/>
            <a:r>
              <a:rPr lang="en-US" altLang="zh-CN" sz="2400" dirty="0">
                <a:solidFill>
                  <a:prstClr val="black"/>
                </a:solidFill>
                <a:highlight>
                  <a:srgbClr val="FFFF00"/>
                </a:highlight>
                <a:latin typeface="Comic Sans MS" panose="030F0702030302020204"/>
                <a:ea typeface="华文楷体" panose="02010600040101010101" charset="-122"/>
              </a:rPr>
              <a:t>love(</a:t>
            </a:r>
            <a:r>
              <a:rPr lang="zh-CN" altLang="en-US" sz="2400" dirty="0">
                <a:solidFill>
                  <a:prstClr val="black"/>
                </a:solidFill>
                <a:highlight>
                  <a:srgbClr val="FFFF00"/>
                </a:highlight>
                <a:latin typeface="Comic Sans MS" panose="030F0702030302020204"/>
                <a:ea typeface="华文楷体" panose="02010600040101010101" charset="-122"/>
              </a:rPr>
              <a:t>爱</a:t>
            </a:r>
            <a:r>
              <a:rPr lang="en-US" altLang="zh-CN" sz="2400" dirty="0">
                <a:solidFill>
                  <a:prstClr val="black"/>
                </a:solidFill>
                <a:highlight>
                  <a:srgbClr val="FFFF00"/>
                </a:highlight>
                <a:latin typeface="Comic Sans MS" panose="030F0702030302020204"/>
                <a:ea typeface="华文楷体" panose="02010600040101010101" charset="-122"/>
              </a:rPr>
              <a:t>) and inheritance(</a:t>
            </a:r>
            <a:r>
              <a:rPr lang="zh-CN" altLang="en-US" sz="2400" dirty="0">
                <a:solidFill>
                  <a:prstClr val="black"/>
                </a:solidFill>
                <a:highlight>
                  <a:srgbClr val="FFFF00"/>
                </a:highlight>
                <a:latin typeface="Comic Sans MS" panose="030F0702030302020204"/>
                <a:ea typeface="华文楷体" panose="02010600040101010101" charset="-122"/>
              </a:rPr>
              <a:t>传承</a:t>
            </a:r>
            <a:r>
              <a:rPr lang="en-US" altLang="zh-CN" sz="2400" dirty="0">
                <a:solidFill>
                  <a:prstClr val="black"/>
                </a:solidFill>
                <a:highlight>
                  <a:srgbClr val="FFFF00"/>
                </a:highlight>
                <a:latin typeface="Comic Sans MS" panose="030F0702030302020204"/>
                <a:ea typeface="华文楷体" panose="02010600040101010101" charset="-122"/>
              </a:rPr>
              <a:t>)</a:t>
            </a:r>
            <a:endParaRPr lang="en-US" altLang="zh-CN" sz="2400" dirty="0">
              <a:solidFill>
                <a:prstClr val="black"/>
              </a:solidFill>
              <a:highlight>
                <a:srgbClr val="FFFF00"/>
              </a:highlight>
              <a:latin typeface="Comic Sans MS" panose="030F0702030302020204"/>
              <a:ea typeface="华文楷体" panose="02010600040101010101"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92075" y="40286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6" name="图片 15"/>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7" name="图片 16"/>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9" name="文本框 8"/>
          <p:cNvSpPr txBox="1"/>
          <p:nvPr>
            <p:custDataLst>
              <p:tags r:id="rId8"/>
            </p:custDataLst>
          </p:nvPr>
        </p:nvSpPr>
        <p:spPr>
          <a:xfrm>
            <a:off x="400120" y="215970"/>
            <a:ext cx="10970823" cy="706755"/>
          </a:xfrm>
          <a:prstGeom prst="rect">
            <a:avLst/>
          </a:prstGeom>
        </p:spPr>
        <p:txBody>
          <a:bodyPr vert="horz" wrap="square" lIns="91440" tIns="45720" rIns="91440" bIns="45720" rtlCol="0" anchor="ctr" anchorCtr="0">
            <a:normAutofit lnSpcReduction="10000"/>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en-US" altLang="zh-CN" dirty="0">
                <a:solidFill>
                  <a:schemeClr val="tx1">
                    <a:lumMod val="85000"/>
                    <a:lumOff val="15000"/>
                  </a:schemeClr>
                </a:solidFill>
                <a:latin typeface="Arial" panose="020B0604020202020204" pitchFamily="34" charset="0"/>
                <a:ea typeface="幼圆" panose="02010509060101010101" pitchFamily="49" charset="-122"/>
              </a:rPr>
              <a:t>The theme in possible endings</a:t>
            </a:r>
            <a:endParaRPr lang="en-US" altLang="zh-CN"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3" name="文本框 2"/>
          <p:cNvSpPr txBox="1"/>
          <p:nvPr/>
        </p:nvSpPr>
        <p:spPr>
          <a:xfrm>
            <a:off x="2151380" y="922655"/>
            <a:ext cx="7198360" cy="7575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ctr"/>
            <a:r>
              <a:rPr lang="en-US" altLang="zh-CN" sz="2400" dirty="0">
                <a:solidFill>
                  <a:prstClr val="black"/>
                </a:solidFill>
                <a:highlight>
                  <a:srgbClr val="FFFF00"/>
                </a:highlight>
                <a:latin typeface="Comic Sans MS" panose="030F0702030302020204"/>
                <a:ea typeface="华文楷体" panose="02010600040101010101" charset="-122"/>
              </a:rPr>
              <a:t>love(</a:t>
            </a:r>
            <a:r>
              <a:rPr lang="zh-CN" altLang="en-US" sz="2400" dirty="0">
                <a:solidFill>
                  <a:prstClr val="black"/>
                </a:solidFill>
                <a:highlight>
                  <a:srgbClr val="FFFF00"/>
                </a:highlight>
                <a:latin typeface="Comic Sans MS" panose="030F0702030302020204"/>
                <a:ea typeface="华文楷体" panose="02010600040101010101" charset="-122"/>
              </a:rPr>
              <a:t>爱</a:t>
            </a:r>
            <a:r>
              <a:rPr lang="en-US" altLang="zh-CN" sz="2400" dirty="0">
                <a:solidFill>
                  <a:prstClr val="black"/>
                </a:solidFill>
                <a:highlight>
                  <a:srgbClr val="FFFF00"/>
                </a:highlight>
                <a:latin typeface="Comic Sans MS" panose="030F0702030302020204"/>
                <a:ea typeface="华文楷体" panose="02010600040101010101" charset="-122"/>
              </a:rPr>
              <a:t>) and inheritance(</a:t>
            </a:r>
            <a:r>
              <a:rPr lang="zh-CN" altLang="en-US" sz="2400" dirty="0">
                <a:solidFill>
                  <a:prstClr val="black"/>
                </a:solidFill>
                <a:highlight>
                  <a:srgbClr val="FFFF00"/>
                </a:highlight>
                <a:latin typeface="Comic Sans MS" panose="030F0702030302020204"/>
                <a:ea typeface="华文楷体" panose="02010600040101010101" charset="-122"/>
              </a:rPr>
              <a:t>传承</a:t>
            </a:r>
            <a:r>
              <a:rPr lang="en-US" altLang="zh-CN" sz="2400" dirty="0">
                <a:solidFill>
                  <a:prstClr val="black"/>
                </a:solidFill>
                <a:highlight>
                  <a:srgbClr val="FFFF00"/>
                </a:highlight>
                <a:latin typeface="Comic Sans MS" panose="030F0702030302020204"/>
                <a:ea typeface="华文楷体" panose="02010600040101010101" charset="-122"/>
              </a:rPr>
              <a:t>)</a:t>
            </a:r>
            <a:endParaRPr lang="en-US" altLang="zh-CN" sz="2400" dirty="0">
              <a:solidFill>
                <a:prstClr val="black"/>
              </a:solidFill>
              <a:highlight>
                <a:srgbClr val="FFFF00"/>
              </a:highlight>
              <a:latin typeface="Comic Sans MS" panose="030F0702030302020204"/>
              <a:ea typeface="华文楷体" panose="02010600040101010101" charset="-122"/>
            </a:endParaRPr>
          </a:p>
        </p:txBody>
      </p:sp>
      <p:sp>
        <p:nvSpPr>
          <p:cNvPr id="5" name="文本框 4"/>
          <p:cNvSpPr txBox="1"/>
          <p:nvPr/>
        </p:nvSpPr>
        <p:spPr>
          <a:xfrm>
            <a:off x="483235" y="1504950"/>
            <a:ext cx="11226165" cy="27216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just"/>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The vague(</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模糊的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silhouette /ˌsɪl.uˈet/</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（轮廓；剪影；逆光黑影）</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of my father, once a distant </a:t>
            </a:r>
            <a:r>
              <a:rPr lang="en-US" altLang="zh-CN" sz="2800" dirty="0">
                <a:solidFill>
                  <a:srgbClr val="FF0000"/>
                </a:solidFill>
                <a:latin typeface="Times New Roman" panose="02020603050405020304" charset="0"/>
                <a:ea typeface="华文楷体" panose="02010600040101010101" charset="-122"/>
                <a:cs typeface="Times New Roman" panose="02020603050405020304" charset="0"/>
              </a:rPr>
              <a:t>memory</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was slowly sharpening(</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使清晰</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into a distinct(</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可分辨的；清晰的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and vivid portrait. He was indeed a man of few words, yet it was also </a:t>
            </a:r>
            <a:r>
              <a:rPr lang="en-US" altLang="zh-CN" sz="2800" dirty="0">
                <a:solidFill>
                  <a:srgbClr val="FF0000"/>
                </a:solidFill>
                <a:latin typeface="Times New Roman" panose="02020603050405020304" charset="0"/>
                <a:ea typeface="华文楷体" panose="02010600040101010101" charset="-122"/>
                <a:cs typeface="Times New Roman" panose="02020603050405020304" charset="0"/>
              </a:rPr>
              <a:t>his silent love</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that filled the emptiness in my heart with a profound(</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强烈的；深沉的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and enduring(</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持久的；持续的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presence.</a:t>
            </a:r>
            <a:endParaRPr lang="en-US" altLang="zh-CN" sz="2800" dirty="0">
              <a:solidFill>
                <a:prstClr val="black"/>
              </a:solidFill>
              <a:latin typeface="Times New Roman" panose="02020603050405020304" charset="0"/>
              <a:ea typeface="华文楷体" panose="02010600040101010101" charset="-122"/>
              <a:cs typeface="Times New Roman" panose="02020603050405020304" charset="0"/>
            </a:endParaRPr>
          </a:p>
        </p:txBody>
      </p:sp>
      <p:sp>
        <p:nvSpPr>
          <p:cNvPr id="7" name="文本框 6"/>
          <p:cNvSpPr txBox="1"/>
          <p:nvPr/>
        </p:nvSpPr>
        <p:spPr>
          <a:xfrm>
            <a:off x="400050" y="4346575"/>
            <a:ext cx="11226165" cy="27216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just"/>
            <a:r>
              <a:rPr lang="en-US" sz="2800" dirty="0">
                <a:solidFill>
                  <a:prstClr val="black"/>
                </a:solidFill>
                <a:latin typeface="Times New Roman" panose="02020603050405020304" charset="0"/>
                <a:ea typeface="华文楷体" panose="02010600040101010101" charset="-122"/>
                <a:cs typeface="Times New Roman" panose="02020603050405020304" charset="0"/>
              </a:rPr>
              <a:t>My beloved father didn’t just build the house with his own hands, but also with his heart, a heart carrying sincere hope that his kids could find solace(</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抚慰</a:t>
            </a:r>
            <a:r>
              <a:rPr lang="en-US" sz="2800" dirty="0">
                <a:solidFill>
                  <a:prstClr val="black"/>
                </a:solidFill>
                <a:latin typeface="Times New Roman" panose="02020603050405020304" charset="0"/>
                <a:ea typeface="华文楷体" panose="02010600040101010101" charset="-122"/>
                <a:cs typeface="Times New Roman" panose="02020603050405020304" charset="0"/>
              </a:rPr>
              <a:t>) and a sense of belonging within its walls. There, the echoes of his silent presence would continue to resonate, even after he was gone.</a:t>
            </a:r>
            <a:endParaRPr lang="zh-CN" altLang="en-US" sz="2800" dirty="0">
              <a:solidFill>
                <a:prstClr val="black"/>
              </a:solidFill>
              <a:latin typeface="Times New Roman" panose="02020603050405020304" charset="0"/>
              <a:ea typeface="华文楷体" panose="02010600040101010101" charset="-122"/>
              <a:cs typeface="Times New Roman" panose="02020603050405020304" charset="0"/>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1" name="图片 10"/>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2" name="图片 11"/>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13" name="isľíḓê"/>
          <p:cNvSpPr txBox="1"/>
          <p:nvPr>
            <p:custDataLst>
              <p:tags r:id="rId8"/>
            </p:custDataLst>
          </p:nvPr>
        </p:nvSpPr>
        <p:spPr>
          <a:xfrm>
            <a:off x="481421" y="303739"/>
            <a:ext cx="5419090"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custDataLst>
              <p:tags r:id="rId9"/>
            </p:custDataLst>
          </p:nvPr>
        </p:nvSpPr>
        <p:spPr>
          <a:xfrm>
            <a:off x="257175" y="814705"/>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From my memory, my father was a man of few words and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we were never close to each other.</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Before he joined the army, he built a house with his own hands. When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he was tragically killed in one battle</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 house became mine. As the house aged, it became a relic of the past, and we moved away, carrying with me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the echoes of his silent presence</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I felt as though I had chanced upon a time capsule（胶囊）. Here lay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the things of my dad’s lives</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A broken chair.</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Some old clothes. But the thing that drew my eye was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a cardboard box</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stuffed with papers. I dug through its contents and was instantly transported back in time. There was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a tax return</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from 1975.</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Greeting cards from old relatives and friends</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I spent most of a pleasant hour going through that box</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All the while, I had to answer a stream of questions from my sons about the old house. They were amazed that</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nine people once occupied the tiny structure</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And they shivered when I told them that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in those days the cookstove was the only source of heat</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Then the paying day came. For no reason, maybe some reason, I came to that old house to say goodbye to something.</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p:txBody>
      </p:sp>
      <p:sp>
        <p:nvSpPr>
          <p:cNvPr id="15" name="文本框 14"/>
          <p:cNvSpPr txBox="1"/>
          <p:nvPr>
            <p:custDataLst>
              <p:tags r:id="rId10"/>
            </p:custDataLst>
          </p:nvPr>
        </p:nvSpPr>
        <p:spPr>
          <a:xfrm>
            <a:off x="7924165" y="186690"/>
            <a:ext cx="3975735" cy="1029335"/>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prstClr val="black"/>
                </a:solidFill>
                <a:latin typeface="Comic Sans MS" panose="030F0702030302020204"/>
                <a:ea typeface="华文楷体" panose="02010600040101010101" charset="-122"/>
              </a:rPr>
              <a:t>A tip: P</a:t>
            </a:r>
            <a:r>
              <a:rPr kumimoji="0" lang="en-US" altLang="zh-CN" sz="2000" b="0" i="0" u="none" strike="noStrike" kern="1200" cap="none" spc="0" normalizeH="0" baseline="0" noProof="0" dirty="0">
                <a:ln>
                  <a:noFill/>
                </a:ln>
                <a:solidFill>
                  <a:prstClr val="black"/>
                </a:solidFill>
                <a:effectLst/>
                <a:uLnTx/>
                <a:uFillTx/>
                <a:latin typeface="Comic Sans MS" panose="030F0702030302020204"/>
                <a:ea typeface="华文楷体" panose="02010600040101010101" charset="-122"/>
                <a:cs typeface="+mn-cs"/>
              </a:rPr>
              <a:t>ay </a:t>
            </a:r>
            <a:r>
              <a:rPr lang="en-US" altLang="zh-CN" sz="2000" noProof="0" dirty="0">
                <a:solidFill>
                  <a:prstClr val="black"/>
                </a:solidFill>
                <a:latin typeface="Comic Sans MS" panose="030F0702030302020204"/>
                <a:ea typeface="华文楷体" panose="02010600040101010101" charset="-122"/>
              </a:rPr>
              <a:t>attention to </a:t>
            </a:r>
            <a:r>
              <a:rPr lang="en-US" altLang="zh-CN" sz="2000" noProof="0" dirty="0">
                <a:ln>
                  <a:noFill/>
                </a:ln>
                <a:solidFill>
                  <a:prstClr val="black"/>
                </a:solidFill>
                <a:effectLst/>
                <a:uLnTx/>
                <a:uFillTx/>
                <a:latin typeface="Comic Sans MS" panose="030F0702030302020204"/>
                <a:ea typeface="华文楷体" panose="02010600040101010101" charset="-122"/>
                <a:sym typeface="+mn-ea"/>
              </a:rPr>
              <a:t> pay </a:t>
            </a:r>
            <a:r>
              <a:rPr lang="en-US" altLang="zh-CN" sz="2000" noProof="0" dirty="0">
                <a:solidFill>
                  <a:prstClr val="black"/>
                </a:solidFill>
                <a:latin typeface="Comic Sans MS" panose="030F0702030302020204"/>
                <a:ea typeface="华文楷体" panose="02010600040101010101" charset="-122"/>
                <a:sym typeface="+mn-ea"/>
              </a:rPr>
              <a:t>attention to </a:t>
            </a:r>
            <a:r>
              <a:rPr lang="en-US" altLang="zh-CN" sz="2000" dirty="0">
                <a:solidFill>
                  <a:prstClr val="black"/>
                </a:solidFill>
                <a:latin typeface="Comic Sans MS" panose="030F0702030302020204"/>
                <a:ea typeface="华文楷体" panose="02010600040101010101" charset="-122"/>
                <a:sym typeface="+mn-ea"/>
              </a:rPr>
              <a:t>the</a:t>
            </a:r>
            <a:r>
              <a:rPr lang="en-US" altLang="zh-CN" sz="2000" b="1" dirty="0">
                <a:solidFill>
                  <a:srgbClr val="FF0000"/>
                </a:solidFill>
                <a:latin typeface="Comic Sans MS" panose="030F0702030302020204"/>
                <a:ea typeface="华文楷体" panose="02010600040101010101" charset="-122"/>
                <a:sym typeface="+mn-ea"/>
              </a:rPr>
              <a:t> clues(</a:t>
            </a:r>
            <a:r>
              <a:rPr lang="zh-CN" altLang="en-US" sz="2000" b="1" dirty="0">
                <a:solidFill>
                  <a:srgbClr val="FF0000"/>
                </a:solidFill>
                <a:latin typeface="Comic Sans MS" panose="030F0702030302020204"/>
                <a:ea typeface="华文楷体" panose="02010600040101010101" charset="-122"/>
                <a:sym typeface="+mn-ea"/>
              </a:rPr>
              <a:t>线索</a:t>
            </a:r>
            <a:r>
              <a:rPr lang="en-US" altLang="zh-CN" sz="2000" b="1" dirty="0">
                <a:solidFill>
                  <a:srgbClr val="FF0000"/>
                </a:solidFill>
                <a:latin typeface="Comic Sans MS" panose="030F0702030302020204"/>
                <a:ea typeface="华文楷体" panose="02010600040101010101" charset="-122"/>
                <a:sym typeface="+mn-ea"/>
              </a:rPr>
              <a:t>)</a:t>
            </a:r>
            <a:r>
              <a:rPr lang="en-US" altLang="zh-CN" sz="2000" dirty="0">
                <a:solidFill>
                  <a:prstClr val="black"/>
                </a:solidFill>
                <a:latin typeface="Comic Sans MS" panose="030F0702030302020204"/>
                <a:ea typeface="华文楷体" panose="02010600040101010101" charset="-122"/>
                <a:sym typeface="+mn-ea"/>
              </a:rPr>
              <a:t> in the story.</a:t>
            </a:r>
            <a:endParaRPr kumimoji="0" lang="zh-CN" altLang="en-US" sz="2000" b="1" i="0" u="none" strike="noStrike" kern="1200" cap="none" spc="0" normalizeH="0" baseline="0" noProof="0" dirty="0">
              <a:ln>
                <a:noFill/>
              </a:ln>
              <a:solidFill>
                <a:srgbClr val="FF0000"/>
              </a:solidFill>
              <a:effectLst>
                <a:outerShdw blurRad="50800" dist="50800" dir="5400000" algn="ctr" rotWithShape="0">
                  <a:srgbClr val="5B9BD5">
                    <a:lumMod val="40000"/>
                    <a:lumOff val="60000"/>
                  </a:srgbClr>
                </a:outerShdw>
              </a:effectLst>
              <a:uLnTx/>
              <a:uFillTx/>
              <a:latin typeface="Comic Sans MS" panose="030F0702030302020204"/>
              <a:ea typeface="华文楷体" panose="02010600040101010101" charset="-122"/>
              <a:cs typeface="+mn-cs"/>
            </a:endParaRPr>
          </a:p>
        </p:txBody>
      </p:sp>
    </p:spTree>
    <p:custDataLst>
      <p:tags r:id="rId1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87630" y="1876425"/>
            <a:ext cx="5299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圆角矩形 1"/>
          <p:cNvSpPr/>
          <p:nvPr>
            <p:custDataLst>
              <p:tags r:id="rId4"/>
            </p:custDataLst>
          </p:nvPr>
        </p:nvSpPr>
        <p:spPr>
          <a:xfrm>
            <a:off x="9432290" y="818515"/>
            <a:ext cx="1997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0" y="2534285"/>
            <a:ext cx="12192000" cy="4104005"/>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1.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we were never close to each other</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2.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was tragically killed in one battle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3. </a:t>
            </a:r>
            <a:r>
              <a:rPr lang="en-US" altLang="zh-CN" sz="3200" dirty="0">
                <a:latin typeface="Times New Roman" panose="02020603050405020304" charset="0"/>
                <a:ea typeface="仿宋" panose="02010609060101010101" charset="-122"/>
                <a:cs typeface="Times New Roman" panose="02020603050405020304" charset="0"/>
                <a:sym typeface="+mn-ea"/>
              </a:rPr>
              <a:t>we moved away, carrying with me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echoes of his silent presence</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4. </a:t>
            </a:r>
            <a:r>
              <a:rPr lang="en-US" altLang="zh-CN" sz="3200" dirty="0">
                <a:latin typeface="Times New Roman" panose="02020603050405020304" charset="0"/>
                <a:ea typeface="仿宋" panose="02010609060101010101" charset="-122"/>
                <a:cs typeface="Times New Roman" panose="02020603050405020304" charset="0"/>
                <a:sym typeface="+mn-ea"/>
              </a:rPr>
              <a:t>Here lay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things of my dad’s lives</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broken chair.</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cardboard box</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tax return</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Greeting cards from old relatives and friends</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5.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nine people once occupied the tiny structure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in those days the cookstove was the only source of heat</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 </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p:txBody>
      </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87630" y="1876425"/>
            <a:ext cx="5299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圆角矩形 1"/>
          <p:cNvSpPr/>
          <p:nvPr>
            <p:custDataLst>
              <p:tags r:id="rId4"/>
            </p:custDataLst>
          </p:nvPr>
        </p:nvSpPr>
        <p:spPr>
          <a:xfrm>
            <a:off x="9432290" y="818515"/>
            <a:ext cx="1997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0" y="2534285"/>
            <a:ext cx="12192000" cy="4104005"/>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1.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we were never close to each other</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2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was tragically killed in one battle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3. </a:t>
            </a:r>
            <a:r>
              <a:rPr lang="en-US" altLang="zh-CN" sz="3200" dirty="0">
                <a:latin typeface="Times New Roman" panose="02020603050405020304" charset="0"/>
                <a:ea typeface="仿宋" panose="02010609060101010101" charset="-122"/>
                <a:cs typeface="Times New Roman" panose="02020603050405020304" charset="0"/>
                <a:sym typeface="+mn-ea"/>
              </a:rPr>
              <a:t>we moved away, carrying with me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echoes of his silent presence</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4. </a:t>
            </a:r>
            <a:r>
              <a:rPr lang="en-US" altLang="zh-CN" sz="3200" dirty="0">
                <a:latin typeface="Times New Roman" panose="02020603050405020304" charset="0"/>
                <a:ea typeface="仿宋" panose="02010609060101010101" charset="-122"/>
                <a:cs typeface="Times New Roman" panose="02020603050405020304" charset="0"/>
                <a:sym typeface="+mn-ea"/>
              </a:rPr>
              <a:t>Here lay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things of my dad’s lives</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broken chair.</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cardboard box</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tax return</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Greeting cards from old relatives and friends</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5.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nine people once occupied the tiny structure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in those days the cookstove was the only source of heat</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 </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p:txBody>
      </p:sp>
      <p:sp>
        <p:nvSpPr>
          <p:cNvPr id="4" name="右弧形箭头 3"/>
          <p:cNvSpPr/>
          <p:nvPr/>
        </p:nvSpPr>
        <p:spPr>
          <a:xfrm>
            <a:off x="6330950" y="1876425"/>
            <a:ext cx="559435" cy="114109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5" name="文本框 4"/>
          <p:cNvSpPr txBox="1"/>
          <p:nvPr/>
        </p:nvSpPr>
        <p:spPr>
          <a:xfrm>
            <a:off x="7221220" y="167957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highlight>
                  <a:srgbClr val="FFFF00"/>
                </a:highlight>
                <a:latin typeface="Times New Roman" panose="02020603050405020304" charset="0"/>
                <a:ea typeface="仿宋" panose="02010609060101010101" charset="-122"/>
                <a:cs typeface="Times New Roman" panose="02020603050405020304" charset="0"/>
                <a:sym typeface="+mn-ea"/>
              </a:rPr>
              <a:t>A letter from my father which conveyed his love for me</a:t>
            </a:r>
            <a:endParaRPr lang="en-US" altLang="zh-CN"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
        <p:nvSpPr>
          <p:cNvPr id="6" name="右弧形箭头 5"/>
          <p:cNvSpPr/>
          <p:nvPr/>
        </p:nvSpPr>
        <p:spPr>
          <a:xfrm>
            <a:off x="6577965" y="2112645"/>
            <a:ext cx="812165" cy="131635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7" name="文本框 6"/>
          <p:cNvSpPr txBox="1"/>
          <p:nvPr>
            <p:custDataLst>
              <p:tags r:id="rId5"/>
            </p:custDataLst>
          </p:nvPr>
        </p:nvSpPr>
        <p:spPr>
          <a:xfrm>
            <a:off x="7390130" y="253428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highlight>
                  <a:srgbClr val="FFFF00"/>
                </a:highlight>
                <a:latin typeface="Times New Roman" panose="02020603050405020304" charset="0"/>
                <a:ea typeface="仿宋" panose="02010609060101010101" charset="-122"/>
                <a:cs typeface="Times New Roman" panose="02020603050405020304" charset="0"/>
                <a:sym typeface="+mn-ea"/>
              </a:rPr>
              <a:t>A letter from the officials in the army which spoke highly of father’s loyalty, bravery and concern for family</a:t>
            </a:r>
            <a:endParaRPr lang="en-US" altLang="zh-CN"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
        <p:nvSpPr>
          <p:cNvPr id="8" name="右弧形箭头 7"/>
          <p:cNvSpPr/>
          <p:nvPr>
            <p:custDataLst>
              <p:tags r:id="rId6"/>
            </p:custDataLst>
          </p:nvPr>
        </p:nvSpPr>
        <p:spPr>
          <a:xfrm>
            <a:off x="6890385" y="2392045"/>
            <a:ext cx="812165" cy="149161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1" name="文本框 10"/>
          <p:cNvSpPr txBox="1"/>
          <p:nvPr>
            <p:custDataLst>
              <p:tags r:id="rId7"/>
            </p:custDataLst>
          </p:nvPr>
        </p:nvSpPr>
        <p:spPr>
          <a:xfrm>
            <a:off x="7506335" y="374078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highlight>
                  <a:srgbClr val="FFFF00"/>
                </a:highlight>
                <a:latin typeface="Times New Roman" panose="02020603050405020304" charset="0"/>
                <a:ea typeface="仿宋" panose="02010609060101010101" charset="-122"/>
                <a:cs typeface="Times New Roman" panose="02020603050405020304" charset="0"/>
                <a:sym typeface="+mn-ea"/>
              </a:rPr>
              <a:t>A letter from my father </a:t>
            </a:r>
            <a:r>
              <a:rPr lang="en-US" sz="2400" b="1">
                <a:highlight>
                  <a:srgbClr val="FFFF00"/>
                </a:highlight>
                <a:latin typeface="Times New Roman" panose="02020603050405020304" charset="0"/>
                <a:sym typeface="+mn-ea"/>
              </a:rPr>
              <a:t>chattering(</a:t>
            </a:r>
            <a:r>
              <a:rPr lang="zh-CN" sz="2400" b="1">
                <a:highlight>
                  <a:srgbClr val="FFFF00"/>
                </a:highlight>
                <a:latin typeface="Times New Roman" panose="02020603050405020304" charset="0"/>
                <a:ea typeface="宋体" panose="02010600030101010101" pitchFamily="2" charset="-122"/>
                <a:sym typeface="+mn-ea"/>
              </a:rPr>
              <a:t>唠叨；喋喋不休</a:t>
            </a:r>
            <a:r>
              <a:rPr lang="en-US" sz="2400" b="1">
                <a:highlight>
                  <a:srgbClr val="FFFF00"/>
                </a:highlight>
                <a:latin typeface="Times New Roman" panose="02020603050405020304" charset="0"/>
                <a:sym typeface="+mn-ea"/>
              </a:rPr>
              <a:t>)</a:t>
            </a:r>
            <a:r>
              <a:rPr lang="en-US" sz="2400">
                <a:highlight>
                  <a:srgbClr val="FFFF00"/>
                </a:highlight>
                <a:latin typeface="Times New Roman" panose="02020603050405020304" charset="0"/>
                <a:sym typeface="+mn-ea"/>
              </a:rPr>
              <a:t> endlessly, missing his hometown, and</a:t>
            </a:r>
            <a:r>
              <a:rPr lang="en-US" sz="2400">
                <a:highlight>
                  <a:srgbClr val="FFFF00"/>
                </a:highlight>
                <a:latin typeface="Times New Roman" panose="02020603050405020304" charset="0"/>
                <a:cs typeface="Times New Roman" panose="02020603050405020304" charset="0"/>
                <a:sym typeface="+mn-ea"/>
              </a:rPr>
              <a:t> </a:t>
            </a:r>
            <a:r>
              <a:rPr lang="en-US" sz="2400">
                <a:highlight>
                  <a:srgbClr val="FFFF00"/>
                </a:highlight>
                <a:latin typeface="Times New Roman" panose="02020603050405020304" charset="0"/>
                <a:sym typeface="+mn-ea"/>
              </a:rPr>
              <a:t>caring about everything about his family</a:t>
            </a:r>
            <a:endParaRPr lang="en-US" altLang="zh-CN"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
        <p:nvSpPr>
          <p:cNvPr id="12" name="右弧形箭头 11"/>
          <p:cNvSpPr/>
          <p:nvPr>
            <p:custDataLst>
              <p:tags r:id="rId8"/>
            </p:custDataLst>
          </p:nvPr>
        </p:nvSpPr>
        <p:spPr>
          <a:xfrm>
            <a:off x="5623560" y="2112645"/>
            <a:ext cx="812165" cy="340106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4" name="文本框 13"/>
          <p:cNvSpPr txBox="1"/>
          <p:nvPr>
            <p:custDataLst>
              <p:tags r:id="rId9"/>
            </p:custDataLst>
          </p:nvPr>
        </p:nvSpPr>
        <p:spPr>
          <a:xfrm>
            <a:off x="5112385" y="551370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sz="2400" dirty="0">
                <a:highlight>
                  <a:srgbClr val="FFFF00"/>
                </a:highlight>
                <a:latin typeface="Times New Roman" panose="02020603050405020304" charset="0"/>
                <a:ea typeface="仿宋" panose="02010609060101010101" charset="-122"/>
                <a:cs typeface="Times New Roman" panose="02020603050405020304" charset="0"/>
                <a:sym typeface="+mn-ea"/>
              </a:rPr>
              <a:t>Photos of our family  huddling together in this small but cozy house  </a:t>
            </a:r>
            <a:endParaRPr lang="en-US"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bldLvl="0" animBg="1"/>
      <p:bldP spid="8" grpId="0" bldLvl="0" animBg="1"/>
      <p:bldP spid="11" grpId="0" bldLvl="0" animBg="1"/>
      <p:bldP spid="12" grpId="0" bldLvl="0" animBg="1"/>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4"/>
            <p:custDataLst>
              <p:tags r:id="rId1"/>
            </p:custDataLst>
          </p:nvPr>
        </p:nvSpPr>
        <p:spPr>
          <a:xfrm>
            <a:off x="695960" y="3844925"/>
            <a:ext cx="7543800" cy="586740"/>
          </a:xfrm>
        </p:spPr>
        <p:txBody>
          <a:bodyPr>
            <a:noAutofit/>
          </a:bodyPr>
          <a:lstStyle/>
          <a:p>
            <a:r>
              <a:rPr lang="zh-CN" altLang="en-US" sz="4800" b="1" dirty="0">
                <a:sym typeface="+mn-ea"/>
              </a:rPr>
              <a:t>读后续写</a:t>
            </a:r>
            <a:r>
              <a:rPr lang="en-US" altLang="zh-CN" sz="4800" b="1" dirty="0">
                <a:sym typeface="+mn-ea"/>
              </a:rPr>
              <a:t>—</a:t>
            </a:r>
            <a:r>
              <a:rPr lang="zh-CN" altLang="en-US" sz="4800" b="1" dirty="0">
                <a:sym typeface="+mn-ea"/>
              </a:rPr>
              <a:t>父亲的房子</a:t>
            </a:r>
            <a:endParaRPr lang="zh-CN" altLang="en-US" sz="4800" b="1" dirty="0">
              <a:sym typeface="+mn-ea"/>
            </a:endParaRPr>
          </a:p>
          <a:p>
            <a:pPr algn="r"/>
            <a:r>
              <a:rPr lang="zh-CN" altLang="en-US" sz="2400" b="1" dirty="0">
                <a:sym typeface="+mn-ea"/>
              </a:rPr>
              <a:t>温州外国语高级中学</a:t>
            </a:r>
            <a:r>
              <a:rPr lang="en-US" altLang="zh-CN" sz="2400" b="1" dirty="0">
                <a:sym typeface="+mn-ea"/>
              </a:rPr>
              <a:t> Tanya</a:t>
            </a:r>
            <a:endParaRPr lang="en-US" altLang="zh-CN" sz="2400" b="1" dirty="0">
              <a:sym typeface="+mn-ea"/>
            </a:endParaRPr>
          </a:p>
        </p:txBody>
      </p:sp>
      <p:sp>
        <p:nvSpPr>
          <p:cNvPr id="2" name="标题 1"/>
          <p:cNvSpPr>
            <a:spLocks noGrp="1"/>
          </p:cNvSpPr>
          <p:nvPr>
            <p:ph type="ctrTitle" idx="13"/>
            <p:custDataLst>
              <p:tags r:id="rId2"/>
            </p:custDataLst>
          </p:nvPr>
        </p:nvSpPr>
        <p:spPr>
          <a:xfrm>
            <a:off x="0" y="2261235"/>
            <a:ext cx="9135745" cy="1238250"/>
          </a:xfrm>
        </p:spPr>
        <p:txBody>
          <a:bodyPr>
            <a:normAutofit fontScale="90000"/>
          </a:bodyPr>
          <a:lstStyle/>
          <a:p>
            <a:r>
              <a:rPr lang="en-US" altLang="zh-CN" b="1" dirty="0"/>
              <a:t>2024</a:t>
            </a:r>
            <a:r>
              <a:rPr lang="zh-CN" altLang="en-US" b="1" dirty="0"/>
              <a:t>年</a:t>
            </a:r>
            <a:r>
              <a:rPr lang="en-US" altLang="zh-CN" b="1" dirty="0"/>
              <a:t>9</a:t>
            </a:r>
            <a:r>
              <a:rPr lang="zh-CN" altLang="en-US" b="1" dirty="0"/>
              <a:t>月浙江名校协作体</a:t>
            </a:r>
            <a:r>
              <a:rPr lang="en-US" altLang="zh-CN" b="1" dirty="0"/>
              <a:t> </a:t>
            </a:r>
            <a:endParaRPr lang="zh-CN" altLang="en-US" b="1" dirty="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87630" y="1876425"/>
            <a:ext cx="5299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圆角矩形 1"/>
          <p:cNvSpPr/>
          <p:nvPr>
            <p:custDataLst>
              <p:tags r:id="rId4"/>
            </p:custDataLst>
          </p:nvPr>
        </p:nvSpPr>
        <p:spPr>
          <a:xfrm>
            <a:off x="9432290" y="818515"/>
            <a:ext cx="1997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0" y="2534285"/>
            <a:ext cx="12192000" cy="4104005"/>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1. A letter from my father which conveyed his love for me</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2. A letter from the officials in the army which spoke highly of father’s loyalty, bravery and concern for family</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3. A letter from my father chattering(唠叨；喋喋不休) endlessly, missing his hometown, and caring about everything about his family</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4. </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Photos of our family  huddling together in this small but cozy house</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p:txBody>
      </p:sp>
    </p:spTree>
    <p:custDataLst>
      <p:tags r:id="rId5"/>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6" name="图片 15"/>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7" name="图片 16"/>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9" name="文本框 8"/>
          <p:cNvSpPr txBox="1"/>
          <p:nvPr>
            <p:custDataLst>
              <p:tags r:id="rId8"/>
            </p:custDataLst>
          </p:nvPr>
        </p:nvSpPr>
        <p:spPr>
          <a:xfrm>
            <a:off x="443935" y="215970"/>
            <a:ext cx="10970823" cy="706755"/>
          </a:xfrm>
          <a:prstGeom prst="rect">
            <a:avLst/>
          </a:prstGeom>
        </p:spPr>
        <p:txBody>
          <a:bodyPr vert="horz" wrap="square" lIns="91440" tIns="45720" rIns="91440" bIns="45720" rtlCol="0" anchor="ctr" anchorCtr="0">
            <a:no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en-US" altLang="zh-CN" sz="2700" dirty="0">
                <a:solidFill>
                  <a:schemeClr val="tx1">
                    <a:lumMod val="85000"/>
                    <a:lumOff val="15000"/>
                  </a:schemeClr>
                </a:solidFill>
                <a:latin typeface="Arial" panose="020B0604020202020204" pitchFamily="34" charset="0"/>
                <a:ea typeface="幼圆" panose="02010509060101010101" pitchFamily="49" charset="-122"/>
              </a:rPr>
              <a:t>What do you think of the description of the envelope? </a:t>
            </a:r>
            <a:endParaRPr lang="en-US" altLang="zh-CN" sz="2700"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4" name="文本框 3"/>
          <p:cNvSpPr txBox="1"/>
          <p:nvPr/>
        </p:nvSpPr>
        <p:spPr>
          <a:xfrm>
            <a:off x="195580" y="1108075"/>
            <a:ext cx="11468100" cy="45097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marL="457200" indent="-457200" algn="just">
              <a:buFont typeface="+mj-ea"/>
              <a:buAutoNum type="circleNumDbPlain"/>
            </a:pPr>
            <a:r>
              <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rPr>
              <a:t> It was a letter from my dad, written during his military service. The familiar handwriting revealed an image of my dad that was unfamiliar to me: chattering(唠叨；喋喋不休) endlessly, missing his hometown, and caring about everything about his family.</a:t>
            </a: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r>
              <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rPr>
              <a:t> The faded handwriting of my father's brought me back to the bitterly cold(极其寒冷的) mornings full of smoke, to his quiet longing for returning home and his never-faded hopes for me.</a:t>
            </a: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r>
              <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rPr>
              <a:t>What leapt at my eyes(跃入眼帘的是) was a folded sheets(一张纸) of official-looking correspondence(信件；信函) from the military, recounting(讲述；叙述) my father's service and sacrifice, his bravery, his leadership, and his unwavering(从不动摇的) dedication to our beloved motherland.</a:t>
            </a: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p:txBody>
      </p:sp>
      <p:sp>
        <p:nvSpPr>
          <p:cNvPr id="5" name="椭圆 4"/>
          <p:cNvSpPr/>
          <p:nvPr/>
        </p:nvSpPr>
        <p:spPr>
          <a:xfrm>
            <a:off x="3528695" y="1842770"/>
            <a:ext cx="89916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7200265" y="1842770"/>
            <a:ext cx="160147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5049520" y="1842770"/>
            <a:ext cx="150495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643890" y="2232660"/>
            <a:ext cx="987425" cy="48323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nvSpPr>
        <p:spPr>
          <a:xfrm>
            <a:off x="1927860" y="3278505"/>
            <a:ext cx="1853565"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椭圆 10"/>
          <p:cNvSpPr/>
          <p:nvPr/>
        </p:nvSpPr>
        <p:spPr>
          <a:xfrm>
            <a:off x="4649470" y="3278505"/>
            <a:ext cx="4432935"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椭圆 12"/>
          <p:cNvSpPr/>
          <p:nvPr/>
        </p:nvSpPr>
        <p:spPr>
          <a:xfrm>
            <a:off x="10062210" y="3278505"/>
            <a:ext cx="160147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椭圆 13"/>
          <p:cNvSpPr/>
          <p:nvPr/>
        </p:nvSpPr>
        <p:spPr>
          <a:xfrm>
            <a:off x="556260" y="3692525"/>
            <a:ext cx="954405"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custDataLst>
              <p:tags r:id="rId9"/>
            </p:custDataLst>
          </p:nvPr>
        </p:nvSpPr>
        <p:spPr>
          <a:xfrm>
            <a:off x="643890" y="5184775"/>
            <a:ext cx="2884805" cy="39433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椭圆 18"/>
          <p:cNvSpPr/>
          <p:nvPr>
            <p:custDataLst>
              <p:tags r:id="rId10"/>
            </p:custDataLst>
          </p:nvPr>
        </p:nvSpPr>
        <p:spPr>
          <a:xfrm>
            <a:off x="3942715" y="5185410"/>
            <a:ext cx="1106805" cy="39370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custDataLst>
              <p:tags r:id="rId11"/>
            </p:custDataLst>
          </p:nvPr>
        </p:nvSpPr>
        <p:spPr>
          <a:xfrm>
            <a:off x="5650230" y="5184775"/>
            <a:ext cx="1348105" cy="39370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custDataLst>
              <p:tags r:id="rId12"/>
            </p:custDataLst>
          </p:nvPr>
        </p:nvSpPr>
        <p:spPr>
          <a:xfrm>
            <a:off x="643890" y="5578475"/>
            <a:ext cx="1424305" cy="39370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6176645" y="723900"/>
            <a:ext cx="7934325" cy="111950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prstClr val="black"/>
                </a:solidFill>
                <a:highlight>
                  <a:srgbClr val="FFFF00"/>
                </a:highlight>
                <a:latin typeface="Comic Sans MS" panose="030F0702030302020204"/>
                <a:ea typeface="华文楷体" panose="02010600040101010101" charset="-122"/>
              </a:rPr>
              <a:t>melt my father’s stiff image in my mind </a:t>
            </a:r>
            <a:endParaRPr lang="en-US" altLang="zh-CN" sz="2000" dirty="0">
              <a:solidFill>
                <a:prstClr val="black"/>
              </a:solidFill>
              <a:highlight>
                <a:srgbClr val="FFFF00"/>
              </a:highlight>
              <a:latin typeface="Comic Sans MS" panose="030F0702030302020204"/>
              <a:ea typeface="华文楷体" panose="02010600040101010101" charset="-122"/>
            </a:endParaRPr>
          </a:p>
        </p:txBody>
      </p:sp>
      <p:sp>
        <p:nvSpPr>
          <p:cNvPr id="3" name="椭圆 2"/>
          <p:cNvSpPr/>
          <p:nvPr>
            <p:custDataLst>
              <p:tags r:id="rId13"/>
            </p:custDataLst>
          </p:nvPr>
        </p:nvSpPr>
        <p:spPr>
          <a:xfrm>
            <a:off x="9252585" y="1454150"/>
            <a:ext cx="134874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10" grpId="0" animBg="1"/>
      <p:bldP spid="11" grpId="0" animBg="1"/>
      <p:bldP spid="13" grpId="0" animBg="1"/>
      <p:bldP spid="14" grpId="0" animBg="1"/>
      <p:bldP spid="18" grpId="0" bldLvl="0" animBg="1"/>
      <p:bldP spid="19" grpId="0" bldLvl="0" animBg="1"/>
      <p:bldP spid="20" grpId="0" bldLvl="0" animBg="1"/>
      <p:bldP spid="21" grpId="0" bldLvl="0" animBg="1"/>
      <p:bldP spid="2" grpId="0" animBg="1"/>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0" y="2304415"/>
            <a:ext cx="360870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4" name="文本框 3"/>
          <p:cNvSpPr txBox="1"/>
          <p:nvPr/>
        </p:nvSpPr>
        <p:spPr>
          <a:xfrm>
            <a:off x="87630" y="2880360"/>
            <a:ext cx="11994515" cy="3478530"/>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marL="514350" indent="-514350">
              <a:buFont typeface="+mj-ea"/>
              <a:buAutoNum type="circleNumDbPlain"/>
            </a:pPr>
            <a:r>
              <a:rPr lang="en-US" altLang="zh-CN" sz="2400" dirty="0">
                <a:solidFill>
                  <a:prstClr val="black"/>
                </a:solidFill>
                <a:latin typeface="Times New Roman" panose="02020603050405020304" charset="0"/>
                <a:ea typeface="华文楷体" panose="02010600040101010101" charset="-122"/>
                <a:cs typeface="Times New Roman" panose="02020603050405020304" charset="0"/>
              </a:rPr>
              <a:t>I had once resented(感到愤恨；不满) his absence, unaware that during the time when I missed him, he was also missing me. I fell into deep contemplation(陷入沉思). When I looked up again, I felt that this little house was suffused with(弥漫；充满) a whole new significance(特殊意义).</a:t>
            </a: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buFont typeface="+mj-ea"/>
              <a:buAutoNum type="circleNumDbPlain"/>
            </a:pP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buFont typeface="+mj-ea"/>
              <a:buAutoNum type="circleNumDbPlain"/>
            </a:pPr>
            <a:r>
              <a:rPr lang="en-US" altLang="zh-CN" sz="2400" dirty="0">
                <a:solidFill>
                  <a:prstClr val="black"/>
                </a:solidFill>
                <a:latin typeface="Times New Roman" panose="02020603050405020304" charset="0"/>
                <a:ea typeface="华文楷体" panose="02010600040101010101" charset="-122"/>
                <a:cs typeface="Times New Roman" panose="02020603050405020304" charset="0"/>
              </a:rPr>
              <a:t>The breeze(微风) went through the windowless window, and I suddenly recalled my father's warm hand when he held mine.</a:t>
            </a: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buFont typeface="+mj-ea"/>
              <a:buAutoNum type="circleNumDbPlain"/>
            </a:pPr>
            <a:r>
              <a:rPr lang="en-US" altLang="zh-CN" sz="2400" dirty="0">
                <a:solidFill>
                  <a:prstClr val="black"/>
                </a:solidFill>
                <a:latin typeface="Times New Roman" panose="02020603050405020304" charset="0"/>
                <a:ea typeface="华文楷体" panose="02010600040101010101" charset="-122"/>
                <a:cs typeface="Times New Roman" panose="02020603050405020304" charset="0"/>
              </a:rPr>
              <a:t>Tears blurred my vision(眼泪模糊了视线) as I finally began to learn about the man who I once hardly knew but now felt so connected to.</a:t>
            </a: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p:txBody>
      </p:sp>
      <p:sp>
        <p:nvSpPr>
          <p:cNvPr id="5" name="文本框 4"/>
          <p:cNvSpPr txBox="1"/>
          <p:nvPr>
            <p:custDataLst>
              <p:tags r:id="rId4"/>
            </p:custDataLst>
          </p:nvPr>
        </p:nvSpPr>
        <p:spPr>
          <a:xfrm>
            <a:off x="2205990" y="3306445"/>
            <a:ext cx="72421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a:t>
            </a:r>
            <a:endParaRPr lang="en-US" altLang="zh-CN" sz="2000" dirty="0">
              <a:solidFill>
                <a:srgbClr val="FF0000"/>
              </a:solidFill>
              <a:latin typeface="Comic Sans MS" panose="030F0702030302020204"/>
              <a:ea typeface="华文楷体" panose="02010600040101010101" charset="-122"/>
            </a:endParaRPr>
          </a:p>
        </p:txBody>
      </p:sp>
      <p:sp>
        <p:nvSpPr>
          <p:cNvPr id="6" name="文本框 5"/>
          <p:cNvSpPr txBox="1"/>
          <p:nvPr>
            <p:custDataLst>
              <p:tags r:id="rId5"/>
            </p:custDataLst>
          </p:nvPr>
        </p:nvSpPr>
        <p:spPr>
          <a:xfrm>
            <a:off x="2693035" y="3607435"/>
            <a:ext cx="10149840"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7" name="文本框 6"/>
          <p:cNvSpPr txBox="1"/>
          <p:nvPr>
            <p:custDataLst>
              <p:tags r:id="rId6"/>
            </p:custDataLst>
          </p:nvPr>
        </p:nvSpPr>
        <p:spPr>
          <a:xfrm>
            <a:off x="676910" y="5121910"/>
            <a:ext cx="72421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8" name="文本框 7"/>
          <p:cNvSpPr txBox="1"/>
          <p:nvPr>
            <p:custDataLst>
              <p:tags r:id="rId7"/>
            </p:custDataLst>
          </p:nvPr>
        </p:nvSpPr>
        <p:spPr>
          <a:xfrm>
            <a:off x="3099435" y="5904230"/>
            <a:ext cx="72421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a:t>
            </a:r>
            <a:endParaRPr lang="en-US" altLang="zh-CN" sz="2000" dirty="0">
              <a:solidFill>
                <a:srgbClr val="FF0000"/>
              </a:solidFill>
              <a:latin typeface="Comic Sans MS" panose="030F0702030302020204"/>
              <a:ea typeface="华文楷体" panose="0201060004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43180" y="583565"/>
            <a:ext cx="12192000" cy="5085715"/>
          </a:xfrm>
          <a:prstGeom prst="rect">
            <a:avLst/>
          </a:prstGeom>
        </p:spPr>
      </p:pic>
      <p:sp>
        <p:nvSpPr>
          <p:cNvPr id="10" name="圆角矩形 9"/>
          <p:cNvSpPr/>
          <p:nvPr>
            <p:custDataLst>
              <p:tags r:id="rId2"/>
            </p:custDataLst>
          </p:nvPr>
        </p:nvSpPr>
        <p:spPr>
          <a:xfrm>
            <a:off x="262255" y="4641850"/>
            <a:ext cx="10487660" cy="4394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7" name="文本框 6"/>
          <p:cNvSpPr txBox="1"/>
          <p:nvPr/>
        </p:nvSpPr>
        <p:spPr>
          <a:xfrm>
            <a:off x="43180" y="514985"/>
            <a:ext cx="12115165" cy="367538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marL="514350" indent="-514350" algn="just">
              <a:buFont typeface="+mj-ea"/>
              <a:buAutoNum type="circleNumDbPlain"/>
            </a:pP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I would often bring my sons back here, I guess. In addition to sharing the family’s past stories, I would also tell them that their grandpa is never truly gone.</a:t>
            </a:r>
            <a:endParaRPr lang="en-US" altLang="zh-CN" sz="28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lgn="just">
              <a:buFont typeface="+mj-ea"/>
              <a:buAutoNum type="circleNumDbPlain"/>
            </a:pP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For the following days, weeks and months, I, along with my two sons, weeded the tall grass in the meadow, fetched a carpenter to mend the wood shack, dusted off the rooms and collected my father’s belongings. My sons, young as they were, seemed to grasp something special about this house. Finally the shack was restored to its former familiarity.</a:t>
            </a:r>
            <a:endParaRPr lang="en-US" altLang="zh-CN" sz="2800" dirty="0">
              <a:solidFill>
                <a:prstClr val="black"/>
              </a:solidFill>
              <a:latin typeface="Times New Roman" panose="02020603050405020304" charset="0"/>
              <a:ea typeface="华文楷体" panose="02010600040101010101" charset="-122"/>
              <a:cs typeface="Times New Roman" panose="02020603050405020304" charset="0"/>
            </a:endParaRPr>
          </a:p>
        </p:txBody>
      </p:sp>
      <p:sp>
        <p:nvSpPr>
          <p:cNvPr id="11" name="文本框 10"/>
          <p:cNvSpPr txBox="1"/>
          <p:nvPr>
            <p:custDataLst>
              <p:tags r:id="rId4"/>
            </p:custDataLst>
          </p:nvPr>
        </p:nvSpPr>
        <p:spPr>
          <a:xfrm>
            <a:off x="481965" y="583565"/>
            <a:ext cx="78898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12" name="文本框 11"/>
          <p:cNvSpPr txBox="1"/>
          <p:nvPr>
            <p:custDataLst>
              <p:tags r:id="rId5"/>
            </p:custDataLst>
          </p:nvPr>
        </p:nvSpPr>
        <p:spPr>
          <a:xfrm>
            <a:off x="378460" y="1061720"/>
            <a:ext cx="78898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14" name="文本框 13"/>
          <p:cNvSpPr txBox="1"/>
          <p:nvPr>
            <p:custDataLst>
              <p:tags r:id="rId6"/>
            </p:custDataLst>
          </p:nvPr>
        </p:nvSpPr>
        <p:spPr>
          <a:xfrm>
            <a:off x="481965" y="2299970"/>
            <a:ext cx="11676380"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15" name="文本框 14"/>
          <p:cNvSpPr txBox="1"/>
          <p:nvPr>
            <p:custDataLst>
              <p:tags r:id="rId7"/>
            </p:custDataLst>
          </p:nvPr>
        </p:nvSpPr>
        <p:spPr>
          <a:xfrm>
            <a:off x="378460" y="2734310"/>
            <a:ext cx="11676380"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3" name="文本框 2"/>
          <p:cNvSpPr txBox="1"/>
          <p:nvPr/>
        </p:nvSpPr>
        <p:spPr>
          <a:xfrm>
            <a:off x="4692650" y="4641850"/>
            <a:ext cx="6748145" cy="8775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solidFill>
                  <a:prstClr val="black"/>
                </a:solidFill>
                <a:latin typeface="Comic Sans MS" panose="030F0702030302020204"/>
                <a:ea typeface="华文楷体" panose="02010600040101010101" charset="-122"/>
              </a:rPr>
              <a:t>sell the old house or keep it? What else?</a:t>
            </a:r>
            <a:endParaRPr lang="en-US" altLang="zh-CN" sz="2400" dirty="0">
              <a:solidFill>
                <a:prstClr val="black"/>
              </a:solidFill>
              <a:latin typeface="Comic Sans MS" panose="030F0702030302020204"/>
              <a:ea typeface="华文楷体" panose="02010600040101010101" charset="-122"/>
            </a:endParaRPr>
          </a:p>
        </p:txBody>
      </p:sp>
      <p:sp>
        <p:nvSpPr>
          <p:cNvPr id="5" name="波形 4"/>
          <p:cNvSpPr/>
          <p:nvPr/>
        </p:nvSpPr>
        <p:spPr>
          <a:xfrm>
            <a:off x="644525" y="5669280"/>
            <a:ext cx="11357610" cy="1207135"/>
          </a:xfrm>
          <a:prstGeom prst="wave">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dirty="0">
                <a:solidFill>
                  <a:schemeClr val="bg1"/>
                </a:solidFill>
                <a:latin typeface="Comic Sans MS" panose="030F0702030302020204"/>
                <a:ea typeface="华文楷体" panose="02010600040101010101" charset="-122"/>
                <a:sym typeface="+mn-ea"/>
              </a:rPr>
              <a:t>The house was once a relic of the past, but now a family bridge that transcended any barriers. </a:t>
            </a:r>
            <a:endParaRPr lang="en-US" altLang="zh-CN" sz="2000" dirty="0">
              <a:solidFill>
                <a:schemeClr val="bg1"/>
              </a:solidFill>
              <a:latin typeface="Comic Sans MS" panose="030F0702030302020204"/>
              <a:ea typeface="华文楷体" panose="02010600040101010101" charset="-122"/>
            </a:endParaRPr>
          </a:p>
          <a:p>
            <a:pPr algn="ctr"/>
            <a:endParaRPr lang="en-US" altLang="zh-CN" sz="2000" dirty="0">
              <a:solidFill>
                <a:schemeClr val="bg1"/>
              </a:solidFill>
              <a:latin typeface="Comic Sans MS" panose="030F0702030302020204"/>
              <a:ea typeface="华文楷体" panose="0201060004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bldLvl="0" animBg="1"/>
      <p:bldP spid="12" grpId="0" bldLvl="0" animBg="1"/>
      <p:bldP spid="14" grpId="0" bldLvl="0" animBg="1"/>
      <p:bldP spid="15" grpId="0" bldLvl="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8295" y="1124585"/>
            <a:ext cx="11567795" cy="23482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just"/>
            <a:r>
              <a:rPr lang="en-US" altLang="zh-CN" sz="4800" dirty="0">
                <a:solidFill>
                  <a:prstClr val="black"/>
                </a:solidFill>
                <a:latin typeface="Comic Sans MS" panose="030F0702030302020204"/>
                <a:ea typeface="华文楷体" panose="02010600040101010101" charset="-122"/>
              </a:rPr>
              <a:t>    In conclusion, what you have written should be in coordination with the _____________, __________ and _________ as well as ___________ in the story. </a:t>
            </a:r>
            <a:endParaRPr lang="en-US" altLang="zh-CN" sz="4800" dirty="0">
              <a:solidFill>
                <a:prstClr val="black"/>
              </a:solidFill>
              <a:latin typeface="Comic Sans MS" panose="030F0702030302020204"/>
              <a:ea typeface="华文楷体" panose="02010600040101010101" charset="-122"/>
            </a:endParaRPr>
          </a:p>
        </p:txBody>
      </p:sp>
      <p:sp>
        <p:nvSpPr>
          <p:cNvPr id="3" name="文本框 2"/>
          <p:cNvSpPr txBox="1"/>
          <p:nvPr/>
        </p:nvSpPr>
        <p:spPr>
          <a:xfrm>
            <a:off x="855345" y="2698750"/>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characters</a:t>
            </a:r>
            <a:endParaRPr lang="en-US" altLang="zh-CN" sz="4000" dirty="0">
              <a:solidFill>
                <a:prstClr val="black"/>
              </a:solidFill>
              <a:latin typeface="Comic Sans MS" panose="030F0702030302020204"/>
              <a:ea typeface="华文楷体" panose="02010600040101010101" charset="-122"/>
            </a:endParaRPr>
          </a:p>
        </p:txBody>
      </p:sp>
      <p:sp>
        <p:nvSpPr>
          <p:cNvPr id="4" name="文本框 3"/>
          <p:cNvSpPr txBox="1"/>
          <p:nvPr>
            <p:custDataLst>
              <p:tags r:id="rId1"/>
            </p:custDataLst>
          </p:nvPr>
        </p:nvSpPr>
        <p:spPr>
          <a:xfrm>
            <a:off x="7967345" y="2698750"/>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clues</a:t>
            </a:r>
            <a:endParaRPr lang="en-US" altLang="zh-CN" sz="4000" dirty="0">
              <a:solidFill>
                <a:prstClr val="black"/>
              </a:solidFill>
              <a:latin typeface="Comic Sans MS" panose="030F0702030302020204"/>
              <a:ea typeface="华文楷体" panose="02010600040101010101" charset="-122"/>
            </a:endParaRPr>
          </a:p>
        </p:txBody>
      </p:sp>
      <p:sp>
        <p:nvSpPr>
          <p:cNvPr id="5" name="文本框 4"/>
          <p:cNvSpPr txBox="1"/>
          <p:nvPr>
            <p:custDataLst>
              <p:tags r:id="rId2"/>
            </p:custDataLst>
          </p:nvPr>
        </p:nvSpPr>
        <p:spPr>
          <a:xfrm>
            <a:off x="1148080" y="3390265"/>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plots</a:t>
            </a:r>
            <a:endParaRPr lang="en-US" altLang="zh-CN" sz="4000" dirty="0">
              <a:solidFill>
                <a:prstClr val="black"/>
              </a:solidFill>
              <a:latin typeface="Comic Sans MS" panose="030F0702030302020204"/>
              <a:ea typeface="华文楷体" panose="02010600040101010101" charset="-122"/>
            </a:endParaRPr>
          </a:p>
        </p:txBody>
      </p:sp>
      <p:sp>
        <p:nvSpPr>
          <p:cNvPr id="6" name="文本框 5"/>
          <p:cNvSpPr txBox="1"/>
          <p:nvPr>
            <p:custDataLst>
              <p:tags r:id="rId3"/>
            </p:custDataLst>
          </p:nvPr>
        </p:nvSpPr>
        <p:spPr>
          <a:xfrm>
            <a:off x="7622540" y="3390265"/>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the theme</a:t>
            </a:r>
            <a:endParaRPr lang="en-US" altLang="zh-CN" sz="4000" dirty="0">
              <a:solidFill>
                <a:prstClr val="black"/>
              </a:solidFill>
              <a:latin typeface="Comic Sans MS" panose="030F0702030302020204"/>
              <a:ea typeface="华文楷体"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5354320"/>
          </a:xfrm>
          <a:prstGeom prst="rect">
            <a:avLst/>
          </a:prstGeom>
          <a:noFill/>
          <a:ln w="9525">
            <a:noFill/>
          </a:ln>
        </p:spPr>
        <p:txBody>
          <a:bodyPr wrap="square">
            <a:spAutoFit/>
          </a:bodyPr>
          <a:p>
            <a:pPr indent="0" algn="just"/>
            <a:r>
              <a:rPr lang="zh-CN" b="1">
                <a:latin typeface="Times New Roman" panose="02020603050405020304" charset="0"/>
                <a:ea typeface="宋体" panose="02010600030101010101" pitchFamily="2" charset="-122"/>
              </a:rPr>
              <a:t>【</a:t>
            </a:r>
            <a:r>
              <a:rPr lang="en-US" b="1">
                <a:latin typeface="Times New Roman" panose="02020603050405020304" charset="0"/>
              </a:rPr>
              <a:t>Possible versions</a:t>
            </a:r>
            <a:r>
              <a:rPr lang="zh-CN" b="1">
                <a:latin typeface="Times New Roman" panose="02020603050405020304" charset="0"/>
                <a:ea typeface="宋体" panose="02010600030101010101" pitchFamily="2" charset="-122"/>
              </a:rPr>
              <a:t>】</a:t>
            </a:r>
            <a:r>
              <a:rPr lang="en-US" b="0" i="1">
                <a:latin typeface="Times New Roman" panose="02020603050405020304" charset="0"/>
              </a:rPr>
              <a:t>    As I stood in the house, my eye was drawn to a big yellowed envelope with two words “FROM  ARMY” on it</a:t>
            </a:r>
            <a:r>
              <a:rPr lang="en-US" b="0">
                <a:latin typeface="Times New Roman" panose="02020603050405020304" charset="0"/>
              </a:rPr>
              <a:t>. </a:t>
            </a:r>
            <a:r>
              <a:rPr lang="en-US" b="0" u="sng">
                <a:latin typeface="Times New Roman" panose="02020603050405020304" charset="0"/>
              </a:rPr>
              <a:t>Yellowed with age, it seemed to</a:t>
            </a:r>
            <a:r>
              <a:rPr lang="en-US" b="1" u="sng">
                <a:latin typeface="Times New Roman" panose="02020603050405020304" charset="0"/>
              </a:rPr>
              <a:t> blend in with(</a:t>
            </a:r>
            <a:r>
              <a:rPr lang="zh-CN" b="1" u="sng">
                <a:latin typeface="Times New Roman" panose="02020603050405020304" charset="0"/>
                <a:ea typeface="宋体" panose="02010600030101010101" pitchFamily="2" charset="-122"/>
              </a:rPr>
              <a:t>融入</a:t>
            </a:r>
            <a:r>
              <a:rPr lang="en-US" b="1" u="sng">
                <a:latin typeface="Times New Roman" panose="02020603050405020304" charset="0"/>
              </a:rPr>
              <a:t>)</a:t>
            </a:r>
            <a:r>
              <a:rPr lang="en-US" b="0" u="sng">
                <a:latin typeface="Times New Roman" panose="02020603050405020304" charset="0"/>
              </a:rPr>
              <a:t> the old house, which might explain why I didn't notice it last time</a:t>
            </a:r>
            <a:r>
              <a:rPr lang="en-US" b="0">
                <a:latin typeface="Times New Roman" panose="02020603050405020304" charset="0"/>
              </a:rPr>
              <a:t>.</a:t>
            </a:r>
            <a:r>
              <a:rPr lang="en-US" b="0" u="sng">
                <a:latin typeface="Times New Roman" panose="02020603050405020304" charset="0"/>
              </a:rPr>
              <a:t> </a:t>
            </a:r>
            <a:r>
              <a:rPr lang="en-US" b="1" u="sng">
                <a:latin typeface="Times New Roman" panose="02020603050405020304" charset="0"/>
              </a:rPr>
              <a:t>A subtle tremor</a:t>
            </a:r>
            <a:r>
              <a:rPr lang="en-US" b="1" u="sng">
                <a:latin typeface="Times New Roman" panose="02020603050405020304" charset="0"/>
                <a:cs typeface="Times New Roman" panose="02020603050405020304" charset="0"/>
              </a:rPr>
              <a:t> </a:t>
            </a:r>
            <a:r>
              <a:rPr lang="en-US" b="1" u="sng">
                <a:latin typeface="Times New Roman" panose="02020603050405020304" charset="0"/>
              </a:rPr>
              <a:t>through my heartstrings(</a:t>
            </a:r>
            <a:r>
              <a:rPr lang="zh-CN" b="1" u="sng">
                <a:latin typeface="Times New Roman" panose="02020603050405020304" charset="0"/>
                <a:ea typeface="宋体" panose="02010600030101010101" pitchFamily="2" charset="-122"/>
              </a:rPr>
              <a:t>我的心弦微微颤抖</a:t>
            </a:r>
            <a:r>
              <a:rPr lang="en-US" b="1" u="sng">
                <a:latin typeface="Times New Roman" panose="02020603050405020304" charset="0"/>
              </a:rPr>
              <a:t>)</a:t>
            </a:r>
            <a:r>
              <a:rPr lang="en-US" b="0" u="sng">
                <a:latin typeface="Times New Roman" panose="02020603050405020304" charset="0"/>
              </a:rPr>
              <a:t> </a:t>
            </a:r>
            <a:r>
              <a:rPr lang="en-US" b="1" u="sng">
                <a:latin typeface="Times New Roman" panose="02020603050405020304" charset="0"/>
              </a:rPr>
              <a:t>sent(</a:t>
            </a:r>
            <a:r>
              <a:rPr lang="zh-CN" b="1" u="sng">
                <a:latin typeface="Times New Roman" panose="02020603050405020304" charset="0"/>
                <a:ea typeface="宋体" panose="02010600030101010101" pitchFamily="2" charset="-122"/>
              </a:rPr>
              <a:t>使做</a:t>
            </a:r>
            <a:r>
              <a:rPr lang="en-US" b="1" u="sng">
                <a:latin typeface="Times New Roman" panose="02020603050405020304" charset="0"/>
              </a:rPr>
              <a:t>)</a:t>
            </a:r>
            <a:r>
              <a:rPr lang="en-US" b="0" u="sng">
                <a:latin typeface="Times New Roman" panose="02020603050405020304" charset="0"/>
              </a:rPr>
              <a:t> me forward to pick up the envelope and</a:t>
            </a:r>
            <a:r>
              <a:rPr lang="en-US" b="1" u="sng">
                <a:latin typeface="Times New Roman" panose="02020603050405020304" charset="0"/>
              </a:rPr>
              <a:t> delve into(</a:t>
            </a:r>
            <a:r>
              <a:rPr lang="zh-CN" b="1" u="sng">
                <a:latin typeface="Times New Roman" panose="02020603050405020304" charset="0"/>
                <a:ea typeface="宋体" panose="02010600030101010101" pitchFamily="2" charset="-122"/>
              </a:rPr>
              <a:t>深入探究</a:t>
            </a:r>
            <a:r>
              <a:rPr lang="en-US" b="1" u="sng">
                <a:latin typeface="Times New Roman" panose="02020603050405020304" charset="0"/>
              </a:rPr>
              <a:t>) </a:t>
            </a:r>
            <a:r>
              <a:rPr lang="en-US" b="0" u="sng">
                <a:latin typeface="Times New Roman" panose="02020603050405020304" charset="0"/>
              </a:rPr>
              <a:t>it.</a:t>
            </a:r>
            <a:r>
              <a:rPr lang="en-US" b="1">
                <a:latin typeface="Times New Roman" panose="02020603050405020304" charset="0"/>
              </a:rPr>
              <a:t> </a:t>
            </a:r>
            <a:r>
              <a:rPr lang="en-US" b="0">
                <a:latin typeface="Times New Roman" panose="02020603050405020304" charset="0"/>
              </a:rPr>
              <a:t>It was a letter from my dad, written during his military service. The familiar handwriting revealed an image of my dad that was unfamiliar to me: </a:t>
            </a:r>
            <a:r>
              <a:rPr lang="en-US" b="1">
                <a:latin typeface="Times New Roman" panose="02020603050405020304" charset="0"/>
              </a:rPr>
              <a:t>chattering(</a:t>
            </a:r>
            <a:r>
              <a:rPr lang="zh-CN" b="1">
                <a:latin typeface="Times New Roman" panose="02020603050405020304" charset="0"/>
                <a:ea typeface="宋体" panose="02010600030101010101" pitchFamily="2" charset="-122"/>
              </a:rPr>
              <a:t>唠叨；喋喋不休</a:t>
            </a:r>
            <a:r>
              <a:rPr lang="en-US" b="1">
                <a:latin typeface="Times New Roman" panose="02020603050405020304" charset="0"/>
              </a:rPr>
              <a:t>)</a:t>
            </a:r>
            <a:r>
              <a:rPr lang="en-US" b="0">
                <a:latin typeface="Times New Roman" panose="02020603050405020304" charset="0"/>
              </a:rPr>
              <a:t> endlessly, missing his hometown, and</a:t>
            </a:r>
            <a:r>
              <a:rPr lang="en-US" b="0">
                <a:latin typeface="Times New Roman" panose="02020603050405020304" charset="0"/>
                <a:cs typeface="Times New Roman" panose="02020603050405020304" charset="0"/>
              </a:rPr>
              <a:t> </a:t>
            </a:r>
            <a:r>
              <a:rPr lang="en-US" b="0">
                <a:latin typeface="Times New Roman" panose="02020603050405020304" charset="0"/>
              </a:rPr>
              <a:t>caring about everything about his family. </a:t>
            </a:r>
            <a:r>
              <a:rPr lang="en-US" b="1">
                <a:latin typeface="Times New Roman" panose="02020603050405020304" charset="0"/>
              </a:rPr>
              <a:t>In a trance(</a:t>
            </a:r>
            <a:r>
              <a:rPr lang="zh-CN" b="1">
                <a:latin typeface="Times New Roman" panose="02020603050405020304" charset="0"/>
                <a:ea typeface="宋体" panose="02010600030101010101" pitchFamily="2" charset="-122"/>
              </a:rPr>
              <a:t>昏睡状态；催眠状态</a:t>
            </a:r>
            <a:r>
              <a:rPr lang="en-US" b="1">
                <a:latin typeface="Times New Roman" panose="02020603050405020304" charset="0"/>
              </a:rPr>
              <a:t>)</a:t>
            </a:r>
            <a:r>
              <a:rPr lang="en-US" b="0">
                <a:latin typeface="Times New Roman" panose="02020603050405020304" charset="0"/>
              </a:rPr>
              <a:t>, the handwriting in front of me</a:t>
            </a:r>
            <a:r>
              <a:rPr lang="en-US" b="1">
                <a:latin typeface="Times New Roman" panose="02020603050405020304" charset="0"/>
              </a:rPr>
              <a:t> overlapped with(</a:t>
            </a:r>
            <a:r>
              <a:rPr lang="zh-CN" b="1">
                <a:latin typeface="Times New Roman" panose="02020603050405020304" charset="0"/>
                <a:ea typeface="宋体" panose="02010600030101010101" pitchFamily="2" charset="-122"/>
              </a:rPr>
              <a:t>与</a:t>
            </a:r>
            <a:r>
              <a:rPr lang="en-US" b="1">
                <a:latin typeface="Times New Roman" panose="02020603050405020304" charset="0"/>
              </a:rPr>
              <a:t>..</a:t>
            </a:r>
            <a:r>
              <a:rPr lang="zh-CN" b="1">
                <a:latin typeface="Times New Roman" panose="02020603050405020304" charset="0"/>
                <a:ea typeface="宋体" panose="02010600030101010101" pitchFamily="2" charset="-122"/>
              </a:rPr>
              <a:t>交叠；与</a:t>
            </a:r>
            <a:r>
              <a:rPr lang="en-US" b="1">
                <a:latin typeface="Times New Roman" panose="02020603050405020304" charset="0"/>
              </a:rPr>
              <a:t>...</a:t>
            </a:r>
            <a:r>
              <a:rPr lang="zh-CN" b="1">
                <a:latin typeface="Times New Roman" panose="02020603050405020304" charset="0"/>
                <a:ea typeface="宋体" panose="02010600030101010101" pitchFamily="2" charset="-122"/>
              </a:rPr>
              <a:t>有共同之处</a:t>
            </a:r>
            <a:r>
              <a:rPr lang="en-US" b="1">
                <a:latin typeface="Times New Roman" panose="02020603050405020304" charset="0"/>
              </a:rPr>
              <a:t>)</a:t>
            </a:r>
            <a:r>
              <a:rPr lang="en-US" b="0">
                <a:latin typeface="Times New Roman" panose="02020603050405020304" charset="0"/>
              </a:rPr>
              <a:t> the image of my dad in the past. </a:t>
            </a:r>
            <a:r>
              <a:rPr lang="en-US" b="0" u="sng">
                <a:latin typeface="Times New Roman" panose="02020603050405020304" charset="0"/>
              </a:rPr>
              <a:t>I had once resented(</a:t>
            </a:r>
            <a:r>
              <a:rPr lang="zh-CN" b="0" u="sng">
                <a:latin typeface="Times New Roman" panose="02020603050405020304" charset="0"/>
                <a:ea typeface="宋体" panose="02010600030101010101" pitchFamily="2" charset="-122"/>
              </a:rPr>
              <a:t>感到愤恨；不满</a:t>
            </a:r>
            <a:r>
              <a:rPr lang="en-US" b="0" u="sng">
                <a:latin typeface="Times New Roman" panose="02020603050405020304" charset="0"/>
              </a:rPr>
              <a:t>) his absence, unaware that during the time when I missed him, he was also missing me. I fell into deep contemplation(</a:t>
            </a:r>
            <a:r>
              <a:rPr lang="zh-CN" b="0" u="sng">
                <a:latin typeface="Times New Roman" panose="02020603050405020304" charset="0"/>
                <a:ea typeface="宋体" panose="02010600030101010101" pitchFamily="2" charset="-122"/>
              </a:rPr>
              <a:t>陷入沉思</a:t>
            </a:r>
            <a:r>
              <a:rPr lang="en-US" b="0" u="sng">
                <a:latin typeface="Times New Roman" panose="02020603050405020304" charset="0"/>
              </a:rPr>
              <a:t>)</a:t>
            </a:r>
            <a:r>
              <a:rPr lang="en-US" b="0">
                <a:latin typeface="Times New Roman" panose="02020603050405020304" charset="0"/>
              </a:rPr>
              <a:t>. When I looked up again, I felt that this little house </a:t>
            </a:r>
            <a:r>
              <a:rPr lang="en-US" b="1">
                <a:latin typeface="Times New Roman" panose="02020603050405020304" charset="0"/>
              </a:rPr>
              <a:t>was suffused with(</a:t>
            </a:r>
            <a:r>
              <a:rPr lang="zh-CN" b="1">
                <a:latin typeface="Times New Roman" panose="02020603050405020304" charset="0"/>
                <a:ea typeface="宋体" panose="02010600030101010101" pitchFamily="2" charset="-122"/>
              </a:rPr>
              <a:t>弥漫；充满</a:t>
            </a:r>
            <a:r>
              <a:rPr lang="en-US" b="1">
                <a:latin typeface="Times New Roman" panose="02020603050405020304" charset="0"/>
              </a:rPr>
              <a:t>)</a:t>
            </a:r>
            <a:r>
              <a:rPr lang="en-US" b="0">
                <a:latin typeface="Times New Roman" panose="02020603050405020304" charset="0"/>
              </a:rPr>
              <a:t> a whole new </a:t>
            </a:r>
            <a:r>
              <a:rPr lang="en-US" b="1">
                <a:latin typeface="Times New Roman" panose="02020603050405020304" charset="0"/>
              </a:rPr>
              <a:t>significance(</a:t>
            </a:r>
            <a:r>
              <a:rPr lang="zh-CN" b="1">
                <a:latin typeface="Times New Roman" panose="02020603050405020304" charset="0"/>
                <a:ea typeface="宋体" panose="02010600030101010101" pitchFamily="2" charset="-122"/>
              </a:rPr>
              <a:t>特殊意义</a:t>
            </a:r>
            <a:r>
              <a:rPr lang="en-US" b="1">
                <a:latin typeface="Times New Roman" panose="02020603050405020304" charset="0"/>
              </a:rPr>
              <a:t>)</a:t>
            </a:r>
            <a:r>
              <a:rPr lang="en-US" b="0">
                <a:latin typeface="Times New Roman" panose="02020603050405020304" charset="0"/>
              </a:rPr>
              <a:t>. Silently, I </a:t>
            </a:r>
            <a:r>
              <a:rPr lang="en-US" b="1">
                <a:latin typeface="Times New Roman" panose="02020603050405020304" charset="0"/>
              </a:rPr>
              <a:t>made a resolution(</a:t>
            </a:r>
            <a:r>
              <a:rPr lang="zh-CN" b="1">
                <a:latin typeface="Times New Roman" panose="02020603050405020304" charset="0"/>
                <a:ea typeface="宋体" panose="02010600030101010101" pitchFamily="2" charset="-122"/>
              </a:rPr>
              <a:t>下决心；下决定</a:t>
            </a:r>
            <a:r>
              <a:rPr lang="en-US" b="1">
                <a:latin typeface="Times New Roman" panose="02020603050405020304" charset="0"/>
              </a:rPr>
              <a:t>)</a:t>
            </a:r>
            <a:r>
              <a:rPr lang="en-US" b="0">
                <a:latin typeface="Times New Roman" panose="02020603050405020304" charset="0"/>
              </a:rPr>
              <a:t>.</a:t>
            </a:r>
            <a:r>
              <a:rPr lang="en-US" b="0" i="1">
                <a:latin typeface="Times New Roman" panose="02020603050405020304" charset="0"/>
              </a:rPr>
              <a:t>    I pulled out my telephone and made a call to that buyer. </a:t>
            </a:r>
            <a:r>
              <a:rPr lang="en-US" b="0">
                <a:latin typeface="Times New Roman" panose="02020603050405020304" charset="0"/>
              </a:rPr>
              <a:t>With guilt, I expressed my sorry for not willing to sell the house anymore and made explanations. Fortunately, the buyer graciously(</a:t>
            </a:r>
            <a:r>
              <a:rPr lang="zh-CN" b="0">
                <a:latin typeface="Times New Roman" panose="02020603050405020304" charset="0"/>
                <a:ea typeface="宋体" panose="02010600030101010101" pitchFamily="2" charset="-122"/>
              </a:rPr>
              <a:t>有礼貌地</a:t>
            </a:r>
            <a:r>
              <a:rPr lang="en-US" b="0">
                <a:latin typeface="Times New Roman" panose="02020603050405020304" charset="0"/>
              </a:rPr>
              <a:t>) showed his understanding, saying that he was originally drawn to the house’s historical charm and hoped we could </a:t>
            </a:r>
            <a:r>
              <a:rPr lang="en-US" b="1">
                <a:latin typeface="Times New Roman" panose="02020603050405020304" charset="0"/>
              </a:rPr>
              <a:t>relive the past(</a:t>
            </a:r>
            <a:r>
              <a:rPr lang="zh-CN" b="1">
                <a:latin typeface="Times New Roman" panose="02020603050405020304" charset="0"/>
                <a:ea typeface="宋体" panose="02010600030101010101" pitchFamily="2" charset="-122"/>
              </a:rPr>
              <a:t>重温过去</a:t>
            </a:r>
            <a:r>
              <a:rPr lang="en-US" b="1">
                <a:latin typeface="Times New Roman" panose="02020603050405020304" charset="0"/>
              </a:rPr>
              <a:t>)</a:t>
            </a:r>
            <a:r>
              <a:rPr lang="en-US" b="0">
                <a:latin typeface="Times New Roman" panose="02020603050405020304" charset="0"/>
              </a:rPr>
              <a:t> in this house. After </a:t>
            </a:r>
            <a:r>
              <a:rPr lang="en-US" b="1">
                <a:latin typeface="Times New Roman" panose="02020603050405020304" charset="0"/>
              </a:rPr>
              <a:t>showering(</a:t>
            </a:r>
            <a:r>
              <a:rPr lang="zh-CN" b="1">
                <a:latin typeface="Times New Roman" panose="02020603050405020304" charset="0"/>
                <a:ea typeface="宋体" panose="02010600030101010101" pitchFamily="2" charset="-122"/>
              </a:rPr>
              <a:t>某物如阵雨般落下</a:t>
            </a:r>
            <a:r>
              <a:rPr lang="en-US" b="1">
                <a:latin typeface="Times New Roman" panose="02020603050405020304" charset="0"/>
              </a:rPr>
              <a:t>) my gratitude</a:t>
            </a:r>
            <a:r>
              <a:rPr lang="en-US" b="0">
                <a:latin typeface="Times New Roman" panose="02020603050405020304" charset="0"/>
              </a:rPr>
              <a:t>, I hung up the phone and returned the yellow letter that seemed to have changed everything. </a:t>
            </a:r>
            <a:r>
              <a:rPr lang="en-US" b="0" u="sng">
                <a:latin typeface="Times New Roman" panose="02020603050405020304" charset="0"/>
              </a:rPr>
              <a:t>The house </a:t>
            </a:r>
            <a:r>
              <a:rPr lang="en-US" b="1" u="sng">
                <a:latin typeface="Times New Roman" panose="02020603050405020304" charset="0"/>
              </a:rPr>
              <a:t>was illuminated by/with(</a:t>
            </a:r>
            <a:r>
              <a:rPr lang="zh-CN" b="1" u="sng">
                <a:latin typeface="Times New Roman" panose="02020603050405020304" charset="0"/>
                <a:ea typeface="宋体" panose="02010600030101010101" pitchFamily="2" charset="-122"/>
              </a:rPr>
              <a:t>被</a:t>
            </a:r>
            <a:r>
              <a:rPr lang="en-US" b="1" u="sng">
                <a:latin typeface="Times New Roman" panose="02020603050405020304" charset="0"/>
              </a:rPr>
              <a:t>...</a:t>
            </a:r>
            <a:r>
              <a:rPr lang="zh-CN" b="1" u="sng">
                <a:latin typeface="Times New Roman" panose="02020603050405020304" charset="0"/>
                <a:ea typeface="宋体" panose="02010600030101010101" pitchFamily="2" charset="-122"/>
              </a:rPr>
              <a:t>照亮</a:t>
            </a:r>
            <a:r>
              <a:rPr lang="en-US" b="1" u="sng">
                <a:latin typeface="Times New Roman" panose="02020603050405020304" charset="0"/>
              </a:rPr>
              <a:t>)</a:t>
            </a:r>
            <a:r>
              <a:rPr lang="en-US" b="0" u="sng">
                <a:latin typeface="Times New Roman" panose="02020603050405020304" charset="0"/>
              </a:rPr>
              <a:t> the sunlight, revealing the</a:t>
            </a:r>
            <a:r>
              <a:rPr lang="en-US" b="1" u="sng">
                <a:latin typeface="Times New Roman" panose="02020603050405020304" charset="0"/>
              </a:rPr>
              <a:t> remnants</a:t>
            </a:r>
            <a:r>
              <a:rPr lang="en-US" b="0" u="sng">
                <a:latin typeface="Times New Roman" panose="02020603050405020304" charset="0"/>
              </a:rPr>
              <a:t> of time’s passage and past memories(</a:t>
            </a:r>
            <a:r>
              <a:rPr lang="zh-CN" b="0" u="sng">
                <a:latin typeface="Times New Roman" panose="02020603050405020304" charset="0"/>
                <a:ea typeface="宋体" panose="02010600030101010101" pitchFamily="2" charset="-122"/>
              </a:rPr>
              <a:t>展现了时间流逝和过去回忆的</a:t>
            </a:r>
            <a:r>
              <a:rPr lang="zh-CN" b="1" u="sng">
                <a:latin typeface="Times New Roman" panose="02020603050405020304" charset="0"/>
                <a:ea typeface="宋体" panose="02010600030101010101" pitchFamily="2" charset="-122"/>
              </a:rPr>
              <a:t>遗迹</a:t>
            </a:r>
            <a:r>
              <a:rPr lang="en-US" b="0" u="sng">
                <a:latin typeface="Times New Roman" panose="02020603050405020304" charset="0"/>
              </a:rPr>
              <a:t>). My dad’s voice and smiling face seemed to reappear in the warmth, slowly </a:t>
            </a:r>
            <a:r>
              <a:rPr lang="en-US" b="1" u="sng">
                <a:latin typeface="Times New Roman" panose="02020603050405020304" charset="0"/>
              </a:rPr>
              <a:t>filling up(</a:t>
            </a:r>
            <a:r>
              <a:rPr lang="zh-CN" b="1" u="sng">
                <a:latin typeface="Times New Roman" panose="02020603050405020304" charset="0"/>
                <a:ea typeface="宋体" panose="02010600030101010101" pitchFamily="2" charset="-122"/>
              </a:rPr>
              <a:t>充满；填满</a:t>
            </a:r>
            <a:r>
              <a:rPr lang="en-US" b="1" u="sng">
                <a:latin typeface="Times New Roman" panose="02020603050405020304" charset="0"/>
              </a:rPr>
              <a:t>) </a:t>
            </a:r>
            <a:r>
              <a:rPr lang="en-US" b="0" u="sng">
                <a:latin typeface="Times New Roman" panose="02020603050405020304" charset="0"/>
              </a:rPr>
              <a:t>the emptiness in my heart</a:t>
            </a:r>
            <a:r>
              <a:rPr lang="en-US" b="0">
                <a:latin typeface="Times New Roman" panose="02020603050405020304" charset="0"/>
              </a:rPr>
              <a:t>. I’d often bring my sons back here, I guess. In addition to sharing the family’s past stories, I would also tell them that their grandpa is never truly gone.</a:t>
            </a:r>
            <a:endParaRPr lang="en-US" altLang="en-US" b="0">
              <a:latin typeface="Times New Roman" panose="02020603050405020304"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4246245"/>
          </a:xfrm>
          <a:prstGeom prst="rect">
            <a:avLst/>
          </a:prstGeom>
          <a:noFill/>
          <a:ln w="9525">
            <a:noFill/>
          </a:ln>
        </p:spPr>
        <p:txBody>
          <a:bodyPr wrap="square">
            <a:spAutoFit/>
          </a:bodyPr>
          <a:p>
            <a:pPr indent="0" algn="just"/>
            <a:r>
              <a:rPr lang="zh-CN" b="1">
                <a:latin typeface="Times New Roman" panose="02020603050405020304" charset="0"/>
                <a:ea typeface="仿宋" panose="02010609060101010101" charset="-122"/>
                <a:cs typeface="Times New Roman" panose="02020603050405020304" charset="0"/>
              </a:rPr>
              <a:t>【</a:t>
            </a:r>
            <a:r>
              <a:rPr lang="en-US" b="1">
                <a:latin typeface="Times New Roman" panose="02020603050405020304" charset="0"/>
                <a:ea typeface="仿宋" panose="02010609060101010101" charset="-122"/>
                <a:cs typeface="Times New Roman" panose="02020603050405020304" charset="0"/>
              </a:rPr>
              <a:t>Possible versions</a:t>
            </a:r>
            <a:r>
              <a:rPr lang="zh-CN" b="1">
                <a:latin typeface="Times New Roman" panose="02020603050405020304" charset="0"/>
                <a:ea typeface="仿宋" panose="02010609060101010101" charset="-122"/>
                <a:cs typeface="Times New Roman" panose="02020603050405020304" charset="0"/>
              </a:rPr>
              <a:t>】</a:t>
            </a:r>
            <a:r>
              <a:rPr lang="en-US" b="0" i="1">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As I stood in the house, my eye was drawn to a big yellowed envelope with two words "FROMARMY" on it. Its edges were frayed(布料、绳子磨损), and the faded(褪色的) ink told tales(讲故事) of time gone by. How could I have missed this? Unfolding one of the letter, I studied the familiar scrawl that belonged to my father. He wondered whether the house stood firm against the rains, whether the worry lines had deepened in my mother's eyes(因为忧心，母亲眼角的细纹加深了), and whether the children had grown to his shoulder. In each letter's closing, father repeated the same line: “I’ll be back soon and build a big new house for us, for our children. Love you all." The breeze(微风) went through the windowless window, and I suddenly recalled my father's warm hand when he held mine.</a:t>
            </a:r>
            <a:endParaRPr b="0">
              <a:latin typeface="Times New Roman" panose="02020603050405020304" charset="0"/>
              <a:ea typeface="仿宋" panose="02010609060101010101" charset="-122"/>
              <a:cs typeface="Times New Roman" panose="02020603050405020304" charset="0"/>
            </a:endParaRPr>
          </a:p>
          <a:p>
            <a:pPr indent="0" algn="just"/>
            <a:r>
              <a:rPr lang="en-US" b="0">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I pulled out my telephone and made a call to that buyer. When the phone was picked up, I found my voice faltered(声音颤抖了). Clearing my throat(清了清嗓子), I informed them of my change of heart and explained my reasons. Thankfully, they respected my decision. After hanging up, I looked around the aging house. The windows and siding spoke of hands that had built it, eyes that had fallen on it, and hearts that had felt it(房子里的窗户和壁板似乎在诉说着那双建造了它的手，曾经注视着它的一双双眼睛和感受到它的那一颗颗心). Yes, my dad didn't make it to witness us growing up in person, but he left part of his soul in the old house. My two sons approached, asking,“When can we get back home?” Lifting my eyes,“We are home," I whispered to the open meadow.</a:t>
            </a:r>
            <a:endParaRPr b="0">
              <a:latin typeface="Times New Roman" panose="02020603050405020304" charset="0"/>
              <a:ea typeface="仿宋" panose="02010609060101010101" charset="-122"/>
              <a:cs typeface="Times New Roman" panose="02020603050405020304" charset="0"/>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4799965"/>
          </a:xfrm>
          <a:prstGeom prst="rect">
            <a:avLst/>
          </a:prstGeom>
          <a:noFill/>
          <a:ln w="9525">
            <a:noFill/>
          </a:ln>
        </p:spPr>
        <p:txBody>
          <a:bodyPr wrap="square">
            <a:spAutoFit/>
          </a:bodyPr>
          <a:p>
            <a:pPr indent="0" algn="just"/>
            <a:r>
              <a:rPr lang="zh-CN" b="1">
                <a:latin typeface="Times New Roman" panose="02020603050405020304" charset="0"/>
                <a:ea typeface="仿宋" panose="02010609060101010101" charset="-122"/>
                <a:cs typeface="Times New Roman" panose="02020603050405020304" charset="0"/>
              </a:rPr>
              <a:t>【</a:t>
            </a:r>
            <a:r>
              <a:rPr lang="en-US" b="1">
                <a:latin typeface="Times New Roman" panose="02020603050405020304" charset="0"/>
                <a:ea typeface="仿宋" panose="02010609060101010101" charset="-122"/>
                <a:cs typeface="Times New Roman" panose="02020603050405020304" charset="0"/>
              </a:rPr>
              <a:t>Possible versions</a:t>
            </a:r>
            <a:r>
              <a:rPr lang="zh-CN" b="1">
                <a:latin typeface="Times New Roman" panose="02020603050405020304" charset="0"/>
                <a:ea typeface="仿宋" panose="02010609060101010101" charset="-122"/>
                <a:cs typeface="Times New Roman" panose="02020603050405020304" charset="0"/>
              </a:rPr>
              <a:t>】</a:t>
            </a:r>
            <a:r>
              <a:rPr lang="en-US" b="0" i="1">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    As I stood in the house, my eye was drawn to a big yellowed envelope with two words "FROMARMY" on it. My trembling hands tore open(撕开) the envelope, revealing an aged letter. It seemed the envelope, sealed and untouched by time, was waiting patiently for this very moment to unveil its secrets. I sat down to read the letter, trying to capture the remaining echoes from the long-lost past. The time capsule was re-opened. The faded handwriting of my father's brought me back to the bitterly cold(极其寒冷的) mornings full of smoke, to his quiet longing for returning home and his never-faded hopes for me. Tears dropped on the ground, I repeatedly murmured the words he left: “All is well here. Hope to see you soon." The old letter provided the reason I had been seeking—a part of my father that I had never truly known, yet now felt deeply connected to, which was never meant to be sold to anyone else.</a:t>
            </a:r>
            <a:endParaRPr b="0">
              <a:latin typeface="Times New Roman" panose="02020603050405020304" charset="0"/>
              <a:ea typeface="仿宋" panose="02010609060101010101" charset="-122"/>
              <a:cs typeface="Times New Roman" panose="02020603050405020304" charset="0"/>
            </a:endParaRPr>
          </a:p>
          <a:p>
            <a:pPr indent="0" algn="just"/>
            <a:r>
              <a:rPr lang="en-US" b="0">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I pulled out my telephone and made a call to that buyer. My voice faltered as I told the buyer about the unexpected discovery, mixed feelings of/a complicated mix of love, loss, and longing welling up within/surging inside/washing over/sweeping over me. I apologetically /əˌpɒl.əˈdʒet.ɪ.kəl.i/(表示歉意地) explained my sudden, overwhelming(难以抵挡的；抑制不住的) need to keep this piece of my dad, along with all the things of his life that remained here in the old shack. The line went quiet for a moment before I heard the empathetic reply. “I understand," the buyer said."Take your time. The house belongs to you." I hung up the phone and stood still in the house, surrounded by the worn(破旧的) walls, the sagging(下垂的) roof, and the creaking(嘎吱作响的) floors. Everything was ravaged/ˈræv.ɪdʒ/(严重破坏) by time, yet every single bit here held its value, preserving my dad’s silent love for the family.</a:t>
            </a:r>
            <a:endParaRPr b="0">
              <a:latin typeface="Times New Roman" panose="02020603050405020304" charset="0"/>
              <a:ea typeface="仿宋" panose="02010609060101010101" charset="-122"/>
              <a:cs typeface="Times New Roman" panose="0202060305040502030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4246245"/>
          </a:xfrm>
          <a:prstGeom prst="rect">
            <a:avLst/>
          </a:prstGeom>
          <a:noFill/>
          <a:ln w="9525">
            <a:noFill/>
          </a:ln>
        </p:spPr>
        <p:txBody>
          <a:bodyPr wrap="square">
            <a:spAutoFit/>
          </a:bodyPr>
          <a:p>
            <a:pPr indent="0" algn="just"/>
            <a:r>
              <a:rPr lang="zh-CN" b="1">
                <a:latin typeface="Times New Roman" panose="02020603050405020304" charset="0"/>
                <a:ea typeface="仿宋" panose="02010609060101010101" charset="-122"/>
                <a:cs typeface="Times New Roman" panose="02020603050405020304" charset="0"/>
              </a:rPr>
              <a:t>【</a:t>
            </a:r>
            <a:r>
              <a:rPr lang="en-US" b="1">
                <a:latin typeface="Times New Roman" panose="02020603050405020304" charset="0"/>
                <a:ea typeface="仿宋" panose="02010609060101010101" charset="-122"/>
                <a:cs typeface="Times New Roman" panose="02020603050405020304" charset="0"/>
              </a:rPr>
              <a:t>Possible versions</a:t>
            </a:r>
            <a:r>
              <a:rPr lang="zh-CN" b="1">
                <a:latin typeface="Times New Roman" panose="02020603050405020304" charset="0"/>
                <a:ea typeface="仿宋" panose="02010609060101010101" charset="-122"/>
                <a:cs typeface="Times New Roman" panose="02020603050405020304" charset="0"/>
              </a:rPr>
              <a:t>】</a:t>
            </a:r>
            <a:r>
              <a:rPr lang="en-US" b="0" i="1">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    As I stood in the house, my eye was drawn to a big yellowed envelope with two words "FROMARMY" on it. It lay half-buried under a pile of debris(碎片；残片) where the wall had crumbled(瓦解；成碎屑), weathered(受风雨侵蚀的) and fragile. I picked it up, dusting off(擦去灰尘) the years that had settled on its surface. What leapt at my eyes(跃入眼帘的是) was a folded sheets(一张纸) of official-looking correspondence(信件；信函) from the military, recounting(讲述；叙述) my father's service and sacrifice，his bravery, his leadership, and his unwavering(从不动摇的) dedication to our beloved motherland. Reading through the lines, I was again transported back to the bygone(过去的) era. Tears blurred my vision(眼泪模糊了视线) as I finally began to learn about the man who I once hardly knew but now felt so connected to.</a:t>
            </a:r>
            <a:endParaRPr b="0">
              <a:latin typeface="Times New Roman" panose="02020603050405020304" charset="0"/>
              <a:ea typeface="仿宋" panose="02010609060101010101" charset="-122"/>
              <a:cs typeface="Times New Roman" panose="02020603050405020304" charset="0"/>
            </a:endParaRPr>
          </a:p>
          <a:p>
            <a:pPr indent="0" algn="just"/>
            <a:r>
              <a:rPr lang="en-US" b="0">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I pulled out my telephone and made a call to that buyer. “I found something that's too important to me to part with(与...分别)," I managed to say, trying to hold back my emotions. “I think I need to hold onto the house a little longer. There are still a few things I need to sort out, a few goodbyes I need to say.” To my surprise, the buyer was understanding, allowing me to think twice. As I hung up, I knew that this old shack, though weathered and worn, had more secrets and stories to tell. This is more than just a relic; it's a living, breathing part of who I am, a link to a past I'd been too young to fully appreciate, which indeed deserved more than a hasty(仓促的) farewell. I decided then and there that I needed to take my time, to truly understand the life my father had lived before he became a name on apiece of paper.</a:t>
            </a:r>
            <a:endParaRPr b="0">
              <a:latin typeface="Times New Roman" panose="02020603050405020304" charset="0"/>
              <a:ea typeface="仿宋" panose="02010609060101010101" charset="-122"/>
              <a:cs typeface="Times New Roman" panose="02020603050405020304"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lstStyle/>
          <a:p>
            <a:r>
              <a:rPr lang="en-US" altLang="zh-CN"/>
              <a:t>Thanks!</a:t>
            </a:r>
            <a:endParaRPr lang="en-US" altLang="zh-CN"/>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575902" y="102874"/>
            <a:ext cx="10852237" cy="441964"/>
          </a:xfrm>
        </p:spPr>
        <p:txBody>
          <a:bodyPr>
            <a:normAutofit fontScale="90000"/>
          </a:bodyPr>
          <a:p>
            <a:r>
              <a:rPr lang="en-US" altLang="zh-CN" sz="3110"/>
              <a:t>Identify the problem in this student version.</a:t>
            </a:r>
            <a:endParaRPr lang="en-US" altLang="zh-CN" sz="3110"/>
          </a:p>
        </p:txBody>
      </p:sp>
      <p:pic>
        <p:nvPicPr>
          <p:cNvPr id="2" name="图片 1"/>
          <p:cNvPicPr>
            <a:picLocks noChangeAspect="1"/>
          </p:cNvPicPr>
          <p:nvPr>
            <p:custDataLst>
              <p:tags r:id="rId2"/>
            </p:custDataLst>
          </p:nvPr>
        </p:nvPicPr>
        <p:blipFill>
          <a:blip r:embed="rId3"/>
          <a:stretch>
            <a:fillRect/>
          </a:stretch>
        </p:blipFill>
        <p:spPr>
          <a:xfrm>
            <a:off x="723900" y="904240"/>
            <a:ext cx="10886440" cy="4445000"/>
          </a:xfrm>
          <a:prstGeom prst="rect">
            <a:avLst/>
          </a:prstGeom>
        </p:spPr>
      </p:pic>
      <p:sp>
        <p:nvSpPr>
          <p:cNvPr id="3" name="文本框 2"/>
          <p:cNvSpPr txBox="1"/>
          <p:nvPr/>
        </p:nvSpPr>
        <p:spPr>
          <a:xfrm>
            <a:off x="723900" y="5349240"/>
            <a:ext cx="10677525" cy="1876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800" dirty="0">
                <a:solidFill>
                  <a:srgbClr val="FF0000"/>
                </a:solidFill>
                <a:latin typeface="Comic Sans MS" panose="030F0702030302020204"/>
                <a:ea typeface="华文楷体" panose="02010600040101010101" charset="-122"/>
              </a:rPr>
              <a:t>The problem: How the conflict was solved was not mentioned.</a:t>
            </a:r>
            <a:endParaRPr lang="en-US" altLang="zh-CN" sz="2800" dirty="0">
              <a:solidFill>
                <a:srgbClr val="FF0000"/>
              </a:solidFill>
              <a:latin typeface="Comic Sans MS" panose="030F0702030302020204"/>
              <a:ea typeface="华文楷体" panose="02010600040101010101" charset="-122"/>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75945" y="648970"/>
            <a:ext cx="10709910" cy="5568315"/>
          </a:xfrm>
          <a:prstGeom prst="rect">
            <a:avLst/>
          </a:prstGeom>
        </p:spPr>
      </p:pic>
      <p:sp>
        <p:nvSpPr>
          <p:cNvPr id="5" name="标题 4"/>
          <p:cNvSpPr>
            <a:spLocks noGrp="1"/>
          </p:cNvSpPr>
          <p:nvPr>
            <p:ph type="title"/>
            <p:custDataLst>
              <p:tags r:id="rId2"/>
            </p:custDataLst>
          </p:nvPr>
        </p:nvSpPr>
        <p:spPr>
          <a:xfrm>
            <a:off x="575902" y="102874"/>
            <a:ext cx="10852237" cy="441964"/>
          </a:xfrm>
        </p:spPr>
        <p:txBody>
          <a:bodyPr>
            <a:normAutofit fontScale="90000"/>
          </a:bodyPr>
          <a:p>
            <a:r>
              <a:rPr lang="en-US" altLang="zh-CN" sz="3110"/>
              <a:t>Identify the problem in this student version.</a:t>
            </a:r>
            <a:endParaRPr lang="en-US" altLang="zh-CN" sz="3110"/>
          </a:p>
        </p:txBody>
      </p:sp>
      <p:sp>
        <p:nvSpPr>
          <p:cNvPr id="6" name="文本框 5"/>
          <p:cNvSpPr txBox="1"/>
          <p:nvPr>
            <p:custDataLst>
              <p:tags r:id="rId3"/>
            </p:custDataLst>
          </p:nvPr>
        </p:nvSpPr>
        <p:spPr>
          <a:xfrm>
            <a:off x="575945" y="5908675"/>
            <a:ext cx="11928475" cy="1876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800" dirty="0">
                <a:solidFill>
                  <a:srgbClr val="FF0000"/>
                </a:solidFill>
                <a:latin typeface="Comic Sans MS" panose="030F0702030302020204"/>
                <a:ea typeface="华文楷体" panose="02010600040101010101" charset="-122"/>
              </a:rPr>
              <a:t>The problem: What was written in the letter was not described.</a:t>
            </a:r>
            <a:endParaRPr lang="en-US" altLang="zh-CN" sz="2800" dirty="0">
              <a:solidFill>
                <a:srgbClr val="FF0000"/>
              </a:solidFill>
              <a:latin typeface="Comic Sans MS" panose="030F0702030302020204"/>
              <a:ea typeface="华文楷体" panose="02010600040101010101" charset="-122"/>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p:nvPr>
            <p:custDataLst>
              <p:tags r:id="rId1"/>
            </p:custDataLst>
          </p:nvPr>
        </p:nvGraphicFramePr>
        <p:xfrm>
          <a:off x="457200" y="402590"/>
          <a:ext cx="11310620" cy="5810250"/>
        </p:xfrm>
        <a:graphic>
          <a:graphicData uri="http://schemas.openxmlformats.org/drawingml/2006/table">
            <a:tbl>
              <a:tblPr firstRow="1" bandRow="1">
                <a:tableStyleId>{5C22544A-7EE6-4342-B048-85BDC9FD1C3A}</a:tableStyleId>
              </a:tblPr>
              <a:tblGrid>
                <a:gridCol w="11310620"/>
              </a:tblGrid>
              <a:tr h="2905125">
                <a:tc>
                  <a:txBody>
                    <a:bodyPr/>
                    <a:p>
                      <a:pPr>
                        <a:buNone/>
                      </a:pPr>
                      <a:endParaRPr lang="zh-CN" altLang="en-US"/>
                    </a:p>
                  </a:txBody>
                  <a:tcPr>
                    <a:noFill/>
                  </a:tcPr>
                </a:tc>
              </a:tr>
              <a:tr h="2905125">
                <a:tc>
                  <a:txBody>
                    <a:bodyPr/>
                    <a:p>
                      <a:pPr>
                        <a:buNone/>
                      </a:pPr>
                      <a:endParaRPr lang="zh-CN" altLang="en-US"/>
                    </a:p>
                  </a:txBody>
                  <a:tcPr>
                    <a:noFill/>
                  </a:tcPr>
                </a:tc>
              </a:tr>
            </a:tbl>
          </a:graphicData>
        </a:graphic>
      </p:graphicFrame>
      <p:pic>
        <p:nvPicPr>
          <p:cNvPr id="7" name="图片 6"/>
          <p:cNvPicPr>
            <a:picLocks noChangeAspect="1"/>
          </p:cNvPicPr>
          <p:nvPr>
            <p:custDataLst>
              <p:tags r:id="rId2"/>
            </p:custDataLst>
          </p:nvPr>
        </p:nvPicPr>
        <p:blipFill>
          <a:blip r:embed="rId3"/>
          <a:stretch>
            <a:fillRect/>
          </a:stretch>
        </p:blipFill>
        <p:spPr>
          <a:xfrm>
            <a:off x="457200" y="487680"/>
            <a:ext cx="11205210" cy="294132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457200" y="3429000"/>
            <a:ext cx="11072495" cy="2969895"/>
          </a:xfrm>
          <a:prstGeom prst="rect">
            <a:avLst/>
          </a:prstGeom>
        </p:spPr>
      </p:pic>
      <p:sp>
        <p:nvSpPr>
          <p:cNvPr id="9" name="矩形 8" descr="7b0a2020202022776f7264617274223a2022220a7d0a"/>
          <p:cNvSpPr/>
          <p:nvPr>
            <p:custDataLst>
              <p:tags r:id="rId6"/>
            </p:custDataLst>
          </p:nvPr>
        </p:nvSpPr>
        <p:spPr>
          <a:xfrm>
            <a:off x="1129030" y="793115"/>
            <a:ext cx="8968740" cy="1014730"/>
          </a:xfrm>
          <a:prstGeom prst="rect">
            <a:avLst/>
          </a:prstGeom>
          <a:noFill/>
          <a:ln>
            <a:noFill/>
          </a:ln>
        </p:spPr>
        <p:txBody>
          <a:bodyPr wrap="none" rtlCol="0" anchor="t">
            <a:spAutoFit/>
          </a:bodyPr>
          <a:p>
            <a:pPr algn="ctr"/>
            <a:r>
              <a:rPr lang="en-US" altLang="zh-CN" sz="60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rPr>
              <a:t>How to solve the conflict?</a:t>
            </a:r>
            <a:endParaRPr lang="en-US" altLang="zh-CN" sz="60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endParaRPr>
          </a:p>
        </p:txBody>
      </p:sp>
      <p:sp>
        <p:nvSpPr>
          <p:cNvPr id="10" name="矩形 9" descr="7b0a2020202022776f7264617274223a2022220a7d0a"/>
          <p:cNvSpPr/>
          <p:nvPr>
            <p:custDataLst>
              <p:tags r:id="rId7"/>
            </p:custDataLst>
          </p:nvPr>
        </p:nvSpPr>
        <p:spPr>
          <a:xfrm>
            <a:off x="297498" y="3938270"/>
            <a:ext cx="11391265" cy="922020"/>
          </a:xfrm>
          <a:prstGeom prst="rect">
            <a:avLst/>
          </a:prstGeom>
          <a:noFill/>
          <a:ln>
            <a:noFill/>
          </a:ln>
        </p:spPr>
        <p:txBody>
          <a:bodyPr wrap="none" rtlCol="0" anchor="t">
            <a:spAutoFit/>
          </a:bodyPr>
          <a:p>
            <a:pPr algn="ctr"/>
            <a:r>
              <a:rPr lang="en-US" altLang="zh-CN" sz="54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rPr>
              <a:t>What should be written in the letter?</a:t>
            </a:r>
            <a:endParaRPr lang="en-US" altLang="zh-CN" sz="54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7"/>
          <p:cNvCxnSpPr/>
          <p:nvPr>
            <p:custDataLst>
              <p:tags r:id="rId1"/>
            </p:custDataLst>
          </p:nvPr>
        </p:nvCxnSpPr>
        <p:spPr>
          <a:xfrm>
            <a:off x="1110857" y="1877657"/>
            <a:ext cx="0" cy="84274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hape 22"/>
          <p:cNvSpPr/>
          <p:nvPr>
            <p:custDataLst>
              <p:tags r:id="rId2"/>
            </p:custDataLst>
          </p:nvPr>
        </p:nvSpPr>
        <p:spPr>
          <a:xfrm>
            <a:off x="874045" y="1202197"/>
            <a:ext cx="477837" cy="477837"/>
          </a:xfrm>
          <a:prstGeom prst="rect">
            <a:avLst/>
          </a:prstGeom>
          <a:solidFill>
            <a:schemeClr val="accent1"/>
          </a:solidFill>
          <a:ln w="9525">
            <a:noFill/>
            <a:miter lim="400000"/>
          </a:ln>
        </p:spPr>
        <p:txBody>
          <a:bodyPr wrap="square" lIns="45719" rIns="45719" anchor="ctr" anchorCtr="0">
            <a:normAutofit/>
          </a:bodyPr>
          <a:lstStyle/>
          <a:p>
            <a:pPr algn="ctr">
              <a:lnSpc>
                <a:spcPct val="100000"/>
              </a:lnSpc>
            </a:pPr>
            <a:r>
              <a:rPr lang="en-US" altLang="zh-CN" sz="2000" b="1" dirty="0">
                <a:solidFill>
                  <a:schemeClr val="bg1"/>
                </a:solidFill>
                <a:latin typeface="Arial" panose="020B0604020202020204" pitchFamily="34" charset="0"/>
                <a:ea typeface="幼圆" panose="02010509060101010101" pitchFamily="49" charset="-122"/>
                <a:sym typeface="Arial" panose="020B0604020202020204" pitchFamily="34" charset="0"/>
              </a:rPr>
              <a:t>1</a:t>
            </a:r>
            <a:endPar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endParaRPr>
          </a:p>
        </p:txBody>
      </p:sp>
      <p:sp>
        <p:nvSpPr>
          <p:cNvPr id="11" name="Rectangle 7"/>
          <p:cNvSpPr/>
          <p:nvPr>
            <p:custDataLst>
              <p:tags r:id="rId3"/>
            </p:custDataLst>
          </p:nvPr>
        </p:nvSpPr>
        <p:spPr>
          <a:xfrm>
            <a:off x="1438685" y="1160863"/>
            <a:ext cx="7484426" cy="5310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lnSpc>
                <a:spcPct val="100000"/>
              </a:lnSpc>
              <a:buClrTx/>
              <a:buSzTx/>
              <a:buFontTx/>
            </a:pPr>
            <a:r>
              <a:rPr lang="en-US" altLang="zh-CN" sz="3200" b="1" spc="200" dirty="0">
                <a:solidFill>
                  <a:schemeClr val="tx1">
                    <a:lumMod val="85000"/>
                    <a:lumOff val="15000"/>
                  </a:schemeClr>
                </a:solidFill>
                <a:highlight>
                  <a:srgbClr val="FFFF00"/>
                </a:highlight>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Read</a:t>
            </a:r>
            <a:r>
              <a:rPr lang="en-US" altLang="zh-CN" sz="3200" b="1" spc="200" dirty="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 for an outline</a:t>
            </a:r>
            <a:endParaRPr lang="en-US" altLang="zh-CN" sz="3200" b="1" spc="200" dirty="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endParaRPr>
          </a:p>
        </p:txBody>
      </p:sp>
      <p:sp>
        <p:nvSpPr>
          <p:cNvPr id="19" name="Shape 22"/>
          <p:cNvSpPr/>
          <p:nvPr>
            <p:custDataLst>
              <p:tags r:id="rId4"/>
            </p:custDataLst>
          </p:nvPr>
        </p:nvSpPr>
        <p:spPr>
          <a:xfrm>
            <a:off x="874045" y="5078786"/>
            <a:ext cx="477837" cy="477837"/>
          </a:xfrm>
          <a:prstGeom prst="rect">
            <a:avLst/>
          </a:prstGeom>
          <a:solidFill>
            <a:schemeClr val="accent1"/>
          </a:solidFill>
          <a:ln w="9525">
            <a:noFill/>
            <a:miter lim="400000"/>
          </a:ln>
        </p:spPr>
        <p:txBody>
          <a:bodyPr wrap="square" lIns="45719" rIns="45719" anchor="ctr" anchorCtr="0">
            <a:normAutofit/>
          </a:bodyPr>
          <a:lstStyle/>
          <a:p>
            <a:pPr algn="ctr">
              <a:lnSpc>
                <a:spcPct val="100000"/>
              </a:lnSpc>
            </a:pPr>
            <a:r>
              <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rPr>
              <a:t>3</a:t>
            </a:r>
            <a:endPar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endParaRPr>
          </a:p>
        </p:txBody>
      </p:sp>
      <p:sp>
        <p:nvSpPr>
          <p:cNvPr id="20" name="Rectangle 7"/>
          <p:cNvSpPr/>
          <p:nvPr>
            <p:custDataLst>
              <p:tags r:id="rId5"/>
            </p:custDataLst>
          </p:nvPr>
        </p:nvSpPr>
        <p:spPr>
          <a:xfrm>
            <a:off x="1438685" y="5037451"/>
            <a:ext cx="7484426" cy="5310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lnSpc>
                <a:spcPct val="100000"/>
              </a:lnSpc>
              <a:buClrTx/>
              <a:buSzTx/>
              <a:buFontTx/>
            </a:pPr>
            <a:r>
              <a:rPr lang="en-US" altLang="zh-CN" sz="3200" b="1" spc="200">
                <a:solidFill>
                  <a:schemeClr val="tx1">
                    <a:lumMod val="85000"/>
                    <a:lumOff val="15000"/>
                  </a:schemeClr>
                </a:solidFill>
                <a:highlight>
                  <a:srgbClr val="FFFF00"/>
                </a:highlight>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Read</a:t>
            </a:r>
            <a:r>
              <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 for clues in the plots</a:t>
            </a:r>
            <a:endPar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endParaRPr>
          </a:p>
        </p:txBody>
      </p:sp>
      <p:cxnSp>
        <p:nvCxnSpPr>
          <p:cNvPr id="23" name="Straight Connector 7"/>
          <p:cNvCxnSpPr/>
          <p:nvPr>
            <p:custDataLst>
              <p:tags r:id="rId6"/>
            </p:custDataLst>
          </p:nvPr>
        </p:nvCxnSpPr>
        <p:spPr>
          <a:xfrm>
            <a:off x="1110857" y="3815951"/>
            <a:ext cx="0" cy="84274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Shape 22"/>
          <p:cNvSpPr/>
          <p:nvPr>
            <p:custDataLst>
              <p:tags r:id="rId7"/>
            </p:custDataLst>
          </p:nvPr>
        </p:nvSpPr>
        <p:spPr>
          <a:xfrm>
            <a:off x="874045" y="3140491"/>
            <a:ext cx="477837" cy="477837"/>
          </a:xfrm>
          <a:prstGeom prst="rect">
            <a:avLst/>
          </a:prstGeom>
          <a:solidFill>
            <a:schemeClr val="accent1"/>
          </a:solidFill>
          <a:ln w="9525">
            <a:noFill/>
            <a:miter lim="400000"/>
          </a:ln>
        </p:spPr>
        <p:txBody>
          <a:bodyPr wrap="square" lIns="45719" rIns="45719" anchor="ctr" anchorCtr="0">
            <a:normAutofit/>
          </a:bodyPr>
          <a:lstStyle/>
          <a:p>
            <a:pPr algn="ctr">
              <a:lnSpc>
                <a:spcPct val="100000"/>
              </a:lnSpc>
            </a:pPr>
            <a:r>
              <a:rPr lang="en-US" altLang="zh-CN" sz="2000" b="1" dirty="0">
                <a:solidFill>
                  <a:schemeClr val="bg1"/>
                </a:solidFill>
                <a:latin typeface="Arial" panose="020B0604020202020204" pitchFamily="34" charset="0"/>
                <a:ea typeface="幼圆" panose="02010509060101010101" pitchFamily="49" charset="-122"/>
                <a:sym typeface="Arial" panose="020B0604020202020204" pitchFamily="34" charset="0"/>
              </a:rPr>
              <a:t>2</a:t>
            </a:r>
            <a:endPar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endParaRPr>
          </a:p>
        </p:txBody>
      </p:sp>
      <p:sp>
        <p:nvSpPr>
          <p:cNvPr id="25" name="Rectangle 7"/>
          <p:cNvSpPr/>
          <p:nvPr>
            <p:custDataLst>
              <p:tags r:id="rId8"/>
            </p:custDataLst>
          </p:nvPr>
        </p:nvSpPr>
        <p:spPr>
          <a:xfrm>
            <a:off x="1438685" y="3099157"/>
            <a:ext cx="7484426" cy="5310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lnSpc>
                <a:spcPct val="100000"/>
              </a:lnSpc>
              <a:buClrTx/>
              <a:buSzTx/>
              <a:buFontTx/>
            </a:pPr>
            <a:r>
              <a:rPr lang="en-US" altLang="zh-CN" sz="3200" b="1" spc="200">
                <a:solidFill>
                  <a:schemeClr val="tx1">
                    <a:lumMod val="85000"/>
                    <a:lumOff val="15000"/>
                  </a:schemeClr>
                </a:solidFill>
                <a:highlight>
                  <a:srgbClr val="FFFF00"/>
                </a:highlight>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Read</a:t>
            </a:r>
            <a:r>
              <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 for characters</a:t>
            </a:r>
            <a:endPar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endParaRPr>
          </a:p>
        </p:txBody>
      </p:sp>
      <p:sp>
        <p:nvSpPr>
          <p:cNvPr id="16" name="文本框 15"/>
          <p:cNvSpPr txBox="1"/>
          <p:nvPr>
            <p:custDataLst>
              <p:tags r:id="rId9"/>
            </p:custDataLst>
          </p:nvPr>
        </p:nvSpPr>
        <p:spPr>
          <a:xfrm>
            <a:off x="95885" y="-79375"/>
            <a:ext cx="4128135" cy="977265"/>
          </a:xfrm>
          <a:prstGeom prst="rect">
            <a:avLst/>
          </a:prstGeom>
          <a:noFill/>
        </p:spPr>
        <p:txBody>
          <a:bodyPr wrap="square" lIns="91440" tIns="45720" rIns="91440" bIns="45720" rtlCol="0" anchor="b" anchorCtr="0">
            <a:noAutofit/>
          </a:bodyPr>
          <a:lstStyle/>
          <a:p>
            <a:pPr>
              <a:lnSpc>
                <a:spcPct val="120000"/>
              </a:lnSpc>
            </a:pPr>
            <a:r>
              <a:rPr lang="en-US" altLang="zh-CN" sz="4300" spc="600" dirty="0">
                <a:solidFill>
                  <a:schemeClr val="accent1"/>
                </a:solidFill>
                <a:uFillTx/>
                <a:latin typeface="Arial" panose="020B0604020202020204" pitchFamily="34" charset="0"/>
                <a:ea typeface="汉仪乐喵体W" panose="00020600040101010101" pitchFamily="18" charset="-122"/>
                <a:sym typeface="Arial" panose="020B0604020202020204" pitchFamily="34" charset="0"/>
              </a:rPr>
              <a:t>Contents</a:t>
            </a:r>
            <a:endParaRPr lang="en-US" altLang="zh-CN" sz="4300" spc="600" dirty="0">
              <a:solidFill>
                <a:schemeClr val="accent1"/>
              </a:solidFill>
              <a:uFillTx/>
              <a:latin typeface="Arial" panose="020B0604020202020204" pitchFamily="34" charset="0"/>
              <a:ea typeface="汉仪乐喵体W" panose="00020600040101010101" pitchFamily="18" charset="-122"/>
              <a:sym typeface="Arial" panose="020B0604020202020204" pitchFamily="34" charset="0"/>
            </a:endParaRPr>
          </a:p>
        </p:txBody>
      </p:sp>
      <p:pic>
        <p:nvPicPr>
          <p:cNvPr id="2" name="图片 1" descr="房子"/>
          <p:cNvPicPr>
            <a:picLocks noChangeAspect="1"/>
          </p:cNvPicPr>
          <p:nvPr/>
        </p:nvPicPr>
        <p:blipFill>
          <a:blip r:embed="rId10"/>
          <a:stretch>
            <a:fillRect/>
          </a:stretch>
        </p:blipFill>
        <p:spPr>
          <a:xfrm>
            <a:off x="8122285" y="4773930"/>
            <a:ext cx="2583180" cy="1748155"/>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房子"/>
          <p:cNvPicPr>
            <a:picLocks noChangeAspect="1"/>
          </p:cNvPicPr>
          <p:nvPr>
            <p:custDataLst>
              <p:tags r:id="rId1"/>
            </p:custDataLst>
          </p:nvPr>
        </p:nvPicPr>
        <p:blipFill>
          <a:blip r:embed="rId2"/>
          <a:stretch>
            <a:fillRect/>
          </a:stretch>
        </p:blipFill>
        <p:spPr>
          <a:xfrm>
            <a:off x="8122285" y="4773930"/>
            <a:ext cx="2583180" cy="1748155"/>
          </a:xfrm>
          <a:prstGeom prst="rect">
            <a:avLst/>
          </a:prstGeom>
        </p:spPr>
      </p:pic>
      <p:sp>
        <p:nvSpPr>
          <p:cNvPr id="5" name="文本框 4"/>
          <p:cNvSpPr txBox="1"/>
          <p:nvPr>
            <p:custDataLst>
              <p:tags r:id="rId3"/>
            </p:custDataLst>
          </p:nvPr>
        </p:nvSpPr>
        <p:spPr>
          <a:xfrm>
            <a:off x="257175" y="508000"/>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From my memory, my father was a man of few words and we were never close to each other. Before he joined the army, he built a house with his own hands. When he was tragically killed in one battle, the house became mine. As the house aged, it became a relic of the past, and we moved away, carrying with me the echoes of his silent presence.</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I felt as though I had chanced upon a time capsule（胶囊）. Here lay the things of my dad’s lives. A broken chair. Some old clothes. But the thing that drew my eye was a cardboard box stuffed with papers. I dug through its contents and was instantly transported back in time. There was a tax return from 1975. Greeting cards from old relatives and friends.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I spent most of a pleasant hour going through that box. All the while, I had to answer a stream of questions from my sons about the old house. They were amazed that nine people once occupied the tiny structure. And they shivered when I told them that in those days the cookstove was the only source of heat.</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Then the paying day came. For no reason, maybe some reason, I came to that old house to say goodbye to something.</a:t>
            </a:r>
            <a:endParaRPr lang="en-US" altLang="zh-CN" sz="2000" dirty="0">
              <a:latin typeface="Times New Roman" panose="02020603050405020304" charset="0"/>
              <a:ea typeface="仿宋" panose="02010609060101010101" charset="-122"/>
              <a:cs typeface="Times New Roman" panose="02020603050405020304" charset="0"/>
            </a:endParaRPr>
          </a:p>
        </p:txBody>
      </p:sp>
      <p:pic>
        <p:nvPicPr>
          <p:cNvPr id="6" name="图片 5"/>
          <p:cNvPicPr>
            <a:picLocks noChangeAspect="1"/>
          </p:cNvPicPr>
          <p:nvPr/>
        </p:nvPicPr>
        <p:blipFill>
          <a:blip r:embed="rId4"/>
          <a:stretch>
            <a:fillRect/>
          </a:stretch>
        </p:blipFill>
        <p:spPr>
          <a:xfrm>
            <a:off x="114300" y="3428365"/>
            <a:ext cx="7765415" cy="3429635"/>
          </a:xfrm>
          <a:prstGeom prst="rect">
            <a:avLst/>
          </a:prstGeom>
        </p:spPr>
      </p:pic>
      <p:sp>
        <p:nvSpPr>
          <p:cNvPr id="13" name="isľíḓê"/>
          <p:cNvSpPr txBox="1"/>
          <p:nvPr>
            <p:custDataLst>
              <p:tags r:id="rId5"/>
            </p:custDataLst>
          </p:nvPr>
        </p:nvSpPr>
        <p:spPr>
          <a:xfrm>
            <a:off x="91" y="209"/>
            <a:ext cx="4152265"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1. Read for an outline</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8"/>
          <p:cNvGrpSpPr/>
          <p:nvPr/>
        </p:nvGrpSpPr>
        <p:grpSpPr bwMode="auto">
          <a:xfrm>
            <a:off x="960120" y="875030"/>
            <a:ext cx="10233025" cy="5133340"/>
            <a:chOff x="867" y="2113"/>
            <a:chExt cx="16116" cy="5900"/>
          </a:xfrm>
        </p:grpSpPr>
        <p:cxnSp>
          <p:nvCxnSpPr>
            <p:cNvPr id="23" name="直接连接符 22"/>
            <p:cNvCxnSpPr/>
            <p:nvPr>
              <p:custDataLst>
                <p:tags r:id="rId1"/>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3"/>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5"/>
            </p:custDataLst>
          </p:nvPr>
        </p:nvSpPr>
        <p:spPr bwMode="auto">
          <a:xfrm>
            <a:off x="995551" y="5336670"/>
            <a:ext cx="2225184" cy="646331"/>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6"/>
            </p:custDataLst>
          </p:nvPr>
        </p:nvSpPr>
        <p:spPr bwMode="auto">
          <a:xfrm>
            <a:off x="6448844" y="521762"/>
            <a:ext cx="1666875"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7"/>
            </p:custDataLst>
          </p:nvPr>
        </p:nvSpPr>
        <p:spPr bwMode="auto">
          <a:xfrm>
            <a:off x="9017714" y="5336510"/>
            <a:ext cx="1835150"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5" name="文本框 9"/>
          <p:cNvSpPr txBox="1">
            <a:spLocks noChangeArrowheads="1"/>
          </p:cNvSpPr>
          <p:nvPr>
            <p:custDataLst>
              <p:tags r:id="rId8"/>
            </p:custDataLst>
          </p:nvPr>
        </p:nvSpPr>
        <p:spPr bwMode="auto">
          <a:xfrm>
            <a:off x="2461766" y="2421385"/>
            <a:ext cx="2225184"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Build up</a:t>
            </a:r>
            <a:endParaRPr lang="en-US" altLang="zh-CN" sz="3600" b="1" dirty="0">
              <a:solidFill>
                <a:srgbClr val="C00000"/>
              </a:solidFill>
              <a:latin typeface="Times New Roman" panose="02020603050405020304" charset="0"/>
            </a:endParaRPr>
          </a:p>
        </p:txBody>
      </p:sp>
      <p:pic>
        <p:nvPicPr>
          <p:cNvPr id="7" name="图片 6"/>
          <p:cNvPicPr>
            <a:picLocks noChangeAspect="1"/>
          </p:cNvPicPr>
          <p:nvPr/>
        </p:nvPicPr>
        <p:blipFill>
          <a:blip r:embed="rId9"/>
          <a:stretch>
            <a:fillRect/>
          </a:stretch>
        </p:blipFill>
        <p:spPr>
          <a:xfrm>
            <a:off x="904875" y="5982970"/>
            <a:ext cx="2409190" cy="875030"/>
          </a:xfrm>
          <a:prstGeom prst="rect">
            <a:avLst/>
          </a:prstGeom>
        </p:spPr>
      </p:pic>
      <p:pic>
        <p:nvPicPr>
          <p:cNvPr id="8" name="图片 7"/>
          <p:cNvPicPr>
            <a:picLocks noChangeAspect="1"/>
          </p:cNvPicPr>
          <p:nvPr/>
        </p:nvPicPr>
        <p:blipFill>
          <a:blip r:embed="rId10"/>
          <a:stretch>
            <a:fillRect/>
          </a:stretch>
        </p:blipFill>
        <p:spPr>
          <a:xfrm>
            <a:off x="995680" y="2967990"/>
            <a:ext cx="3228975" cy="922655"/>
          </a:xfrm>
          <a:prstGeom prst="rect">
            <a:avLst/>
          </a:prstGeom>
        </p:spPr>
      </p:pic>
      <p:pic>
        <p:nvPicPr>
          <p:cNvPr id="9" name="图片 8"/>
          <p:cNvPicPr>
            <a:picLocks noChangeAspect="1"/>
          </p:cNvPicPr>
          <p:nvPr/>
        </p:nvPicPr>
        <p:blipFill>
          <a:blip r:embed="rId11"/>
          <a:stretch>
            <a:fillRect/>
          </a:stretch>
        </p:blipFill>
        <p:spPr>
          <a:xfrm>
            <a:off x="6796405" y="1168400"/>
            <a:ext cx="4764405" cy="934720"/>
          </a:xfrm>
          <a:prstGeom prst="rect">
            <a:avLst/>
          </a:prstGeom>
        </p:spPr>
      </p:pic>
      <p:pic>
        <p:nvPicPr>
          <p:cNvPr id="10" name="图片 9"/>
          <p:cNvPicPr>
            <a:picLocks noChangeAspect="1"/>
          </p:cNvPicPr>
          <p:nvPr/>
        </p:nvPicPr>
        <p:blipFill>
          <a:blip r:embed="rId12"/>
          <a:stretch>
            <a:fillRect/>
          </a:stretch>
        </p:blipFill>
        <p:spPr>
          <a:xfrm>
            <a:off x="7954645" y="3433445"/>
            <a:ext cx="3721735" cy="884555"/>
          </a:xfrm>
          <a:prstGeom prst="rect">
            <a:avLst/>
          </a:prstGeom>
        </p:spPr>
      </p:pic>
      <p:sp>
        <p:nvSpPr>
          <p:cNvPr id="11" name="文本框 10"/>
          <p:cNvSpPr txBox="1">
            <a:spLocks noChangeArrowheads="1"/>
          </p:cNvSpPr>
          <p:nvPr>
            <p:custDataLst>
              <p:tags r:id="rId13"/>
            </p:custDataLst>
          </p:nvPr>
        </p:nvSpPr>
        <p:spPr bwMode="auto">
          <a:xfrm>
            <a:off x="7760970" y="2782570"/>
            <a:ext cx="2983230"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Resolution</a:t>
            </a:r>
            <a:endParaRPr lang="en-US" altLang="zh-CN" sz="3600" b="1" dirty="0">
              <a:solidFill>
                <a:srgbClr val="C00000"/>
              </a:solidFill>
              <a:latin typeface="Times New Roman" panose="02020603050405020304" charset="0"/>
            </a:endParaRPr>
          </a:p>
        </p:txBody>
      </p:sp>
      <p:pic>
        <p:nvPicPr>
          <p:cNvPr id="12" name="图片 11"/>
          <p:cNvPicPr>
            <a:picLocks noChangeAspect="1"/>
          </p:cNvPicPr>
          <p:nvPr/>
        </p:nvPicPr>
        <p:blipFill>
          <a:blip r:embed="rId14"/>
          <a:stretch>
            <a:fillRect/>
          </a:stretch>
        </p:blipFill>
        <p:spPr>
          <a:xfrm>
            <a:off x="8890635" y="5982970"/>
            <a:ext cx="3169920" cy="734060"/>
          </a:xfrm>
          <a:prstGeom prst="rect">
            <a:avLst/>
          </a:prstGeom>
        </p:spPr>
      </p:pic>
      <p:sp>
        <p:nvSpPr>
          <p:cNvPr id="13" name="文本框 12"/>
          <p:cNvSpPr txBox="1"/>
          <p:nvPr>
            <p:custDataLst>
              <p:tags r:id="rId15"/>
            </p:custDataLst>
          </p:nvPr>
        </p:nvSpPr>
        <p:spPr>
          <a:xfrm>
            <a:off x="120015" y="108585"/>
            <a:ext cx="10260965" cy="521970"/>
          </a:xfrm>
          <a:prstGeom prst="rect">
            <a:avLst/>
          </a:prstGeom>
          <a:noFill/>
        </p:spPr>
        <p:txBody>
          <a:bodyPr wrap="square" rtlCol="0">
            <a:spAutoFit/>
          </a:bodyPr>
          <a:p>
            <a:r>
              <a:rPr lang="en-US" altLang="zh-CN" sz="2800" b="1"/>
              <a:t>Use the </a:t>
            </a:r>
            <a:r>
              <a:rPr lang="en-US" altLang="zh-CN" sz="2800" b="1">
                <a:solidFill>
                  <a:srgbClr val="FF0000"/>
                </a:solidFill>
              </a:rPr>
              <a:t>story mountain(</a:t>
            </a:r>
            <a:r>
              <a:rPr lang="zh-CN" altLang="en-US" sz="2800" b="1">
                <a:solidFill>
                  <a:srgbClr val="FF0000"/>
                </a:solidFill>
              </a:rPr>
              <a:t>故事山</a:t>
            </a:r>
            <a:r>
              <a:rPr lang="en-US" altLang="zh-CN" sz="2800" b="1">
                <a:solidFill>
                  <a:srgbClr val="FF0000"/>
                </a:solidFill>
              </a:rPr>
              <a:t>)</a:t>
            </a:r>
            <a:r>
              <a:rPr lang="en-US" altLang="zh-CN" sz="2800" b="1"/>
              <a:t> to analyse the story.</a:t>
            </a:r>
            <a:endParaRPr lang="en-US" altLang="zh-CN" sz="2800" b="1"/>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8"/>
          <p:cNvGrpSpPr/>
          <p:nvPr/>
        </p:nvGrpSpPr>
        <p:grpSpPr bwMode="auto">
          <a:xfrm>
            <a:off x="916305" y="652145"/>
            <a:ext cx="10233025" cy="5356225"/>
            <a:chOff x="867" y="2113"/>
            <a:chExt cx="16116" cy="5900"/>
          </a:xfrm>
        </p:grpSpPr>
        <p:cxnSp>
          <p:nvCxnSpPr>
            <p:cNvPr id="23" name="直接连接符 22"/>
            <p:cNvCxnSpPr/>
            <p:nvPr>
              <p:custDataLst>
                <p:tags r:id="rId1"/>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3"/>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5"/>
            </p:custDataLst>
          </p:nvPr>
        </p:nvSpPr>
        <p:spPr bwMode="auto">
          <a:xfrm>
            <a:off x="831086" y="6088510"/>
            <a:ext cx="2225184" cy="646331"/>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6"/>
            </p:custDataLst>
          </p:nvPr>
        </p:nvSpPr>
        <p:spPr bwMode="auto">
          <a:xfrm>
            <a:off x="5387759" y="4872"/>
            <a:ext cx="1666875"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7"/>
            </p:custDataLst>
          </p:nvPr>
        </p:nvSpPr>
        <p:spPr bwMode="auto">
          <a:xfrm>
            <a:off x="9248219" y="6088350"/>
            <a:ext cx="1835150"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5" name="文本框 9"/>
          <p:cNvSpPr txBox="1">
            <a:spLocks noChangeArrowheads="1"/>
          </p:cNvSpPr>
          <p:nvPr>
            <p:custDataLst>
              <p:tags r:id="rId8"/>
            </p:custDataLst>
          </p:nvPr>
        </p:nvSpPr>
        <p:spPr bwMode="auto">
          <a:xfrm>
            <a:off x="2461766" y="2421385"/>
            <a:ext cx="2225184"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Build up</a:t>
            </a:r>
            <a:endParaRPr lang="en-US" altLang="zh-CN" sz="3600" b="1" dirty="0">
              <a:solidFill>
                <a:srgbClr val="C00000"/>
              </a:solidFill>
              <a:latin typeface="Times New Roman" panose="02020603050405020304" charset="0"/>
            </a:endParaRPr>
          </a:p>
        </p:txBody>
      </p:sp>
      <p:sp>
        <p:nvSpPr>
          <p:cNvPr id="6" name="文本框 5"/>
          <p:cNvSpPr txBox="1"/>
          <p:nvPr/>
        </p:nvSpPr>
        <p:spPr>
          <a:xfrm>
            <a:off x="246380" y="4954628"/>
            <a:ext cx="5868359" cy="1198880"/>
          </a:xfrm>
          <a:prstGeom prst="rect">
            <a:avLst/>
          </a:prstGeom>
          <a:solidFill>
            <a:schemeClr val="bg1"/>
          </a:solidFill>
        </p:spPr>
        <p:txBody>
          <a:bodyPr wrap="square" rtlCol="0">
            <a:spAutoFit/>
          </a:bodyPr>
          <a:p>
            <a:r>
              <a:rPr lang="en-US" altLang="zh-CN" sz="2400" dirty="0">
                <a:solidFill>
                  <a:srgbClr val="0000FF"/>
                </a:solidFill>
              </a:rPr>
              <a:t>I decided to sell the old house buil by my father who was a man of few words and we were not close.  </a:t>
            </a:r>
            <a:endParaRPr lang="en-US" altLang="zh-CN" sz="2400" dirty="0">
              <a:solidFill>
                <a:srgbClr val="0000FF"/>
              </a:solidFill>
              <a:latin typeface="Times New Roman" panose="02020603050405020304" charset="0"/>
              <a:cs typeface="Times New Roman" panose="02020603050405020304" charset="0"/>
            </a:endParaRPr>
          </a:p>
        </p:txBody>
      </p:sp>
      <p:sp>
        <p:nvSpPr>
          <p:cNvPr id="8" name="文本框 7"/>
          <p:cNvSpPr txBox="1"/>
          <p:nvPr>
            <p:custDataLst>
              <p:tags r:id="rId9"/>
            </p:custDataLst>
          </p:nvPr>
        </p:nvSpPr>
        <p:spPr>
          <a:xfrm>
            <a:off x="454660" y="3780513"/>
            <a:ext cx="5868359" cy="829945"/>
          </a:xfrm>
          <a:prstGeom prst="rect">
            <a:avLst/>
          </a:prstGeom>
          <a:solidFill>
            <a:schemeClr val="bg1"/>
          </a:solidFill>
        </p:spPr>
        <p:txBody>
          <a:bodyPr wrap="square" rtlCol="0">
            <a:spAutoFit/>
          </a:bodyPr>
          <a:p>
            <a:r>
              <a:rPr lang="en-US" altLang="zh-CN" sz="2400" dirty="0">
                <a:solidFill>
                  <a:srgbClr val="0000FF"/>
                </a:solidFill>
              </a:rPr>
              <a:t>I went to check out the old shack for something valuable with my two sons. </a:t>
            </a:r>
            <a:endParaRPr lang="en-US" altLang="zh-CN" sz="2400" dirty="0">
              <a:solidFill>
                <a:srgbClr val="0000FF"/>
              </a:solidFill>
              <a:latin typeface="Times New Roman" panose="02020603050405020304" charset="0"/>
              <a:cs typeface="Times New Roman" panose="02020603050405020304" charset="0"/>
            </a:endParaRPr>
          </a:p>
        </p:txBody>
      </p:sp>
      <p:sp>
        <p:nvSpPr>
          <p:cNvPr id="9" name="文本框 8"/>
          <p:cNvSpPr txBox="1"/>
          <p:nvPr>
            <p:custDataLst>
              <p:tags r:id="rId10"/>
            </p:custDataLst>
          </p:nvPr>
        </p:nvSpPr>
        <p:spPr>
          <a:xfrm>
            <a:off x="1032510" y="2242820"/>
            <a:ext cx="5550535" cy="1372235"/>
          </a:xfrm>
          <a:prstGeom prst="rect">
            <a:avLst/>
          </a:prstGeom>
          <a:solidFill>
            <a:schemeClr val="bg1"/>
          </a:solidFill>
        </p:spPr>
        <p:txBody>
          <a:bodyPr wrap="square" rtlCol="0">
            <a:noAutofit/>
          </a:bodyPr>
          <a:p>
            <a:r>
              <a:rPr lang="en-US" altLang="zh-CN" sz="2400" dirty="0">
                <a:solidFill>
                  <a:srgbClr val="0000FF"/>
                </a:solidFill>
              </a:rPr>
              <a:t>I had a pleasant hour going through the cardboard box I found there, but confirmed nothung of value there.</a:t>
            </a:r>
            <a:endParaRPr lang="en-US" altLang="zh-CN" sz="2400" dirty="0">
              <a:solidFill>
                <a:srgbClr val="0000FF"/>
              </a:solidFill>
              <a:latin typeface="Times New Roman" panose="02020603050405020304" charset="0"/>
              <a:cs typeface="Times New Roman" panose="02020603050405020304" charset="0"/>
            </a:endParaRPr>
          </a:p>
        </p:txBody>
      </p:sp>
      <p:sp>
        <p:nvSpPr>
          <p:cNvPr id="11" name="文本框 10"/>
          <p:cNvSpPr txBox="1"/>
          <p:nvPr>
            <p:custDataLst>
              <p:tags r:id="rId11"/>
            </p:custDataLst>
          </p:nvPr>
        </p:nvSpPr>
        <p:spPr>
          <a:xfrm>
            <a:off x="1362075" y="788035"/>
            <a:ext cx="4752975" cy="1198880"/>
          </a:xfrm>
          <a:prstGeom prst="rect">
            <a:avLst/>
          </a:prstGeom>
          <a:solidFill>
            <a:schemeClr val="bg1"/>
          </a:solidFill>
        </p:spPr>
        <p:txBody>
          <a:bodyPr wrap="square" rtlCol="0">
            <a:spAutoFit/>
          </a:bodyPr>
          <a:p>
            <a:r>
              <a:rPr lang="en-US" altLang="zh-CN" sz="2400" dirty="0">
                <a:solidFill>
                  <a:srgbClr val="0000FF"/>
                </a:solidFill>
                <a:cs typeface="+mn-lt"/>
              </a:rPr>
              <a:t>On the paying day, I came to the old house to say goodbye to </a:t>
            </a:r>
            <a:r>
              <a:rPr lang="en-US" altLang="zh-CN" sz="2400" dirty="0">
                <a:solidFill>
                  <a:srgbClr val="FF0000"/>
                </a:solidFill>
                <a:cs typeface="+mn-lt"/>
              </a:rPr>
              <a:t>something</a:t>
            </a:r>
            <a:r>
              <a:rPr lang="en-US" altLang="zh-CN" sz="2400" dirty="0">
                <a:solidFill>
                  <a:srgbClr val="0000FF"/>
                </a:solidFill>
                <a:cs typeface="+mn-lt"/>
              </a:rPr>
              <a:t>.</a:t>
            </a:r>
            <a:endParaRPr lang="en-US" altLang="zh-CN" sz="2400" dirty="0">
              <a:solidFill>
                <a:srgbClr val="0000FF"/>
              </a:solidFill>
              <a:cs typeface="+mn-lt"/>
            </a:endParaRPr>
          </a:p>
        </p:txBody>
      </p:sp>
      <p:sp>
        <p:nvSpPr>
          <p:cNvPr id="13" name="文本框 12"/>
          <p:cNvSpPr txBox="1">
            <a:spLocks noChangeArrowheads="1"/>
          </p:cNvSpPr>
          <p:nvPr>
            <p:custDataLst>
              <p:tags r:id="rId12"/>
            </p:custDataLst>
          </p:nvPr>
        </p:nvSpPr>
        <p:spPr bwMode="auto">
          <a:xfrm>
            <a:off x="7130415" y="1681480"/>
            <a:ext cx="2983230"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Resolution</a:t>
            </a:r>
            <a:endParaRPr lang="en-US" altLang="zh-CN" sz="3600" b="1" dirty="0">
              <a:solidFill>
                <a:srgbClr val="C00000"/>
              </a:solidFill>
              <a:latin typeface="Times New Roman" panose="02020603050405020304" charset="0"/>
            </a:endParaRPr>
          </a:p>
        </p:txBody>
      </p:sp>
      <p:sp>
        <p:nvSpPr>
          <p:cNvPr id="14" name="文本框 13"/>
          <p:cNvSpPr txBox="1"/>
          <p:nvPr>
            <p:custDataLst>
              <p:tags r:id="rId13"/>
            </p:custDataLst>
          </p:nvPr>
        </p:nvSpPr>
        <p:spPr>
          <a:xfrm>
            <a:off x="6583045" y="966470"/>
            <a:ext cx="5138420" cy="1814830"/>
          </a:xfrm>
          <a:prstGeom prst="rect">
            <a:avLst/>
          </a:prstGeom>
          <a:solidFill>
            <a:schemeClr val="bg1"/>
          </a:solidFill>
        </p:spPr>
        <p:txBody>
          <a:bodyPr wrap="square" rtlCol="0" anchor="t">
            <a:spAutoFit/>
          </a:bodyPr>
          <a:p>
            <a:pPr algn="just"/>
            <a:r>
              <a:rPr lang="en-US" altLang="zh-CN" sz="2800" kern="100" dirty="0">
                <a:solidFill>
                  <a:srgbClr val="002060"/>
                </a:solidFill>
                <a:latin typeface="Times New Roman Regular"/>
                <a:ea typeface="宋体" panose="02010600030101010101" pitchFamily="2" charset="-122"/>
                <a:cs typeface="Times New Roman" panose="02020603050405020304" charset="0"/>
              </a:rPr>
              <a:t>Para1: As I stood in the house, my eye was drawn to a big yellowed </a:t>
            </a:r>
            <a:r>
              <a:rPr lang="en-US" altLang="zh-CN" sz="2800" kern="100" dirty="0">
                <a:solidFill>
                  <a:srgbClr val="FF0000"/>
                </a:solidFill>
                <a:latin typeface="Times New Roman Regular"/>
                <a:ea typeface="宋体" panose="02010600030101010101" pitchFamily="2" charset="-122"/>
                <a:cs typeface="Times New Roman" panose="02020603050405020304" charset="0"/>
              </a:rPr>
              <a:t>envelope</a:t>
            </a:r>
            <a:r>
              <a:rPr lang="en-US" altLang="zh-CN" sz="2800" kern="100" dirty="0">
                <a:solidFill>
                  <a:srgbClr val="002060"/>
                </a:solidFill>
                <a:latin typeface="Times New Roman Regular"/>
                <a:ea typeface="宋体" panose="02010600030101010101" pitchFamily="2" charset="-122"/>
                <a:cs typeface="Times New Roman" panose="02020603050405020304" charset="0"/>
              </a:rPr>
              <a:t> with two words “FROM ARMY” on it.</a:t>
            </a:r>
            <a:endParaRPr lang="en-US" altLang="zh-CN" sz="2800" kern="100" dirty="0">
              <a:solidFill>
                <a:srgbClr val="002060"/>
              </a:solidFill>
              <a:latin typeface="Times New Roman Regular"/>
              <a:ea typeface="宋体" panose="02010600030101010101" pitchFamily="2" charset="-122"/>
              <a:cs typeface="Times New Roman" panose="02020603050405020304" charset="0"/>
            </a:endParaRPr>
          </a:p>
        </p:txBody>
      </p:sp>
      <p:sp>
        <p:nvSpPr>
          <p:cNvPr id="15" name="文本框 14"/>
          <p:cNvSpPr txBox="1"/>
          <p:nvPr>
            <p:custDataLst>
              <p:tags r:id="rId14"/>
            </p:custDataLst>
          </p:nvPr>
        </p:nvSpPr>
        <p:spPr>
          <a:xfrm>
            <a:off x="6584315" y="3866515"/>
            <a:ext cx="5137150" cy="953135"/>
          </a:xfrm>
          <a:prstGeom prst="rect">
            <a:avLst/>
          </a:prstGeom>
          <a:solidFill>
            <a:schemeClr val="bg1"/>
          </a:solidFill>
        </p:spPr>
        <p:txBody>
          <a:bodyPr wrap="square" rtlCol="0" anchor="t">
            <a:spAutoFit/>
          </a:bodyPr>
          <a:p>
            <a:r>
              <a:rPr lang="en-US" altLang="zh-CN" sz="2800" kern="100" dirty="0">
                <a:solidFill>
                  <a:srgbClr val="002060"/>
                </a:solidFill>
                <a:latin typeface="Times New Roman Regular"/>
                <a:ea typeface="宋体" panose="02010600030101010101" pitchFamily="2" charset="-122"/>
                <a:cs typeface="Times New Roman" panose="02020603050405020304" charset="0"/>
              </a:rPr>
              <a:t>Para2: I pulled out my telephone and made a call a that buyer.</a:t>
            </a:r>
            <a:endParaRPr lang="en-US" altLang="zh-CN" sz="2800" kern="100" dirty="0">
              <a:solidFill>
                <a:srgbClr val="002060"/>
              </a:solidFill>
              <a:latin typeface="Times New Roman Regular"/>
              <a:ea typeface="宋体" panose="02010600030101010101" pitchFamily="2" charset="-122"/>
              <a:cs typeface="Times New Roman" panose="02020603050405020304" charset="0"/>
            </a:endParaRPr>
          </a:p>
        </p:txBody>
      </p:sp>
      <p:sp>
        <p:nvSpPr>
          <p:cNvPr id="16" name="文本框 15"/>
          <p:cNvSpPr txBox="1"/>
          <p:nvPr/>
        </p:nvSpPr>
        <p:spPr>
          <a:xfrm rot="180000">
            <a:off x="7977505" y="1461770"/>
            <a:ext cx="1613535" cy="4832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6600" dirty="0">
                <a:solidFill>
                  <a:prstClr val="black"/>
                </a:solidFill>
                <a:latin typeface="Arial Black" panose="020B0A04020102020204" charset="0"/>
                <a:ea typeface="华文楷体" panose="02010600040101010101" charset="-122"/>
                <a:cs typeface="Arial Black" panose="020B0A04020102020204" charset="0"/>
              </a:rPr>
              <a:t>?</a:t>
            </a:r>
            <a:endParaRPr lang="en-US" altLang="zh-CN" sz="6600" dirty="0">
              <a:solidFill>
                <a:prstClr val="black"/>
              </a:solidFill>
              <a:latin typeface="Arial Black" panose="020B0A04020102020204" charset="0"/>
              <a:ea typeface="华文楷体" panose="02010600040101010101" charset="-122"/>
              <a:cs typeface="Arial Black" panose="020B0A04020102020204" charset="0"/>
            </a:endParaRPr>
          </a:p>
        </p:txBody>
      </p:sp>
      <p:sp>
        <p:nvSpPr>
          <p:cNvPr id="17" name="文本框 16"/>
          <p:cNvSpPr txBox="1"/>
          <p:nvPr>
            <p:custDataLst>
              <p:tags r:id="rId15"/>
            </p:custDataLst>
          </p:nvPr>
        </p:nvSpPr>
        <p:spPr>
          <a:xfrm rot="180000">
            <a:off x="10738485" y="4085590"/>
            <a:ext cx="1613535" cy="4832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6600" dirty="0">
                <a:solidFill>
                  <a:prstClr val="black"/>
                </a:solidFill>
                <a:latin typeface="Arial Black" panose="020B0A04020102020204" charset="0"/>
                <a:ea typeface="华文楷体" panose="02010600040101010101" charset="-122"/>
                <a:cs typeface="Arial Black" panose="020B0A04020102020204" charset="0"/>
              </a:rPr>
              <a:t>?</a:t>
            </a:r>
            <a:endParaRPr lang="en-US" altLang="zh-CN" sz="6600" dirty="0">
              <a:solidFill>
                <a:prstClr val="black"/>
              </a:solidFill>
              <a:latin typeface="Arial Black" panose="020B0A04020102020204" charset="0"/>
              <a:ea typeface="华文楷体" panose="02010600040101010101" charset="-122"/>
              <a:cs typeface="Arial Black" panose="020B0A04020102020204" charset="0"/>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ldLvl="0" animBg="1"/>
      <p:bldP spid="9" grpId="0" bldLvl="0" animBg="1"/>
      <p:bldP spid="11" grpId="0" bldLvl="0" animBg="1"/>
      <p:bldP spid="14" grpId="0" bldLvl="0" animBg="1"/>
      <p:bldP spid="15" grpId="0" bldLvl="0" animBg="1"/>
      <p:bldP spid="16" grpId="0" animBg="1"/>
      <p:bldP spid="17"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9.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7.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1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4.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3.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4.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023"/>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023"/>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7.xml><?xml version="1.0" encoding="utf-8"?>
<p:tagLst xmlns:p="http://schemas.openxmlformats.org/presentationml/2006/main">
  <p:tag name="KSO_WM_TAG_VERSION" val="1.0"/>
  <p:tag name="KSO_WM_BEAUTIFY_FLAG" val="#wm#"/>
  <p:tag name="KSO_WM_TEMPLATE_CATEGORY" val="custom"/>
  <p:tag name="KSO_WM_TEMPLATE_INDEX" val="20206023"/>
  <p:tag name="KSO_WM_TEMPLATE_SUBCATEGORY" val="0"/>
  <p:tag name="KSO_WM_TEMPLATE_MASTER_TYPE" val="1"/>
  <p:tag name="KSO_WM_TEMPLATE_COLOR_TYPE" val="1"/>
  <p:tag name="KSO_WM_TEMPLATE_MASTER_THUMB_INDEX" val="12"/>
  <p:tag name="KSO_WM_TEMPLATE_THUMBS_INDEX" val="1、4、7、9、12、16、17、19、20、21、22、23、24、25"/>
</p:tagLst>
</file>

<file path=ppt/tags/tag198.xml><?xml version="1.0" encoding="utf-8"?>
<p:tagLst xmlns:p="http://schemas.openxmlformats.org/presentationml/2006/main">
  <p:tag name="KSO_WM_BEAUTIFY_FLAG" val="#wm#"/>
  <p:tag name="KSO_WM_TEMPLATE_CATEGORY" val="custom"/>
  <p:tag name="KSO_WM_TEMPLATE_INDEX" val="20206023"/>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副标题内容"/>
  <p:tag name="KSO_WM_TEMPLATE_CATEGORY" val="custom"/>
  <p:tag name="KSO_WM_TEMPLATE_INDEX" val="20206023"/>
  <p:tag name="KSO_WM_UNIT_ID" val="custom20206023_1*b*1"/>
  <p:tag name="KSO_WM_UNIT_ISNUMDGMTITLE"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父亲节活动策划"/>
  <p:tag name="KSO_WM_TEMPLATE_CATEGORY" val="custom"/>
  <p:tag name="KSO_WM_TEMPLATE_INDEX" val="20206023"/>
  <p:tag name="KSO_WM_UNIT_ID" val="custom20206023_1*a*1"/>
  <p:tag name="KSO_WM_UNIT_ISNUMDGMTITLE" val="0"/>
</p:tagLst>
</file>

<file path=ppt/tags/tag201.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6023"/>
  <p:tag name="KSO_WM_SLIDE_ID" val="custom20206023_1"/>
  <p:tag name="KSO_WM_TEMPLATE_MASTER_THUMB_INDEX" val="12"/>
  <p:tag name="KSO_WM_TEMPLATE_THUMBS_INDEX" val="1、4、7、9、12、16、17、19、20、21、22、23、24、25"/>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wm#"/>
  <p:tag name="KSO_WM_TEMPLATE_CATEGORY" val="custom"/>
  <p:tag name="KSO_WM_TEMPLATE_INDEX" val="20206023"/>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wm#"/>
  <p:tag name="KSO_WM_TEMPLATE_CATEGORY" val="custom"/>
  <p:tag name="KSO_WM_TEMPLATE_INDEX" val="20206023"/>
</p:tagLst>
</file>

<file path=ppt/tags/tag208.xml><?xml version="1.0" encoding="utf-8"?>
<p:tagLst xmlns:p="http://schemas.openxmlformats.org/presentationml/2006/main">
  <p:tag name="TABLE_ENDDRAG_ORIGIN_RECT" val="890*417"/>
  <p:tag name="TABLE_ENDDRAG_RECT" val="36*71*890*417"/>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wm#"/>
  <p:tag name="KSO_WM_TEMPLATE_CATEGORY" val="custom"/>
  <p:tag name="KSO_WM_TEMPLATE_INDEX" val="20206023"/>
</p:tagLst>
</file>

<file path=ppt/tags/tag214.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6023"/>
  <p:tag name="KSO_WM_UNIT_ID" val="custom20206023_3*l_h_i*1_1_1"/>
</p:tagLst>
</file>

<file path=ppt/tags/tag215.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LAYERLEVEL" val="1_1_1"/>
  <p:tag name="KSO_WM_TAG_VERSION" val="1.0"/>
  <p:tag name="KSO_WM_BEAUTIFY_FLAG" val="#wm#"/>
  <p:tag name="KSO_WM_TEMPLATE_CATEGORY" val="custom"/>
  <p:tag name="KSO_WM_TEMPLATE_INDEX" val="20206023"/>
  <p:tag name="KSO_WM_UNIT_ID" val="custom20206023_3*l_h_i*1_1_2"/>
</p:tagLst>
</file>

<file path=ppt/tags/tag216.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单击此处添加小标题内容"/>
  <p:tag name="KSO_WM_TEMPLATE_CATEGORY" val="custom"/>
  <p:tag name="KSO_WM_TEMPLATE_INDEX" val="20206023"/>
  <p:tag name="KSO_WM_UNIT_ID" val="custom20206023_3*l_h_a*1_1_1"/>
  <p:tag name="KSO_WM_UNIT_ISNUMDGMTITLE" val="0"/>
</p:tagLst>
</file>

<file path=ppt/tags/tag217.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LAYERLEVEL" val="1_1_1"/>
  <p:tag name="KSO_WM_TAG_VERSION" val="1.0"/>
  <p:tag name="KSO_WM_BEAUTIFY_FLAG" val="#wm#"/>
  <p:tag name="KSO_WM_TEMPLATE_CATEGORY" val="custom"/>
  <p:tag name="KSO_WM_TEMPLATE_INDEX" val="20206023"/>
  <p:tag name="KSO_WM_UNIT_ID" val="custom20206023_3*l_h_i*1_3_2"/>
</p:tagLst>
</file>

<file path=ppt/tags/tag218.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UNIT_PRESET_TEXT" val="单击此处添加小标题内容"/>
  <p:tag name="KSO_WM_TEMPLATE_CATEGORY" val="custom"/>
  <p:tag name="KSO_WM_TEMPLATE_INDEX" val="20206023"/>
  <p:tag name="KSO_WM_UNIT_ID" val="custom20206023_3*l_h_a*1_3_1"/>
  <p:tag name="KSO_WM_UNIT_ISNUMDGMTITLE" val="0"/>
</p:tagLst>
</file>

<file path=ppt/tags/tag219.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6023"/>
  <p:tag name="KSO_WM_UNIT_ID" val="custom20206023_3*l_h_i*1_2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LAYERLEVEL" val="1_1_1"/>
  <p:tag name="KSO_WM_TAG_VERSION" val="1.0"/>
  <p:tag name="KSO_WM_BEAUTIFY_FLAG" val="#wm#"/>
  <p:tag name="KSO_WM_TEMPLATE_CATEGORY" val="custom"/>
  <p:tag name="KSO_WM_TEMPLATE_INDEX" val="20206023"/>
  <p:tag name="KSO_WM_UNIT_ID" val="custom20206023_3*l_h_i*1_2_2"/>
</p:tagLst>
</file>

<file path=ppt/tags/tag221.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单击此处添加小标题内容"/>
  <p:tag name="KSO_WM_TEMPLATE_CATEGORY" val="custom"/>
  <p:tag name="KSO_WM_TEMPLATE_INDEX" val="20206023"/>
  <p:tag name="KSO_WM_UNIT_ID" val="custom20206023_3*l_h_a*1_2_1"/>
  <p:tag name="KSO_WM_UNIT_ISNUMDGMTITLE" val="0"/>
</p:tagLst>
</file>

<file path=ppt/tags/tag222.xml><?xml version="1.0" encoding="utf-8"?>
<p:tagLst xmlns:p="http://schemas.openxmlformats.org/presentationml/2006/main">
  <p:tag name="KSO_WM_UNIT_ISCONTENTSTITLE" val="1"/>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6023"/>
  <p:tag name="KSO_WM_UNIT_ID" val="custom20206023_2*a*1"/>
  <p:tag name="KSO_WM_UNIT_ISNUMDGMTITLE" val="0"/>
  <p:tag name="KSO_WM_UNIT_TEXT_FILL_FORE_SCHEMECOLOR_INDEX" val="5"/>
  <p:tag name="KSO_WM_UNIT_TEXT_FILL_TYPE" val="1"/>
  <p:tag name="KSO_WM_UNIT_USESOURCEFORMAT_APPLY" val="1"/>
</p:tagLst>
</file>

<file path=ppt/tags/tag223.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6023"/>
  <p:tag name="KSO_WM_SLIDE_ID" val="custom20206023_3"/>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6023"/>
  <p:tag name="KSO_WM_SLIDE_ID" val="custom20206023_8"/>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wm#"/>
  <p:tag name="KSO_WM_TEMPLATE_CATEGORY" val="custom"/>
  <p:tag name="KSO_WM_TEMPLATE_INDEX" val="20206023"/>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6023"/>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6023"/>
  <p:tag name="KSO_WM_SLIDE_ID" val="custom20206023_7"/>
</p:tagLst>
</file>

<file path=ppt/tags/tag259.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6023_10*i*2"/>
  <p:tag name="KSO_WM_UNIT_LAYERLEVEL" val="1"/>
  <p:tag name="KSO_WM_TAG_VERSION" val="1.0"/>
  <p:tag name="KSO_WM_BEAUTIFY_FLAG" val="#wm#"/>
  <p:tag name="KSO_WM_UNIT_USESOURCEFORMAT_APPLY" val="1"/>
</p:tagLst>
</file>

<file path=ppt/tags/tag261.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6023_10*i*3"/>
  <p:tag name="KSO_WM_UNIT_LAYERLEVEL" val="1"/>
  <p:tag name="KSO_WM_TAG_VERSION" val="1.0"/>
  <p:tag name="KSO_WM_BEAUTIFY_FLAG" val="#wm#"/>
  <p:tag name="KSO_WM_UNIT_USESOURCEFORMAT_APPLY" val="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2"/>
  <p:tag name="KSO_WM_SLIDE_INDEX" val="10"/>
  <p:tag name="KSO_WM_SLIDE_SIZE" val="863.788*333.647"/>
  <p:tag name="KSO_WM_SLIDE_POSITION" val="47.9555*160.6"/>
  <p:tag name="KSO_WM_DIAGRAM_GROUP_CODE" val="l1-4"/>
  <p:tag name="KSO_WM_SLIDE_DIAGTYPE" val="l"/>
  <p:tag name="KSO_WM_TAG_VERSION" val="1.0"/>
  <p:tag name="KSO_WM_BEAUTIFY_FLAG" val="#wm#"/>
  <p:tag name="KSO_WM_SLIDE_LAYOUT" val="a_i_l"/>
  <p:tag name="KSO_WM_SLIDE_LAYOUT_CNT" val="1_1_1"/>
  <p:tag name="KSO_WM_TEMPLATE_MASTER_TYPE" val="1"/>
  <p:tag name="KSO_WM_TEMPLATE_COLOR_TYPE" val="1"/>
  <p:tag name="KSO_WM_TEMPLATE_CATEGORY" val="custom"/>
  <p:tag name="KSO_WM_TEMPLATE_INDEX" val="20206023"/>
  <p:tag name="KSO_WM_SLIDE_ID" val="custom20206023_10"/>
</p:tagLst>
</file>

<file path=ppt/tags/tag266.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67.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6023_10*i*2"/>
  <p:tag name="KSO_WM_UNIT_LAYERLEVEL" val="1"/>
  <p:tag name="KSO_WM_TAG_VERSION" val="1.0"/>
  <p:tag name="KSO_WM_BEAUTIFY_FLAG" val="#wm#"/>
  <p:tag name="KSO_WM_UNIT_USESOURCEFORMAT_APPLY" val="1"/>
</p:tagLst>
</file>

<file path=ppt/tags/tag268.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6023_10*i*3"/>
  <p:tag name="KSO_WM_UNIT_LAYERLEVEL" val="1"/>
  <p:tag name="KSO_WM_TAG_VERSION" val="1.0"/>
  <p:tag name="KSO_WM_BEAUTIFY_FLAG" val="#wm#"/>
  <p:tag name="KSO_WM_UNIT_USESOURCEFORMAT_APPLY" val="1"/>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2"/>
  <p:tag name="KSO_WM_SLIDE_INDEX" val="10"/>
  <p:tag name="KSO_WM_SLIDE_SIZE" val="863.788*333.647"/>
  <p:tag name="KSO_WM_SLIDE_POSITION" val="47.9555*160.6"/>
  <p:tag name="KSO_WM_DIAGRAM_GROUP_CODE" val="l1-4"/>
  <p:tag name="KSO_WM_SLIDE_DIAGTYPE" val="l"/>
  <p:tag name="KSO_WM_TAG_VERSION" val="1.0"/>
  <p:tag name="KSO_WM_BEAUTIFY_FLAG" val="#wm#"/>
  <p:tag name="KSO_WM_SLIDE_LAYOUT" val="a_i_l"/>
  <p:tag name="KSO_WM_SLIDE_LAYOUT_CNT" val="1_1_1"/>
  <p:tag name="KSO_WM_TEMPLATE_MASTER_TYPE" val="1"/>
  <p:tag name="KSO_WM_TEMPLATE_COLOR_TYPE" val="1"/>
  <p:tag name="KSO_WM_TEMPLATE_CATEGORY" val="custom"/>
  <p:tag name="KSO_WM_TEMPLATE_INDEX" val="20206023"/>
  <p:tag name="KSO_WM_SLIDE_ID" val="custom20206023_10"/>
</p:tagLst>
</file>

<file path=ppt/tags/tag272.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5*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73.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UNIT_ID" val="custom20206023_15*i*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UNIT_ID" val="custom20206023_15*i*3"/>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VALUE" val="288"/>
  <p:tag name="KSO_WM_UNIT_TYPE" val="f"/>
  <p:tag name="KSO_WM_UNIT_INDEX" val="2"/>
  <p:tag name="KSO_WM_UNIT_BLOCK" val="0"/>
  <p:tag name="KSO_WM_TEMPLATE_CATEGORY" val="custom"/>
  <p:tag name="KSO_WM_TEMPLATE_INDEX" val="20206023"/>
  <p:tag name="KSO_WM_UNIT_ID" val="custom20206023_15*f*2"/>
  <p:tag name="KSO_WM_UNIT_SUBTYPE" val="a"/>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NOCLEAR" val="0"/>
  <p:tag name="KSO_WM_UNIT_VALUE" val="288"/>
  <p:tag name="KSO_WM_UNIT_TYPE" val="f"/>
  <p:tag name="KSO_WM_UNIT_INDEX" val="1"/>
  <p:tag name="KSO_WM_UNIT_BLOCK" val="0"/>
  <p:tag name="KSO_WM_TEMPLATE_CATEGORY" val="custom"/>
  <p:tag name="KSO_WM_TEMPLATE_INDEX" val="20206023"/>
  <p:tag name="KSO_WM_UNIT_ID" val="custom20206023_15*f*1"/>
  <p:tag name="KSO_WM_UNIT_SUBTYPE" val="a"/>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TEMPLATE_CATEGORY" val="custom"/>
  <p:tag name="KSO_WM_TEMPLATE_INDEX" val="20206023"/>
  <p:tag name="KSO_WM_UNIT_ID" val="custom20206023_15*i*4"/>
  <p:tag name="KSO_WM_UNIT_TYPE" val="i"/>
  <p:tag name="KSO_WM_UNIT_INDEX" val="4"/>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6023"/>
  <p:tag name="KSO_WM_UNIT_ID" val="custom20206023_15*a*1"/>
  <p:tag name="KSO_WM_UNIT_ISNUMDGMTITLE" val="0"/>
</p:tagLst>
</file>

<file path=ppt/tags/tag279.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ITEM_CNT" val="0"/>
  <p:tag name="KSO_WM_SLIDE_INDEX" val="15"/>
  <p:tag name="KSO_WM_TAG_VERSION" val="1.0"/>
  <p:tag name="KSO_WM_BEAUTIFY_FLAG" val="#wm#"/>
  <p:tag name="KSO_WM_SLIDE_LAYOUT" val="a_f_i"/>
  <p:tag name="KSO_WM_SLIDE_LAYOUT_CNT" val="1_2_1"/>
  <p:tag name="KSO_WM_SLIDE_TYPE" val="text"/>
  <p:tag name="KSO_WM_SLIDE_SUBTYPE" val="pureTxt"/>
  <p:tag name="KSO_WM_SLIDE_SIZE" val="959*515"/>
  <p:tag name="KSO_WM_SLIDE_POSITION" val="0*0"/>
  <p:tag name="KSO_WM_TEMPLATE_MASTER_TYPE" val="1"/>
  <p:tag name="KSO_WM_TEMPLATE_COLOR_TYPE" val="1"/>
  <p:tag name="KSO_WM_TEMPLATE_CATEGORY" val="custom"/>
  <p:tag name="KSO_WM_TEMPLATE_INDEX" val="20206023"/>
  <p:tag name="KSO_WM_SLIDE_ID" val="custom20206023_15"/>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UNIT_SUBTYPE" val="h"/>
  <p:tag name="KSO_WM_TEMPLATE_CATEGORY" val="custom"/>
  <p:tag name="KSO_WM_TEMPLATE_INDEX" val="20206023"/>
  <p:tag name="KSO_WM_UNIT_ID" val="custom20206023_22*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81.xml><?xml version="1.0" encoding="utf-8"?>
<p:tagLst xmlns:p="http://schemas.openxmlformats.org/presentationml/2006/main">
  <p:tag name="KSO_WM_SLIDE_BACKGROUND_TYPE" val="belt"/>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UNIT_ID" val="custom20206023_22*i*2"/>
  <p:tag name="KSO_WM_UNIT_LAYERLEVEL" val="1"/>
  <p:tag name="KSO_WM_TAG_VERSION" val="1.0"/>
  <p:tag name="KSO_WM_BEAUTIFY_FLAG" val="#wm#"/>
</p:tagLst>
</file>

<file path=ppt/tags/tag282.xml><?xml version="1.0" encoding="utf-8"?>
<p:tagLst xmlns:p="http://schemas.openxmlformats.org/presentationml/2006/main">
  <p:tag name="KSO_WM_SLIDE_BACKGROUND_TYPE" val="belt"/>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UNIT_ID" val="custom20206023_22*i*3"/>
  <p:tag name="KSO_WM_UNIT_LAYERLEVEL" val="1"/>
  <p:tag name="KSO_WM_TAG_VERSION" val="1.0"/>
  <p:tag name="KSO_WM_BEAUTIFY_FLAG" val="#wm#"/>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TEMPLATE_SUBCATEGORY" val="0"/>
  <p:tag name="KSO_WM_SLIDE_ITEM_CNT" val="0"/>
  <p:tag name="KSO_WM_SLIDE_INDEX" val="22"/>
  <p:tag name="KSO_WM_TAG_VERSION" val="1.0"/>
  <p:tag name="KSO_WM_BEAUTIFY_FLAG" val="#wm#"/>
  <p:tag name="KSO_WM_SLIDE_LAYOUT" val="d_f_i"/>
  <p:tag name="KSO_WM_SLIDE_LAYOUT_CNT" val="1_1_1"/>
  <p:tag name="KSO_WM_SLIDE_TYPE" val="text"/>
  <p:tag name="KSO_WM_SLIDE_SUBTYPE" val="picTxt"/>
  <p:tag name="KSO_WM_SLIDE_SIZE" val="960*464"/>
  <p:tag name="KSO_WM_SLIDE_POSITION" val="0*75"/>
  <p:tag name="KSO_WM_TEMPLATE_MASTER_TYPE" val="1"/>
  <p:tag name="KSO_WM_TEMPLATE_COLOR_TYPE" val="1"/>
  <p:tag name="KSO_WM_TEMPLATE_CATEGORY" val="custom"/>
  <p:tag name="KSO_WM_TEMPLATE_INDEX" val="20206023"/>
  <p:tag name="KSO_WM_SLIDE_ID" val="custom20206023_22"/>
</p:tagLst>
</file>

<file path=ppt/tags/tag286.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24*i*1"/>
  <p:tag name="KSO_WM_UNIT_TYPE" val="i"/>
  <p:tag name="KSO_WM_UNIT_INDEX" val="1"/>
  <p:tag name="KSO_WM_UNIT_HIGHLIGHT" val="0"/>
  <p:tag name="KSO_WM_UNIT_COMPATIBLE" val="0"/>
  <p:tag name="KSO_WM_UNIT_DIAGRAM_ISNUMVISUAL" val="0"/>
  <p:tag name="KSO_WM_UNIT_DIAGRAM_ISREFERUNIT" val="0"/>
  <p:tag name="KSO_WM_DIAGRAM_GROUP_CODE" val="ζ1-1"/>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87.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ζ1-1"/>
  <p:tag name="KSO_WM_UNIT_ID" val="custom20206023_24*i*2"/>
  <p:tag name="KSO_WM_UNIT_LAYERLEVEL" val="1"/>
  <p:tag name="KSO_WM_TAG_VERSION" val="1.0"/>
  <p:tag name="KSO_WM_BEAUTIFY_FLAG" val="#wm#"/>
  <p:tag name="KSO_WM_UNIT_USESOURCEFORMAT_APPLY" val="1"/>
</p:tagLst>
</file>

<file path=ppt/tags/tag288.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ζ1-1"/>
  <p:tag name="KSO_WM_UNIT_ID" val="custom20206023_24*i*3"/>
  <p:tag name="KSO_WM_UNIT_LAYERLEVEL" val="1"/>
  <p:tag name="KSO_WM_TAG_VERSION" val="1.0"/>
  <p:tag name="KSO_WM_BEAUTIFY_FLAG" val="#wm#"/>
  <p:tag name="KSO_WM_UNIT_USESOURCEFORMAT_APPLY" val="1"/>
</p:tagLst>
</file>

<file path=ppt/tags/tag289.xml><?xml version="1.0" encoding="utf-8"?>
<p:tagLst xmlns:p="http://schemas.openxmlformats.org/presentationml/2006/main">
  <p:tag name="KSO_WM_UNIT_BLOCK" val="0"/>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6023"/>
  <p:tag name="KSO_WM_UNIT_ID" val="custom20206023_24*a*1"/>
  <p:tag name="KSO_WM_UNIT_ISNUMDGMTITLE" val="0"/>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1"/>
  <p:tag name="KSO_WM_SLIDE_INDEX" val="24"/>
  <p:tag name="KSO_WM_SLIDE_SIZE" val="828.238*344.406"/>
  <p:tag name="KSO_WM_SLIDE_POSITION" val="59.8124*134.594"/>
  <p:tag name="KSO_WM_DIAGRAM_GROUP_CODE" val="ζ1-1"/>
  <p:tag name="KSO_WM_SLIDE_DIAGTYPE" val="ζ"/>
  <p:tag name="KSO_WM_TAG_VERSION" val="1.0"/>
  <p:tag name="KSO_WM_BEAUTIFY_FLAG" val="#wm#"/>
  <p:tag name="KSO_WM_SLIDE_LAYOUT" val="a_i_h_ζ"/>
  <p:tag name="KSO_WM_SLIDE_LAYOUT_CNT" val="1_1_1_1"/>
  <p:tag name="KSO_WM_TEMPLATE_MASTER_TYPE" val="1"/>
  <p:tag name="KSO_WM_TEMPLATE_COLOR_TYPE" val="1"/>
  <p:tag name="KSO_WM_TEMPLATE_CATEGORY" val="custom"/>
  <p:tag name="KSO_WM_TEMPLATE_INDEX" val="20206023"/>
  <p:tag name="KSO_WM_SLIDE_ID" val="custom20206023_24"/>
</p:tagLst>
</file>

<file path=ppt/tags/tag293.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24*i*1"/>
  <p:tag name="KSO_WM_UNIT_TYPE" val="i"/>
  <p:tag name="KSO_WM_UNIT_INDEX" val="1"/>
  <p:tag name="KSO_WM_UNIT_HIGHLIGHT" val="0"/>
  <p:tag name="KSO_WM_UNIT_COMPATIBLE" val="0"/>
  <p:tag name="KSO_WM_UNIT_DIAGRAM_ISNUMVISUAL" val="0"/>
  <p:tag name="KSO_WM_UNIT_DIAGRAM_ISREFERUNIT" val="0"/>
  <p:tag name="KSO_WM_DIAGRAM_GROUP_CODE" val="ζ1-1"/>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94.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ζ1-1"/>
  <p:tag name="KSO_WM_UNIT_ID" val="custom20206023_24*i*2"/>
  <p:tag name="KSO_WM_UNIT_LAYERLEVEL" val="1"/>
  <p:tag name="KSO_WM_TAG_VERSION" val="1.0"/>
  <p:tag name="KSO_WM_BEAUTIFY_FLAG" val="#wm#"/>
  <p:tag name="KSO_WM_UNIT_USESOURCEFORMAT_APPLY" val="1"/>
</p:tagLst>
</file>

<file path=ppt/tags/tag295.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ζ1-1"/>
  <p:tag name="KSO_WM_UNIT_ID" val="custom20206023_24*i*3"/>
  <p:tag name="KSO_WM_UNIT_LAYERLEVEL" val="1"/>
  <p:tag name="KSO_WM_TAG_VERSION" val="1.0"/>
  <p:tag name="KSO_WM_BEAUTIFY_FLAG" val="#wm#"/>
  <p:tag name="KSO_WM_UNIT_USESOURCEFORMAT_APPLY" val="1"/>
</p:tagLst>
</file>

<file path=ppt/tags/tag296.xml><?xml version="1.0" encoding="utf-8"?>
<p:tagLst xmlns:p="http://schemas.openxmlformats.org/presentationml/2006/main">
  <p:tag name="KSO_WM_UNIT_BLOCK" val="0"/>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6023"/>
  <p:tag name="KSO_WM_UNIT_ID" val="custom20206023_24*a*1"/>
  <p:tag name="KSO_WM_UNIT_ISNUMDGMTITLE" val="0"/>
  <p:tag name="KSO_WM_UNIT_TEXT_FILL_FORE_SCHEMECOLOR_INDEX" val="13"/>
  <p:tag name="KSO_WM_UNIT_TEXT_FILL_TYPE" val="1"/>
  <p:tag name="KSO_WM_UNIT_USESOURCEFORMAT_APPLY" val="1"/>
</p:tagLst>
</file>

<file path=ppt/tags/tag29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1"/>
  <p:tag name="KSO_WM_SLIDE_INDEX" val="24"/>
  <p:tag name="KSO_WM_SLIDE_SIZE" val="828.238*344.406"/>
  <p:tag name="KSO_WM_SLIDE_POSITION" val="59.8124*134.594"/>
  <p:tag name="KSO_WM_DIAGRAM_GROUP_CODE" val="ζ1-1"/>
  <p:tag name="KSO_WM_SLIDE_DIAGTYPE" val="ζ"/>
  <p:tag name="KSO_WM_TAG_VERSION" val="1.0"/>
  <p:tag name="KSO_WM_BEAUTIFY_FLAG" val="#wm#"/>
  <p:tag name="KSO_WM_SLIDE_LAYOUT" val="a_i_h_ζ"/>
  <p:tag name="KSO_WM_SLIDE_LAYOUT_CNT" val="1_1_1_1"/>
  <p:tag name="KSO_WM_TEMPLATE_MASTER_TYPE" val="1"/>
  <p:tag name="KSO_WM_TEMPLATE_COLOR_TYPE" val="1"/>
  <p:tag name="KSO_WM_TEMPLATE_CATEGORY" val="custom"/>
  <p:tag name="KSO_WM_TEMPLATE_INDEX" val="20206023"/>
  <p:tag name="KSO_WM_SLIDE_ID" val="custom20206023_24"/>
</p:tagLst>
</file>

<file path=ppt/tags/tag298.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99.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6023_10*i*2"/>
  <p:tag name="KSO_WM_UNIT_LAYERLEVEL" val="1"/>
  <p:tag name="KSO_WM_TAG_VERSION" val="1.0"/>
  <p:tag name="KSO_WM_BEAUTIFY_FLAG" val="#wm#"/>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6023_10*i*3"/>
  <p:tag name="KSO_WM_UNIT_LAYERLEVEL" val="1"/>
  <p:tag name="KSO_WM_TAG_VERSION" val="1.0"/>
  <p:tag name="KSO_WM_BEAUTIFY_FLAG" val="#wm#"/>
  <p:tag name="KSO_WM_UNIT_USESOURCEFORMAT_APPLY" val="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2"/>
  <p:tag name="KSO_WM_SLIDE_INDEX" val="10"/>
  <p:tag name="KSO_WM_SLIDE_SIZE" val="863.788*333.647"/>
  <p:tag name="KSO_WM_SLIDE_POSITION" val="47.9555*160.6"/>
  <p:tag name="KSO_WM_DIAGRAM_GROUP_CODE" val="l1-4"/>
  <p:tag name="KSO_WM_SLIDE_DIAGTYPE" val="l"/>
  <p:tag name="KSO_WM_TAG_VERSION" val="1.0"/>
  <p:tag name="KSO_WM_BEAUTIFY_FLAG" val="#wm#"/>
  <p:tag name="KSO_WM_SLIDE_LAYOUT" val="a_i_l"/>
  <p:tag name="KSO_WM_SLIDE_LAYOUT_CNT" val="1_1_1"/>
  <p:tag name="KSO_WM_TEMPLATE_MASTER_TYPE" val="1"/>
  <p:tag name="KSO_WM_TEMPLATE_COLOR_TYPE" val="1"/>
  <p:tag name="KSO_WM_TEMPLATE_CATEGORY" val="custom"/>
  <p:tag name="KSO_WM_TEMPLATE_INDEX" val="20206023"/>
  <p:tag name="KSO_WM_SLIDE_ID" val="custom20206023_10"/>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wm#"/>
  <p:tag name="KSO_WM_TEMPLATE_CATEGORY" val="custom"/>
  <p:tag name="KSO_WM_TEMPLATE_INDEX" val="20206023"/>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wm#"/>
  <p:tag name="KSO_WM_TEMPLATE_CATEGORY" val="custom"/>
  <p:tag name="KSO_WM_TEMPLATE_INDEX" val="20206023"/>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wm#"/>
  <p:tag name="KSO_WM_TEMPLATE_CATEGORY" val="custom"/>
  <p:tag name="KSO_WM_TEMPLATE_INDEX" val="20206023"/>
</p:tagLst>
</file>

<file path=ppt/tags/tag322.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24*i*1"/>
  <p:tag name="KSO_WM_UNIT_TYPE" val="i"/>
  <p:tag name="KSO_WM_UNIT_INDEX" val="1"/>
  <p:tag name="KSO_WM_UNIT_HIGHLIGHT" val="0"/>
  <p:tag name="KSO_WM_UNIT_COMPATIBLE" val="0"/>
  <p:tag name="KSO_WM_UNIT_DIAGRAM_ISNUMVISUAL" val="0"/>
  <p:tag name="KSO_WM_UNIT_DIAGRAM_ISREFERUNIT" val="0"/>
  <p:tag name="KSO_WM_DIAGRAM_GROUP_CODE" val="ζ1-1"/>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323.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ζ1-1"/>
  <p:tag name="KSO_WM_UNIT_ID" val="custom20206023_24*i*2"/>
  <p:tag name="KSO_WM_UNIT_LAYERLEVEL" val="1"/>
  <p:tag name="KSO_WM_TAG_VERSION" val="1.0"/>
  <p:tag name="KSO_WM_BEAUTIFY_FLAG" val="#wm#"/>
  <p:tag name="KSO_WM_UNIT_USESOURCEFORMAT_APPLY" val="1"/>
</p:tagLst>
</file>

<file path=ppt/tags/tag324.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ζ1-1"/>
  <p:tag name="KSO_WM_UNIT_ID" val="custom20206023_24*i*3"/>
  <p:tag name="KSO_WM_UNIT_LAYERLEVEL" val="1"/>
  <p:tag name="KSO_WM_TAG_VERSION" val="1.0"/>
  <p:tag name="KSO_WM_BEAUTIFY_FLAG" val="#wm#"/>
  <p:tag name="KSO_WM_UNIT_USESOURCEFORMAT_APPLY" val="1"/>
</p:tagLst>
</file>

<file path=ppt/tags/tag325.xml><?xml version="1.0" encoding="utf-8"?>
<p:tagLst xmlns:p="http://schemas.openxmlformats.org/presentationml/2006/main">
  <p:tag name="KSO_WM_UNIT_BLOCK" val="0"/>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6023"/>
  <p:tag name="KSO_WM_UNIT_ID" val="custom20206023_24*a*1"/>
  <p:tag name="KSO_WM_UNIT_ISNUMDGMTITLE" val="0"/>
  <p:tag name="KSO_WM_UNIT_TEXT_FILL_FORE_SCHEMECOLOR_INDEX" val="13"/>
  <p:tag name="KSO_WM_UNIT_TEXT_FILL_TYPE" val="1"/>
  <p:tag name="KSO_WM_UNIT_USESOURCEFORMAT_APPLY" val="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1"/>
  <p:tag name="KSO_WM_SLIDE_INDEX" val="24"/>
  <p:tag name="KSO_WM_SLIDE_SIZE" val="828.238*344.406"/>
  <p:tag name="KSO_WM_SLIDE_POSITION" val="59.8124*134.594"/>
  <p:tag name="KSO_WM_DIAGRAM_GROUP_CODE" val="ζ1-1"/>
  <p:tag name="KSO_WM_SLIDE_DIAGTYPE" val="ζ"/>
  <p:tag name="KSO_WM_TAG_VERSION" val="1.0"/>
  <p:tag name="KSO_WM_BEAUTIFY_FLAG" val="#wm#"/>
  <p:tag name="KSO_WM_SLIDE_LAYOUT" val="a_i_h_ζ"/>
  <p:tag name="KSO_WM_SLIDE_LAYOUT_CNT" val="1_1_1_1"/>
  <p:tag name="KSO_WM_TEMPLATE_MASTER_TYPE" val="1"/>
  <p:tag name="KSO_WM_TEMPLATE_COLOR_TYPE" val="1"/>
  <p:tag name="KSO_WM_TEMPLATE_CATEGORY" val="custom"/>
  <p:tag name="KSO_WM_TEMPLATE_INDEX" val="20206023"/>
  <p:tag name="KSO_WM_SLIDE_ID" val="custom20206023_24"/>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6023"/>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wm#"/>
  <p:tag name="KSO_WM_TEMPLATE_CATEGORY" val="custom"/>
  <p:tag name="KSO_WM_TEMPLATE_INDEX" val="20206023"/>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wm#"/>
  <p:tag name="KSO_WM_TEMPLATE_CATEGORY" val="custom"/>
  <p:tag name="KSO_WM_TEMPLATE_INDEX" val="20206023"/>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6023"/>
</p:tagLst>
</file>

<file path=ppt/tags/tag351.xml><?xml version="1.0" encoding="utf-8"?>
<p:tagLst xmlns:p="http://schemas.openxmlformats.org/presentationml/2006/main">
  <p:tag name="KSO_WM_BEAUTIFY_FLAG" val="#wm#"/>
  <p:tag name="KSO_WM_TEMPLATE_CATEGORY" val="custom"/>
  <p:tag name="KSO_WM_TEMPLATE_INDEX" val="20206023"/>
</p:tagLst>
</file>

<file path=ppt/tags/tag352.xml><?xml version="1.0" encoding="utf-8"?>
<p:tagLst xmlns:p="http://schemas.openxmlformats.org/presentationml/2006/main">
  <p:tag name="KSO_WM_BEAUTIFY_FLAG" val="#wm#"/>
  <p:tag name="KSO_WM_TEMPLATE_CATEGORY" val="custom"/>
  <p:tag name="KSO_WM_TEMPLATE_INDEX" val="20206023"/>
</p:tagLst>
</file>

<file path=ppt/tags/tag353.xml><?xml version="1.0" encoding="utf-8"?>
<p:tagLst xmlns:p="http://schemas.openxmlformats.org/presentationml/2006/main">
  <p:tag name="KSO_WM_BEAUTIFY_FLAG" val="#wm#"/>
  <p:tag name="KSO_WM_TEMPLATE_CATEGORY" val="custom"/>
  <p:tag name="KSO_WM_TEMPLATE_INDEX" val="20206023"/>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6023"/>
  <p:tag name="KSO_WM_UNIT_ID" val="custom20206023_25*a*1"/>
  <p:tag name="KSO_WM_UNIT_ISNUMDGMTITLE" val="0"/>
</p:tagLst>
</file>

<file path=ppt/tags/tag355.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25"/>
  <p:tag name="KSO_WM_TAG_VERSION" val="1.0"/>
  <p:tag name="KSO_WM_SLIDE_LAYOUT" val="a_b"/>
  <p:tag name="KSO_WM_SLIDE_LAYOUT_CNT" val="1_1"/>
  <p:tag name="KSO_WM_TEMPLATE_MASTER_TYPE" val="1"/>
  <p:tag name="KSO_WM_TEMPLATE_COLOR_TYPE" val="1"/>
  <p:tag name="KSO_WM_TEMPLATE_CATEGORY" val="custom"/>
  <p:tag name="KSO_WM_TEMPLATE_INDEX" val="20206023"/>
  <p:tag name="KSO_WM_SLIDE_ID" val="custom20206023_25"/>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1EEFC"/>
      </a:dk2>
      <a:lt2>
        <a:srgbClr val="FDFDFE"/>
      </a:lt2>
      <a:accent1>
        <a:srgbClr val="4C83C0"/>
      </a:accent1>
      <a:accent2>
        <a:srgbClr val="2E8999"/>
      </a:accent2>
      <a:accent3>
        <a:srgbClr val="3A8560"/>
      </a:accent3>
      <a:accent4>
        <a:srgbClr val="65763A"/>
      </a:accent4>
      <a:accent5>
        <a:srgbClr val="9D6133"/>
      </a:accent5>
      <a:accent6>
        <a:srgbClr val="BF4F4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square">
        <a:noAutofit/>
      </a:bodyPr>
      <a:lstStyle>
        <a:defPPr>
          <a:defRPr lang="en-US" altLang="zh-CN" sz="2000" dirty="0">
            <a:solidFill>
              <a:prstClr val="black"/>
            </a:solidFill>
            <a:latin typeface="Comic Sans MS" panose="030F0702030302020204"/>
            <a:ea typeface="华文楷体" panose="0201060004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21047</Words>
  <Application>WPS 演示</Application>
  <PresentationFormat>宽屏</PresentationFormat>
  <Paragraphs>286</Paragraphs>
  <Slides>29</Slides>
  <Notes>4</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29</vt:i4>
      </vt:variant>
    </vt:vector>
  </HeadingPairs>
  <TitlesOfParts>
    <vt:vector size="53" baseType="lpstr">
      <vt:lpstr>Arial</vt:lpstr>
      <vt:lpstr>宋体</vt:lpstr>
      <vt:lpstr>Wingdings</vt:lpstr>
      <vt:lpstr>Wingdings</vt:lpstr>
      <vt:lpstr>Comic Sans MS</vt:lpstr>
      <vt:lpstr>华文楷体</vt:lpstr>
      <vt:lpstr>幼圆</vt:lpstr>
      <vt:lpstr>汉仪乐喵体W</vt:lpstr>
      <vt:lpstr>微软雅黑</vt:lpstr>
      <vt:lpstr>汉仪力量黑简</vt:lpstr>
      <vt:lpstr>Arial Black</vt:lpstr>
      <vt:lpstr>Times New Roman</vt:lpstr>
      <vt:lpstr>仿宋</vt:lpstr>
      <vt:lpstr>等线</vt:lpstr>
      <vt:lpstr>Times New Roman Regular</vt:lpstr>
      <vt:lpstr>Comic Sans MS</vt:lpstr>
      <vt:lpstr>Arial Unicode MS</vt:lpstr>
      <vt:lpstr>Calibri</vt:lpstr>
      <vt:lpstr>黑体</vt:lpstr>
      <vt:lpstr>HelveticaNeue</vt:lpstr>
      <vt:lpstr>华文新魏</vt:lpstr>
      <vt:lpstr>Segoe Print</vt:lpstr>
      <vt:lpstr>WPS</vt:lpstr>
      <vt:lpstr>1_Office 主题​​</vt:lpstr>
      <vt:lpstr>PowerPoint 演示文稿</vt:lpstr>
      <vt:lpstr>2024年9月浙江名校协作体 </vt:lpstr>
      <vt:lpstr>Identify the problem in this student version.</vt:lpstr>
      <vt:lpstr>Identify the problem in this student version.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172</cp:revision>
  <dcterms:created xsi:type="dcterms:W3CDTF">2019-06-19T02:08:00Z</dcterms:created>
  <dcterms:modified xsi:type="dcterms:W3CDTF">2024-09-10T02:02:44Z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C4A0322CD6E2411AAEBB684B55FA71F0_13</vt:lpwstr>
  </property>
</Properties>
</file>