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1127" r:id="rId5"/>
    <p:sldId id="1050" r:id="rId6"/>
    <p:sldId id="981" r:id="rId7"/>
    <p:sldId id="1073" r:id="rId8"/>
    <p:sldId id="1000" r:id="rId9"/>
    <p:sldId id="1001" r:id="rId10"/>
    <p:sldId id="1071" r:id="rId11"/>
    <p:sldId id="1074" r:id="rId12"/>
    <p:sldId id="1081" r:id="rId13"/>
    <p:sldId id="1004" r:id="rId14"/>
    <p:sldId id="1052" r:id="rId15"/>
    <p:sldId id="1008" r:id="rId16"/>
    <p:sldId id="1053" r:id="rId17"/>
    <p:sldId id="1075" r:id="rId18"/>
    <p:sldId id="1083" r:id="rId19"/>
    <p:sldId id="1009" r:id="rId20"/>
    <p:sldId id="1010" r:id="rId21"/>
    <p:sldId id="1054" r:id="rId22"/>
    <p:sldId id="1055" r:id="rId23"/>
    <p:sldId id="1076" r:id="rId24"/>
    <p:sldId id="1086" r:id="rId25"/>
    <p:sldId id="1085" r:id="rId26"/>
    <p:sldId id="1013" r:id="rId27"/>
    <p:sldId id="1056" r:id="rId28"/>
    <p:sldId id="1058" r:id="rId29"/>
    <p:sldId id="1059" r:id="rId30"/>
    <p:sldId id="1057" r:id="rId31"/>
    <p:sldId id="1089" r:id="rId32"/>
    <p:sldId id="1090" r:id="rId33"/>
    <p:sldId id="1077" r:id="rId34"/>
    <p:sldId id="1018" r:id="rId35"/>
    <p:sldId id="1019" r:id="rId36"/>
    <p:sldId id="1021" r:id="rId37"/>
    <p:sldId id="1061" r:id="rId38"/>
    <p:sldId id="1062" r:id="rId39"/>
    <p:sldId id="1063" r:id="rId40"/>
    <p:sldId id="1064" r:id="rId41"/>
    <p:sldId id="1078" r:id="rId42"/>
    <p:sldId id="1025" r:id="rId43"/>
    <p:sldId id="1027" r:id="rId44"/>
    <p:sldId id="1092" r:id="rId45"/>
    <p:sldId id="1065" r:id="rId46"/>
    <p:sldId id="1066" r:id="rId47"/>
    <p:sldId id="1072" r:id="rId48"/>
    <p:sldId id="1067" r:id="rId49"/>
    <p:sldId id="1079" r:id="rId50"/>
    <p:sldId id="1030" r:id="rId51"/>
    <p:sldId id="1033" r:id="rId52"/>
    <p:sldId id="1034" r:id="rId53"/>
    <p:sldId id="1068" r:id="rId54"/>
    <p:sldId id="1069" r:id="rId55"/>
    <p:sldId id="1080" r:id="rId56"/>
    <p:sldId id="1047" r:id="rId5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dministrator" initials="A" lastIdx="0" clrIdx="3"/>
  <p:cmAuthor id="1" name="10248" initials="1" lastIdx="0" clrIdx="0"/>
  <p:cmAuthor id="8" name="宋洁然" initials="宋" lastIdx="0" clrIdx="1"/>
  <p:cmAuthor id="2" name="作者" initials="作" lastIdx="0" clrIdx="1"/>
  <p:cmAuthor id="9" name="ming qiu" initials="m" lastIdx="0" clrIdx="1"/>
  <p:cmAuthor id="3" name="li jun" initials="l" lastIdx="0" clrIdx="0"/>
  <p:cmAuthor id="4" name="Mia Vida Villanueva" initials="M" lastIdx="0" clrIdx="0"/>
  <p:cmAuthor id="5" name="1206988966@qq.com" initials="1" lastIdx="0" clrIdx="2"/>
  <p:cmAuthor id="6" name="姜伟光" initials="姜"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FF"/>
    <a:srgbClr val="FFCC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4660"/>
  </p:normalViewPr>
  <p:slideViewPr>
    <p:cSldViewPr snapToGrid="0" showGuides="1">
      <p:cViewPr varScale="1">
        <p:scale>
          <a:sx n="68" d="100"/>
          <a:sy n="68" d="100"/>
        </p:scale>
        <p:origin x="728" y="64"/>
      </p:cViewPr>
      <p:guideLst>
        <p:guide orient="horz" pos="2181"/>
        <p:guide pos="377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1" Type="http://schemas.openxmlformats.org/officeDocument/2006/relationships/commentAuthors" Target="commentAuthors.xml"/><Relationship Id="rId60" Type="http://schemas.openxmlformats.org/officeDocument/2006/relationships/tableStyles" Target="tableStyles.xml"/><Relationship Id="rId6" Type="http://schemas.openxmlformats.org/officeDocument/2006/relationships/slide" Target="slides/slide2.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1" cy="2387600"/>
          </a:xfrm>
          <a:prstGeom prst="rect">
            <a:avLst/>
          </a:prstGeo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1"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5695" indent="0" algn="ctr">
              <a:buNone/>
              <a:defRPr sz="1600"/>
            </a:lvl9pPr>
          </a:lstStyle>
          <a:p>
            <a:pPr fontAlgn="base"/>
            <a:r>
              <a:rPr lang="zh-CN" altLang="en-US" strike="noStrike" noProof="1"/>
              <a:t>单击此处编辑母版副标题样式</a:t>
            </a:r>
            <a:endParaRPr lang="zh-CN" altLang="en-US" strike="noStrike" noProof="1"/>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879"/>
            <a:ext cx="8230457" cy="114268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48" y="1599756"/>
            <a:ext cx="8230457" cy="452502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130" indent="0">
              <a:buNone/>
              <a:defRPr sz="1600">
                <a:solidFill>
                  <a:schemeClr val="tx1">
                    <a:tint val="75000"/>
                  </a:schemeClr>
                </a:solidFill>
              </a:defRPr>
            </a:lvl8pPr>
            <a:lvl9pPr marL="3655695"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879"/>
            <a:ext cx="8230457" cy="114268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0965" indent="0">
              <a:buNone/>
              <a:defRPr sz="1800"/>
            </a:lvl4pPr>
            <a:lvl5pPr marL="1828165" indent="0">
              <a:buNone/>
              <a:defRPr sz="1800"/>
            </a:lvl5pPr>
            <a:lvl6pPr marL="2285365" indent="0">
              <a:buNone/>
              <a:defRPr sz="1800"/>
            </a:lvl6pPr>
            <a:lvl7pPr marL="2742565" indent="0">
              <a:buNone/>
              <a:defRPr sz="1800"/>
            </a:lvl7pPr>
            <a:lvl8pPr marL="3199130" indent="0">
              <a:buNone/>
              <a:defRPr sz="1800"/>
            </a:lvl8pPr>
            <a:lvl9pPr marL="3655695" indent="0">
              <a:buNone/>
              <a:defRPr sz="180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0965" indent="0">
              <a:buNone/>
              <a:defRPr sz="1800"/>
            </a:lvl4pPr>
            <a:lvl5pPr marL="1828165" indent="0">
              <a:buNone/>
              <a:defRPr sz="1800"/>
            </a:lvl5pPr>
            <a:lvl6pPr marL="2285365" indent="0">
              <a:buNone/>
              <a:defRPr sz="1800"/>
            </a:lvl6pPr>
            <a:lvl7pPr marL="2742565" indent="0">
              <a:buNone/>
              <a:defRPr sz="1800"/>
            </a:lvl7pPr>
            <a:lvl8pPr marL="3199130" indent="0">
              <a:buNone/>
              <a:defRPr sz="1800"/>
            </a:lvl8pPr>
            <a:lvl9pPr marL="3655695" indent="0">
              <a:buNone/>
              <a:defRPr sz="180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879"/>
            <a:ext cx="8230457" cy="1142683"/>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5695" indent="0">
              <a:buNone/>
              <a:defRPr sz="100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130" indent="0">
              <a:buNone/>
              <a:defRPr sz="2000"/>
            </a:lvl8pPr>
            <a:lvl9pPr marL="3655695"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0965" indent="0">
              <a:buNone/>
              <a:defRPr sz="1400"/>
            </a:lvl4pPr>
            <a:lvl5pPr marL="1828165" indent="0">
              <a:buNone/>
              <a:defRPr sz="1400"/>
            </a:lvl5pPr>
            <a:lvl6pPr marL="2285365" indent="0">
              <a:buNone/>
              <a:defRPr sz="1400"/>
            </a:lvl6pPr>
            <a:lvl7pPr marL="2742565" indent="0">
              <a:buNone/>
              <a:defRPr sz="1400"/>
            </a:lvl7pPr>
            <a:lvl8pPr marL="3199130" indent="0">
              <a:buNone/>
              <a:defRPr sz="1400"/>
            </a:lvl8pPr>
            <a:lvl9pPr marL="3655695" indent="0">
              <a:buNone/>
              <a:defRPr sz="140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879"/>
            <a:ext cx="8230457" cy="114268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48" y="1599756"/>
            <a:ext cx="8230457" cy="4525023"/>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file:///D:\qq&#25991;&#20214;\712321467\Image\C2C\Image2\%7b75232B38-A165-1FB7-499C-2E1C792CACB5%7d.png" TargetMode="Externa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file:///D:\qq&#25991;&#20214;\712321467\Image\C2C\Image2\%7b75232B38-A165-1FB7-499C-2E1C792CACB5%7d.png" TargetMode="Externa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5" Type="http://schemas.openxmlformats.org/officeDocument/2006/relationships/theme" Target="../theme/theme3.xml"/><Relationship Id="rId14" Type="http://schemas.openxmlformats.org/officeDocument/2006/relationships/image" Target="file:///D:\qq&#25991;&#20214;\712321467\Image\C2C\Image2\%7b75232B38-A165-1FB7-499C-2E1C792CACB5%7d.png" TargetMode="Externa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915BF-78AE-47FD-9F4B-FA9BE023503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285C0-491D-4C21-BF6B-E40BE1782FA7}" type="slidenum">
              <a:rPr lang="zh-CN" altLang="en-US" smtClean="0"/>
            </a:fld>
            <a:endParaRPr lang="zh-CN" altLang="en-US"/>
          </a:p>
        </p:txBody>
      </p:sp>
      <p:pic>
        <p:nvPicPr>
          <p:cNvPr id="7" name="图片 1073743875" descr="学科网 zxxk.com"/>
          <p:cNvPicPr>
            <a:picLocks noChangeAspect="1"/>
          </p:cNvPicPr>
          <p:nvPr/>
        </p:nvPicPr>
        <p:blipFill>
          <a:blip r:embed="rId13" r:link="rId14"/>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915BF-78AE-47FD-9F4B-FA9BE023503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285C0-491D-4C21-BF6B-E40BE1782FA7}" type="slidenum">
              <a:rPr lang="zh-CN" altLang="en-US" smtClean="0"/>
            </a:fld>
            <a:endParaRPr lang="zh-CN" altLang="en-US"/>
          </a:p>
        </p:txBody>
      </p:sp>
      <p:pic>
        <p:nvPicPr>
          <p:cNvPr id="7" name="图片 1073743875" descr="学科网 zxxk.com"/>
          <p:cNvPicPr>
            <a:picLocks noChangeAspect="1"/>
          </p:cNvPicPr>
          <p:nvPr/>
        </p:nvPicPr>
        <p:blipFill>
          <a:blip r:embed="rId13" r:link="rId14"/>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embed="rId13" r:link="rId14"/>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marL="0" lvl="0" indent="0" algn="l" defTabSz="914400" rtl="0" eaLnBrk="1" fontAlgn="base" latinLnBrk="0" hangingPunct="1">
        <a:lnSpc>
          <a:spcPct val="90000"/>
        </a:lnSpc>
        <a:spcBef>
          <a:spcPct val="0"/>
        </a:spcBef>
        <a:spcAft>
          <a:spcPct val="0"/>
        </a:spcAft>
        <a:buNone/>
        <a:defRPr sz="4400" b="0" i="0" u="none" kern="1200" baseline="0">
          <a:solidFill>
            <a:schemeClr val="tx1"/>
          </a:solidFill>
          <a:latin typeface="+mj-lt"/>
          <a:ea typeface="+mj-ea"/>
          <a:cs typeface="+mj-cs"/>
        </a:defRPr>
      </a:lvl1pPr>
    </p:titleStyle>
    <p:bodyStyle>
      <a:lvl1pPr marL="228600" lvl="0" indent="-228600" algn="l" defTabSz="914400" rtl="0" eaLnBrk="1" fontAlgn="base" latinLnBrk="0" hangingPunct="1">
        <a:lnSpc>
          <a:spcPct val="90000"/>
        </a:lnSpc>
        <a:spcBef>
          <a:spcPts val="990"/>
        </a:spcBef>
        <a:spcAft>
          <a:spcPct val="0"/>
        </a:spcAft>
        <a:buFont typeface="Arial" panose="020B0604020202020204" pitchFamily="34" charset="0"/>
        <a:buChar char="•"/>
        <a:defRPr sz="2900" b="0" i="0" u="none" kern="1200" baseline="0">
          <a:solidFill>
            <a:schemeClr val="tx1"/>
          </a:solidFill>
          <a:latin typeface="+mn-lt"/>
          <a:ea typeface="+mn-ea"/>
          <a:cs typeface="+mn-cs"/>
        </a:defRPr>
      </a:lvl1pPr>
      <a:lvl2pPr marL="685800" lvl="1" indent="-228600" algn="l" defTabSz="914400" rtl="0" eaLnBrk="1" fontAlgn="base" latinLnBrk="0" hangingPunct="1">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defRPr>
      </a:lvl2pPr>
      <a:lvl3pPr marL="1144270" lvl="2" indent="-230505" algn="l" defTabSz="914400" rtl="0" eaLnBrk="1" fontAlgn="base" latinLnBrk="0" hangingPunct="1">
        <a:lnSpc>
          <a:spcPct val="90000"/>
        </a:lnSpc>
        <a:spcBef>
          <a:spcPts val="500"/>
        </a:spcBef>
        <a:spcAft>
          <a:spcPct val="0"/>
        </a:spcAft>
        <a:buFont typeface="Arial" panose="020B0604020202020204" pitchFamily="34" charset="0"/>
        <a:buChar char="•"/>
        <a:defRPr sz="2100" b="0" i="0" u="none" kern="1200" baseline="0">
          <a:solidFill>
            <a:schemeClr val="tx1"/>
          </a:solidFill>
          <a:latin typeface="+mn-lt"/>
          <a:ea typeface="+mn-ea"/>
          <a:cs typeface="+mn-cs"/>
        </a:defRPr>
      </a:lvl3pPr>
      <a:lvl4pPr marL="1599565" lvl="3"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4pPr>
      <a:lvl5pPr marL="2056765" lvl="4" indent="-22987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5pPr>
      <a:lvl6pPr marL="2513965" lvl="5"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6pPr>
      <a:lvl7pPr marL="2971165" lvl="6"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7pPr>
      <a:lvl8pPr marL="3428365" lvl="7"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8pPr>
      <a:lvl9pPr marL="3884930" lvl="8"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2pPr>
      <a:lvl3pPr marL="914400" lvl="2"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3pPr>
      <a:lvl4pPr marL="1370965" lvl="3"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4pPr>
      <a:lvl5pPr marL="1828165" lvl="4"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5pPr>
      <a:lvl6pPr marL="2285365" lvl="5"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6pPr>
      <a:lvl7pPr marL="2742565" lvl="6"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7pPr>
      <a:lvl8pPr marL="3199765" lvl="7"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8pPr>
      <a:lvl9pPr marL="3656330" lvl="8"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jpe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jpe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jpe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jpeg"/><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16.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tags" Target="../tags/tag4.xml"/><Relationship Id="rId1" Type="http://schemas.openxmlformats.org/officeDocument/2006/relationships/tags" Target="../tags/tag3.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tags" Target="../tags/tag6.xml"/><Relationship Id="rId1" Type="http://schemas.openxmlformats.org/officeDocument/2006/relationships/tags" Target="../tags/tag5.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jpe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image" Target="../media/image16.pn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jpe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1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1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1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image" Target="../media/image18.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jpeg"/><Relationship Id="rId1"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1.png"/><Relationship Id="rId1"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jpe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jpe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篇：记叙文</a:t>
            </a:r>
            <a:endPar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89780" y="147320"/>
            <a:ext cx="10095865" cy="715581"/>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人与社会</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358775" y="1160145"/>
            <a:ext cx="11612245"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solidFill>
                  <a:schemeClr val="tx1"/>
                </a:solidFill>
                <a:latin typeface="Times New Roman" panose="02020603050405020304" pitchFamily="18" charset="0"/>
                <a:cs typeface="Times New Roman" panose="02020603050405020304" pitchFamily="18" charset="0"/>
              </a:rPr>
              <a:t>(Para. 1)</a:t>
            </a:r>
            <a:r>
              <a:rPr lang="en-US" sz="3200" dirty="0">
                <a:latin typeface="Times New Roman" panose="02020603050405020304" pitchFamily="18" charset="0"/>
                <a:cs typeface="Times New Roman" panose="02020603050405020304" pitchFamily="18" charset="0"/>
              </a:rPr>
              <a:t> It is October again. It has been a year since my mother was diagnosed with lung cancer; a year since she started her good, brave fight. It has been a year marked with so many milestones, so many shared smiles and secret fears.</a:t>
            </a:r>
            <a:endParaRPr lang="en-US" sz="3200" dirty="0">
              <a:latin typeface="Times New Roman" panose="02020603050405020304" pitchFamily="18" charset="0"/>
              <a:cs typeface="Times New Roman" panose="02020603050405020304" pitchFamily="18" charset="0"/>
            </a:endParaRPr>
          </a:p>
        </p:txBody>
      </p:sp>
      <p:sp>
        <p:nvSpPr>
          <p:cNvPr id="13" name="矩形 12"/>
          <p:cNvSpPr/>
          <p:nvPr/>
        </p:nvSpPr>
        <p:spPr>
          <a:xfrm>
            <a:off x="358775" y="4594225"/>
            <a:ext cx="10909300" cy="22453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24. What has happened to Grandma over the year?</a:t>
            </a:r>
            <a:endParaRPr lang="en-US" altLang="zh-CN" sz="28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2800" dirty="0">
                <a:latin typeface="Times New Roman" panose="02020603050405020304" pitchFamily="18" charset="0"/>
                <a:cs typeface="Times New Roman" panose="02020603050405020304" pitchFamily="18" charset="0"/>
              </a:rPr>
              <a:t>She has refused others' visits.          </a:t>
            </a:r>
            <a:endParaRPr lang="en-US" altLang="zh-CN" sz="2800" dirty="0">
              <a:latin typeface="Times New Roman" panose="02020603050405020304" pitchFamily="18" charset="0"/>
              <a:cs typeface="Times New Roman" panose="02020603050405020304" pitchFamily="18" charset="0"/>
            </a:endParaRPr>
          </a:p>
          <a:p>
            <a:r>
              <a:rPr lang="en-US" altLang="zh-CN" sz="2800" dirty="0">
                <a:solidFill>
                  <a:srgbClr val="CC00FF"/>
                </a:solidFill>
                <a:latin typeface="Times New Roman" panose="02020603050405020304" pitchFamily="18" charset="0"/>
                <a:cs typeface="Times New Roman" panose="02020603050405020304" pitchFamily="18" charset="0"/>
              </a:rPr>
              <a:t>B. She has pulled through the cancer.</a:t>
            </a:r>
            <a:endParaRPr lang="en-US" altLang="zh-CN" sz="2800" dirty="0">
              <a:solidFill>
                <a:srgbClr val="CC00FF"/>
              </a:solidFill>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She has lost her fight with the tumor.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D. She has recovered without side effects.</a:t>
            </a:r>
            <a:endParaRPr lang="en-US" altLang="zh-CN" sz="28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358775" y="1692275"/>
            <a:ext cx="11273901" cy="521970"/>
          </a:xfrm>
          <a:prstGeom prst="rect">
            <a:avLst/>
          </a:prstGeom>
          <a:noFill/>
          <a:ln w="57150">
            <a:solidFill>
              <a:srgbClr val="FFC000"/>
            </a:solidFill>
          </a:ln>
        </p:spPr>
        <p:txBody>
          <a:bodyPr wrap="square" rtlCol="0">
            <a:spAutoFit/>
          </a:bodyPr>
          <a:lstStyle/>
          <a:p>
            <a:endParaRPr lang="zh-CN" altLang="en-US" sz="2800"/>
          </a:p>
        </p:txBody>
      </p:sp>
      <p:sp>
        <p:nvSpPr>
          <p:cNvPr id="2" name="矩形 1"/>
          <p:cNvSpPr/>
          <p:nvPr/>
        </p:nvSpPr>
        <p:spPr>
          <a:xfrm>
            <a:off x="9053133" y="5158447"/>
            <a:ext cx="2214880" cy="583565"/>
          </a:xfrm>
          <a:prstGeom prst="rect">
            <a:avLst/>
          </a:prstGeom>
          <a:solidFill>
            <a:srgbClr val="F5C059"/>
          </a:solidFill>
        </p:spPr>
        <p:txBody>
          <a:bodyPr wrap="none">
            <a:spAutoFit/>
          </a:bodyPr>
          <a:lstStyle/>
          <a:p>
            <a:r>
              <a:rPr lang="zh-CN" altLang="zh-CN" sz="3200" b="1" kern="100">
                <a:latin typeface="微软雅黑" panose="020B0503020204020204" pitchFamily="34" charset="-122"/>
                <a:ea typeface="微软雅黑" panose="020B0503020204020204" pitchFamily="34" charset="-122"/>
                <a:cs typeface="Times New Roman" panose="02020603050405020304" pitchFamily="18" charset="0"/>
              </a:rPr>
              <a:t>细节理解题</a:t>
            </a:r>
            <a:endParaRPr lang="zh-CN" altLang="en-US" sz="3200" b="1">
              <a:latin typeface="微软雅黑" panose="020B0503020204020204" pitchFamily="34" charset="-122"/>
              <a:ea typeface="微软雅黑" panose="020B0503020204020204" pitchFamily="34" charset="-122"/>
            </a:endParaRPr>
          </a:p>
        </p:txBody>
      </p:sp>
      <p:sp>
        <p:nvSpPr>
          <p:cNvPr id="5" name="文本框 4"/>
          <p:cNvSpPr txBox="1"/>
          <p:nvPr/>
        </p:nvSpPr>
        <p:spPr>
          <a:xfrm>
            <a:off x="5386724" y="1204495"/>
            <a:ext cx="6584296" cy="521970"/>
          </a:xfrm>
          <a:prstGeom prst="rect">
            <a:avLst/>
          </a:prstGeom>
          <a:noFill/>
          <a:ln w="57150">
            <a:solidFill>
              <a:srgbClr val="FFC000"/>
            </a:solidFill>
          </a:ln>
        </p:spPr>
        <p:txBody>
          <a:bodyPr wrap="square" rtlCol="0">
            <a:spAutoFit/>
          </a:bodyPr>
          <a:lstStyle/>
          <a:p>
            <a:endParaRPr lang="zh-CN" altLang="en-US" sz="2800"/>
          </a:p>
        </p:txBody>
      </p:sp>
      <p:sp>
        <p:nvSpPr>
          <p:cNvPr id="3" name="文本框 2"/>
          <p:cNvSpPr txBox="1"/>
          <p:nvPr/>
        </p:nvSpPr>
        <p:spPr>
          <a:xfrm>
            <a:off x="469265" y="2224405"/>
            <a:ext cx="859914" cy="460375"/>
          </a:xfrm>
          <a:prstGeom prst="rect">
            <a:avLst/>
          </a:prstGeom>
          <a:noFill/>
          <a:ln w="57150">
            <a:solidFill>
              <a:srgbClr val="FFC000"/>
            </a:solidFill>
          </a:ln>
        </p:spPr>
        <p:txBody>
          <a:bodyPr wrap="square" rtlCol="0">
            <a:spAutoFit/>
          </a:bodyPr>
          <a:lstStyle/>
          <a:p>
            <a:endParaRPr lang="zh-CN" altLang="en-US" sz="2400"/>
          </a:p>
        </p:txBody>
      </p:sp>
      <p:sp>
        <p:nvSpPr>
          <p:cNvPr id="6" name="心形 5"/>
          <p:cNvSpPr/>
          <p:nvPr/>
        </p:nvSpPr>
        <p:spPr>
          <a:xfrm>
            <a:off x="431755" y="5534049"/>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篇：记叙文</a:t>
            </a:r>
            <a:endPar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89780" y="147320"/>
            <a:ext cx="10095865" cy="829945"/>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人与自我</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0" y="1160145"/>
            <a:ext cx="12113443"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solidFill>
                  <a:schemeClr val="tx1"/>
                </a:solidFill>
                <a:latin typeface="Times New Roman" panose="02020603050405020304" pitchFamily="18" charset="0"/>
                <a:cs typeface="Times New Roman" panose="02020603050405020304" pitchFamily="18" charset="0"/>
              </a:rPr>
              <a:t>(Para. 2)</a:t>
            </a:r>
            <a:r>
              <a:rPr lang="en-US" sz="3200" dirty="0">
                <a:latin typeface="Times New Roman" panose="02020603050405020304" pitchFamily="18" charset="0"/>
                <a:cs typeface="Times New Roman" panose="02020603050405020304" pitchFamily="18" charset="0"/>
              </a:rPr>
              <a:t> Usually, children, with eyes that see all and minds that are still free to wonder, are extraordinarily accepting the changes in routine, the shift in seasons. This week, however, when I took my two younger boys with me for a visit to Mom's without telling her in advance, Sean ran into her bedroom to greet her, then quickly returned to the living room to talk to me. “Mom,” my four-year-old whispered, careful not to be overheard or offending, “Grandma has no hair.</a:t>
            </a:r>
            <a:endParaRPr lang="en-US" sz="3200" dirty="0">
              <a:latin typeface="Times New Roman" panose="02020603050405020304" pitchFamily="18" charset="0"/>
              <a:cs typeface="Times New Roman" panose="02020603050405020304" pitchFamily="18" charset="0"/>
            </a:endParaRPr>
          </a:p>
        </p:txBody>
      </p:sp>
      <p:sp>
        <p:nvSpPr>
          <p:cNvPr id="13" name="矩形 12"/>
          <p:cNvSpPr/>
          <p:nvPr/>
        </p:nvSpPr>
        <p:spPr>
          <a:xfrm>
            <a:off x="78556" y="4666993"/>
            <a:ext cx="11733229"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25. Why was Sean surprised when visiting Grandma?</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Because he found Grandma tired and thin.</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B. Because just overheard Grandma's cancer.</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Because he couldn't accept Grandma's appearance.</a:t>
            </a:r>
            <a:endParaRPr lang="en-US" altLang="zh-CN" sz="2800" dirty="0">
              <a:latin typeface="Times New Roman" panose="02020603050405020304" pitchFamily="18" charset="0"/>
              <a:cs typeface="Times New Roman" panose="02020603050405020304" pitchFamily="18" charset="0"/>
            </a:endParaRPr>
          </a:p>
          <a:p>
            <a:r>
              <a:rPr lang="en-US" altLang="zh-CN" sz="2800" dirty="0">
                <a:solidFill>
                  <a:srgbClr val="CC00FF"/>
                </a:solidFill>
                <a:latin typeface="Times New Roman" panose="02020603050405020304" pitchFamily="18" charset="0"/>
                <a:cs typeface="Times New Roman" panose="02020603050405020304" pitchFamily="18" charset="0"/>
              </a:rPr>
              <a:t>D. Because he had never seen Grandma hairless before</a:t>
            </a:r>
            <a:r>
              <a:rPr lang="en-US" altLang="zh-CN"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245538" y="4607267"/>
            <a:ext cx="2214880" cy="583565"/>
          </a:xfrm>
          <a:prstGeom prst="rect">
            <a:avLst/>
          </a:prstGeom>
          <a:solidFill>
            <a:srgbClr val="F5C059"/>
          </a:solidFill>
        </p:spPr>
        <p:txBody>
          <a:bodyPr wrap="none">
            <a:spAutoFit/>
          </a:bodyPr>
          <a:lstStyle/>
          <a:p>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细节理解题</a:t>
            </a:r>
            <a:endParaRPr lang="zh-CN" altLang="en-US" sz="32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78556" y="3168015"/>
            <a:ext cx="11243036" cy="521970"/>
          </a:xfrm>
          <a:prstGeom prst="rect">
            <a:avLst/>
          </a:prstGeom>
          <a:noFill/>
          <a:ln w="57150">
            <a:solidFill>
              <a:srgbClr val="FFC000"/>
            </a:solidFill>
          </a:ln>
        </p:spPr>
        <p:txBody>
          <a:bodyPr wrap="square" rtlCol="0">
            <a:spAutoFit/>
          </a:bodyPr>
          <a:lstStyle/>
          <a:p>
            <a:endParaRPr lang="zh-CN" altLang="en-US" sz="2800"/>
          </a:p>
        </p:txBody>
      </p:sp>
      <p:sp>
        <p:nvSpPr>
          <p:cNvPr id="8" name="心形 7"/>
          <p:cNvSpPr/>
          <p:nvPr/>
        </p:nvSpPr>
        <p:spPr>
          <a:xfrm>
            <a:off x="549760" y="7204849"/>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3" name="心形 2"/>
          <p:cNvSpPr/>
          <p:nvPr/>
        </p:nvSpPr>
        <p:spPr>
          <a:xfrm>
            <a:off x="78753" y="6421755"/>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rgbClr val="FF0000"/>
              </a:solidFill>
            </a:endParaRPr>
          </a:p>
        </p:txBody>
      </p:sp>
      <p:sp>
        <p:nvSpPr>
          <p:cNvPr id="4" name="文本框 3"/>
          <p:cNvSpPr txBox="1"/>
          <p:nvPr/>
        </p:nvSpPr>
        <p:spPr>
          <a:xfrm>
            <a:off x="0" y="3602635"/>
            <a:ext cx="11733228" cy="521970"/>
          </a:xfrm>
          <a:prstGeom prst="rect">
            <a:avLst/>
          </a:prstGeom>
          <a:noFill/>
          <a:ln w="57150">
            <a:solidFill>
              <a:srgbClr val="FFC000"/>
            </a:solidFill>
          </a:ln>
        </p:spPr>
        <p:txBody>
          <a:bodyPr wrap="square" rtlCol="0">
            <a:spAutoFit/>
          </a:bodyPr>
          <a:lstStyle/>
          <a:p>
            <a:endParaRPr lang="zh-CN" altLang="en-US" sz="2800"/>
          </a:p>
        </p:txBody>
      </p:sp>
      <p:sp>
        <p:nvSpPr>
          <p:cNvPr id="6" name="文本框 5"/>
          <p:cNvSpPr txBox="1"/>
          <p:nvPr/>
        </p:nvSpPr>
        <p:spPr>
          <a:xfrm>
            <a:off x="78556" y="4157951"/>
            <a:ext cx="8563183" cy="521970"/>
          </a:xfrm>
          <a:prstGeom prst="rect">
            <a:avLst/>
          </a:prstGeom>
          <a:noFill/>
          <a:ln w="57150">
            <a:solidFill>
              <a:srgbClr val="FFC000"/>
            </a:solidFill>
          </a:ln>
        </p:spPr>
        <p:txBody>
          <a:bodyPr wrap="square" rtlCol="0">
            <a:spAutoFit/>
          </a:bodyPr>
          <a:lstStyle/>
          <a:p>
            <a:endParaRPr lang="zh-CN" altLang="en-US" sz="2800"/>
          </a:p>
        </p:txBody>
      </p:sp>
      <p:sp>
        <p:nvSpPr>
          <p:cNvPr id="7" name="文本框 6"/>
          <p:cNvSpPr txBox="1"/>
          <p:nvPr/>
        </p:nvSpPr>
        <p:spPr>
          <a:xfrm>
            <a:off x="10680568" y="2645610"/>
            <a:ext cx="1381813" cy="521970"/>
          </a:xfrm>
          <a:prstGeom prst="rect">
            <a:avLst/>
          </a:prstGeom>
          <a:noFill/>
          <a:ln w="57150">
            <a:solidFill>
              <a:srgbClr val="FFC000"/>
            </a:solidFill>
          </a:ln>
        </p:spPr>
        <p:txBody>
          <a:bodyPr wrap="square" rtlCol="0">
            <a:spAutoFit/>
          </a:bodyPr>
          <a:lstStyle/>
          <a:p>
            <a:endParaRPr lang="zh-CN" altLang="en-US" sz="2800"/>
          </a:p>
        </p:txBody>
      </p:sp>
      <p:sp>
        <p:nvSpPr>
          <p:cNvPr id="11" name="文本框 10"/>
          <p:cNvSpPr txBox="1"/>
          <p:nvPr/>
        </p:nvSpPr>
        <p:spPr>
          <a:xfrm>
            <a:off x="1528712" y="4686647"/>
            <a:ext cx="6314389" cy="521970"/>
          </a:xfrm>
          <a:prstGeom prst="rect">
            <a:avLst/>
          </a:prstGeom>
          <a:noFill/>
          <a:ln w="57150">
            <a:solidFill>
              <a:srgbClr val="FFC000"/>
            </a:solidFill>
          </a:ln>
        </p:spPr>
        <p:txBody>
          <a:bodyPr wrap="square" rtlCol="0">
            <a:spAutoFit/>
          </a:bodyPr>
          <a:lstStyle/>
          <a:p>
            <a:endParaRPr lang="zh-CN" altLang="en-US" sz="280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3" grpId="0" animBg="1"/>
      <p:bldP spid="4" grpId="0" animBg="1"/>
      <p:bldP spid="6" grpId="0" animBg="1"/>
      <p:bldP spid="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篇：记叙文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89780" y="147320"/>
            <a:ext cx="10095865" cy="829945"/>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人与自我</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274320" y="1238250"/>
            <a:ext cx="11643360"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latin typeface="Times New Roman" panose="02020603050405020304" pitchFamily="18" charset="0"/>
                <a:cs typeface="Times New Roman" panose="02020603050405020304" pitchFamily="18" charset="0"/>
                <a:sym typeface="+mn-ea"/>
              </a:rPr>
              <a:t>(Para. 1) It is October again. It has been a year since my mother was diagnosed with lung cancer; a year </a:t>
            </a:r>
            <a:r>
              <a:rPr lang="en-US" sz="2800" u="sng" dirty="0">
                <a:solidFill>
                  <a:srgbClr val="FF0000"/>
                </a:solidFill>
                <a:latin typeface="Times New Roman" panose="02020603050405020304" pitchFamily="18" charset="0"/>
                <a:cs typeface="Times New Roman" panose="02020603050405020304" pitchFamily="18" charset="0"/>
                <a:sym typeface="+mn-ea"/>
              </a:rPr>
              <a:t>since she started her good, brave fight</a:t>
            </a:r>
            <a:r>
              <a:rPr lang="en-US" sz="2800" dirty="0">
                <a:latin typeface="Times New Roman" panose="02020603050405020304" pitchFamily="18" charset="0"/>
                <a:cs typeface="Times New Roman" panose="02020603050405020304" pitchFamily="18" charset="0"/>
                <a:sym typeface="+mn-ea"/>
              </a:rPr>
              <a:t>. It has been a year </a:t>
            </a:r>
            <a:r>
              <a:rPr lang="en-US" sz="2800" u="sng" dirty="0">
                <a:solidFill>
                  <a:srgbClr val="FF0000"/>
                </a:solidFill>
                <a:latin typeface="Times New Roman" panose="02020603050405020304" pitchFamily="18" charset="0"/>
                <a:cs typeface="Times New Roman" panose="02020603050405020304" pitchFamily="18" charset="0"/>
                <a:sym typeface="+mn-ea"/>
              </a:rPr>
              <a:t>marked with so many milestones, so many shared smiles and secret fears.</a:t>
            </a:r>
            <a:endParaRPr lang="en-US" sz="2800" u="sng" dirty="0">
              <a:solidFill>
                <a:srgbClr val="FF0000"/>
              </a:solidFill>
              <a:latin typeface="Times New Roman" panose="02020603050405020304" pitchFamily="18" charset="0"/>
              <a:cs typeface="Times New Roman" panose="02020603050405020304" pitchFamily="18" charset="0"/>
              <a:sym typeface="+mn-ea"/>
            </a:endParaRPr>
          </a:p>
          <a:p>
            <a:pPr indent="444500"/>
            <a:r>
              <a:rPr lang="en-US" sz="2800" dirty="0">
                <a:latin typeface="Times New Roman" panose="02020603050405020304" pitchFamily="18" charset="0"/>
                <a:cs typeface="Times New Roman" panose="02020603050405020304" pitchFamily="18" charset="0"/>
                <a:sym typeface="+mn-ea"/>
              </a:rPr>
              <a:t>(Para. 5)</a:t>
            </a:r>
            <a:r>
              <a:rPr lang="en-US" sz="2800" dirty="0">
                <a:latin typeface="Times New Roman" panose="02020603050405020304" pitchFamily="18" charset="0"/>
                <a:cs typeface="Times New Roman" panose="02020603050405020304" pitchFamily="18" charset="0"/>
              </a:rPr>
              <a:t> </a:t>
            </a:r>
            <a:r>
              <a:rPr lang="en-US" sz="2800" u="sng" dirty="0">
                <a:solidFill>
                  <a:srgbClr val="FF0000"/>
                </a:solidFill>
                <a:latin typeface="Times New Roman" panose="02020603050405020304" pitchFamily="18" charset="0"/>
                <a:cs typeface="Times New Roman" panose="02020603050405020304" pitchFamily="18" charset="0"/>
              </a:rPr>
              <a:t>“Would you like to touch my head, Sean?” </a:t>
            </a:r>
            <a:r>
              <a:rPr lang="en-US" sz="2800" dirty="0">
                <a:latin typeface="Times New Roman" panose="02020603050405020304" pitchFamily="18" charset="0"/>
                <a:cs typeface="Times New Roman" panose="02020603050405020304" pitchFamily="18" charset="0"/>
              </a:rPr>
              <a:t>my mother asked as my son stared at her, his blue eyes filled with questions and curiosity.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矩形 1"/>
          <p:cNvSpPr/>
          <p:nvPr/>
        </p:nvSpPr>
        <p:spPr>
          <a:xfrm>
            <a:off x="9015033" y="3550587"/>
            <a:ext cx="2214880" cy="583565"/>
          </a:xfrm>
          <a:prstGeom prst="rect">
            <a:avLst/>
          </a:prstGeom>
          <a:solidFill>
            <a:srgbClr val="F5C059"/>
          </a:solidFill>
        </p:spPr>
        <p:txBody>
          <a:bodyPr wrap="none">
            <a:spAutoFit/>
          </a:bodyPr>
          <a:lstStyle/>
          <a:p>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推理判断题</a:t>
            </a:r>
            <a:endParaRPr lang="zh-CN" altLang="en-US" sz="3200" b="1" dirty="0">
              <a:latin typeface="微软雅黑" panose="020B0503020204020204" pitchFamily="34" charset="-122"/>
              <a:ea typeface="微软雅黑" panose="020B0503020204020204" pitchFamily="34" charset="-122"/>
            </a:endParaRPr>
          </a:p>
        </p:txBody>
      </p:sp>
      <p:sp>
        <p:nvSpPr>
          <p:cNvPr id="8" name="矩形 7"/>
          <p:cNvSpPr/>
          <p:nvPr/>
        </p:nvSpPr>
        <p:spPr>
          <a:xfrm>
            <a:off x="333375" y="4147820"/>
            <a:ext cx="11524615"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26. Which of the following can best describe Grandma?</a:t>
            </a:r>
            <a:endParaRPr lang="en-US" altLang="zh-CN" sz="2800" dirty="0">
              <a:latin typeface="Times New Roman" panose="02020603050405020304" pitchFamily="18" charset="0"/>
              <a:cs typeface="Times New Roman" panose="02020603050405020304" pitchFamily="18" charset="0"/>
            </a:endParaRPr>
          </a:p>
          <a:p>
            <a:r>
              <a:rPr lang="en-US" altLang="zh-CN" sz="2800" dirty="0">
                <a:solidFill>
                  <a:srgbClr val="CC00FF"/>
                </a:solidFill>
                <a:latin typeface="Times New Roman" panose="02020603050405020304" pitchFamily="18" charset="0"/>
                <a:cs typeface="Times New Roman" panose="02020603050405020304" pitchFamily="18" charset="0"/>
              </a:rPr>
              <a:t>A. Loving and optimistic.                    </a:t>
            </a:r>
            <a:r>
              <a:rPr lang="en-US" altLang="zh-CN" sz="2800" dirty="0">
                <a:latin typeface="Times New Roman" panose="02020603050405020304" pitchFamily="18" charset="0"/>
                <a:cs typeface="Times New Roman" panose="02020603050405020304" pitchFamily="18" charset="0"/>
              </a:rPr>
              <a:t>B. Loyal and honest.</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Humble and committed.                  D. Generous and humorous.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p:txBody>
      </p:sp>
      <p:cxnSp>
        <p:nvCxnSpPr>
          <p:cNvPr id="3" name="直接箭头连接符 2"/>
          <p:cNvCxnSpPr/>
          <p:nvPr/>
        </p:nvCxnSpPr>
        <p:spPr>
          <a:xfrm flipH="1">
            <a:off x="3842068" y="2577078"/>
            <a:ext cx="5713733" cy="220291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 name="心形 3"/>
          <p:cNvSpPr/>
          <p:nvPr/>
        </p:nvSpPr>
        <p:spPr>
          <a:xfrm>
            <a:off x="429643" y="4572026"/>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6" name="直接箭头连接符 5"/>
          <p:cNvCxnSpPr/>
          <p:nvPr/>
        </p:nvCxnSpPr>
        <p:spPr>
          <a:xfrm flipH="1">
            <a:off x="1611984" y="3307413"/>
            <a:ext cx="3506771" cy="1472575"/>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篇：记叙文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89780" y="147320"/>
            <a:ext cx="10095865" cy="829945"/>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人与自我</a:t>
            </a:r>
            <a:endParaRPr lang="zh-CN" altLang="en-US" sz="3200" b="1" dirty="0">
              <a:latin typeface="宋体" panose="02010600030101010101" pitchFamily="2" charset="-122"/>
              <a:ea typeface="宋体" panose="02010600030101010101" pitchFamily="2" charset="-122"/>
            </a:endParaRPr>
          </a:p>
        </p:txBody>
      </p:sp>
      <p:sp>
        <p:nvSpPr>
          <p:cNvPr id="2" name="矩形 1"/>
          <p:cNvSpPr/>
          <p:nvPr/>
        </p:nvSpPr>
        <p:spPr>
          <a:xfrm>
            <a:off x="9015033" y="3729697"/>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主旨大意</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8" name="矩形 7"/>
          <p:cNvSpPr/>
          <p:nvPr/>
        </p:nvSpPr>
        <p:spPr>
          <a:xfrm>
            <a:off x="333375" y="4523818"/>
            <a:ext cx="11524615"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27. What message does the author convey in the text?</a:t>
            </a:r>
            <a:endParaRPr lang="en-US" altLang="zh-CN" sz="28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2800" dirty="0">
                <a:latin typeface="Times New Roman" panose="02020603050405020304" pitchFamily="18" charset="0"/>
                <a:cs typeface="Times New Roman" panose="02020603050405020304" pitchFamily="18" charset="0"/>
              </a:rPr>
              <a:t>Every cloud has a silver lining.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B. Never judge a book by its cover.</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a:t>
            </a:r>
            <a:r>
              <a:rPr lang="en-US" altLang="zh-CN" sz="2800" dirty="0">
                <a:solidFill>
                  <a:srgbClr val="CC00FF"/>
                </a:solidFill>
                <a:latin typeface="Times New Roman" panose="02020603050405020304" pitchFamily="18" charset="0"/>
                <a:cs typeface="Times New Roman" panose="02020603050405020304" pitchFamily="18" charset="0"/>
              </a:rPr>
              <a:t>Love goes beyond physical changes.        </a:t>
            </a:r>
            <a:endParaRPr lang="en-US" altLang="zh-CN" sz="2800" dirty="0">
              <a:solidFill>
                <a:srgbClr val="CC00FF"/>
              </a:solidFill>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D. What doesn't kill us makes us stronger.</a:t>
            </a:r>
            <a:endParaRPr lang="en-US" altLang="zh-CN" sz="2800" dirty="0">
              <a:latin typeface="Times New Roman" panose="02020603050405020304" pitchFamily="18" charset="0"/>
              <a:cs typeface="Times New Roman" panose="02020603050405020304" pitchFamily="18" charset="0"/>
            </a:endParaRPr>
          </a:p>
        </p:txBody>
      </p:sp>
      <p:sp>
        <p:nvSpPr>
          <p:cNvPr id="4" name="心形 3"/>
          <p:cNvSpPr/>
          <p:nvPr/>
        </p:nvSpPr>
        <p:spPr>
          <a:xfrm>
            <a:off x="333375" y="5852723"/>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3" name="文本框 2"/>
          <p:cNvSpPr txBox="1"/>
          <p:nvPr/>
        </p:nvSpPr>
        <p:spPr>
          <a:xfrm>
            <a:off x="274320" y="1238250"/>
            <a:ext cx="11643360"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latin typeface="Times New Roman" panose="02020603050405020304" pitchFamily="18" charset="0"/>
                <a:cs typeface="Times New Roman" panose="02020603050405020304" pitchFamily="18" charset="0"/>
                <a:sym typeface="+mn-ea"/>
              </a:rPr>
              <a:t>(Para.6) It is surprising to see your mother—or anyone you love—without hair, but surprisingly it's something that you can get used to quickly. </a:t>
            </a:r>
            <a:r>
              <a:rPr lang="en-US" sz="2800" u="sng" dirty="0">
                <a:solidFill>
                  <a:srgbClr val="FF0000"/>
                </a:solidFill>
                <a:latin typeface="Times New Roman" panose="02020603050405020304" pitchFamily="18" charset="0"/>
                <a:cs typeface="Times New Roman" panose="02020603050405020304" pitchFamily="18" charset="0"/>
                <a:sym typeface="+mn-ea"/>
              </a:rPr>
              <a:t>We are, after all, not really these bodies—these are just the shells that transport who we are, and no matter what the physical changes, those connected by love seem to be able to recognize their own.</a:t>
            </a:r>
            <a:endParaRPr lang="en-US" sz="2800" u="sng" dirty="0">
              <a:solidFill>
                <a:srgbClr val="FF0000"/>
              </a:solidFill>
              <a:latin typeface="Times New Roman" panose="02020603050405020304" pitchFamily="18" charset="0"/>
              <a:cs typeface="Times New Roman" panose="02020603050405020304" pitchFamily="18" charset="0"/>
            </a:endParaRPr>
          </a:p>
        </p:txBody>
      </p:sp>
      <p:cxnSp>
        <p:nvCxnSpPr>
          <p:cNvPr id="5" name="直接箭头连接符 4"/>
          <p:cNvCxnSpPr/>
          <p:nvPr/>
        </p:nvCxnSpPr>
        <p:spPr>
          <a:xfrm flipH="1">
            <a:off x="4589780" y="3068038"/>
            <a:ext cx="2516957" cy="291156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4" y="1005205"/>
            <a:ext cx="10170965" cy="3358292"/>
          </a:xfrm>
          <a:prstGeom prst="rect">
            <a:avLst/>
          </a:prstGeom>
          <a:solidFill>
            <a:schemeClr val="bg1"/>
          </a:solidFill>
          <a:ln w="9525">
            <a:noFill/>
          </a:ln>
        </p:spPr>
        <p:txBody>
          <a:bodyPr wrap="square">
            <a:spAutoFit/>
          </a:bodyPr>
          <a:lstStyle/>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1.be diagnosed with…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被诊断出患有</a:t>
            </a: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2.milestone  n.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里程碑</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3.side effect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副作用</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4.catch her by surprise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让她大吃一惊</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5.pull through the cancer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战胜癌症；熬过</a:t>
            </a: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6816" y="433629"/>
            <a:ext cx="5071621" cy="1754326"/>
          </a:xfrm>
          <a:prstGeom prst="rect">
            <a:avLst/>
          </a:prstGeom>
          <a:solidFill>
            <a:srgbClr val="0000FF"/>
          </a:solidFill>
        </p:spPr>
        <p:txBody>
          <a:bodyPr wrap="square" rtlCol="0">
            <a:spAutoFit/>
          </a:bodyPr>
          <a:lstStyle/>
          <a:p>
            <a:r>
              <a:rPr lang="en-US" altLang="zh-CN" sz="3600" b="1" dirty="0">
                <a:solidFill>
                  <a:schemeClr val="bg1"/>
                </a:solidFill>
              </a:rPr>
              <a:t>                 C </a:t>
            </a:r>
            <a:r>
              <a:rPr lang="zh-CN" altLang="en-US" sz="3600" b="1" dirty="0">
                <a:solidFill>
                  <a:schemeClr val="bg1"/>
                </a:solidFill>
              </a:rPr>
              <a:t>篇</a:t>
            </a:r>
            <a:endParaRPr lang="en-US" altLang="zh-CN" sz="3600" b="1" dirty="0">
              <a:solidFill>
                <a:schemeClr val="bg1"/>
              </a:solidFill>
            </a:endParaRPr>
          </a:p>
          <a:p>
            <a:r>
              <a:rPr lang="zh-CN" altLang="en-US" sz="3600" b="1" dirty="0">
                <a:solidFill>
                  <a:schemeClr val="bg1"/>
                </a:solidFill>
              </a:rPr>
              <a:t>谷歌研发的聊天机器人</a:t>
            </a:r>
            <a:r>
              <a:rPr lang="en-US" altLang="zh-CN" sz="3600" b="1" dirty="0">
                <a:solidFill>
                  <a:schemeClr val="bg1"/>
                </a:solidFill>
              </a:rPr>
              <a:t>Google Gemini</a:t>
            </a:r>
            <a:r>
              <a:rPr lang="zh-CN" altLang="en-US" sz="3600" b="1" dirty="0">
                <a:solidFill>
                  <a:schemeClr val="bg1"/>
                </a:solidFill>
              </a:rPr>
              <a:t>的议论</a:t>
            </a:r>
            <a:endParaRPr lang="zh-CN" altLang="en-US" sz="3600" b="1" dirty="0">
              <a:solidFill>
                <a:schemeClr val="bg1"/>
              </a:solidFill>
            </a:endParaRPr>
          </a:p>
        </p:txBody>
      </p:sp>
      <p:pic>
        <p:nvPicPr>
          <p:cNvPr id="3" name="Picture 2" descr="Google Gemini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32775" y="0"/>
            <a:ext cx="5659225" cy="30825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Google Gemini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5976594"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oogle Gemini 的图像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304" y="3632440"/>
            <a:ext cx="4941880" cy="32255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3612515"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C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篇：夹叙夹议文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00" name="文本框 99"/>
          <p:cNvSpPr txBox="1"/>
          <p:nvPr/>
        </p:nvSpPr>
        <p:spPr>
          <a:xfrm>
            <a:off x="287655" y="1005205"/>
            <a:ext cx="11562715" cy="3538220"/>
          </a:xfrm>
          <a:prstGeom prst="rect">
            <a:avLst/>
          </a:prstGeom>
          <a:solidFill>
            <a:schemeClr val="bg1"/>
          </a:solid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mn-ea"/>
              </a:rPr>
              <a:t>(Para. 1)</a:t>
            </a:r>
            <a:r>
              <a:rPr lang="en-US" sz="2800" dirty="0">
                <a:latin typeface="Times New Roman" panose="02020603050405020304" pitchFamily="18" charset="0"/>
                <a:cs typeface="Times New Roman" panose="02020603050405020304" pitchFamily="18" charset="0"/>
              </a:rPr>
              <a:t> Users of Google Gemini, the tech giant's artificial-intelligence model, recently noticed that asking it to create images of Vikings, or German soldiers from 1943 produced surprising results: hardly any of the people depicted were white. </a:t>
            </a:r>
            <a:r>
              <a:rPr lang="en-US" sz="2800" dirty="0">
                <a:solidFill>
                  <a:srgbClr val="FF0000"/>
                </a:solidFill>
                <a:latin typeface="Times New Roman" panose="02020603050405020304" pitchFamily="18" charset="0"/>
                <a:cs typeface="Times New Roman" panose="02020603050405020304" pitchFamily="18" charset="0"/>
              </a:rPr>
              <a:t>Other image-generation tools have been criticized </a:t>
            </a:r>
            <a:r>
              <a:rPr lang="en-US" sz="2800" u="sng" dirty="0">
                <a:solidFill>
                  <a:srgbClr val="FF0000"/>
                </a:solidFill>
                <a:latin typeface="Times New Roman" panose="02020603050405020304" pitchFamily="18" charset="0"/>
                <a:cs typeface="Times New Roman" panose="02020603050405020304" pitchFamily="18" charset="0"/>
              </a:rPr>
              <a:t>because they tend to show white men when asked for images of entrepreneurs or doctors. </a:t>
            </a:r>
            <a:r>
              <a:rPr lang="en-US" sz="2800" dirty="0">
                <a:latin typeface="Times New Roman" panose="02020603050405020304" pitchFamily="18" charset="0"/>
                <a:cs typeface="Times New Roman" panose="02020603050405020304" pitchFamily="18" charset="0"/>
              </a:rPr>
              <a:t>Google wanted Gemini to </a:t>
            </a:r>
            <a:r>
              <a:rPr lang="en-US" sz="2800" b="1" dirty="0">
                <a:solidFill>
                  <a:srgbClr val="0000FF"/>
                </a:solidFill>
                <a:latin typeface="Times New Roman" panose="02020603050405020304" pitchFamily="18" charset="0"/>
                <a:cs typeface="Times New Roman" panose="02020603050405020304" pitchFamily="18" charset="0"/>
              </a:rPr>
              <a:t>avoid this trap; </a:t>
            </a:r>
            <a:r>
              <a:rPr lang="en-US" sz="2800" dirty="0">
                <a:latin typeface="Times New Roman" panose="02020603050405020304" pitchFamily="18" charset="0"/>
                <a:cs typeface="Times New Roman" panose="02020603050405020304" pitchFamily="18" charset="0"/>
              </a:rPr>
              <a:t>instead, it fell into another one, depicting George Washington as black. Now attention has moved on to the chatbot's text responses, which turned out to be just as surprising.</a:t>
            </a:r>
            <a:endParaRPr lang="en-US" sz="2800" dirty="0">
              <a:latin typeface="Times New Roman" panose="02020603050405020304" pitchFamily="18" charset="0"/>
              <a:cs typeface="Times New Roman" panose="02020603050405020304" pitchFamily="18" charset="0"/>
            </a:endParaRPr>
          </a:p>
        </p:txBody>
      </p:sp>
      <p:sp>
        <p:nvSpPr>
          <p:cNvPr id="13" name="矩形 12"/>
          <p:cNvSpPr/>
          <p:nvPr/>
        </p:nvSpPr>
        <p:spPr>
          <a:xfrm>
            <a:off x="354093" y="4715006"/>
            <a:ext cx="11677650"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28. What do the words “this trap” underlined in the first paragraph refer to?</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a:t>
            </a:r>
            <a:r>
              <a:rPr lang="en-US" altLang="zh-CN" sz="2800" dirty="0">
                <a:solidFill>
                  <a:srgbClr val="FF0000"/>
                </a:solidFill>
                <a:latin typeface="Times New Roman" panose="02020603050405020304" pitchFamily="18" charset="0"/>
                <a:cs typeface="Times New Roman" panose="02020603050405020304" pitchFamily="18" charset="0"/>
              </a:rPr>
              <a:t>. Having a racial bias.                     </a:t>
            </a:r>
            <a:r>
              <a:rPr lang="en-US" altLang="zh-CN" sz="2800" dirty="0">
                <a:latin typeface="Times New Roman" panose="02020603050405020304" pitchFamily="18" charset="0"/>
                <a:cs typeface="Times New Roman" panose="02020603050405020304" pitchFamily="18" charset="0"/>
              </a:rPr>
              <a:t>B. Responding to wrong texts.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Criticizing political figures.          D. Going against historical facts.</a:t>
            </a:r>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144000" y="6122698"/>
            <a:ext cx="2458688" cy="584775"/>
          </a:xfrm>
          <a:prstGeom prst="rect">
            <a:avLst/>
          </a:prstGeom>
          <a:solidFill>
            <a:srgbClr val="F5C059"/>
          </a:solidFill>
        </p:spPr>
        <p:txBody>
          <a:bodyPr wrap="squar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词义猜测</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8" name="心形 7"/>
          <p:cNvSpPr/>
          <p:nvPr/>
        </p:nvSpPr>
        <p:spPr>
          <a:xfrm>
            <a:off x="429643" y="5199540"/>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3" name="直接箭头连接符 2"/>
          <p:cNvCxnSpPr/>
          <p:nvPr/>
        </p:nvCxnSpPr>
        <p:spPr>
          <a:xfrm flipH="1">
            <a:off x="1658044" y="2818539"/>
            <a:ext cx="3036504" cy="2512439"/>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306218" y="147320"/>
            <a:ext cx="6296470" cy="715581"/>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人与社会之科技</a:t>
            </a:r>
            <a:endParaRPr lang="zh-CN" altLang="en-US" sz="3200" b="1" dirty="0">
              <a:latin typeface="宋体" panose="02010600030101010101" pitchFamily="2" charset="-122"/>
              <a:ea typeface="宋体" panose="02010600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24379"/>
            <a:ext cx="11788775" cy="4401205"/>
          </a:xfrm>
          <a:prstGeom prst="rect">
            <a:avLst/>
          </a:prstGeom>
          <a:solidFill>
            <a:schemeClr val="bg1"/>
          </a:solidFill>
          <a:ln w="9525">
            <a:noFill/>
          </a:ln>
        </p:spPr>
        <p:txBody>
          <a:bodyPr wrap="square">
            <a:spAutoFit/>
          </a:bodyPr>
          <a:lstStyle/>
          <a:p>
            <a:pPr indent="444500"/>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para1)….</a:t>
            </a: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attention has moved on to </a:t>
            </a:r>
            <a:r>
              <a:rPr lang="en-US" sz="2800" u="sng" dirty="0">
                <a:solidFill>
                  <a:srgbClr val="FF0000"/>
                </a:solidFill>
                <a:latin typeface="Times New Roman" panose="02020603050405020304" pitchFamily="18" charset="0"/>
                <a:cs typeface="Times New Roman" panose="02020603050405020304" pitchFamily="18" charset="0"/>
              </a:rPr>
              <a:t>the chatbot's text responses, </a:t>
            </a:r>
            <a:r>
              <a:rPr lang="en-US" sz="2800" dirty="0">
                <a:solidFill>
                  <a:srgbClr val="0000FF"/>
                </a:solidFill>
                <a:latin typeface="Times New Roman" panose="02020603050405020304" pitchFamily="18" charset="0"/>
                <a:cs typeface="Times New Roman" panose="02020603050405020304" pitchFamily="18" charset="0"/>
              </a:rPr>
              <a:t>which</a:t>
            </a:r>
            <a:r>
              <a:rPr lang="en-US" sz="2800" dirty="0">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turned out to be just as surprising.</a:t>
            </a:r>
            <a:endParaRPr lang="en-US" sz="2800" dirty="0">
              <a:solidFill>
                <a:srgbClr val="0000FF"/>
              </a:solidFill>
              <a:latin typeface="Times New Roman" panose="02020603050405020304" pitchFamily="18" charset="0"/>
              <a:cs typeface="Times New Roman" panose="02020603050405020304" pitchFamily="18" charset="0"/>
            </a:endParaRPr>
          </a:p>
          <a:p>
            <a:pPr indent="444500"/>
            <a:r>
              <a:rPr lang="en-US" sz="2800" dirty="0">
                <a:latin typeface="Times New Roman" panose="02020603050405020304" pitchFamily="18" charset="0"/>
                <a:cs typeface="Times New Roman" panose="02020603050405020304" pitchFamily="18" charset="0"/>
              </a:rPr>
              <a:t>(Para. 3) Gemini happily provided arguments in favor of positive action in higher education, but refused to provide arguments against. It declined to write a job ad for a fossil-fuel lobby group（</a:t>
            </a:r>
            <a:r>
              <a:rPr lang="zh-CN" altLang="en-US" sz="2800" dirty="0">
                <a:latin typeface="Times New Roman" panose="02020603050405020304" pitchFamily="18" charset="0"/>
                <a:cs typeface="Times New Roman" panose="02020603050405020304" pitchFamily="18" charset="0"/>
              </a:rPr>
              <a:t>游说团体）</a:t>
            </a:r>
            <a:r>
              <a:rPr lang="en-US" altLang="zh-C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because fossil fuels are bad and lobby groups prioritize “the interests of corporations over public well-being”. Asked if Hamas is a terrorist organization, it replied that the conflict in Gaza is “complex”; asked if Elon Musk's tweeting of memes had done more harm than Hitler, it said it was “difficult to say”. </a:t>
            </a:r>
            <a:r>
              <a:rPr lang="en-US" sz="2800" u="sng" dirty="0">
                <a:solidFill>
                  <a:srgbClr val="FF0000"/>
                </a:solidFill>
                <a:latin typeface="Times New Roman" panose="02020603050405020304" pitchFamily="18" charset="0"/>
                <a:cs typeface="Times New Roman" panose="02020603050405020304" pitchFamily="18" charset="0"/>
              </a:rPr>
              <a:t>You do not have to be a critic to perceive its progressive </a:t>
            </a:r>
            <a:r>
              <a:rPr lang="en-US" sz="2800" b="1" u="sng" dirty="0">
                <a:solidFill>
                  <a:srgbClr val="FF0000"/>
                </a:solidFill>
                <a:latin typeface="Times New Roman" panose="02020603050405020304" pitchFamily="18" charset="0"/>
                <a:cs typeface="Times New Roman" panose="02020603050405020304" pitchFamily="18" charset="0"/>
              </a:rPr>
              <a:t>bias.</a:t>
            </a:r>
            <a:endParaRPr lang="en-US" sz="2800" b="1" u="sng" dirty="0">
              <a:solidFill>
                <a:srgbClr val="FF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65988" y="4564913"/>
            <a:ext cx="11722787"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29. What is </a:t>
            </a:r>
            <a:r>
              <a:rPr lang="en-US" altLang="zh-CN" sz="2800" dirty="0">
                <a:solidFill>
                  <a:srgbClr val="FF0000"/>
                </a:solidFill>
                <a:latin typeface="Times New Roman" panose="02020603050405020304" pitchFamily="18" charset="0"/>
                <a:cs typeface="Times New Roman" panose="02020603050405020304" pitchFamily="18" charset="0"/>
              </a:rPr>
              <a:t>Paragraph 2 </a:t>
            </a:r>
            <a:r>
              <a:rPr lang="en-US" altLang="zh-CN" sz="2800" dirty="0">
                <a:latin typeface="Times New Roman" panose="02020603050405020304" pitchFamily="18" charset="0"/>
                <a:cs typeface="Times New Roman" panose="02020603050405020304" pitchFamily="18" charset="0"/>
              </a:rPr>
              <a:t>mainly about?</a:t>
            </a:r>
            <a:endParaRPr lang="en-US" altLang="zh-CN" sz="28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2800" dirty="0">
                <a:latin typeface="Times New Roman" panose="02020603050405020304" pitchFamily="18" charset="0"/>
                <a:cs typeface="Times New Roman" panose="02020603050405020304" pitchFamily="18" charset="0"/>
              </a:rPr>
              <a:t>Gemini's refusal to make progress.      </a:t>
            </a:r>
            <a:endParaRPr lang="en-US" altLang="zh-CN" sz="28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2800" dirty="0">
                <a:latin typeface="Times New Roman" panose="02020603050405020304" pitchFamily="18" charset="0"/>
                <a:cs typeface="Times New Roman" panose="02020603050405020304" pitchFamily="18" charset="0"/>
              </a:rPr>
              <a:t>Gemini's failure to give definite answers.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Gemini's </a:t>
            </a:r>
            <a:r>
              <a:rPr lang="en-US" altLang="zh-CN" sz="2800" b="1" dirty="0">
                <a:solidFill>
                  <a:srgbClr val="FF0000"/>
                </a:solidFill>
                <a:latin typeface="Times New Roman" panose="02020603050405020304" pitchFamily="18" charset="0"/>
                <a:cs typeface="Times New Roman" panose="02020603050405020304" pitchFamily="18" charset="0"/>
              </a:rPr>
              <a:t>prejudice</a:t>
            </a:r>
            <a:r>
              <a:rPr lang="en-US" altLang="zh-CN" sz="2800" dirty="0">
                <a:latin typeface="Times New Roman" panose="02020603050405020304" pitchFamily="18" charset="0"/>
                <a:cs typeface="Times New Roman" panose="02020603050405020304" pitchFamily="18" charset="0"/>
              </a:rPr>
              <a:t> in </a:t>
            </a:r>
            <a:r>
              <a:rPr lang="en-US" altLang="zh-CN" sz="2800" u="sng" dirty="0">
                <a:solidFill>
                  <a:srgbClr val="0000FF"/>
                </a:solidFill>
                <a:latin typeface="Times New Roman" panose="02020603050405020304" pitchFamily="18" charset="0"/>
                <a:cs typeface="Times New Roman" panose="02020603050405020304" pitchFamily="18" charset="0"/>
              </a:rPr>
              <a:t>text responses.    </a:t>
            </a:r>
            <a:endParaRPr lang="en-US" altLang="zh-CN" sz="2800" u="sng" dirty="0">
              <a:solidFill>
                <a:srgbClr val="0000FF"/>
              </a:solidFill>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D. Gemini's avoidance of political conflicts.</a:t>
            </a:r>
            <a:r>
              <a:rPr lang="en-US" altLang="zh-CN" sz="2800" dirty="0">
                <a:solidFill>
                  <a:schemeClr val="tx1"/>
                </a:solidFill>
                <a:latin typeface="Times New Roman" panose="02020603050405020304" pitchFamily="18" charset="0"/>
                <a:cs typeface="Times New Roman" panose="02020603050405020304" pitchFamily="18" charset="0"/>
              </a:rPr>
              <a:t>．</a:t>
            </a:r>
            <a:endParaRPr lang="en-US" altLang="zh-CN" sz="2800" dirty="0">
              <a:solidFill>
                <a:schemeClr val="tx1"/>
              </a:solidFill>
              <a:latin typeface="Times New Roman" panose="02020603050405020304" pitchFamily="18" charset="0"/>
              <a:cs typeface="Times New Roman" panose="02020603050405020304" pitchFamily="18" charset="0"/>
            </a:endParaRPr>
          </a:p>
        </p:txBody>
      </p:sp>
      <p:sp>
        <p:nvSpPr>
          <p:cNvPr id="2" name="矩形 1"/>
          <p:cNvSpPr/>
          <p:nvPr/>
        </p:nvSpPr>
        <p:spPr>
          <a:xfrm>
            <a:off x="9229663" y="4253572"/>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归纳概括</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5" name="心形 4"/>
          <p:cNvSpPr/>
          <p:nvPr/>
        </p:nvSpPr>
        <p:spPr>
          <a:xfrm>
            <a:off x="184206" y="5897851"/>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3" name="直接箭头连接符 2"/>
          <p:cNvCxnSpPr/>
          <p:nvPr/>
        </p:nvCxnSpPr>
        <p:spPr>
          <a:xfrm flipH="1">
            <a:off x="2287346" y="4336330"/>
            <a:ext cx="1551657" cy="165454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4590572" y="518474"/>
            <a:ext cx="3874698" cy="547239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3815715" cy="583565"/>
          </a:xfrm>
          <a:prstGeom prst="rect">
            <a:avLst/>
          </a:prstGeom>
          <a:noFill/>
        </p:spPr>
        <p:txBody>
          <a:bodyPr wrap="square" rtlCol="0">
            <a:spAutoFit/>
          </a:bodyPr>
          <a:lstStyle/>
          <a:p>
            <a:r>
              <a:rPr lang="en-US" altLang="zh-CN"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C </a:t>
            </a:r>
            <a:r>
              <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篇：夹叙夹议文</a:t>
            </a:r>
            <a:endPar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00" name="文本框 99"/>
          <p:cNvSpPr txBox="1"/>
          <p:nvPr/>
        </p:nvSpPr>
        <p:spPr>
          <a:xfrm>
            <a:off x="226060" y="1146175"/>
            <a:ext cx="11562715" cy="3107690"/>
          </a:xfrm>
          <a:prstGeom prst="rect">
            <a:avLst/>
          </a:prstGeom>
          <a:solidFill>
            <a:schemeClr val="bg1"/>
          </a:solid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rPr>
              <a:t>(Para. 3)	Inadequate testing may be partly to blame. Google lags behind OpenAI, maker of the better-known ChatGPT. As it races to catch up, Google may have cut corners. Other chatbots have also had </a:t>
            </a:r>
            <a:r>
              <a:rPr lang="en-US" sz="2800" b="1" dirty="0">
                <a:solidFill>
                  <a:srgbClr val="FF0000"/>
                </a:solidFill>
                <a:latin typeface="Times New Roman" panose="02020603050405020304" pitchFamily="18" charset="0"/>
                <a:cs typeface="Times New Roman" panose="02020603050405020304" pitchFamily="18" charset="0"/>
              </a:rPr>
              <a:t>controversial</a:t>
            </a:r>
            <a:r>
              <a:rPr lang="en-US" sz="2800" dirty="0">
                <a:latin typeface="Times New Roman" panose="02020603050405020304" pitchFamily="18" charset="0"/>
                <a:cs typeface="Times New Roman" panose="02020603050405020304" pitchFamily="18" charset="0"/>
              </a:rPr>
              <a:t> launches. </a:t>
            </a:r>
            <a:r>
              <a:rPr lang="en-US" sz="2800" u="sng" dirty="0">
                <a:solidFill>
                  <a:srgbClr val="FF0000"/>
                </a:solidFill>
                <a:latin typeface="Times New Roman" panose="02020603050405020304" pitchFamily="18" charset="0"/>
                <a:cs typeface="Times New Roman" panose="02020603050405020304" pitchFamily="18" charset="0"/>
              </a:rPr>
              <a:t>Releasing chatbots and letting users uncover odd behaviors, which can be swiftly addressed, lets firms move faster, provided they are prepared to weather（</a:t>
            </a:r>
            <a:r>
              <a:rPr lang="zh-CN" altLang="en-US" sz="2800" u="sng" dirty="0">
                <a:solidFill>
                  <a:srgbClr val="FF0000"/>
                </a:solidFill>
                <a:latin typeface="Times New Roman" panose="02020603050405020304" pitchFamily="18" charset="0"/>
                <a:cs typeface="Times New Roman" panose="02020603050405020304" pitchFamily="18" charset="0"/>
              </a:rPr>
              <a:t>经受住） </a:t>
            </a:r>
            <a:r>
              <a:rPr lang="en-US" sz="2800" u="sng" dirty="0">
                <a:solidFill>
                  <a:srgbClr val="FF0000"/>
                </a:solidFill>
                <a:latin typeface="Times New Roman" panose="02020603050405020304" pitchFamily="18" charset="0"/>
                <a:cs typeface="Times New Roman" panose="02020603050405020304" pitchFamily="18" charset="0"/>
              </a:rPr>
              <a:t>the potential risks and bad publicity, </a:t>
            </a:r>
            <a:r>
              <a:rPr lang="en-US" sz="2800" dirty="0">
                <a:latin typeface="Times New Roman" panose="02020603050405020304" pitchFamily="18" charset="0"/>
                <a:cs typeface="Times New Roman" panose="02020603050405020304" pitchFamily="18" charset="0"/>
              </a:rPr>
              <a:t>observes </a:t>
            </a:r>
            <a:r>
              <a:rPr lang="en-US" sz="2800" u="sng" dirty="0">
                <a:solidFill>
                  <a:srgbClr val="FF0000"/>
                </a:solidFill>
                <a:latin typeface="Times New Roman" panose="02020603050405020304" pitchFamily="18" charset="0"/>
                <a:cs typeface="Times New Roman" panose="02020603050405020304" pitchFamily="18" charset="0"/>
              </a:rPr>
              <a:t>Eth an </a:t>
            </a:r>
            <a:r>
              <a:rPr lang="en-US" sz="2800" u="sng" dirty="0" err="1">
                <a:solidFill>
                  <a:srgbClr val="FF0000"/>
                </a:solidFill>
                <a:latin typeface="Times New Roman" panose="02020603050405020304" pitchFamily="18" charset="0"/>
                <a:cs typeface="Times New Roman" panose="02020603050405020304" pitchFamily="18" charset="0"/>
              </a:rPr>
              <a:t>Mollick</a:t>
            </a:r>
            <a:r>
              <a:rPr lang="en-US" sz="2800" dirty="0">
                <a:latin typeface="Times New Roman" panose="02020603050405020304" pitchFamily="18" charset="0"/>
                <a:cs typeface="Times New Roman" panose="02020603050405020304" pitchFamily="18" charset="0"/>
              </a:rPr>
              <a:t>, a professor at Wharton Business School.</a:t>
            </a:r>
            <a:endParaRPr lang="en-US" sz="2800" dirty="0">
              <a:latin typeface="Times New Roman" panose="02020603050405020304" pitchFamily="18" charset="0"/>
              <a:cs typeface="Times New Roman" panose="02020603050405020304" pitchFamily="18" charset="0"/>
            </a:endParaRPr>
          </a:p>
        </p:txBody>
      </p:sp>
      <p:sp>
        <p:nvSpPr>
          <p:cNvPr id="13" name="矩形 12"/>
          <p:cNvSpPr/>
          <p:nvPr/>
        </p:nvSpPr>
        <p:spPr>
          <a:xfrm>
            <a:off x="226060" y="4432935"/>
            <a:ext cx="11335385"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solidFill>
                  <a:schemeClr val="tx1"/>
                </a:solidFill>
                <a:latin typeface="Times New Roman" panose="02020603050405020304" pitchFamily="18" charset="0"/>
                <a:cs typeface="Times New Roman" panose="02020603050405020304" pitchFamily="18" charset="0"/>
              </a:rPr>
              <a:t>30. What does </a:t>
            </a:r>
            <a:r>
              <a:rPr lang="en-US" altLang="zh-CN" sz="2800" b="1" dirty="0">
                <a:solidFill>
                  <a:srgbClr val="0000FF"/>
                </a:solidFill>
                <a:latin typeface="Times New Roman" panose="02020603050405020304" pitchFamily="18" charset="0"/>
                <a:cs typeface="Times New Roman" panose="02020603050405020304" pitchFamily="18" charset="0"/>
              </a:rPr>
              <a:t>Eth an </a:t>
            </a:r>
            <a:r>
              <a:rPr lang="en-US" altLang="zh-CN" sz="2800" b="1" dirty="0" err="1">
                <a:solidFill>
                  <a:srgbClr val="0000FF"/>
                </a:solidFill>
                <a:latin typeface="Times New Roman" panose="02020603050405020304" pitchFamily="18" charset="0"/>
                <a:cs typeface="Times New Roman" panose="02020603050405020304" pitchFamily="18" charset="0"/>
              </a:rPr>
              <a:t>Mollick</a:t>
            </a:r>
            <a:r>
              <a:rPr lang="en-US" altLang="zh-CN" sz="2800" b="1" dirty="0">
                <a:solidFill>
                  <a:srgbClr val="0000FF"/>
                </a:solidFill>
                <a:latin typeface="Times New Roman" panose="02020603050405020304" pitchFamily="18" charset="0"/>
                <a:cs typeface="Times New Roman" panose="02020603050405020304" pitchFamily="18" charset="0"/>
              </a:rPr>
              <a:t> </a:t>
            </a:r>
            <a:r>
              <a:rPr lang="en-US" altLang="zh-CN" sz="2800" dirty="0">
                <a:solidFill>
                  <a:schemeClr val="tx1"/>
                </a:solidFill>
                <a:latin typeface="Times New Roman" panose="02020603050405020304" pitchFamily="18" charset="0"/>
                <a:cs typeface="Times New Roman" panose="02020603050405020304" pitchFamily="18" charset="0"/>
              </a:rPr>
              <a:t>think of Gemini's early launch?</a:t>
            </a:r>
            <a:endParaRPr lang="en-US" altLang="zh-CN" sz="2800" dirty="0">
              <a:solidFill>
                <a:schemeClr val="tx1"/>
              </a:solidFill>
              <a:latin typeface="Times New Roman" panose="02020603050405020304" pitchFamily="18" charset="0"/>
              <a:cs typeface="Times New Roman" panose="02020603050405020304" pitchFamily="18" charset="0"/>
            </a:endParaRPr>
          </a:p>
          <a:p>
            <a:r>
              <a:rPr lang="en-US" altLang="zh-CN" sz="2800" dirty="0">
                <a:solidFill>
                  <a:schemeClr val="tx1"/>
                </a:solidFill>
                <a:latin typeface="Times New Roman" panose="02020603050405020304" pitchFamily="18" charset="0"/>
                <a:cs typeface="Times New Roman" panose="02020603050405020304" pitchFamily="18" charset="0"/>
              </a:rPr>
              <a:t>A. Creative.       B. Promising.         C. Illegal.           D</a:t>
            </a:r>
            <a:r>
              <a:rPr lang="en-US" altLang="zh-CN" sz="2800" dirty="0">
                <a:solidFill>
                  <a:srgbClr val="CC00FF"/>
                </a:solidFill>
                <a:latin typeface="Times New Roman" panose="02020603050405020304" pitchFamily="18" charset="0"/>
                <a:cs typeface="Times New Roman" panose="02020603050405020304" pitchFamily="18" charset="0"/>
              </a:rPr>
              <a:t>. Controversial.</a:t>
            </a:r>
            <a:endParaRPr lang="en-US" altLang="zh-CN" sz="2800" dirty="0">
              <a:solidFill>
                <a:srgbClr val="CC00FF"/>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3532506" y="2075180"/>
            <a:ext cx="7739406" cy="398780"/>
          </a:xfrm>
          <a:prstGeom prst="rect">
            <a:avLst/>
          </a:prstGeom>
          <a:noFill/>
          <a:ln w="57150">
            <a:solidFill>
              <a:srgbClr val="FFC000"/>
            </a:solidFill>
          </a:ln>
        </p:spPr>
        <p:txBody>
          <a:bodyPr wrap="square" rtlCol="0">
            <a:spAutoFit/>
          </a:bodyPr>
          <a:lstStyle/>
          <a:p>
            <a:endParaRPr lang="zh-CN" altLang="en-US" sz="2000"/>
          </a:p>
        </p:txBody>
      </p:sp>
      <p:sp>
        <p:nvSpPr>
          <p:cNvPr id="2" name="矩形 1"/>
          <p:cNvSpPr/>
          <p:nvPr/>
        </p:nvSpPr>
        <p:spPr>
          <a:xfrm>
            <a:off x="9229663" y="4253572"/>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8" name="心形 7"/>
          <p:cNvSpPr/>
          <p:nvPr/>
        </p:nvSpPr>
        <p:spPr>
          <a:xfrm>
            <a:off x="7822454" y="4971117"/>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3" name="直接箭头连接符 2"/>
          <p:cNvCxnSpPr/>
          <p:nvPr/>
        </p:nvCxnSpPr>
        <p:spPr>
          <a:xfrm flipH="1">
            <a:off x="8123277" y="2398547"/>
            <a:ext cx="402082" cy="274512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3815715" cy="583565"/>
          </a:xfrm>
          <a:prstGeom prst="rect">
            <a:avLst/>
          </a:prstGeom>
          <a:noFill/>
        </p:spPr>
        <p:txBody>
          <a:bodyPr wrap="square" rtlCol="0">
            <a:spAutoFit/>
          </a:bodyPr>
          <a:lstStyle/>
          <a:p>
            <a:r>
              <a:rPr lang="en-US" altLang="zh-CN"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C </a:t>
            </a:r>
            <a:r>
              <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篇：夹叙夹议文</a:t>
            </a:r>
            <a:endPar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00" name="文本框 99"/>
          <p:cNvSpPr txBox="1"/>
          <p:nvPr/>
        </p:nvSpPr>
        <p:spPr>
          <a:xfrm>
            <a:off x="226060" y="1146175"/>
            <a:ext cx="11562715" cy="3108543"/>
          </a:xfrm>
          <a:prstGeom prst="rect">
            <a:avLst/>
          </a:prstGeom>
          <a:solidFill>
            <a:schemeClr val="bg1"/>
          </a:solidFill>
          <a:ln w="9525">
            <a:noFill/>
          </a:ln>
        </p:spPr>
        <p:txBody>
          <a:bodyPr wrap="square">
            <a:spAutoFit/>
          </a:bodyPr>
          <a:lstStyle/>
          <a:p>
            <a:pPr indent="444500"/>
            <a:r>
              <a:rPr lang="en-US" altLang="zh-CN" sz="2800" dirty="0">
                <a:latin typeface="Times New Roman" panose="02020603050405020304" pitchFamily="18" charset="0"/>
                <a:cs typeface="Times New Roman" panose="02020603050405020304" pitchFamily="18" charset="0"/>
              </a:rPr>
              <a:t>(Para. 3) </a:t>
            </a:r>
            <a:r>
              <a:rPr lang="en-US" sz="2800" u="sng" dirty="0">
                <a:solidFill>
                  <a:srgbClr val="FF0000"/>
                </a:solidFill>
                <a:latin typeface="Times New Roman" panose="02020603050405020304" pitchFamily="18" charset="0"/>
                <a:cs typeface="Times New Roman" panose="02020603050405020304" pitchFamily="18" charset="0"/>
              </a:rPr>
              <a:t>But Gemini has clearly been deliberately adjusted, or “fine-tuned”, to produce these responses. This raises questions about Google's culture. </a:t>
            </a:r>
            <a:r>
              <a:rPr lang="en-US" sz="2800" dirty="0">
                <a:latin typeface="Times New Roman" panose="02020603050405020304" pitchFamily="18" charset="0"/>
                <a:cs typeface="Times New Roman" panose="02020603050405020304" pitchFamily="18" charset="0"/>
              </a:rPr>
              <a:t>Is the firm so financially secure, with vast profits from internet advertising, that it feels free to try its hand at social engineering? Do some employees think it has not just an opportunity, but a responsibility, to use its reach and power to promote a particular agenda? All eyes are now on Google's boss, Sundar Pichai. He says Gemini is being fixed. </a:t>
            </a:r>
            <a:r>
              <a:rPr lang="en-US" sz="2800" u="sng" dirty="0">
                <a:solidFill>
                  <a:srgbClr val="FF0000"/>
                </a:solidFill>
                <a:latin typeface="Times New Roman" panose="02020603050405020304" pitchFamily="18" charset="0"/>
                <a:cs typeface="Times New Roman" panose="02020603050405020304" pitchFamily="18" charset="0"/>
              </a:rPr>
              <a:t>But does Google need fixing too?</a:t>
            </a:r>
            <a:endParaRPr lang="en-US" sz="2800" u="sng" dirty="0">
              <a:solidFill>
                <a:srgbClr val="FF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226060" y="4432935"/>
            <a:ext cx="11335385"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31. What can we infer about Google </a:t>
            </a:r>
            <a:r>
              <a:rPr lang="en-US" altLang="zh-CN" sz="2800" b="1" dirty="0">
                <a:solidFill>
                  <a:srgbClr val="FF0000"/>
                </a:solidFill>
                <a:latin typeface="Times New Roman" panose="02020603050405020304" pitchFamily="18" charset="0"/>
                <a:cs typeface="Times New Roman" panose="02020603050405020304" pitchFamily="18" charset="0"/>
              </a:rPr>
              <a:t>from the last paragraph?</a:t>
            </a:r>
            <a:endParaRPr lang="en-US" altLang="zh-CN" sz="2800" b="1" dirty="0">
              <a:solidFill>
                <a:srgbClr val="FF0000"/>
              </a:solidFill>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Its security is doubted.                     B. It lacks financial support.</a:t>
            </a:r>
            <a:endParaRPr lang="en-US" altLang="zh-CN" sz="2800" dirty="0">
              <a:latin typeface="Times New Roman" panose="02020603050405020304" pitchFamily="18" charset="0"/>
              <a:cs typeface="Times New Roman" panose="02020603050405020304" pitchFamily="18" charset="0"/>
            </a:endParaRPr>
          </a:p>
          <a:p>
            <a:r>
              <a:rPr lang="en-US" altLang="zh-CN" sz="2800" dirty="0">
                <a:solidFill>
                  <a:srgbClr val="CC00FF"/>
                </a:solidFill>
                <a:latin typeface="Times New Roman" panose="02020603050405020304" pitchFamily="18" charset="0"/>
                <a:cs typeface="Times New Roman" panose="02020603050405020304" pitchFamily="18" charset="0"/>
              </a:rPr>
              <a:t>C. It needs further improvement.          </a:t>
            </a:r>
            <a:r>
              <a:rPr lang="en-US" altLang="zh-CN" sz="2800" dirty="0">
                <a:latin typeface="Times New Roman" panose="02020603050405020304" pitchFamily="18" charset="0"/>
                <a:cs typeface="Times New Roman" panose="02020603050405020304" pitchFamily="18" charset="0"/>
              </a:rPr>
              <a:t>D. Its employees are irresponsible.</a:t>
            </a:r>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352637" y="4492057"/>
            <a:ext cx="2214880" cy="583565"/>
          </a:xfrm>
          <a:prstGeom prst="rect">
            <a:avLst/>
          </a:prstGeom>
          <a:solidFill>
            <a:srgbClr val="F5C059"/>
          </a:solidFill>
        </p:spPr>
        <p:txBody>
          <a:bodyPr wrap="none">
            <a:spAutoFit/>
          </a:bodyPr>
          <a:lstStyle/>
          <a:p>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推理判断题</a:t>
            </a:r>
            <a:endParaRPr lang="zh-CN" altLang="en-US" sz="3200" b="1" dirty="0">
              <a:latin typeface="微软雅黑" panose="020B0503020204020204" pitchFamily="34" charset="-122"/>
              <a:ea typeface="微软雅黑" panose="020B0503020204020204" pitchFamily="34" charset="-122"/>
            </a:endParaRPr>
          </a:p>
        </p:txBody>
      </p:sp>
      <p:sp>
        <p:nvSpPr>
          <p:cNvPr id="8" name="心形 7"/>
          <p:cNvSpPr/>
          <p:nvPr/>
        </p:nvSpPr>
        <p:spPr>
          <a:xfrm>
            <a:off x="311098" y="5436798"/>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3" name="直接箭头连接符 2"/>
          <p:cNvCxnSpPr/>
          <p:nvPr/>
        </p:nvCxnSpPr>
        <p:spPr>
          <a:xfrm flipH="1">
            <a:off x="4213781" y="4100660"/>
            <a:ext cx="2762054" cy="133613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4366181" y="2064470"/>
            <a:ext cx="1044805" cy="352472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云南洱海风光高清摄影大图-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文本框 2"/>
          <p:cNvSpPr txBox="1"/>
          <p:nvPr/>
        </p:nvSpPr>
        <p:spPr>
          <a:xfrm>
            <a:off x="8003457" y="4978605"/>
            <a:ext cx="1101213" cy="584775"/>
          </a:xfrm>
          <a:prstGeom prst="rect">
            <a:avLst/>
          </a:prstGeom>
          <a:solidFill>
            <a:schemeClr val="bg1"/>
          </a:solidFill>
          <a:ln w="9525">
            <a:noFill/>
          </a:ln>
        </p:spPr>
        <p:txBody>
          <a:bodyPr wrap="square" anchor="t" anchorCtr="0">
            <a:spAutoFit/>
          </a:bodyPr>
          <a:lstStyle/>
          <a:p>
            <a:pPr algn="just"/>
            <a:r>
              <a:rPr lang="zh-CN" altLang="en-US" sz="3200" dirty="0">
                <a:solidFill>
                  <a:srgbClr val="7030A0"/>
                </a:solidFill>
                <a:latin typeface="微软雅黑" panose="020B0503020204020204" pitchFamily="34" charset="-122"/>
                <a:ea typeface="微软雅黑" panose="020B0503020204020204" pitchFamily="34" charset="-122"/>
              </a:rPr>
              <a:t>傅嘉</a:t>
            </a:r>
            <a:endParaRPr lang="en-US" altLang="zh-CN" sz="3200" dirty="0">
              <a:solidFill>
                <a:srgbClr val="7030A0"/>
              </a:solidFill>
              <a:latin typeface="微软雅黑" panose="020B0503020204020204" pitchFamily="34" charset="-122"/>
              <a:ea typeface="微软雅黑" panose="020B0503020204020204" pitchFamily="34" charset="-122"/>
            </a:endParaRPr>
          </a:p>
        </p:txBody>
      </p:sp>
      <p:sp>
        <p:nvSpPr>
          <p:cNvPr id="8" name="矩形 7"/>
          <p:cNvSpPr/>
          <p:nvPr/>
        </p:nvSpPr>
        <p:spPr>
          <a:xfrm>
            <a:off x="980440" y="1476729"/>
            <a:ext cx="10406380" cy="1938992"/>
          </a:xfrm>
          <a:prstGeom prst="rect">
            <a:avLst/>
          </a:prstGeom>
        </p:spPr>
        <p:txBody>
          <a:bodyPr wrap="square">
            <a:spAutoFit/>
            <a:scene3d>
              <a:camera prst="orthographicFront"/>
              <a:lightRig rig="threePt" dir="t"/>
            </a:scene3d>
          </a:bodyPr>
          <a:lstStyle/>
          <a:p>
            <a:pPr algn="dist"/>
            <a:r>
              <a:rPr lang="zh-CN" altLang="en-US" sz="6000" b="1" dirty="0">
                <a:solidFill>
                  <a:srgbClr val="FF0000"/>
                </a:solidFill>
                <a:effectLst>
                  <a:outerShdw blurRad="38100" dist="19050" dir="2700000" algn="tl" rotWithShape="0">
                    <a:schemeClr val="dk1">
                      <a:alpha val="40000"/>
                    </a:schemeClr>
                  </a:outerShdw>
                </a:effectLst>
                <a:cs typeface="+mn-ea"/>
                <a:sym typeface="+mn-lt"/>
              </a:rPr>
              <a:t>202</a:t>
            </a:r>
            <a:r>
              <a:rPr lang="en-US" altLang="zh-CN" sz="6000" b="1" dirty="0">
                <a:solidFill>
                  <a:srgbClr val="FF0000"/>
                </a:solidFill>
                <a:effectLst>
                  <a:outerShdw blurRad="38100" dist="19050" dir="2700000" algn="tl" rotWithShape="0">
                    <a:schemeClr val="dk1">
                      <a:alpha val="40000"/>
                    </a:schemeClr>
                  </a:outerShdw>
                </a:effectLst>
                <a:cs typeface="+mn-ea"/>
                <a:sym typeface="+mn-lt"/>
              </a:rPr>
              <a:t>4</a:t>
            </a:r>
            <a:r>
              <a:rPr lang="zh-CN" altLang="en-US" sz="6000" b="1" dirty="0">
                <a:solidFill>
                  <a:srgbClr val="FF0000"/>
                </a:solidFill>
                <a:effectLst>
                  <a:outerShdw blurRad="38100" dist="19050" dir="2700000" algn="tl" rotWithShape="0">
                    <a:schemeClr val="dk1">
                      <a:alpha val="40000"/>
                    </a:schemeClr>
                  </a:outerShdw>
                </a:effectLst>
                <a:cs typeface="+mn-ea"/>
                <a:sym typeface="+mn-lt"/>
              </a:rPr>
              <a:t>年浙江省五校考试英语</a:t>
            </a:r>
            <a:endParaRPr lang="zh-CN" altLang="en-US" sz="6000" b="1" dirty="0">
              <a:solidFill>
                <a:srgbClr val="FF0000"/>
              </a:solidFill>
              <a:effectLst>
                <a:outerShdw blurRad="38100" dist="19050" dir="2700000" algn="tl" rotWithShape="0">
                  <a:schemeClr val="dk1">
                    <a:alpha val="40000"/>
                  </a:schemeClr>
                </a:outerShdw>
              </a:effectLst>
              <a:cs typeface="+mn-ea"/>
              <a:sym typeface="+mn-lt"/>
            </a:endParaRPr>
          </a:p>
          <a:p>
            <a:pPr algn="dist"/>
            <a:endParaRPr lang="zh-CN" altLang="en-US" sz="6000" b="1" dirty="0">
              <a:solidFill>
                <a:srgbClr val="FF0000"/>
              </a:solidFill>
              <a:effectLst>
                <a:outerShdw blurRad="38100" dist="19050" dir="2700000" algn="tl" rotWithShape="0">
                  <a:schemeClr val="dk1">
                    <a:alpha val="40000"/>
                  </a:schemeClr>
                </a:outerShdw>
              </a:effectLst>
              <a:cs typeface="+mn-ea"/>
              <a:sym typeface="+mn-lt"/>
            </a:endParaRPr>
          </a:p>
        </p:txBody>
      </p:sp>
      <p:sp>
        <p:nvSpPr>
          <p:cNvPr id="14" name="文本框 13"/>
          <p:cNvSpPr txBox="1"/>
          <p:nvPr/>
        </p:nvSpPr>
        <p:spPr>
          <a:xfrm>
            <a:off x="3937635" y="3265726"/>
            <a:ext cx="4316730" cy="922020"/>
          </a:xfrm>
          <a:prstGeom prst="rect">
            <a:avLst/>
          </a:prstGeom>
          <a:noFill/>
        </p:spPr>
        <p:txBody>
          <a:bodyPr wrap="none" rtlCol="0" anchor="t">
            <a:spAutoFit/>
          </a:bodyPr>
          <a:lstStyle/>
          <a:p>
            <a:pPr algn="dist"/>
            <a:r>
              <a:rPr lang="zh-CN" altLang="en-US" sz="5400" b="1" dirty="0">
                <a:solidFill>
                  <a:srgbClr val="FFC000"/>
                </a:solidFill>
                <a:cs typeface="+mn-ea"/>
                <a:sym typeface="+mn-lt"/>
              </a:rPr>
              <a:t>试卷讲评课件</a:t>
            </a:r>
            <a:endParaRPr lang="zh-CN" altLang="en-US" sz="5400" b="1" dirty="0">
              <a:solidFill>
                <a:srgbClr val="FFC000"/>
              </a:solidFill>
              <a:cs typeface="+mn-ea"/>
              <a:sym typeface="+mn-l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5" y="15390"/>
            <a:ext cx="11268710" cy="6541021"/>
          </a:xfrm>
          <a:prstGeom prst="rect">
            <a:avLst/>
          </a:prstGeom>
          <a:solidFill>
            <a:schemeClr val="bg1"/>
          </a:solidFill>
          <a:ln w="9525">
            <a:noFill/>
          </a:ln>
        </p:spPr>
        <p:txBody>
          <a:bodyPr wrap="square">
            <a:spAutoFit/>
          </a:bodyPr>
          <a:lstStyle/>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1.depict   </a:t>
            </a:r>
            <a:r>
              <a:rPr lang="en-US" altLang="zh-CN" sz="32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vt.</a:t>
            </a: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描绘</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image-generation tools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图像生成工具</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 criticize  </a:t>
            </a:r>
            <a:r>
              <a:rPr lang="en-US" altLang="zh-CN" sz="32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vt.</a:t>
            </a: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批评</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4.critic  n.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批评家；评论家</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 decline to write a job ad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拒绝写职业广告</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6.prioritize “the interests of corporations over public well-being</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把公司的利益优先于民众的幸福</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7.perceive its progressive bias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察觉到它的激进的偏见</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8.Inadequate testing may be partly to blame.</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部分原因是因为测试不充分。</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9.lag behind …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落后于</a:t>
            </a: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8045971" y="35483"/>
            <a:ext cx="3581514" cy="584775"/>
          </a:xfrm>
          <a:prstGeom prst="rect">
            <a:avLst/>
          </a:prstGeom>
          <a:solidFill>
            <a:schemeClr val="bg1"/>
          </a:solid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C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5" y="1005205"/>
            <a:ext cx="11268710" cy="5352684"/>
          </a:xfrm>
          <a:prstGeom prst="rect">
            <a:avLst/>
          </a:prstGeom>
          <a:solidFill>
            <a:schemeClr val="bg1"/>
          </a:solidFill>
          <a:ln w="9525">
            <a:noFill/>
          </a:ln>
        </p:spPr>
        <p:txBody>
          <a:bodyPr wrap="square">
            <a:spAutoFit/>
          </a:bodyPr>
          <a:lstStyle/>
          <a:p>
            <a:pPr indent="266700" algn="just">
              <a:lnSpc>
                <a:spcPct val="120000"/>
              </a:lnSpc>
            </a:pPr>
            <a:r>
              <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11.have cut corners  </a:t>
            </a:r>
            <a:r>
              <a:rPr lang="zh-CN" altLang="en-US"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走捷径 </a:t>
            </a:r>
            <a:endPar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20000"/>
              </a:lnSpc>
            </a:pPr>
            <a:r>
              <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12. chatbots  </a:t>
            </a:r>
            <a:r>
              <a:rPr lang="zh-CN" altLang="en-US"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聊天机器人</a:t>
            </a:r>
            <a:endPar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20000"/>
              </a:lnSpc>
            </a:pPr>
            <a:r>
              <a:rPr lang="en-US" altLang="zh-CN" sz="36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13.</a:t>
            </a:r>
            <a:r>
              <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controversial launch   </a:t>
            </a:r>
            <a:r>
              <a:rPr lang="zh-CN" altLang="en-US"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有争议的上市；</a:t>
            </a:r>
            <a:endPar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20000"/>
              </a:lnSpc>
            </a:pPr>
            <a:r>
              <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14.deliberately   </a:t>
            </a:r>
            <a:r>
              <a:rPr lang="zh-CN" altLang="en-US" sz="36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故意地</a:t>
            </a:r>
            <a:endPar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20000"/>
              </a:lnSpc>
            </a:pPr>
            <a:r>
              <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15.promote a particular agenda </a:t>
            </a:r>
            <a:r>
              <a:rPr lang="zh-CN" altLang="en-US"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推动 特别的一项议程</a:t>
            </a:r>
            <a:endPar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20000"/>
              </a:lnSpc>
            </a:pPr>
            <a:r>
              <a:rPr lang="en-US" altLang="zh-CN" sz="3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16.a racial bias    </a:t>
            </a:r>
            <a:r>
              <a:rPr lang="zh-CN" altLang="en-US" sz="3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种族偏见</a:t>
            </a:r>
            <a:endParaRPr lang="en-US" altLang="zh-CN" sz="3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20000"/>
              </a:lnSpc>
            </a:pPr>
            <a:r>
              <a:rPr lang="en-US" altLang="zh-CN" sz="36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17.</a:t>
            </a:r>
            <a:r>
              <a:rPr lang="en-US" altLang="zh-CN" sz="3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prejudice            </a:t>
            </a:r>
            <a:r>
              <a:rPr lang="zh-CN" altLang="en-US" sz="3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偏见</a:t>
            </a:r>
            <a:r>
              <a:rPr lang="en-US" altLang="zh-CN" sz="3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20000"/>
              </a:lnSpc>
            </a:pPr>
            <a:r>
              <a:rPr lang="en-US" altLang="zh-CN" sz="3600" kern="100" dirty="0">
                <a:solidFill>
                  <a:srgbClr val="CC00FF"/>
                </a:solidFill>
                <a:latin typeface="Times New Roman" panose="02020603050405020304" pitchFamily="18" charset="0"/>
                <a:ea typeface="宋体" panose="02010600030101010101" pitchFamily="2" charset="-122"/>
                <a:cs typeface="Times New Roman" panose="02020603050405020304" pitchFamily="18" charset="0"/>
              </a:rPr>
              <a:t>18</a:t>
            </a:r>
            <a:r>
              <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.irresponsible  adj.    </a:t>
            </a:r>
            <a:r>
              <a:rPr lang="zh-CN" altLang="en-US"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不负责任的</a:t>
            </a:r>
            <a:endPar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C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5695" y="18844"/>
            <a:ext cx="1885361" cy="5509200"/>
          </a:xfrm>
          <a:prstGeom prst="rect">
            <a:avLst/>
          </a:prstGeom>
          <a:solidFill>
            <a:srgbClr val="00B050"/>
          </a:solidFill>
        </p:spPr>
        <p:txBody>
          <a:bodyPr wrap="square" rtlCol="0">
            <a:spAutoFit/>
          </a:bodyPr>
          <a:lstStyle/>
          <a:p>
            <a:r>
              <a:rPr lang="en-US" altLang="zh-CN" sz="4400" b="1" dirty="0">
                <a:solidFill>
                  <a:schemeClr val="bg1"/>
                </a:solidFill>
              </a:rPr>
              <a:t>                                      D </a:t>
            </a:r>
            <a:r>
              <a:rPr lang="zh-CN" altLang="en-US" sz="4400" b="1" dirty="0">
                <a:solidFill>
                  <a:schemeClr val="bg1"/>
                </a:solidFill>
              </a:rPr>
              <a:t>篇</a:t>
            </a:r>
            <a:endParaRPr lang="en-US" altLang="zh-CN" sz="4400" b="1" dirty="0">
              <a:solidFill>
                <a:schemeClr val="bg1"/>
              </a:solidFill>
            </a:endParaRPr>
          </a:p>
          <a:p>
            <a:r>
              <a:rPr lang="en-US" altLang="zh-CN" sz="4400" b="1" dirty="0">
                <a:solidFill>
                  <a:schemeClr val="bg1"/>
                </a:solidFill>
              </a:rPr>
              <a:t>                </a:t>
            </a:r>
            <a:r>
              <a:rPr lang="zh-CN" altLang="en-US" sz="4400" b="1" dirty="0">
                <a:solidFill>
                  <a:schemeClr val="bg1"/>
                </a:solidFill>
              </a:rPr>
              <a:t>探讨人类的手势的意义表达</a:t>
            </a:r>
            <a:endParaRPr lang="en-US" altLang="zh-CN" sz="4400" b="1" dirty="0">
              <a:solidFill>
                <a:schemeClr val="bg1"/>
              </a:solidFill>
            </a:endParaRPr>
          </a:p>
          <a:p>
            <a:endParaRPr lang="zh-CN" altLang="en-US" sz="4400" b="1" dirty="0">
              <a:solidFill>
                <a:schemeClr val="bg1"/>
              </a:solidFill>
            </a:endParaRPr>
          </a:p>
        </p:txBody>
      </p:sp>
      <p:pic>
        <p:nvPicPr>
          <p:cNvPr id="3074" name="Picture 2" descr="gesture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44777"/>
            <a:ext cx="4675694" cy="44036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dex of /folders/flashcards/Gestures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056" y="1018094"/>
            <a:ext cx="5630943" cy="5839905"/>
          </a:xfrm>
          <a:prstGeom prst="rect">
            <a:avLst/>
          </a:prstGeom>
          <a:noFill/>
          <a:extLst>
            <a:ext uri="{909E8E84-426E-40DD-AFC4-6F175D3DCCD1}">
              <a14:hiddenFill xmlns:a14="http://schemas.microsoft.com/office/drawing/2010/main">
                <a:solidFill>
                  <a:srgbClr val="FFFFFF"/>
                </a:solidFill>
              </a14:hiddenFill>
            </a:ext>
          </a:extLst>
        </p:spPr>
      </p:pic>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74046" y="8528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2206" y="352675"/>
            <a:ext cx="1474140" cy="733610"/>
          </a:xfrm>
          <a:prstGeom prst="rect">
            <a:avLst/>
          </a:prstGeom>
        </p:spPr>
      </p:pic>
      <p:sp>
        <p:nvSpPr>
          <p:cNvPr id="18" name="TextBox 237"/>
          <p:cNvSpPr txBox="1"/>
          <p:nvPr/>
        </p:nvSpPr>
        <p:spPr>
          <a:xfrm>
            <a:off x="2294890" y="241300"/>
            <a:ext cx="3744595" cy="583565"/>
          </a:xfrm>
          <a:prstGeom prst="rect">
            <a:avLst/>
          </a:prstGeom>
          <a:noFill/>
        </p:spPr>
        <p:txBody>
          <a:bodyPr wrap="square" rtlCol="0">
            <a:spAutoFit/>
          </a:bodyPr>
          <a:lstStyle/>
          <a:p>
            <a:r>
              <a:rPr lang="en-US" altLang="zh-CN"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篇：说明文</a:t>
            </a:r>
            <a:endPar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998085" y="118110"/>
            <a:ext cx="10095865" cy="715581"/>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人与社会</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215900" y="1029335"/>
            <a:ext cx="11562715" cy="2308324"/>
          </a:xfrm>
          <a:prstGeom prst="rect">
            <a:avLst/>
          </a:prstGeom>
          <a:solidFill>
            <a:schemeClr val="bg1"/>
          </a:solidFill>
          <a:ln w="9525">
            <a:noFill/>
          </a:ln>
        </p:spPr>
        <p:txBody>
          <a:bodyPr wrap="square">
            <a:spAutoFit/>
          </a:bodyPr>
          <a:lstStyle/>
          <a:p>
            <a:pPr indent="444500"/>
            <a:r>
              <a:rPr lang="en-US" sz="3600" dirty="0">
                <a:latin typeface="Times New Roman" panose="02020603050405020304" pitchFamily="18" charset="0"/>
                <a:cs typeface="Times New Roman" panose="02020603050405020304" pitchFamily="18" charset="0"/>
              </a:rPr>
              <a:t>(Para. 1) “Tie an Italian's hands behind his back,” runs an old joke, “and he’ll be speechless.” </a:t>
            </a:r>
            <a:r>
              <a:rPr lang="en-US" sz="3600" b="1" u="sng" dirty="0">
                <a:solidFill>
                  <a:srgbClr val="FF0000"/>
                </a:solidFill>
                <a:latin typeface="Times New Roman" panose="02020603050405020304" pitchFamily="18" charset="0"/>
                <a:cs typeface="Times New Roman" panose="02020603050405020304" pitchFamily="18" charset="0"/>
              </a:rPr>
              <a:t>This</a:t>
            </a:r>
            <a:r>
              <a:rPr lang="en-US" sz="3600" dirty="0">
                <a:latin typeface="Times New Roman" panose="02020603050405020304" pitchFamily="18" charset="0"/>
                <a:cs typeface="Times New Roman" panose="02020603050405020304" pitchFamily="18" charset="0"/>
              </a:rPr>
              <a:t> rests on a national stereotype: </a:t>
            </a:r>
            <a:r>
              <a:rPr lang="en-US" sz="3600" u="sng" dirty="0">
                <a:solidFill>
                  <a:srgbClr val="FF0000"/>
                </a:solidFill>
                <a:latin typeface="Times New Roman" panose="02020603050405020304" pitchFamily="18" charset="0"/>
                <a:cs typeface="Times New Roman" panose="02020603050405020304" pitchFamily="18" charset="0"/>
              </a:rPr>
              <a:t>Italians are talkative and emotional, and all that arm-waggling supposedly goes to prove it.</a:t>
            </a:r>
            <a:endParaRPr lang="en-US" sz="3600" u="sng" dirty="0">
              <a:solidFill>
                <a:srgbClr val="FF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257809" y="4567555"/>
            <a:ext cx="11271171"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latin typeface="Times New Roman" panose="02020603050405020304" pitchFamily="18" charset="0"/>
                <a:cs typeface="Times New Roman" panose="02020603050405020304" pitchFamily="18" charset="0"/>
              </a:rPr>
              <a:t>32. Why does the author mention the old joke in Paragraph 1?</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A. To present an argument.                 B. To describe a scene.</a:t>
            </a:r>
            <a:endParaRPr lang="en-US" altLang="zh-CN" sz="3200" dirty="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C</a:t>
            </a:r>
            <a:r>
              <a:rPr lang="en-US" altLang="zh-CN" sz="3200" dirty="0">
                <a:solidFill>
                  <a:srgbClr val="CC00FF"/>
                </a:solidFill>
                <a:latin typeface="Times New Roman" panose="02020603050405020304" pitchFamily="18" charset="0"/>
                <a:cs typeface="Times New Roman" panose="02020603050405020304" pitchFamily="18" charset="0"/>
              </a:rPr>
              <a:t>. To lead in the topic.                        </a:t>
            </a:r>
            <a:r>
              <a:rPr lang="en-US" altLang="zh-CN" sz="3200" dirty="0">
                <a:latin typeface="Times New Roman" panose="02020603050405020304" pitchFamily="18" charset="0"/>
                <a:cs typeface="Times New Roman" panose="02020603050405020304" pitchFamily="18" charset="0"/>
              </a:rPr>
              <a:t>D. To clarify a doubt.</a:t>
            </a:r>
            <a:endParaRPr lang="en-US" altLang="zh-CN" sz="3200" dirty="0">
              <a:latin typeface="Times New Roman" panose="02020603050405020304" pitchFamily="18" charset="0"/>
              <a:cs typeface="Times New Roman" panose="02020603050405020304" pitchFamily="18" charset="0"/>
            </a:endParaRPr>
          </a:p>
        </p:txBody>
      </p:sp>
      <p:sp>
        <p:nvSpPr>
          <p:cNvPr id="5" name="矩形 4"/>
          <p:cNvSpPr/>
          <p:nvPr/>
        </p:nvSpPr>
        <p:spPr>
          <a:xfrm>
            <a:off x="8326693" y="3450932"/>
            <a:ext cx="2236510" cy="584775"/>
          </a:xfrm>
          <a:prstGeom prst="rect">
            <a:avLst/>
          </a:prstGeom>
          <a:gradFill>
            <a:gsLst>
              <a:gs pos="50000">
                <a:srgbClr val="F186AB"/>
              </a:gs>
              <a:gs pos="0">
                <a:srgbClr val="F4ADC5"/>
              </a:gs>
              <a:gs pos="100000">
                <a:srgbClr val="EE5F90"/>
              </a:gs>
            </a:gsLst>
            <a:lin scaled="1"/>
          </a:gradFill>
        </p:spPr>
        <p:txBody>
          <a:bodyPr wrap="none">
            <a:spAutoFit/>
          </a:bodyPr>
          <a:lstStyle/>
          <a:p>
            <a:pPr algn="l"/>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写作手法</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题</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 name="心形 1"/>
          <p:cNvSpPr/>
          <p:nvPr/>
        </p:nvSpPr>
        <p:spPr>
          <a:xfrm>
            <a:off x="277575" y="5620702"/>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3" name="直接箭头连接符 2"/>
          <p:cNvCxnSpPr/>
          <p:nvPr/>
        </p:nvCxnSpPr>
        <p:spPr>
          <a:xfrm flipH="1">
            <a:off x="4053526" y="2431415"/>
            <a:ext cx="856587" cy="350910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a:off x="3936096" y="2376511"/>
            <a:ext cx="2542095" cy="3564006"/>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5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74046" y="8528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2206" y="352675"/>
            <a:ext cx="1474140" cy="733610"/>
          </a:xfrm>
          <a:prstGeom prst="rect">
            <a:avLst/>
          </a:prstGeom>
        </p:spPr>
      </p:pic>
      <p:sp>
        <p:nvSpPr>
          <p:cNvPr id="18" name="TextBox 237"/>
          <p:cNvSpPr txBox="1"/>
          <p:nvPr/>
        </p:nvSpPr>
        <p:spPr>
          <a:xfrm>
            <a:off x="2294890" y="241300"/>
            <a:ext cx="3744595" cy="583565"/>
          </a:xfrm>
          <a:prstGeom prst="rect">
            <a:avLst/>
          </a:prstGeom>
          <a:noFill/>
        </p:spPr>
        <p:txBody>
          <a:bodyPr wrap="square" rtlCol="0">
            <a:spAutoFit/>
          </a:bodyPr>
          <a:lstStyle/>
          <a:p>
            <a:r>
              <a:rPr lang="en-US" altLang="zh-CN"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篇：说明文</a:t>
            </a:r>
            <a:endPar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00" name="文本框 99"/>
          <p:cNvSpPr txBox="1"/>
          <p:nvPr/>
        </p:nvSpPr>
        <p:spPr>
          <a:xfrm>
            <a:off x="215900" y="1029335"/>
            <a:ext cx="11934190" cy="2246769"/>
          </a:xfrm>
          <a:prstGeom prst="rect">
            <a:avLst/>
          </a:prstGeom>
          <a:solidFill>
            <a:schemeClr val="bg1"/>
          </a:solid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rPr>
              <a:t>(Para. 2) </a:t>
            </a:r>
            <a:r>
              <a:rPr lang="en-US" sz="2800" u="sng" dirty="0">
                <a:solidFill>
                  <a:srgbClr val="FF0000"/>
                </a:solidFill>
                <a:latin typeface="Times New Roman" panose="02020603050405020304" pitchFamily="18" charset="0"/>
                <a:cs typeface="Times New Roman" panose="02020603050405020304" pitchFamily="18" charset="0"/>
              </a:rPr>
              <a:t>Susan Goldin-Meadow </a:t>
            </a:r>
            <a:r>
              <a:rPr lang="en-US" sz="2800" dirty="0">
                <a:latin typeface="Times New Roman" panose="02020603050405020304" pitchFamily="18" charset="0"/>
                <a:cs typeface="Times New Roman" panose="02020603050405020304" pitchFamily="18" charset="0"/>
              </a:rPr>
              <a:t>of the University of Chicago </a:t>
            </a:r>
            <a:r>
              <a:rPr lang="en-US" sz="2800" b="1" u="sng" dirty="0">
                <a:solidFill>
                  <a:srgbClr val="FF0000"/>
                </a:solidFill>
                <a:latin typeface="Times New Roman" panose="02020603050405020304" pitchFamily="18" charset="0"/>
                <a:cs typeface="Times New Roman" panose="02020603050405020304" pitchFamily="18" charset="0"/>
              </a:rPr>
              <a:t>has a rather different view.</a:t>
            </a:r>
            <a:r>
              <a:rPr lang="en-US" sz="2800" dirty="0">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Emotions come out in lots of ways: facial expressions, posture, tone of voice and so on. </a:t>
            </a:r>
            <a:r>
              <a:rPr lang="en-US" sz="2800" b="1" u="sng" dirty="0">
                <a:solidFill>
                  <a:srgbClr val="FF0000"/>
                </a:solidFill>
                <a:latin typeface="Times New Roman" panose="02020603050405020304" pitchFamily="18" charset="0"/>
                <a:cs typeface="Times New Roman" panose="02020603050405020304" pitchFamily="18" charset="0"/>
              </a:rPr>
              <a:t>But people are doing something different when they use gestures with speech, </a:t>
            </a:r>
            <a:r>
              <a:rPr lang="en-US" sz="2800" dirty="0">
                <a:latin typeface="Times New Roman" panose="02020603050405020304" pitchFamily="18" charset="0"/>
                <a:cs typeface="Times New Roman" panose="02020603050405020304" pitchFamily="18" charset="0"/>
              </a:rPr>
              <a:t>which she sums up in the title of her new book, “Thinking with Your Hands”. It is a masterly tour through a lifetime's research.</a:t>
            </a:r>
            <a:endParaRPr lang="en-US" sz="2800" dirty="0">
              <a:latin typeface="Times New Roman" panose="02020603050405020304" pitchFamily="18" charset="0"/>
              <a:cs typeface="Times New Roman" panose="02020603050405020304" pitchFamily="18" charset="0"/>
            </a:endParaRPr>
          </a:p>
        </p:txBody>
      </p:sp>
      <p:sp>
        <p:nvSpPr>
          <p:cNvPr id="13" name="矩形 12"/>
          <p:cNvSpPr/>
          <p:nvPr/>
        </p:nvSpPr>
        <p:spPr>
          <a:xfrm>
            <a:off x="257810" y="4567555"/>
            <a:ext cx="11934190"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33. Which statement will </a:t>
            </a:r>
            <a:r>
              <a:rPr lang="en-US" altLang="zh-CN" sz="2800" dirty="0">
                <a:solidFill>
                  <a:srgbClr val="FF0000"/>
                </a:solidFill>
                <a:latin typeface="Times New Roman" panose="02020603050405020304" pitchFamily="18" charset="0"/>
                <a:cs typeface="Times New Roman" panose="02020603050405020304" pitchFamily="18" charset="0"/>
              </a:rPr>
              <a:t>Susan Goldin-Meadow </a:t>
            </a:r>
            <a:r>
              <a:rPr lang="en-US" altLang="zh-CN" sz="2800" dirty="0">
                <a:latin typeface="Times New Roman" panose="02020603050405020304" pitchFamily="18" charset="0"/>
                <a:cs typeface="Times New Roman" panose="02020603050405020304" pitchFamily="18" charset="0"/>
              </a:rPr>
              <a:t>probably agree with?</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The disabled seldom use gestures.         B. </a:t>
            </a:r>
            <a:r>
              <a:rPr lang="en-US" altLang="zh-CN" sz="2800" dirty="0">
                <a:solidFill>
                  <a:srgbClr val="CC00FF"/>
                </a:solidFill>
                <a:latin typeface="Times New Roman" panose="02020603050405020304" pitchFamily="18" charset="0"/>
                <a:cs typeface="Times New Roman" panose="02020603050405020304" pitchFamily="18" charset="0"/>
              </a:rPr>
              <a:t>Gestures literally </a:t>
            </a:r>
            <a:r>
              <a:rPr lang="en-US" altLang="zh-CN" sz="2800" b="1" dirty="0">
                <a:solidFill>
                  <a:srgbClr val="CC00FF"/>
                </a:solidFill>
                <a:latin typeface="Times New Roman" panose="02020603050405020304" pitchFamily="18" charset="0"/>
                <a:cs typeface="Times New Roman" panose="02020603050405020304" pitchFamily="18" charset="0"/>
              </a:rPr>
              <a:t>embody </a:t>
            </a:r>
            <a:r>
              <a:rPr lang="en-US" altLang="zh-CN" sz="2800" dirty="0">
                <a:solidFill>
                  <a:srgbClr val="CC00FF"/>
                </a:solidFill>
                <a:latin typeface="Times New Roman" panose="02020603050405020304" pitchFamily="18" charset="0"/>
                <a:cs typeface="Times New Roman" panose="02020603050405020304" pitchFamily="18" charset="0"/>
              </a:rPr>
              <a:t>cognition</a:t>
            </a:r>
            <a:r>
              <a:rPr lang="en-US" altLang="zh-CN" sz="2800" dirty="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Thinking only occurs inside the brain.      D. Gestures are improper in communication.</a:t>
            </a:r>
            <a:endParaRPr lang="en-US" altLang="zh-CN" sz="2800" dirty="0">
              <a:latin typeface="Times New Roman" panose="02020603050405020304" pitchFamily="18" charset="0"/>
              <a:cs typeface="Times New Roman" panose="02020603050405020304" pitchFamily="18" charset="0"/>
            </a:endParaRPr>
          </a:p>
        </p:txBody>
      </p:sp>
      <p:sp>
        <p:nvSpPr>
          <p:cNvPr id="5" name="矩形 4"/>
          <p:cNvSpPr/>
          <p:nvPr/>
        </p:nvSpPr>
        <p:spPr>
          <a:xfrm>
            <a:off x="8587678" y="3983697"/>
            <a:ext cx="2214880" cy="583565"/>
          </a:xfrm>
          <a:prstGeom prst="rect">
            <a:avLst/>
          </a:prstGeom>
          <a:gradFill>
            <a:gsLst>
              <a:gs pos="50000">
                <a:srgbClr val="F186AB"/>
              </a:gs>
              <a:gs pos="0">
                <a:srgbClr val="F4ADC5"/>
              </a:gs>
              <a:gs pos="100000">
                <a:srgbClr val="EE5F90"/>
              </a:gs>
            </a:gsLst>
            <a:lin scaled="1"/>
          </a:gradFill>
        </p:spPr>
        <p:txBody>
          <a:bodyPr wrap="none">
            <a:spAutoFit/>
          </a:bodyPr>
          <a:lstStyle/>
          <a:p>
            <a:pPr algn="l"/>
            <a:r>
              <a:rPr lang="zh-CN" altLang="zh-CN" sz="3200" b="1" kern="100">
                <a:latin typeface="微软雅黑" panose="020B0503020204020204" pitchFamily="34" charset="-122"/>
                <a:ea typeface="微软雅黑" panose="020B0503020204020204" pitchFamily="34" charset="-122"/>
                <a:cs typeface="Times New Roman" panose="02020603050405020304" pitchFamily="18" charset="0"/>
                <a:sym typeface="+mn-ea"/>
              </a:rPr>
              <a:t>推理判断题</a:t>
            </a:r>
            <a:endParaRPr lang="zh-CN" altLang="zh-CN" sz="3200" b="1" kern="10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 name="心形 1"/>
          <p:cNvSpPr/>
          <p:nvPr/>
        </p:nvSpPr>
        <p:spPr>
          <a:xfrm>
            <a:off x="6336684" y="5104372"/>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3" name="直接箭头连接符 2"/>
          <p:cNvCxnSpPr/>
          <p:nvPr/>
        </p:nvCxnSpPr>
        <p:spPr>
          <a:xfrm>
            <a:off x="1762812" y="2705493"/>
            <a:ext cx="5571242" cy="260684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1389442" y="1909385"/>
            <a:ext cx="5330730" cy="396306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5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1" y="43676"/>
            <a:ext cx="12192000" cy="4031873"/>
          </a:xfrm>
          <a:prstGeom prst="rect">
            <a:avLst/>
          </a:prstGeom>
          <a:solidFill>
            <a:schemeClr val="bg1"/>
          </a:solidFill>
          <a:ln w="9525">
            <a:noFill/>
          </a:ln>
        </p:spPr>
        <p:txBody>
          <a:bodyPr wrap="square">
            <a:spAutoFit/>
          </a:bodyPr>
          <a:lstStyle/>
          <a:p>
            <a:pPr indent="444500"/>
            <a:r>
              <a:rPr lang="en-US" sz="2400">
                <a:latin typeface="Times New Roman" panose="02020603050405020304" pitchFamily="18" charset="0"/>
                <a:cs typeface="Times New Roman" panose="02020603050405020304" pitchFamily="18" charset="0"/>
              </a:rPr>
              <a:t>(Para. 4-5</a:t>
            </a:r>
            <a:r>
              <a:rPr lang="zh-CN" altLang="en-US" sz="2400">
                <a:latin typeface="Times New Roman" panose="02020603050405020304" pitchFamily="18" charset="0"/>
                <a:cs typeface="Times New Roman" panose="02020603050405020304" pitchFamily="18" charset="0"/>
              </a:rPr>
              <a:t>）</a:t>
            </a:r>
            <a:r>
              <a:rPr lang="en-US" sz="2800" u="sng">
                <a:solidFill>
                  <a:srgbClr val="FF0000"/>
                </a:solidFill>
                <a:latin typeface="Times New Roman" panose="02020603050405020304" pitchFamily="18" charset="0"/>
                <a:cs typeface="Times New Roman" panose="02020603050405020304" pitchFamily="18" charset="0"/>
              </a:rPr>
              <a:t>In fact, gestures that accompany speech are a second channel of information.</a:t>
            </a:r>
            <a:r>
              <a:rPr lang="en-US" sz="2400">
                <a:latin typeface="Times New Roman" panose="02020603050405020304" pitchFamily="18" charset="0"/>
                <a:cs typeface="Times New Roman" panose="02020603050405020304" pitchFamily="18" charset="0"/>
              </a:rPr>
              <a:t> Subjects watch a film in which a cat runs but are told to lie and say it jumped. They do so in words—while their hands make a running motion. People who say they believe in sexual equality but gesture with their hands lower when talking about women are not indicating women's height; they can be shown to have biases of which they may be unaware.</a:t>
            </a:r>
            <a:endParaRPr lang="en-US" sz="2400">
              <a:latin typeface="Times New Roman" panose="02020603050405020304" pitchFamily="18" charset="0"/>
              <a:cs typeface="Times New Roman" panose="02020603050405020304" pitchFamily="18" charset="0"/>
            </a:endParaRPr>
          </a:p>
          <a:p>
            <a:pPr indent="444500"/>
            <a:r>
              <a:rPr lang="en-US" sz="2400">
                <a:latin typeface="Times New Roman" panose="02020603050405020304" pitchFamily="18" charset="0"/>
                <a:cs typeface="Times New Roman" panose="02020603050405020304" pitchFamily="18" charset="0"/>
              </a:rPr>
              <a:t>In “The Crown”, a historical drama series, Lady Diana is warned that her hands may betray her real emotions, which could be dangerous; they are tied together so she can learn to speak without gesticulating. </a:t>
            </a:r>
            <a:r>
              <a:rPr lang="en-US" sz="2800" b="1" u="sng">
                <a:solidFill>
                  <a:srgbClr val="FF0000"/>
                </a:solidFill>
                <a:latin typeface="Times New Roman" panose="02020603050405020304" pitchFamily="18" charset="0"/>
                <a:cs typeface="Times New Roman" panose="02020603050405020304" pitchFamily="18" charset="0"/>
              </a:rPr>
              <a:t>No one who reads Susan's book could ever again think that gesturing shows only a lack of control. It is about thinking and communication</a:t>
            </a:r>
            <a:r>
              <a:rPr lang="en-US" sz="2400">
                <a:latin typeface="Times New Roman" panose="02020603050405020304" pitchFamily="18" charset="0"/>
                <a:cs typeface="Times New Roman" panose="02020603050405020304" pitchFamily="18" charset="0"/>
              </a:rPr>
              <a:t>, and is a sophisticated aid to both.</a:t>
            </a:r>
            <a:endParaRPr lang="en-US" sz="2400" dirty="0">
              <a:latin typeface="Times New Roman" panose="02020603050405020304" pitchFamily="18" charset="0"/>
              <a:cs typeface="Times New Roman" panose="02020603050405020304" pitchFamily="18" charset="0"/>
            </a:endParaRPr>
          </a:p>
        </p:txBody>
      </p:sp>
      <p:sp>
        <p:nvSpPr>
          <p:cNvPr id="13" name="矩形 12"/>
          <p:cNvSpPr/>
          <p:nvPr/>
        </p:nvSpPr>
        <p:spPr>
          <a:xfrm>
            <a:off x="257810" y="4567555"/>
            <a:ext cx="11041380"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34. What does the author try to prove in the last two paragraphs?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Gestures </a:t>
            </a:r>
            <a:r>
              <a:rPr lang="en-US" altLang="zh-CN" sz="2800" b="1" dirty="0">
                <a:solidFill>
                  <a:srgbClr val="FF0000"/>
                </a:solidFill>
                <a:latin typeface="Times New Roman" panose="02020603050405020304" pitchFamily="18" charset="0"/>
                <a:cs typeface="Times New Roman" panose="02020603050405020304" pitchFamily="18" charset="0"/>
              </a:rPr>
              <a:t>may express what the speaker really thinks.</a:t>
            </a:r>
            <a:endParaRPr lang="en-US" altLang="zh-CN" sz="2800" b="1" dirty="0">
              <a:solidFill>
                <a:srgbClr val="FF0000"/>
              </a:solidFill>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B. People are unaware of the meanings of their gestures.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Gesturing during speech shows only a lack of control.</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D. Speakers can lie more easily with the help of gestures.</a:t>
            </a:r>
            <a:endParaRPr lang="en-US" altLang="zh-CN" sz="2800" dirty="0">
              <a:latin typeface="Times New Roman" panose="02020603050405020304" pitchFamily="18" charset="0"/>
              <a:cs typeface="Times New Roman" panose="02020603050405020304" pitchFamily="18" charset="0"/>
            </a:endParaRPr>
          </a:p>
        </p:txBody>
      </p:sp>
      <p:sp>
        <p:nvSpPr>
          <p:cNvPr id="5" name="矩形 4"/>
          <p:cNvSpPr/>
          <p:nvPr/>
        </p:nvSpPr>
        <p:spPr>
          <a:xfrm>
            <a:off x="8587678" y="3983697"/>
            <a:ext cx="2236510" cy="584775"/>
          </a:xfrm>
          <a:prstGeom prst="rect">
            <a:avLst/>
          </a:prstGeom>
          <a:gradFill>
            <a:gsLst>
              <a:gs pos="50000">
                <a:srgbClr val="F186AB"/>
              </a:gs>
              <a:gs pos="0">
                <a:srgbClr val="F4ADC5"/>
              </a:gs>
              <a:gs pos="100000">
                <a:srgbClr val="EE5F90"/>
              </a:gs>
            </a:gsLst>
            <a:lin scaled="1"/>
          </a:gradFill>
        </p:spPr>
        <p:txBody>
          <a:bodyPr wrap="none">
            <a:spAutoFit/>
          </a:bodyPr>
          <a:lstStyle/>
          <a:p>
            <a:pPr algn="l"/>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归纳概括</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题</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 name="心形 1"/>
          <p:cNvSpPr/>
          <p:nvPr/>
        </p:nvSpPr>
        <p:spPr>
          <a:xfrm>
            <a:off x="226761" y="5122172"/>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3" name="直接箭头连接符 2"/>
          <p:cNvCxnSpPr/>
          <p:nvPr/>
        </p:nvCxnSpPr>
        <p:spPr>
          <a:xfrm flipH="1">
            <a:off x="3604323" y="443060"/>
            <a:ext cx="5337751" cy="467911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3756723" y="3628692"/>
            <a:ext cx="2516475" cy="164588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74046" y="8528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2206" y="352675"/>
            <a:ext cx="1474140" cy="733610"/>
          </a:xfrm>
          <a:prstGeom prst="rect">
            <a:avLst/>
          </a:prstGeom>
        </p:spPr>
      </p:pic>
      <p:sp>
        <p:nvSpPr>
          <p:cNvPr id="18" name="TextBox 237"/>
          <p:cNvSpPr txBox="1"/>
          <p:nvPr/>
        </p:nvSpPr>
        <p:spPr>
          <a:xfrm>
            <a:off x="2294890" y="241300"/>
            <a:ext cx="3744595" cy="583565"/>
          </a:xfrm>
          <a:prstGeom prst="rect">
            <a:avLst/>
          </a:prstGeom>
          <a:noFill/>
        </p:spPr>
        <p:txBody>
          <a:bodyPr wrap="square" rtlCol="0">
            <a:spAutoFit/>
          </a:bodyPr>
          <a:lstStyle/>
          <a:p>
            <a:r>
              <a:rPr lang="en-US" altLang="zh-CN"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篇：说明文</a:t>
            </a:r>
            <a:endPar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998085" y="118110"/>
            <a:ext cx="10095865" cy="715581"/>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人与社会</a:t>
            </a:r>
            <a:endParaRPr lang="zh-CN" altLang="en-US" sz="3200" b="1" dirty="0">
              <a:latin typeface="宋体" panose="02010600030101010101" pitchFamily="2" charset="-122"/>
              <a:ea typeface="宋体" panose="02010600030101010101" pitchFamily="2" charset="-122"/>
            </a:endParaRPr>
          </a:p>
        </p:txBody>
      </p:sp>
      <p:sp>
        <p:nvSpPr>
          <p:cNvPr id="13" name="矩形 12"/>
          <p:cNvSpPr/>
          <p:nvPr/>
        </p:nvSpPr>
        <p:spPr>
          <a:xfrm>
            <a:off x="106045" y="2061845"/>
            <a:ext cx="11041380" cy="22453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35. Which of the following is the best title for the text?</a:t>
            </a:r>
            <a:endParaRPr lang="en-US" altLang="zh-CN" sz="28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2800" dirty="0">
                <a:latin typeface="Times New Roman" panose="02020603050405020304" pitchFamily="18" charset="0"/>
                <a:cs typeface="Times New Roman" panose="02020603050405020304" pitchFamily="18" charset="0"/>
              </a:rPr>
              <a:t>Speech: A Direct Channel of Information            </a:t>
            </a:r>
            <a:endParaRPr lang="en-US" altLang="zh-CN" sz="2800" dirty="0">
              <a:latin typeface="Times New Roman" panose="02020603050405020304" pitchFamily="18" charset="0"/>
              <a:cs typeface="Times New Roman" panose="02020603050405020304" pitchFamily="18" charset="0"/>
            </a:endParaRPr>
          </a:p>
          <a:p>
            <a:pPr marL="514350" indent="-514350">
              <a:buAutoNum type="alphaUcPeriod"/>
            </a:pPr>
            <a:r>
              <a:rPr lang="en-US" altLang="zh-CN" sz="2800" dirty="0">
                <a:solidFill>
                  <a:srgbClr val="CC00FF"/>
                </a:solidFill>
                <a:latin typeface="Times New Roman" panose="02020603050405020304" pitchFamily="18" charset="0"/>
                <a:cs typeface="Times New Roman" panose="02020603050405020304" pitchFamily="18" charset="0"/>
              </a:rPr>
              <a:t>Gestures: A Vital Form of Communication</a:t>
            </a:r>
            <a:endParaRPr lang="en-US" altLang="zh-CN" sz="2800" dirty="0">
              <a:solidFill>
                <a:srgbClr val="CC00FF"/>
              </a:solidFill>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Italian's Body Language: A National Stereotype        </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D. Thinking with Your Hands: A Lifetime's Research</a:t>
            </a:r>
            <a:endParaRPr lang="en-US" altLang="zh-CN" sz="2800" dirty="0">
              <a:latin typeface="Times New Roman" panose="02020603050405020304" pitchFamily="18" charset="0"/>
              <a:cs typeface="Times New Roman" panose="02020603050405020304" pitchFamily="18" charset="0"/>
            </a:endParaRPr>
          </a:p>
        </p:txBody>
      </p:sp>
      <p:sp>
        <p:nvSpPr>
          <p:cNvPr id="5" name="矩形 4"/>
          <p:cNvSpPr/>
          <p:nvPr/>
        </p:nvSpPr>
        <p:spPr>
          <a:xfrm>
            <a:off x="8801038" y="1405597"/>
            <a:ext cx="2214880" cy="583565"/>
          </a:xfrm>
          <a:prstGeom prst="rect">
            <a:avLst/>
          </a:prstGeom>
          <a:gradFill>
            <a:gsLst>
              <a:gs pos="50000">
                <a:srgbClr val="F186AB"/>
              </a:gs>
              <a:gs pos="0">
                <a:srgbClr val="F4ADC5"/>
              </a:gs>
              <a:gs pos="100000">
                <a:srgbClr val="EE5F90"/>
              </a:gs>
            </a:gsLst>
            <a:lin scaled="1"/>
          </a:gradFill>
        </p:spPr>
        <p:txBody>
          <a:bodyPr wrap="none">
            <a:spAutoFit/>
          </a:bodyPr>
          <a:lstStyle/>
          <a:p>
            <a:pPr algn="l"/>
            <a:r>
              <a:rPr lang="zh-CN" altLang="zh-CN" sz="3200" b="1" kern="100">
                <a:latin typeface="微软雅黑" panose="020B0503020204020204" pitchFamily="34" charset="-122"/>
                <a:ea typeface="微软雅黑" panose="020B0503020204020204" pitchFamily="34" charset="-122"/>
                <a:cs typeface="Times New Roman" panose="02020603050405020304" pitchFamily="18" charset="0"/>
                <a:sym typeface="+mn-ea"/>
              </a:rPr>
              <a:t>标题归纳题</a:t>
            </a:r>
            <a:endParaRPr lang="zh-CN" altLang="zh-CN" sz="3200" b="1" kern="10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 name="心形 1"/>
          <p:cNvSpPr/>
          <p:nvPr/>
        </p:nvSpPr>
        <p:spPr>
          <a:xfrm>
            <a:off x="106045" y="2976562"/>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3" name="矩形 2"/>
          <p:cNvSpPr/>
          <p:nvPr/>
        </p:nvSpPr>
        <p:spPr>
          <a:xfrm>
            <a:off x="258445" y="4401263"/>
            <a:ext cx="11041380" cy="954107"/>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zh-CN" altLang="en-US" sz="2800" dirty="0">
                <a:solidFill>
                  <a:srgbClr val="FF0000"/>
                </a:solidFill>
                <a:latin typeface="Times New Roman" panose="02020603050405020304" pitchFamily="18" charset="0"/>
                <a:cs typeface="Times New Roman" panose="02020603050405020304" pitchFamily="18" charset="0"/>
              </a:rPr>
              <a:t>根据第二段，第三段，第四段，第五段的内容，归纳概括可知本文主要讲述的是手势是重要交流形式。</a:t>
            </a:r>
            <a:endParaRPr lang="en-US" altLang="zh-CN" sz="2800" dirty="0">
              <a:solidFill>
                <a:srgbClr val="FF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5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084082"/>
            <a:ext cx="12191999" cy="2833020"/>
          </a:xfrm>
          <a:prstGeom prst="rect">
            <a:avLst/>
          </a:prstGeom>
          <a:noFill/>
        </p:spPr>
        <p:txBody>
          <a:bodyPr wrap="square">
            <a:spAutoFit/>
          </a:bodyPr>
          <a:lstStyle/>
          <a:p>
            <a:pPr>
              <a:lnSpc>
                <a:spcPct val="150000"/>
              </a:lnSpc>
            </a:pPr>
            <a:r>
              <a:rPr lang="en-US" altLang="zh-CN" sz="4000" dirty="0">
                <a:solidFill>
                  <a:srgbClr val="CC00FF"/>
                </a:solidFill>
                <a:effectLst/>
                <a:latin typeface="Times New Roman" panose="02020603050405020304" pitchFamily="18" charset="0"/>
                <a:ea typeface="宋体" panose="02010600030101010101" pitchFamily="2" charset="-122"/>
              </a:rPr>
              <a:t>1.</a:t>
            </a:r>
            <a:r>
              <a:rPr lang="en-US" altLang="zh-CN" sz="4000" u="sng" dirty="0">
                <a:solidFill>
                  <a:srgbClr val="CC00FF"/>
                </a:solidFill>
                <a:effectLst/>
                <a:latin typeface="Times New Roman" panose="02020603050405020304" pitchFamily="18" charset="0"/>
                <a:ea typeface="宋体" panose="02010600030101010101" pitchFamily="2" charset="-122"/>
              </a:rPr>
              <a:t>Experimental subjects</a:t>
            </a:r>
            <a:r>
              <a:rPr lang="en-US" altLang="zh-CN" sz="4000" dirty="0">
                <a:solidFill>
                  <a:srgbClr val="CC00FF"/>
                </a:solidFill>
                <a:effectLst/>
                <a:latin typeface="Times New Roman" panose="02020603050405020304" pitchFamily="18" charset="0"/>
                <a:ea typeface="宋体" panose="02010600030101010101" pitchFamily="2" charset="-122"/>
              </a:rPr>
              <a:t>, </a:t>
            </a:r>
            <a:r>
              <a:rPr lang="en-US" altLang="zh-CN" sz="4000" dirty="0">
                <a:solidFill>
                  <a:srgbClr val="0000FF"/>
                </a:solidFill>
                <a:effectLst/>
                <a:latin typeface="Times New Roman" panose="02020603050405020304" pitchFamily="18" charset="0"/>
                <a:ea typeface="宋体" panose="02010600030101010101" pitchFamily="2" charset="-122"/>
              </a:rPr>
              <a:t>told after a research session </a:t>
            </a:r>
            <a:r>
              <a:rPr lang="en-US" altLang="zh-CN" sz="4000" u="sng" dirty="0">
                <a:effectLst/>
                <a:latin typeface="Times New Roman" panose="02020603050405020304" pitchFamily="18" charset="0"/>
                <a:ea typeface="宋体" panose="02010600030101010101" pitchFamily="2" charset="-122"/>
              </a:rPr>
              <a:t>that they were being watched for gestures, </a:t>
            </a:r>
            <a:r>
              <a:rPr lang="en-US" altLang="zh-CN" sz="4000" u="sng" dirty="0">
                <a:solidFill>
                  <a:srgbClr val="FF0000"/>
                </a:solidFill>
                <a:effectLst/>
                <a:latin typeface="Times New Roman" panose="02020603050405020304" pitchFamily="18" charset="0"/>
                <a:ea typeface="宋体" panose="02010600030101010101" pitchFamily="2" charset="-122"/>
              </a:rPr>
              <a:t>apologize for not</a:t>
            </a:r>
            <a:r>
              <a:rPr lang="en-US" altLang="zh-CN" sz="4000" b="1" u="sng" dirty="0">
                <a:solidFill>
                  <a:srgbClr val="FF0000"/>
                </a:solidFill>
                <a:effectLst/>
                <a:latin typeface="Times New Roman" panose="02020603050405020304" pitchFamily="18" charset="0"/>
                <a:ea typeface="宋体" panose="02010600030101010101" pitchFamily="2" charset="-122"/>
              </a:rPr>
              <a:t> </a:t>
            </a:r>
            <a:r>
              <a:rPr lang="en-US" altLang="zh-CN" sz="4000" u="sng" dirty="0">
                <a:solidFill>
                  <a:srgbClr val="FF0000"/>
                </a:solidFill>
                <a:effectLst/>
                <a:latin typeface="Times New Roman" panose="02020603050405020304" pitchFamily="18" charset="0"/>
                <a:ea typeface="宋体" panose="02010600030101010101" pitchFamily="2" charset="-122"/>
              </a:rPr>
              <a:t>having made any</a:t>
            </a:r>
            <a:r>
              <a:rPr lang="en-US" altLang="zh-CN" sz="4000" dirty="0">
                <a:effectLst/>
                <a:latin typeface="Times New Roman" panose="02020603050405020304" pitchFamily="18" charset="0"/>
                <a:ea typeface="宋体" panose="02010600030101010101" pitchFamily="2" charset="-122"/>
              </a:rPr>
              <a:t>—</a:t>
            </a:r>
            <a:r>
              <a:rPr lang="en-US" altLang="zh-CN" sz="4400" b="1" dirty="0">
                <a:effectLst/>
                <a:latin typeface="Times New Roman" panose="02020603050405020304" pitchFamily="18" charset="0"/>
                <a:ea typeface="宋体" panose="02010600030101010101" pitchFamily="2" charset="-122"/>
              </a:rPr>
              <a:t>but</a:t>
            </a:r>
            <a:r>
              <a:rPr lang="en-US" altLang="zh-CN" sz="4000" dirty="0">
                <a:effectLst/>
                <a:latin typeface="Times New Roman" panose="02020603050405020304" pitchFamily="18" charset="0"/>
                <a:ea typeface="宋体" panose="02010600030101010101" pitchFamily="2" charset="-122"/>
              </a:rPr>
              <a:t> were doing so the entire time. </a:t>
            </a:r>
            <a:endParaRPr lang="en-US" altLang="zh-CN" sz="4000" dirty="0">
              <a:effectLst/>
              <a:latin typeface="Times New Roman" panose="02020603050405020304" pitchFamily="18" charset="0"/>
              <a:ea typeface="宋体" panose="02010600030101010101" pitchFamily="2" charset="-122"/>
            </a:endParaRPr>
          </a:p>
        </p:txBody>
      </p:sp>
      <p:sp>
        <p:nvSpPr>
          <p:cNvPr id="4" name="文本框 3"/>
          <p:cNvSpPr txBox="1"/>
          <p:nvPr/>
        </p:nvSpPr>
        <p:spPr>
          <a:xfrm>
            <a:off x="141403" y="254521"/>
            <a:ext cx="2083324" cy="461665"/>
          </a:xfrm>
          <a:prstGeom prst="rect">
            <a:avLst/>
          </a:prstGeom>
          <a:noFill/>
        </p:spPr>
        <p:txBody>
          <a:bodyPr wrap="square" rtlCol="0">
            <a:spAutoFit/>
          </a:bodyPr>
          <a:lstStyle/>
          <a:p>
            <a:r>
              <a:rPr lang="zh-CN" altLang="en-US" sz="2400" b="1" dirty="0">
                <a:solidFill>
                  <a:srgbClr val="FF0000"/>
                </a:solidFill>
              </a:rPr>
              <a:t>长难句分析；</a:t>
            </a:r>
            <a:endParaRPr lang="zh-CN" altLang="en-US" sz="2400" b="1" dirty="0">
              <a:solidFill>
                <a:srgbClr val="FF0000"/>
              </a:solidFill>
            </a:endParaRPr>
          </a:p>
        </p:txBody>
      </p:sp>
      <p:sp>
        <p:nvSpPr>
          <p:cNvPr id="5" name="文本框 4"/>
          <p:cNvSpPr txBox="1"/>
          <p:nvPr/>
        </p:nvSpPr>
        <p:spPr>
          <a:xfrm>
            <a:off x="1065230" y="1822168"/>
            <a:ext cx="848412" cy="400110"/>
          </a:xfrm>
          <a:prstGeom prst="rect">
            <a:avLst/>
          </a:prstGeom>
          <a:solidFill>
            <a:schemeClr val="bg1"/>
          </a:solidFill>
        </p:spPr>
        <p:txBody>
          <a:bodyPr wrap="square" rtlCol="0">
            <a:spAutoFit/>
          </a:bodyPr>
          <a:lstStyle/>
          <a:p>
            <a:r>
              <a:rPr lang="zh-CN" altLang="en-US" sz="2000" dirty="0">
                <a:solidFill>
                  <a:srgbClr val="FF0000"/>
                </a:solidFill>
              </a:rPr>
              <a:t>主语</a:t>
            </a:r>
            <a:endParaRPr lang="zh-CN" altLang="en-US" sz="2000" dirty="0">
              <a:solidFill>
                <a:srgbClr val="FF0000"/>
              </a:solidFill>
            </a:endParaRPr>
          </a:p>
        </p:txBody>
      </p:sp>
      <p:sp>
        <p:nvSpPr>
          <p:cNvPr id="6" name="文本框 5"/>
          <p:cNvSpPr txBox="1"/>
          <p:nvPr/>
        </p:nvSpPr>
        <p:spPr>
          <a:xfrm>
            <a:off x="8312877" y="2829667"/>
            <a:ext cx="848412" cy="400110"/>
          </a:xfrm>
          <a:prstGeom prst="rect">
            <a:avLst/>
          </a:prstGeom>
          <a:solidFill>
            <a:schemeClr val="bg1"/>
          </a:solidFill>
        </p:spPr>
        <p:txBody>
          <a:bodyPr wrap="square" rtlCol="0">
            <a:spAutoFit/>
          </a:bodyPr>
          <a:lstStyle/>
          <a:p>
            <a:r>
              <a:rPr lang="zh-CN" altLang="en-US" sz="2000" dirty="0">
                <a:solidFill>
                  <a:srgbClr val="FF0000"/>
                </a:solidFill>
              </a:rPr>
              <a:t>谓语</a:t>
            </a:r>
            <a:endParaRPr lang="zh-CN" altLang="en-US" sz="2000" dirty="0">
              <a:solidFill>
                <a:srgbClr val="FF0000"/>
              </a:solidFill>
            </a:endParaRPr>
          </a:p>
        </p:txBody>
      </p:sp>
      <p:sp>
        <p:nvSpPr>
          <p:cNvPr id="11" name="文本框 10"/>
          <p:cNvSpPr txBox="1"/>
          <p:nvPr/>
        </p:nvSpPr>
        <p:spPr>
          <a:xfrm>
            <a:off x="6559492" y="3837932"/>
            <a:ext cx="2256148" cy="400110"/>
          </a:xfrm>
          <a:prstGeom prst="rect">
            <a:avLst/>
          </a:prstGeom>
          <a:solidFill>
            <a:schemeClr val="bg1"/>
          </a:solidFill>
        </p:spPr>
        <p:txBody>
          <a:bodyPr wrap="square" rtlCol="0">
            <a:spAutoFit/>
          </a:bodyPr>
          <a:lstStyle/>
          <a:p>
            <a:r>
              <a:rPr lang="en-US" altLang="zh-CN" sz="2000" dirty="0">
                <a:solidFill>
                  <a:srgbClr val="FF0000"/>
                </a:solidFill>
              </a:rPr>
              <a:t>But </a:t>
            </a:r>
            <a:r>
              <a:rPr lang="zh-CN" altLang="en-US" sz="2000" dirty="0">
                <a:solidFill>
                  <a:srgbClr val="FF0000"/>
                </a:solidFill>
              </a:rPr>
              <a:t>后的并列句</a:t>
            </a:r>
            <a:endParaRPr lang="zh-CN" altLang="en-US" sz="2000" dirty="0">
              <a:solidFill>
                <a:srgbClr val="FF0000"/>
              </a:solidFill>
            </a:endParaRPr>
          </a:p>
        </p:txBody>
      </p:sp>
      <p:sp>
        <p:nvSpPr>
          <p:cNvPr id="12" name="文本框 11"/>
          <p:cNvSpPr txBox="1"/>
          <p:nvPr/>
        </p:nvSpPr>
        <p:spPr>
          <a:xfrm>
            <a:off x="5524104" y="1907005"/>
            <a:ext cx="2667789" cy="400110"/>
          </a:xfrm>
          <a:prstGeom prst="rect">
            <a:avLst/>
          </a:prstGeom>
          <a:solidFill>
            <a:schemeClr val="bg1"/>
          </a:solidFill>
        </p:spPr>
        <p:txBody>
          <a:bodyPr wrap="square" rtlCol="0">
            <a:spAutoFit/>
          </a:bodyPr>
          <a:lstStyle/>
          <a:p>
            <a:r>
              <a:rPr lang="zh-CN" altLang="en-US" sz="2000" dirty="0">
                <a:solidFill>
                  <a:srgbClr val="FF0000"/>
                </a:solidFill>
              </a:rPr>
              <a:t>非谓语</a:t>
            </a:r>
            <a:r>
              <a:rPr lang="en-US" altLang="zh-CN" sz="2000" dirty="0">
                <a:solidFill>
                  <a:srgbClr val="FF0000"/>
                </a:solidFill>
              </a:rPr>
              <a:t>done </a:t>
            </a:r>
            <a:r>
              <a:rPr lang="zh-CN" altLang="en-US" sz="2000" dirty="0">
                <a:solidFill>
                  <a:srgbClr val="FF0000"/>
                </a:solidFill>
              </a:rPr>
              <a:t>作状语</a:t>
            </a:r>
            <a:endParaRPr lang="zh-CN" altLang="en-US" sz="2000" dirty="0">
              <a:solidFill>
                <a:srgbClr val="FF0000"/>
              </a:solidFill>
            </a:endParaRPr>
          </a:p>
        </p:txBody>
      </p:sp>
      <p:sp>
        <p:nvSpPr>
          <p:cNvPr id="16" name="文本框 15"/>
          <p:cNvSpPr txBox="1"/>
          <p:nvPr/>
        </p:nvSpPr>
        <p:spPr>
          <a:xfrm>
            <a:off x="51848" y="4874386"/>
            <a:ext cx="5472255" cy="646331"/>
          </a:xfrm>
          <a:prstGeom prst="rect">
            <a:avLst/>
          </a:prstGeom>
          <a:noFill/>
        </p:spPr>
        <p:txBody>
          <a:bodyPr wrap="square" rtlCol="0">
            <a:spAutoFit/>
          </a:bodyPr>
          <a:lstStyle/>
          <a:p>
            <a:r>
              <a:rPr lang="en-US" altLang="zh-CN" sz="3600" b="1" dirty="0">
                <a:solidFill>
                  <a:srgbClr val="FF0000"/>
                </a:solidFill>
              </a:rPr>
              <a:t> do so = </a:t>
            </a:r>
            <a:r>
              <a:rPr lang="zh-CN" altLang="en-US" sz="3600" b="1" dirty="0">
                <a:solidFill>
                  <a:srgbClr val="FF0000"/>
                </a:solidFill>
              </a:rPr>
              <a:t>做手势</a:t>
            </a:r>
            <a:endParaRPr lang="zh-CN" altLang="en-US" sz="3600" b="1" dirty="0">
              <a:solidFill>
                <a:srgbClr val="FF0000"/>
              </a:solidFill>
            </a:endParaRPr>
          </a:p>
        </p:txBody>
      </p:sp>
      <p:sp>
        <p:nvSpPr>
          <p:cNvPr id="2" name="文本框 1"/>
          <p:cNvSpPr txBox="1"/>
          <p:nvPr/>
        </p:nvSpPr>
        <p:spPr>
          <a:xfrm>
            <a:off x="1461155" y="2841830"/>
            <a:ext cx="3715733" cy="400110"/>
          </a:xfrm>
          <a:prstGeom prst="rect">
            <a:avLst/>
          </a:prstGeom>
          <a:solidFill>
            <a:schemeClr val="bg1"/>
          </a:solidFill>
        </p:spPr>
        <p:txBody>
          <a:bodyPr wrap="square" rtlCol="0">
            <a:spAutoFit/>
          </a:bodyPr>
          <a:lstStyle/>
          <a:p>
            <a:r>
              <a:rPr lang="zh-CN" altLang="en-US" sz="2000" dirty="0">
                <a:solidFill>
                  <a:srgbClr val="FF0000"/>
                </a:solidFill>
              </a:rPr>
              <a:t>非谓语</a:t>
            </a:r>
            <a:r>
              <a:rPr lang="en-US" altLang="zh-CN" sz="2000" dirty="0">
                <a:solidFill>
                  <a:srgbClr val="FF0000"/>
                </a:solidFill>
              </a:rPr>
              <a:t>told </a:t>
            </a:r>
            <a:r>
              <a:rPr lang="zh-CN" altLang="en-US" sz="2000" dirty="0">
                <a:solidFill>
                  <a:srgbClr val="FF0000"/>
                </a:solidFill>
              </a:rPr>
              <a:t>之后跟的宾语从句</a:t>
            </a:r>
            <a:endParaRPr lang="zh-CN" altLang="en-US" sz="2000" dirty="0">
              <a:solidFill>
                <a:srgbClr val="FF0000"/>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6"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 y="1084082"/>
            <a:ext cx="11962614" cy="1517147"/>
          </a:xfrm>
          <a:prstGeom prst="rect">
            <a:avLst/>
          </a:prstGeom>
          <a:noFill/>
        </p:spPr>
        <p:txBody>
          <a:bodyPr wrap="square">
            <a:spAutoFit/>
          </a:bodyPr>
          <a:lstStyle/>
          <a:p>
            <a:pPr indent="266700" algn="just">
              <a:lnSpc>
                <a:spcPct val="120000"/>
              </a:lnSpc>
            </a:pPr>
            <a:r>
              <a:rPr lang="en-US" altLang="zh-CN" sz="40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2. </a:t>
            </a:r>
            <a:r>
              <a:rPr lang="en-US" altLang="zh-CN" sz="4000"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People </a:t>
            </a:r>
            <a:r>
              <a:rPr lang="en-US" altLang="zh-CN" sz="4000" i="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born blind </a:t>
            </a:r>
            <a:r>
              <a:rPr lang="en-US" altLang="zh-CN" sz="4000" b="1" kern="100" dirty="0">
                <a:effectLst/>
                <a:latin typeface="Times New Roman" panose="02020603050405020304" pitchFamily="18" charset="0"/>
                <a:ea typeface="宋体" panose="02010600030101010101" pitchFamily="2" charset="-122"/>
                <a:cs typeface="Times New Roman" panose="02020603050405020304" pitchFamily="18" charset="0"/>
              </a:rPr>
              <a:t>gesture</a:t>
            </a:r>
            <a:r>
              <a:rPr lang="en-US" altLang="zh-CN" sz="40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when they speak, </a:t>
            </a:r>
            <a:r>
              <a:rPr lang="en-US" altLang="zh-CN" sz="4000" u="sng" kern="100" dirty="0">
                <a:solidFill>
                  <a:srgbClr val="0070C0"/>
                </a:solidFill>
                <a:effectLst/>
                <a:latin typeface="Times New Roman" panose="02020603050405020304" pitchFamily="18" charset="0"/>
                <a:ea typeface="宋体" panose="02010600030101010101" pitchFamily="2" charset="-122"/>
                <a:cs typeface="Times New Roman" panose="02020603050405020304" pitchFamily="18" charset="0"/>
              </a:rPr>
              <a:t>including to each other. </a:t>
            </a:r>
            <a:endParaRPr lang="zh-CN" altLang="zh-CN" sz="4000" u="sng" kern="100" dirty="0">
              <a:solidFill>
                <a:srgbClr val="0070C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框 3"/>
          <p:cNvSpPr txBox="1"/>
          <p:nvPr/>
        </p:nvSpPr>
        <p:spPr>
          <a:xfrm>
            <a:off x="141403" y="254521"/>
            <a:ext cx="2083324" cy="461665"/>
          </a:xfrm>
          <a:prstGeom prst="rect">
            <a:avLst/>
          </a:prstGeom>
          <a:noFill/>
        </p:spPr>
        <p:txBody>
          <a:bodyPr wrap="square" rtlCol="0">
            <a:spAutoFit/>
          </a:bodyPr>
          <a:lstStyle/>
          <a:p>
            <a:r>
              <a:rPr lang="zh-CN" altLang="en-US" sz="2400" b="1" dirty="0">
                <a:solidFill>
                  <a:srgbClr val="FF0000"/>
                </a:solidFill>
              </a:rPr>
              <a:t>长难句分析；</a:t>
            </a:r>
            <a:endParaRPr lang="zh-CN" altLang="en-US" sz="2400" b="1" dirty="0">
              <a:solidFill>
                <a:srgbClr val="FF0000"/>
              </a:solidFill>
            </a:endParaRPr>
          </a:p>
        </p:txBody>
      </p:sp>
      <p:sp>
        <p:nvSpPr>
          <p:cNvPr id="5" name="文本框 4"/>
          <p:cNvSpPr txBox="1"/>
          <p:nvPr/>
        </p:nvSpPr>
        <p:spPr>
          <a:xfrm>
            <a:off x="1376315" y="1730443"/>
            <a:ext cx="848412" cy="400110"/>
          </a:xfrm>
          <a:prstGeom prst="rect">
            <a:avLst/>
          </a:prstGeom>
          <a:solidFill>
            <a:schemeClr val="bg1"/>
          </a:solidFill>
        </p:spPr>
        <p:txBody>
          <a:bodyPr wrap="square" rtlCol="0">
            <a:spAutoFit/>
          </a:bodyPr>
          <a:lstStyle/>
          <a:p>
            <a:r>
              <a:rPr lang="zh-CN" altLang="en-US" sz="2000" dirty="0">
                <a:solidFill>
                  <a:srgbClr val="FF0000"/>
                </a:solidFill>
              </a:rPr>
              <a:t>主语</a:t>
            </a:r>
            <a:endParaRPr lang="zh-CN" altLang="en-US" sz="2000" dirty="0">
              <a:solidFill>
                <a:srgbClr val="FF0000"/>
              </a:solidFill>
            </a:endParaRPr>
          </a:p>
        </p:txBody>
      </p:sp>
      <p:sp>
        <p:nvSpPr>
          <p:cNvPr id="6" name="文本框 5"/>
          <p:cNvSpPr txBox="1"/>
          <p:nvPr/>
        </p:nvSpPr>
        <p:spPr>
          <a:xfrm>
            <a:off x="5665510" y="1717301"/>
            <a:ext cx="848412" cy="400110"/>
          </a:xfrm>
          <a:prstGeom prst="rect">
            <a:avLst/>
          </a:prstGeom>
          <a:solidFill>
            <a:schemeClr val="bg1"/>
          </a:solidFill>
        </p:spPr>
        <p:txBody>
          <a:bodyPr wrap="square" rtlCol="0">
            <a:spAutoFit/>
          </a:bodyPr>
          <a:lstStyle/>
          <a:p>
            <a:r>
              <a:rPr lang="zh-CN" altLang="en-US" sz="2000" dirty="0">
                <a:solidFill>
                  <a:srgbClr val="FF0000"/>
                </a:solidFill>
              </a:rPr>
              <a:t>谓语</a:t>
            </a:r>
            <a:endParaRPr lang="zh-CN" altLang="en-US" sz="2000" dirty="0">
              <a:solidFill>
                <a:srgbClr val="FF0000"/>
              </a:solidFill>
            </a:endParaRPr>
          </a:p>
        </p:txBody>
      </p:sp>
      <p:sp>
        <p:nvSpPr>
          <p:cNvPr id="11" name="文本框 10"/>
          <p:cNvSpPr txBox="1"/>
          <p:nvPr/>
        </p:nvSpPr>
        <p:spPr>
          <a:xfrm>
            <a:off x="361362" y="2560254"/>
            <a:ext cx="2256148" cy="400110"/>
          </a:xfrm>
          <a:prstGeom prst="rect">
            <a:avLst/>
          </a:prstGeom>
          <a:solidFill>
            <a:schemeClr val="bg1"/>
          </a:solidFill>
        </p:spPr>
        <p:txBody>
          <a:bodyPr wrap="square" rtlCol="0">
            <a:spAutoFit/>
          </a:bodyPr>
          <a:lstStyle/>
          <a:p>
            <a:r>
              <a:rPr lang="en-US" altLang="zh-CN" sz="2000" dirty="0">
                <a:solidFill>
                  <a:srgbClr val="FF0000"/>
                </a:solidFill>
              </a:rPr>
              <a:t>Doing </a:t>
            </a:r>
            <a:r>
              <a:rPr lang="zh-CN" altLang="en-US" sz="2000" dirty="0">
                <a:solidFill>
                  <a:srgbClr val="FF0000"/>
                </a:solidFill>
              </a:rPr>
              <a:t>伴随动作</a:t>
            </a:r>
            <a:endParaRPr lang="zh-CN" altLang="en-US" sz="2000" dirty="0">
              <a:solidFill>
                <a:srgbClr val="FF0000"/>
              </a:solidFill>
            </a:endParaRPr>
          </a:p>
        </p:txBody>
      </p:sp>
      <p:sp>
        <p:nvSpPr>
          <p:cNvPr id="12" name="文本框 11"/>
          <p:cNvSpPr txBox="1"/>
          <p:nvPr/>
        </p:nvSpPr>
        <p:spPr>
          <a:xfrm>
            <a:off x="2647356" y="933188"/>
            <a:ext cx="3018154" cy="400110"/>
          </a:xfrm>
          <a:prstGeom prst="rect">
            <a:avLst/>
          </a:prstGeom>
          <a:solidFill>
            <a:schemeClr val="bg1"/>
          </a:solidFill>
        </p:spPr>
        <p:txBody>
          <a:bodyPr wrap="square" rtlCol="0">
            <a:spAutoFit/>
          </a:bodyPr>
          <a:lstStyle/>
          <a:p>
            <a:r>
              <a:rPr lang="zh-CN" altLang="en-US" sz="2000" dirty="0">
                <a:solidFill>
                  <a:srgbClr val="FF0000"/>
                </a:solidFill>
              </a:rPr>
              <a:t>非谓语</a:t>
            </a:r>
            <a:r>
              <a:rPr lang="en-US" altLang="zh-CN" sz="2000" dirty="0">
                <a:solidFill>
                  <a:srgbClr val="FF0000"/>
                </a:solidFill>
              </a:rPr>
              <a:t>done </a:t>
            </a:r>
            <a:r>
              <a:rPr lang="zh-CN" altLang="en-US" sz="2000" dirty="0">
                <a:solidFill>
                  <a:srgbClr val="FF0000"/>
                </a:solidFill>
              </a:rPr>
              <a:t>作后置定语</a:t>
            </a:r>
            <a:endParaRPr lang="zh-CN" altLang="en-US" sz="2000" dirty="0">
              <a:solidFill>
                <a:srgbClr val="FF0000"/>
              </a:solidFill>
            </a:endParaRPr>
          </a:p>
        </p:txBody>
      </p:sp>
      <p:sp>
        <p:nvSpPr>
          <p:cNvPr id="16" name="文本框 15"/>
          <p:cNvSpPr txBox="1"/>
          <p:nvPr/>
        </p:nvSpPr>
        <p:spPr>
          <a:xfrm>
            <a:off x="51848" y="4874386"/>
            <a:ext cx="5472255" cy="1200329"/>
          </a:xfrm>
          <a:prstGeom prst="rect">
            <a:avLst/>
          </a:prstGeom>
          <a:noFill/>
        </p:spPr>
        <p:txBody>
          <a:bodyPr wrap="square" rtlCol="0">
            <a:spAutoFit/>
          </a:bodyPr>
          <a:lstStyle/>
          <a:p>
            <a:r>
              <a:rPr lang="en-US" altLang="zh-CN" sz="3600" b="1" dirty="0">
                <a:solidFill>
                  <a:srgbClr val="FF0000"/>
                </a:solidFill>
              </a:rPr>
              <a:t> gesture   vi :  </a:t>
            </a:r>
            <a:r>
              <a:rPr lang="zh-CN" altLang="en-US" sz="3600" b="1" dirty="0">
                <a:solidFill>
                  <a:srgbClr val="FF0000"/>
                </a:solidFill>
              </a:rPr>
              <a:t>做手势                        </a:t>
            </a:r>
            <a:endParaRPr lang="en-US" altLang="zh-CN" sz="3600" b="1" dirty="0">
              <a:solidFill>
                <a:srgbClr val="FF0000"/>
              </a:solidFill>
            </a:endParaRPr>
          </a:p>
          <a:p>
            <a:r>
              <a:rPr lang="en-US" altLang="zh-CN" sz="3600" b="1" dirty="0">
                <a:solidFill>
                  <a:srgbClr val="FF0000"/>
                </a:solidFill>
              </a:rPr>
              <a:t>                 n. </a:t>
            </a:r>
            <a:r>
              <a:rPr lang="zh-CN" altLang="en-US" sz="3600" b="1" dirty="0">
                <a:solidFill>
                  <a:srgbClr val="FF0000"/>
                </a:solidFill>
              </a:rPr>
              <a:t>手势</a:t>
            </a:r>
            <a:endParaRPr lang="zh-CN" altLang="en-US" sz="3600" b="1" dirty="0">
              <a:solidFill>
                <a:srgbClr val="FF0000"/>
              </a:solidFill>
            </a:endParaRPr>
          </a:p>
        </p:txBody>
      </p:sp>
      <p:sp>
        <p:nvSpPr>
          <p:cNvPr id="2" name="文本框 1"/>
          <p:cNvSpPr txBox="1"/>
          <p:nvPr/>
        </p:nvSpPr>
        <p:spPr>
          <a:xfrm>
            <a:off x="8350584" y="1917356"/>
            <a:ext cx="2592371" cy="400110"/>
          </a:xfrm>
          <a:prstGeom prst="rect">
            <a:avLst/>
          </a:prstGeom>
          <a:solidFill>
            <a:schemeClr val="bg1"/>
          </a:solidFill>
        </p:spPr>
        <p:txBody>
          <a:bodyPr wrap="square" rtlCol="0">
            <a:spAutoFit/>
          </a:bodyPr>
          <a:lstStyle/>
          <a:p>
            <a:r>
              <a:rPr lang="en-US" altLang="zh-CN" sz="2000" dirty="0">
                <a:solidFill>
                  <a:srgbClr val="FF0000"/>
                </a:solidFill>
              </a:rPr>
              <a:t>When</a:t>
            </a:r>
            <a:r>
              <a:rPr lang="zh-CN" altLang="en-US" sz="2000" dirty="0">
                <a:solidFill>
                  <a:srgbClr val="FF0000"/>
                </a:solidFill>
              </a:rPr>
              <a:t>时间状语从句</a:t>
            </a:r>
            <a:endParaRPr lang="zh-CN" altLang="en-US" sz="2000" dirty="0">
              <a:solidFill>
                <a:srgbClr val="FF0000"/>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6"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 y="1084082"/>
            <a:ext cx="11962614" cy="2459071"/>
          </a:xfrm>
          <a:prstGeom prst="rect">
            <a:avLst/>
          </a:prstGeom>
          <a:noFill/>
        </p:spPr>
        <p:txBody>
          <a:bodyPr wrap="square">
            <a:spAutoFit/>
          </a:bodyPr>
          <a:lstStyle/>
          <a:p>
            <a:pPr indent="266700" algn="just">
              <a:lnSpc>
                <a:spcPct val="120000"/>
              </a:lnSpc>
            </a:pPr>
            <a:r>
              <a:rPr lang="en-US" altLang="zh-CN" sz="44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3.  </a:t>
            </a:r>
            <a:r>
              <a:rPr lang="en-US" altLang="zh-CN" sz="4400"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All this </a:t>
            </a:r>
            <a:r>
              <a:rPr lang="en-US" altLang="zh-CN" sz="4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suggests</a:t>
            </a:r>
            <a:r>
              <a:rPr lang="en-US" altLang="zh-CN" sz="44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that cognition is</a:t>
            </a:r>
            <a:r>
              <a:rPr lang="en-US" altLang="zh-CN" sz="44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kern="100" dirty="0">
                <a:effectLst/>
                <a:latin typeface="Times New Roman" panose="02020603050405020304" pitchFamily="18" charset="0"/>
                <a:ea typeface="宋体" panose="02010600030101010101" pitchFamily="2" charset="-122"/>
                <a:cs typeface="Times New Roman" panose="02020603050405020304" pitchFamily="18" charset="0"/>
              </a:rPr>
              <a:t>to some extent, </a:t>
            </a:r>
            <a:r>
              <a:rPr lang="en-US" altLang="zh-CN" sz="44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“embodied”; </a:t>
            </a:r>
            <a:r>
              <a:rPr lang="en-US" altLang="zh-CN" sz="4400" u="sng"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thinking </a:t>
            </a:r>
            <a:r>
              <a:rPr lang="en-US" altLang="zh-CN" sz="44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is not all done </a:t>
            </a:r>
            <a:r>
              <a:rPr lang="en-US" altLang="zh-CN" sz="4400" kern="100" dirty="0">
                <a:effectLst/>
                <a:latin typeface="Times New Roman" panose="02020603050405020304" pitchFamily="18" charset="0"/>
                <a:ea typeface="宋体" panose="02010600030101010101" pitchFamily="2" charset="-122"/>
                <a:cs typeface="Times New Roman" panose="02020603050405020304" pitchFamily="18" charset="0"/>
              </a:rPr>
              <a:t>in your head.</a:t>
            </a:r>
            <a:endParaRPr lang="en-US" altLang="zh-CN" sz="44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41403" y="254521"/>
            <a:ext cx="2083324" cy="461665"/>
          </a:xfrm>
          <a:prstGeom prst="rect">
            <a:avLst/>
          </a:prstGeom>
          <a:noFill/>
        </p:spPr>
        <p:txBody>
          <a:bodyPr wrap="square" rtlCol="0">
            <a:spAutoFit/>
          </a:bodyPr>
          <a:lstStyle/>
          <a:p>
            <a:r>
              <a:rPr lang="zh-CN" altLang="en-US" sz="2400" b="1" dirty="0">
                <a:solidFill>
                  <a:srgbClr val="FF0000"/>
                </a:solidFill>
              </a:rPr>
              <a:t>长难句分析；</a:t>
            </a:r>
            <a:endParaRPr lang="zh-CN" altLang="en-US" sz="2400" b="1" dirty="0">
              <a:solidFill>
                <a:srgbClr val="FF0000"/>
              </a:solidFill>
            </a:endParaRPr>
          </a:p>
        </p:txBody>
      </p:sp>
      <p:sp>
        <p:nvSpPr>
          <p:cNvPr id="5" name="文本框 4"/>
          <p:cNvSpPr txBox="1"/>
          <p:nvPr/>
        </p:nvSpPr>
        <p:spPr>
          <a:xfrm>
            <a:off x="1727065" y="1751309"/>
            <a:ext cx="848412" cy="400110"/>
          </a:xfrm>
          <a:prstGeom prst="rect">
            <a:avLst/>
          </a:prstGeom>
          <a:solidFill>
            <a:schemeClr val="bg1"/>
          </a:solidFill>
        </p:spPr>
        <p:txBody>
          <a:bodyPr wrap="square" rtlCol="0">
            <a:spAutoFit/>
          </a:bodyPr>
          <a:lstStyle/>
          <a:p>
            <a:r>
              <a:rPr lang="zh-CN" altLang="en-US" sz="2000" dirty="0">
                <a:solidFill>
                  <a:srgbClr val="FF0000"/>
                </a:solidFill>
              </a:rPr>
              <a:t>主语</a:t>
            </a:r>
            <a:endParaRPr lang="zh-CN" altLang="en-US" sz="2000" dirty="0">
              <a:solidFill>
                <a:srgbClr val="FF0000"/>
              </a:solidFill>
            </a:endParaRPr>
          </a:p>
        </p:txBody>
      </p:sp>
      <p:sp>
        <p:nvSpPr>
          <p:cNvPr id="6" name="文本框 5"/>
          <p:cNvSpPr txBox="1"/>
          <p:nvPr/>
        </p:nvSpPr>
        <p:spPr>
          <a:xfrm>
            <a:off x="3875599" y="1751309"/>
            <a:ext cx="848412" cy="400110"/>
          </a:xfrm>
          <a:prstGeom prst="rect">
            <a:avLst/>
          </a:prstGeom>
          <a:solidFill>
            <a:schemeClr val="bg1"/>
          </a:solidFill>
        </p:spPr>
        <p:txBody>
          <a:bodyPr wrap="square" rtlCol="0">
            <a:spAutoFit/>
          </a:bodyPr>
          <a:lstStyle/>
          <a:p>
            <a:r>
              <a:rPr lang="zh-CN" altLang="en-US" sz="2000" dirty="0">
                <a:solidFill>
                  <a:srgbClr val="FF0000"/>
                </a:solidFill>
              </a:rPr>
              <a:t>谓语</a:t>
            </a:r>
            <a:endParaRPr lang="zh-CN" altLang="en-US" sz="2000" dirty="0">
              <a:solidFill>
                <a:srgbClr val="FF0000"/>
              </a:solidFill>
            </a:endParaRPr>
          </a:p>
        </p:txBody>
      </p:sp>
      <p:sp>
        <p:nvSpPr>
          <p:cNvPr id="12" name="文本框 11"/>
          <p:cNvSpPr txBox="1"/>
          <p:nvPr/>
        </p:nvSpPr>
        <p:spPr>
          <a:xfrm>
            <a:off x="10153847" y="1760751"/>
            <a:ext cx="1102942" cy="400110"/>
          </a:xfrm>
          <a:prstGeom prst="rect">
            <a:avLst/>
          </a:prstGeom>
          <a:solidFill>
            <a:schemeClr val="bg1"/>
          </a:solidFill>
        </p:spPr>
        <p:txBody>
          <a:bodyPr wrap="square" rtlCol="0">
            <a:spAutoFit/>
          </a:bodyPr>
          <a:lstStyle/>
          <a:p>
            <a:r>
              <a:rPr lang="zh-CN" altLang="en-US" sz="2000" dirty="0">
                <a:solidFill>
                  <a:srgbClr val="FF0000"/>
                </a:solidFill>
              </a:rPr>
              <a:t>插入语</a:t>
            </a:r>
            <a:endParaRPr lang="zh-CN" altLang="en-US" sz="2000" dirty="0">
              <a:solidFill>
                <a:srgbClr val="FF0000"/>
              </a:solidFill>
            </a:endParaRPr>
          </a:p>
        </p:txBody>
      </p:sp>
      <p:sp>
        <p:nvSpPr>
          <p:cNvPr id="16" name="文本框 15"/>
          <p:cNvSpPr txBox="1"/>
          <p:nvPr/>
        </p:nvSpPr>
        <p:spPr>
          <a:xfrm>
            <a:off x="51848" y="3667755"/>
            <a:ext cx="9450371" cy="1200329"/>
          </a:xfrm>
          <a:prstGeom prst="rect">
            <a:avLst/>
          </a:prstGeom>
          <a:noFill/>
        </p:spPr>
        <p:txBody>
          <a:bodyPr wrap="square" rtlCol="0">
            <a:spAutoFit/>
          </a:bodyPr>
          <a:lstStyle/>
          <a:p>
            <a:r>
              <a:rPr lang="en-US" altLang="zh-CN" sz="3600" b="1" dirty="0">
                <a:solidFill>
                  <a:srgbClr val="FF0000"/>
                </a:solidFill>
              </a:rPr>
              <a:t> embody  </a:t>
            </a:r>
            <a:r>
              <a:rPr lang="en-US" altLang="zh-CN" sz="3600" b="1" dirty="0" err="1">
                <a:solidFill>
                  <a:srgbClr val="FF0000"/>
                </a:solidFill>
              </a:rPr>
              <a:t>vt</a:t>
            </a:r>
            <a:r>
              <a:rPr lang="en-US" altLang="zh-CN" sz="3600" b="1" dirty="0">
                <a:solidFill>
                  <a:srgbClr val="FF0000"/>
                </a:solidFill>
              </a:rPr>
              <a:t> :  </a:t>
            </a:r>
            <a:r>
              <a:rPr lang="zh-CN" altLang="en-US" sz="3600" b="1" dirty="0">
                <a:solidFill>
                  <a:srgbClr val="FF0000"/>
                </a:solidFill>
              </a:rPr>
              <a:t>具体表现；体现</a:t>
            </a:r>
            <a:endParaRPr lang="en-US" altLang="zh-CN" sz="3600" b="1" dirty="0">
              <a:solidFill>
                <a:srgbClr val="FF0000"/>
              </a:solidFill>
            </a:endParaRPr>
          </a:p>
          <a:p>
            <a:r>
              <a:rPr lang="en-US" altLang="zh-CN" sz="3600" b="1" dirty="0">
                <a:solidFill>
                  <a:srgbClr val="FF0000"/>
                </a:solidFill>
              </a:rPr>
              <a:t>                 </a:t>
            </a:r>
            <a:endParaRPr lang="zh-CN" altLang="en-US" sz="3600" b="1" dirty="0">
              <a:solidFill>
                <a:srgbClr val="FF0000"/>
              </a:solidFill>
            </a:endParaRPr>
          </a:p>
        </p:txBody>
      </p:sp>
      <p:sp>
        <p:nvSpPr>
          <p:cNvPr id="2" name="文本框 1"/>
          <p:cNvSpPr txBox="1"/>
          <p:nvPr/>
        </p:nvSpPr>
        <p:spPr>
          <a:xfrm>
            <a:off x="5981308" y="1779768"/>
            <a:ext cx="2592371" cy="400110"/>
          </a:xfrm>
          <a:prstGeom prst="rect">
            <a:avLst/>
          </a:prstGeom>
          <a:solidFill>
            <a:schemeClr val="bg1"/>
          </a:solidFill>
        </p:spPr>
        <p:txBody>
          <a:bodyPr wrap="square" rtlCol="0">
            <a:spAutoFit/>
          </a:bodyPr>
          <a:lstStyle/>
          <a:p>
            <a:r>
              <a:rPr lang="en-US" altLang="zh-CN" sz="2000" dirty="0">
                <a:solidFill>
                  <a:srgbClr val="FF0000"/>
                </a:solidFill>
              </a:rPr>
              <a:t>that </a:t>
            </a:r>
            <a:r>
              <a:rPr lang="zh-CN" altLang="en-US" sz="2000" dirty="0">
                <a:solidFill>
                  <a:srgbClr val="FF0000"/>
                </a:solidFill>
              </a:rPr>
              <a:t>引导的宾语从句</a:t>
            </a:r>
            <a:endParaRPr lang="zh-CN" altLang="en-US" sz="2000" dirty="0">
              <a:solidFill>
                <a:srgbClr val="FF0000"/>
              </a:solidFill>
            </a:endParaRPr>
          </a:p>
        </p:txBody>
      </p:sp>
      <p:sp>
        <p:nvSpPr>
          <p:cNvPr id="7" name="文本框 6"/>
          <p:cNvSpPr txBox="1"/>
          <p:nvPr/>
        </p:nvSpPr>
        <p:spPr>
          <a:xfrm>
            <a:off x="5286874" y="2547774"/>
            <a:ext cx="848412" cy="400110"/>
          </a:xfrm>
          <a:prstGeom prst="rect">
            <a:avLst/>
          </a:prstGeom>
          <a:solidFill>
            <a:schemeClr val="bg1"/>
          </a:solidFill>
        </p:spPr>
        <p:txBody>
          <a:bodyPr wrap="square" rtlCol="0">
            <a:spAutoFit/>
          </a:bodyPr>
          <a:lstStyle/>
          <a:p>
            <a:r>
              <a:rPr lang="zh-CN" altLang="en-US" sz="2000" dirty="0">
                <a:solidFill>
                  <a:srgbClr val="FF0000"/>
                </a:solidFill>
              </a:rPr>
              <a:t>主语</a:t>
            </a:r>
            <a:endParaRPr lang="zh-CN" altLang="en-US" sz="2000" dirty="0">
              <a:solidFill>
                <a:srgbClr val="FF0000"/>
              </a:solidFill>
            </a:endParaRPr>
          </a:p>
        </p:txBody>
      </p:sp>
      <p:sp>
        <p:nvSpPr>
          <p:cNvPr id="8" name="文本框 7"/>
          <p:cNvSpPr txBox="1"/>
          <p:nvPr/>
        </p:nvSpPr>
        <p:spPr>
          <a:xfrm>
            <a:off x="7605867" y="2584080"/>
            <a:ext cx="848412" cy="400110"/>
          </a:xfrm>
          <a:prstGeom prst="rect">
            <a:avLst/>
          </a:prstGeom>
          <a:solidFill>
            <a:schemeClr val="bg1"/>
          </a:solidFill>
        </p:spPr>
        <p:txBody>
          <a:bodyPr wrap="square" rtlCol="0">
            <a:spAutoFit/>
          </a:bodyPr>
          <a:lstStyle/>
          <a:p>
            <a:r>
              <a:rPr lang="zh-CN" altLang="en-US" sz="2000" dirty="0">
                <a:solidFill>
                  <a:srgbClr val="FF0000"/>
                </a:solidFill>
              </a:rPr>
              <a:t>谓语</a:t>
            </a:r>
            <a:endParaRPr lang="zh-CN" altLang="en-US" sz="2000" dirty="0">
              <a:solidFill>
                <a:srgbClr val="FF0000"/>
              </a:solidFill>
            </a:endParaRPr>
          </a:p>
        </p:txBody>
      </p:sp>
      <p:sp>
        <p:nvSpPr>
          <p:cNvPr id="9" name="文本框 8"/>
          <p:cNvSpPr txBox="1"/>
          <p:nvPr/>
        </p:nvSpPr>
        <p:spPr>
          <a:xfrm>
            <a:off x="204248" y="4640284"/>
            <a:ext cx="9450371" cy="1200329"/>
          </a:xfrm>
          <a:prstGeom prst="rect">
            <a:avLst/>
          </a:prstGeom>
          <a:noFill/>
        </p:spPr>
        <p:txBody>
          <a:bodyPr wrap="square" rtlCol="0">
            <a:spAutoFit/>
          </a:bodyPr>
          <a:lstStyle/>
          <a:p>
            <a:r>
              <a:rPr lang="en-US" altLang="zh-CN" sz="3600" b="1" dirty="0">
                <a:solidFill>
                  <a:srgbClr val="0000FF"/>
                </a:solidFill>
              </a:rPr>
              <a:t> </a:t>
            </a:r>
            <a:r>
              <a:rPr lang="zh-CN" altLang="en-US" sz="3600" b="1" dirty="0">
                <a:solidFill>
                  <a:srgbClr val="0000FF"/>
                </a:solidFill>
              </a:rPr>
              <a:t>本句是通过分号来连结的两个并列简单句。</a:t>
            </a:r>
            <a:endParaRPr lang="en-US" altLang="zh-CN" sz="3600" b="1" dirty="0">
              <a:solidFill>
                <a:srgbClr val="0000FF"/>
              </a:solidFill>
            </a:endParaRPr>
          </a:p>
          <a:p>
            <a:r>
              <a:rPr lang="en-US" altLang="zh-CN" sz="3600" b="1" dirty="0">
                <a:solidFill>
                  <a:srgbClr val="0000FF"/>
                </a:solidFill>
              </a:rPr>
              <a:t>                 </a:t>
            </a:r>
            <a:endParaRPr lang="zh-CN" altLang="en-US" sz="3600" b="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6" grpId="0"/>
      <p:bldP spid="2" grpId="0" animBg="1"/>
      <p:bldP spid="7" grpId="0" animBg="1"/>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152789" y="2833776"/>
            <a:ext cx="5887691"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阅读理解</a:t>
            </a:r>
            <a:endPar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1</a:t>
            </a:r>
            <a:endPar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4" y="1005205"/>
            <a:ext cx="11688681" cy="4768228"/>
          </a:xfrm>
          <a:prstGeom prst="rect">
            <a:avLst/>
          </a:prstGeom>
          <a:solidFill>
            <a:schemeClr val="bg1"/>
          </a:solidFill>
          <a:ln w="9525">
            <a:noFill/>
          </a:ln>
        </p:spPr>
        <p:txBody>
          <a:bodyPr wrap="square">
            <a:spAutoFit/>
          </a:bodyPr>
          <a:lstStyle/>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1.posture   n.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姿势</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2.tone of voice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语调</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3.gesture   n.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手势</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4.sum up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总结</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5.Virtually everyone gestures, not just Italians.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动词：做手势</a:t>
            </a: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6.Experimental subjects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实验对象；研究对象</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7.sexual equality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性别平等</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8.betray   </a:t>
            </a:r>
            <a:r>
              <a:rPr lang="en-US" altLang="zh-CN" sz="32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vt.</a:t>
            </a: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背叛</a:t>
            </a: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七选五</a:t>
            </a:r>
            <a:endPar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2</a:t>
            </a:r>
            <a:endPar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7880" y="990708"/>
            <a:ext cx="10515600" cy="1325563"/>
          </a:xfrm>
        </p:spPr>
        <p:txBody>
          <a:bodyPr>
            <a:normAutofit/>
          </a:bodyPr>
          <a:lstStyle/>
          <a:p>
            <a:r>
              <a:rPr lang="zh-CN" altLang="en-US" sz="3200" b="1" dirty="0">
                <a:solidFill>
                  <a:srgbClr val="AC0000"/>
                </a:solidFill>
                <a:latin typeface="微软雅黑" panose="020B0503020204020204" pitchFamily="34" charset="-122"/>
                <a:ea typeface="微软雅黑" panose="020B0503020204020204" pitchFamily="34" charset="-122"/>
              </a:rPr>
              <a:t>首先观察选项设置的特点：</a:t>
            </a:r>
            <a:endParaRPr lang="zh-CN" altLang="en-US" sz="3200" b="1" dirty="0">
              <a:solidFill>
                <a:srgbClr val="AC0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45019" y="1892935"/>
            <a:ext cx="11968424" cy="4651375"/>
          </a:xfrm>
          <a:solidFill>
            <a:schemeClr val="bg1"/>
          </a:solidFill>
          <a:ln>
            <a:solidFill>
              <a:schemeClr val="accent6">
                <a:lumMod val="75000"/>
              </a:schemeClr>
            </a:solidFill>
          </a:ln>
        </p:spPr>
        <p:txBody>
          <a:bodyPr>
            <a:noAutofit/>
          </a:bodyPr>
          <a:lstStyle/>
          <a:p>
            <a:pPr fontAlgn="auto">
              <a:lnSpc>
                <a:spcPts val="3340"/>
              </a:lnSpc>
            </a:pPr>
            <a:r>
              <a:rPr lang="en-US" altLang="zh-CN" dirty="0">
                <a:latin typeface="Times New Roman" panose="02020603050405020304" pitchFamily="18" charset="0"/>
                <a:cs typeface="Times New Roman" panose="02020603050405020304" pitchFamily="18" charset="0"/>
              </a:rPr>
              <a:t>A. Safety comes first for various outdoor activities.</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B. </a:t>
            </a:r>
            <a:r>
              <a:rPr lang="en-US" altLang="zh-CN" b="1" dirty="0">
                <a:latin typeface="Times New Roman" panose="02020603050405020304" pitchFamily="18" charset="0"/>
                <a:cs typeface="Times New Roman" panose="02020603050405020304" pitchFamily="18" charset="0"/>
              </a:rPr>
              <a:t>Surprisingly, </a:t>
            </a:r>
            <a:r>
              <a:rPr lang="en-US" altLang="zh-CN" u="sng" dirty="0">
                <a:solidFill>
                  <a:srgbClr val="FF0000"/>
                </a:solidFill>
                <a:latin typeface="Times New Roman" panose="02020603050405020304" pitchFamily="18" charset="0"/>
                <a:cs typeface="Times New Roman" panose="02020603050405020304" pitchFamily="18" charset="0"/>
              </a:rPr>
              <a:t>dark lenses </a:t>
            </a:r>
            <a:r>
              <a:rPr lang="en-US" altLang="zh-CN" dirty="0">
                <a:latin typeface="Times New Roman" panose="02020603050405020304" pitchFamily="18" charset="0"/>
                <a:cs typeface="Times New Roman" panose="02020603050405020304" pitchFamily="18" charset="0"/>
              </a:rPr>
              <a:t>aren't necessarily the most protective.</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C. </a:t>
            </a:r>
            <a:r>
              <a:rPr lang="en-US" altLang="zh-CN" u="sng" dirty="0">
                <a:solidFill>
                  <a:srgbClr val="FF0000"/>
                </a:solidFill>
                <a:latin typeface="Times New Roman" panose="02020603050405020304" pitchFamily="18" charset="0"/>
                <a:cs typeface="Times New Roman" panose="02020603050405020304" pitchFamily="18" charset="0"/>
              </a:rPr>
              <a:t>Indoor heating and air conditioning </a:t>
            </a:r>
            <a:r>
              <a:rPr lang="en-US" altLang="zh-CN" dirty="0">
                <a:latin typeface="Times New Roman" panose="02020603050405020304" pitchFamily="18" charset="0"/>
                <a:cs typeface="Times New Roman" panose="02020603050405020304" pitchFamily="18" charset="0"/>
              </a:rPr>
              <a:t>can dry out the air—and the eyes.</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D. </a:t>
            </a:r>
            <a:r>
              <a:rPr lang="en-US" altLang="zh-CN" u="sng" dirty="0">
                <a:solidFill>
                  <a:srgbClr val="FF0000"/>
                </a:solidFill>
                <a:latin typeface="Times New Roman" panose="02020603050405020304" pitchFamily="18" charset="0"/>
                <a:cs typeface="Times New Roman" panose="02020603050405020304" pitchFamily="18" charset="0"/>
              </a:rPr>
              <a:t>Gardening, home repairs and sports </a:t>
            </a:r>
            <a:r>
              <a:rPr lang="en-US" altLang="zh-CN" dirty="0">
                <a:latin typeface="Times New Roman" panose="02020603050405020304" pitchFamily="18" charset="0"/>
                <a:cs typeface="Times New Roman" panose="02020603050405020304" pitchFamily="18" charset="0"/>
              </a:rPr>
              <a:t>all pose the risk of trauma to the eye.</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E. </a:t>
            </a:r>
            <a:r>
              <a:rPr lang="en-US" altLang="zh-CN" b="1" dirty="0">
                <a:solidFill>
                  <a:srgbClr val="FF0000"/>
                </a:solidFill>
                <a:latin typeface="Times New Roman" panose="02020603050405020304" pitchFamily="18" charset="0"/>
                <a:cs typeface="Times New Roman" panose="02020603050405020304" pitchFamily="18" charset="0"/>
              </a:rPr>
              <a:t>Not </a:t>
            </a:r>
            <a:r>
              <a:rPr lang="en-US" altLang="zh-CN" b="1" u="sng" dirty="0">
                <a:solidFill>
                  <a:srgbClr val="FF0000"/>
                </a:solidFill>
                <a:latin typeface="Times New Roman" panose="02020603050405020304" pitchFamily="18" charset="0"/>
                <a:cs typeface="Times New Roman" panose="02020603050405020304" pitchFamily="18" charset="0"/>
              </a:rPr>
              <a:t>all eye problems </a:t>
            </a:r>
            <a:r>
              <a:rPr lang="en-US" altLang="zh-CN" dirty="0">
                <a:latin typeface="Times New Roman" panose="02020603050405020304" pitchFamily="18" charset="0"/>
                <a:cs typeface="Times New Roman" panose="02020603050405020304" pitchFamily="18" charset="0"/>
              </a:rPr>
              <a:t>are noticeable, and all are best treated when found early.</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F. By incorporating </a:t>
            </a:r>
            <a:r>
              <a:rPr lang="en-US" altLang="zh-CN" b="1" u="sng" dirty="0">
                <a:solidFill>
                  <a:srgbClr val="FF0000"/>
                </a:solidFill>
                <a:latin typeface="Times New Roman" panose="02020603050405020304" pitchFamily="18" charset="0"/>
                <a:cs typeface="Times New Roman" panose="02020603050405020304" pitchFamily="18" charset="0"/>
              </a:rPr>
              <a:t>these lifestyle steps</a:t>
            </a:r>
            <a:r>
              <a:rPr lang="en-US" altLang="zh-CN" b="1" dirty="0">
                <a:latin typeface="Times New Roman" panose="02020603050405020304" pitchFamily="18" charset="0"/>
                <a:cs typeface="Times New Roman" panose="02020603050405020304" pitchFamily="18" charset="0"/>
              </a:rPr>
              <a:t>, </a:t>
            </a:r>
            <a:r>
              <a:rPr lang="en-US" altLang="zh-CN" u="sng" dirty="0">
                <a:solidFill>
                  <a:srgbClr val="7030A0"/>
                </a:solidFill>
                <a:latin typeface="Times New Roman" panose="02020603050405020304" pitchFamily="18" charset="0"/>
                <a:cs typeface="Times New Roman" panose="02020603050405020304" pitchFamily="18" charset="0"/>
              </a:rPr>
              <a:t>your eyes </a:t>
            </a:r>
            <a:r>
              <a:rPr lang="en-US" altLang="zh-CN" dirty="0">
                <a:latin typeface="Times New Roman" panose="02020603050405020304" pitchFamily="18" charset="0"/>
                <a:cs typeface="Times New Roman" panose="02020603050405020304" pitchFamily="18" charset="0"/>
              </a:rPr>
              <a:t>will stay healthy throughout the year.</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G. We have asked </a:t>
            </a:r>
            <a:r>
              <a:rPr lang="en-US" altLang="zh-CN" b="1" u="sng" dirty="0">
                <a:solidFill>
                  <a:srgbClr val="FF0000"/>
                </a:solidFill>
                <a:latin typeface="Times New Roman" panose="02020603050405020304" pitchFamily="18" charset="0"/>
                <a:cs typeface="Times New Roman" panose="02020603050405020304" pitchFamily="18" charset="0"/>
              </a:rPr>
              <a:t>experts </a:t>
            </a:r>
            <a:r>
              <a:rPr lang="en-US" altLang="zh-CN" dirty="0">
                <a:latin typeface="Times New Roman" panose="02020603050405020304" pitchFamily="18" charset="0"/>
                <a:cs typeface="Times New Roman" panose="02020603050405020304" pitchFamily="18" charset="0"/>
              </a:rPr>
              <a:t>what </a:t>
            </a:r>
            <a:r>
              <a:rPr lang="en-US" altLang="zh-CN" b="1" u="sng" dirty="0">
                <a:solidFill>
                  <a:srgbClr val="FF0000"/>
                </a:solidFill>
                <a:latin typeface="Times New Roman" panose="02020603050405020304" pitchFamily="18" charset="0"/>
                <a:cs typeface="Times New Roman" panose="02020603050405020304" pitchFamily="18" charset="0"/>
              </a:rPr>
              <a:t>lifestyle steps </a:t>
            </a:r>
            <a:r>
              <a:rPr lang="en-US" altLang="zh-CN" dirty="0">
                <a:latin typeface="Times New Roman" panose="02020603050405020304" pitchFamily="18" charset="0"/>
                <a:cs typeface="Times New Roman" panose="02020603050405020304" pitchFamily="18" charset="0"/>
              </a:rPr>
              <a:t>people should take to protect </a:t>
            </a:r>
            <a:r>
              <a:rPr lang="en-US" altLang="zh-CN" b="1" u="sng" dirty="0">
                <a:solidFill>
                  <a:srgbClr val="FF0000"/>
                </a:solidFill>
                <a:latin typeface="Times New Roman" panose="02020603050405020304" pitchFamily="18" charset="0"/>
                <a:cs typeface="Times New Roman" panose="02020603050405020304" pitchFamily="18" charset="0"/>
              </a:rPr>
              <a:t>their vision and eye health.</a:t>
            </a:r>
            <a:endParaRPr lang="en-US" altLang="zh-CN" b="1" u="sng" dirty="0">
              <a:solidFill>
                <a:srgbClr val="FF0000"/>
              </a:solidFill>
              <a:latin typeface="Times New Roman" panose="02020603050405020304" pitchFamily="18" charset="0"/>
              <a:cs typeface="Times New Roman" panose="02020603050405020304" pitchFamily="18" charset="0"/>
            </a:endParaRPr>
          </a:p>
          <a:p>
            <a:pPr fontAlgn="auto">
              <a:lnSpc>
                <a:spcPts val="3340"/>
              </a:lnSpc>
            </a:pPr>
            <a:endParaRPr lang="en-US" altLang="zh-CN" dirty="0">
              <a:latin typeface="Times New Roman" panose="02020603050405020304" pitchFamily="18" charset="0"/>
              <a:cs typeface="Times New Roman" panose="02020603050405020304" pitchFamily="18" charset="0"/>
            </a:endParaRPr>
          </a:p>
        </p:txBody>
      </p:sp>
      <p:cxnSp>
        <p:nvCxnSpPr>
          <p:cNvPr id="42" name="直接连接符 41"/>
          <p:cNvCxnSpPr/>
          <p:nvPr/>
        </p:nvCxnSpPr>
        <p:spPr>
          <a:xfrm flipV="1">
            <a:off x="638777" y="990644"/>
            <a:ext cx="10705589" cy="74252"/>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2189480" y="420370"/>
            <a:ext cx="9991090" cy="570230"/>
          </a:xfrm>
          <a:prstGeom prst="rect">
            <a:avLst/>
          </a:prstGeom>
        </p:spPr>
        <p:txBody>
          <a:bodyPr wrap="square">
            <a:spAutoFit/>
          </a:bodyPr>
          <a:lstStyle/>
          <a:p>
            <a:pPr algn="just">
              <a:lnSpc>
                <a:spcPts val="3735"/>
              </a:lnSpc>
            </a:pPr>
            <a:r>
              <a:rPr lang="en-US" altLang="zh-CN" sz="2800" b="1" kern="100" dirty="0">
                <a:solidFill>
                  <a:srgbClr val="A50021"/>
                </a:solidFill>
                <a:latin typeface="微软雅黑" panose="020B0503020204020204" pitchFamily="34" charset="-122"/>
                <a:cs typeface="+mn-ea"/>
                <a:sym typeface="Times New Roman" panose="02020603050405020304" pitchFamily="18" charset="0"/>
              </a:rPr>
              <a:t> </a:t>
            </a:r>
            <a:r>
              <a:rPr lang="zh-CN" altLang="en-US" sz="3600" b="1" kern="100" dirty="0">
                <a:solidFill>
                  <a:srgbClr val="A50021"/>
                </a:solidFill>
                <a:latin typeface="微软雅黑" panose="020B0503020204020204" pitchFamily="34" charset="-122"/>
                <a:cs typeface="+mn-ea"/>
                <a:sym typeface="Times New Roman" panose="02020603050405020304" pitchFamily="18" charset="0"/>
              </a:rPr>
              <a:t>主题语境与语篇分析</a:t>
            </a:r>
            <a:r>
              <a:rPr lang="en-US" altLang="zh-CN" sz="3600" b="1" kern="100" dirty="0">
                <a:solidFill>
                  <a:srgbClr val="A50021"/>
                </a:solidFill>
                <a:latin typeface="微软雅黑" panose="020B0503020204020204" pitchFamily="34" charset="-122"/>
                <a:cs typeface="+mn-ea"/>
                <a:sym typeface="Times New Roman" panose="02020603050405020304" pitchFamily="18" charset="0"/>
              </a:rPr>
              <a:t>-- </a:t>
            </a:r>
            <a:r>
              <a:rPr lang="zh-CN" altLang="en-US" sz="3600" b="1" kern="100" dirty="0">
                <a:solidFill>
                  <a:srgbClr val="A50021"/>
                </a:solidFill>
                <a:latin typeface="微软雅黑" panose="020B0503020204020204" pitchFamily="34" charset="-122"/>
                <a:cs typeface="+mn-ea"/>
                <a:sym typeface="Times New Roman" panose="02020603050405020304" pitchFamily="18" charset="0"/>
              </a:rPr>
              <a:t>七选五</a:t>
            </a:r>
            <a:endParaRPr lang="zh-CN" altLang="en-US" sz="3600" b="1" kern="100" dirty="0">
              <a:solidFill>
                <a:srgbClr val="A50021"/>
              </a:solidFill>
              <a:latin typeface="微软雅黑" panose="020B0503020204020204" pitchFamily="34" charset="-122"/>
              <a:cs typeface="+mn-ea"/>
              <a:sym typeface="Times New Roman" panose="02020603050405020304" pitchFamily="18" charset="0"/>
            </a:endParaRPr>
          </a:p>
        </p:txBody>
      </p:sp>
      <p:pic>
        <p:nvPicPr>
          <p:cNvPr id="43" name="图片 4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93803" y="631851"/>
            <a:ext cx="1295467" cy="717587"/>
          </a:xfrm>
          <a:prstGeom prst="rect">
            <a:avLst/>
          </a:prstGeom>
        </p:spPr>
      </p:pic>
      <p:sp>
        <p:nvSpPr>
          <p:cNvPr id="4" name="矩形 3"/>
          <p:cNvSpPr/>
          <p:nvPr/>
        </p:nvSpPr>
        <p:spPr>
          <a:xfrm>
            <a:off x="258445" y="3920493"/>
            <a:ext cx="11041380" cy="523220"/>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zh-CN" altLang="en-US" sz="2800" b="1" dirty="0">
                <a:solidFill>
                  <a:srgbClr val="0000FF"/>
                </a:solidFill>
                <a:latin typeface="Times New Roman" panose="02020603050405020304" pitchFamily="18" charset="0"/>
                <a:cs typeface="Times New Roman" panose="02020603050405020304" pitchFamily="18" charset="0"/>
              </a:rPr>
              <a:t> </a:t>
            </a:r>
            <a:r>
              <a:rPr lang="en-US" altLang="zh-CN" sz="2800" b="1" dirty="0">
                <a:solidFill>
                  <a:srgbClr val="0000FF"/>
                </a:solidFill>
                <a:latin typeface="Times New Roman" panose="02020603050405020304" pitchFamily="18" charset="0"/>
                <a:cs typeface="Times New Roman" panose="02020603050405020304" pitchFamily="18" charset="0"/>
              </a:rPr>
              <a:t>G </a:t>
            </a:r>
            <a:r>
              <a:rPr lang="zh-CN" altLang="en-US" sz="2800" b="1" dirty="0">
                <a:solidFill>
                  <a:srgbClr val="0000FF"/>
                </a:solidFill>
                <a:latin typeface="Times New Roman" panose="02020603050405020304" pitchFamily="18" charset="0"/>
                <a:cs typeface="Times New Roman" panose="02020603050405020304" pitchFamily="18" charset="0"/>
              </a:rPr>
              <a:t>和</a:t>
            </a:r>
            <a:r>
              <a:rPr lang="en-US" altLang="zh-CN" sz="2800" b="1" dirty="0">
                <a:solidFill>
                  <a:srgbClr val="0000FF"/>
                </a:solidFill>
                <a:latin typeface="Times New Roman" panose="02020603050405020304" pitchFamily="18" charset="0"/>
                <a:cs typeface="Times New Roman" panose="02020603050405020304" pitchFamily="18" charset="0"/>
              </a:rPr>
              <a:t>F</a:t>
            </a:r>
            <a:r>
              <a:rPr lang="zh-CN" altLang="en-US" sz="2800" b="1" dirty="0">
                <a:solidFill>
                  <a:srgbClr val="0000FF"/>
                </a:solidFill>
                <a:latin typeface="Times New Roman" panose="02020603050405020304" pitchFamily="18" charset="0"/>
                <a:cs typeface="Times New Roman" panose="02020603050405020304" pitchFamily="18" charset="0"/>
              </a:rPr>
              <a:t>选项都有关键词 </a:t>
            </a:r>
            <a:r>
              <a:rPr lang="en-US" altLang="zh-CN" sz="2800" b="1" dirty="0">
                <a:solidFill>
                  <a:srgbClr val="0000FF"/>
                </a:solidFill>
                <a:latin typeface="Times New Roman" panose="02020603050405020304" pitchFamily="18" charset="0"/>
                <a:cs typeface="Times New Roman" panose="02020603050405020304" pitchFamily="18" charset="0"/>
              </a:rPr>
              <a:t>lifestyle steps ,</a:t>
            </a:r>
            <a:r>
              <a:rPr lang="zh-CN" altLang="en-US" sz="2800" b="1" dirty="0">
                <a:solidFill>
                  <a:srgbClr val="0000FF"/>
                </a:solidFill>
                <a:latin typeface="Times New Roman" panose="02020603050405020304" pitchFamily="18" charset="0"/>
                <a:cs typeface="Times New Roman" panose="02020603050405020304" pitchFamily="18" charset="0"/>
              </a:rPr>
              <a:t>可知有一个选项是冗余选项。</a:t>
            </a:r>
            <a:endParaRPr lang="en-US" altLang="zh-CN" sz="2800" b="1"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5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a:xfrm>
            <a:off x="145019" y="2535809"/>
            <a:ext cx="11968424" cy="4215347"/>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340"/>
              </a:lnSpc>
            </a:pPr>
            <a:r>
              <a:rPr lang="en-US" altLang="zh-CN" sz="2400" dirty="0">
                <a:latin typeface="Times New Roman" panose="02020603050405020304" pitchFamily="18" charset="0"/>
                <a:cs typeface="Times New Roman" panose="02020603050405020304" pitchFamily="18" charset="0"/>
              </a:rPr>
              <a:t>A. Safety comes first for various outdoor activities.</a:t>
            </a:r>
            <a:endParaRPr lang="en-US" altLang="zh-CN" sz="2400" dirty="0">
              <a:latin typeface="Times New Roman" panose="02020603050405020304" pitchFamily="18" charset="0"/>
              <a:cs typeface="Times New Roman" panose="02020603050405020304" pitchFamily="18" charset="0"/>
            </a:endParaRPr>
          </a:p>
          <a:p>
            <a:pPr>
              <a:lnSpc>
                <a:spcPts val="3340"/>
              </a:lnSpc>
            </a:pPr>
            <a:r>
              <a:rPr lang="en-US" altLang="zh-CN" sz="2400" dirty="0">
                <a:latin typeface="Times New Roman" panose="02020603050405020304" pitchFamily="18" charset="0"/>
                <a:cs typeface="Times New Roman" panose="02020603050405020304" pitchFamily="18" charset="0"/>
              </a:rPr>
              <a:t>B. </a:t>
            </a:r>
            <a:r>
              <a:rPr lang="en-US" altLang="zh-CN" sz="2400" b="1" dirty="0">
                <a:latin typeface="Times New Roman" panose="02020603050405020304" pitchFamily="18" charset="0"/>
                <a:cs typeface="Times New Roman" panose="02020603050405020304" pitchFamily="18" charset="0"/>
              </a:rPr>
              <a:t>Surprisingly, </a:t>
            </a:r>
            <a:r>
              <a:rPr lang="en-US" altLang="zh-CN" sz="2400" u="sng" dirty="0">
                <a:solidFill>
                  <a:srgbClr val="FF0000"/>
                </a:solidFill>
                <a:latin typeface="Times New Roman" panose="02020603050405020304" pitchFamily="18" charset="0"/>
                <a:cs typeface="Times New Roman" panose="02020603050405020304" pitchFamily="18" charset="0"/>
              </a:rPr>
              <a:t>dark lenses </a:t>
            </a:r>
            <a:r>
              <a:rPr lang="en-US" altLang="zh-CN" sz="2400" dirty="0">
                <a:latin typeface="Times New Roman" panose="02020603050405020304" pitchFamily="18" charset="0"/>
                <a:cs typeface="Times New Roman" panose="02020603050405020304" pitchFamily="18" charset="0"/>
              </a:rPr>
              <a:t>aren't necessarily the most protective.</a:t>
            </a:r>
            <a:endParaRPr lang="en-US" altLang="zh-CN" sz="2400" dirty="0">
              <a:latin typeface="Times New Roman" panose="02020603050405020304" pitchFamily="18" charset="0"/>
              <a:cs typeface="Times New Roman" panose="02020603050405020304" pitchFamily="18" charset="0"/>
            </a:endParaRPr>
          </a:p>
          <a:p>
            <a:pPr>
              <a:lnSpc>
                <a:spcPts val="3340"/>
              </a:lnSpc>
            </a:pPr>
            <a:r>
              <a:rPr lang="en-US" altLang="zh-CN" sz="2400" dirty="0">
                <a:latin typeface="Times New Roman" panose="02020603050405020304" pitchFamily="18" charset="0"/>
                <a:cs typeface="Times New Roman" panose="02020603050405020304" pitchFamily="18" charset="0"/>
              </a:rPr>
              <a:t>C. </a:t>
            </a:r>
            <a:r>
              <a:rPr lang="en-US" altLang="zh-CN" sz="2400" u="sng" dirty="0">
                <a:solidFill>
                  <a:srgbClr val="FF0000"/>
                </a:solidFill>
                <a:latin typeface="Times New Roman" panose="02020603050405020304" pitchFamily="18" charset="0"/>
                <a:cs typeface="Times New Roman" panose="02020603050405020304" pitchFamily="18" charset="0"/>
              </a:rPr>
              <a:t>Indoor heating and air conditioning </a:t>
            </a:r>
            <a:r>
              <a:rPr lang="en-US" altLang="zh-CN" sz="2400" dirty="0">
                <a:latin typeface="Times New Roman" panose="02020603050405020304" pitchFamily="18" charset="0"/>
                <a:cs typeface="Times New Roman" panose="02020603050405020304" pitchFamily="18" charset="0"/>
              </a:rPr>
              <a:t>can dry out the air—and the eyes.</a:t>
            </a:r>
            <a:endParaRPr lang="en-US" altLang="zh-CN" sz="2400" dirty="0">
              <a:latin typeface="Times New Roman" panose="02020603050405020304" pitchFamily="18" charset="0"/>
              <a:cs typeface="Times New Roman" panose="02020603050405020304" pitchFamily="18" charset="0"/>
            </a:endParaRPr>
          </a:p>
          <a:p>
            <a:pPr>
              <a:lnSpc>
                <a:spcPts val="3340"/>
              </a:lnSpc>
            </a:pPr>
            <a:r>
              <a:rPr lang="en-US" altLang="zh-CN" sz="2400" dirty="0">
                <a:latin typeface="Times New Roman" panose="02020603050405020304" pitchFamily="18" charset="0"/>
                <a:cs typeface="Times New Roman" panose="02020603050405020304" pitchFamily="18" charset="0"/>
              </a:rPr>
              <a:t>D. </a:t>
            </a:r>
            <a:r>
              <a:rPr lang="en-US" altLang="zh-CN" sz="2400" u="sng" dirty="0">
                <a:solidFill>
                  <a:srgbClr val="FF0000"/>
                </a:solidFill>
                <a:latin typeface="Times New Roman" panose="02020603050405020304" pitchFamily="18" charset="0"/>
                <a:cs typeface="Times New Roman" panose="02020603050405020304" pitchFamily="18" charset="0"/>
              </a:rPr>
              <a:t>Gardening, home repairs and sports </a:t>
            </a:r>
            <a:r>
              <a:rPr lang="en-US" altLang="zh-CN" sz="2400" dirty="0">
                <a:latin typeface="Times New Roman" panose="02020603050405020304" pitchFamily="18" charset="0"/>
                <a:cs typeface="Times New Roman" panose="02020603050405020304" pitchFamily="18" charset="0"/>
              </a:rPr>
              <a:t>all pose the risk of trauma to the eye.</a:t>
            </a:r>
            <a:endParaRPr lang="en-US" altLang="zh-CN" sz="2400" dirty="0">
              <a:latin typeface="Times New Roman" panose="02020603050405020304" pitchFamily="18" charset="0"/>
              <a:cs typeface="Times New Roman" panose="02020603050405020304" pitchFamily="18" charset="0"/>
            </a:endParaRPr>
          </a:p>
          <a:p>
            <a:pPr>
              <a:lnSpc>
                <a:spcPts val="3340"/>
              </a:lnSpc>
            </a:pPr>
            <a:r>
              <a:rPr lang="en-US" altLang="zh-CN" sz="2400" dirty="0">
                <a:latin typeface="Times New Roman" panose="02020603050405020304" pitchFamily="18" charset="0"/>
                <a:cs typeface="Times New Roman" panose="02020603050405020304" pitchFamily="18" charset="0"/>
              </a:rPr>
              <a:t>E. </a:t>
            </a:r>
            <a:r>
              <a:rPr lang="en-US" altLang="zh-CN" sz="2400" b="1" dirty="0">
                <a:solidFill>
                  <a:srgbClr val="FF0000"/>
                </a:solidFill>
                <a:latin typeface="Times New Roman" panose="02020603050405020304" pitchFamily="18" charset="0"/>
                <a:cs typeface="Times New Roman" panose="02020603050405020304" pitchFamily="18" charset="0"/>
              </a:rPr>
              <a:t>Not </a:t>
            </a:r>
            <a:r>
              <a:rPr lang="en-US" altLang="zh-CN" sz="2400" b="1" u="sng" dirty="0">
                <a:solidFill>
                  <a:srgbClr val="FF0000"/>
                </a:solidFill>
                <a:latin typeface="Times New Roman" panose="02020603050405020304" pitchFamily="18" charset="0"/>
                <a:cs typeface="Times New Roman" panose="02020603050405020304" pitchFamily="18" charset="0"/>
              </a:rPr>
              <a:t>all eye problems </a:t>
            </a:r>
            <a:r>
              <a:rPr lang="en-US" altLang="zh-CN" sz="2400" dirty="0">
                <a:latin typeface="Times New Roman" panose="02020603050405020304" pitchFamily="18" charset="0"/>
                <a:cs typeface="Times New Roman" panose="02020603050405020304" pitchFamily="18" charset="0"/>
              </a:rPr>
              <a:t>are noticeable, and all are best treated when found early.</a:t>
            </a:r>
            <a:endParaRPr lang="en-US" altLang="zh-CN" sz="2400" dirty="0">
              <a:latin typeface="Times New Roman" panose="02020603050405020304" pitchFamily="18" charset="0"/>
              <a:cs typeface="Times New Roman" panose="02020603050405020304" pitchFamily="18" charset="0"/>
            </a:endParaRPr>
          </a:p>
          <a:p>
            <a:pPr>
              <a:lnSpc>
                <a:spcPts val="3340"/>
              </a:lnSpc>
            </a:pPr>
            <a:r>
              <a:rPr lang="en-US" altLang="zh-CN" sz="2400" dirty="0">
                <a:latin typeface="Times New Roman" panose="02020603050405020304" pitchFamily="18" charset="0"/>
                <a:cs typeface="Times New Roman" panose="02020603050405020304" pitchFamily="18" charset="0"/>
              </a:rPr>
              <a:t>F. By incorporating </a:t>
            </a:r>
            <a:r>
              <a:rPr lang="en-US" altLang="zh-CN" sz="2400" b="1" u="sng" dirty="0">
                <a:solidFill>
                  <a:srgbClr val="FF0000"/>
                </a:solidFill>
                <a:latin typeface="Times New Roman" panose="02020603050405020304" pitchFamily="18" charset="0"/>
                <a:cs typeface="Times New Roman" panose="02020603050405020304" pitchFamily="18" charset="0"/>
              </a:rPr>
              <a:t>these lifestyle steps</a:t>
            </a:r>
            <a:r>
              <a:rPr lang="en-US" altLang="zh-CN" sz="2400" b="1" dirty="0">
                <a:latin typeface="Times New Roman" panose="02020603050405020304" pitchFamily="18" charset="0"/>
                <a:cs typeface="Times New Roman" panose="02020603050405020304" pitchFamily="18" charset="0"/>
              </a:rPr>
              <a:t>, </a:t>
            </a:r>
            <a:r>
              <a:rPr lang="en-US" altLang="zh-CN" sz="2400" u="sng" dirty="0">
                <a:solidFill>
                  <a:srgbClr val="7030A0"/>
                </a:solidFill>
                <a:latin typeface="Times New Roman" panose="02020603050405020304" pitchFamily="18" charset="0"/>
                <a:cs typeface="Times New Roman" panose="02020603050405020304" pitchFamily="18" charset="0"/>
              </a:rPr>
              <a:t>your eyes </a:t>
            </a:r>
            <a:r>
              <a:rPr lang="en-US" altLang="zh-CN" sz="2400" dirty="0">
                <a:latin typeface="Times New Roman" panose="02020603050405020304" pitchFamily="18" charset="0"/>
                <a:cs typeface="Times New Roman" panose="02020603050405020304" pitchFamily="18" charset="0"/>
              </a:rPr>
              <a:t>will stay healthy throughout the year.</a:t>
            </a:r>
            <a:endParaRPr lang="en-US" altLang="zh-CN" sz="2400" dirty="0">
              <a:latin typeface="Times New Roman" panose="02020603050405020304" pitchFamily="18" charset="0"/>
              <a:cs typeface="Times New Roman" panose="02020603050405020304" pitchFamily="18" charset="0"/>
            </a:endParaRPr>
          </a:p>
          <a:p>
            <a:pPr>
              <a:lnSpc>
                <a:spcPts val="3340"/>
              </a:lnSpc>
            </a:pPr>
            <a:r>
              <a:rPr lang="en-US" altLang="zh-CN" sz="2400" dirty="0">
                <a:latin typeface="Times New Roman" panose="02020603050405020304" pitchFamily="18" charset="0"/>
                <a:cs typeface="Times New Roman" panose="02020603050405020304" pitchFamily="18" charset="0"/>
              </a:rPr>
              <a:t>G. We have asked </a:t>
            </a:r>
            <a:r>
              <a:rPr lang="en-US" altLang="zh-CN" sz="2400" b="1" u="sng" dirty="0">
                <a:solidFill>
                  <a:srgbClr val="FF0000"/>
                </a:solidFill>
                <a:latin typeface="Times New Roman" panose="02020603050405020304" pitchFamily="18" charset="0"/>
                <a:cs typeface="Times New Roman" panose="02020603050405020304" pitchFamily="18" charset="0"/>
              </a:rPr>
              <a:t>experts </a:t>
            </a:r>
            <a:r>
              <a:rPr lang="en-US" altLang="zh-CN" sz="2400" dirty="0">
                <a:latin typeface="Times New Roman" panose="02020603050405020304" pitchFamily="18" charset="0"/>
                <a:cs typeface="Times New Roman" panose="02020603050405020304" pitchFamily="18" charset="0"/>
              </a:rPr>
              <a:t>what </a:t>
            </a:r>
            <a:r>
              <a:rPr lang="en-US" altLang="zh-CN" sz="2400" b="1" u="sng" dirty="0">
                <a:solidFill>
                  <a:srgbClr val="FF0000"/>
                </a:solidFill>
                <a:latin typeface="Times New Roman" panose="02020603050405020304" pitchFamily="18" charset="0"/>
                <a:cs typeface="Times New Roman" panose="02020603050405020304" pitchFamily="18" charset="0"/>
              </a:rPr>
              <a:t>lifestyle steps </a:t>
            </a:r>
            <a:r>
              <a:rPr lang="en-US" altLang="zh-CN" sz="2400" dirty="0">
                <a:latin typeface="Times New Roman" panose="02020603050405020304" pitchFamily="18" charset="0"/>
                <a:cs typeface="Times New Roman" panose="02020603050405020304" pitchFamily="18" charset="0"/>
              </a:rPr>
              <a:t>people should take to protect </a:t>
            </a:r>
            <a:r>
              <a:rPr lang="en-US" altLang="zh-CN" sz="2400" b="1" u="sng" dirty="0">
                <a:solidFill>
                  <a:srgbClr val="FF0000"/>
                </a:solidFill>
                <a:latin typeface="Times New Roman" panose="02020603050405020304" pitchFamily="18" charset="0"/>
                <a:cs typeface="Times New Roman" panose="02020603050405020304" pitchFamily="18" charset="0"/>
              </a:rPr>
              <a:t>their vision and eye health.</a:t>
            </a:r>
            <a:endParaRPr lang="en-US" altLang="zh-CN" sz="2400" b="1" u="sng" dirty="0">
              <a:solidFill>
                <a:srgbClr val="FF0000"/>
              </a:solidFill>
              <a:latin typeface="Times New Roman" panose="02020603050405020304" pitchFamily="18" charset="0"/>
              <a:cs typeface="Times New Roman" panose="02020603050405020304" pitchFamily="18" charset="0"/>
            </a:endParaRPr>
          </a:p>
          <a:p>
            <a:pPr>
              <a:lnSpc>
                <a:spcPts val="3340"/>
              </a:lnSpc>
            </a:pPr>
            <a:endParaRPr lang="en-US" altLang="zh-CN" sz="2400"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264160" y="106843"/>
            <a:ext cx="11664315" cy="1724660"/>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We watch our salt and fat intake to protect our hearts. We exercise and take calcium to protect our bones. We use sunscreen to protect our skin. But what can we do to protect our eyes, all year round? A lot</a:t>
            </a:r>
            <a:r>
              <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36   .</a:t>
            </a:r>
            <a:endPar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2" name="文本框 1"/>
          <p:cNvSpPr txBox="1"/>
          <p:nvPr>
            <p:custDataLst>
              <p:tags r:id="rId2"/>
            </p:custDataLst>
          </p:nvPr>
        </p:nvSpPr>
        <p:spPr>
          <a:xfrm>
            <a:off x="6740525" y="3231515"/>
            <a:ext cx="5388610" cy="646331"/>
          </a:xfrm>
          <a:prstGeom prst="rect">
            <a:avLst/>
          </a:prstGeom>
          <a:noFill/>
          <a:ln w="28575">
            <a:solidFill>
              <a:schemeClr val="accent1"/>
            </a:solidFill>
          </a:ln>
        </p:spPr>
        <p:txBody>
          <a:bodyPr wrap="square" rtlCol="0">
            <a:spAutoFit/>
          </a:bodyPr>
          <a:lstStyle/>
          <a:p>
            <a:pPr algn="ctr"/>
            <a:r>
              <a:rPr lang="zh-CN" altLang="en-US" sz="3600" b="1" dirty="0">
                <a:solidFill>
                  <a:srgbClr val="FF0000"/>
                </a:solidFill>
                <a:ea typeface="等线" panose="02010600030101010101" charset="-122"/>
                <a:cs typeface="等线" panose="02010600030101010101" charset="-122"/>
                <a:sym typeface="+mn-ea"/>
              </a:rPr>
              <a:t>承上启下</a:t>
            </a:r>
            <a:endParaRPr lang="zh-CN" altLang="en-US" sz="3600" b="1" dirty="0">
              <a:solidFill>
                <a:srgbClr val="FF0000"/>
              </a:solidFill>
              <a:ea typeface="等线" panose="02010600030101010101" charset="-122"/>
              <a:cs typeface="等线" panose="02010600030101010101" charset="-122"/>
              <a:sym typeface="+mn-ea"/>
            </a:endParaRPr>
          </a:p>
        </p:txBody>
      </p:sp>
      <p:cxnSp>
        <p:nvCxnSpPr>
          <p:cNvPr id="6" name="直接箭头连接符 5"/>
          <p:cNvCxnSpPr/>
          <p:nvPr/>
        </p:nvCxnSpPr>
        <p:spPr>
          <a:xfrm flipH="1">
            <a:off x="820132" y="1663700"/>
            <a:ext cx="6841143" cy="439773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心形 6"/>
          <p:cNvSpPr/>
          <p:nvPr/>
        </p:nvSpPr>
        <p:spPr>
          <a:xfrm>
            <a:off x="418995" y="5853472"/>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37708" y="2809187"/>
            <a:ext cx="12113443" cy="4176074"/>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340"/>
              </a:lnSpc>
            </a:pPr>
            <a:r>
              <a:rPr lang="en-US" altLang="zh-CN" dirty="0">
                <a:latin typeface="Times New Roman" panose="02020603050405020304" pitchFamily="18" charset="0"/>
                <a:cs typeface="Times New Roman" panose="02020603050405020304" pitchFamily="18" charset="0"/>
              </a:rPr>
              <a:t>A. Safety comes first for various outdoor activities.</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B. </a:t>
            </a:r>
            <a:r>
              <a:rPr lang="en-US" altLang="zh-CN" b="1" dirty="0">
                <a:latin typeface="Times New Roman" panose="02020603050405020304" pitchFamily="18" charset="0"/>
                <a:cs typeface="Times New Roman" panose="02020603050405020304" pitchFamily="18" charset="0"/>
              </a:rPr>
              <a:t>Surprisingly, </a:t>
            </a:r>
            <a:r>
              <a:rPr lang="en-US" altLang="zh-CN" u="sng" dirty="0">
                <a:solidFill>
                  <a:srgbClr val="FF0000"/>
                </a:solidFill>
                <a:latin typeface="Times New Roman" panose="02020603050405020304" pitchFamily="18" charset="0"/>
                <a:cs typeface="Times New Roman" panose="02020603050405020304" pitchFamily="18" charset="0"/>
              </a:rPr>
              <a:t>dark lenses </a:t>
            </a:r>
            <a:r>
              <a:rPr lang="en-US" altLang="zh-CN" dirty="0">
                <a:latin typeface="Times New Roman" panose="02020603050405020304" pitchFamily="18" charset="0"/>
                <a:cs typeface="Times New Roman" panose="02020603050405020304" pitchFamily="18" charset="0"/>
              </a:rPr>
              <a:t>aren't necessarily the most protective.</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C. </a:t>
            </a:r>
            <a:r>
              <a:rPr lang="en-US" altLang="zh-CN" u="sng" dirty="0">
                <a:solidFill>
                  <a:srgbClr val="FF0000"/>
                </a:solidFill>
                <a:latin typeface="Times New Roman" panose="02020603050405020304" pitchFamily="18" charset="0"/>
                <a:cs typeface="Times New Roman" panose="02020603050405020304" pitchFamily="18" charset="0"/>
              </a:rPr>
              <a:t>Indoor heating and air conditioning </a:t>
            </a:r>
            <a:r>
              <a:rPr lang="en-US" altLang="zh-CN" dirty="0">
                <a:latin typeface="Times New Roman" panose="02020603050405020304" pitchFamily="18" charset="0"/>
                <a:cs typeface="Times New Roman" panose="02020603050405020304" pitchFamily="18" charset="0"/>
              </a:rPr>
              <a:t>can dry out the air—and the eyes.</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D. </a:t>
            </a:r>
            <a:r>
              <a:rPr lang="en-US" altLang="zh-CN" u="sng" dirty="0">
                <a:solidFill>
                  <a:srgbClr val="FF0000"/>
                </a:solidFill>
                <a:latin typeface="Times New Roman" panose="02020603050405020304" pitchFamily="18" charset="0"/>
                <a:cs typeface="Times New Roman" panose="02020603050405020304" pitchFamily="18" charset="0"/>
              </a:rPr>
              <a:t>Gardening, home repairs and sports </a:t>
            </a:r>
            <a:r>
              <a:rPr lang="en-US" altLang="zh-CN" dirty="0">
                <a:latin typeface="Times New Roman" panose="02020603050405020304" pitchFamily="18" charset="0"/>
                <a:cs typeface="Times New Roman" panose="02020603050405020304" pitchFamily="18" charset="0"/>
              </a:rPr>
              <a:t>all pose the risk of trauma to the eye.</a:t>
            </a: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37708" y="-128831"/>
            <a:ext cx="12113443" cy="2959571"/>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lang="en-US" altLang="zh-CN" b="1" i="0"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Invest in quality sunglasses</a:t>
            </a:r>
            <a:endParaRPr kumimoji="0" lang="en-US" altLang="zh-CN" b="1" i="0"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To shield your eyes, wear sunglasses certified to block out 99 to 100 per cent of UVA and UVB light.  </a:t>
            </a:r>
            <a:r>
              <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37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.“In fact, if </a:t>
            </a:r>
            <a:r>
              <a:rPr kumimoji="0" lang="en-US" altLang="zh-CN" b="1" i="0" u="sng"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the </a:t>
            </a:r>
            <a:r>
              <a:rPr kumimoji="0" lang="en-US" altLang="zh-CN" b="1"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lenses</a:t>
            </a:r>
            <a:r>
              <a:rPr kumimoji="0" lang="en-US" altLang="zh-CN" b="1" i="0" u="sng"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are </a:t>
            </a:r>
            <a:r>
              <a:rPr kumimoji="0" lang="en-US" altLang="zh-CN"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dark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but not UV-protected, that's worse for your eyes, because when you're looking through </a:t>
            </a:r>
            <a:r>
              <a:rPr kumimoji="0" lang="en-US" altLang="zh-CN" b="1"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dark lenses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your pupils dilate, which lets more UV light inside to do damage,” says Dr </a:t>
            </a:r>
            <a:r>
              <a:rPr kumimoji="0" lang="en-US" altLang="zh-CN" i="0" strike="noStrike" kern="100" cap="none" spc="0" normalizeH="0" baseline="0" noProof="0" dirty="0" err="1">
                <a:ln>
                  <a:noFill/>
                </a:ln>
                <a:effectLst/>
                <a:uLnTx/>
                <a:uFillTx/>
                <a:latin typeface="Times New Roman" panose="02020603050405020304" pitchFamily="18" charset="0"/>
                <a:cs typeface="Times New Roman" panose="02020603050405020304" pitchFamily="18" charset="0"/>
              </a:rPr>
              <a:t>Esen</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zh-CN" i="0" strike="noStrike" kern="100" cap="none" spc="0" normalizeH="0" baseline="0" noProof="0" dirty="0" err="1">
                <a:ln>
                  <a:noFill/>
                </a:ln>
                <a:effectLst/>
                <a:uLnTx/>
                <a:uFillTx/>
                <a:latin typeface="Times New Roman" panose="02020603050405020304" pitchFamily="18" charset="0"/>
                <a:cs typeface="Times New Roman" panose="02020603050405020304" pitchFamily="18" charset="0"/>
              </a:rPr>
              <a:t>Akpek</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a professor at Johns Hopkins University.．</a:t>
            </a:r>
            <a:endPar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cxnSp>
        <p:nvCxnSpPr>
          <p:cNvPr id="6" name="直接箭头连接符 5"/>
          <p:cNvCxnSpPr/>
          <p:nvPr/>
        </p:nvCxnSpPr>
        <p:spPr>
          <a:xfrm flipH="1">
            <a:off x="3532188" y="1847654"/>
            <a:ext cx="6281115" cy="171661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心形 6"/>
          <p:cNvSpPr/>
          <p:nvPr/>
        </p:nvSpPr>
        <p:spPr>
          <a:xfrm>
            <a:off x="292231" y="3429000"/>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9" name="文本框 8"/>
          <p:cNvSpPr txBox="1"/>
          <p:nvPr>
            <p:custDataLst>
              <p:tags r:id="rId2"/>
            </p:custDataLst>
          </p:nvPr>
        </p:nvSpPr>
        <p:spPr>
          <a:xfrm>
            <a:off x="7127240" y="3171190"/>
            <a:ext cx="4932680" cy="1076325"/>
          </a:xfrm>
          <a:prstGeom prst="rect">
            <a:avLst/>
          </a:prstGeom>
          <a:noFill/>
          <a:ln w="28575">
            <a:solidFill>
              <a:schemeClr val="accent1"/>
            </a:solidFill>
          </a:ln>
        </p:spPr>
        <p:txBody>
          <a:bodyPr wrap="square" rtlCol="0">
            <a:spAutoFit/>
          </a:bodyPr>
          <a:lstStyle/>
          <a:p>
            <a:pPr algn="ctr"/>
            <a:r>
              <a:rPr lang="zh-CN" altLang="en-US" sz="3200" b="1" dirty="0">
                <a:solidFill>
                  <a:srgbClr val="FF0000"/>
                </a:solidFill>
                <a:ea typeface="等线" panose="02010600030101010101" charset="-122"/>
                <a:cs typeface="等线" panose="02010600030101010101" charset="-122"/>
                <a:sym typeface="+mn-ea"/>
              </a:rPr>
              <a:t>段中设空。</a:t>
            </a:r>
            <a:endParaRPr lang="zh-CN" altLang="en-US" sz="3200" b="1" dirty="0">
              <a:solidFill>
                <a:srgbClr val="FF0000"/>
              </a:solidFill>
              <a:ea typeface="等线" panose="02010600030101010101" charset="-122"/>
              <a:cs typeface="等线" panose="02010600030101010101" charset="-122"/>
              <a:sym typeface="+mn-ea"/>
            </a:endParaRPr>
          </a:p>
          <a:p>
            <a:pPr algn="ctr"/>
            <a:r>
              <a:rPr lang="zh-CN" altLang="en-US" sz="3200" b="1" dirty="0">
                <a:solidFill>
                  <a:srgbClr val="FF0000"/>
                </a:solidFill>
                <a:ea typeface="等线" panose="02010600030101010101" charset="-122"/>
                <a:cs typeface="等线" panose="02010600030101010101" charset="-122"/>
                <a:sym typeface="+mn-ea"/>
              </a:rPr>
              <a:t>下文同词复现</a:t>
            </a:r>
            <a:endParaRPr lang="zh-CN" altLang="en-US" sz="3200" b="1" dirty="0">
              <a:solidFill>
                <a:srgbClr val="FF0000"/>
              </a:solidFill>
              <a:ea typeface="等线" panose="02010600030101010101" charset="-122"/>
              <a:cs typeface="等线" panose="02010600030101010101" charset="-122"/>
              <a:sym typeface="+mn-ea"/>
            </a:endParaRPr>
          </a:p>
        </p:txBody>
      </p:sp>
      <p:cxnSp>
        <p:nvCxnSpPr>
          <p:cNvPr id="8" name="直接箭头连接符 7"/>
          <p:cNvCxnSpPr/>
          <p:nvPr/>
        </p:nvCxnSpPr>
        <p:spPr>
          <a:xfrm flipH="1">
            <a:off x="3799002" y="1350954"/>
            <a:ext cx="3440784" cy="221331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66040" y="3627755"/>
            <a:ext cx="12047403" cy="3123401"/>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340"/>
              </a:lnSpc>
            </a:pPr>
            <a:r>
              <a:rPr lang="en-US" altLang="zh-CN" dirty="0">
                <a:latin typeface="Times New Roman" panose="02020603050405020304" pitchFamily="18" charset="0"/>
                <a:cs typeface="Times New Roman" panose="02020603050405020304" pitchFamily="18" charset="0"/>
              </a:rPr>
              <a:t>A. Safety comes first for various outdoor activities.</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B. </a:t>
            </a:r>
            <a:r>
              <a:rPr lang="en-US" altLang="zh-CN" b="1" dirty="0">
                <a:latin typeface="Times New Roman" panose="02020603050405020304" pitchFamily="18" charset="0"/>
                <a:cs typeface="Times New Roman" panose="02020603050405020304" pitchFamily="18" charset="0"/>
              </a:rPr>
              <a:t>Surprisingly, </a:t>
            </a:r>
            <a:r>
              <a:rPr lang="en-US" altLang="zh-CN" u="sng" dirty="0">
                <a:solidFill>
                  <a:srgbClr val="FF0000"/>
                </a:solidFill>
                <a:latin typeface="Times New Roman" panose="02020603050405020304" pitchFamily="18" charset="0"/>
                <a:cs typeface="Times New Roman" panose="02020603050405020304" pitchFamily="18" charset="0"/>
              </a:rPr>
              <a:t>dark lenses </a:t>
            </a:r>
            <a:r>
              <a:rPr lang="en-US" altLang="zh-CN" dirty="0">
                <a:latin typeface="Times New Roman" panose="02020603050405020304" pitchFamily="18" charset="0"/>
                <a:cs typeface="Times New Roman" panose="02020603050405020304" pitchFamily="18" charset="0"/>
              </a:rPr>
              <a:t>aren't necessarily the most protective.</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C. </a:t>
            </a:r>
            <a:r>
              <a:rPr lang="en-US" altLang="zh-CN" u="sng" dirty="0">
                <a:solidFill>
                  <a:srgbClr val="FF0000"/>
                </a:solidFill>
                <a:latin typeface="Times New Roman" panose="02020603050405020304" pitchFamily="18" charset="0"/>
                <a:cs typeface="Times New Roman" panose="02020603050405020304" pitchFamily="18" charset="0"/>
              </a:rPr>
              <a:t>Indoor heating and air conditioning </a:t>
            </a:r>
            <a:r>
              <a:rPr lang="en-US" altLang="zh-CN" dirty="0">
                <a:latin typeface="Times New Roman" panose="02020603050405020304" pitchFamily="18" charset="0"/>
                <a:cs typeface="Times New Roman" panose="02020603050405020304" pitchFamily="18" charset="0"/>
              </a:rPr>
              <a:t>can dry out the air—and the eyes.</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D. </a:t>
            </a:r>
            <a:r>
              <a:rPr lang="en-US" altLang="zh-CN" u="sng" dirty="0">
                <a:solidFill>
                  <a:srgbClr val="FF0000"/>
                </a:solidFill>
                <a:latin typeface="Times New Roman" panose="02020603050405020304" pitchFamily="18" charset="0"/>
                <a:cs typeface="Times New Roman" panose="02020603050405020304" pitchFamily="18" charset="0"/>
              </a:rPr>
              <a:t>Gardening, home repairs and sports </a:t>
            </a:r>
            <a:r>
              <a:rPr lang="en-US" altLang="zh-CN" dirty="0">
                <a:latin typeface="Times New Roman" panose="02020603050405020304" pitchFamily="18" charset="0"/>
                <a:cs typeface="Times New Roman" panose="02020603050405020304" pitchFamily="18" charset="0"/>
              </a:rPr>
              <a:t>all pose the risk of trauma to the eye.</a:t>
            </a: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custDataLst>
              <p:tags r:id="rId1"/>
            </p:custDataLst>
          </p:nvPr>
        </p:nvSpPr>
        <p:spPr>
          <a:xfrm>
            <a:off x="264160" y="0"/>
            <a:ext cx="11664315" cy="3452916"/>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lang="en-US" altLang="zh-CN"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Wear safety glasses when needed</a:t>
            </a:r>
            <a:endParaRPr kumimoji="0" lang="en-US" altLang="zh-CN"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You don't have to be doing construction work or factory work to need protective eyewear.  </a:t>
            </a:r>
            <a:r>
              <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38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.It's estimated that up to 90 per cent of </a:t>
            </a:r>
            <a:r>
              <a:rPr kumimoji="0" lang="en-US" altLang="zh-CN"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sports-related eye injuries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are actually preventable with proper eye protection. “I see people </a:t>
            </a:r>
            <a:r>
              <a:rPr kumimoji="0" lang="en-US" altLang="zh-CN"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who’ve been </a:t>
            </a:r>
            <a:r>
              <a:rPr kumimoji="0" lang="en-US" altLang="zh-CN"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gardening,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leaned forward and got poked in the eye by a branch,” says Dr Davinder Grover, an ophthalmologist at Glaucoma Associates of Texas.</a:t>
            </a:r>
            <a:endPar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endParaRPr kumimoji="0" lang="en-US" altLang="zh-CN" i="0" strike="noStrike" kern="100" cap="none" spc="0" normalizeH="0" baseline="0" noProof="0" dirty="0">
              <a:ln>
                <a:noFill/>
              </a:ln>
              <a:effectLst/>
              <a:highlight>
                <a:srgbClr val="FFFF00"/>
              </a:highlight>
              <a:uLnTx/>
              <a:uFillTx/>
              <a:latin typeface="Times New Roman" panose="02020603050405020304" pitchFamily="18" charset="0"/>
              <a:cs typeface="Times New Roman" panose="02020603050405020304" pitchFamily="18" charset="0"/>
            </a:endParaRPr>
          </a:p>
        </p:txBody>
      </p:sp>
      <p:sp>
        <p:nvSpPr>
          <p:cNvPr id="7" name="心形 6"/>
          <p:cNvSpPr/>
          <p:nvPr/>
        </p:nvSpPr>
        <p:spPr>
          <a:xfrm>
            <a:off x="379422" y="5368158"/>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4" name="文本框 3"/>
          <p:cNvSpPr txBox="1"/>
          <p:nvPr>
            <p:custDataLst>
              <p:tags r:id="rId2"/>
            </p:custDataLst>
          </p:nvPr>
        </p:nvSpPr>
        <p:spPr>
          <a:xfrm>
            <a:off x="6503670" y="3326097"/>
            <a:ext cx="5622290" cy="1815882"/>
          </a:xfrm>
          <a:prstGeom prst="rect">
            <a:avLst/>
          </a:prstGeom>
          <a:solidFill>
            <a:schemeClr val="bg1"/>
          </a:solidFill>
          <a:ln w="28575">
            <a:solidFill>
              <a:schemeClr val="accent1"/>
            </a:solidFill>
          </a:ln>
        </p:spPr>
        <p:txBody>
          <a:bodyPr wrap="square" rtlCol="0">
            <a:spAutoFit/>
          </a:bodyPr>
          <a:lstStyle/>
          <a:p>
            <a:pPr algn="ctr"/>
            <a:r>
              <a:rPr lang="zh-CN" altLang="en-US" sz="2800" b="1" dirty="0">
                <a:solidFill>
                  <a:srgbClr val="FF0000"/>
                </a:solidFill>
                <a:ea typeface="等线" panose="02010600030101010101" charset="-122"/>
                <a:cs typeface="等线" panose="02010600030101010101" charset="-122"/>
                <a:sym typeface="+mn-ea"/>
              </a:rPr>
              <a:t>段中设空。</a:t>
            </a:r>
            <a:endParaRPr lang="zh-CN" altLang="en-US" sz="2800" b="1" dirty="0">
              <a:solidFill>
                <a:srgbClr val="FF0000"/>
              </a:solidFill>
              <a:ea typeface="等线" panose="02010600030101010101" charset="-122"/>
              <a:cs typeface="等线" panose="02010600030101010101" charset="-122"/>
              <a:sym typeface="+mn-ea"/>
            </a:endParaRPr>
          </a:p>
          <a:p>
            <a:pPr algn="ctr"/>
            <a:r>
              <a:rPr lang="zh-CN" altLang="en-US" sz="2800" b="1" dirty="0">
                <a:solidFill>
                  <a:srgbClr val="FF0000"/>
                </a:solidFill>
                <a:ea typeface="等线" panose="02010600030101010101" charset="-122"/>
                <a:cs typeface="等线" panose="02010600030101010101" charset="-122"/>
                <a:sym typeface="+mn-ea"/>
              </a:rPr>
              <a:t>把握句际的逻辑关系：</a:t>
            </a:r>
            <a:endParaRPr lang="zh-CN" altLang="en-US" sz="2800" b="1" dirty="0">
              <a:solidFill>
                <a:srgbClr val="FF0000"/>
              </a:solidFill>
              <a:ea typeface="等线" panose="02010600030101010101" charset="-122"/>
              <a:cs typeface="等线" panose="02010600030101010101" charset="-122"/>
              <a:sym typeface="+mn-ea"/>
            </a:endParaRPr>
          </a:p>
          <a:p>
            <a:pPr algn="ctr"/>
            <a:r>
              <a:rPr lang="zh-CN" altLang="en-US" sz="2800" b="1" dirty="0">
                <a:solidFill>
                  <a:srgbClr val="FF0000"/>
                </a:solidFill>
                <a:ea typeface="等线" panose="02010600030101010101" charset="-122"/>
                <a:cs typeface="等线" panose="02010600030101010101" charset="-122"/>
                <a:sym typeface="+mn-ea"/>
              </a:rPr>
              <a:t>主题句</a:t>
            </a:r>
            <a:r>
              <a:rPr lang="en-US" altLang="zh-CN" sz="2800" b="1" dirty="0">
                <a:solidFill>
                  <a:srgbClr val="FF0000"/>
                </a:solidFill>
                <a:ea typeface="等线" panose="02010600030101010101" charset="-122"/>
                <a:cs typeface="等线" panose="02010600030101010101" charset="-122"/>
                <a:sym typeface="+mn-ea"/>
              </a:rPr>
              <a:t>          </a:t>
            </a:r>
            <a:r>
              <a:rPr lang="zh-CN" altLang="en-US" sz="2800" b="1" dirty="0">
                <a:solidFill>
                  <a:srgbClr val="FF0000"/>
                </a:solidFill>
                <a:ea typeface="等线" panose="02010600030101010101" charset="-122"/>
                <a:cs typeface="等线" panose="02010600030101010101" charset="-122"/>
                <a:sym typeface="+mn-ea"/>
              </a:rPr>
              <a:t>      </a:t>
            </a:r>
            <a:r>
              <a:rPr lang="zh-CN" altLang="en-US" sz="2800" b="1" dirty="0">
                <a:solidFill>
                  <a:srgbClr val="0000FF"/>
                </a:solidFill>
                <a:ea typeface="等线" panose="02010600030101010101" charset="-122"/>
                <a:cs typeface="等线" panose="02010600030101010101" charset="-122"/>
                <a:sym typeface="+mn-ea"/>
              </a:rPr>
              <a:t>支撑句</a:t>
            </a:r>
            <a:r>
              <a:rPr lang="en-US" altLang="zh-CN" sz="2800" b="1" dirty="0">
                <a:solidFill>
                  <a:srgbClr val="0000FF"/>
                </a:solidFill>
                <a:ea typeface="等线" panose="02010600030101010101" charset="-122"/>
                <a:cs typeface="等线" panose="02010600030101010101" charset="-122"/>
                <a:sym typeface="+mn-ea"/>
              </a:rPr>
              <a:t>/</a:t>
            </a:r>
            <a:r>
              <a:rPr lang="zh-CN" altLang="en-US" sz="2800" b="1" dirty="0">
                <a:solidFill>
                  <a:srgbClr val="0000FF"/>
                </a:solidFill>
                <a:ea typeface="等线" panose="02010600030101010101" charset="-122"/>
                <a:cs typeface="等线" panose="02010600030101010101" charset="-122"/>
                <a:sym typeface="+mn-ea"/>
              </a:rPr>
              <a:t>分述句</a:t>
            </a:r>
            <a:r>
              <a:rPr lang="en-US" altLang="zh-CN" sz="2800" b="1" dirty="0">
                <a:solidFill>
                  <a:srgbClr val="0000FF"/>
                </a:solidFill>
                <a:ea typeface="等线" panose="02010600030101010101" charset="-122"/>
                <a:cs typeface="等线" panose="02010600030101010101" charset="-122"/>
                <a:sym typeface="+mn-ea"/>
              </a:rPr>
              <a:t>+</a:t>
            </a:r>
            <a:endParaRPr lang="en-US" altLang="zh-CN" sz="2800" b="1" dirty="0">
              <a:solidFill>
                <a:srgbClr val="0000FF"/>
              </a:solidFill>
              <a:ea typeface="等线" panose="02010600030101010101" charset="-122"/>
              <a:cs typeface="等线" panose="02010600030101010101" charset="-122"/>
              <a:sym typeface="+mn-ea"/>
            </a:endParaRPr>
          </a:p>
          <a:p>
            <a:pPr algn="ctr"/>
            <a:r>
              <a:rPr lang="zh-CN" altLang="en-US" sz="2800" b="1" dirty="0">
                <a:solidFill>
                  <a:srgbClr val="0000FF"/>
                </a:solidFill>
                <a:ea typeface="等线" panose="02010600030101010101" charset="-122"/>
                <a:cs typeface="等线" panose="02010600030101010101" charset="-122"/>
                <a:sym typeface="+mn-ea"/>
              </a:rPr>
              <a:t>空格后两个分句的同词复现</a:t>
            </a:r>
            <a:endParaRPr lang="zh-CN" altLang="en-US" sz="2800" b="1" dirty="0">
              <a:solidFill>
                <a:srgbClr val="0000FF"/>
              </a:solidFill>
              <a:ea typeface="等线" panose="02010600030101010101" charset="-122"/>
              <a:cs typeface="等线" panose="02010600030101010101" charset="-122"/>
              <a:sym typeface="+mn-ea"/>
            </a:endParaRPr>
          </a:p>
        </p:txBody>
      </p:sp>
      <p:sp>
        <p:nvSpPr>
          <p:cNvPr id="8" name="右箭头 7"/>
          <p:cNvSpPr/>
          <p:nvPr/>
        </p:nvSpPr>
        <p:spPr>
          <a:xfrm>
            <a:off x="8184463" y="4327538"/>
            <a:ext cx="1040130" cy="313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flipH="1">
            <a:off x="5307291" y="1470581"/>
            <a:ext cx="4553146" cy="389757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1743959" y="2273076"/>
            <a:ext cx="838956" cy="309508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145019" y="3987538"/>
            <a:ext cx="11968424" cy="2763618"/>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340"/>
              </a:lnSpc>
            </a:pPr>
            <a:r>
              <a:rPr lang="en-US" altLang="zh-CN" dirty="0">
                <a:latin typeface="Times New Roman" panose="02020603050405020304" pitchFamily="18" charset="0"/>
                <a:cs typeface="Times New Roman" panose="02020603050405020304" pitchFamily="18" charset="0"/>
              </a:rPr>
              <a:t>A. Safety comes first for </a:t>
            </a:r>
            <a:r>
              <a:rPr lang="en-US" altLang="zh-CN" b="1" dirty="0">
                <a:solidFill>
                  <a:srgbClr val="0000FF"/>
                </a:solidFill>
                <a:latin typeface="Times New Roman" panose="02020603050405020304" pitchFamily="18" charset="0"/>
                <a:cs typeface="Times New Roman" panose="02020603050405020304" pitchFamily="18" charset="0"/>
              </a:rPr>
              <a:t>various outdoor activities</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B. </a:t>
            </a:r>
            <a:r>
              <a:rPr lang="en-US" altLang="zh-CN" b="1" dirty="0">
                <a:latin typeface="Times New Roman" panose="02020603050405020304" pitchFamily="18" charset="0"/>
                <a:cs typeface="Times New Roman" panose="02020603050405020304" pitchFamily="18" charset="0"/>
              </a:rPr>
              <a:t>Surprisingly, </a:t>
            </a:r>
            <a:r>
              <a:rPr lang="en-US" altLang="zh-CN" u="sng" dirty="0">
                <a:solidFill>
                  <a:srgbClr val="FF0000"/>
                </a:solidFill>
                <a:latin typeface="Times New Roman" panose="02020603050405020304" pitchFamily="18" charset="0"/>
                <a:cs typeface="Times New Roman" panose="02020603050405020304" pitchFamily="18" charset="0"/>
              </a:rPr>
              <a:t>dark lenses </a:t>
            </a:r>
            <a:r>
              <a:rPr lang="en-US" altLang="zh-CN" dirty="0">
                <a:latin typeface="Times New Roman" panose="02020603050405020304" pitchFamily="18" charset="0"/>
                <a:cs typeface="Times New Roman" panose="02020603050405020304" pitchFamily="18" charset="0"/>
              </a:rPr>
              <a:t>aren't necessarily the most protective.</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C. </a:t>
            </a:r>
            <a:r>
              <a:rPr lang="en-US" altLang="zh-CN" u="sng" dirty="0">
                <a:solidFill>
                  <a:srgbClr val="FF0000"/>
                </a:solidFill>
                <a:latin typeface="Times New Roman" panose="02020603050405020304" pitchFamily="18" charset="0"/>
                <a:cs typeface="Times New Roman" panose="02020603050405020304" pitchFamily="18" charset="0"/>
              </a:rPr>
              <a:t>Indoor heating and air conditioning </a:t>
            </a:r>
            <a:r>
              <a:rPr lang="en-US" altLang="zh-CN" dirty="0">
                <a:latin typeface="Times New Roman" panose="02020603050405020304" pitchFamily="18" charset="0"/>
                <a:cs typeface="Times New Roman" panose="02020603050405020304" pitchFamily="18" charset="0"/>
              </a:rPr>
              <a:t>can </a:t>
            </a:r>
            <a:r>
              <a:rPr lang="en-US" altLang="zh-CN" b="1" dirty="0">
                <a:solidFill>
                  <a:srgbClr val="FF0000"/>
                </a:solidFill>
                <a:latin typeface="Times New Roman" panose="02020603050405020304" pitchFamily="18" charset="0"/>
                <a:cs typeface="Times New Roman" panose="02020603050405020304" pitchFamily="18" charset="0"/>
              </a:rPr>
              <a:t>dry out the air—and the eyes</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D. </a:t>
            </a:r>
            <a:r>
              <a:rPr lang="en-US" altLang="zh-CN" u="sng" dirty="0">
                <a:solidFill>
                  <a:srgbClr val="FF0000"/>
                </a:solidFill>
                <a:latin typeface="Times New Roman" panose="02020603050405020304" pitchFamily="18" charset="0"/>
                <a:cs typeface="Times New Roman" panose="02020603050405020304" pitchFamily="18" charset="0"/>
              </a:rPr>
              <a:t>Gardening, home repairs and sports </a:t>
            </a:r>
            <a:r>
              <a:rPr lang="en-US" altLang="zh-CN" dirty="0">
                <a:latin typeface="Times New Roman" panose="02020603050405020304" pitchFamily="18" charset="0"/>
                <a:cs typeface="Times New Roman" panose="02020603050405020304" pitchFamily="18" charset="0"/>
              </a:rPr>
              <a:t>all pose the risk of trauma to the eye.</a:t>
            </a:r>
            <a:endParaRPr lang="en-US" altLang="zh-CN" dirty="0">
              <a:latin typeface="Times New Roman" panose="02020603050405020304" pitchFamily="18" charset="0"/>
              <a:cs typeface="Times New Roman" panose="02020603050405020304" pitchFamily="18" charset="0"/>
            </a:endParaRPr>
          </a:p>
          <a:p>
            <a:pPr>
              <a:lnSpc>
                <a:spcPts val="3340"/>
              </a:lnSpc>
            </a:pPr>
            <a:endParaRPr lang="en-US" altLang="zh-CN" dirty="0">
              <a:latin typeface="Times New Roman" panose="02020603050405020304" pitchFamily="18" charset="0"/>
              <a:cs typeface="Times New Roman" panose="02020603050405020304" pitchFamily="18" charset="0"/>
            </a:endParaRPr>
          </a:p>
        </p:txBody>
      </p:sp>
      <p:cxnSp>
        <p:nvCxnSpPr>
          <p:cNvPr id="42" name="直接连接符 41"/>
          <p:cNvCxnSpPr/>
          <p:nvPr/>
        </p:nvCxnSpPr>
        <p:spPr>
          <a:xfrm flipV="1">
            <a:off x="476852" y="699179"/>
            <a:ext cx="10705589" cy="74252"/>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2270760" y="210185"/>
            <a:ext cx="9991090" cy="570230"/>
          </a:xfrm>
          <a:prstGeom prst="rect">
            <a:avLst/>
          </a:prstGeom>
        </p:spPr>
        <p:txBody>
          <a:bodyPr wrap="square">
            <a:spAutoFit/>
          </a:bodyPr>
          <a:lstStyle/>
          <a:p>
            <a:pPr algn="just">
              <a:lnSpc>
                <a:spcPts val="3735"/>
              </a:lnSpc>
            </a:pPr>
            <a:r>
              <a:rPr lang="en-US" altLang="zh-CN" sz="3200" b="1" kern="100">
                <a:solidFill>
                  <a:srgbClr val="A50021"/>
                </a:solidFill>
                <a:latin typeface="微软雅黑" panose="020B0503020204020204" pitchFamily="34" charset="-122"/>
                <a:cs typeface="+mn-ea"/>
                <a:sym typeface="Times New Roman" panose="02020603050405020304" pitchFamily="18" charset="0"/>
              </a:rPr>
              <a:t> </a:t>
            </a:r>
            <a:r>
              <a:rPr lang="zh-CN" altLang="en-US" sz="3600" b="1" kern="100">
                <a:solidFill>
                  <a:srgbClr val="A50021"/>
                </a:solidFill>
                <a:latin typeface="微软雅黑" panose="020B0503020204020204" pitchFamily="34" charset="-122"/>
                <a:cs typeface="+mn-ea"/>
                <a:sym typeface="Times New Roman" panose="02020603050405020304" pitchFamily="18" charset="0"/>
              </a:rPr>
              <a:t>主题语境与语篇分析</a:t>
            </a:r>
            <a:r>
              <a:rPr lang="en-US" altLang="zh-CN" sz="3600" b="1" kern="100">
                <a:solidFill>
                  <a:srgbClr val="A50021"/>
                </a:solidFill>
                <a:latin typeface="微软雅黑" panose="020B0503020204020204" pitchFamily="34" charset="-122"/>
                <a:cs typeface="+mn-ea"/>
                <a:sym typeface="Times New Roman" panose="02020603050405020304" pitchFamily="18" charset="0"/>
              </a:rPr>
              <a:t>-- </a:t>
            </a:r>
            <a:r>
              <a:rPr lang="zh-CN" altLang="en-US" sz="3600" b="1" kern="100">
                <a:solidFill>
                  <a:srgbClr val="A50021"/>
                </a:solidFill>
                <a:latin typeface="微软雅黑" panose="020B0503020204020204" pitchFamily="34" charset="-122"/>
                <a:cs typeface="+mn-ea"/>
                <a:sym typeface="Times New Roman" panose="02020603050405020304" pitchFamily="18" charset="0"/>
              </a:rPr>
              <a:t>七选五</a:t>
            </a:r>
            <a:endParaRPr lang="zh-CN" altLang="en-US" sz="3600" b="1" kern="100">
              <a:solidFill>
                <a:srgbClr val="A50021"/>
              </a:solidFill>
              <a:latin typeface="微软雅黑" panose="020B0503020204020204" pitchFamily="34" charset="-122"/>
              <a:cs typeface="+mn-ea"/>
              <a:sym typeface="Times New Roman" panose="02020603050405020304" pitchFamily="18" charset="0"/>
            </a:endParaRPr>
          </a:p>
        </p:txBody>
      </p:sp>
      <p:pic>
        <p:nvPicPr>
          <p:cNvPr id="43" name="图片 4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5083" y="296571"/>
            <a:ext cx="1295467" cy="717587"/>
          </a:xfrm>
          <a:prstGeom prst="rect">
            <a:avLst/>
          </a:prstGeom>
        </p:spPr>
      </p:pic>
      <p:sp>
        <p:nvSpPr>
          <p:cNvPr id="3" name="内容占位符 2"/>
          <p:cNvSpPr>
            <a:spLocks noGrp="1"/>
          </p:cNvSpPr>
          <p:nvPr>
            <p:custDataLst>
              <p:tags r:id="rId2"/>
            </p:custDataLst>
          </p:nvPr>
        </p:nvSpPr>
        <p:spPr>
          <a:xfrm>
            <a:off x="264160" y="1341755"/>
            <a:ext cx="11664315" cy="2063178"/>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lang="en-US" altLang="zh-CN"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Invest in an air purifier</a:t>
            </a:r>
            <a:endParaRPr kumimoji="0" lang="en-US" altLang="zh-CN"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lang="en-US" altLang="zh-CN"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39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zh-CN" i="0" strike="noStrike" kern="1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Outdoor cold and wind </a:t>
            </a:r>
            <a:r>
              <a:rPr kumimoji="0" lang="en-US" altLang="zh-CN" b="1"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can be drying</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zh-CN" b="1"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too, </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while pollution and allergens can cause irritation. In addition to lubricating eye drops, “air purifiers and humidifiers are our friends,” says </a:t>
            </a:r>
            <a:r>
              <a:rPr kumimoji="0" lang="en-US" altLang="zh-CN" i="0" strike="noStrike" kern="100" cap="none" spc="0" normalizeH="0" baseline="0" noProof="0" dirty="0" err="1">
                <a:ln>
                  <a:noFill/>
                </a:ln>
                <a:effectLst/>
                <a:uLnTx/>
                <a:uFillTx/>
                <a:latin typeface="Times New Roman" panose="02020603050405020304" pitchFamily="18" charset="0"/>
                <a:cs typeface="Times New Roman" panose="02020603050405020304" pitchFamily="18" charset="0"/>
              </a:rPr>
              <a:t>Akpek</a:t>
            </a:r>
            <a:r>
              <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a:t>
            </a:r>
            <a:endPar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7" name="心形 6"/>
          <p:cNvSpPr/>
          <p:nvPr/>
        </p:nvSpPr>
        <p:spPr>
          <a:xfrm>
            <a:off x="284129" y="5161384"/>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9" name="文本框 8"/>
          <p:cNvSpPr txBox="1"/>
          <p:nvPr>
            <p:custDataLst>
              <p:tags r:id="rId3"/>
            </p:custDataLst>
          </p:nvPr>
        </p:nvSpPr>
        <p:spPr>
          <a:xfrm>
            <a:off x="6975835" y="3171190"/>
            <a:ext cx="5084085" cy="2062103"/>
          </a:xfrm>
          <a:prstGeom prst="rect">
            <a:avLst/>
          </a:prstGeom>
          <a:solidFill>
            <a:schemeClr val="bg1"/>
          </a:solidFill>
          <a:ln w="28575">
            <a:solidFill>
              <a:schemeClr val="accent1"/>
            </a:solidFill>
          </a:ln>
        </p:spPr>
        <p:txBody>
          <a:bodyPr wrap="square" rtlCol="0">
            <a:spAutoFit/>
          </a:bodyPr>
          <a:lstStyle/>
          <a:p>
            <a:pPr algn="ctr"/>
            <a:r>
              <a:rPr lang="zh-CN" altLang="en-US" sz="3200" b="1" dirty="0">
                <a:solidFill>
                  <a:srgbClr val="FF0000"/>
                </a:solidFill>
                <a:ea typeface="等线" panose="02010600030101010101" charset="-122"/>
                <a:cs typeface="等线" panose="02010600030101010101" charset="-122"/>
                <a:sym typeface="+mn-ea"/>
              </a:rPr>
              <a:t>段首设空。</a:t>
            </a:r>
            <a:endParaRPr lang="en-US" altLang="zh-CN" sz="3200" b="1" dirty="0">
              <a:solidFill>
                <a:srgbClr val="FF0000"/>
              </a:solidFill>
              <a:ea typeface="等线" panose="02010600030101010101" charset="-122"/>
              <a:cs typeface="等线" panose="02010600030101010101" charset="-122"/>
              <a:sym typeface="+mn-ea"/>
            </a:endParaRPr>
          </a:p>
          <a:p>
            <a:pPr algn="ctr"/>
            <a:r>
              <a:rPr lang="zh-CN" altLang="en-US" sz="3200" b="1" dirty="0">
                <a:solidFill>
                  <a:srgbClr val="FF0000"/>
                </a:solidFill>
                <a:ea typeface="等线" panose="02010600030101010101" charset="-122"/>
                <a:cs typeface="等线" panose="02010600030101010101" charset="-122"/>
                <a:sym typeface="+mn-ea"/>
              </a:rPr>
              <a:t>本段主题句</a:t>
            </a:r>
            <a:r>
              <a:rPr lang="en-US" altLang="zh-CN" sz="3200" b="1" dirty="0">
                <a:solidFill>
                  <a:srgbClr val="FF0000"/>
                </a:solidFill>
                <a:ea typeface="等线" panose="02010600030101010101" charset="-122"/>
                <a:cs typeface="等线" panose="02010600030101010101" charset="-122"/>
                <a:sym typeface="+mn-ea"/>
              </a:rPr>
              <a:t>—</a:t>
            </a:r>
            <a:r>
              <a:rPr lang="zh-CN" altLang="en-US" sz="3200" b="1" dirty="0">
                <a:solidFill>
                  <a:srgbClr val="FF0000"/>
                </a:solidFill>
                <a:ea typeface="等线" panose="02010600030101010101" charset="-122"/>
                <a:cs typeface="等线" panose="02010600030101010101" charset="-122"/>
                <a:sym typeface="+mn-ea"/>
              </a:rPr>
              <a:t>后面都是支撑分句且可以借助于</a:t>
            </a:r>
            <a:r>
              <a:rPr lang="en-US" altLang="zh-CN" sz="3200" b="1" dirty="0">
                <a:solidFill>
                  <a:srgbClr val="FF0000"/>
                </a:solidFill>
                <a:ea typeface="等线" panose="02010600030101010101" charset="-122"/>
                <a:cs typeface="等线" panose="02010600030101010101" charset="-122"/>
                <a:sym typeface="+mn-ea"/>
              </a:rPr>
              <a:t>outdoor activities </a:t>
            </a:r>
            <a:r>
              <a:rPr lang="zh-CN" altLang="en-US" sz="3200" b="1" dirty="0">
                <a:solidFill>
                  <a:srgbClr val="FF0000"/>
                </a:solidFill>
                <a:ea typeface="等线" panose="02010600030101010101" charset="-122"/>
                <a:cs typeface="等线" panose="02010600030101010101" charset="-122"/>
                <a:sym typeface="+mn-ea"/>
              </a:rPr>
              <a:t>排除</a:t>
            </a:r>
            <a:r>
              <a:rPr lang="en-US" altLang="zh-CN" sz="3200" b="1" dirty="0">
                <a:solidFill>
                  <a:srgbClr val="FF0000"/>
                </a:solidFill>
                <a:ea typeface="等线" panose="02010600030101010101" charset="-122"/>
                <a:cs typeface="等线" panose="02010600030101010101" charset="-122"/>
                <a:sym typeface="+mn-ea"/>
              </a:rPr>
              <a:t>A</a:t>
            </a:r>
            <a:r>
              <a:rPr lang="zh-CN" altLang="en-US" sz="3200" b="1" dirty="0">
                <a:solidFill>
                  <a:srgbClr val="FF0000"/>
                </a:solidFill>
                <a:ea typeface="等线" panose="02010600030101010101" charset="-122"/>
                <a:cs typeface="等线" panose="02010600030101010101" charset="-122"/>
                <a:sym typeface="+mn-ea"/>
              </a:rPr>
              <a:t>项</a:t>
            </a:r>
            <a:endParaRPr lang="zh-CN" altLang="en-US" sz="3200" b="1" dirty="0">
              <a:solidFill>
                <a:srgbClr val="FF0000"/>
              </a:solidFill>
              <a:ea typeface="等线" panose="02010600030101010101" charset="-122"/>
              <a:cs typeface="等线" panose="02010600030101010101" charset="-122"/>
              <a:sym typeface="+mn-ea"/>
            </a:endParaRPr>
          </a:p>
        </p:txBody>
      </p:sp>
      <p:cxnSp>
        <p:nvCxnSpPr>
          <p:cNvPr id="4" name="直接箭头连接符 3"/>
          <p:cNvCxnSpPr/>
          <p:nvPr/>
        </p:nvCxnSpPr>
        <p:spPr>
          <a:xfrm flipH="1">
            <a:off x="2026764" y="2291390"/>
            <a:ext cx="6495068" cy="296432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6721311" y="2488676"/>
            <a:ext cx="405929" cy="27670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145019" y="3852733"/>
            <a:ext cx="11968424" cy="2795082"/>
          </a:xfrm>
          <a:prstGeom prst="rect">
            <a:avLst/>
          </a:prstGeom>
          <a:solidFill>
            <a:schemeClr val="bg1"/>
          </a:solidFill>
          <a:ln>
            <a:solidFill>
              <a:schemeClr val="accent6">
                <a:lumMod val="7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340"/>
              </a:lnSpc>
            </a:pPr>
            <a:r>
              <a:rPr lang="en-US" altLang="zh-CN" dirty="0">
                <a:latin typeface="Times New Roman" panose="02020603050405020304" pitchFamily="18" charset="0"/>
                <a:cs typeface="Times New Roman" panose="02020603050405020304" pitchFamily="18" charset="0"/>
              </a:rPr>
              <a:t>B. </a:t>
            </a:r>
            <a:r>
              <a:rPr lang="en-US" altLang="zh-CN" b="1" dirty="0">
                <a:latin typeface="Times New Roman" panose="02020603050405020304" pitchFamily="18" charset="0"/>
                <a:cs typeface="Times New Roman" panose="02020603050405020304" pitchFamily="18" charset="0"/>
              </a:rPr>
              <a:t>Surprisingly, </a:t>
            </a:r>
            <a:r>
              <a:rPr lang="en-US" altLang="zh-CN" u="sng" dirty="0">
                <a:solidFill>
                  <a:srgbClr val="FF0000"/>
                </a:solidFill>
                <a:latin typeface="Times New Roman" panose="02020603050405020304" pitchFamily="18" charset="0"/>
                <a:cs typeface="Times New Roman" panose="02020603050405020304" pitchFamily="18" charset="0"/>
              </a:rPr>
              <a:t>dark lenses </a:t>
            </a:r>
            <a:r>
              <a:rPr lang="en-US" altLang="zh-CN" dirty="0">
                <a:latin typeface="Times New Roman" panose="02020603050405020304" pitchFamily="18" charset="0"/>
                <a:cs typeface="Times New Roman" panose="02020603050405020304" pitchFamily="18" charset="0"/>
              </a:rPr>
              <a:t>aren't necessarily the most protective.</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C. </a:t>
            </a:r>
            <a:r>
              <a:rPr lang="en-US" altLang="zh-CN" u="sng" dirty="0">
                <a:solidFill>
                  <a:srgbClr val="FF0000"/>
                </a:solidFill>
                <a:latin typeface="Times New Roman" panose="02020603050405020304" pitchFamily="18" charset="0"/>
                <a:cs typeface="Times New Roman" panose="02020603050405020304" pitchFamily="18" charset="0"/>
              </a:rPr>
              <a:t>Indoor heating and air conditioning </a:t>
            </a:r>
            <a:r>
              <a:rPr lang="en-US" altLang="zh-CN" dirty="0">
                <a:latin typeface="Times New Roman" panose="02020603050405020304" pitchFamily="18" charset="0"/>
                <a:cs typeface="Times New Roman" panose="02020603050405020304" pitchFamily="18" charset="0"/>
              </a:rPr>
              <a:t>can dry out the air—and the eyes.</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D. </a:t>
            </a:r>
            <a:r>
              <a:rPr lang="en-US" altLang="zh-CN" u="sng" dirty="0">
                <a:solidFill>
                  <a:srgbClr val="FF0000"/>
                </a:solidFill>
                <a:latin typeface="Times New Roman" panose="02020603050405020304" pitchFamily="18" charset="0"/>
                <a:cs typeface="Times New Roman" panose="02020603050405020304" pitchFamily="18" charset="0"/>
              </a:rPr>
              <a:t>Gardening, home repairs and sports </a:t>
            </a:r>
            <a:r>
              <a:rPr lang="en-US" altLang="zh-CN" dirty="0">
                <a:latin typeface="Times New Roman" panose="02020603050405020304" pitchFamily="18" charset="0"/>
                <a:cs typeface="Times New Roman" panose="02020603050405020304" pitchFamily="18" charset="0"/>
              </a:rPr>
              <a:t>all pose the risk of trauma to the eye.</a:t>
            </a:r>
            <a:endParaRPr lang="en-US" altLang="zh-CN" dirty="0">
              <a:latin typeface="Times New Roman" panose="02020603050405020304" pitchFamily="18" charset="0"/>
              <a:cs typeface="Times New Roman" panose="02020603050405020304" pitchFamily="18" charset="0"/>
            </a:endParaRPr>
          </a:p>
          <a:p>
            <a:pPr>
              <a:lnSpc>
                <a:spcPts val="3340"/>
              </a:lnSpc>
            </a:pPr>
            <a:r>
              <a:rPr lang="en-US" altLang="zh-CN" dirty="0">
                <a:latin typeface="Times New Roman" panose="02020603050405020304" pitchFamily="18" charset="0"/>
                <a:cs typeface="Times New Roman" panose="02020603050405020304" pitchFamily="18" charset="0"/>
              </a:rPr>
              <a:t>E. </a:t>
            </a:r>
            <a:r>
              <a:rPr lang="en-US" altLang="zh-CN" b="1" dirty="0">
                <a:solidFill>
                  <a:srgbClr val="FF0000"/>
                </a:solidFill>
                <a:latin typeface="Times New Roman" panose="02020603050405020304" pitchFamily="18" charset="0"/>
                <a:cs typeface="Times New Roman" panose="02020603050405020304" pitchFamily="18" charset="0"/>
              </a:rPr>
              <a:t>Not </a:t>
            </a:r>
            <a:r>
              <a:rPr lang="en-US" altLang="zh-CN" b="1" u="sng" dirty="0">
                <a:solidFill>
                  <a:srgbClr val="FF0000"/>
                </a:solidFill>
                <a:latin typeface="Times New Roman" panose="02020603050405020304" pitchFamily="18" charset="0"/>
                <a:cs typeface="Times New Roman" panose="02020603050405020304" pitchFamily="18" charset="0"/>
              </a:rPr>
              <a:t>all eye problems </a:t>
            </a:r>
            <a:r>
              <a:rPr lang="en-US" altLang="zh-CN" dirty="0">
                <a:latin typeface="Times New Roman" panose="02020603050405020304" pitchFamily="18" charset="0"/>
                <a:cs typeface="Times New Roman" panose="02020603050405020304" pitchFamily="18" charset="0"/>
              </a:rPr>
              <a:t>are noticeable, and </a:t>
            </a:r>
            <a:r>
              <a:rPr lang="en-US" altLang="zh-CN" b="1" dirty="0">
                <a:solidFill>
                  <a:srgbClr val="FF0000"/>
                </a:solidFill>
                <a:latin typeface="Times New Roman" panose="02020603050405020304" pitchFamily="18" charset="0"/>
                <a:cs typeface="Times New Roman" panose="02020603050405020304" pitchFamily="18" charset="0"/>
              </a:rPr>
              <a:t>all are best </a:t>
            </a:r>
            <a:r>
              <a:rPr lang="en-US" altLang="zh-CN" b="1" u="sng" dirty="0">
                <a:solidFill>
                  <a:srgbClr val="FF0000"/>
                </a:solidFill>
                <a:latin typeface="Times New Roman" panose="02020603050405020304" pitchFamily="18" charset="0"/>
                <a:cs typeface="Times New Roman" panose="02020603050405020304" pitchFamily="18" charset="0"/>
              </a:rPr>
              <a:t>treated </a:t>
            </a:r>
            <a:r>
              <a:rPr lang="en-US" altLang="zh-CN" dirty="0">
                <a:latin typeface="Times New Roman" panose="02020603050405020304" pitchFamily="18" charset="0"/>
                <a:cs typeface="Times New Roman" panose="02020603050405020304" pitchFamily="18" charset="0"/>
              </a:rPr>
              <a:t>when found early.</a:t>
            </a:r>
            <a:endParaRPr lang="en-US" altLang="zh-CN" dirty="0">
              <a:latin typeface="Times New Roman" panose="02020603050405020304" pitchFamily="18" charset="0"/>
              <a:cs typeface="Times New Roman" panose="02020603050405020304" pitchFamily="18" charset="0"/>
            </a:endParaRPr>
          </a:p>
        </p:txBody>
      </p:sp>
      <p:cxnSp>
        <p:nvCxnSpPr>
          <p:cNvPr id="42" name="直接连接符 41"/>
          <p:cNvCxnSpPr/>
          <p:nvPr/>
        </p:nvCxnSpPr>
        <p:spPr>
          <a:xfrm flipV="1">
            <a:off x="476852" y="699179"/>
            <a:ext cx="10705589" cy="74252"/>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2270760" y="210185"/>
            <a:ext cx="9991090" cy="570230"/>
          </a:xfrm>
          <a:prstGeom prst="rect">
            <a:avLst/>
          </a:prstGeom>
        </p:spPr>
        <p:txBody>
          <a:bodyPr wrap="square">
            <a:spAutoFit/>
          </a:bodyPr>
          <a:lstStyle/>
          <a:p>
            <a:pPr algn="just">
              <a:lnSpc>
                <a:spcPts val="3735"/>
              </a:lnSpc>
            </a:pPr>
            <a:r>
              <a:rPr lang="en-US" altLang="zh-CN" sz="3200" b="1" kern="100">
                <a:solidFill>
                  <a:srgbClr val="A50021"/>
                </a:solidFill>
                <a:latin typeface="微软雅黑" panose="020B0503020204020204" pitchFamily="34" charset="-122"/>
                <a:cs typeface="+mn-ea"/>
                <a:sym typeface="Times New Roman" panose="02020603050405020304" pitchFamily="18" charset="0"/>
              </a:rPr>
              <a:t> </a:t>
            </a:r>
            <a:r>
              <a:rPr lang="zh-CN" altLang="en-US" sz="3600" b="1" kern="100">
                <a:solidFill>
                  <a:srgbClr val="A50021"/>
                </a:solidFill>
                <a:latin typeface="微软雅黑" panose="020B0503020204020204" pitchFamily="34" charset="-122"/>
                <a:cs typeface="+mn-ea"/>
                <a:sym typeface="Times New Roman" panose="02020603050405020304" pitchFamily="18" charset="0"/>
              </a:rPr>
              <a:t>主题语境与语篇分析</a:t>
            </a:r>
            <a:r>
              <a:rPr lang="en-US" altLang="zh-CN" sz="3600" b="1" kern="100">
                <a:solidFill>
                  <a:srgbClr val="A50021"/>
                </a:solidFill>
                <a:latin typeface="微软雅黑" panose="020B0503020204020204" pitchFamily="34" charset="-122"/>
                <a:cs typeface="+mn-ea"/>
                <a:sym typeface="Times New Roman" panose="02020603050405020304" pitchFamily="18" charset="0"/>
              </a:rPr>
              <a:t>-- </a:t>
            </a:r>
            <a:r>
              <a:rPr lang="zh-CN" altLang="en-US" sz="3600" b="1" kern="100">
                <a:solidFill>
                  <a:srgbClr val="A50021"/>
                </a:solidFill>
                <a:latin typeface="微软雅黑" panose="020B0503020204020204" pitchFamily="34" charset="-122"/>
                <a:cs typeface="+mn-ea"/>
                <a:sym typeface="Times New Roman" panose="02020603050405020304" pitchFamily="18" charset="0"/>
              </a:rPr>
              <a:t>七选五</a:t>
            </a:r>
            <a:endParaRPr lang="zh-CN" altLang="en-US" sz="3600" b="1" kern="100">
              <a:solidFill>
                <a:srgbClr val="A50021"/>
              </a:solidFill>
              <a:latin typeface="微软雅黑" panose="020B0503020204020204" pitchFamily="34" charset="-122"/>
              <a:cs typeface="+mn-ea"/>
              <a:sym typeface="Times New Roman" panose="02020603050405020304" pitchFamily="18" charset="0"/>
            </a:endParaRPr>
          </a:p>
        </p:txBody>
      </p:sp>
      <p:pic>
        <p:nvPicPr>
          <p:cNvPr id="43" name="图片 4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5083" y="296571"/>
            <a:ext cx="1295467" cy="717587"/>
          </a:xfrm>
          <a:prstGeom prst="rect">
            <a:avLst/>
          </a:prstGeom>
        </p:spPr>
      </p:pic>
      <p:sp>
        <p:nvSpPr>
          <p:cNvPr id="3" name="内容占位符 2"/>
          <p:cNvSpPr>
            <a:spLocks noGrp="1"/>
          </p:cNvSpPr>
          <p:nvPr>
            <p:custDataLst>
              <p:tags r:id="rId2"/>
            </p:custDataLst>
          </p:nvPr>
        </p:nvSpPr>
        <p:spPr>
          <a:xfrm>
            <a:off x="145020" y="1014158"/>
            <a:ext cx="11968424" cy="2068407"/>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lang="en-US" altLang="zh-CN" sz="3200"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See an eye specialist regularly</a:t>
            </a:r>
            <a:endParaRPr kumimoji="0" lang="en-US" altLang="zh-CN" sz="3200"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Routine checkup helps maintain good eye health, so </a:t>
            </a:r>
            <a:r>
              <a:rPr kumimoji="0" lang="en-US" altLang="zh-CN" sz="3200"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please don't forget to </a:t>
            </a:r>
            <a:r>
              <a:rPr kumimoji="0" lang="en-US" altLang="zh-CN" sz="3200"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see an eye specialist </a:t>
            </a:r>
            <a:r>
              <a:rPr kumimoji="0" lang="en-US" altLang="zh-CN" sz="3200"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for a </a:t>
            </a:r>
            <a:r>
              <a:rPr kumimoji="0" lang="en-US" altLang="zh-CN" sz="3200" i="0" u="sng"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checkup </a:t>
            </a:r>
            <a:r>
              <a:rPr kumimoji="0" lang="en-US" altLang="zh-CN" sz="3200" i="0" strike="noStrike" kern="1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regularly, </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if possible. </a:t>
            </a:r>
            <a:r>
              <a:rPr kumimoji="0" lang="en-US" altLang="zh-CN" sz="3200" i="0" u="sng"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40      </a:t>
            </a:r>
            <a:r>
              <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kumimoji="0" lang="en-US" altLang="zh-CN" sz="3200"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7" name="心形 6"/>
          <p:cNvSpPr/>
          <p:nvPr/>
        </p:nvSpPr>
        <p:spPr>
          <a:xfrm>
            <a:off x="320930" y="5555960"/>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9" name="文本框 8"/>
          <p:cNvSpPr txBox="1"/>
          <p:nvPr>
            <p:custDataLst>
              <p:tags r:id="rId3"/>
            </p:custDataLst>
          </p:nvPr>
        </p:nvSpPr>
        <p:spPr>
          <a:xfrm>
            <a:off x="6957662" y="2973510"/>
            <a:ext cx="4932680" cy="2554545"/>
          </a:xfrm>
          <a:prstGeom prst="rect">
            <a:avLst/>
          </a:prstGeom>
          <a:solidFill>
            <a:schemeClr val="bg1"/>
          </a:solidFill>
          <a:ln w="28575">
            <a:solidFill>
              <a:schemeClr val="accent1"/>
            </a:solidFill>
          </a:ln>
        </p:spPr>
        <p:txBody>
          <a:bodyPr wrap="square" rtlCol="0">
            <a:spAutoFit/>
          </a:bodyPr>
          <a:lstStyle/>
          <a:p>
            <a:pPr algn="ctr"/>
            <a:r>
              <a:rPr lang="zh-CN" altLang="en-US" sz="3200" b="1" dirty="0">
                <a:solidFill>
                  <a:srgbClr val="FF0000"/>
                </a:solidFill>
                <a:ea typeface="等线" panose="02010600030101010101" charset="-122"/>
                <a:cs typeface="等线" panose="02010600030101010101" charset="-122"/>
                <a:sym typeface="+mn-ea"/>
              </a:rPr>
              <a:t>段末设空</a:t>
            </a:r>
            <a:r>
              <a:rPr lang="en-US" altLang="zh-CN" sz="3200" b="1" dirty="0">
                <a:solidFill>
                  <a:srgbClr val="FF0000"/>
                </a:solidFill>
                <a:ea typeface="等线" panose="02010600030101010101" charset="-122"/>
                <a:cs typeface="等线" panose="02010600030101010101" charset="-122"/>
                <a:sym typeface="+mn-ea"/>
              </a:rPr>
              <a:t>:</a:t>
            </a:r>
            <a:endParaRPr lang="zh-CN" altLang="en-US" sz="3200" b="1" dirty="0">
              <a:solidFill>
                <a:srgbClr val="FF0000"/>
              </a:solidFill>
              <a:ea typeface="等线" panose="02010600030101010101" charset="-122"/>
              <a:cs typeface="等线" panose="02010600030101010101" charset="-122"/>
              <a:sym typeface="+mn-ea"/>
            </a:endParaRPr>
          </a:p>
          <a:p>
            <a:pPr algn="ctr"/>
            <a:r>
              <a:rPr lang="zh-CN" altLang="en-US" sz="3200" b="1" dirty="0">
                <a:solidFill>
                  <a:srgbClr val="FF0000"/>
                </a:solidFill>
                <a:ea typeface="等线" panose="02010600030101010101" charset="-122"/>
                <a:cs typeface="等线" panose="02010600030101010101" charset="-122"/>
                <a:sym typeface="+mn-ea"/>
              </a:rPr>
              <a:t>概括总结、呼应主题</a:t>
            </a:r>
            <a:r>
              <a:rPr lang="en-US" altLang="zh-CN" sz="3200" b="1" dirty="0">
                <a:solidFill>
                  <a:srgbClr val="FF0000"/>
                </a:solidFill>
                <a:ea typeface="等线" panose="02010600030101010101" charset="-122"/>
                <a:cs typeface="等线" panose="02010600030101010101" charset="-122"/>
                <a:sym typeface="+mn-ea"/>
              </a:rPr>
              <a:t>+</a:t>
            </a:r>
            <a:endParaRPr lang="en-US" altLang="zh-CN" sz="3200" b="1" dirty="0">
              <a:solidFill>
                <a:srgbClr val="FF0000"/>
              </a:solidFill>
              <a:ea typeface="等线" panose="02010600030101010101" charset="-122"/>
              <a:cs typeface="等线" panose="02010600030101010101" charset="-122"/>
              <a:sym typeface="+mn-ea"/>
            </a:endParaRPr>
          </a:p>
          <a:p>
            <a:pPr algn="ctr"/>
            <a:r>
              <a:rPr lang="zh-CN" altLang="en-US" sz="3200" b="1" dirty="0">
                <a:solidFill>
                  <a:srgbClr val="FF0000"/>
                </a:solidFill>
                <a:ea typeface="等线" panose="02010600030101010101" charset="-122"/>
                <a:cs typeface="等线" panose="02010600030101010101" charset="-122"/>
                <a:sym typeface="+mn-ea"/>
              </a:rPr>
              <a:t>关键词即同畴词复现如 </a:t>
            </a:r>
            <a:r>
              <a:rPr lang="en-US" altLang="zh-CN" sz="3200" b="1" dirty="0">
                <a:solidFill>
                  <a:srgbClr val="FF0000"/>
                </a:solidFill>
                <a:ea typeface="等线" panose="02010600030101010101" charset="-122"/>
                <a:cs typeface="等线" panose="02010600030101010101" charset="-122"/>
                <a:sym typeface="+mn-ea"/>
              </a:rPr>
              <a:t>an eye specialist  / eye problems/ treated </a:t>
            </a:r>
            <a:r>
              <a:rPr lang="zh-CN" altLang="en-US" sz="3200" b="1" dirty="0">
                <a:solidFill>
                  <a:srgbClr val="FF0000"/>
                </a:solidFill>
                <a:ea typeface="等线" panose="02010600030101010101" charset="-122"/>
                <a:cs typeface="等线" panose="02010600030101010101" charset="-122"/>
                <a:sym typeface="+mn-ea"/>
              </a:rPr>
              <a:t>等</a:t>
            </a:r>
            <a:endParaRPr lang="zh-CN" altLang="en-US" sz="3200" b="1" dirty="0">
              <a:solidFill>
                <a:srgbClr val="FF0000"/>
              </a:solidFill>
              <a:ea typeface="等线" panose="02010600030101010101" charset="-122"/>
              <a:cs typeface="等线" panose="02010600030101010101" charset="-122"/>
              <a:sym typeface="+mn-ea"/>
            </a:endParaRPr>
          </a:p>
        </p:txBody>
      </p:sp>
      <p:cxnSp>
        <p:nvCxnSpPr>
          <p:cNvPr id="4" name="直接箭头连接符 3"/>
          <p:cNvCxnSpPr/>
          <p:nvPr/>
        </p:nvCxnSpPr>
        <p:spPr>
          <a:xfrm flipH="1">
            <a:off x="2441542" y="2922309"/>
            <a:ext cx="405929" cy="27670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3002897" y="2762054"/>
            <a:ext cx="5650909" cy="30018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5" y="1005205"/>
            <a:ext cx="11268710" cy="5217839"/>
          </a:xfrm>
          <a:prstGeom prst="rect">
            <a:avLst/>
          </a:prstGeom>
          <a:solidFill>
            <a:schemeClr val="bg1"/>
          </a:solidFill>
          <a:ln w="9525">
            <a:noFill/>
          </a:ln>
        </p:spPr>
        <p:txBody>
          <a:bodyPr wrap="square">
            <a:spAutoFit/>
          </a:bodyPr>
          <a:lstStyle/>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1.sunscreen   n.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防晒霜</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2.invest in…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投资</a:t>
            </a: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3.shield your eyes = protect your eyes </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4.certified to block out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做某事合格的</a:t>
            </a: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；真正可以挡住</a:t>
            </a: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5.an air purifier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空气净化器</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6.an eye specialist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眼科专家</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7.routine checkup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常规体检</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8.maintain good eye health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保护眼睛健康</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9.Safety comes first.  </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安全第一</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 incorporate     </a:t>
            </a:r>
            <a:r>
              <a:rPr lang="en-US" altLang="zh-CN" sz="2800" b="1"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vt</a:t>
            </a:r>
            <a:r>
              <a:rPr lang="en-US" altLang="zh-CN" sz="2800" b="1" kern="1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并入；合并</a:t>
            </a:r>
            <a:endParaRPr lang="en-US" altLang="zh-CN" sz="2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2933700" cy="584775"/>
          </a:xfrm>
          <a:prstGeom prst="rect">
            <a:avLst/>
          </a:prstGeom>
          <a:noFill/>
        </p:spPr>
        <p:txBody>
          <a:bodyPr wrap="square" rtlCol="0">
            <a:spAutoFit/>
          </a:bodyPr>
          <a:lstStyle/>
          <a:p>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七选五语料库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完形填空</a:t>
            </a:r>
            <a:endPar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3</a:t>
            </a:r>
            <a:endPar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pic>
        <p:nvPicPr>
          <p:cNvPr id="5122" name="Picture 2" descr="白头发的老奶奶 素材图片免费下载-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7155" y="2862429"/>
            <a:ext cx="3331991" cy="3337117"/>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5106645" y="4514477"/>
            <a:ext cx="5996447" cy="1200329"/>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0000"/>
                </a:solidFill>
                <a:effectLst/>
                <a:uLnTx/>
                <a:uFillTx/>
                <a:latin typeface="等线" panose="02010600030101010101" charset="-122"/>
                <a:ea typeface="等线" panose="02010600030101010101" charset="-122"/>
                <a:cs typeface="+mn-ea"/>
                <a:sym typeface="+mn-lt"/>
              </a:rPr>
              <a:t>本文讲述了一位年长的老师在我学习生活中的点滴</a:t>
            </a:r>
            <a:endParaRPr kumimoji="0" lang="zh-CN" altLang="en-US" sz="3600" b="1" i="0" u="none" strike="noStrike" kern="1200" cap="none" spc="0" normalizeH="0" baseline="0" noProof="0" dirty="0">
              <a:ln>
                <a:noFill/>
              </a:ln>
              <a:solidFill>
                <a:srgbClr val="FF0000"/>
              </a:solidFill>
              <a:effectLst/>
              <a:uLnTx/>
              <a:uFillTx/>
              <a:latin typeface="等线" panose="02010600030101010101" charset="-122"/>
              <a:ea typeface="等线" panose="02010600030101010101" charset="-122"/>
              <a:cs typeface="+mn-ea"/>
              <a:sym typeface="+mn-lt"/>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英语考试都有哪些？--在中国你能考的英语考试大全 - 知乎"/>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英语考试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738" y="2938805"/>
            <a:ext cx="4881365" cy="376672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35670" y="3761293"/>
            <a:ext cx="6400800" cy="2246769"/>
          </a:xfrm>
          <a:prstGeom prst="rect">
            <a:avLst/>
          </a:prstGeom>
          <a:solidFill>
            <a:srgbClr val="0000FF"/>
          </a:solidFill>
        </p:spPr>
        <p:txBody>
          <a:bodyPr wrap="square" rtlCol="0">
            <a:spAutoFit/>
          </a:bodyPr>
          <a:lstStyle/>
          <a:p>
            <a:r>
              <a:rPr lang="en-US" altLang="zh-CN" sz="2800" b="1" dirty="0">
                <a:solidFill>
                  <a:schemeClr val="bg1"/>
                </a:solidFill>
              </a:rPr>
              <a:t>             A </a:t>
            </a:r>
            <a:r>
              <a:rPr lang="zh-CN" altLang="en-US" sz="2800" b="1" dirty="0">
                <a:solidFill>
                  <a:schemeClr val="bg1"/>
                </a:solidFill>
              </a:rPr>
              <a:t>篇介绍</a:t>
            </a:r>
            <a:endParaRPr lang="en-US" altLang="zh-CN" sz="2800" b="1" dirty="0">
              <a:solidFill>
                <a:schemeClr val="bg1"/>
              </a:solidFill>
            </a:endParaRPr>
          </a:p>
          <a:p>
            <a:r>
              <a:rPr lang="en-US" altLang="zh-CN" sz="2800" b="1" dirty="0">
                <a:solidFill>
                  <a:schemeClr val="bg1"/>
                </a:solidFill>
              </a:rPr>
              <a:t>Oklahoma School Testing Program for English Language Arts</a:t>
            </a:r>
            <a:endParaRPr lang="en-US" altLang="zh-CN" sz="2800" b="1" dirty="0">
              <a:solidFill>
                <a:schemeClr val="bg1"/>
              </a:solidFill>
            </a:endParaRPr>
          </a:p>
          <a:p>
            <a:r>
              <a:rPr lang="en-US" altLang="zh-CN" sz="2800" b="1" dirty="0">
                <a:solidFill>
                  <a:schemeClr val="bg1"/>
                </a:solidFill>
              </a:rPr>
              <a:t> </a:t>
            </a:r>
            <a:r>
              <a:rPr lang="zh-CN" altLang="en-US" sz="2800" b="1" dirty="0">
                <a:solidFill>
                  <a:schemeClr val="bg1"/>
                </a:solidFill>
              </a:rPr>
              <a:t>校考的三个方面：考试目的；考试形式，考试内容，考试打分；监考详情等。</a:t>
            </a:r>
            <a:endParaRPr lang="zh-CN" altLang="en-US" sz="2800" b="1" dirty="0">
              <a:solidFill>
                <a:schemeClr val="bg1"/>
              </a:solidFill>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251037"/>
            <a:ext cx="11940239" cy="504126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40"/>
              </a:lnSpc>
            </a:pP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dirty="0">
                <a:solidFill>
                  <a:schemeClr val="tx1"/>
                </a:solidFill>
                <a:latin typeface="Times New Roman" panose="02020603050405020304" pitchFamily="18" charset="0"/>
                <a:cs typeface="Times New Roman" panose="02020603050405020304" pitchFamily="18" charset="0"/>
              </a:rPr>
              <a:t>    Forty years ago, Mrs. Austen was my first-grade teacher, </a:t>
            </a:r>
            <a:r>
              <a:rPr lang="en-US" altLang="zh-CN" sz="3200" u="sng" dirty="0">
                <a:solidFill>
                  <a:srgbClr val="0000FF"/>
                </a:solidFill>
                <a:latin typeface="Times New Roman" panose="02020603050405020304" pitchFamily="18" charset="0"/>
                <a:cs typeface="Times New Roman" panose="02020603050405020304" pitchFamily="18" charset="0"/>
              </a:rPr>
              <a:t>an old lady </a:t>
            </a:r>
            <a:r>
              <a:rPr lang="en-US" altLang="zh-CN" sz="3200" dirty="0">
                <a:solidFill>
                  <a:schemeClr val="tx1"/>
                </a:solidFill>
                <a:latin typeface="Times New Roman" panose="02020603050405020304" pitchFamily="18" charset="0"/>
                <a:cs typeface="Times New Roman" panose="02020603050405020304" pitchFamily="18" charset="0"/>
              </a:rPr>
              <a:t>with salt-and-pepper hair, firm </a:t>
            </a:r>
            <a:r>
              <a:rPr lang="en-US" altLang="zh-CN" sz="3200" b="1" dirty="0">
                <a:solidFill>
                  <a:schemeClr val="tx1"/>
                </a:solidFill>
                <a:latin typeface="Times New Roman" panose="02020603050405020304" pitchFamily="18" charset="0"/>
                <a:cs typeface="Times New Roman" panose="02020603050405020304" pitchFamily="18" charset="0"/>
              </a:rPr>
              <a:t>but </a:t>
            </a:r>
            <a:r>
              <a:rPr lang="en-US" altLang="zh-CN" sz="3200" u="sng" dirty="0">
                <a:solidFill>
                  <a:srgbClr val="FF0000"/>
                </a:solidFill>
                <a:latin typeface="Times New Roman" panose="02020603050405020304" pitchFamily="18" charset="0"/>
                <a:cs typeface="Times New Roman" panose="02020603050405020304" pitchFamily="18" charset="0"/>
              </a:rPr>
              <a:t>kind, patient </a:t>
            </a:r>
            <a:r>
              <a:rPr lang="en-US" altLang="zh-CN" sz="3200" dirty="0">
                <a:solidFill>
                  <a:srgbClr val="FF0000"/>
                </a:solidFill>
                <a:latin typeface="Times New Roman" panose="02020603050405020304" pitchFamily="18" charset="0"/>
                <a:cs typeface="Times New Roman" panose="02020603050405020304" pitchFamily="18" charset="0"/>
              </a:rPr>
              <a:t>and</a:t>
            </a:r>
            <a:r>
              <a:rPr lang="en-US" altLang="zh-CN" sz="3200" u="sng" dirty="0">
                <a:solidFill>
                  <a:srgbClr val="FF0000"/>
                </a:solidFill>
                <a:latin typeface="Times New Roman" panose="02020603050405020304" pitchFamily="18" charset="0"/>
                <a:cs typeface="Times New Roman" panose="02020603050405020304" pitchFamily="18" charset="0"/>
              </a:rPr>
              <a:t>   41   . </a:t>
            </a:r>
            <a:r>
              <a:rPr lang="en-US" altLang="zh-CN" sz="3200" dirty="0">
                <a:solidFill>
                  <a:schemeClr val="tx1"/>
                </a:solidFill>
                <a:latin typeface="Times New Roman" panose="02020603050405020304" pitchFamily="18" charset="0"/>
                <a:cs typeface="Times New Roman" panose="02020603050405020304" pitchFamily="18" charset="0"/>
              </a:rPr>
              <a:t>She let us bake </a:t>
            </a:r>
            <a:r>
              <a:rPr lang="en-US" altLang="zh-CN" sz="3200" u="sng" dirty="0">
                <a:solidFill>
                  <a:srgbClr val="FF0000"/>
                </a:solidFill>
                <a:latin typeface="Times New Roman" panose="02020603050405020304" pitchFamily="18" charset="0"/>
                <a:cs typeface="Times New Roman" panose="02020603050405020304" pitchFamily="18" charset="0"/>
              </a:rPr>
              <a:t>gingerbread men </a:t>
            </a:r>
            <a:r>
              <a:rPr lang="en-US" altLang="zh-CN" sz="3200" dirty="0">
                <a:solidFill>
                  <a:schemeClr val="tx1"/>
                </a:solidFill>
                <a:latin typeface="Times New Roman" panose="02020603050405020304" pitchFamily="18" charset="0"/>
                <a:cs typeface="Times New Roman" panose="02020603050405020304" pitchFamily="18" charset="0"/>
              </a:rPr>
              <a:t>in the school cafeteria —a delightful  </a:t>
            </a:r>
            <a:r>
              <a:rPr lang="en-US" altLang="zh-CN" sz="3200" u="sng" dirty="0">
                <a:solidFill>
                  <a:schemeClr val="tx1"/>
                </a:solidFill>
                <a:latin typeface="Times New Roman" panose="02020603050405020304" pitchFamily="18" charset="0"/>
                <a:cs typeface="Times New Roman" panose="02020603050405020304" pitchFamily="18" charset="0"/>
              </a:rPr>
              <a:t> 42   </a:t>
            </a:r>
            <a:r>
              <a:rPr lang="en-US" altLang="zh-CN" sz="3200" i="1" dirty="0">
                <a:solidFill>
                  <a:srgbClr val="0000FF"/>
                </a:solidFill>
                <a:latin typeface="Times New Roman" panose="02020603050405020304" pitchFamily="18" charset="0"/>
                <a:cs typeface="Times New Roman" panose="02020603050405020304" pitchFamily="18" charset="0"/>
              </a:rPr>
              <a:t>that amazed me</a:t>
            </a:r>
            <a:r>
              <a:rPr lang="en-US" altLang="zh-CN" sz="3200" dirty="0">
                <a:solidFill>
                  <a:schemeClr val="tx1"/>
                </a:solidFill>
                <a:latin typeface="Times New Roman" panose="02020603050405020304" pitchFamily="18" charset="0"/>
                <a:cs typeface="Times New Roman" panose="02020603050405020304" pitchFamily="18" charset="0"/>
              </a:rPr>
              <a:t>. And whenever we read the “</a:t>
            </a:r>
            <a:r>
              <a:rPr lang="en-US" altLang="zh-CN" sz="3200" u="sng" dirty="0">
                <a:solidFill>
                  <a:srgbClr val="0000FF"/>
                </a:solidFill>
                <a:latin typeface="Times New Roman" panose="02020603050405020304" pitchFamily="18" charset="0"/>
                <a:cs typeface="Times New Roman" panose="02020603050405020304" pitchFamily="18" charset="0"/>
              </a:rPr>
              <a:t>Jack </a:t>
            </a:r>
            <a:r>
              <a:rPr lang="en-US" altLang="zh-CN" sz="3200" dirty="0">
                <a:solidFill>
                  <a:schemeClr val="tx1"/>
                </a:solidFill>
                <a:latin typeface="Times New Roman" panose="02020603050405020304" pitchFamily="18" charset="0"/>
                <a:cs typeface="Times New Roman" panose="02020603050405020304" pitchFamily="18" charset="0"/>
              </a:rPr>
              <a:t>and </a:t>
            </a:r>
            <a:r>
              <a:rPr lang="en-US" altLang="zh-CN" sz="3200" u="sng" dirty="0">
                <a:solidFill>
                  <a:srgbClr val="0000FF"/>
                </a:solidFill>
                <a:latin typeface="Times New Roman" panose="02020603050405020304" pitchFamily="18" charset="0"/>
                <a:cs typeface="Times New Roman" panose="02020603050405020304" pitchFamily="18" charset="0"/>
              </a:rPr>
              <a:t>Janet</a:t>
            </a:r>
            <a:r>
              <a:rPr lang="en-US" altLang="zh-CN" sz="3200" dirty="0">
                <a:solidFill>
                  <a:schemeClr val="tx1"/>
                </a:solidFill>
                <a:latin typeface="Times New Roman" panose="02020603050405020304" pitchFamily="18" charset="0"/>
                <a:cs typeface="Times New Roman" panose="02020603050405020304" pitchFamily="18" charset="0"/>
              </a:rPr>
              <a:t>” books, she </a:t>
            </a:r>
            <a:r>
              <a:rPr lang="en-US" altLang="zh-CN" sz="3200" b="1" u="sng" dirty="0">
                <a:solidFill>
                  <a:schemeClr val="tx1"/>
                </a:solidFill>
                <a:latin typeface="Times New Roman" panose="02020603050405020304" pitchFamily="18" charset="0"/>
                <a:cs typeface="Times New Roman" panose="02020603050405020304" pitchFamily="18" charset="0"/>
              </a:rPr>
              <a:t>wouldn't let the other kids   43   my classmate</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u="sng" dirty="0">
                <a:solidFill>
                  <a:srgbClr val="0000FF"/>
                </a:solidFill>
                <a:latin typeface="Times New Roman" panose="02020603050405020304" pitchFamily="18" charset="0"/>
                <a:cs typeface="Times New Roman" panose="02020603050405020304" pitchFamily="18" charset="0"/>
              </a:rPr>
              <a:t>Jack </a:t>
            </a:r>
            <a:r>
              <a:rPr lang="en-US" altLang="zh-CN" sz="3200" dirty="0">
                <a:solidFill>
                  <a:srgbClr val="0000FF"/>
                </a:solidFill>
                <a:latin typeface="Times New Roman" panose="02020603050405020304" pitchFamily="18" charset="0"/>
                <a:cs typeface="Times New Roman" panose="02020603050405020304" pitchFamily="18" charset="0"/>
              </a:rPr>
              <a:t>or</a:t>
            </a:r>
            <a:r>
              <a:rPr lang="en-US" altLang="zh-CN" sz="3200" u="sng" dirty="0">
                <a:solidFill>
                  <a:srgbClr val="0000FF"/>
                </a:solidFill>
                <a:latin typeface="Times New Roman" panose="02020603050405020304" pitchFamily="18" charset="0"/>
                <a:cs typeface="Times New Roman" panose="02020603050405020304" pitchFamily="18" charset="0"/>
              </a:rPr>
              <a:t> me.</a:t>
            </a:r>
            <a:endParaRPr lang="en-US" altLang="zh-CN" sz="3200" u="sng" dirty="0">
              <a:solidFill>
                <a:srgbClr val="0000FF"/>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235978" y="3215318"/>
            <a:ext cx="11720044" cy="1384995"/>
          </a:xfrm>
          <a:prstGeom prst="rect">
            <a:avLst/>
          </a:prstGeom>
          <a:noFill/>
          <a:ln w="9525">
            <a:noFill/>
          </a:ln>
        </p:spPr>
        <p:txBody>
          <a:bodyPr wrap="square">
            <a:spAutoFit/>
          </a:bodyPr>
          <a:lstStyle/>
          <a:p>
            <a:pPr indent="0"/>
            <a:r>
              <a:rPr lang="en-US" sz="2800" b="0" dirty="0">
                <a:latin typeface="Times New Roman" panose="02020603050405020304" pitchFamily="18" charset="0"/>
                <a:ea typeface="宋体" panose="02010600030101010101" pitchFamily="2" charset="-122"/>
              </a:rPr>
              <a:t>41. A. neighborly       B. cowardly          C. </a:t>
            </a:r>
            <a:r>
              <a:rPr lang="en-US" sz="2800" b="0" dirty="0">
                <a:solidFill>
                  <a:srgbClr val="0000FF"/>
                </a:solidFill>
                <a:latin typeface="Times New Roman" panose="02020603050405020304" pitchFamily="18" charset="0"/>
                <a:ea typeface="宋体" panose="02010600030101010101" pitchFamily="2" charset="-122"/>
              </a:rPr>
              <a:t>grandmotherly </a:t>
            </a:r>
            <a:r>
              <a:rPr lang="en-US" sz="2800" b="0" dirty="0">
                <a:latin typeface="Times New Roman" panose="02020603050405020304" pitchFamily="18" charset="0"/>
                <a:ea typeface="宋体" panose="02010600030101010101" pitchFamily="2" charset="-122"/>
              </a:rPr>
              <a:t>        D. scholarly</a:t>
            </a:r>
            <a:endParaRPr lang="en-US" sz="2800" b="0" dirty="0">
              <a:latin typeface="Times New Roman" panose="02020603050405020304" pitchFamily="18" charset="0"/>
              <a:ea typeface="宋体" panose="02010600030101010101" pitchFamily="2" charset="-122"/>
            </a:endParaRPr>
          </a:p>
          <a:p>
            <a:pPr indent="0"/>
            <a:r>
              <a:rPr lang="en-US" sz="2800" b="0" dirty="0">
                <a:latin typeface="Times New Roman" panose="02020603050405020304" pitchFamily="18" charset="0"/>
                <a:ea typeface="宋体" panose="02010600030101010101" pitchFamily="2" charset="-122"/>
              </a:rPr>
              <a:t>42. A. </a:t>
            </a:r>
            <a:r>
              <a:rPr lang="en-US" sz="2800" b="0" dirty="0">
                <a:solidFill>
                  <a:srgbClr val="0000FF"/>
                </a:solidFill>
                <a:latin typeface="Times New Roman" panose="02020603050405020304" pitchFamily="18" charset="0"/>
                <a:ea typeface="宋体" panose="02010600030101010101" pitchFamily="2" charset="-122"/>
              </a:rPr>
              <a:t>treat   </a:t>
            </a:r>
            <a:r>
              <a:rPr lang="en-US" sz="2800" b="0" dirty="0">
                <a:latin typeface="Times New Roman" panose="02020603050405020304" pitchFamily="18" charset="0"/>
                <a:ea typeface="宋体" panose="02010600030101010101" pitchFamily="2" charset="-122"/>
              </a:rPr>
              <a:t>              B. view                 C. journey                     D. story</a:t>
            </a:r>
            <a:endParaRPr lang="en-US" sz="2800" b="0" dirty="0">
              <a:latin typeface="Times New Roman" panose="02020603050405020304" pitchFamily="18" charset="0"/>
              <a:ea typeface="宋体" panose="02010600030101010101" pitchFamily="2" charset="-122"/>
            </a:endParaRPr>
          </a:p>
          <a:p>
            <a:pPr indent="0"/>
            <a:r>
              <a:rPr lang="en-US" sz="2800" b="0" dirty="0">
                <a:latin typeface="Times New Roman" panose="02020603050405020304" pitchFamily="18" charset="0"/>
                <a:ea typeface="宋体" panose="02010600030101010101" pitchFamily="2" charset="-122"/>
              </a:rPr>
              <a:t>43. A. call on              B. relate to           C. </a:t>
            </a:r>
            <a:r>
              <a:rPr lang="en-US" sz="2800" b="0" dirty="0">
                <a:solidFill>
                  <a:srgbClr val="0000FF"/>
                </a:solidFill>
                <a:latin typeface="Times New Roman" panose="02020603050405020304" pitchFamily="18" charset="0"/>
                <a:ea typeface="宋体" panose="02010600030101010101" pitchFamily="2" charset="-122"/>
              </a:rPr>
              <a:t>laugh at                    </a:t>
            </a:r>
            <a:r>
              <a:rPr lang="en-US" sz="2800" b="0" dirty="0">
                <a:latin typeface="Times New Roman" panose="02020603050405020304" pitchFamily="18" charset="0"/>
                <a:ea typeface="宋体" panose="02010600030101010101" pitchFamily="2" charset="-122"/>
              </a:rPr>
              <a:t>D. engage with</a:t>
            </a:r>
            <a:endParaRPr lang="en-US" altLang="en-US" sz="2800" b="0" dirty="0">
              <a:latin typeface="Times New Roman" panose="02020603050405020304" pitchFamily="18" charset="0"/>
              <a:ea typeface="宋体" panose="02010600030101010101" pitchFamily="2" charset="-122"/>
            </a:endParaRPr>
          </a:p>
        </p:txBody>
      </p:sp>
      <p:sp>
        <p:nvSpPr>
          <p:cNvPr id="2" name="心形 1"/>
          <p:cNvSpPr/>
          <p:nvPr/>
        </p:nvSpPr>
        <p:spPr>
          <a:xfrm>
            <a:off x="6045759" y="3308978"/>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6" name="心形 5"/>
          <p:cNvSpPr/>
          <p:nvPr/>
        </p:nvSpPr>
        <p:spPr>
          <a:xfrm>
            <a:off x="799477" y="3736347"/>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14" name="心形 13"/>
          <p:cNvSpPr/>
          <p:nvPr/>
        </p:nvSpPr>
        <p:spPr>
          <a:xfrm>
            <a:off x="5981342" y="4196727"/>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5" name="直接箭头连接符 4"/>
          <p:cNvCxnSpPr/>
          <p:nvPr/>
        </p:nvCxnSpPr>
        <p:spPr>
          <a:xfrm>
            <a:off x="1956521" y="1085524"/>
            <a:ext cx="5273838" cy="222345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7230359" y="1085524"/>
            <a:ext cx="3091992" cy="234347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1956521" y="1565698"/>
            <a:ext cx="5198423" cy="234347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6045759" y="2516957"/>
            <a:ext cx="2824864" cy="20833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35497" y="928233"/>
            <a:ext cx="11921006" cy="2677656"/>
          </a:xfrm>
          <a:prstGeom prst="rect">
            <a:avLst/>
          </a:prstGeom>
          <a:solidFill>
            <a:schemeClr val="bg1"/>
          </a:solidFill>
          <a:ln>
            <a:solidFill>
              <a:srgbClr val="FF0000"/>
            </a:solidFill>
          </a:ln>
        </p:spPr>
        <p:txBody>
          <a:bodyPr wrap="square">
            <a:spAutoFit/>
          </a:bodyPr>
          <a:lstStyle/>
          <a:p>
            <a:r>
              <a:rPr lang="en-US" altLang="zh-CN" sz="2800" dirty="0"/>
              <a:t>treat </a:t>
            </a:r>
            <a:r>
              <a:rPr lang="zh-CN" altLang="en-US" sz="2800" dirty="0"/>
              <a:t>多义性：</a:t>
            </a:r>
            <a:endParaRPr lang="en-US" altLang="zh-CN" sz="2800" dirty="0"/>
          </a:p>
          <a:p>
            <a:pPr marL="514350" indent="-514350">
              <a:buAutoNum type="arabicPeriod"/>
            </a:pPr>
            <a:r>
              <a:rPr lang="en-US" altLang="zh-CN" sz="2800" dirty="0"/>
              <a:t>I’d like to </a:t>
            </a:r>
            <a:r>
              <a:rPr lang="en-US" altLang="zh-CN" sz="2800" b="1" dirty="0">
                <a:solidFill>
                  <a:srgbClr val="FF0000"/>
                </a:solidFill>
              </a:rPr>
              <a:t>treat</a:t>
            </a:r>
            <a:r>
              <a:rPr lang="en-US" altLang="zh-CN" sz="2800" dirty="0"/>
              <a:t> you </a:t>
            </a:r>
            <a:r>
              <a:rPr lang="en-US" altLang="zh-CN" sz="2800" b="1" dirty="0">
                <a:solidFill>
                  <a:srgbClr val="FF0000"/>
                </a:solidFill>
              </a:rPr>
              <a:t>to</a:t>
            </a:r>
            <a:r>
              <a:rPr lang="en-US" altLang="zh-CN" sz="2800" dirty="0"/>
              <a:t> an ice cream to celebrate your birthday.(</a:t>
            </a:r>
            <a:r>
              <a:rPr lang="en-US" altLang="zh-CN" sz="2800" dirty="0" err="1"/>
              <a:t>vt.</a:t>
            </a:r>
            <a:r>
              <a:rPr lang="zh-CN" altLang="en-US" sz="2800" dirty="0"/>
              <a:t>请客）</a:t>
            </a:r>
            <a:endParaRPr lang="en-US" altLang="zh-CN" sz="2800" dirty="0"/>
          </a:p>
          <a:p>
            <a:pPr marL="514350" indent="-514350">
              <a:buFontTx/>
              <a:buAutoNum type="arabicPeriod"/>
            </a:pPr>
            <a:r>
              <a:rPr lang="en-US" altLang="zh-CN" sz="2800" dirty="0"/>
              <a:t>The audience are treated to a fantastic Beijing opera.   (</a:t>
            </a:r>
            <a:r>
              <a:rPr lang="zh-CN" altLang="en-US" sz="2800" dirty="0"/>
              <a:t>欣赏；享受）</a:t>
            </a:r>
            <a:endParaRPr lang="en-US" altLang="zh-CN" sz="2800" dirty="0"/>
          </a:p>
          <a:p>
            <a:pPr marL="514350" indent="-514350">
              <a:buFontTx/>
              <a:buAutoNum type="arabicPeriod"/>
            </a:pPr>
            <a:r>
              <a:rPr lang="en-US" altLang="zh-CN" sz="2800" dirty="0" err="1"/>
              <a:t>Ginerbreadman</a:t>
            </a:r>
            <a:r>
              <a:rPr lang="en-US" altLang="zh-CN" sz="2800" dirty="0"/>
              <a:t> is a delightful </a:t>
            </a:r>
            <a:r>
              <a:rPr lang="en-US" altLang="zh-CN" sz="2800" dirty="0">
                <a:solidFill>
                  <a:srgbClr val="FF0000"/>
                </a:solidFill>
              </a:rPr>
              <a:t>treat</a:t>
            </a:r>
            <a:r>
              <a:rPr lang="en-US" altLang="zh-CN" sz="2800" dirty="0"/>
              <a:t>. (n.</a:t>
            </a:r>
            <a:r>
              <a:rPr lang="zh-CN" altLang="en-US" sz="2800" dirty="0"/>
              <a:t>美味的小吃；美食</a:t>
            </a:r>
            <a:r>
              <a:rPr lang="en-US" altLang="zh-CN" sz="2800" dirty="0"/>
              <a:t>)</a:t>
            </a:r>
            <a:endParaRPr lang="en-US" altLang="zh-CN" sz="2800" dirty="0"/>
          </a:p>
          <a:p>
            <a:pPr marL="514350" indent="-514350">
              <a:buFontTx/>
              <a:buAutoNum type="arabicPeriod"/>
            </a:pPr>
            <a:r>
              <a:rPr lang="en-US" altLang="zh-CN" sz="2800" dirty="0"/>
              <a:t>The doctor </a:t>
            </a:r>
            <a:r>
              <a:rPr lang="en-US" altLang="zh-CN" sz="2800" dirty="0">
                <a:solidFill>
                  <a:srgbClr val="FF0000"/>
                </a:solidFill>
              </a:rPr>
              <a:t>treated</a:t>
            </a:r>
            <a:r>
              <a:rPr lang="en-US" altLang="zh-CN" sz="2800" dirty="0"/>
              <a:t> my toothache with some medicine. (</a:t>
            </a:r>
            <a:r>
              <a:rPr lang="en-US" altLang="zh-CN" sz="2800" dirty="0" err="1"/>
              <a:t>vt.</a:t>
            </a:r>
            <a:r>
              <a:rPr lang="en-US" altLang="zh-CN" sz="2800" dirty="0"/>
              <a:t> </a:t>
            </a:r>
            <a:r>
              <a:rPr lang="zh-CN" altLang="en-US" sz="2800" dirty="0"/>
              <a:t>治疗） </a:t>
            </a:r>
            <a:endParaRPr lang="en-US" altLang="zh-CN" sz="2800" dirty="0"/>
          </a:p>
          <a:p>
            <a:r>
              <a:rPr lang="en-US" altLang="zh-CN" sz="2800" dirty="0"/>
              <a:t>5.   I do </a:t>
            </a:r>
            <a:r>
              <a:rPr lang="en-US" altLang="zh-CN" sz="2800" b="1" dirty="0">
                <a:solidFill>
                  <a:srgbClr val="FF0000"/>
                </a:solidFill>
              </a:rPr>
              <a:t>treat </a:t>
            </a:r>
            <a:r>
              <a:rPr lang="en-US" altLang="zh-CN" sz="2800" dirty="0"/>
              <a:t>him as my best friend.  ( </a:t>
            </a:r>
            <a:r>
              <a:rPr lang="en-US" altLang="zh-CN" sz="2800" dirty="0" err="1"/>
              <a:t>vt.</a:t>
            </a:r>
            <a:r>
              <a:rPr lang="zh-CN" altLang="en-US" sz="2800" dirty="0"/>
              <a:t>对待） </a:t>
            </a:r>
            <a:endParaRPr lang="zh-CN" altLang="en-US" sz="2800" dirty="0"/>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4"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251037"/>
            <a:ext cx="11940239" cy="504126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40"/>
              </a:lnSpc>
            </a:pP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dirty="0">
                <a:solidFill>
                  <a:schemeClr val="tx1"/>
                </a:solidFill>
                <a:latin typeface="Times New Roman" panose="02020603050405020304" pitchFamily="18" charset="0"/>
                <a:cs typeface="Times New Roman" panose="02020603050405020304" pitchFamily="18" charset="0"/>
              </a:rPr>
              <a:t>    Forty years ago, Mrs. Austen was my first-grade teacher, </a:t>
            </a:r>
            <a:r>
              <a:rPr lang="en-US" altLang="zh-CN" sz="3200" u="sng" dirty="0">
                <a:solidFill>
                  <a:srgbClr val="0000FF"/>
                </a:solidFill>
                <a:latin typeface="Times New Roman" panose="02020603050405020304" pitchFamily="18" charset="0"/>
                <a:cs typeface="Times New Roman" panose="02020603050405020304" pitchFamily="18" charset="0"/>
              </a:rPr>
              <a:t>an old lady </a:t>
            </a:r>
            <a:r>
              <a:rPr lang="en-US" altLang="zh-CN" sz="3200" dirty="0">
                <a:solidFill>
                  <a:schemeClr val="tx1"/>
                </a:solidFill>
                <a:latin typeface="Times New Roman" panose="02020603050405020304" pitchFamily="18" charset="0"/>
                <a:cs typeface="Times New Roman" panose="02020603050405020304" pitchFamily="18" charset="0"/>
              </a:rPr>
              <a:t>with salt-and-pepper hair, firm </a:t>
            </a:r>
            <a:r>
              <a:rPr lang="en-US" altLang="zh-CN" sz="3200" b="1" dirty="0">
                <a:solidFill>
                  <a:schemeClr val="tx1"/>
                </a:solidFill>
                <a:latin typeface="Times New Roman" panose="02020603050405020304" pitchFamily="18" charset="0"/>
                <a:cs typeface="Times New Roman" panose="02020603050405020304" pitchFamily="18" charset="0"/>
              </a:rPr>
              <a:t>but </a:t>
            </a:r>
            <a:r>
              <a:rPr lang="en-US" altLang="zh-CN" sz="3200" u="sng" dirty="0">
                <a:solidFill>
                  <a:srgbClr val="FF0000"/>
                </a:solidFill>
                <a:latin typeface="Times New Roman" panose="02020603050405020304" pitchFamily="18" charset="0"/>
                <a:cs typeface="Times New Roman" panose="02020603050405020304" pitchFamily="18" charset="0"/>
              </a:rPr>
              <a:t>kind, patient </a:t>
            </a:r>
            <a:r>
              <a:rPr lang="en-US" altLang="zh-CN" sz="3200" dirty="0">
                <a:solidFill>
                  <a:srgbClr val="FF0000"/>
                </a:solidFill>
                <a:latin typeface="Times New Roman" panose="02020603050405020304" pitchFamily="18" charset="0"/>
                <a:cs typeface="Times New Roman" panose="02020603050405020304" pitchFamily="18" charset="0"/>
              </a:rPr>
              <a:t>and</a:t>
            </a:r>
            <a:r>
              <a:rPr lang="en-US" altLang="zh-CN" sz="3200" u="sng" dirty="0">
                <a:solidFill>
                  <a:srgbClr val="FF0000"/>
                </a:solidFill>
                <a:latin typeface="Times New Roman" panose="02020603050405020304" pitchFamily="18" charset="0"/>
                <a:cs typeface="Times New Roman" panose="02020603050405020304" pitchFamily="18" charset="0"/>
              </a:rPr>
              <a:t>   41   . </a:t>
            </a:r>
            <a:r>
              <a:rPr lang="en-US" altLang="zh-CN" sz="3200" dirty="0">
                <a:solidFill>
                  <a:schemeClr val="tx1"/>
                </a:solidFill>
                <a:latin typeface="Times New Roman" panose="02020603050405020304" pitchFamily="18" charset="0"/>
                <a:cs typeface="Times New Roman" panose="02020603050405020304" pitchFamily="18" charset="0"/>
              </a:rPr>
              <a:t>She let us bake </a:t>
            </a:r>
            <a:r>
              <a:rPr lang="en-US" altLang="zh-CN" sz="3200" u="sng" dirty="0">
                <a:solidFill>
                  <a:srgbClr val="FF0000"/>
                </a:solidFill>
                <a:latin typeface="Times New Roman" panose="02020603050405020304" pitchFamily="18" charset="0"/>
                <a:cs typeface="Times New Roman" panose="02020603050405020304" pitchFamily="18" charset="0"/>
              </a:rPr>
              <a:t>gingerbread men </a:t>
            </a:r>
            <a:r>
              <a:rPr lang="en-US" altLang="zh-CN" sz="3200" dirty="0">
                <a:solidFill>
                  <a:schemeClr val="tx1"/>
                </a:solidFill>
                <a:latin typeface="Times New Roman" panose="02020603050405020304" pitchFamily="18" charset="0"/>
                <a:cs typeface="Times New Roman" panose="02020603050405020304" pitchFamily="18" charset="0"/>
              </a:rPr>
              <a:t>in the school cafeteria —a delightful  </a:t>
            </a:r>
            <a:r>
              <a:rPr lang="en-US" altLang="zh-CN" sz="3200" u="sng" dirty="0">
                <a:solidFill>
                  <a:schemeClr val="tx1"/>
                </a:solidFill>
                <a:latin typeface="Times New Roman" panose="02020603050405020304" pitchFamily="18" charset="0"/>
                <a:cs typeface="Times New Roman" panose="02020603050405020304" pitchFamily="18" charset="0"/>
              </a:rPr>
              <a:t> 42   </a:t>
            </a:r>
            <a:r>
              <a:rPr lang="en-US" altLang="zh-CN" sz="3200" i="1" dirty="0">
                <a:solidFill>
                  <a:srgbClr val="0000FF"/>
                </a:solidFill>
                <a:latin typeface="Times New Roman" panose="02020603050405020304" pitchFamily="18" charset="0"/>
                <a:cs typeface="Times New Roman" panose="02020603050405020304" pitchFamily="18" charset="0"/>
              </a:rPr>
              <a:t>that amazed me</a:t>
            </a:r>
            <a:r>
              <a:rPr lang="en-US" altLang="zh-CN" sz="3200" dirty="0">
                <a:solidFill>
                  <a:schemeClr val="tx1"/>
                </a:solidFill>
                <a:latin typeface="Times New Roman" panose="02020603050405020304" pitchFamily="18" charset="0"/>
                <a:cs typeface="Times New Roman" panose="02020603050405020304" pitchFamily="18" charset="0"/>
              </a:rPr>
              <a:t>. And whenever we read the “</a:t>
            </a:r>
            <a:r>
              <a:rPr lang="en-US" altLang="zh-CN" sz="3200" u="sng" dirty="0">
                <a:solidFill>
                  <a:srgbClr val="0000FF"/>
                </a:solidFill>
                <a:latin typeface="Times New Roman" panose="02020603050405020304" pitchFamily="18" charset="0"/>
                <a:cs typeface="Times New Roman" panose="02020603050405020304" pitchFamily="18" charset="0"/>
              </a:rPr>
              <a:t>Jack </a:t>
            </a:r>
            <a:r>
              <a:rPr lang="en-US" altLang="zh-CN" sz="3200" dirty="0">
                <a:solidFill>
                  <a:schemeClr val="tx1"/>
                </a:solidFill>
                <a:latin typeface="Times New Roman" panose="02020603050405020304" pitchFamily="18" charset="0"/>
                <a:cs typeface="Times New Roman" panose="02020603050405020304" pitchFamily="18" charset="0"/>
              </a:rPr>
              <a:t>and </a:t>
            </a:r>
            <a:r>
              <a:rPr lang="en-US" altLang="zh-CN" sz="3200" u="sng" dirty="0">
                <a:solidFill>
                  <a:srgbClr val="0000FF"/>
                </a:solidFill>
                <a:latin typeface="Times New Roman" panose="02020603050405020304" pitchFamily="18" charset="0"/>
                <a:cs typeface="Times New Roman" panose="02020603050405020304" pitchFamily="18" charset="0"/>
              </a:rPr>
              <a:t>Janet</a:t>
            </a:r>
            <a:r>
              <a:rPr lang="en-US" altLang="zh-CN" sz="3200" dirty="0">
                <a:solidFill>
                  <a:schemeClr val="tx1"/>
                </a:solidFill>
                <a:latin typeface="Times New Roman" panose="02020603050405020304" pitchFamily="18" charset="0"/>
                <a:cs typeface="Times New Roman" panose="02020603050405020304" pitchFamily="18" charset="0"/>
              </a:rPr>
              <a:t>” books, she </a:t>
            </a:r>
            <a:r>
              <a:rPr lang="en-US" altLang="zh-CN" sz="3200" b="1" u="sng" dirty="0">
                <a:solidFill>
                  <a:schemeClr val="tx1"/>
                </a:solidFill>
                <a:latin typeface="Times New Roman" panose="02020603050405020304" pitchFamily="18" charset="0"/>
                <a:cs typeface="Times New Roman" panose="02020603050405020304" pitchFamily="18" charset="0"/>
              </a:rPr>
              <a:t>wouldn't let the other kids   43   my classmate</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u="sng" dirty="0">
                <a:solidFill>
                  <a:srgbClr val="0000FF"/>
                </a:solidFill>
                <a:latin typeface="Times New Roman" panose="02020603050405020304" pitchFamily="18" charset="0"/>
                <a:cs typeface="Times New Roman" panose="02020603050405020304" pitchFamily="18" charset="0"/>
              </a:rPr>
              <a:t>Jack </a:t>
            </a:r>
            <a:r>
              <a:rPr lang="en-US" altLang="zh-CN" sz="3200" dirty="0">
                <a:solidFill>
                  <a:srgbClr val="0000FF"/>
                </a:solidFill>
                <a:latin typeface="Times New Roman" panose="02020603050405020304" pitchFamily="18" charset="0"/>
                <a:cs typeface="Times New Roman" panose="02020603050405020304" pitchFamily="18" charset="0"/>
              </a:rPr>
              <a:t>or</a:t>
            </a:r>
            <a:r>
              <a:rPr lang="en-US" altLang="zh-CN" sz="3200" u="sng" dirty="0">
                <a:solidFill>
                  <a:srgbClr val="0000FF"/>
                </a:solidFill>
                <a:latin typeface="Times New Roman" panose="02020603050405020304" pitchFamily="18" charset="0"/>
                <a:cs typeface="Times New Roman" panose="02020603050405020304" pitchFamily="18" charset="0"/>
              </a:rPr>
              <a:t> me.</a:t>
            </a:r>
            <a:endParaRPr lang="en-US" altLang="zh-CN" sz="3200" u="sng" dirty="0">
              <a:solidFill>
                <a:srgbClr val="0000FF"/>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235978" y="3215318"/>
            <a:ext cx="11720044" cy="1384995"/>
          </a:xfrm>
          <a:prstGeom prst="rect">
            <a:avLst/>
          </a:prstGeom>
          <a:noFill/>
          <a:ln w="9525">
            <a:noFill/>
          </a:ln>
        </p:spPr>
        <p:txBody>
          <a:bodyPr wrap="square">
            <a:spAutoFit/>
          </a:bodyPr>
          <a:lstStyle/>
          <a:p>
            <a:pPr indent="0"/>
            <a:r>
              <a:rPr lang="en-US" sz="2800" b="0" dirty="0">
                <a:latin typeface="Times New Roman" panose="02020603050405020304" pitchFamily="18" charset="0"/>
                <a:ea typeface="宋体" panose="02010600030101010101" pitchFamily="2" charset="-122"/>
              </a:rPr>
              <a:t>41. A. neighborly       B. cowardly          C. </a:t>
            </a:r>
            <a:r>
              <a:rPr lang="en-US" sz="2800" b="0" dirty="0">
                <a:solidFill>
                  <a:srgbClr val="0000FF"/>
                </a:solidFill>
                <a:latin typeface="Times New Roman" panose="02020603050405020304" pitchFamily="18" charset="0"/>
                <a:ea typeface="宋体" panose="02010600030101010101" pitchFamily="2" charset="-122"/>
              </a:rPr>
              <a:t>grandmotherly </a:t>
            </a:r>
            <a:r>
              <a:rPr lang="en-US" sz="2800" b="0" dirty="0">
                <a:latin typeface="Times New Roman" panose="02020603050405020304" pitchFamily="18" charset="0"/>
                <a:ea typeface="宋体" panose="02010600030101010101" pitchFamily="2" charset="-122"/>
              </a:rPr>
              <a:t>        D. scholarly</a:t>
            </a:r>
            <a:endParaRPr lang="en-US" sz="2800" b="0" dirty="0">
              <a:latin typeface="Times New Roman" panose="02020603050405020304" pitchFamily="18" charset="0"/>
              <a:ea typeface="宋体" panose="02010600030101010101" pitchFamily="2" charset="-122"/>
            </a:endParaRPr>
          </a:p>
          <a:p>
            <a:pPr indent="0"/>
            <a:r>
              <a:rPr lang="en-US" sz="2800" b="0" dirty="0">
                <a:latin typeface="Times New Roman" panose="02020603050405020304" pitchFamily="18" charset="0"/>
                <a:ea typeface="宋体" panose="02010600030101010101" pitchFamily="2" charset="-122"/>
              </a:rPr>
              <a:t>42. A. </a:t>
            </a:r>
            <a:r>
              <a:rPr lang="en-US" sz="2800" b="0" dirty="0">
                <a:solidFill>
                  <a:srgbClr val="0000FF"/>
                </a:solidFill>
                <a:latin typeface="Times New Roman" panose="02020603050405020304" pitchFamily="18" charset="0"/>
                <a:ea typeface="宋体" panose="02010600030101010101" pitchFamily="2" charset="-122"/>
              </a:rPr>
              <a:t>treat   </a:t>
            </a:r>
            <a:r>
              <a:rPr lang="en-US" sz="2800" b="0" dirty="0">
                <a:latin typeface="Times New Roman" panose="02020603050405020304" pitchFamily="18" charset="0"/>
                <a:ea typeface="宋体" panose="02010600030101010101" pitchFamily="2" charset="-122"/>
              </a:rPr>
              <a:t>              B. view                 C. journey                     D. story</a:t>
            </a:r>
            <a:endParaRPr lang="en-US" sz="2800" b="0" dirty="0">
              <a:latin typeface="Times New Roman" panose="02020603050405020304" pitchFamily="18" charset="0"/>
              <a:ea typeface="宋体" panose="02010600030101010101" pitchFamily="2" charset="-122"/>
            </a:endParaRPr>
          </a:p>
          <a:p>
            <a:pPr indent="0"/>
            <a:r>
              <a:rPr lang="en-US" sz="2800" b="0" dirty="0">
                <a:latin typeface="Times New Roman" panose="02020603050405020304" pitchFamily="18" charset="0"/>
                <a:ea typeface="宋体" panose="02010600030101010101" pitchFamily="2" charset="-122"/>
              </a:rPr>
              <a:t>43. A. call on              B. relate to           C. </a:t>
            </a:r>
            <a:r>
              <a:rPr lang="en-US" sz="2800" b="0" dirty="0">
                <a:solidFill>
                  <a:srgbClr val="0000FF"/>
                </a:solidFill>
                <a:latin typeface="Times New Roman" panose="02020603050405020304" pitchFamily="18" charset="0"/>
                <a:ea typeface="宋体" panose="02010600030101010101" pitchFamily="2" charset="-122"/>
              </a:rPr>
              <a:t>laugh at                    </a:t>
            </a:r>
            <a:r>
              <a:rPr lang="en-US" sz="2800" b="0" dirty="0">
                <a:latin typeface="Times New Roman" panose="02020603050405020304" pitchFamily="18" charset="0"/>
                <a:ea typeface="宋体" panose="02010600030101010101" pitchFamily="2" charset="-122"/>
              </a:rPr>
              <a:t>D. engage with</a:t>
            </a:r>
            <a:endParaRPr lang="en-US" altLang="en-US" sz="2800" b="0" dirty="0">
              <a:latin typeface="Times New Roman" panose="02020603050405020304" pitchFamily="18" charset="0"/>
              <a:ea typeface="宋体" panose="02010600030101010101" pitchFamily="2" charset="-122"/>
            </a:endParaRPr>
          </a:p>
        </p:txBody>
      </p:sp>
      <p:sp>
        <p:nvSpPr>
          <p:cNvPr id="2" name="心形 1"/>
          <p:cNvSpPr/>
          <p:nvPr/>
        </p:nvSpPr>
        <p:spPr>
          <a:xfrm>
            <a:off x="6045759" y="3308978"/>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6" name="心形 5"/>
          <p:cNvSpPr/>
          <p:nvPr/>
        </p:nvSpPr>
        <p:spPr>
          <a:xfrm>
            <a:off x="799477" y="3736347"/>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14" name="心形 13"/>
          <p:cNvSpPr/>
          <p:nvPr/>
        </p:nvSpPr>
        <p:spPr>
          <a:xfrm>
            <a:off x="5981342" y="4196727"/>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5" name="直接箭头连接符 4"/>
          <p:cNvCxnSpPr/>
          <p:nvPr/>
        </p:nvCxnSpPr>
        <p:spPr>
          <a:xfrm>
            <a:off x="1956521" y="1085524"/>
            <a:ext cx="5273838" cy="222345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7230359" y="1085524"/>
            <a:ext cx="3091992" cy="234347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1956521" y="1565698"/>
            <a:ext cx="5198423" cy="234347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6045759" y="2516957"/>
            <a:ext cx="2824864" cy="20833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251037"/>
            <a:ext cx="11820525" cy="4234697"/>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40"/>
              </a:lnSpc>
            </a:pPr>
            <a:r>
              <a:rPr lang="en-US" altLang="zh-CN" sz="3200" dirty="0">
                <a:solidFill>
                  <a:schemeClr val="tx1"/>
                </a:solidFill>
                <a:latin typeface="Times New Roman" panose="02020603050405020304" pitchFamily="18" charset="0"/>
                <a:cs typeface="Times New Roman" panose="02020603050405020304" pitchFamily="18" charset="0"/>
              </a:rPr>
              <a:t>But I came to truly  </a:t>
            </a:r>
            <a:r>
              <a:rPr lang="en-US" altLang="zh-CN" sz="3200" u="sng" dirty="0">
                <a:solidFill>
                  <a:schemeClr val="tx1"/>
                </a:solidFill>
                <a:latin typeface="Times New Roman" panose="02020603050405020304" pitchFamily="18" charset="0"/>
                <a:cs typeface="Times New Roman" panose="02020603050405020304" pitchFamily="18" charset="0"/>
              </a:rPr>
              <a:t> 44   </a:t>
            </a:r>
            <a:r>
              <a:rPr lang="en-US" altLang="zh-CN" sz="3200" dirty="0">
                <a:solidFill>
                  <a:schemeClr val="tx1"/>
                </a:solidFill>
                <a:latin typeface="Times New Roman" panose="02020603050405020304" pitchFamily="18" charset="0"/>
                <a:cs typeface="Times New Roman" panose="02020603050405020304" pitchFamily="18" charset="0"/>
              </a:rPr>
              <a:t>Mrs. Austen when </a:t>
            </a:r>
            <a:r>
              <a:rPr lang="en-US" altLang="zh-CN" sz="3200" u="sng" dirty="0">
                <a:solidFill>
                  <a:srgbClr val="FF0000"/>
                </a:solidFill>
                <a:latin typeface="Times New Roman" panose="02020603050405020304" pitchFamily="18" charset="0"/>
                <a:cs typeface="Times New Roman" panose="02020603050405020304" pitchFamily="18" charset="0"/>
              </a:rPr>
              <a:t>a dress-up day </a:t>
            </a:r>
            <a:r>
              <a:rPr lang="en-US" altLang="zh-CN" sz="3200" dirty="0">
                <a:solidFill>
                  <a:schemeClr val="tx1"/>
                </a:solidFill>
                <a:latin typeface="Times New Roman" panose="02020603050405020304" pitchFamily="18" charset="0"/>
                <a:cs typeface="Times New Roman" panose="02020603050405020304" pitchFamily="18" charset="0"/>
              </a:rPr>
              <a:t>was</a:t>
            </a:r>
            <a:r>
              <a:rPr lang="en-US" altLang="zh-CN" sz="3200" u="sng" dirty="0">
                <a:solidFill>
                  <a:schemeClr val="tx1"/>
                </a:solidFill>
                <a:latin typeface="Times New Roman" panose="02020603050405020304" pitchFamily="18" charset="0"/>
                <a:cs typeface="Times New Roman" panose="02020603050405020304" pitchFamily="18" charset="0"/>
              </a:rPr>
              <a:t>   45   </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dirty="0">
                <a:solidFill>
                  <a:srgbClr val="0000FF"/>
                </a:solidFill>
                <a:latin typeface="Times New Roman" panose="02020603050405020304" pitchFamily="18" charset="0"/>
                <a:cs typeface="Times New Roman" panose="02020603050405020304" pitchFamily="18" charset="0"/>
              </a:rPr>
              <a:t>On that day, we were encouraged to wear clothes in the</a:t>
            </a:r>
            <a:r>
              <a:rPr lang="en-US" altLang="zh-CN" sz="3200" u="sng" dirty="0">
                <a:solidFill>
                  <a:srgbClr val="0000FF"/>
                </a:solidFill>
                <a:latin typeface="Times New Roman" panose="02020603050405020304" pitchFamily="18" charset="0"/>
                <a:cs typeface="Times New Roman" panose="02020603050405020304" pitchFamily="18" charset="0"/>
              </a:rPr>
              <a:t>   46   </a:t>
            </a:r>
            <a:r>
              <a:rPr lang="en-US" altLang="zh-CN" sz="3200" dirty="0">
                <a:solidFill>
                  <a:srgbClr val="0000FF"/>
                </a:solidFill>
                <a:latin typeface="Times New Roman" panose="02020603050405020304" pitchFamily="18" charset="0"/>
                <a:cs typeface="Times New Roman" panose="02020603050405020304" pitchFamily="18" charset="0"/>
              </a:rPr>
              <a:t>of the mid-1800s. </a:t>
            </a:r>
            <a:r>
              <a:rPr lang="en-US" altLang="zh-CN" sz="3200" dirty="0">
                <a:solidFill>
                  <a:schemeClr val="tx1"/>
                </a:solidFill>
                <a:latin typeface="Times New Roman" panose="02020603050405020304" pitchFamily="18" charset="0"/>
                <a:cs typeface="Times New Roman" panose="02020603050405020304" pitchFamily="18" charset="0"/>
              </a:rPr>
              <a:t>My mother, </a:t>
            </a:r>
            <a:r>
              <a:rPr lang="en-US" altLang="zh-CN" sz="3200" u="sng" dirty="0">
                <a:solidFill>
                  <a:srgbClr val="FF0000"/>
                </a:solidFill>
                <a:latin typeface="Times New Roman" panose="02020603050405020304" pitchFamily="18" charset="0"/>
                <a:cs typeface="Times New Roman" panose="02020603050405020304" pitchFamily="18" charset="0"/>
              </a:rPr>
              <a:t>a superb tailor, </a:t>
            </a:r>
            <a:r>
              <a:rPr lang="en-US" altLang="zh-CN" sz="3200" dirty="0">
                <a:solidFill>
                  <a:schemeClr val="tx1"/>
                </a:solidFill>
                <a:latin typeface="Times New Roman" panose="02020603050405020304" pitchFamily="18" charset="0"/>
                <a:cs typeface="Times New Roman" panose="02020603050405020304" pitchFamily="18" charset="0"/>
              </a:rPr>
              <a:t>made </a:t>
            </a:r>
            <a:r>
              <a:rPr lang="en-US" altLang="zh-CN" sz="3200" u="sng" dirty="0">
                <a:solidFill>
                  <a:srgbClr val="FF0000"/>
                </a:solidFill>
                <a:latin typeface="Times New Roman" panose="02020603050405020304" pitchFamily="18" charset="0"/>
                <a:cs typeface="Times New Roman" panose="02020603050405020304" pitchFamily="18" charset="0"/>
              </a:rPr>
              <a:t>a pioneer-style dress </a:t>
            </a:r>
            <a:r>
              <a:rPr lang="en-US" altLang="zh-CN" sz="3200" dirty="0">
                <a:solidFill>
                  <a:schemeClr val="tx1"/>
                </a:solidFill>
                <a:latin typeface="Times New Roman" panose="02020603050405020304" pitchFamily="18" charset="0"/>
                <a:cs typeface="Times New Roman" panose="02020603050405020304" pitchFamily="18" charset="0"/>
              </a:rPr>
              <a:t>for me. I was so proud</a:t>
            </a:r>
            <a:r>
              <a:rPr lang="en-US" altLang="zh-CN" sz="3200" u="sng" dirty="0">
                <a:solidFill>
                  <a:schemeClr val="tx1"/>
                </a:solidFill>
                <a:latin typeface="Times New Roman" panose="02020603050405020304" pitchFamily="18" charset="0"/>
                <a:cs typeface="Times New Roman" panose="02020603050405020304" pitchFamily="18" charset="0"/>
              </a:rPr>
              <a:t>   47  </a:t>
            </a:r>
            <a:r>
              <a:rPr lang="en-US" altLang="zh-CN" sz="3200" b="1" dirty="0">
                <a:solidFill>
                  <a:srgbClr val="CC00FF"/>
                </a:solidFill>
                <a:latin typeface="Times New Roman" panose="02020603050405020304" pitchFamily="18" charset="0"/>
                <a:cs typeface="Times New Roman" panose="02020603050405020304" pitchFamily="18" charset="0"/>
              </a:rPr>
              <a:t> it </a:t>
            </a:r>
            <a:r>
              <a:rPr lang="en-US" altLang="zh-CN" sz="3200" dirty="0">
                <a:solidFill>
                  <a:srgbClr val="0000FF"/>
                </a:solidFill>
                <a:latin typeface="Times New Roman" panose="02020603050405020304" pitchFamily="18" charset="0"/>
                <a:cs typeface="Times New Roman" panose="02020603050405020304" pitchFamily="18" charset="0"/>
              </a:rPr>
              <a:t>as I </a:t>
            </a:r>
            <a:r>
              <a:rPr lang="en-US" altLang="zh-CN" sz="3200" u="sng" dirty="0">
                <a:solidFill>
                  <a:srgbClr val="0000FF"/>
                </a:solidFill>
                <a:latin typeface="Times New Roman" panose="02020603050405020304" pitchFamily="18" charset="0"/>
                <a:cs typeface="Times New Roman" panose="02020603050405020304" pitchFamily="18" charset="0"/>
              </a:rPr>
              <a:t>walked to school that day</a:t>
            </a:r>
            <a:r>
              <a:rPr lang="en-US" altLang="zh-CN" sz="3200" dirty="0">
                <a:solidFill>
                  <a:srgbClr val="0000FF"/>
                </a:solidFill>
                <a:latin typeface="Times New Roman" panose="02020603050405020304" pitchFamily="18" charset="0"/>
                <a:cs typeface="Times New Roman" panose="02020603050405020304" pitchFamily="18" charset="0"/>
              </a:rPr>
              <a:t>. …</a:t>
            </a:r>
            <a:endParaRPr lang="en-US" altLang="zh-CN" sz="3200" dirty="0">
              <a:solidFill>
                <a:srgbClr val="0000FF"/>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250825" y="2686638"/>
            <a:ext cx="11941175" cy="1815882"/>
          </a:xfrm>
          <a:prstGeom prst="rect">
            <a:avLst/>
          </a:prstGeom>
          <a:noFill/>
          <a:ln w="9525">
            <a:noFill/>
          </a:ln>
        </p:spPr>
        <p:txBody>
          <a:bodyPr wrap="square">
            <a:spAutoFit/>
          </a:bodyPr>
          <a:lstStyle/>
          <a:p>
            <a:pPr indent="0"/>
            <a:r>
              <a:rPr lang="en-US" sz="2800" b="0" dirty="0">
                <a:latin typeface="Times New Roman" panose="02020603050405020304" pitchFamily="18" charset="0"/>
                <a:ea typeface="宋体" panose="02010600030101010101" pitchFamily="2" charset="-122"/>
              </a:rPr>
              <a:t>44. A. remember        B. appreciate         C. believe                D. approach</a:t>
            </a:r>
            <a:endParaRPr lang="en-US" sz="2800" b="0" dirty="0">
              <a:latin typeface="Times New Roman" panose="02020603050405020304" pitchFamily="18" charset="0"/>
              <a:ea typeface="宋体" panose="02010600030101010101" pitchFamily="2" charset="-122"/>
            </a:endParaRPr>
          </a:p>
          <a:p>
            <a:pPr indent="0"/>
            <a:r>
              <a:rPr lang="en-US" sz="2800" b="0" dirty="0">
                <a:latin typeface="Times New Roman" panose="02020603050405020304" pitchFamily="18" charset="0"/>
                <a:ea typeface="宋体" panose="02010600030101010101" pitchFamily="2" charset="-122"/>
              </a:rPr>
              <a:t>45. A. appointed        B. canceled            C. established           D. scheduled</a:t>
            </a:r>
            <a:endParaRPr lang="en-US" sz="2800" b="0" dirty="0">
              <a:latin typeface="Times New Roman" panose="02020603050405020304" pitchFamily="18" charset="0"/>
              <a:ea typeface="宋体" panose="02010600030101010101" pitchFamily="2" charset="-122"/>
            </a:endParaRPr>
          </a:p>
          <a:p>
            <a:pPr indent="0"/>
            <a:r>
              <a:rPr lang="en-US" sz="2800" b="0" dirty="0">
                <a:latin typeface="Times New Roman" panose="02020603050405020304" pitchFamily="18" charset="0"/>
                <a:ea typeface="宋体" panose="02010600030101010101" pitchFamily="2" charset="-122"/>
              </a:rPr>
              <a:t>46. A. field                 B. style                  C. course                  D. show</a:t>
            </a:r>
            <a:endParaRPr lang="en-US" sz="2800" b="0" dirty="0">
              <a:latin typeface="Times New Roman" panose="02020603050405020304" pitchFamily="18" charset="0"/>
              <a:ea typeface="宋体" panose="02010600030101010101" pitchFamily="2" charset="-122"/>
            </a:endParaRPr>
          </a:p>
          <a:p>
            <a:pPr indent="0"/>
            <a:r>
              <a:rPr lang="en-US" sz="2800" b="0" dirty="0">
                <a:latin typeface="Times New Roman" panose="02020603050405020304" pitchFamily="18" charset="0"/>
                <a:ea typeface="宋体" panose="02010600030101010101" pitchFamily="2" charset="-122"/>
              </a:rPr>
              <a:t>47. A. making            B. holding              C. wearing               D. owning</a:t>
            </a:r>
            <a:endParaRPr lang="en-US" sz="2800" b="0" dirty="0">
              <a:latin typeface="Times New Roman" panose="02020603050405020304" pitchFamily="18" charset="0"/>
              <a:ea typeface="宋体" panose="02010600030101010101" pitchFamily="2" charset="-122"/>
            </a:endParaRPr>
          </a:p>
        </p:txBody>
      </p:sp>
      <p:sp>
        <p:nvSpPr>
          <p:cNvPr id="2" name="心形 1"/>
          <p:cNvSpPr/>
          <p:nvPr/>
        </p:nvSpPr>
        <p:spPr>
          <a:xfrm>
            <a:off x="3285153" y="2771669"/>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6" name="心形 5"/>
          <p:cNvSpPr/>
          <p:nvPr/>
        </p:nvSpPr>
        <p:spPr>
          <a:xfrm>
            <a:off x="8981046" y="3187594"/>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4" name="心形 13"/>
          <p:cNvSpPr/>
          <p:nvPr/>
        </p:nvSpPr>
        <p:spPr>
          <a:xfrm>
            <a:off x="3369251" y="3603519"/>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4" name="心形 3"/>
          <p:cNvSpPr/>
          <p:nvPr/>
        </p:nvSpPr>
        <p:spPr>
          <a:xfrm>
            <a:off x="6096000" y="4069809"/>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0" name="箭头: 下弧形 9"/>
          <p:cNvSpPr/>
          <p:nvPr/>
        </p:nvSpPr>
        <p:spPr>
          <a:xfrm>
            <a:off x="1970202" y="1084082"/>
            <a:ext cx="989814" cy="160256"/>
          </a:xfrm>
          <a:prstGeom prst="curvedUpArrow">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箭头: 下弧形 10"/>
          <p:cNvSpPr/>
          <p:nvPr/>
        </p:nvSpPr>
        <p:spPr>
          <a:xfrm>
            <a:off x="10259657" y="2045615"/>
            <a:ext cx="1222190" cy="94270"/>
          </a:xfrm>
          <a:prstGeom prst="curvedUpArrow">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cxnSp>
        <p:nvCxnSpPr>
          <p:cNvPr id="13" name="直接箭头连接符 12"/>
          <p:cNvCxnSpPr/>
          <p:nvPr/>
        </p:nvCxnSpPr>
        <p:spPr>
          <a:xfrm>
            <a:off x="9568206" y="725864"/>
            <a:ext cx="235670" cy="270313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3689451" y="1934066"/>
            <a:ext cx="266960" cy="17989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4158126" y="2526384"/>
            <a:ext cx="2827136" cy="163083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内容占位符 2"/>
          <p:cNvSpPr>
            <a:spLocks noGrp="1"/>
          </p:cNvSpPr>
          <p:nvPr>
            <p:custDataLst>
              <p:tags r:id="rId1"/>
            </p:custDataLst>
          </p:nvPr>
        </p:nvSpPr>
        <p:spPr>
          <a:xfrm>
            <a:off x="135497" y="4520400"/>
            <a:ext cx="11664315" cy="2063178"/>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None/>
              <a:defRPr/>
            </a:pPr>
            <a:r>
              <a:rPr kumimoji="0" lang="en-US" altLang="zh-CN"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44.  </a:t>
            </a:r>
            <a:r>
              <a:rPr kumimoji="0" lang="zh-CN" altLang="en-US" b="1"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rPr>
              <a:t>本题需要从第二段的主旨大意去推断，因为老师穿上时髦的裙子而从而避免让穿了妈妈缝制的时髦裙子的我感到不自在。为此，我真正心怀感激。</a:t>
            </a:r>
            <a:endPar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4" grpId="0" animBg="1"/>
      <p:bldP spid="4" grpId="0" animBg="1"/>
      <p:bldP spid="10" grpId="0" animBg="1"/>
      <p:bldP spid="11"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251037"/>
            <a:ext cx="11820525" cy="504126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40"/>
              </a:lnSpc>
            </a:pPr>
            <a:r>
              <a:rPr lang="en-US" altLang="zh-CN" sz="3200" dirty="0">
                <a:solidFill>
                  <a:schemeClr val="tx1"/>
                </a:solidFill>
                <a:latin typeface="Times New Roman" panose="02020603050405020304" pitchFamily="18" charset="0"/>
                <a:cs typeface="Times New Roman" panose="02020603050405020304" pitchFamily="18" charset="0"/>
              </a:rPr>
              <a:t>…When I got there, however, I was </a:t>
            </a:r>
            <a:r>
              <a:rPr lang="en-US" altLang="zh-CN" sz="3200" u="sng" dirty="0">
                <a:solidFill>
                  <a:srgbClr val="FF0000"/>
                </a:solidFill>
                <a:latin typeface="Times New Roman" panose="02020603050405020304" pitchFamily="18" charset="0"/>
                <a:cs typeface="Times New Roman" panose="02020603050405020304" pitchFamily="18" charset="0"/>
              </a:rPr>
              <a:t>the only one in my class who had dressed up, </a:t>
            </a:r>
            <a:r>
              <a:rPr lang="en-US" altLang="zh-CN" sz="3200" dirty="0">
                <a:solidFill>
                  <a:srgbClr val="0000FF"/>
                </a:solidFill>
                <a:latin typeface="Times New Roman" panose="02020603050405020304" pitchFamily="18" charset="0"/>
                <a:cs typeface="Times New Roman" panose="02020603050405020304" pitchFamily="18" charset="0"/>
              </a:rPr>
              <a:t>feeling kind of  </a:t>
            </a:r>
            <a:r>
              <a:rPr lang="en-US" altLang="zh-CN" sz="3200" u="sng" dirty="0">
                <a:solidFill>
                  <a:srgbClr val="0000FF"/>
                </a:solidFill>
                <a:latin typeface="Times New Roman" panose="02020603050405020304" pitchFamily="18" charset="0"/>
                <a:cs typeface="Times New Roman" panose="02020603050405020304" pitchFamily="18" charset="0"/>
              </a:rPr>
              <a:t> 48   </a:t>
            </a:r>
            <a:r>
              <a:rPr lang="en-US" altLang="zh-CN" sz="3200" dirty="0">
                <a:solidFill>
                  <a:schemeClr val="tx1"/>
                </a:solidFill>
                <a:latin typeface="Times New Roman" panose="02020603050405020304" pitchFamily="18" charset="0"/>
                <a:cs typeface="Times New Roman" panose="02020603050405020304" pitchFamily="18" charset="0"/>
              </a:rPr>
              <a:t>. Mrs. Austen </a:t>
            </a:r>
            <a:r>
              <a:rPr lang="en-US" altLang="zh-CN" sz="3200" dirty="0">
                <a:solidFill>
                  <a:srgbClr val="CC00FF"/>
                </a:solidFill>
                <a:latin typeface="Times New Roman" panose="02020603050405020304" pitchFamily="18" charset="0"/>
                <a:cs typeface="Times New Roman" panose="02020603050405020304" pitchFamily="18" charset="0"/>
              </a:rPr>
              <a:t>oohed and aahed over my </a:t>
            </a:r>
            <a:r>
              <a:rPr lang="en-US" altLang="zh-CN" sz="3200" u="sng" dirty="0">
                <a:solidFill>
                  <a:srgbClr val="CC00FF"/>
                </a:solidFill>
                <a:latin typeface="Times New Roman" panose="02020603050405020304" pitchFamily="18" charset="0"/>
                <a:cs typeface="Times New Roman" panose="02020603050405020304" pitchFamily="18" charset="0"/>
              </a:rPr>
              <a:t>  49   </a:t>
            </a:r>
            <a:r>
              <a:rPr lang="en-US" altLang="zh-CN" sz="3200" dirty="0">
                <a:solidFill>
                  <a:schemeClr val="tx1"/>
                </a:solidFill>
                <a:latin typeface="Times New Roman" panose="02020603050405020304" pitchFamily="18" charset="0"/>
                <a:cs typeface="Times New Roman" panose="02020603050405020304" pitchFamily="18" charset="0"/>
              </a:rPr>
              <a:t>and </a:t>
            </a:r>
            <a:r>
              <a:rPr lang="en-US" altLang="zh-CN" sz="3200" dirty="0">
                <a:solidFill>
                  <a:srgbClr val="7030A0"/>
                </a:solidFill>
                <a:latin typeface="Times New Roman" panose="02020603050405020304" pitchFamily="18" charset="0"/>
                <a:cs typeface="Times New Roman" panose="02020603050405020304" pitchFamily="18" charset="0"/>
              </a:rPr>
              <a:t>then went to her office. </a:t>
            </a:r>
            <a:r>
              <a:rPr lang="en-US" altLang="zh-CN" sz="3200" dirty="0">
                <a:solidFill>
                  <a:schemeClr val="tx1"/>
                </a:solidFill>
                <a:latin typeface="Times New Roman" panose="02020603050405020304" pitchFamily="18" charset="0"/>
                <a:cs typeface="Times New Roman" panose="02020603050405020304" pitchFamily="18" charset="0"/>
              </a:rPr>
              <a:t>It didn't take long before she   </a:t>
            </a:r>
            <a:r>
              <a:rPr lang="en-US" altLang="zh-CN" sz="3200" u="sng" dirty="0">
                <a:solidFill>
                  <a:schemeClr val="tx1"/>
                </a:solidFill>
                <a:latin typeface="Times New Roman" panose="02020603050405020304" pitchFamily="18" charset="0"/>
                <a:cs typeface="Times New Roman" panose="02020603050405020304" pitchFamily="18" charset="0"/>
              </a:rPr>
              <a:t>50   </a:t>
            </a:r>
            <a:r>
              <a:rPr lang="en-US" altLang="zh-CN" sz="3200" dirty="0">
                <a:solidFill>
                  <a:srgbClr val="7030A0"/>
                </a:solidFill>
                <a:latin typeface="Times New Roman" panose="02020603050405020304" pitchFamily="18" charset="0"/>
                <a:cs typeface="Times New Roman" panose="02020603050405020304" pitchFamily="18" charset="0"/>
              </a:rPr>
              <a:t>in a frontier-style dress! </a:t>
            </a:r>
            <a:r>
              <a:rPr lang="en-US" altLang="zh-CN" sz="3200" dirty="0">
                <a:solidFill>
                  <a:schemeClr val="tx1"/>
                </a:solidFill>
                <a:latin typeface="Times New Roman" panose="02020603050405020304" pitchFamily="18" charset="0"/>
                <a:cs typeface="Times New Roman" panose="02020603050405020304" pitchFamily="18" charset="0"/>
              </a:rPr>
              <a:t>She explained that she had asked her husband to bring the costume.</a:t>
            </a:r>
            <a:endParaRPr lang="en-US" altLang="zh-CN" sz="3200" dirty="0">
              <a:solidFill>
                <a:schemeClr val="tx1"/>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134620" y="3611245"/>
            <a:ext cx="11936730" cy="1569660"/>
          </a:xfrm>
          <a:prstGeom prst="rect">
            <a:avLst/>
          </a:prstGeom>
          <a:noFill/>
          <a:ln w="9525">
            <a:noFill/>
          </a:ln>
        </p:spPr>
        <p:txBody>
          <a:bodyPr wrap="square">
            <a:spAutoFit/>
          </a:bodyPr>
          <a:lstStyle/>
          <a:p>
            <a:pPr indent="0"/>
            <a:r>
              <a:rPr lang="en-US" sz="3200" b="0" dirty="0">
                <a:latin typeface="Times New Roman" panose="02020603050405020304" pitchFamily="18" charset="0"/>
                <a:ea typeface="宋体" panose="02010600030101010101" pitchFamily="2" charset="-122"/>
              </a:rPr>
              <a:t>48. A. surprised     B. frightened     C. disappointed      </a:t>
            </a:r>
            <a:r>
              <a:rPr lang="en-US" sz="3200" b="0" dirty="0">
                <a:solidFill>
                  <a:srgbClr val="FF0000"/>
                </a:solidFill>
                <a:latin typeface="Times New Roman" panose="02020603050405020304" pitchFamily="18" charset="0"/>
                <a:ea typeface="宋体" panose="02010600030101010101" pitchFamily="2" charset="-122"/>
              </a:rPr>
              <a:t>D. embarrassed</a:t>
            </a:r>
            <a:endParaRPr lang="en-US" sz="3200" b="0" dirty="0">
              <a:solidFill>
                <a:srgbClr val="FF0000"/>
              </a:solidFill>
              <a:latin typeface="Times New Roman" panose="02020603050405020304" pitchFamily="18" charset="0"/>
              <a:ea typeface="宋体" panose="02010600030101010101" pitchFamily="2" charset="-122"/>
            </a:endParaRPr>
          </a:p>
          <a:p>
            <a:pPr indent="0"/>
            <a:r>
              <a:rPr lang="en-US" sz="3200" b="0" dirty="0">
                <a:latin typeface="Times New Roman" panose="02020603050405020304" pitchFamily="18" charset="0"/>
                <a:ea typeface="宋体" panose="02010600030101010101" pitchFamily="2" charset="-122"/>
              </a:rPr>
              <a:t>49. A. cookies       B. present          </a:t>
            </a:r>
            <a:r>
              <a:rPr lang="en-US" sz="3200" b="0" dirty="0">
                <a:solidFill>
                  <a:srgbClr val="FF0000"/>
                </a:solidFill>
                <a:latin typeface="Times New Roman" panose="02020603050405020304" pitchFamily="18" charset="0"/>
                <a:ea typeface="宋体" panose="02010600030101010101" pitchFamily="2" charset="-122"/>
              </a:rPr>
              <a:t>C. costume             </a:t>
            </a:r>
            <a:r>
              <a:rPr lang="en-US" sz="3200" b="0" dirty="0">
                <a:latin typeface="Times New Roman" panose="02020603050405020304" pitchFamily="18" charset="0"/>
                <a:ea typeface="宋体" panose="02010600030101010101" pitchFamily="2" charset="-122"/>
              </a:rPr>
              <a:t>D. material</a:t>
            </a:r>
            <a:endParaRPr lang="en-US" sz="3200" b="0" dirty="0">
              <a:latin typeface="Times New Roman" panose="02020603050405020304" pitchFamily="18" charset="0"/>
              <a:ea typeface="宋体" panose="02010600030101010101" pitchFamily="2" charset="-122"/>
            </a:endParaRPr>
          </a:p>
          <a:p>
            <a:pPr indent="0"/>
            <a:r>
              <a:rPr lang="en-US" sz="3200" b="0" dirty="0">
                <a:latin typeface="Times New Roman" panose="02020603050405020304" pitchFamily="18" charset="0"/>
                <a:ea typeface="宋体" panose="02010600030101010101" pitchFamily="2" charset="-122"/>
              </a:rPr>
              <a:t>50. </a:t>
            </a:r>
            <a:r>
              <a:rPr lang="en-US" sz="3200" b="0" dirty="0">
                <a:solidFill>
                  <a:srgbClr val="FF0000"/>
                </a:solidFill>
                <a:latin typeface="Times New Roman" panose="02020603050405020304" pitchFamily="18" charset="0"/>
                <a:ea typeface="宋体" panose="02010600030101010101" pitchFamily="2" charset="-122"/>
              </a:rPr>
              <a:t>A. reappeared  </a:t>
            </a:r>
            <a:r>
              <a:rPr lang="en-US" sz="3200" b="0" dirty="0">
                <a:latin typeface="Times New Roman" panose="02020603050405020304" pitchFamily="18" charset="0"/>
                <a:ea typeface="宋体" panose="02010600030101010101" pitchFamily="2" charset="-122"/>
              </a:rPr>
              <a:t>B. displayed       C. announced         D. modeled</a:t>
            </a:r>
            <a:endParaRPr lang="en-US" sz="3200" b="0" dirty="0">
              <a:latin typeface="Times New Roman" panose="02020603050405020304" pitchFamily="18" charset="0"/>
              <a:ea typeface="宋体" panose="02010600030101010101" pitchFamily="2" charset="-122"/>
            </a:endParaRPr>
          </a:p>
        </p:txBody>
      </p:sp>
      <p:sp>
        <p:nvSpPr>
          <p:cNvPr id="2" name="心形 1"/>
          <p:cNvSpPr/>
          <p:nvPr/>
        </p:nvSpPr>
        <p:spPr>
          <a:xfrm>
            <a:off x="9067663" y="3818932"/>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6" name="心形 5"/>
          <p:cNvSpPr/>
          <p:nvPr/>
        </p:nvSpPr>
        <p:spPr>
          <a:xfrm>
            <a:off x="5910262" y="4234857"/>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4" name="心形 3"/>
          <p:cNvSpPr/>
          <p:nvPr/>
        </p:nvSpPr>
        <p:spPr>
          <a:xfrm>
            <a:off x="718048" y="4706601"/>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8" name="箭头: 下弧形 7"/>
          <p:cNvSpPr/>
          <p:nvPr/>
        </p:nvSpPr>
        <p:spPr>
          <a:xfrm>
            <a:off x="3306444" y="970962"/>
            <a:ext cx="3707097" cy="358218"/>
          </a:xfrm>
          <a:prstGeom prst="curvedUpArrow">
            <a:avLst>
              <a:gd name="adj1" fmla="val 25000"/>
              <a:gd name="adj2" fmla="val 50000"/>
              <a:gd name="adj3" fmla="val 89000"/>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cxnSp>
        <p:nvCxnSpPr>
          <p:cNvPr id="10" name="直接箭头连接符 9"/>
          <p:cNvCxnSpPr/>
          <p:nvPr/>
        </p:nvCxnSpPr>
        <p:spPr>
          <a:xfrm>
            <a:off x="7616858" y="970962"/>
            <a:ext cx="2243579" cy="27337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2580778" y="1496412"/>
            <a:ext cx="4624883" cy="323719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连接符: 肘形 21"/>
          <p:cNvCxnSpPr/>
          <p:nvPr/>
        </p:nvCxnSpPr>
        <p:spPr>
          <a:xfrm>
            <a:off x="2169581" y="1119422"/>
            <a:ext cx="2836052" cy="534853"/>
          </a:xfrm>
          <a:prstGeom prst="bentConnector3">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4"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251037"/>
            <a:ext cx="11820525" cy="504126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40"/>
              </a:lnSpc>
            </a:pPr>
            <a:r>
              <a:rPr lang="en-US" altLang="zh-CN" sz="3200" dirty="0">
                <a:solidFill>
                  <a:schemeClr val="tx1"/>
                </a:solidFill>
                <a:latin typeface="Times New Roman" panose="02020603050405020304" pitchFamily="18" charset="0"/>
                <a:cs typeface="Times New Roman" panose="02020603050405020304" pitchFamily="18" charset="0"/>
              </a:rPr>
              <a:t>    We moved away two years later, and I still</a:t>
            </a:r>
            <a:r>
              <a:rPr lang="en-US" altLang="zh-CN" sz="3200" u="sng" dirty="0">
                <a:solidFill>
                  <a:schemeClr val="tx1"/>
                </a:solidFill>
                <a:latin typeface="Times New Roman" panose="02020603050405020304" pitchFamily="18" charset="0"/>
                <a:cs typeface="Times New Roman" panose="02020603050405020304" pitchFamily="18" charset="0"/>
              </a:rPr>
              <a:t>   51   </a:t>
            </a:r>
            <a:r>
              <a:rPr lang="en-US" altLang="zh-CN" sz="3200" dirty="0">
                <a:solidFill>
                  <a:schemeClr val="tx1"/>
                </a:solidFill>
                <a:latin typeface="Times New Roman" panose="02020603050405020304" pitchFamily="18" charset="0"/>
                <a:cs typeface="Times New Roman" panose="02020603050405020304" pitchFamily="18" charset="0"/>
              </a:rPr>
              <a:t>that I never told Mrs. Austen how</a:t>
            </a:r>
            <a:r>
              <a:rPr lang="en-US" altLang="zh-CN" sz="3200" u="sng" dirty="0">
                <a:solidFill>
                  <a:schemeClr val="tx1"/>
                </a:solidFill>
                <a:latin typeface="Times New Roman" panose="02020603050405020304" pitchFamily="18" charset="0"/>
                <a:cs typeface="Times New Roman" panose="02020603050405020304" pitchFamily="18" charset="0"/>
              </a:rPr>
              <a:t>   52   </a:t>
            </a:r>
            <a:r>
              <a:rPr lang="en-US" altLang="zh-CN" sz="3200" dirty="0">
                <a:solidFill>
                  <a:schemeClr val="tx1"/>
                </a:solidFill>
                <a:latin typeface="Times New Roman" panose="02020603050405020304" pitchFamily="18" charset="0"/>
                <a:cs typeface="Times New Roman" panose="02020603050405020304" pitchFamily="18" charset="0"/>
              </a:rPr>
              <a:t>I was to her, a teacher who went out of her way, and even</a:t>
            </a:r>
            <a:r>
              <a:rPr lang="en-US" altLang="zh-CN" sz="3200" u="sng" dirty="0">
                <a:solidFill>
                  <a:schemeClr val="tx1"/>
                </a:solidFill>
                <a:latin typeface="Times New Roman" panose="02020603050405020304" pitchFamily="18" charset="0"/>
                <a:cs typeface="Times New Roman" panose="02020603050405020304" pitchFamily="18" charset="0"/>
              </a:rPr>
              <a:t>   53   </a:t>
            </a:r>
            <a:r>
              <a:rPr lang="en-US" altLang="zh-CN" sz="3200" dirty="0">
                <a:solidFill>
                  <a:schemeClr val="tx1"/>
                </a:solidFill>
                <a:latin typeface="Times New Roman" panose="02020603050405020304" pitchFamily="18" charset="0"/>
                <a:cs typeface="Times New Roman" panose="02020603050405020304" pitchFamily="18" charset="0"/>
              </a:rPr>
              <a:t>her husband's help, to keep a little girl from feeling</a:t>
            </a:r>
            <a:r>
              <a:rPr lang="en-US" altLang="zh-CN" sz="3200" u="sng" dirty="0">
                <a:solidFill>
                  <a:schemeClr val="tx1"/>
                </a:solidFill>
                <a:latin typeface="Times New Roman" panose="02020603050405020304" pitchFamily="18" charset="0"/>
                <a:cs typeface="Times New Roman" panose="02020603050405020304" pitchFamily="18" charset="0"/>
              </a:rPr>
              <a:t>   54   </a:t>
            </a:r>
            <a:r>
              <a:rPr lang="en-US" altLang="zh-CN" sz="3200" dirty="0">
                <a:solidFill>
                  <a:schemeClr val="tx1"/>
                </a:solidFill>
                <a:latin typeface="Times New Roman" panose="02020603050405020304" pitchFamily="18" charset="0"/>
                <a:cs typeface="Times New Roman" panose="02020603050405020304" pitchFamily="18" charset="0"/>
              </a:rPr>
              <a:t>. </a:t>
            </a:r>
            <a:endParaRPr lang="en-US" altLang="zh-CN" sz="3200" dirty="0">
              <a:solidFill>
                <a:schemeClr val="tx1"/>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134620" y="2206652"/>
            <a:ext cx="12233275" cy="2062103"/>
          </a:xfrm>
          <a:prstGeom prst="rect">
            <a:avLst/>
          </a:prstGeom>
          <a:noFill/>
          <a:ln w="9525">
            <a:noFill/>
          </a:ln>
        </p:spPr>
        <p:txBody>
          <a:bodyPr wrap="square">
            <a:spAutoFit/>
          </a:bodyPr>
          <a:lstStyle/>
          <a:p>
            <a:pPr indent="0"/>
            <a:r>
              <a:rPr lang="en-US" sz="3200" b="0" dirty="0">
                <a:latin typeface="Times New Roman" panose="02020603050405020304" pitchFamily="18" charset="0"/>
                <a:ea typeface="宋体" panose="02010600030101010101" pitchFamily="2" charset="-122"/>
              </a:rPr>
              <a:t>51. A. assume        </a:t>
            </a:r>
            <a:r>
              <a:rPr lang="en-US" sz="3200" b="0" dirty="0">
                <a:solidFill>
                  <a:srgbClr val="FF0000"/>
                </a:solidFill>
                <a:latin typeface="Times New Roman" panose="02020603050405020304" pitchFamily="18" charset="0"/>
                <a:ea typeface="宋体" panose="02010600030101010101" pitchFamily="2" charset="-122"/>
              </a:rPr>
              <a:t>B. regret            </a:t>
            </a:r>
            <a:r>
              <a:rPr lang="en-US" sz="3200" b="0" dirty="0">
                <a:latin typeface="Times New Roman" panose="02020603050405020304" pitchFamily="18" charset="0"/>
                <a:ea typeface="宋体" panose="02010600030101010101" pitchFamily="2" charset="-122"/>
              </a:rPr>
              <a:t>C. imagine             D. pretend</a:t>
            </a:r>
            <a:endParaRPr lang="en-US" sz="3200" b="0" dirty="0">
              <a:latin typeface="Times New Roman" panose="02020603050405020304" pitchFamily="18" charset="0"/>
              <a:ea typeface="宋体" panose="02010600030101010101" pitchFamily="2" charset="-122"/>
            </a:endParaRPr>
          </a:p>
          <a:p>
            <a:pPr indent="0"/>
            <a:r>
              <a:rPr lang="en-US" sz="3200" b="0" dirty="0">
                <a:latin typeface="Times New Roman" panose="02020603050405020304" pitchFamily="18" charset="0"/>
                <a:ea typeface="宋体" panose="02010600030101010101" pitchFamily="2" charset="-122"/>
              </a:rPr>
              <a:t>52. A. dedicated   </a:t>
            </a:r>
            <a:r>
              <a:rPr lang="en-US" sz="3200" dirty="0">
                <a:latin typeface="Times New Roman" panose="02020603050405020304" pitchFamily="18" charset="0"/>
                <a:ea typeface="宋体" panose="02010600030101010101" pitchFamily="2" charset="-122"/>
              </a:rPr>
              <a:t> </a:t>
            </a:r>
            <a:r>
              <a:rPr lang="en-US" sz="3200" b="0" dirty="0">
                <a:latin typeface="Times New Roman" panose="02020603050405020304" pitchFamily="18" charset="0"/>
                <a:ea typeface="宋体" panose="02010600030101010101" pitchFamily="2" charset="-122"/>
              </a:rPr>
              <a:t>B. important      C. attached             </a:t>
            </a:r>
            <a:r>
              <a:rPr lang="en-US" sz="3200" b="0" dirty="0">
                <a:solidFill>
                  <a:srgbClr val="FF0000"/>
                </a:solidFill>
                <a:latin typeface="Times New Roman" panose="02020603050405020304" pitchFamily="18" charset="0"/>
                <a:ea typeface="宋体" panose="02010600030101010101" pitchFamily="2" charset="-122"/>
              </a:rPr>
              <a:t>D. grateful</a:t>
            </a:r>
            <a:endParaRPr lang="en-US" sz="3200" b="0" dirty="0">
              <a:solidFill>
                <a:srgbClr val="FF0000"/>
              </a:solidFill>
              <a:latin typeface="Times New Roman" panose="02020603050405020304" pitchFamily="18" charset="0"/>
              <a:ea typeface="宋体" panose="02010600030101010101" pitchFamily="2" charset="-122"/>
            </a:endParaRPr>
          </a:p>
          <a:p>
            <a:pPr indent="0"/>
            <a:r>
              <a:rPr lang="en-US" sz="3200" b="0" dirty="0">
                <a:latin typeface="Times New Roman" panose="02020603050405020304" pitchFamily="18" charset="0"/>
                <a:ea typeface="宋体" panose="02010600030101010101" pitchFamily="2" charset="-122"/>
              </a:rPr>
              <a:t>53. A. </a:t>
            </a:r>
            <a:r>
              <a:rPr lang="en-US" sz="3200" b="0" dirty="0">
                <a:solidFill>
                  <a:srgbClr val="FF0000"/>
                </a:solidFill>
                <a:latin typeface="Times New Roman" panose="02020603050405020304" pitchFamily="18" charset="0"/>
                <a:ea typeface="宋体" panose="02010600030101010101" pitchFamily="2" charset="-122"/>
              </a:rPr>
              <a:t>sought</a:t>
            </a:r>
            <a:r>
              <a:rPr lang="en-US" sz="3200" b="0" dirty="0">
                <a:latin typeface="Times New Roman" panose="02020603050405020304" pitchFamily="18" charset="0"/>
                <a:ea typeface="宋体" panose="02010600030101010101" pitchFamily="2" charset="-122"/>
              </a:rPr>
              <a:t>         B. deserved       C. offered               D. declined</a:t>
            </a:r>
            <a:endParaRPr lang="en-US" sz="3200" b="0" dirty="0">
              <a:latin typeface="Times New Roman" panose="02020603050405020304" pitchFamily="18" charset="0"/>
              <a:ea typeface="宋体" panose="02010600030101010101" pitchFamily="2" charset="-122"/>
            </a:endParaRPr>
          </a:p>
          <a:p>
            <a:pPr indent="0"/>
            <a:r>
              <a:rPr lang="en-US" sz="3200" b="0" dirty="0">
                <a:latin typeface="Times New Roman" panose="02020603050405020304" pitchFamily="18" charset="0"/>
                <a:ea typeface="宋体" panose="02010600030101010101" pitchFamily="2" charset="-122"/>
              </a:rPr>
              <a:t>54. A. at ease         B. in order         </a:t>
            </a:r>
            <a:r>
              <a:rPr lang="en-US" sz="3200" b="0" dirty="0">
                <a:solidFill>
                  <a:srgbClr val="FF0000"/>
                </a:solidFill>
                <a:latin typeface="Times New Roman" panose="02020603050405020304" pitchFamily="18" charset="0"/>
                <a:ea typeface="宋体" panose="02010600030101010101" pitchFamily="2" charset="-122"/>
              </a:rPr>
              <a:t>C. out of place       </a:t>
            </a:r>
            <a:r>
              <a:rPr lang="en-US" sz="3200" b="0" dirty="0">
                <a:latin typeface="Times New Roman" panose="02020603050405020304" pitchFamily="18" charset="0"/>
                <a:ea typeface="宋体" panose="02010600030101010101" pitchFamily="2" charset="-122"/>
              </a:rPr>
              <a:t>D. under control</a:t>
            </a:r>
            <a:endParaRPr lang="en-US" sz="3200" b="0" dirty="0">
              <a:latin typeface="Times New Roman" panose="02020603050405020304" pitchFamily="18" charset="0"/>
              <a:ea typeface="宋体" panose="02010600030101010101" pitchFamily="2" charset="-122"/>
            </a:endParaRPr>
          </a:p>
        </p:txBody>
      </p:sp>
      <p:sp>
        <p:nvSpPr>
          <p:cNvPr id="2" name="心形 1"/>
          <p:cNvSpPr/>
          <p:nvPr/>
        </p:nvSpPr>
        <p:spPr>
          <a:xfrm>
            <a:off x="3267396" y="2355744"/>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6" name="心形 5"/>
          <p:cNvSpPr/>
          <p:nvPr/>
        </p:nvSpPr>
        <p:spPr>
          <a:xfrm>
            <a:off x="9057993" y="2771669"/>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4" name="内容占位符 2"/>
          <p:cNvSpPr>
            <a:spLocks noGrp="1"/>
          </p:cNvSpPr>
          <p:nvPr>
            <p:custDataLst>
              <p:tags r:id="rId1"/>
            </p:custDataLst>
          </p:nvPr>
        </p:nvSpPr>
        <p:spPr>
          <a:xfrm>
            <a:off x="135497" y="4520400"/>
            <a:ext cx="11664315" cy="2063178"/>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chemeClr val="tx1"/>
              </a:buClr>
              <a:buSzPct val="80000"/>
              <a:buNone/>
              <a:defRPr/>
            </a:pPr>
            <a:r>
              <a:rPr lang="en-US" altLang="zh-CN" b="1" kern="100" noProof="0" dirty="0">
                <a:latin typeface="Times New Roman" panose="02020603050405020304" pitchFamily="18" charset="0"/>
                <a:cs typeface="Times New Roman" panose="02020603050405020304" pitchFamily="18" charset="0"/>
              </a:rPr>
              <a:t>51</a:t>
            </a:r>
            <a:r>
              <a:rPr lang="zh-CN" altLang="en-US" b="1" kern="100" noProof="0" dirty="0">
                <a:latin typeface="Times New Roman" panose="02020603050405020304" pitchFamily="18" charset="0"/>
                <a:cs typeface="Times New Roman" panose="02020603050405020304" pitchFamily="18" charset="0"/>
              </a:rPr>
              <a:t>、</a:t>
            </a:r>
            <a:r>
              <a:rPr lang="en-US" altLang="zh-CN" b="1" kern="100" noProof="0" dirty="0">
                <a:latin typeface="Times New Roman" panose="02020603050405020304" pitchFamily="18" charset="0"/>
                <a:cs typeface="Times New Roman" panose="02020603050405020304" pitchFamily="18" charset="0"/>
              </a:rPr>
              <a:t>52 </a:t>
            </a:r>
            <a:r>
              <a:rPr lang="zh-CN" altLang="en-US" b="1" kern="100" noProof="0" dirty="0">
                <a:latin typeface="Times New Roman" panose="02020603050405020304" pitchFamily="18" charset="0"/>
                <a:cs typeface="Times New Roman" panose="02020603050405020304" pitchFamily="18" charset="0"/>
              </a:rPr>
              <a:t>题： 需回扣到第二段 </a:t>
            </a:r>
            <a:r>
              <a:rPr lang="en-US" altLang="zh-CN" b="1" kern="100" noProof="0" dirty="0">
                <a:latin typeface="Times New Roman" panose="02020603050405020304" pitchFamily="18" charset="0"/>
                <a:cs typeface="Times New Roman" panose="02020603050405020304" pitchFamily="18" charset="0"/>
              </a:rPr>
              <a:t>44 </a:t>
            </a:r>
            <a:r>
              <a:rPr lang="zh-CN" altLang="en-US" b="1" kern="100" dirty="0">
                <a:latin typeface="Times New Roman" panose="02020603050405020304" pitchFamily="18" charset="0"/>
                <a:cs typeface="Times New Roman" panose="02020603050405020304" pitchFamily="18" charset="0"/>
              </a:rPr>
              <a:t>空</a:t>
            </a:r>
            <a:r>
              <a:rPr lang="en-US" altLang="zh-CN" b="1" kern="100" dirty="0">
                <a:latin typeface="Times New Roman" panose="02020603050405020304" pitchFamily="18" charset="0"/>
                <a:cs typeface="Times New Roman" panose="02020603050405020304" pitchFamily="18" charset="0"/>
              </a:rPr>
              <a:t> truly </a:t>
            </a:r>
            <a:r>
              <a:rPr lang="en-US" altLang="zh-CN" b="1" kern="100" noProof="0" dirty="0">
                <a:latin typeface="Times New Roman" panose="02020603050405020304" pitchFamily="18" charset="0"/>
                <a:cs typeface="Times New Roman" panose="02020603050405020304" pitchFamily="18" charset="0"/>
              </a:rPr>
              <a:t>appreciate.</a:t>
            </a:r>
            <a:r>
              <a:rPr lang="zh-CN" altLang="en-US" b="1" kern="100" dirty="0">
                <a:latin typeface="Times New Roman" panose="02020603050405020304" pitchFamily="18" charset="0"/>
                <a:cs typeface="Times New Roman" panose="02020603050405020304" pitchFamily="18" charset="0"/>
              </a:rPr>
              <a:t>我始终没有亲口和老师说谢谢。</a:t>
            </a:r>
            <a:r>
              <a:rPr lang="zh-CN" altLang="en-US" b="1" kern="100" noProof="0" dirty="0">
                <a:latin typeface="Times New Roman" panose="02020603050405020304" pitchFamily="18" charset="0"/>
                <a:cs typeface="Times New Roman" panose="02020603050405020304" pitchFamily="18" charset="0"/>
              </a:rPr>
              <a:t>所以至今依然后悔。</a:t>
            </a:r>
            <a:endParaRPr lang="en-US" altLang="zh-CN" b="1" kern="100" noProof="0" dirty="0">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ct val="20000"/>
              </a:spcBef>
              <a:spcAft>
                <a:spcPts val="600"/>
              </a:spcAft>
              <a:buClr>
                <a:schemeClr val="tx1"/>
              </a:buClr>
              <a:buSzPct val="80000"/>
              <a:buNone/>
              <a:defRPr/>
            </a:pPr>
            <a:r>
              <a:rPr lang="en-US" altLang="zh-CN" b="1" kern="100" dirty="0">
                <a:latin typeface="Times New Roman" panose="02020603050405020304" pitchFamily="18" charset="0"/>
                <a:cs typeface="Times New Roman" panose="02020603050405020304" pitchFamily="18" charset="0"/>
              </a:rPr>
              <a:t>53</a:t>
            </a:r>
            <a:r>
              <a:rPr lang="zh-CN" altLang="en-US" b="1" kern="100" dirty="0">
                <a:latin typeface="Times New Roman" panose="02020603050405020304" pitchFamily="18" charset="0"/>
                <a:cs typeface="Times New Roman" panose="02020603050405020304" pitchFamily="18" charset="0"/>
              </a:rPr>
              <a:t>、</a:t>
            </a:r>
            <a:r>
              <a:rPr lang="en-US" altLang="zh-CN" b="1" kern="100" dirty="0">
                <a:latin typeface="Times New Roman" panose="02020603050405020304" pitchFamily="18" charset="0"/>
                <a:cs typeface="Times New Roman" panose="02020603050405020304" pitchFamily="18" charset="0"/>
              </a:rPr>
              <a:t>54 </a:t>
            </a:r>
            <a:r>
              <a:rPr lang="zh-CN" altLang="en-US" b="1" kern="100" dirty="0">
                <a:latin typeface="Times New Roman" panose="02020603050405020304" pitchFamily="18" charset="0"/>
                <a:cs typeface="Times New Roman" panose="02020603050405020304" pitchFamily="18" charset="0"/>
              </a:rPr>
              <a:t>题：需要回扣原文第二段 老师为了不让我感到不自在，特意让她丈夫送来时髦的裙子穿上，重新出现在教师。</a:t>
            </a:r>
            <a:r>
              <a:rPr lang="en-US" altLang="zh-CN" b="1" kern="100" noProof="0" dirty="0">
                <a:latin typeface="Times New Roman" panose="02020603050405020304" pitchFamily="18" charset="0"/>
                <a:cs typeface="Times New Roman" panose="02020603050405020304" pitchFamily="18" charset="0"/>
              </a:rPr>
              <a:t> </a:t>
            </a:r>
            <a:endPar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心形 4"/>
          <p:cNvSpPr/>
          <p:nvPr/>
        </p:nvSpPr>
        <p:spPr>
          <a:xfrm>
            <a:off x="839391" y="3310568"/>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7" name="心形 6"/>
          <p:cNvSpPr/>
          <p:nvPr/>
        </p:nvSpPr>
        <p:spPr>
          <a:xfrm>
            <a:off x="5970793" y="3852830"/>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8" name="矩形 7"/>
          <p:cNvSpPr/>
          <p:nvPr/>
        </p:nvSpPr>
        <p:spPr>
          <a:xfrm>
            <a:off x="2679162" y="4286519"/>
            <a:ext cx="8633003" cy="2308324"/>
          </a:xfrm>
          <a:prstGeom prst="rect">
            <a:avLst/>
          </a:prstGeom>
          <a:solidFill>
            <a:schemeClr val="bg1"/>
          </a:solidFill>
          <a:ln>
            <a:solidFill>
              <a:srgbClr val="FF0000"/>
            </a:solidFill>
          </a:ln>
        </p:spPr>
        <p:txBody>
          <a:bodyPr wrap="square">
            <a:spAutoFit/>
          </a:bodyPr>
          <a:lstStyle/>
          <a:p>
            <a:r>
              <a:rPr lang="en-US" altLang="zh-CN" sz="3600" b="1" dirty="0">
                <a:solidFill>
                  <a:srgbClr val="FF0000"/>
                </a:solidFill>
              </a:rPr>
              <a:t> 1.seek help  </a:t>
            </a:r>
            <a:r>
              <a:rPr lang="zh-CN" altLang="en-US" sz="3600" b="1" dirty="0">
                <a:solidFill>
                  <a:srgbClr val="FF0000"/>
                </a:solidFill>
              </a:rPr>
              <a:t>寻求帮助 </a:t>
            </a:r>
            <a:endParaRPr lang="en-US" altLang="zh-CN" sz="3600" b="1" dirty="0">
              <a:solidFill>
                <a:srgbClr val="FF0000"/>
              </a:solidFill>
            </a:endParaRPr>
          </a:p>
          <a:p>
            <a:r>
              <a:rPr lang="en-US" altLang="zh-CN" sz="3600" b="1" dirty="0">
                <a:solidFill>
                  <a:srgbClr val="FF0000"/>
                </a:solidFill>
              </a:rPr>
              <a:t> 2. feel at ease   = feel at home </a:t>
            </a:r>
            <a:endParaRPr lang="en-US" altLang="zh-CN" sz="3600" b="1" dirty="0">
              <a:solidFill>
                <a:srgbClr val="FF0000"/>
              </a:solidFill>
            </a:endParaRPr>
          </a:p>
          <a:p>
            <a:r>
              <a:rPr lang="en-US" altLang="zh-CN" sz="3600" b="1" dirty="0">
                <a:solidFill>
                  <a:srgbClr val="FF0000"/>
                </a:solidFill>
              </a:rPr>
              <a:t> 3.feel out of place  </a:t>
            </a:r>
            <a:r>
              <a:rPr lang="zh-CN" altLang="en-US" sz="3600" b="1" dirty="0">
                <a:solidFill>
                  <a:srgbClr val="FF0000"/>
                </a:solidFill>
              </a:rPr>
              <a:t>感到不自在</a:t>
            </a:r>
            <a:endParaRPr lang="en-US" altLang="zh-CN" sz="3600" b="1" dirty="0">
              <a:solidFill>
                <a:srgbClr val="FF0000"/>
              </a:solidFill>
            </a:endParaRPr>
          </a:p>
          <a:p>
            <a:r>
              <a:rPr lang="en-US" altLang="zh-CN" sz="3600" b="1" dirty="0">
                <a:solidFill>
                  <a:srgbClr val="FF0000"/>
                </a:solidFill>
              </a:rPr>
              <a:t> 4.keep sb from doing </a:t>
            </a:r>
            <a:r>
              <a:rPr lang="en-US" altLang="zh-CN" sz="3600" b="1" dirty="0" err="1">
                <a:solidFill>
                  <a:srgbClr val="FF0000"/>
                </a:solidFill>
              </a:rPr>
              <a:t>sth</a:t>
            </a:r>
            <a:r>
              <a:rPr lang="en-US" altLang="zh-CN" sz="3600" b="1" dirty="0">
                <a:solidFill>
                  <a:srgbClr val="FF0000"/>
                </a:solidFill>
              </a:rPr>
              <a:t> </a:t>
            </a:r>
            <a:r>
              <a:rPr lang="zh-CN" altLang="en-US" sz="3600" b="1" dirty="0">
                <a:solidFill>
                  <a:srgbClr val="FF0000"/>
                </a:solidFill>
              </a:rPr>
              <a:t>阻止</a:t>
            </a:r>
            <a:r>
              <a:rPr lang="en-US" altLang="zh-CN" sz="3600" b="1" dirty="0">
                <a:solidFill>
                  <a:srgbClr val="FF0000"/>
                </a:solidFill>
              </a:rPr>
              <a:t>sb </a:t>
            </a:r>
            <a:r>
              <a:rPr lang="zh-CN" altLang="en-US" sz="3600" b="1" dirty="0">
                <a:solidFill>
                  <a:srgbClr val="FF0000"/>
                </a:solidFill>
              </a:rPr>
              <a:t>做</a:t>
            </a:r>
            <a:r>
              <a:rPr lang="en-US" altLang="zh-CN" sz="3600" b="1" dirty="0" err="1">
                <a:solidFill>
                  <a:srgbClr val="FF0000"/>
                </a:solidFill>
              </a:rPr>
              <a:t>sth</a:t>
            </a:r>
            <a:endParaRPr lang="zh-CN" altLang="en-US" sz="3600" b="1"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4" grpId="0" animBg="1"/>
      <p:bldP spid="5"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 y="251038"/>
            <a:ext cx="12057380" cy="4151280"/>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40"/>
              </a:lnSpc>
            </a:pPr>
            <a:r>
              <a:rPr lang="en-US" altLang="zh-CN" sz="3600" dirty="0">
                <a:solidFill>
                  <a:schemeClr val="tx1"/>
                </a:solidFill>
                <a:latin typeface="Times New Roman" panose="02020603050405020304" pitchFamily="18" charset="0"/>
                <a:cs typeface="Times New Roman" panose="02020603050405020304" pitchFamily="18" charset="0"/>
              </a:rPr>
              <a:t>    We moved away two years later, and I still</a:t>
            </a:r>
            <a:r>
              <a:rPr lang="en-US" altLang="zh-CN" sz="3600" u="sng" dirty="0">
                <a:solidFill>
                  <a:schemeClr val="tx1"/>
                </a:solidFill>
                <a:latin typeface="Times New Roman" panose="02020603050405020304" pitchFamily="18" charset="0"/>
                <a:cs typeface="Times New Roman" panose="02020603050405020304" pitchFamily="18" charset="0"/>
              </a:rPr>
              <a:t>   51   </a:t>
            </a:r>
            <a:r>
              <a:rPr lang="en-US" altLang="zh-CN" sz="3600" dirty="0">
                <a:solidFill>
                  <a:schemeClr val="tx1"/>
                </a:solidFill>
                <a:latin typeface="Times New Roman" panose="02020603050405020304" pitchFamily="18" charset="0"/>
                <a:cs typeface="Times New Roman" panose="02020603050405020304" pitchFamily="18" charset="0"/>
              </a:rPr>
              <a:t>that I never told Mrs. Austen how</a:t>
            </a:r>
            <a:r>
              <a:rPr lang="en-US" altLang="zh-CN" sz="3600" u="sng" dirty="0">
                <a:solidFill>
                  <a:schemeClr val="tx1"/>
                </a:solidFill>
                <a:latin typeface="Times New Roman" panose="02020603050405020304" pitchFamily="18" charset="0"/>
                <a:cs typeface="Times New Roman" panose="02020603050405020304" pitchFamily="18" charset="0"/>
              </a:rPr>
              <a:t>   52   </a:t>
            </a:r>
            <a:r>
              <a:rPr lang="en-US" altLang="zh-CN" sz="3600" dirty="0">
                <a:solidFill>
                  <a:schemeClr val="tx1"/>
                </a:solidFill>
                <a:latin typeface="Times New Roman" panose="02020603050405020304" pitchFamily="18" charset="0"/>
                <a:cs typeface="Times New Roman" panose="02020603050405020304" pitchFamily="18" charset="0"/>
              </a:rPr>
              <a:t>I was to her, a teacher who went out of her way, and even</a:t>
            </a:r>
            <a:r>
              <a:rPr lang="en-US" altLang="zh-CN" sz="3600" u="sng" dirty="0">
                <a:solidFill>
                  <a:schemeClr val="tx1"/>
                </a:solidFill>
                <a:latin typeface="Times New Roman" panose="02020603050405020304" pitchFamily="18" charset="0"/>
                <a:cs typeface="Times New Roman" panose="02020603050405020304" pitchFamily="18" charset="0"/>
              </a:rPr>
              <a:t>   53   </a:t>
            </a:r>
            <a:r>
              <a:rPr lang="en-US" altLang="zh-CN" sz="3600" dirty="0">
                <a:solidFill>
                  <a:schemeClr val="tx1"/>
                </a:solidFill>
                <a:latin typeface="Times New Roman" panose="02020603050405020304" pitchFamily="18" charset="0"/>
                <a:cs typeface="Times New Roman" panose="02020603050405020304" pitchFamily="18" charset="0"/>
              </a:rPr>
              <a:t>her husband's help, to keep a little girl from feeling</a:t>
            </a:r>
            <a:r>
              <a:rPr lang="en-US" altLang="zh-CN" sz="3600" u="sng" dirty="0">
                <a:solidFill>
                  <a:schemeClr val="tx1"/>
                </a:solidFill>
                <a:latin typeface="Times New Roman" panose="02020603050405020304" pitchFamily="18" charset="0"/>
                <a:cs typeface="Times New Roman" panose="02020603050405020304" pitchFamily="18" charset="0"/>
              </a:rPr>
              <a:t>   54   </a:t>
            </a:r>
            <a:r>
              <a:rPr lang="en-US" altLang="zh-CN" sz="3600" dirty="0">
                <a:solidFill>
                  <a:schemeClr val="tx1"/>
                </a:solidFill>
                <a:latin typeface="Times New Roman" panose="02020603050405020304" pitchFamily="18" charset="0"/>
                <a:cs typeface="Times New Roman" panose="02020603050405020304" pitchFamily="18" charset="0"/>
              </a:rPr>
              <a:t>. I had many wonderful teachers throughout the years, but </a:t>
            </a:r>
            <a:r>
              <a:rPr lang="en-US" altLang="zh-CN" sz="3600" dirty="0">
                <a:solidFill>
                  <a:srgbClr val="FF0000"/>
                </a:solidFill>
                <a:latin typeface="Times New Roman" panose="02020603050405020304" pitchFamily="18" charset="0"/>
                <a:cs typeface="Times New Roman" panose="02020603050405020304" pitchFamily="18" charset="0"/>
              </a:rPr>
              <a:t>Mrs. Austen has always held a</a:t>
            </a:r>
            <a:r>
              <a:rPr lang="zh-CN" altLang="en-US" sz="3600" dirty="0">
                <a:solidFill>
                  <a:srgbClr val="FF0000"/>
                </a:solidFill>
                <a:latin typeface="Times New Roman" panose="02020603050405020304" pitchFamily="18" charset="0"/>
                <a:cs typeface="Times New Roman" panose="02020603050405020304" pitchFamily="18" charset="0"/>
              </a:rPr>
              <a:t>（</a:t>
            </a:r>
            <a:r>
              <a:rPr lang="en-US" altLang="zh-CN" sz="3600" dirty="0">
                <a:solidFill>
                  <a:srgbClr val="FF0000"/>
                </a:solidFill>
                <a:latin typeface="Times New Roman" panose="02020603050405020304" pitchFamily="18" charset="0"/>
                <a:cs typeface="Times New Roman" panose="02020603050405020304" pitchFamily="18" charset="0"/>
              </a:rPr>
              <a:t>n</a:t>
            </a:r>
            <a:r>
              <a:rPr lang="zh-CN" altLang="en-US" sz="3600" u="sng" dirty="0">
                <a:solidFill>
                  <a:srgbClr val="FF0000"/>
                </a:solidFill>
                <a:latin typeface="Times New Roman" panose="02020603050405020304" pitchFamily="18" charset="0"/>
                <a:cs typeface="Times New Roman" panose="02020603050405020304" pitchFamily="18" charset="0"/>
              </a:rPr>
              <a:t>）   </a:t>
            </a:r>
            <a:r>
              <a:rPr lang="en-US" altLang="zh-CN" sz="3600" u="sng" dirty="0">
                <a:solidFill>
                  <a:srgbClr val="FF0000"/>
                </a:solidFill>
                <a:latin typeface="Times New Roman" panose="02020603050405020304" pitchFamily="18" charset="0"/>
                <a:cs typeface="Times New Roman" panose="02020603050405020304" pitchFamily="18" charset="0"/>
              </a:rPr>
              <a:t>55   </a:t>
            </a:r>
            <a:r>
              <a:rPr lang="en-US" altLang="zh-CN" sz="3600" dirty="0">
                <a:solidFill>
                  <a:srgbClr val="FF0000"/>
                </a:solidFill>
                <a:latin typeface="Times New Roman" panose="02020603050405020304" pitchFamily="18" charset="0"/>
                <a:cs typeface="Times New Roman" panose="02020603050405020304" pitchFamily="18" charset="0"/>
              </a:rPr>
              <a:t>place in my heart</a:t>
            </a:r>
            <a:r>
              <a:rPr lang="en-US" altLang="zh-CN" sz="3600" dirty="0">
                <a:solidFill>
                  <a:schemeClr val="tx1"/>
                </a:solidFill>
                <a:latin typeface="Times New Roman" panose="02020603050405020304" pitchFamily="18" charset="0"/>
                <a:cs typeface="Times New Roman" panose="02020603050405020304" pitchFamily="18" charset="0"/>
              </a:rPr>
              <a:t>.</a:t>
            </a:r>
            <a:endParaRPr lang="en-US" altLang="zh-CN" sz="3600" dirty="0">
              <a:solidFill>
                <a:schemeClr val="tx1"/>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134620" y="3611245"/>
            <a:ext cx="12233275" cy="646331"/>
          </a:xfrm>
          <a:prstGeom prst="rect">
            <a:avLst/>
          </a:prstGeom>
          <a:noFill/>
          <a:ln w="9525">
            <a:noFill/>
          </a:ln>
        </p:spPr>
        <p:txBody>
          <a:bodyPr wrap="square">
            <a:spAutoFit/>
          </a:bodyPr>
          <a:lstStyle/>
          <a:p>
            <a:pPr indent="0"/>
            <a:r>
              <a:rPr lang="en-US" sz="3600" b="0" dirty="0">
                <a:latin typeface="Times New Roman" panose="02020603050405020304" pitchFamily="18" charset="0"/>
                <a:ea typeface="宋体" panose="02010600030101010101" pitchFamily="2" charset="-122"/>
              </a:rPr>
              <a:t>55. A. typical         </a:t>
            </a:r>
            <a:r>
              <a:rPr lang="en-US" sz="3600" b="0" dirty="0">
                <a:solidFill>
                  <a:srgbClr val="FF0000"/>
                </a:solidFill>
                <a:latin typeface="Times New Roman" panose="02020603050405020304" pitchFamily="18" charset="0"/>
                <a:ea typeface="宋体" panose="02010600030101010101" pitchFamily="2" charset="-122"/>
              </a:rPr>
              <a:t>B. special             </a:t>
            </a:r>
            <a:r>
              <a:rPr lang="en-US" sz="3600" b="0" dirty="0">
                <a:latin typeface="Times New Roman" panose="02020603050405020304" pitchFamily="18" charset="0"/>
                <a:ea typeface="宋体" panose="02010600030101010101" pitchFamily="2" charset="-122"/>
              </a:rPr>
              <a:t>C. obvious             D. ideal</a:t>
            </a:r>
            <a:endParaRPr lang="en-US" sz="3600" b="0" dirty="0">
              <a:latin typeface="Times New Roman" panose="02020603050405020304" pitchFamily="18" charset="0"/>
              <a:ea typeface="宋体" panose="02010600030101010101" pitchFamily="2" charset="-122"/>
            </a:endParaRPr>
          </a:p>
        </p:txBody>
      </p:sp>
      <p:sp>
        <p:nvSpPr>
          <p:cNvPr id="2" name="心形 1"/>
          <p:cNvSpPr/>
          <p:nvPr/>
        </p:nvSpPr>
        <p:spPr>
          <a:xfrm>
            <a:off x="3710456" y="3841651"/>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4" name="内容占位符 2"/>
          <p:cNvSpPr>
            <a:spLocks noGrp="1"/>
          </p:cNvSpPr>
          <p:nvPr>
            <p:custDataLst>
              <p:tags r:id="rId1"/>
            </p:custDataLst>
          </p:nvPr>
        </p:nvSpPr>
        <p:spPr>
          <a:xfrm>
            <a:off x="135497" y="4520400"/>
            <a:ext cx="8160091" cy="1295938"/>
          </a:xfrm>
          <a:prstGeom prst="rect">
            <a:avLst/>
          </a:prstGeom>
          <a:solidFill>
            <a:schemeClr val="bg1"/>
          </a:solidFill>
        </p:spPr>
        <p:txBody>
          <a:bodyPr vert="horz" lIns="91440" tIns="45720" rIns="91440" bIns="45720"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chemeClr val="tx1"/>
              </a:buClr>
              <a:buSzPct val="80000"/>
              <a:buNone/>
              <a:defRPr/>
            </a:pPr>
            <a:r>
              <a:rPr lang="en-US" altLang="zh-CN" b="1" kern="100" noProof="0" dirty="0">
                <a:latin typeface="Times New Roman" panose="02020603050405020304" pitchFamily="18" charset="0"/>
                <a:cs typeface="Times New Roman" panose="02020603050405020304" pitchFamily="18" charset="0"/>
              </a:rPr>
              <a:t>55. </a:t>
            </a:r>
            <a:r>
              <a:rPr lang="en-US" altLang="zh-CN" b="1" kern="100" noProof="0" dirty="0" err="1">
                <a:latin typeface="Times New Roman" panose="02020603050405020304" pitchFamily="18" charset="0"/>
                <a:cs typeface="Times New Roman" panose="02020603050405020304" pitchFamily="18" charset="0"/>
              </a:rPr>
              <a:t>Mrs</a:t>
            </a:r>
            <a:r>
              <a:rPr lang="en-US" altLang="zh-CN" b="1" kern="100" noProof="0" dirty="0">
                <a:latin typeface="Times New Roman" panose="02020603050405020304" pitchFamily="18" charset="0"/>
                <a:cs typeface="Times New Roman" panose="02020603050405020304" pitchFamily="18" charset="0"/>
              </a:rPr>
              <a:t> Austen </a:t>
            </a:r>
            <a:r>
              <a:rPr lang="zh-CN" altLang="en-US" b="1" kern="100" noProof="0" dirty="0">
                <a:latin typeface="Times New Roman" panose="02020603050405020304" pitchFamily="18" charset="0"/>
                <a:cs typeface="Times New Roman" panose="02020603050405020304" pitchFamily="18" charset="0"/>
              </a:rPr>
              <a:t>在我心中占据着一个特别的位子。</a:t>
            </a:r>
            <a:endParaRPr kumimoji="0" lang="en-US" altLang="zh-CN" i="0" strike="noStrike" kern="1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8775" y="1005205"/>
            <a:ext cx="10293514" cy="4183709"/>
          </a:xfrm>
          <a:prstGeom prst="rect">
            <a:avLst/>
          </a:prstGeom>
          <a:solidFill>
            <a:schemeClr val="bg1"/>
          </a:solidFill>
          <a:ln w="9525">
            <a:noFill/>
          </a:ln>
        </p:spPr>
        <p:txBody>
          <a:bodyPr wrap="square">
            <a:spAutoFit/>
          </a:bodyPr>
          <a:lstStyle/>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1.salt-and-pepper hair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花白头发</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2.bake gingerbread men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烤姜饼人</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3.a dress-up day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化装日</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4.a pioneer-style dress =frontier-style dress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时髦的裙子</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5.feel kind of embarrassed = feel out of place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感到不自在</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6.ooh and aah over my dress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赞叹我的裙子</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7.costume  </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戏服；</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8.go out of one‘s way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特意去做</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4425688" cy="584775"/>
          </a:xfrm>
          <a:prstGeom prst="rect">
            <a:avLst/>
          </a:prstGeom>
          <a:noFill/>
        </p:spPr>
        <p:txBody>
          <a:bodyPr wrap="square" rtlCol="0">
            <a:spAutoFit/>
          </a:bodyPr>
          <a:lstStyle/>
          <a:p>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完形填空语料库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语法填空</a:t>
            </a:r>
            <a:endPar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4</a:t>
            </a:r>
            <a:endPar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282700" y="1135380"/>
            <a:ext cx="9063990" cy="1938992"/>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4000" b="1" dirty="0">
                <a:sym typeface="+mn-ea"/>
              </a:rPr>
              <a:t>主题语境：</a:t>
            </a:r>
            <a:r>
              <a:rPr lang="zh-CN" altLang="en-US" sz="4000" b="1" dirty="0">
                <a:solidFill>
                  <a:srgbClr val="FF0000"/>
                </a:solidFill>
                <a:sym typeface="+mn-ea"/>
              </a:rPr>
              <a:t>人与社会</a:t>
            </a:r>
            <a:r>
              <a:rPr lang="en-US" altLang="zh-CN" sz="4000" b="1" dirty="0">
                <a:solidFill>
                  <a:srgbClr val="FF0000"/>
                </a:solidFill>
                <a:sym typeface="+mn-ea"/>
              </a:rPr>
              <a:t>—</a:t>
            </a:r>
            <a:r>
              <a:rPr lang="zh-CN" altLang="en-US" sz="4000" b="1" dirty="0">
                <a:solidFill>
                  <a:srgbClr val="FF0000"/>
                </a:solidFill>
                <a:sym typeface="+mn-ea"/>
              </a:rPr>
              <a:t>家庭</a:t>
            </a:r>
            <a:endParaRPr lang="zh-CN" altLang="en-US" sz="4000" b="1" dirty="0">
              <a:solidFill>
                <a:srgbClr val="FF0000"/>
              </a:solidFill>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4000" b="1" dirty="0">
                <a:sym typeface="+mn-ea"/>
              </a:rPr>
              <a:t>主旨大意：中国家庭规模的变迁</a:t>
            </a:r>
            <a:endParaRPr lang="en-US" altLang="zh-CN" sz="4000" b="1" dirty="0">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4000" b="1" dirty="0">
                <a:sym typeface="+mn-ea"/>
              </a:rPr>
              <a:t>设空类型：</a:t>
            </a:r>
            <a:r>
              <a:rPr lang="zh-CN" altLang="en-US" sz="4000" b="1" dirty="0">
                <a:solidFill>
                  <a:srgbClr val="FF0000"/>
                </a:solidFill>
                <a:sym typeface="+mn-ea"/>
              </a:rPr>
              <a:t>有提示词</a:t>
            </a:r>
            <a:r>
              <a:rPr lang="en-US" altLang="zh-CN" sz="4000" b="1" dirty="0">
                <a:solidFill>
                  <a:srgbClr val="FF0000"/>
                </a:solidFill>
                <a:sym typeface="+mn-ea"/>
              </a:rPr>
              <a:t>5</a:t>
            </a:r>
            <a:r>
              <a:rPr lang="zh-CN" altLang="en-US" sz="4000" b="1" dirty="0">
                <a:solidFill>
                  <a:srgbClr val="FF0000"/>
                </a:solidFill>
                <a:sym typeface="+mn-ea"/>
              </a:rPr>
              <a:t>，无提示词</a:t>
            </a:r>
            <a:r>
              <a:rPr lang="en-US" altLang="zh-CN" sz="4000" b="1" dirty="0">
                <a:solidFill>
                  <a:srgbClr val="FF0000"/>
                </a:solidFill>
                <a:sym typeface="+mn-ea"/>
              </a:rPr>
              <a:t>5</a:t>
            </a:r>
            <a:endParaRPr kumimoji="0" lang="en-US" altLang="zh-CN" sz="40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sym typeface="+mn-ea"/>
            </a:endParaRPr>
          </a:p>
        </p:txBody>
      </p:sp>
      <p:pic>
        <p:nvPicPr>
          <p:cNvPr id="4098" name="Picture 2" descr="幸福的大家庭人物png图片免费下载-素材7QQkVUPWU-新图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92668" y="2998467"/>
            <a:ext cx="3783628" cy="37836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幸福家庭，一家三口，温馨生活视频素材,延时摄影视频素材下载,高清1920X1080视频素材下载,凌点视频素材网,编号:3359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5263" y="3711385"/>
            <a:ext cx="4945774" cy="27819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6230" y="448310"/>
            <a:ext cx="11761470" cy="6001643"/>
          </a:xfrm>
          <a:prstGeom prst="rect">
            <a:avLst/>
          </a:prstGeom>
          <a:solidFill>
            <a:schemeClr val="bg1"/>
          </a:solidFill>
        </p:spPr>
        <p:txBody>
          <a:bodyPr wrap="square">
            <a:spAutoFit/>
          </a:bodyPr>
          <a:lstStyle/>
          <a:p>
            <a:pPr indent="304800" algn="just" fontAlgn="auto">
              <a:lnSpc>
                <a:spcPct val="100000"/>
              </a:lnSpc>
              <a:spcAft>
                <a:spcPct val="0"/>
              </a:spcAft>
            </a:pPr>
            <a:r>
              <a:rPr lang="en-US" sz="3200" kern="100" dirty="0">
                <a:latin typeface="Times New Roman" panose="02020603050405020304" pitchFamily="18" charset="0"/>
                <a:ea typeface="宋体" panose="02010600030101010101" pitchFamily="2" charset="-122"/>
                <a:cs typeface="Times New Roman" panose="02020603050405020304" pitchFamily="18" charset="0"/>
              </a:rPr>
              <a:t>For thousands of years, Chinese people </a:t>
            </a:r>
            <a:r>
              <a:rPr lang="en-US" sz="3200" u="sng" kern="100" dirty="0">
                <a:latin typeface="Times New Roman" panose="02020603050405020304" pitchFamily="18" charset="0"/>
                <a:ea typeface="宋体" panose="02010600030101010101" pitchFamily="2" charset="-122"/>
                <a:cs typeface="Times New Roman" panose="02020603050405020304" pitchFamily="18" charset="0"/>
              </a:rPr>
              <a:t>  56   </a:t>
            </a:r>
            <a:r>
              <a:rPr lang="en-US" sz="3200" kern="100" dirty="0">
                <a:latin typeface="Times New Roman" panose="02020603050405020304" pitchFamily="18" charset="0"/>
                <a:ea typeface="宋体" panose="02010600030101010101" pitchFamily="2" charset="-122"/>
                <a:cs typeface="Times New Roman" panose="02020603050405020304" pitchFamily="18" charset="0"/>
              </a:rPr>
              <a:t>（value） the large family with three, four, or even five generations living under the same roof. In this way of life, the older generation can enjoy a happy and easy late life with their children, grandchildren or great-grandchildren growing up beside them and keeping them </a:t>
            </a:r>
            <a:r>
              <a:rPr lang="en-US" sz="3200" u="sng" kern="100" dirty="0">
                <a:latin typeface="Times New Roman" panose="02020603050405020304" pitchFamily="18" charset="0"/>
                <a:ea typeface="宋体" panose="02010600030101010101" pitchFamily="2" charset="-122"/>
                <a:cs typeface="Times New Roman" panose="02020603050405020304" pitchFamily="18" charset="0"/>
              </a:rPr>
              <a:t>  57     </a:t>
            </a:r>
            <a:r>
              <a:rPr lang="en-US" sz="3200" kern="100" dirty="0">
                <a:latin typeface="Times New Roman" panose="02020603050405020304" pitchFamily="18" charset="0"/>
                <a:ea typeface="宋体" panose="02010600030101010101" pitchFamily="2" charset="-122"/>
                <a:cs typeface="Times New Roman" panose="02020603050405020304" pitchFamily="18" charset="0"/>
              </a:rPr>
              <a:t>being lonely. However, as society advances and people enjoy a  </a:t>
            </a:r>
            <a:r>
              <a:rPr lang="en-US" sz="3200" u="sng" kern="100" dirty="0">
                <a:latin typeface="Times New Roman" panose="02020603050405020304" pitchFamily="18" charset="0"/>
                <a:ea typeface="宋体" panose="02010600030101010101" pitchFamily="2" charset="-122"/>
                <a:cs typeface="Times New Roman" panose="02020603050405020304" pitchFamily="18" charset="0"/>
              </a:rPr>
              <a:t>    58   </a:t>
            </a:r>
            <a:r>
              <a:rPr lang="en-US" sz="3200" kern="100" dirty="0">
                <a:latin typeface="Times New Roman" panose="02020603050405020304" pitchFamily="18" charset="0"/>
                <a:ea typeface="宋体" panose="02010600030101010101" pitchFamily="2" charset="-122"/>
                <a:cs typeface="Times New Roman" panose="02020603050405020304" pitchFamily="18" charset="0"/>
              </a:rPr>
              <a:t>（comfortable） life, the big families begin to break up. Along with the growth of so-called “empty nestles”, which means the young birds have flown away and only</a:t>
            </a:r>
            <a:r>
              <a:rPr lang="en-US" sz="3200" u="sng" kern="100" dirty="0">
                <a:latin typeface="Times New Roman" panose="02020603050405020304" pitchFamily="18" charset="0"/>
                <a:ea typeface="宋体" panose="02010600030101010101" pitchFamily="2" charset="-122"/>
                <a:cs typeface="Times New Roman" panose="02020603050405020304" pitchFamily="18" charset="0"/>
              </a:rPr>
              <a:t>     59   </a:t>
            </a:r>
            <a:r>
              <a:rPr lang="en-US" sz="3200" kern="100" dirty="0">
                <a:latin typeface="Times New Roman" panose="02020603050405020304" pitchFamily="18" charset="0"/>
                <a:ea typeface="宋体" panose="02010600030101010101" pitchFamily="2" charset="-122"/>
                <a:cs typeface="Times New Roman" panose="02020603050405020304" pitchFamily="18" charset="0"/>
              </a:rPr>
              <a:t>old are left alone, young parents are living with their own nuclear families. It goes without saying </a:t>
            </a:r>
            <a:r>
              <a:rPr lang="en-US" sz="3200" u="sng" kern="100" dirty="0">
                <a:latin typeface="Times New Roman" panose="02020603050405020304" pitchFamily="18" charset="0"/>
                <a:ea typeface="宋体" panose="02010600030101010101" pitchFamily="2" charset="-122"/>
                <a:cs typeface="Times New Roman" panose="02020603050405020304" pitchFamily="18" charset="0"/>
              </a:rPr>
              <a:t>  60   </a:t>
            </a:r>
            <a:r>
              <a:rPr lang="en-US" sz="3200" kern="100" dirty="0">
                <a:latin typeface="Times New Roman" panose="02020603050405020304" pitchFamily="18" charset="0"/>
                <a:ea typeface="宋体" panose="02010600030101010101" pitchFamily="2" charset="-122"/>
                <a:cs typeface="Times New Roman" panose="02020603050405020304" pitchFamily="18" charset="0"/>
              </a:rPr>
              <a:t>the collapse of big families and the popularity of smaller ones are the result of our times.</a:t>
            </a:r>
            <a:endParaRPr sz="32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7255947" y="568283"/>
            <a:ext cx="3179525" cy="519566"/>
          </a:xfrm>
          <a:prstGeom prst="rect">
            <a:avLst/>
          </a:prstGeom>
          <a:solidFill>
            <a:schemeClr val="bg1"/>
          </a:solidFill>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 </a:t>
            </a:r>
            <a:r>
              <a:rPr lang="en-US" altLang="zh-CN" sz="3600" b="1" dirty="0">
                <a:solidFill>
                  <a:srgbClr val="FF0000"/>
                </a:solidFill>
                <a:latin typeface="微软雅黑" panose="020B0503020204020204" pitchFamily="34" charset="-122"/>
                <a:ea typeface="微软雅黑" panose="020B0503020204020204" pitchFamily="34" charset="-122"/>
              </a:rPr>
              <a:t>have valued </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7073200" y="1829298"/>
            <a:ext cx="2336165" cy="521970"/>
          </a:xfrm>
          <a:prstGeom prst="rect">
            <a:avLst/>
          </a:prstGeom>
          <a:solidFill>
            <a:srgbClr val="92D050"/>
          </a:solid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sym typeface="+mn-ea"/>
              </a:rPr>
              <a:t>考查介词</a:t>
            </a:r>
            <a:endParaRPr lang="zh-CN" altLang="en-US" sz="2800" b="1" dirty="0">
              <a:solidFill>
                <a:schemeClr val="tx1"/>
              </a:solidFill>
            </a:endParaRPr>
          </a:p>
        </p:txBody>
      </p:sp>
      <p:sp>
        <p:nvSpPr>
          <p:cNvPr id="5" name="文本框 4"/>
          <p:cNvSpPr txBox="1"/>
          <p:nvPr/>
        </p:nvSpPr>
        <p:spPr>
          <a:xfrm>
            <a:off x="8241282" y="2468837"/>
            <a:ext cx="1352334" cy="519566"/>
          </a:xfrm>
          <a:prstGeom prst="rect">
            <a:avLst/>
          </a:prstGeom>
          <a:solidFill>
            <a:schemeClr val="bg1"/>
          </a:solidFill>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from</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626285" y="3002508"/>
            <a:ext cx="4451415"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more comfortable</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84221" y="828066"/>
            <a:ext cx="3814380" cy="461665"/>
          </a:xfrm>
          <a:prstGeom prst="rect">
            <a:avLst/>
          </a:prstGeom>
          <a:solidFill>
            <a:srgbClr val="5EF1DA"/>
          </a:solidFill>
        </p:spPr>
        <p:txBody>
          <a:bodyPr wrap="square" rtlCol="0">
            <a:spAutoFit/>
          </a:bodyPr>
          <a:lstStyle/>
          <a:p>
            <a:r>
              <a:rPr lang="zh-CN" altLang="en-US" sz="2400" b="1" dirty="0">
                <a:solidFill>
                  <a:schemeClr val="tx1"/>
                </a:solidFill>
              </a:rPr>
              <a:t>考查</a:t>
            </a:r>
            <a:r>
              <a:rPr lang="zh-CN" altLang="en-US" sz="2400" b="1" dirty="0"/>
              <a:t>时态：现在完成时</a:t>
            </a:r>
            <a:endParaRPr lang="zh-CN" altLang="en-US" sz="2400" b="1" dirty="0">
              <a:solidFill>
                <a:schemeClr val="tx1"/>
              </a:solidFill>
            </a:endParaRPr>
          </a:p>
        </p:txBody>
      </p:sp>
      <p:sp>
        <p:nvSpPr>
          <p:cNvPr id="10" name="文本框 9"/>
          <p:cNvSpPr txBox="1"/>
          <p:nvPr/>
        </p:nvSpPr>
        <p:spPr>
          <a:xfrm>
            <a:off x="4628561" y="4428002"/>
            <a:ext cx="2181860"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the</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317476" y="2890835"/>
            <a:ext cx="3047571" cy="523220"/>
          </a:xfrm>
          <a:prstGeom prst="rect">
            <a:avLst/>
          </a:prstGeom>
          <a:solidFill>
            <a:srgbClr val="92D050"/>
          </a:solid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sym typeface="+mn-ea"/>
              </a:rPr>
              <a:t>考查形容词比较级</a:t>
            </a:r>
            <a:endParaRPr lang="zh-CN" altLang="en-US" sz="2800" b="1" dirty="0">
              <a:solidFill>
                <a:schemeClr val="tx1"/>
              </a:solidFill>
            </a:endParaRPr>
          </a:p>
        </p:txBody>
      </p:sp>
      <p:sp>
        <p:nvSpPr>
          <p:cNvPr id="11" name="文本框 10"/>
          <p:cNvSpPr txBox="1"/>
          <p:nvPr/>
        </p:nvSpPr>
        <p:spPr>
          <a:xfrm>
            <a:off x="2619692" y="3878640"/>
            <a:ext cx="5006593" cy="521970"/>
          </a:xfrm>
          <a:prstGeom prst="rect">
            <a:avLst/>
          </a:prstGeom>
          <a:solidFill>
            <a:srgbClr val="FFC000"/>
          </a:solidFill>
        </p:spPr>
        <p:txBody>
          <a:bodyPr wrap="square" rtlCol="0">
            <a:spAutoFit/>
          </a:bodyPr>
          <a:lstStyle/>
          <a:p>
            <a:r>
              <a:rPr lang="zh-CN" altLang="en-US" sz="2800" b="1" dirty="0">
                <a:solidFill>
                  <a:schemeClr val="tx1"/>
                </a:solidFill>
              </a:rPr>
              <a:t>考查</a:t>
            </a:r>
            <a:r>
              <a:rPr lang="zh-CN" altLang="en-US" sz="2800" b="1" dirty="0"/>
              <a:t>定冠词</a:t>
            </a:r>
            <a:r>
              <a:rPr lang="en-US" altLang="zh-CN" sz="2800" b="1" dirty="0"/>
              <a:t>the +adj</a:t>
            </a:r>
            <a:r>
              <a:rPr lang="zh-CN" altLang="en-US" sz="2800" b="1" dirty="0"/>
              <a:t>表一类人</a:t>
            </a:r>
            <a:endParaRPr lang="en-US" altLang="zh-CN" sz="2800" b="1" dirty="0">
              <a:solidFill>
                <a:schemeClr val="tx1"/>
              </a:solidFill>
            </a:endParaRPr>
          </a:p>
        </p:txBody>
      </p:sp>
      <p:sp>
        <p:nvSpPr>
          <p:cNvPr id="6" name="文本框 5"/>
          <p:cNvSpPr txBox="1"/>
          <p:nvPr/>
        </p:nvSpPr>
        <p:spPr>
          <a:xfrm>
            <a:off x="7484882" y="5829342"/>
            <a:ext cx="3151303" cy="461665"/>
          </a:xfrm>
          <a:prstGeom prst="rect">
            <a:avLst/>
          </a:prstGeom>
          <a:solidFill>
            <a:srgbClr val="5EF1DA"/>
          </a:solidFill>
        </p:spPr>
        <p:txBody>
          <a:bodyPr wrap="square" rtlCol="0">
            <a:spAutoFit/>
          </a:bodyPr>
          <a:lstStyle/>
          <a:p>
            <a:r>
              <a:rPr lang="zh-CN" altLang="en-US" sz="2400" b="1" dirty="0">
                <a:solidFill>
                  <a:schemeClr val="tx1"/>
                </a:solidFill>
              </a:rPr>
              <a:t>考查连词：</a:t>
            </a:r>
            <a:r>
              <a:rPr lang="zh-CN" altLang="en-US" sz="2400" b="1" dirty="0"/>
              <a:t>主语从句</a:t>
            </a:r>
            <a:endParaRPr lang="en-US" altLang="zh-CN" sz="2400" b="1" dirty="0">
              <a:solidFill>
                <a:schemeClr val="tx1"/>
              </a:solidFill>
            </a:endParaRPr>
          </a:p>
        </p:txBody>
      </p:sp>
      <p:sp>
        <p:nvSpPr>
          <p:cNvPr id="12" name="文本框 11"/>
          <p:cNvSpPr txBox="1"/>
          <p:nvPr/>
        </p:nvSpPr>
        <p:spPr>
          <a:xfrm>
            <a:off x="9693910" y="5154756"/>
            <a:ext cx="2181860"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th</a:t>
            </a:r>
            <a:r>
              <a:rPr lang="en-US" altLang="zh-CN" sz="3600" b="1" dirty="0">
                <a:solidFill>
                  <a:srgbClr val="FF0000"/>
                </a:solidFill>
                <a:latin typeface="微软雅黑" panose="020B0503020204020204" pitchFamily="34" charset="-122"/>
                <a:ea typeface="微软雅黑" panose="020B0503020204020204" pitchFamily="34" charset="-122"/>
              </a:rPr>
              <a:t>at</a:t>
            </a:r>
            <a:endParaRPr lang="en-US" sz="3600" b="1" dirty="0">
              <a:solidFill>
                <a:srgbClr val="FF0000"/>
              </a:solidFill>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ox(in)">
                                      <p:cBhvr>
                                        <p:cTn id="47" dur="20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ox(in)">
                                      <p:cBhvr>
                                        <p:cTn id="5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animBg="1"/>
      <p:bldP spid="8" grpId="0"/>
      <p:bldP spid="9" grpId="0" animBg="1"/>
      <p:bldP spid="10" grpId="0"/>
      <p:bldP spid="4" grpId="0" animBg="1"/>
      <p:bldP spid="11" grpId="0" animBg="1"/>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A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篇：应用文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79620" y="147320"/>
            <a:ext cx="10095865" cy="829945"/>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人与社会</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358775" y="1005205"/>
            <a:ext cx="11268710" cy="3539430"/>
          </a:xfrm>
          <a:prstGeom prst="rect">
            <a:avLst/>
          </a:prstGeom>
          <a:solidFill>
            <a:schemeClr val="bg1"/>
          </a:solidFill>
          <a:ln w="9525">
            <a:noFill/>
          </a:ln>
        </p:spPr>
        <p:txBody>
          <a:bodyPr wrap="square">
            <a:spAutoFit/>
          </a:bodyPr>
          <a:lstStyle/>
          <a:p>
            <a:pPr algn="just">
              <a:lnSpc>
                <a:spcPct val="120000"/>
              </a:lnSpc>
            </a:pPr>
            <a:r>
              <a:rPr lang="en-US" altLang="zh-CN" sz="3200" b="1" dirty="0">
                <a:solidFill>
                  <a:srgbClr val="000000"/>
                </a:solidFill>
                <a:cs typeface="Times New Roman" panose="02020603050405020304" pitchFamily="18" charset="0"/>
              </a:rPr>
              <a:t>  </a:t>
            </a:r>
            <a:r>
              <a:rPr sz="3200" b="1" dirty="0">
                <a:solidFill>
                  <a:srgbClr val="000000"/>
                </a:solidFill>
                <a:cs typeface="Times New Roman" panose="02020603050405020304" pitchFamily="18" charset="0"/>
              </a:rPr>
              <a:t>	</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Test Structure, Format, and Scoring</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20000"/>
              </a:lnSpc>
            </a:pPr>
            <a:r>
              <a:rPr lang="en-US" altLang="zh-CN" sz="3200" kern="100" dirty="0">
                <a:effectLst/>
                <a:latin typeface="Times New Roman" panose="02020603050405020304" pitchFamily="18" charset="0"/>
                <a:ea typeface="宋体" panose="02010600030101010101" pitchFamily="2" charset="-122"/>
                <a:cs typeface="Times New Roman" panose="02020603050405020304" pitchFamily="18" charset="0"/>
              </a:rPr>
              <a:t>The English Language Arts operational test is meant to be administered in two sessions within one day with a break between sessions or on two instructional days in a row. Each section of the test consists of 25 operational items and 5 field-test items.</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indent="444500"/>
            <a:endParaRPr sz="3200" b="1" dirty="0">
              <a:solidFill>
                <a:srgbClr val="000000"/>
              </a:solidFill>
              <a:cs typeface="Times New Roman" panose="02020603050405020304" pitchFamily="18" charset="0"/>
            </a:endParaRPr>
          </a:p>
        </p:txBody>
      </p:sp>
      <p:sp>
        <p:nvSpPr>
          <p:cNvPr id="13" name="矩形 12"/>
          <p:cNvSpPr/>
          <p:nvPr/>
        </p:nvSpPr>
        <p:spPr>
          <a:xfrm>
            <a:off x="358775" y="5017135"/>
            <a:ext cx="11197590" cy="136390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20000"/>
              </a:lnSpc>
            </a:pPr>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21. How many test items are there in total?</a:t>
            </a:r>
            <a:endPar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A.25                B.30                C.50                </a:t>
            </a:r>
            <a:r>
              <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D.60</a:t>
            </a:r>
            <a:endParaRPr lang="en-US" altLang="zh-CN" sz="36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文本框 10"/>
          <p:cNvSpPr txBox="1"/>
          <p:nvPr/>
        </p:nvSpPr>
        <p:spPr>
          <a:xfrm>
            <a:off x="358776" y="2333095"/>
            <a:ext cx="4950643" cy="521970"/>
          </a:xfrm>
          <a:prstGeom prst="rect">
            <a:avLst/>
          </a:prstGeom>
          <a:noFill/>
          <a:ln w="57150">
            <a:solidFill>
              <a:srgbClr val="FFC000"/>
            </a:solidFill>
          </a:ln>
        </p:spPr>
        <p:txBody>
          <a:bodyPr wrap="square" rtlCol="0">
            <a:spAutoFit/>
          </a:bodyPr>
          <a:lstStyle/>
          <a:p>
            <a:endParaRPr lang="zh-CN" altLang="en-US" sz="2800"/>
          </a:p>
        </p:txBody>
      </p:sp>
      <p:sp>
        <p:nvSpPr>
          <p:cNvPr id="2" name="矩形 1"/>
          <p:cNvSpPr/>
          <p:nvPr/>
        </p:nvSpPr>
        <p:spPr>
          <a:xfrm>
            <a:off x="7992683" y="4894922"/>
            <a:ext cx="2214880" cy="583565"/>
          </a:xfrm>
          <a:prstGeom prst="rect">
            <a:avLst/>
          </a:prstGeom>
          <a:solidFill>
            <a:srgbClr val="F5C059"/>
          </a:solidFill>
        </p:spPr>
        <p:txBody>
          <a:bodyPr wrap="none">
            <a:spAutoFit/>
          </a:bodyPr>
          <a:lstStyle/>
          <a:p>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数字计算题</a:t>
            </a:r>
            <a:endParaRPr lang="zh-CN" altLang="en-US" sz="32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8208589" y="2888615"/>
            <a:ext cx="3593465" cy="521970"/>
          </a:xfrm>
          <a:prstGeom prst="rect">
            <a:avLst/>
          </a:prstGeom>
          <a:noFill/>
          <a:ln w="57150">
            <a:solidFill>
              <a:srgbClr val="FFC000"/>
            </a:solidFill>
          </a:ln>
        </p:spPr>
        <p:txBody>
          <a:bodyPr wrap="square" rtlCol="0">
            <a:spAutoFit/>
          </a:bodyPr>
          <a:lstStyle/>
          <a:p>
            <a:endParaRPr lang="zh-CN" altLang="en-US" sz="2800"/>
          </a:p>
        </p:txBody>
      </p:sp>
      <p:sp>
        <p:nvSpPr>
          <p:cNvPr id="6" name="文本框 5"/>
          <p:cNvSpPr txBox="1"/>
          <p:nvPr/>
        </p:nvSpPr>
        <p:spPr>
          <a:xfrm>
            <a:off x="1037364" y="5114820"/>
            <a:ext cx="4104907" cy="521970"/>
          </a:xfrm>
          <a:prstGeom prst="rect">
            <a:avLst/>
          </a:prstGeom>
          <a:noFill/>
          <a:ln w="57150">
            <a:solidFill>
              <a:srgbClr val="FFC000"/>
            </a:solidFill>
          </a:ln>
        </p:spPr>
        <p:txBody>
          <a:bodyPr wrap="square" rtlCol="0">
            <a:spAutoFit/>
          </a:bodyPr>
          <a:lstStyle/>
          <a:p>
            <a:endParaRPr lang="zh-CN" altLang="en-US" sz="2800"/>
          </a:p>
        </p:txBody>
      </p:sp>
      <p:sp>
        <p:nvSpPr>
          <p:cNvPr id="8" name="心形 7"/>
          <p:cNvSpPr/>
          <p:nvPr/>
        </p:nvSpPr>
        <p:spPr>
          <a:xfrm>
            <a:off x="8466772" y="5852723"/>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3" name="文本框 2"/>
          <p:cNvSpPr txBox="1"/>
          <p:nvPr/>
        </p:nvSpPr>
        <p:spPr>
          <a:xfrm>
            <a:off x="358774" y="3425250"/>
            <a:ext cx="9581639" cy="521970"/>
          </a:xfrm>
          <a:prstGeom prst="rect">
            <a:avLst/>
          </a:prstGeom>
          <a:noFill/>
          <a:ln w="57150">
            <a:solidFill>
              <a:srgbClr val="FFC000"/>
            </a:solidFill>
          </a:ln>
        </p:spPr>
        <p:txBody>
          <a:bodyPr wrap="square" rtlCol="0">
            <a:spAutoFit/>
          </a:bodyPr>
          <a:lstStyle/>
          <a:p>
            <a:endParaRPr lang="zh-CN" altLang="en-US" sz="280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5" grpId="0" animBg="1"/>
      <p:bldP spid="6" grpId="0" animBg="1"/>
      <p:bldP spid="8"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00" y="448310"/>
            <a:ext cx="11963400" cy="3046988"/>
          </a:xfrm>
          <a:prstGeom prst="rect">
            <a:avLst/>
          </a:prstGeom>
          <a:solidFill>
            <a:schemeClr val="bg1"/>
          </a:solidFill>
        </p:spPr>
        <p:txBody>
          <a:bodyPr wrap="square">
            <a:spAutoFit/>
          </a:bodyPr>
          <a:lstStyle/>
          <a:p>
            <a:pPr indent="304800" algn="just" fontAlgn="auto">
              <a:lnSpc>
                <a:spcPct val="100000"/>
              </a:lnSpc>
              <a:spcAft>
                <a:spcPct val="0"/>
              </a:spcAft>
            </a:pPr>
            <a:r>
              <a:rPr lang="en-US" sz="3200" kern="100" dirty="0">
                <a:latin typeface="Times New Roman" panose="02020603050405020304" pitchFamily="18" charset="0"/>
                <a:ea typeface="宋体" panose="02010600030101010101" pitchFamily="2" charset="-122"/>
                <a:cs typeface="Times New Roman" panose="02020603050405020304" pitchFamily="18" charset="0"/>
              </a:rPr>
              <a:t>It is a time when people think highly of individual freedom</a:t>
            </a:r>
            <a:r>
              <a:rPr lang="en-US" sz="3200" u="sng" kern="100" dirty="0">
                <a:latin typeface="Times New Roman" panose="02020603050405020304" pitchFamily="18" charset="0"/>
                <a:ea typeface="宋体" panose="02010600030101010101" pitchFamily="2" charset="-122"/>
                <a:cs typeface="Times New Roman" panose="02020603050405020304" pitchFamily="18" charset="0"/>
              </a:rPr>
              <a:t>   61   </a:t>
            </a:r>
            <a:r>
              <a:rPr lang="en-US" sz="3200" kern="100" dirty="0">
                <a:latin typeface="Times New Roman" panose="02020603050405020304" pitchFamily="18" charset="0"/>
                <a:ea typeface="宋体" panose="02010600030101010101" pitchFamily="2" charset="-122"/>
                <a:cs typeface="Times New Roman" panose="02020603050405020304" pitchFamily="18" charset="0"/>
              </a:rPr>
              <a:t>happiness. Young people like to have a space all alone to themselves, which helps avoid conflicts </a:t>
            </a:r>
            <a:r>
              <a:rPr lang="en-US" sz="3200" u="sng" kern="100" dirty="0">
                <a:latin typeface="Times New Roman" panose="02020603050405020304" pitchFamily="18" charset="0"/>
                <a:ea typeface="宋体" panose="02010600030101010101" pitchFamily="2" charset="-122"/>
                <a:cs typeface="Times New Roman" panose="02020603050405020304" pitchFamily="18" charset="0"/>
              </a:rPr>
              <a:t>  62   </a:t>
            </a:r>
            <a:r>
              <a:rPr lang="en-US" sz="3200" kern="100" dirty="0">
                <a:latin typeface="Times New Roman" panose="02020603050405020304" pitchFamily="18" charset="0"/>
                <a:ea typeface="宋体" panose="02010600030101010101" pitchFamily="2" charset="-122"/>
                <a:cs typeface="Times New Roman" panose="02020603050405020304" pitchFamily="18" charset="0"/>
              </a:rPr>
              <a:t>（cause） by different living habits from their parents. It's also a time when problems of old age and childcare have been socialized gradually. Senior citizens can live together and  </a:t>
            </a:r>
            <a:r>
              <a:rPr lang="en-US" sz="3200" u="sng" kern="100" dirty="0">
                <a:latin typeface="Times New Roman" panose="02020603050405020304" pitchFamily="18" charset="0"/>
                <a:ea typeface="宋体" panose="02010600030101010101" pitchFamily="2" charset="-122"/>
                <a:cs typeface="Times New Roman" panose="02020603050405020304" pitchFamily="18" charset="0"/>
              </a:rPr>
              <a:t>     63       </a:t>
            </a:r>
            <a:r>
              <a:rPr lang="en-US" sz="3200" kern="100" dirty="0">
                <a:latin typeface="Times New Roman" panose="02020603050405020304" pitchFamily="18" charset="0"/>
                <a:ea typeface="宋体" panose="02010600030101010101" pitchFamily="2" charset="-122"/>
                <a:cs typeface="Times New Roman" panose="02020603050405020304" pitchFamily="18" charset="0"/>
              </a:rPr>
              <a:t>（take） good care of by specialized nurses.</a:t>
            </a:r>
            <a:endParaRPr sz="32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10916854" y="561340"/>
            <a:ext cx="2181860"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and</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7139940" y="1079500"/>
            <a:ext cx="4794394" cy="523220"/>
          </a:xfrm>
          <a:prstGeom prst="rect">
            <a:avLst/>
          </a:prstGeom>
          <a:solidFill>
            <a:srgbClr val="92D050"/>
          </a:solid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sym typeface="+mn-ea"/>
              </a:rPr>
              <a:t>考查非谓语动词作后置定语</a:t>
            </a:r>
            <a:endParaRPr lang="zh-CN" altLang="en-US" sz="2800" b="1" dirty="0">
              <a:solidFill>
                <a:schemeClr val="tx1"/>
              </a:solidFill>
            </a:endParaRPr>
          </a:p>
        </p:txBody>
      </p:sp>
      <p:sp>
        <p:nvSpPr>
          <p:cNvPr id="5" name="文本框 4"/>
          <p:cNvSpPr txBox="1"/>
          <p:nvPr/>
        </p:nvSpPr>
        <p:spPr>
          <a:xfrm>
            <a:off x="4901631" y="1445895"/>
            <a:ext cx="2941955"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caused</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565466" y="2842240"/>
            <a:ext cx="2759075"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sz="3600" b="1" dirty="0">
                <a:solidFill>
                  <a:srgbClr val="FF0000"/>
                </a:solidFill>
                <a:latin typeface="微软雅黑" panose="020B0503020204020204" pitchFamily="34" charset="-122"/>
                <a:ea typeface="微软雅黑" panose="020B0503020204020204" pitchFamily="34" charset="-122"/>
              </a:rPr>
              <a:t>be taken</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534409" y="237490"/>
            <a:ext cx="3629961" cy="461665"/>
          </a:xfrm>
          <a:prstGeom prst="rect">
            <a:avLst/>
          </a:prstGeom>
          <a:solidFill>
            <a:srgbClr val="5EF1DA"/>
          </a:solidFill>
        </p:spPr>
        <p:txBody>
          <a:bodyPr wrap="square" rtlCol="0">
            <a:spAutoFit/>
          </a:bodyPr>
          <a:lstStyle/>
          <a:p>
            <a:r>
              <a:rPr lang="zh-CN" altLang="en-US" sz="2400" b="1" dirty="0">
                <a:solidFill>
                  <a:schemeClr val="tx1"/>
                </a:solidFill>
              </a:rPr>
              <a:t>考查连词表并列宾语</a:t>
            </a:r>
            <a:endParaRPr lang="en-US" altLang="zh-CN" sz="2400" b="1" dirty="0">
              <a:solidFill>
                <a:schemeClr val="tx1"/>
              </a:solidFill>
            </a:endParaRPr>
          </a:p>
        </p:txBody>
      </p:sp>
      <p:sp>
        <p:nvSpPr>
          <p:cNvPr id="4" name="文本框 3"/>
          <p:cNvSpPr txBox="1"/>
          <p:nvPr/>
        </p:nvSpPr>
        <p:spPr>
          <a:xfrm>
            <a:off x="2565466" y="3495298"/>
            <a:ext cx="2336165" cy="52197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a:t>
            </a:r>
            <a:r>
              <a:rPr lang="zh-CN" altLang="en-US" sz="2800" b="1" dirty="0">
                <a:latin typeface="Times New Roman" panose="02020603050405020304" pitchFamily="18" charset="0"/>
                <a:cs typeface="Times New Roman" panose="02020603050405020304" pitchFamily="18" charset="0"/>
                <a:sym typeface="+mn-ea"/>
              </a:rPr>
              <a:t>被动语态</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5" grpId="0"/>
      <p:bldP spid="8" grpId="0"/>
      <p:bldP spid="9" grpId="0" animBg="1"/>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6230" y="448310"/>
            <a:ext cx="11761470" cy="3170099"/>
          </a:xfrm>
          <a:prstGeom prst="rect">
            <a:avLst/>
          </a:prstGeom>
          <a:solidFill>
            <a:schemeClr val="bg1"/>
          </a:solidFill>
        </p:spPr>
        <p:txBody>
          <a:bodyPr wrap="square">
            <a:spAutoFit/>
          </a:bodyPr>
          <a:lstStyle/>
          <a:p>
            <a:pPr indent="304800" algn="just" fontAlgn="auto">
              <a:lnSpc>
                <a:spcPct val="100000"/>
              </a:lnSpc>
              <a:spcAft>
                <a:spcPct val="0"/>
              </a:spcAft>
            </a:pPr>
            <a:r>
              <a:rPr lang="en-US" sz="4000" kern="100" dirty="0">
                <a:latin typeface="Times New Roman" panose="02020603050405020304" pitchFamily="18" charset="0"/>
                <a:ea typeface="宋体" panose="02010600030101010101" pitchFamily="2" charset="-122"/>
                <a:cs typeface="Times New Roman" panose="02020603050405020304" pitchFamily="18" charset="0"/>
              </a:rPr>
              <a:t>Therefore, there is every reason to believe that this trend of families in reduced size is</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64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（agree） to our times. To create a brighter future, we should do our best to build our society into one in</a:t>
            </a:r>
            <a:r>
              <a:rPr lang="en-US" sz="4000" u="sng" kern="100" dirty="0">
                <a:latin typeface="Times New Roman" panose="02020603050405020304" pitchFamily="18" charset="0"/>
                <a:ea typeface="宋体" panose="02010600030101010101" pitchFamily="2" charset="-122"/>
                <a:cs typeface="Times New Roman" panose="02020603050405020304" pitchFamily="18" charset="0"/>
              </a:rPr>
              <a:t>      65        </a:t>
            </a:r>
            <a:r>
              <a:rPr lang="en-US" sz="4000" kern="100" dirty="0">
                <a:latin typeface="Times New Roman" panose="02020603050405020304" pitchFamily="18" charset="0"/>
                <a:ea typeface="宋体" panose="02010600030101010101" pitchFamily="2" charset="-122"/>
                <a:cs typeface="Times New Roman" panose="02020603050405020304" pitchFamily="18" charset="0"/>
              </a:rPr>
              <a:t>every member lives healthily and harmoniously.</a:t>
            </a:r>
            <a:endParaRPr sz="40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nvSpPr>
        <p:spPr>
          <a:xfrm>
            <a:off x="8396855" y="636995"/>
            <a:ext cx="3478915" cy="523220"/>
          </a:xfrm>
          <a:prstGeom prst="rect">
            <a:avLst/>
          </a:prstGeom>
          <a:solidFill>
            <a:srgbClr val="92D050"/>
          </a:solid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sym typeface="+mn-ea"/>
              </a:rPr>
              <a:t>考查动词变形容词</a:t>
            </a:r>
            <a:endParaRPr lang="en-US" altLang="zh-CN" sz="2800" b="1" dirty="0">
              <a:solidFill>
                <a:schemeClr val="tx1"/>
              </a:solidFill>
              <a:latin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7624540" y="1226170"/>
            <a:ext cx="2941955"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agreeable</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756774" y="2422289"/>
            <a:ext cx="2759075"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which</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350368" y="3389777"/>
            <a:ext cx="4244602" cy="52322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a:t>
            </a:r>
            <a:r>
              <a:rPr lang="zh-CN" altLang="en-US" sz="2800" b="1" dirty="0">
                <a:latin typeface="Times New Roman" panose="02020603050405020304" pitchFamily="18" charset="0"/>
                <a:cs typeface="Times New Roman" panose="02020603050405020304" pitchFamily="18" charset="0"/>
                <a:sym typeface="+mn-ea"/>
              </a:rPr>
              <a:t>定语从句关系代词</a:t>
            </a:r>
            <a:endParaRPr lang="en-US" altLang="zh-CN" sz="2800" b="1" dirty="0">
              <a:solidFill>
                <a:schemeClr val="tx1"/>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8" grpId="0"/>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7375" y="1052339"/>
            <a:ext cx="10076697" cy="4687886"/>
          </a:xfrm>
          <a:prstGeom prst="rect">
            <a:avLst/>
          </a:prstGeom>
          <a:solidFill>
            <a:schemeClr val="bg1"/>
          </a:solidFill>
          <a:ln w="9525">
            <a:noFill/>
          </a:ln>
        </p:spPr>
        <p:txBody>
          <a:bodyPr wrap="square">
            <a:spAutoFit/>
          </a:bodyPr>
          <a:lstStyle/>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 empty nestles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空巢</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2.nuclear families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核心家庭</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3.socialize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社会化</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4.senior citizens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老年人</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5.specialized nurses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专业护士；专业护工</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6.be agreeable to our times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顺应时代</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7.harmoniously  </a:t>
            </a:r>
            <a:r>
              <a:rPr lang="zh-CN" altLang="en-US"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和谐地</a:t>
            </a:r>
            <a:endPar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49" y="393700"/>
            <a:ext cx="4482249" cy="584775"/>
          </a:xfrm>
          <a:prstGeom prst="rect">
            <a:avLst/>
          </a:prstGeom>
          <a:noFill/>
        </p:spPr>
        <p:txBody>
          <a:bodyPr wrap="square" rtlCol="0">
            <a:spAutoFit/>
          </a:bodyPr>
          <a:lstStyle/>
          <a:p>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语法填空语料库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金色郁金香花语是什么 金色郁金香图片欣赏及资料介绍_齐家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90" y="-182880"/>
            <a:ext cx="12196690" cy="7286324"/>
          </a:xfrm>
          <a:prstGeom prst="rect">
            <a:avLst/>
          </a:prstGeom>
          <a:noFill/>
          <a:extLst>
            <a:ext uri="{909E8E84-426E-40DD-AFC4-6F175D3DCCD1}">
              <a14:hiddenFill xmlns:a14="http://schemas.microsoft.com/office/drawing/2010/main">
                <a:solidFill>
                  <a:srgbClr val="FFFFFF"/>
                </a:solidFill>
              </a14:hiddenFill>
            </a:ext>
          </a:extLst>
        </p:spPr>
      </p:pic>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文本框 13"/>
          <p:cNvSpPr txBox="1"/>
          <p:nvPr/>
        </p:nvSpPr>
        <p:spPr>
          <a:xfrm>
            <a:off x="3144208" y="2841587"/>
            <a:ext cx="5626861" cy="1015663"/>
          </a:xfrm>
          <a:prstGeom prst="rect">
            <a:avLst/>
          </a:prstGeom>
          <a:solidFill>
            <a:schemeClr val="bg1"/>
          </a:solidFill>
        </p:spPr>
        <p:txBody>
          <a:bodyPr wrap="none" rtlCol="0" anchor="t">
            <a:spAutoFit/>
          </a:bodyPr>
          <a:lstStyle/>
          <a:p>
            <a:pPr algn="dist"/>
            <a:r>
              <a:rPr lang="en-US" altLang="zh-CN" sz="6000" b="1" dirty="0">
                <a:solidFill>
                  <a:srgbClr val="FF0000"/>
                </a:solidFill>
                <a:cs typeface="+mn-ea"/>
                <a:sym typeface="+mn-lt"/>
              </a:rPr>
              <a:t>Sharing is joy</a:t>
            </a:r>
            <a:r>
              <a:rPr lang="zh-CN" altLang="zh-CN" sz="6000" b="1" dirty="0">
                <a:solidFill>
                  <a:srgbClr val="FF0000"/>
                </a:solidFill>
                <a:cs typeface="+mn-ea"/>
                <a:sym typeface="+mn-lt"/>
              </a:rPr>
              <a:t>！</a:t>
            </a:r>
            <a:endParaRPr lang="zh-CN" altLang="zh-CN" sz="6000" b="1" dirty="0">
              <a:solidFill>
                <a:srgbClr val="FF0000"/>
              </a:solidFill>
              <a:cs typeface="+mn-ea"/>
              <a:sym typeface="+mn-lt"/>
            </a:endParaRPr>
          </a:p>
        </p:txBody>
      </p:sp>
      <p:pic>
        <p:nvPicPr>
          <p:cNvPr id="31" name="New picture"/>
          <p:cNvPicPr/>
          <p:nvPr/>
        </p:nvPicPr>
        <p:blipFill>
          <a:blip r:embed="rId2"/>
          <a:stretch>
            <a:fillRect/>
          </a:stretch>
        </p:blipFill>
        <p:spPr>
          <a:xfrm>
            <a:off x="10693400" y="12585700"/>
            <a:ext cx="355600" cy="266700"/>
          </a:xfrm>
          <a:prstGeom prst="cube">
            <a:avLst/>
          </a:prstGeom>
        </p:spPr>
      </p:pic>
    </p:spTree>
  </p:cSld>
  <p:clrMapOvr>
    <a:masterClrMapping/>
  </p:clrMapOvr>
  <p:transition>
    <p:push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A  </a:t>
            </a:r>
            <a:r>
              <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篇：应用文</a:t>
            </a:r>
            <a:endPar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79620" y="147320"/>
            <a:ext cx="10095865" cy="829945"/>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人与社会</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184150" y="1307465"/>
            <a:ext cx="11776075" cy="2308324"/>
          </a:xfrm>
          <a:prstGeom prst="rect">
            <a:avLst/>
          </a:prstGeom>
          <a:solidFill>
            <a:schemeClr val="bg1"/>
          </a:solidFill>
          <a:ln w="9525">
            <a:noFill/>
          </a:ln>
        </p:spPr>
        <p:txBody>
          <a:bodyPr wrap="square">
            <a:spAutoFit/>
          </a:bodyPr>
          <a:lstStyle/>
          <a:p>
            <a:pPr indent="444500"/>
            <a:r>
              <a:rPr lang="en-US" altLang="zh-CN" sz="3600" b="1" dirty="0">
                <a:latin typeface="Times New Roman" panose="02020603050405020304" pitchFamily="18" charset="0"/>
                <a:cs typeface="Times New Roman" panose="02020603050405020304" pitchFamily="18" charset="0"/>
              </a:rPr>
              <a:t>Students will be able to use scratch paper and/or unmarked grid</a:t>
            </a:r>
            <a:r>
              <a:rPr lang="zh-CN" altLang="en-US" sz="3600" b="1" dirty="0">
                <a:latin typeface="Times New Roman" panose="02020603050405020304" pitchFamily="18" charset="0"/>
                <a:cs typeface="Times New Roman" panose="02020603050405020304" pitchFamily="18" charset="0"/>
              </a:rPr>
              <a:t>（方格） </a:t>
            </a:r>
            <a:r>
              <a:rPr lang="en-US" altLang="zh-CN" sz="3600" b="1" dirty="0">
                <a:latin typeface="Times New Roman" panose="02020603050405020304" pitchFamily="18" charset="0"/>
                <a:cs typeface="Times New Roman" panose="02020603050405020304" pitchFamily="18" charset="0"/>
              </a:rPr>
              <a:t>paper for the paper. The scratch paper must be collected and destroyed by the test administrator immediately following the test.</a:t>
            </a:r>
            <a:endParaRPr lang="zh-CN" sz="3600" b="1" dirty="0">
              <a:latin typeface="Times New Roman" panose="02020603050405020304" pitchFamily="18" charset="0"/>
              <a:cs typeface="Times New Roman" panose="02020603050405020304" pitchFamily="18" charset="0"/>
            </a:endParaRPr>
          </a:p>
        </p:txBody>
      </p:sp>
      <p:sp>
        <p:nvSpPr>
          <p:cNvPr id="13" name="矩形 12"/>
          <p:cNvSpPr/>
          <p:nvPr/>
        </p:nvSpPr>
        <p:spPr>
          <a:xfrm>
            <a:off x="358775" y="4652010"/>
            <a:ext cx="1119759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CN" sz="3600" dirty="0">
                <a:latin typeface="Times New Roman" panose="02020603050405020304" pitchFamily="18" charset="0"/>
                <a:cs typeface="Times New Roman" panose="02020603050405020304" pitchFamily="18" charset="0"/>
              </a:rPr>
              <a:t>22. What is </a:t>
            </a:r>
            <a:r>
              <a:rPr lang="en-US" altLang="zh-CN" sz="3600" dirty="0">
                <a:solidFill>
                  <a:srgbClr val="FF0000"/>
                </a:solidFill>
                <a:latin typeface="Times New Roman" panose="02020603050405020304" pitchFamily="18" charset="0"/>
                <a:cs typeface="Times New Roman" panose="02020603050405020304" pitchFamily="18" charset="0"/>
              </a:rPr>
              <a:t>prohibited</a:t>
            </a:r>
            <a:r>
              <a:rPr lang="en-US" altLang="zh-CN" sz="3600" dirty="0">
                <a:latin typeface="Times New Roman" panose="02020603050405020304" pitchFamily="18" charset="0"/>
                <a:cs typeface="Times New Roman" panose="02020603050405020304" pitchFamily="18" charset="0"/>
              </a:rPr>
              <a:t> in the test?</a:t>
            </a:r>
            <a:endParaRPr lang="en-US" altLang="zh-CN" sz="3600" dirty="0">
              <a:latin typeface="Times New Roman" panose="02020603050405020304" pitchFamily="18" charset="0"/>
              <a:cs typeface="Times New Roman" panose="02020603050405020304" pitchFamily="18" charset="0"/>
            </a:endParaRPr>
          </a:p>
          <a:p>
            <a:r>
              <a:rPr lang="en-US" altLang="zh-CN" sz="3600" dirty="0">
                <a:latin typeface="Times New Roman" panose="02020603050405020304" pitchFamily="18" charset="0"/>
                <a:cs typeface="Times New Roman" panose="02020603050405020304" pitchFamily="18" charset="0"/>
              </a:rPr>
              <a:t>A. </a:t>
            </a:r>
            <a:r>
              <a:rPr lang="en-US" altLang="zh-CN" sz="3600" dirty="0">
                <a:solidFill>
                  <a:srgbClr val="CC00FF"/>
                </a:solidFill>
                <a:latin typeface="Times New Roman" panose="02020603050405020304" pitchFamily="18" charset="0"/>
                <a:cs typeface="Times New Roman" panose="02020603050405020304" pitchFamily="18" charset="0"/>
              </a:rPr>
              <a:t>Taking away scratch paper.               </a:t>
            </a:r>
            <a:r>
              <a:rPr lang="en-US" altLang="zh-CN" sz="3600" dirty="0">
                <a:latin typeface="Times New Roman" panose="02020603050405020304" pitchFamily="18" charset="0"/>
                <a:cs typeface="Times New Roman" panose="02020603050405020304" pitchFamily="18" charset="0"/>
              </a:rPr>
              <a:t>B. Using a Pencil.</a:t>
            </a:r>
            <a:endParaRPr lang="en-US" altLang="zh-CN" sz="3600" dirty="0">
              <a:latin typeface="Times New Roman" panose="02020603050405020304" pitchFamily="18" charset="0"/>
              <a:cs typeface="Times New Roman" panose="02020603050405020304" pitchFamily="18" charset="0"/>
            </a:endParaRPr>
          </a:p>
          <a:p>
            <a:r>
              <a:rPr lang="en-US" altLang="zh-CN" sz="3600" dirty="0">
                <a:latin typeface="Times New Roman" panose="02020603050405020304" pitchFamily="18" charset="0"/>
                <a:cs typeface="Times New Roman" panose="02020603050405020304" pitchFamily="18" charset="0"/>
              </a:rPr>
              <a:t>C. Using unmarked grid paper.               D. Flipping pages.</a:t>
            </a:r>
            <a:endParaRPr lang="en-US" altLang="zh-CN" sz="36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9114502" y="2013486"/>
            <a:ext cx="2693261" cy="521970"/>
          </a:xfrm>
          <a:prstGeom prst="rect">
            <a:avLst/>
          </a:prstGeom>
          <a:noFill/>
          <a:ln w="57150">
            <a:solidFill>
              <a:srgbClr val="FFC000"/>
            </a:solidFill>
          </a:ln>
        </p:spPr>
        <p:txBody>
          <a:bodyPr wrap="square" rtlCol="0">
            <a:spAutoFit/>
          </a:bodyPr>
          <a:lstStyle/>
          <a:p>
            <a:endParaRPr lang="zh-CN" altLang="en-US" sz="2800"/>
          </a:p>
        </p:txBody>
      </p:sp>
      <p:sp>
        <p:nvSpPr>
          <p:cNvPr id="2" name="矩形 1"/>
          <p:cNvSpPr/>
          <p:nvPr/>
        </p:nvSpPr>
        <p:spPr>
          <a:xfrm>
            <a:off x="8895018" y="4357077"/>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8" name="心形 7"/>
          <p:cNvSpPr/>
          <p:nvPr/>
        </p:nvSpPr>
        <p:spPr>
          <a:xfrm>
            <a:off x="442912" y="5436798"/>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3" name="文本框 2"/>
          <p:cNvSpPr txBox="1"/>
          <p:nvPr/>
        </p:nvSpPr>
        <p:spPr>
          <a:xfrm>
            <a:off x="231776" y="2583815"/>
            <a:ext cx="9915114" cy="485430"/>
          </a:xfrm>
          <a:prstGeom prst="rect">
            <a:avLst/>
          </a:prstGeom>
          <a:noFill/>
          <a:ln w="57150">
            <a:solidFill>
              <a:srgbClr val="FFC000"/>
            </a:solidFill>
          </a:ln>
        </p:spPr>
        <p:txBody>
          <a:bodyPr wrap="square" rtlCol="0">
            <a:spAutoFit/>
          </a:bodyPr>
          <a:lstStyle/>
          <a:p>
            <a:endParaRPr lang="zh-CN" altLang="en-US" sz="2800"/>
          </a:p>
        </p:txBody>
      </p:sp>
      <p:sp>
        <p:nvSpPr>
          <p:cNvPr id="4" name="文本框 3"/>
          <p:cNvSpPr txBox="1"/>
          <p:nvPr/>
        </p:nvSpPr>
        <p:spPr>
          <a:xfrm>
            <a:off x="184150" y="3040090"/>
            <a:ext cx="9028676" cy="485430"/>
          </a:xfrm>
          <a:prstGeom prst="rect">
            <a:avLst/>
          </a:prstGeom>
          <a:noFill/>
          <a:ln w="57150">
            <a:solidFill>
              <a:srgbClr val="FFC000"/>
            </a:solidFill>
          </a:ln>
        </p:spPr>
        <p:txBody>
          <a:bodyPr wrap="square" rtlCol="0">
            <a:spAutoFit/>
          </a:bodyPr>
          <a:lstStyle/>
          <a:p>
            <a:endParaRPr lang="zh-CN" altLang="en-US" sz="280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8"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A  </a:t>
            </a:r>
            <a:r>
              <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篇：应用文</a:t>
            </a:r>
            <a:endPar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79620" y="147320"/>
            <a:ext cx="10095865" cy="829945"/>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人与社会</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184150" y="1307465"/>
            <a:ext cx="11776075" cy="3108543"/>
          </a:xfrm>
          <a:prstGeom prst="rect">
            <a:avLst/>
          </a:prstGeom>
          <a:solidFill>
            <a:schemeClr val="bg1"/>
          </a:solidFill>
          <a:ln w="9525">
            <a:noFill/>
          </a:ln>
        </p:spPr>
        <p:txBody>
          <a:bodyPr wrap="square">
            <a:spAutoFit/>
          </a:bodyPr>
          <a:lstStyle/>
          <a:p>
            <a:pPr indent="444500"/>
            <a:r>
              <a:rPr lang="en-US" altLang="zh-CN" sz="2800" b="1" dirty="0">
                <a:solidFill>
                  <a:srgbClr val="FF0000"/>
                </a:solidFill>
                <a:latin typeface="Times New Roman" panose="02020603050405020304" pitchFamily="18" charset="0"/>
                <a:cs typeface="Times New Roman" panose="02020603050405020304" pitchFamily="18" charset="0"/>
              </a:rPr>
              <a:t>Oklahoma School Testing Program for English Language Arts</a:t>
            </a:r>
            <a:endParaRPr lang="en-US" altLang="zh-CN" sz="2800" b="1" dirty="0">
              <a:solidFill>
                <a:srgbClr val="FF0000"/>
              </a:solidFill>
              <a:latin typeface="Times New Roman" panose="02020603050405020304" pitchFamily="18" charset="0"/>
              <a:cs typeface="Times New Roman" panose="02020603050405020304" pitchFamily="18" charset="0"/>
            </a:endParaRPr>
          </a:p>
          <a:p>
            <a:pPr indent="444500"/>
            <a:r>
              <a:rPr lang="en-US" altLang="zh-CN" sz="2800" b="1" dirty="0">
                <a:solidFill>
                  <a:srgbClr val="7030A0"/>
                </a:solidFill>
                <a:latin typeface="Times New Roman" panose="02020603050405020304" pitchFamily="18" charset="0"/>
                <a:cs typeface="Times New Roman" panose="02020603050405020304" pitchFamily="18" charset="0"/>
              </a:rPr>
              <a:t>Purpose</a:t>
            </a:r>
            <a:endParaRPr lang="en-US" altLang="zh-CN" sz="2800" b="1" dirty="0">
              <a:solidFill>
                <a:srgbClr val="7030A0"/>
              </a:solidFill>
              <a:latin typeface="Times New Roman" panose="02020603050405020304" pitchFamily="18" charset="0"/>
              <a:cs typeface="Times New Roman" panose="02020603050405020304" pitchFamily="18" charset="0"/>
            </a:endParaRPr>
          </a:p>
          <a:p>
            <a:pPr indent="444500"/>
            <a:r>
              <a:rPr lang="en-US" altLang="zh-CN" sz="2800" b="1" dirty="0">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cs typeface="Times New Roman" panose="02020603050405020304" pitchFamily="18" charset="0"/>
            </a:endParaRPr>
          </a:p>
          <a:p>
            <a:pPr indent="444500"/>
            <a:r>
              <a:rPr lang="en-US" altLang="zh-CN" sz="2800" b="1" dirty="0">
                <a:latin typeface="Times New Roman" panose="02020603050405020304" pitchFamily="18" charset="0"/>
                <a:cs typeface="Times New Roman" panose="02020603050405020304" pitchFamily="18" charset="0"/>
              </a:rPr>
              <a:t>Test Structure, Format, and Scoring</a:t>
            </a:r>
            <a:endParaRPr lang="en-US" altLang="zh-CN" sz="2800" b="1" dirty="0">
              <a:latin typeface="Times New Roman" panose="02020603050405020304" pitchFamily="18" charset="0"/>
              <a:cs typeface="Times New Roman" panose="02020603050405020304" pitchFamily="18" charset="0"/>
            </a:endParaRPr>
          </a:p>
          <a:p>
            <a:pPr indent="444500"/>
            <a:r>
              <a:rPr lang="en-US" altLang="zh-CN" sz="2800" b="1" dirty="0">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cs typeface="Times New Roman" panose="02020603050405020304" pitchFamily="18" charset="0"/>
            </a:endParaRPr>
          </a:p>
          <a:p>
            <a:pPr indent="444500"/>
            <a:r>
              <a:rPr lang="en-US" altLang="zh-CN" sz="2800" b="1" dirty="0">
                <a:latin typeface="Times New Roman" panose="02020603050405020304" pitchFamily="18" charset="0"/>
                <a:cs typeface="Times New Roman" panose="02020603050405020304" pitchFamily="18" charset="0"/>
              </a:rPr>
              <a:t>Test Administration Details</a:t>
            </a:r>
            <a:endParaRPr lang="en-US" altLang="zh-CN" sz="2800" b="1" dirty="0">
              <a:latin typeface="Times New Roman" panose="02020603050405020304" pitchFamily="18" charset="0"/>
              <a:cs typeface="Times New Roman" panose="02020603050405020304" pitchFamily="18" charset="0"/>
            </a:endParaRPr>
          </a:p>
          <a:p>
            <a:pPr indent="444500"/>
            <a:r>
              <a:rPr lang="en-US" altLang="zh-CN" sz="2800" b="1" dirty="0">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cs typeface="Times New Roman" panose="02020603050405020304" pitchFamily="18" charset="0"/>
            </a:endParaRPr>
          </a:p>
        </p:txBody>
      </p:sp>
      <p:sp>
        <p:nvSpPr>
          <p:cNvPr id="13" name="矩形 12"/>
          <p:cNvSpPr/>
          <p:nvPr/>
        </p:nvSpPr>
        <p:spPr>
          <a:xfrm>
            <a:off x="358775" y="4652010"/>
            <a:ext cx="1119759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CN" sz="3600" dirty="0">
                <a:latin typeface="Times New Roman" panose="02020603050405020304" pitchFamily="18" charset="0"/>
                <a:cs typeface="Times New Roman" panose="02020603050405020304" pitchFamily="18" charset="0"/>
              </a:rPr>
              <a:t>23. Where is the text probably taken from?</a:t>
            </a:r>
            <a:endParaRPr lang="en-US" altLang="zh-CN" sz="3600" dirty="0">
              <a:latin typeface="Times New Roman" panose="02020603050405020304" pitchFamily="18" charset="0"/>
              <a:cs typeface="Times New Roman" panose="02020603050405020304" pitchFamily="18" charset="0"/>
            </a:endParaRPr>
          </a:p>
          <a:p>
            <a:pPr marL="742950" indent="-742950">
              <a:buAutoNum type="alphaUcPeriod"/>
            </a:pPr>
            <a:r>
              <a:rPr lang="en-US" altLang="zh-CN" sz="3600" dirty="0">
                <a:latin typeface="Times New Roman" panose="02020603050405020304" pitchFamily="18" charset="0"/>
                <a:cs typeface="Times New Roman" panose="02020603050405020304" pitchFamily="18" charset="0"/>
              </a:rPr>
              <a:t>A textbook.          B. A course plan.       </a:t>
            </a:r>
            <a:endParaRPr lang="en-US" altLang="zh-CN" sz="3600" dirty="0">
              <a:latin typeface="Times New Roman" panose="02020603050405020304" pitchFamily="18" charset="0"/>
              <a:cs typeface="Times New Roman" panose="02020603050405020304" pitchFamily="18" charset="0"/>
            </a:endParaRPr>
          </a:p>
          <a:p>
            <a:r>
              <a:rPr lang="en-US" altLang="zh-CN" sz="3600" dirty="0">
                <a:latin typeface="Times New Roman" panose="02020603050405020304" pitchFamily="18" charset="0"/>
                <a:cs typeface="Times New Roman" panose="02020603050405020304" pitchFamily="18" charset="0"/>
              </a:rPr>
              <a:t>C. An exam paper.      </a:t>
            </a:r>
            <a:r>
              <a:rPr lang="en-US" altLang="zh-CN" sz="3600" dirty="0">
                <a:solidFill>
                  <a:srgbClr val="CC00FF"/>
                </a:solidFill>
                <a:latin typeface="Times New Roman" panose="02020603050405020304" pitchFamily="18" charset="0"/>
                <a:cs typeface="Times New Roman" panose="02020603050405020304" pitchFamily="18" charset="0"/>
              </a:rPr>
              <a:t>D. An exam guideline</a:t>
            </a:r>
            <a:r>
              <a:rPr lang="en-US" altLang="zh-CN" sz="3600" dirty="0">
                <a:latin typeface="Times New Roman" panose="02020603050405020304" pitchFamily="18" charset="0"/>
                <a:cs typeface="Times New Roman" panose="02020603050405020304" pitchFamily="18" charset="0"/>
              </a:rPr>
              <a:t>.</a:t>
            </a:r>
            <a:endParaRPr lang="en-US" altLang="zh-CN" sz="3600" dirty="0">
              <a:latin typeface="Times New Roman" panose="02020603050405020304" pitchFamily="18" charset="0"/>
              <a:cs typeface="Times New Roman" panose="02020603050405020304" pitchFamily="18" charset="0"/>
            </a:endParaRPr>
          </a:p>
        </p:txBody>
      </p:sp>
      <p:sp>
        <p:nvSpPr>
          <p:cNvPr id="2" name="矩形 1"/>
          <p:cNvSpPr/>
          <p:nvPr/>
        </p:nvSpPr>
        <p:spPr>
          <a:xfrm>
            <a:off x="8895018" y="4357077"/>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推理判断</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8" name="心形 7"/>
          <p:cNvSpPr/>
          <p:nvPr/>
        </p:nvSpPr>
        <p:spPr>
          <a:xfrm>
            <a:off x="4579620" y="5857686"/>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5" name="矩形 4"/>
          <p:cNvSpPr/>
          <p:nvPr/>
        </p:nvSpPr>
        <p:spPr>
          <a:xfrm>
            <a:off x="7098031" y="2621627"/>
            <a:ext cx="4288353"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根据大标题以及小标题</a:t>
            </a:r>
            <a:endParaRPr lang="zh-CN" altLang="en-US" sz="3200" b="1" dirty="0">
              <a:latin typeface="微软雅黑" panose="020B0503020204020204" pitchFamily="34" charset="-122"/>
              <a:ea typeface="微软雅黑" panose="020B0503020204020204" pitchFamily="34" charset="-122"/>
            </a:endParaRPr>
          </a:p>
        </p:txBody>
      </p:sp>
      <p:cxnSp>
        <p:nvCxnSpPr>
          <p:cNvPr id="6" name="直接箭头连接符 5"/>
          <p:cNvCxnSpPr/>
          <p:nvPr/>
        </p:nvCxnSpPr>
        <p:spPr>
          <a:xfrm flipH="1">
            <a:off x="4965065" y="3261946"/>
            <a:ext cx="2144961" cy="259077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8537" y="0"/>
            <a:ext cx="10671142" cy="6841617"/>
          </a:xfrm>
          <a:prstGeom prst="rect">
            <a:avLst/>
          </a:prstGeom>
          <a:solidFill>
            <a:schemeClr val="bg1"/>
          </a:solidFill>
          <a:ln w="9525">
            <a:noFill/>
          </a:ln>
        </p:spPr>
        <p:txBody>
          <a:bodyPr wrap="square">
            <a:spAutoFit/>
          </a:bodyPr>
          <a:lstStyle/>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 testing assessment system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考试评估系统</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 utilize </a:t>
            </a:r>
            <a:r>
              <a:rPr lang="en-US" altLang="zh-CN" sz="28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vt.</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利用</a:t>
            </a:r>
            <a:endPar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 administe</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r </a:t>
            </a:r>
            <a:r>
              <a:rPr lang="en-US" altLang="zh-CN" sz="2800" b="1" kern="100"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vt.</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实施；执行</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 multiple pieces of evidence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多个证据</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 is meant to do </a:t>
            </a:r>
            <a:r>
              <a:rPr lang="en-US" altLang="zh-CN" sz="2800" b="1" kern="100" dirty="0" err="1">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sth</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意在做某事；为了做某事</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administrate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管理</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 test administrator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监考官</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8. in two sessions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两场考试</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9. in a row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连续地</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10.item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项目；</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11. scratch paper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草稿纸</a:t>
            </a: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12. flip pages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翻书页</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kern="100" dirty="0">
                <a:solidFill>
                  <a:srgbClr val="0000FF"/>
                </a:solidFill>
                <a:effectLst/>
                <a:latin typeface="Times New Roman" panose="02020603050405020304" pitchFamily="18" charset="0"/>
                <a:ea typeface="宋体" panose="02010600030101010101" pitchFamily="2" charset="-122"/>
              </a:rPr>
              <a:t>13. prohibit    </a:t>
            </a:r>
            <a:r>
              <a:rPr lang="zh-CN" altLang="en-US" sz="3200" kern="100" dirty="0">
                <a:solidFill>
                  <a:srgbClr val="0000FF"/>
                </a:solidFill>
                <a:effectLst/>
                <a:latin typeface="Times New Roman" panose="02020603050405020304" pitchFamily="18" charset="0"/>
                <a:ea typeface="宋体" panose="02010600030101010101" pitchFamily="2" charset="-122"/>
              </a:rPr>
              <a:t>禁止</a:t>
            </a:r>
            <a:r>
              <a:rPr lang="en-US" altLang="zh-CN" sz="3200" kern="100" dirty="0">
                <a:solidFill>
                  <a:srgbClr val="0000FF"/>
                </a:solidFill>
                <a:effectLst/>
                <a:latin typeface="Times New Roman" panose="02020603050405020304" pitchFamily="18" charset="0"/>
                <a:ea typeface="宋体" panose="02010600030101010101" pitchFamily="2" charset="-122"/>
              </a:rPr>
              <a:t>= ban / forbid </a:t>
            </a:r>
            <a:endParaRPr sz="3200" b="1" dirty="0">
              <a:solidFill>
                <a:srgbClr val="0000FF"/>
              </a:solidFill>
              <a:cs typeface="Times New Roman" panose="02020603050405020304" pitchFamily="18" charset="0"/>
            </a:endParaRPr>
          </a:p>
        </p:txBody>
      </p:sp>
      <p:sp>
        <p:nvSpPr>
          <p:cNvPr id="3" name="TextBox 237"/>
          <p:cNvSpPr txBox="1"/>
          <p:nvPr/>
        </p:nvSpPr>
        <p:spPr>
          <a:xfrm>
            <a:off x="8960371" y="-2234"/>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A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三代同堂的幸福家庭合影摄影图片 - 三原图库"/>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05686" y="177413"/>
            <a:ext cx="9527748" cy="6351832"/>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102177" y="4939645"/>
            <a:ext cx="7795967" cy="1200329"/>
          </a:xfrm>
          <a:prstGeom prst="rect">
            <a:avLst/>
          </a:prstGeom>
          <a:solidFill>
            <a:srgbClr val="00B050"/>
          </a:solidFill>
        </p:spPr>
        <p:txBody>
          <a:bodyPr wrap="square" rtlCol="0">
            <a:spAutoFit/>
          </a:bodyPr>
          <a:lstStyle/>
          <a:p>
            <a:r>
              <a:rPr lang="en-US" altLang="zh-CN" sz="3600" b="1" dirty="0">
                <a:solidFill>
                  <a:srgbClr val="CC00FF"/>
                </a:solidFill>
              </a:rPr>
              <a:t>                           B </a:t>
            </a:r>
            <a:r>
              <a:rPr lang="zh-CN" altLang="en-US" sz="3600" b="1" dirty="0">
                <a:solidFill>
                  <a:srgbClr val="CC00FF"/>
                </a:solidFill>
              </a:rPr>
              <a:t>篇</a:t>
            </a:r>
            <a:r>
              <a:rPr lang="en-US" altLang="zh-CN" sz="3600" b="1" dirty="0">
                <a:solidFill>
                  <a:srgbClr val="CC00FF"/>
                </a:solidFill>
              </a:rPr>
              <a:t> </a:t>
            </a:r>
            <a:endParaRPr lang="en-US" altLang="zh-CN" sz="3600" b="1" dirty="0">
              <a:solidFill>
                <a:srgbClr val="CC00FF"/>
              </a:solidFill>
            </a:endParaRPr>
          </a:p>
          <a:p>
            <a:r>
              <a:rPr lang="zh-CN" altLang="en-US" sz="3600" b="1" dirty="0">
                <a:solidFill>
                  <a:srgbClr val="CC00FF"/>
                </a:solidFill>
              </a:rPr>
              <a:t>坚强抗癌的母亲 血浓于水的亲情</a:t>
            </a:r>
            <a:endParaRPr lang="zh-CN" altLang="en-US" sz="3600" b="1"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fade/>
  </p:transition>
</p:sld>
</file>

<file path=ppt/tags/tag1.xml><?xml version="1.0" encoding="utf-8"?>
<p:tagLst xmlns:p="http://schemas.openxmlformats.org/presentationml/2006/main">
  <p:tag name="KSO_WM_FULL_TEXT_BEAUTIFY_COPY_ID" val="3"/>
</p:tagLst>
</file>

<file path=ppt/tags/tag10.xml><?xml version="1.0" encoding="utf-8"?>
<p:tagLst xmlns:p="http://schemas.openxmlformats.org/presentationml/2006/main">
  <p:tag name="KSO_WM_FULL_TEXT_BEAUTIFY_COPY_ID" val="2"/>
</p:tagLst>
</file>

<file path=ppt/tags/tag11.xml><?xml version="1.0" encoding="utf-8"?>
<p:tagLst xmlns:p="http://schemas.openxmlformats.org/presentationml/2006/main">
  <p:tag name="KSO_WM_FULL_TEXT_BEAUTIFY_COPY_ID" val="3"/>
</p:tagLst>
</file>

<file path=ppt/tags/tag12.xml><?xml version="1.0" encoding="utf-8"?>
<p:tagLst xmlns:p="http://schemas.openxmlformats.org/presentationml/2006/main">
  <p:tag name="KSO_WM_FULL_TEXT_BEAUTIFY_COPY_ID" val="3"/>
</p:tagLst>
</file>

<file path=ppt/tags/tag13.xml><?xml version="1.0" encoding="utf-8"?>
<p:tagLst xmlns:p="http://schemas.openxmlformats.org/presentationml/2006/main">
  <p:tag name="KSO_WM_FULL_TEXT_BEAUTIFY_COPY_ID" val="3"/>
</p:tagLst>
</file>

<file path=ppt/tags/tag2.xml><?xml version="1.0" encoding="utf-8"?>
<p:tagLst xmlns:p="http://schemas.openxmlformats.org/presentationml/2006/main">
  <p:tag name="KSO_WM_FULL_TEXT_BEAUTIFY_COPY_ID" val="2"/>
</p:tagLst>
</file>

<file path=ppt/tags/tag3.xml><?xml version="1.0" encoding="utf-8"?>
<p:tagLst xmlns:p="http://schemas.openxmlformats.org/presentationml/2006/main">
  <p:tag name="KSO_WM_FULL_TEXT_BEAUTIFY_COPY_ID" val="3"/>
</p:tagLst>
</file>

<file path=ppt/tags/tag4.xml><?xml version="1.0" encoding="utf-8"?>
<p:tagLst xmlns:p="http://schemas.openxmlformats.org/presentationml/2006/main">
  <p:tag name="KSO_WM_FULL_TEXT_BEAUTIFY_COPY_ID" val="2"/>
</p:tagLst>
</file>

<file path=ppt/tags/tag5.xml><?xml version="1.0" encoding="utf-8"?>
<p:tagLst xmlns:p="http://schemas.openxmlformats.org/presentationml/2006/main">
  <p:tag name="KSO_WM_FULL_TEXT_BEAUTIFY_COPY_ID" val="3"/>
</p:tagLst>
</file>

<file path=ppt/tags/tag6.xml><?xml version="1.0" encoding="utf-8"?>
<p:tagLst xmlns:p="http://schemas.openxmlformats.org/presentationml/2006/main">
  <p:tag name="KSO_WM_FULL_TEXT_BEAUTIFY_COPY_ID" val="2"/>
</p:tagLst>
</file>

<file path=ppt/tags/tag7.xml><?xml version="1.0" encoding="utf-8"?>
<p:tagLst xmlns:p="http://schemas.openxmlformats.org/presentationml/2006/main">
  <p:tag name="KSO_WM_FULL_TEXT_BEAUTIFY_COPY_ID" val="3"/>
</p:tagLst>
</file>

<file path=ppt/tags/tag8.xml><?xml version="1.0" encoding="utf-8"?>
<p:tagLst xmlns:p="http://schemas.openxmlformats.org/presentationml/2006/main">
  <p:tag name="KSO_WM_FULL_TEXT_BEAUTIFY_COPY_ID" val="2"/>
</p:tagLst>
</file>

<file path=ppt/tags/tag9.xml><?xml version="1.0" encoding="utf-8"?>
<p:tagLst xmlns:p="http://schemas.openxmlformats.org/presentationml/2006/main">
  <p:tag name="KSO_WM_FULL_TEXT_BEAUTIFY_COPY_ID"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等线 Light"/>
        <a:ea typeface="宋体"/>
        <a:cs typeface="Arial"/>
      </a:majorFont>
      <a:minorFont>
        <a:latin typeface="等线"/>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21846</Words>
  <Application>WPS 演示</Application>
  <PresentationFormat>宽屏</PresentationFormat>
  <Paragraphs>606</Paragraphs>
  <Slides>53</Slides>
  <Notes>0</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53</vt:i4>
      </vt:variant>
    </vt:vector>
  </HeadingPairs>
  <TitlesOfParts>
    <vt:vector size="72" baseType="lpstr">
      <vt:lpstr>Arial</vt:lpstr>
      <vt:lpstr>宋体</vt:lpstr>
      <vt:lpstr>Wingdings</vt:lpstr>
      <vt:lpstr>Times New Roman</vt:lpstr>
      <vt:lpstr>微软雅黑</vt:lpstr>
      <vt:lpstr>等线</vt:lpstr>
      <vt:lpstr>思源黑体 CN Bold</vt:lpstr>
      <vt:lpstr>黑体</vt:lpstr>
      <vt:lpstr>Calibri</vt:lpstr>
      <vt:lpstr>Arial Unicode MS</vt:lpstr>
      <vt:lpstr>Wingdings 3</vt:lpstr>
      <vt:lpstr>HelveticaNeue</vt:lpstr>
      <vt:lpstr>华文新魏</vt:lpstr>
      <vt:lpstr>Segoe Print</vt:lpstr>
      <vt:lpstr>Symbol</vt:lpstr>
      <vt:lpstr>等线 Light</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首先观察选项设置的特点：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Administrator</cp:lastModifiedBy>
  <cp:revision>93</cp:revision>
  <cp:lastPrinted>2022-03-31T10:07:00Z</cp:lastPrinted>
  <dcterms:created xsi:type="dcterms:W3CDTF">2022-03-31T10:07:00Z</dcterms:created>
  <dcterms:modified xsi:type="dcterms:W3CDTF">2024-03-28T06:20:57Z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2052-11.8.2.7978</vt:lpwstr>
  </property>
</Properties>
</file>