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300" r:id="rId3"/>
    <p:sldId id="256" r:id="rId4"/>
    <p:sldId id="262" r:id="rId5"/>
    <p:sldId id="257" r:id="rId6"/>
    <p:sldId id="284" r:id="rId7"/>
    <p:sldId id="258" r:id="rId8"/>
    <p:sldId id="259" r:id="rId9"/>
    <p:sldId id="260" r:id="rId10"/>
    <p:sldId id="261" r:id="rId11"/>
    <p:sldId id="278" r:id="rId12"/>
    <p:sldId id="285" r:id="rId13"/>
    <p:sldId id="272" r:id="rId14"/>
    <p:sldId id="268" r:id="rId15"/>
    <p:sldId id="269" r:id="rId16"/>
    <p:sldId id="270" r:id="rId17"/>
    <p:sldId id="271" r:id="rId18"/>
    <p:sldId id="298" r:id="rId19"/>
    <p:sldId id="297"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3" name="k jian" initials="kj"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D3FF"/>
    <a:srgbClr val="00B6EA"/>
    <a:srgbClr val="61D8FF"/>
    <a:srgbClr val="C4DCF6"/>
    <a:srgbClr val="95A3C6"/>
    <a:srgbClr val="88DB29"/>
    <a:srgbClr val="FCC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39" y="9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image" Target="../media/image2.png"/><Relationship Id="rId2" Type="http://schemas.openxmlformats.org/officeDocument/2006/relationships/tags" Target="../tags/tag6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image" Target="../media/image1.png"/><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78.xml"/><Relationship Id="rId6" Type="http://schemas.openxmlformats.org/officeDocument/2006/relationships/image" Target="../media/image5.png"/><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image" Target="../media/image7.png"/><Relationship Id="rId6" Type="http://schemas.openxmlformats.org/officeDocument/2006/relationships/tags" Target="../tags/tag82.xml"/><Relationship Id="rId5" Type="http://schemas.openxmlformats.org/officeDocument/2006/relationships/image" Target="../media/image6.png"/><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0"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0"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0"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2" Type="http://schemas.openxmlformats.org/officeDocument/2006/relationships/image" Target="../media/image2.png"/><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image" Target="../media/image5.png"/><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image" Target="../media/image2.png"/><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image" Target="../media/image3.png"/><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0" Type="http://schemas.openxmlformats.org/officeDocument/2006/relationships/tags" Target="../tags/tag2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image" Target="../media/image2.png"/><Relationship Id="rId2" Type="http://schemas.openxmlformats.org/officeDocument/2006/relationships/tags" Target="../tags/tag2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image" Target="../media/image2.png"/><Relationship Id="rId2" Type="http://schemas.openxmlformats.org/officeDocument/2006/relationships/tags" Target="../tags/tag30.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image" Target="../media/image4.png"/><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image" Target="../media/image2.png"/><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image" Target="../media/image2.png"/><Relationship Id="rId2" Type="http://schemas.openxmlformats.org/officeDocument/2006/relationships/tags" Target="../tags/tag5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02565" y="178435"/>
            <a:ext cx="11787505" cy="6501130"/>
          </a:xfrm>
          <a:prstGeom prst="rect">
            <a:avLst/>
          </a:prstGeom>
          <a:noFill/>
          <a:ln w="222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chemeClr val="bg1">
                    <a:lumMod val="65000"/>
                  </a:schemeClr>
                </a:solidFill>
              </a:ln>
            </a:endParaRPr>
          </a:p>
        </p:txBody>
      </p:sp>
      <p:pic>
        <p:nvPicPr>
          <p:cNvPr id="9" name="图片 8"/>
          <p:cNvPicPr>
            <a:picLocks noChangeAspect="1"/>
          </p:cNvPicPr>
          <p:nvPr>
            <p:custDataLst>
              <p:tags r:id="rId3"/>
            </p:custDataLst>
          </p:nvPr>
        </p:nvPicPr>
        <p:blipFill>
          <a:blip r:embed="rId4"/>
          <a:stretch>
            <a:fillRect/>
          </a:stretch>
        </p:blipFill>
        <p:spPr>
          <a:xfrm>
            <a:off x="0" y="567055"/>
            <a:ext cx="6095365" cy="6095365"/>
          </a:xfrm>
          <a:prstGeom prst="rect">
            <a:avLst/>
          </a:prstGeom>
        </p:spPr>
      </p:pic>
      <p:sp>
        <p:nvSpPr>
          <p:cNvPr id="3" name="副标题 2"/>
          <p:cNvSpPr>
            <a:spLocks noGrp="1"/>
          </p:cNvSpPr>
          <p:nvPr>
            <p:ph type="subTitle" idx="1" hasCustomPrompt="1"/>
            <p:custDataLst>
              <p:tags r:id="rId5"/>
            </p:custDataLst>
          </p:nvPr>
        </p:nvSpPr>
        <p:spPr>
          <a:xfrm>
            <a:off x="5458341" y="3606728"/>
            <a:ext cx="6304518" cy="670510"/>
          </a:xfrm>
        </p:spPr>
        <p:txBody>
          <a:bodyPr vert="horz" lIns="90000" tIns="0" rIns="90000" bIns="46800">
            <a:normAutofit/>
          </a:bodyPr>
          <a:lstStyle>
            <a:lvl1pPr marL="0" indent="0" algn="ctr" eaLnBrk="1" fontAlgn="auto" latinLnBrk="0" hangingPunct="1">
              <a:lnSpc>
                <a:spcPct val="100000"/>
              </a:lnSpc>
              <a:buNone/>
              <a:defRPr sz="32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p:txBody>
          <a:bodyPr/>
          <a:lstStyle/>
          <a:p>
            <a:endParaRPr lang="zh-CN" altLang="en-US" dirty="0"/>
          </a:p>
        </p:txBody>
      </p:sp>
      <p:sp>
        <p:nvSpPr>
          <p:cNvPr id="18" name="灯片编号占位符 1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cxnSp>
        <p:nvCxnSpPr>
          <p:cNvPr id="12" name="直接连接符 11"/>
          <p:cNvCxnSpPr/>
          <p:nvPr>
            <p:custDataLst>
              <p:tags r:id="rId9"/>
            </p:custDataLst>
          </p:nvPr>
        </p:nvCxnSpPr>
        <p:spPr>
          <a:xfrm>
            <a:off x="7440368" y="3533598"/>
            <a:ext cx="2166991"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10"/>
            </p:custDataLst>
          </p:nvPr>
        </p:nvSpPr>
        <p:spPr>
          <a:xfrm>
            <a:off x="5458340" y="2358940"/>
            <a:ext cx="6304519" cy="1072842"/>
          </a:xfrm>
        </p:spPr>
        <p:txBody>
          <a:bodyPr vert="horz" lIns="90000" tIns="46800" rIns="90000" bIns="0" anchor="b" anchorCtr="0">
            <a:normAutofit/>
          </a:bodyPr>
          <a:lstStyle>
            <a:lvl1pPr algn="ctr">
              <a:defRPr sz="5400" spc="600" baseline="0">
                <a:solidFill>
                  <a:schemeClr val="tx1">
                    <a:lumMod val="85000"/>
                    <a:lumOff val="15000"/>
                  </a:schemeClr>
                </a:solidFill>
                <a:ea typeface="汉仪旗黑-85S" panose="00020600040101010101" pitchFamily="18" charset="-122"/>
              </a:defRPr>
            </a:lvl1pPr>
          </a:lstStyle>
          <a:p>
            <a:r>
              <a:rPr lang="zh-CN" altLang="en-US" dirty="0"/>
              <a:t>单击此处编辑标题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11211560" y="5380355"/>
            <a:ext cx="980440" cy="1450975"/>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0" y="178594"/>
            <a:ext cx="11989594" cy="6500813"/>
            <a:chOff x="0" y="178594"/>
            <a:chExt cx="11989594" cy="6500813"/>
          </a:xfrm>
        </p:grpSpPr>
        <p:sp>
          <p:nvSpPr>
            <p:cNvPr id="7" name="矩形 6"/>
            <p:cNvSpPr/>
            <p:nvPr>
              <p:custDataLst>
                <p:tags r:id="rId3"/>
              </p:custDataLst>
            </p:nvPr>
          </p:nvSpPr>
          <p:spPr>
            <a:xfrm>
              <a:off x="202406" y="178594"/>
              <a:ext cx="11787188" cy="6500813"/>
            </a:xfrm>
            <a:prstGeom prst="rect">
              <a:avLst/>
            </a:prstGeom>
            <a:noFill/>
            <a:ln w="222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8" name="图片 7"/>
            <p:cNvPicPr>
              <a:picLocks noChangeAspect="1"/>
            </p:cNvPicPr>
            <p:nvPr>
              <p:custDataLst>
                <p:tags r:id="rId4"/>
              </p:custDataLst>
            </p:nvPr>
          </p:nvPicPr>
          <p:blipFill>
            <a:blip r:embed="rId5"/>
            <a:stretch>
              <a:fillRect/>
            </a:stretch>
          </p:blipFill>
          <p:spPr>
            <a:xfrm>
              <a:off x="0" y="566993"/>
              <a:ext cx="6095496" cy="6095496"/>
            </a:xfrm>
            <a:prstGeom prst="rect">
              <a:avLst/>
            </a:prstGeom>
          </p:spPr>
        </p:pic>
      </p:gr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9"/>
            </p:custDataLst>
          </p:nvPr>
        </p:nvSpPr>
        <p:spPr>
          <a:xfrm>
            <a:off x="5426623" y="2588281"/>
            <a:ext cx="6095496" cy="1850369"/>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96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dirty="0"/>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pic>
        <p:nvPicPr>
          <p:cNvPr id="13" name="图片 12"/>
          <p:cNvPicPr>
            <a:picLocks noChangeAspect="1"/>
          </p:cNvPicPr>
          <p:nvPr>
            <p:custDataLst>
              <p:tags r:id="rId5"/>
            </p:custDataLst>
          </p:nvPr>
        </p:nvPicPr>
        <p:blipFill>
          <a:blip r:embed="rId6"/>
          <a:stretch>
            <a:fillRect/>
          </a:stretch>
        </p:blipFill>
        <p:spPr>
          <a:xfrm>
            <a:off x="10833100" y="5298440"/>
            <a:ext cx="1523365" cy="1523365"/>
          </a:xfrm>
          <a:prstGeom prst="rect">
            <a:avLst/>
          </a:prstGeom>
        </p:spPr>
      </p:pic>
      <p:sp>
        <p:nvSpPr>
          <p:cNvPr id="2" name="标题 1"/>
          <p:cNvSpPr>
            <a:spLocks noGrp="1"/>
          </p:cNvSpPr>
          <p:nvPr>
            <p:ph type="title"/>
            <p:custDataLst>
              <p:tags r:id="rId7"/>
            </p:custDataLst>
          </p:nvPr>
        </p:nvSpPr>
        <p:spPr/>
        <p:txBody>
          <a:bodyPr>
            <a:normAutofit/>
          </a:bodyPr>
          <a:lstStyle/>
          <a:p>
            <a:r>
              <a:rPr lang="zh-CN" altLang="en-US"/>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382905" y="247015"/>
            <a:ext cx="11483340" cy="63119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grpSp>
        <p:nvGrpSpPr>
          <p:cNvPr id="10" name="组合 9"/>
          <p:cNvGrpSpPr/>
          <p:nvPr>
            <p:custDataLst>
              <p:tags r:id="rId3"/>
            </p:custDataLst>
          </p:nvPr>
        </p:nvGrpSpPr>
        <p:grpSpPr>
          <a:xfrm>
            <a:off x="3810" y="22225"/>
            <a:ext cx="12294870" cy="6813550"/>
            <a:chOff x="3810" y="22225"/>
            <a:chExt cx="12294870" cy="6813550"/>
          </a:xfrm>
        </p:grpSpPr>
        <p:pic>
          <p:nvPicPr>
            <p:cNvPr id="8" name="图片 7"/>
            <p:cNvPicPr>
              <a:picLocks noChangeAspect="1"/>
            </p:cNvPicPr>
            <p:nvPr userDrawn="1">
              <p:custDataLst>
                <p:tags r:id="rId4"/>
              </p:custDataLst>
            </p:nvPr>
          </p:nvPicPr>
          <p:blipFill>
            <a:blip r:embed="rId5"/>
            <a:stretch>
              <a:fillRect/>
            </a:stretch>
          </p:blipFill>
          <p:spPr>
            <a:xfrm>
              <a:off x="3810" y="5216525"/>
              <a:ext cx="2005330" cy="1619250"/>
            </a:xfrm>
            <a:prstGeom prst="rect">
              <a:avLst/>
            </a:prstGeom>
          </p:spPr>
        </p:pic>
        <p:pic>
          <p:nvPicPr>
            <p:cNvPr id="9" name="图片 8"/>
            <p:cNvPicPr>
              <a:picLocks noChangeAspect="1"/>
            </p:cNvPicPr>
            <p:nvPr userDrawn="1">
              <p:custDataLst>
                <p:tags r:id="rId6"/>
              </p:custDataLst>
            </p:nvPr>
          </p:nvPicPr>
          <p:blipFill>
            <a:blip r:embed="rId7"/>
            <a:stretch>
              <a:fillRect/>
            </a:stretch>
          </p:blipFill>
          <p:spPr>
            <a:xfrm rot="10800000">
              <a:off x="10348595" y="22225"/>
              <a:ext cx="1950085" cy="1574165"/>
            </a:xfrm>
            <a:prstGeom prst="rect">
              <a:avLst/>
            </a:prstGeom>
          </p:spPr>
        </p:pic>
      </p:grpSp>
      <p:sp>
        <p:nvSpPr>
          <p:cNvPr id="2" name="标题 1"/>
          <p:cNvSpPr>
            <a:spLocks noGrp="1"/>
          </p:cNvSpPr>
          <p:nvPr>
            <p:ph type="title" hasCustomPrompt="1"/>
            <p:custDataLst>
              <p:tags r:id="rId8"/>
            </p:custDataLst>
          </p:nvPr>
        </p:nvSpPr>
        <p:spPr>
          <a:xfrm>
            <a:off x="1281600" y="1249200"/>
            <a:ext cx="9626400" cy="723600"/>
          </a:xfrm>
        </p:spPr>
        <p:txBody>
          <a:bodyPr anchor="ctr">
            <a:normAutofit/>
          </a:bodyPr>
          <a:lstStyle>
            <a:lvl1pPr>
              <a:defRPr sz="3200" baseline="0">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9"/>
            </p:custDataLst>
          </p:nvPr>
        </p:nvSpPr>
        <p:spPr>
          <a:xfrm>
            <a:off x="1281113" y="2163600"/>
            <a:ext cx="9626600" cy="3445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1905" y="-4445"/>
            <a:ext cx="489902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normAutofit/>
          </a:bodyPr>
          <a:lstStyle>
            <a:lvl1pPr>
              <a:defRPr sz="3600" baseline="0">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12" name="图片 11"/>
          <p:cNvPicPr>
            <a:picLocks noChangeAspect="1"/>
          </p:cNvPicPr>
          <p:nvPr>
            <p:custDataLst>
              <p:tags r:id="rId9"/>
            </p:custDataLst>
          </p:nvPr>
        </p:nvPicPr>
        <p:blipFill>
          <a:blip r:embed="rId10"/>
          <a:stretch>
            <a:fillRect/>
          </a:stretch>
        </p:blipFill>
        <p:spPr>
          <a:xfrm>
            <a:off x="50800" y="5370830"/>
            <a:ext cx="980440" cy="14509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normAutofit/>
          </a:bodyPr>
          <a:lstStyle>
            <a:lvl1pPr algn="ctr">
              <a:defRPr sz="36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6" name="图片 5"/>
          <p:cNvPicPr>
            <a:picLocks noChangeAspect="1"/>
          </p:cNvPicPr>
          <p:nvPr>
            <p:custDataLst>
              <p:tags r:id="rId9"/>
            </p:custDataLst>
          </p:nvPr>
        </p:nvPicPr>
        <p:blipFill>
          <a:blip r:embed="rId10"/>
          <a:stretch>
            <a:fillRect/>
          </a:stretch>
        </p:blipFill>
        <p:spPr>
          <a:xfrm>
            <a:off x="10672445" y="5528945"/>
            <a:ext cx="1519555" cy="122682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normAutofit/>
          </a:bodyP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marL="0" indent="0">
              <a:buNone/>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2" name="图片 11"/>
          <p:cNvPicPr>
            <a:picLocks noChangeAspect="1"/>
          </p:cNvPicPr>
          <p:nvPr>
            <p:custDataLst>
              <p:tags r:id="rId9"/>
            </p:custDataLst>
          </p:nvPr>
        </p:nvPicPr>
        <p:blipFill>
          <a:blip r:embed="rId10"/>
          <a:stretch>
            <a:fillRect/>
          </a:stretch>
        </p:blipFill>
        <p:spPr>
          <a:xfrm>
            <a:off x="11211560" y="5407025"/>
            <a:ext cx="980440" cy="145097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127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237600"/>
            <a:ext cx="11037600" cy="441964"/>
          </a:xfrm>
        </p:spPr>
        <p:txBody>
          <a:bodyPr>
            <a:normAutofit/>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2" name="图片 11"/>
          <p:cNvPicPr>
            <a:picLocks noChangeAspect="1"/>
          </p:cNvPicPr>
          <p:nvPr>
            <p:custDataLst>
              <p:tags r:id="rId11"/>
            </p:custDataLst>
          </p:nvPr>
        </p:nvPicPr>
        <p:blipFill>
          <a:blip r:embed="rId12"/>
          <a:stretch>
            <a:fillRect/>
          </a:stretch>
        </p:blipFill>
        <p:spPr>
          <a:xfrm>
            <a:off x="11211560" y="5380355"/>
            <a:ext cx="980440" cy="145097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9" name="组合 8"/>
          <p:cNvGrpSpPr/>
          <p:nvPr>
            <p:custDataLst>
              <p:tags r:id="rId3"/>
            </p:custDataLst>
          </p:nvPr>
        </p:nvGrpSpPr>
        <p:grpSpPr>
          <a:xfrm>
            <a:off x="-178435" y="-40640"/>
            <a:ext cx="12370435" cy="6860540"/>
            <a:chOff x="-178435" y="-40640"/>
            <a:chExt cx="12370435" cy="6860540"/>
          </a:xfrm>
        </p:grpSpPr>
        <p:pic>
          <p:nvPicPr>
            <p:cNvPr id="8" name="图片 7"/>
            <p:cNvPicPr>
              <a:picLocks noChangeAspect="1"/>
            </p:cNvPicPr>
            <p:nvPr userDrawn="1">
              <p:custDataLst>
                <p:tags r:id="rId4"/>
              </p:custDataLst>
            </p:nvPr>
          </p:nvPicPr>
          <p:blipFill>
            <a:blip r:embed="rId5"/>
            <a:stretch>
              <a:fillRect/>
            </a:stretch>
          </p:blipFill>
          <p:spPr>
            <a:xfrm>
              <a:off x="10668635" y="5296535"/>
              <a:ext cx="1523365" cy="1523365"/>
            </a:xfrm>
            <a:prstGeom prst="rect">
              <a:avLst/>
            </a:prstGeom>
          </p:spPr>
        </p:pic>
        <p:pic>
          <p:nvPicPr>
            <p:cNvPr id="6" name="图片 5"/>
            <p:cNvPicPr>
              <a:picLocks noChangeAspect="1"/>
            </p:cNvPicPr>
            <p:nvPr userDrawn="1">
              <p:custDataLst>
                <p:tags r:id="rId6"/>
              </p:custDataLst>
            </p:nvPr>
          </p:nvPicPr>
          <p:blipFill>
            <a:blip r:embed="rId5"/>
            <a:stretch>
              <a:fillRect/>
            </a:stretch>
          </p:blipFill>
          <p:spPr>
            <a:xfrm>
              <a:off x="-178435" y="-40640"/>
              <a:ext cx="1523365" cy="1523365"/>
            </a:xfrm>
            <a:prstGeom prst="rect">
              <a:avLst/>
            </a:prstGeom>
          </p:spPr>
        </p:pic>
      </p:grpSp>
      <p:sp>
        <p:nvSpPr>
          <p:cNvPr id="2" name="标题 1"/>
          <p:cNvSpPr>
            <a:spLocks noGrp="1"/>
          </p:cNvSpPr>
          <p:nvPr>
            <p:ph type="title" hasCustomPrompt="1"/>
            <p:custDataLst>
              <p:tags r:id="rId7"/>
            </p:custDataLst>
          </p:nvPr>
        </p:nvSpPr>
        <p:spPr>
          <a:xfrm>
            <a:off x="1522800" y="1339200"/>
            <a:ext cx="9144000" cy="2386800"/>
          </a:xfrm>
        </p:spPr>
        <p:txBody>
          <a:bodyPr anchor="b">
            <a:normAutofit/>
          </a:bodyPr>
          <a:lstStyle>
            <a:lvl1pPr algn="ctr">
              <a:defRPr sz="6000" baseline="0">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11211560" y="5380355"/>
            <a:ext cx="980440" cy="1450975"/>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5"/>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202406" y="178594"/>
            <a:ext cx="11787188" cy="6500813"/>
            <a:chOff x="202406" y="178594"/>
            <a:chExt cx="11787188" cy="6500813"/>
          </a:xfrm>
        </p:grpSpPr>
        <p:sp>
          <p:nvSpPr>
            <p:cNvPr id="8" name="矩形 7"/>
            <p:cNvSpPr/>
            <p:nvPr>
              <p:custDataLst>
                <p:tags r:id="rId3"/>
              </p:custDataLst>
            </p:nvPr>
          </p:nvSpPr>
          <p:spPr>
            <a:xfrm>
              <a:off x="202406" y="178594"/>
              <a:ext cx="11787188" cy="6500813"/>
            </a:xfrm>
            <a:prstGeom prst="rect">
              <a:avLst/>
            </a:prstGeom>
            <a:noFill/>
            <a:ln w="222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a:blip r:embed="rId5" cstate="screen"/>
            <a:stretch>
              <a:fillRect/>
            </a:stretch>
          </p:blipFill>
          <p:spPr>
            <a:xfrm>
              <a:off x="5572122" y="1777935"/>
              <a:ext cx="6072189" cy="4901471"/>
            </a:xfrm>
            <a:prstGeom prst="rect">
              <a:avLst/>
            </a:prstGeom>
          </p:spPr>
        </p:pic>
      </p:gr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9"/>
            </p:custDataLst>
          </p:nvPr>
        </p:nvSpPr>
        <p:spPr>
          <a:xfrm>
            <a:off x="879743" y="3167409"/>
            <a:ext cx="4987658" cy="841966"/>
          </a:xfrm>
        </p:spPr>
        <p:txBody>
          <a:bodyPr lIns="90000" tIns="46800" rIns="90000" bIns="0" anchor="b" anchorCtr="0">
            <a:normAutofit/>
          </a:bodyPr>
          <a:lstStyle>
            <a:lvl1pPr algn="ctr">
              <a:defRPr sz="40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10"/>
            </p:custDataLst>
          </p:nvPr>
        </p:nvSpPr>
        <p:spPr>
          <a:xfrm>
            <a:off x="879475" y="4046220"/>
            <a:ext cx="4987925" cy="1188085"/>
          </a:xfrm>
        </p:spPr>
        <p:txBody>
          <a:bodyPr lIns="90000" tIns="0" rIns="90000" bIns="46800">
            <a:normAutofit/>
          </a:bodyPr>
          <a:lstStyle>
            <a:lvl1pPr marL="0" indent="0" algn="ctr" eaLnBrk="1" fontAlgn="auto" latinLnBrk="0" hangingPunct="1">
              <a:buNone/>
              <a:def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11211560" y="5380355"/>
            <a:ext cx="980440" cy="1450975"/>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a:no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p>
            <a:endParaRPr lang="zh-CN" altLang="en-US"/>
          </a:p>
        </p:txBody>
      </p:sp>
      <p:sp>
        <p:nvSpPr>
          <p:cNvPr id="7" name="灯片编号占位符 6"/>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a:blip r:embed="rId3"/>
          <a:stretch>
            <a:fillRect/>
          </a:stretch>
        </p:blipFill>
        <p:spPr>
          <a:xfrm>
            <a:off x="11211560" y="5380355"/>
            <a:ext cx="980440" cy="1450975"/>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p>
            <a:endParaRPr lang="zh-CN" altLang="en-US"/>
          </a:p>
        </p:txBody>
      </p:sp>
      <p:sp>
        <p:nvSpPr>
          <p:cNvPr id="9" name="灯片编号占位符 8"/>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202406" y="178594"/>
            <a:ext cx="11803849" cy="6639788"/>
            <a:chOff x="202406" y="178594"/>
            <a:chExt cx="11803849" cy="6639788"/>
          </a:xfrm>
        </p:grpSpPr>
        <p:sp>
          <p:nvSpPr>
            <p:cNvPr id="7" name="矩形 6"/>
            <p:cNvSpPr/>
            <p:nvPr>
              <p:custDataLst>
                <p:tags r:id="rId3"/>
              </p:custDataLst>
            </p:nvPr>
          </p:nvSpPr>
          <p:spPr>
            <a:xfrm>
              <a:off x="202406" y="178594"/>
              <a:ext cx="11787188" cy="6500813"/>
            </a:xfrm>
            <a:prstGeom prst="rect">
              <a:avLst/>
            </a:prstGeom>
            <a:noFill/>
            <a:ln w="222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custDataLst>
                <p:tags r:id="rId4"/>
              </p:custDataLst>
            </p:nvPr>
          </p:nvPicPr>
          <p:blipFill>
            <a:blip r:embed="rId5" cstate="screen"/>
            <a:stretch>
              <a:fillRect/>
            </a:stretch>
          </p:blipFill>
          <p:spPr>
            <a:xfrm>
              <a:off x="8402516" y="1485903"/>
              <a:ext cx="3603739" cy="5332479"/>
            </a:xfrm>
            <a:prstGeom prst="rect">
              <a:avLst/>
            </a:prstGeom>
          </p:spPr>
        </p:pic>
      </p:grpSp>
      <p:sp>
        <p:nvSpPr>
          <p:cNvPr id="2" name="标题 1"/>
          <p:cNvSpPr>
            <a:spLocks noGrp="1"/>
          </p:cNvSpPr>
          <p:nvPr>
            <p:ph type="title"/>
            <p:custDataLst>
              <p:tags r:id="rId6"/>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11211560" y="5380355"/>
            <a:ext cx="980440" cy="1450975"/>
          </a:xfrm>
          <a:prstGeom prst="rect">
            <a:avLst/>
          </a:prstGeom>
        </p:spPr>
      </p:pic>
      <p:sp>
        <p:nvSpPr>
          <p:cNvPr id="2" name="标题 1"/>
          <p:cNvSpPr>
            <a:spLocks noGrp="1"/>
          </p:cNvSpPr>
          <p:nvPr>
            <p:ph type="title"/>
            <p:custDataLst>
              <p:tags r:id="rId4"/>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11211560" y="5380355"/>
            <a:ext cx="980440" cy="1450975"/>
          </a:xfrm>
          <a:prstGeom prst="rect">
            <a:avLst/>
          </a:prstGeom>
        </p:spPr>
      </p:pic>
      <p:sp>
        <p:nvSpPr>
          <p:cNvPr id="2" name="竖排标题 1"/>
          <p:cNvSpPr>
            <a:spLocks noGrp="1"/>
          </p:cNvSpPr>
          <p:nvPr>
            <p:ph type="title" orient="vert"/>
            <p:custDataLst>
              <p:tags r:id="rId4"/>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5"/>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image" Target="../media/image9.png"/><Relationship Id="rId24" Type="http://schemas.openxmlformats.org/officeDocument/2006/relationships/tags" Target="../tags/tag136.xml"/><Relationship Id="rId23" Type="http://schemas.openxmlformats.org/officeDocument/2006/relationships/tags" Target="../tags/tag135.xml"/><Relationship Id="rId22" Type="http://schemas.openxmlformats.org/officeDocument/2006/relationships/tags" Target="../tags/tag134.xml"/><Relationship Id="rId21" Type="http://schemas.openxmlformats.org/officeDocument/2006/relationships/tags" Target="../tags/tag133.xml"/><Relationship Id="rId20" Type="http://schemas.openxmlformats.org/officeDocument/2006/relationships/tags" Target="../tags/tag132.xml"/><Relationship Id="rId2" Type="http://schemas.openxmlformats.org/officeDocument/2006/relationships/slideLayout" Target="../slideLayouts/slideLayout2.xml"/><Relationship Id="rId19" Type="http://schemas.openxmlformats.org/officeDocument/2006/relationships/tags" Target="../tags/tag13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水印"/>
          <p:cNvPicPr>
            <a:picLocks noChangeAspect="1"/>
          </p:cNvPicPr>
          <p:nvPr userDrawn="1"/>
        </p:nvPicPr>
        <p:blipFill>
          <a:blip r:embed="rId25"/>
          <a:stretch>
            <a:fillRect/>
          </a:stretch>
        </p:blipFill>
        <p:spPr>
          <a:xfrm>
            <a:off x="6762115" y="63500"/>
            <a:ext cx="5326380" cy="17240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4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4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hemeOverride" Target="../theme/themeOverride1.xml"/><Relationship Id="rId2" Type="http://schemas.openxmlformats.org/officeDocument/2006/relationships/tags" Target="../tags/tag155.xml"/><Relationship Id="rId1" Type="http://schemas.openxmlformats.org/officeDocument/2006/relationships/tags" Target="../tags/tag15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4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4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4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684905" y="2383790"/>
            <a:ext cx="8385175" cy="953135"/>
          </a:xfrm>
          <a:prstGeom prst="rect">
            <a:avLst/>
          </a:prstGeom>
          <a:noFill/>
          <a:ln>
            <a:solidFill>
              <a:srgbClr val="00B050"/>
            </a:solidFill>
          </a:ln>
          <a:extLst>
            <a:ext uri="{909E8E84-426E-40DD-AFC4-6F175D3DCCD1}">
              <a14:hiddenFill xmlns:a14="http://schemas.microsoft.com/office/drawing/2010/main">
                <a:solidFill>
                  <a:srgbClr val="88DB29"/>
                </a:solidFill>
              </a14:hiddenFill>
            </a:ext>
          </a:extLst>
        </p:spPr>
        <p:txBody>
          <a:bodyPr wrap="square" rtlCol="0">
            <a:spAutoFit/>
          </a:bodyPr>
          <a:lstStyle/>
          <a:p>
            <a:pPr algn="just" fontAlgn="auto"/>
            <a:r>
              <a:rPr lang="en-US" altLang="zh-CN" sz="2800">
                <a:solidFill>
                  <a:schemeClr val="tx1"/>
                </a:solidFill>
                <a:latin typeface="Times New Roman" panose="02020603050405020304" charset="0"/>
                <a:cs typeface="Times New Roman" panose="02020603050405020304" charset="0"/>
              </a:rPr>
              <a:t>2) Children should sleep more when they learn more, which is important for achieving success on study.</a:t>
            </a:r>
            <a:endParaRPr lang="en-US" altLang="zh-CN" sz="2800">
              <a:solidFill>
                <a:schemeClr val="tx1"/>
              </a:solidFill>
              <a:latin typeface="Times New Roman" panose="02020603050405020304" charset="0"/>
              <a:cs typeface="Times New Roman" panose="02020603050405020304" charset="0"/>
            </a:endParaRPr>
          </a:p>
        </p:txBody>
      </p:sp>
      <p:sp>
        <p:nvSpPr>
          <p:cNvPr id="9" name="文本框 8"/>
          <p:cNvSpPr txBox="1"/>
          <p:nvPr/>
        </p:nvSpPr>
        <p:spPr>
          <a:xfrm>
            <a:off x="3684905" y="3837305"/>
            <a:ext cx="8384540" cy="1383665"/>
          </a:xfrm>
          <a:prstGeom prst="rect">
            <a:avLst/>
          </a:prstGeom>
          <a:noFill/>
          <a:ln>
            <a:solidFill>
              <a:srgbClr val="00B050"/>
            </a:solidFill>
          </a:ln>
          <a:extLst>
            <a:ext uri="{909E8E84-426E-40DD-AFC4-6F175D3DCCD1}">
              <a14:hiddenFill xmlns:a14="http://schemas.microsoft.com/office/drawing/2010/main">
                <a:solidFill>
                  <a:srgbClr val="88DB29"/>
                </a:solidFill>
              </a14:hiddenFill>
            </a:ext>
          </a:extLst>
        </p:spPr>
        <p:txBody>
          <a:bodyPr wrap="square" rtlCol="0">
            <a:spAutoFit/>
          </a:bodyPr>
          <a:lstStyle/>
          <a:p>
            <a:pPr algn="just" fontAlgn="auto"/>
            <a:r>
              <a:rPr lang="en-US" altLang="zh-CN" sz="2800">
                <a:solidFill>
                  <a:schemeClr val="tx1"/>
                </a:solidFill>
                <a:latin typeface="Times New Roman" panose="02020603050405020304" charset="0"/>
                <a:cs typeface="Times New Roman" panose="02020603050405020304" charset="0"/>
              </a:rPr>
              <a:t>3) Some experts suggests that teens should sleep </a:t>
            </a:r>
            <a:r>
              <a:rPr lang="zh-CN" altLang="en-US" sz="2800">
                <a:solidFill>
                  <a:schemeClr val="tx1"/>
                </a:solidFill>
                <a:latin typeface="Times New Roman" panose="02020603050405020304" charset="0"/>
                <a:cs typeface="Times New Roman" panose="02020603050405020304" charset="0"/>
                <a:sym typeface="+mn-ea"/>
              </a:rPr>
              <a:t>8 to 10 hours per day </a:t>
            </a:r>
            <a:r>
              <a:rPr lang="en-US" altLang="zh-CN" sz="2800">
                <a:solidFill>
                  <a:schemeClr val="tx1"/>
                </a:solidFill>
                <a:latin typeface="Times New Roman" panose="02020603050405020304" charset="0"/>
                <a:cs typeface="Times New Roman" panose="02020603050405020304" charset="0"/>
                <a:sym typeface="+mn-ea"/>
              </a:rPr>
              <a:t>because poor sleep will have negative effects on teenagers.</a:t>
            </a:r>
            <a:endParaRPr lang="en-US" altLang="zh-CN" sz="2800">
              <a:solidFill>
                <a:schemeClr val="tx1"/>
              </a:solidFill>
              <a:latin typeface="Times New Roman" panose="02020603050405020304" charset="0"/>
              <a:cs typeface="Times New Roman" panose="02020603050405020304" charset="0"/>
              <a:sym typeface="+mn-ea"/>
            </a:endParaRPr>
          </a:p>
        </p:txBody>
      </p:sp>
      <p:sp>
        <p:nvSpPr>
          <p:cNvPr id="5" name="文本框 4"/>
          <p:cNvSpPr txBox="1"/>
          <p:nvPr/>
        </p:nvSpPr>
        <p:spPr>
          <a:xfrm>
            <a:off x="3684905" y="5620385"/>
            <a:ext cx="8385175" cy="953135"/>
          </a:xfrm>
          <a:prstGeom prst="rect">
            <a:avLst/>
          </a:prstGeom>
          <a:noFill/>
          <a:ln>
            <a:solidFill>
              <a:srgbClr val="00B050"/>
            </a:solidFill>
          </a:ln>
          <a:extLst>
            <a:ext uri="{909E8E84-426E-40DD-AFC4-6F175D3DCCD1}">
              <a14:hiddenFill xmlns:a14="http://schemas.microsoft.com/office/drawing/2010/main">
                <a:solidFill>
                  <a:srgbClr val="88DB29"/>
                </a:solidFill>
              </a14:hiddenFill>
            </a:ext>
          </a:extLst>
        </p:spPr>
        <p:txBody>
          <a:bodyPr wrap="square" rtlCol="0">
            <a:spAutoFit/>
          </a:bodyPr>
          <a:lstStyle/>
          <a:p>
            <a:pPr algn="just" fontAlgn="auto"/>
            <a:r>
              <a:rPr lang="en-US" altLang="zh-CN" sz="2800">
                <a:solidFill>
                  <a:schemeClr val="tx1"/>
                </a:solidFill>
                <a:latin typeface="Times New Roman" panose="02020603050405020304" charset="0"/>
                <a:cs typeface="Times New Roman" panose="02020603050405020304" charset="0"/>
              </a:rPr>
              <a:t>4) </a:t>
            </a:r>
            <a:r>
              <a:rPr lang="en-US" altLang="zh-CN" sz="2800">
                <a:solidFill>
                  <a:srgbClr val="FF0000"/>
                </a:solidFill>
                <a:latin typeface="Times New Roman" panose="02020603050405020304" charset="0"/>
                <a:cs typeface="Times New Roman" panose="02020603050405020304" charset="0"/>
              </a:rPr>
              <a:t>So </a:t>
            </a:r>
            <a:r>
              <a:rPr lang="en-US" altLang="zh-CN" sz="2800">
                <a:solidFill>
                  <a:schemeClr val="tx1"/>
                </a:solidFill>
                <a:latin typeface="Times New Roman" panose="02020603050405020304" charset="0"/>
                <a:cs typeface="Times New Roman" panose="02020603050405020304" charset="0"/>
              </a:rPr>
              <a:t>parents should help change children's habits gradually and with them.</a:t>
            </a:r>
            <a:endParaRPr lang="en-US" altLang="zh-CN" sz="2800" b="1">
              <a:solidFill>
                <a:srgbClr val="FF0000"/>
              </a:solidFill>
              <a:latin typeface="Times New Roman" panose="02020603050405020304" charset="0"/>
              <a:cs typeface="Times New Roman" panose="02020603050405020304" charset="0"/>
            </a:endParaRPr>
          </a:p>
        </p:txBody>
      </p:sp>
      <p:sp>
        <p:nvSpPr>
          <p:cNvPr id="7" name="文本框 6"/>
          <p:cNvSpPr txBox="1"/>
          <p:nvPr/>
        </p:nvSpPr>
        <p:spPr>
          <a:xfrm>
            <a:off x="3594735" y="561340"/>
            <a:ext cx="8474710" cy="1383665"/>
          </a:xfrm>
          <a:prstGeom prst="rect">
            <a:avLst/>
          </a:prstGeom>
          <a:noFill/>
          <a:ln>
            <a:solidFill>
              <a:srgbClr val="00B050"/>
            </a:solidFill>
          </a:ln>
          <a:extLst>
            <a:ext uri="{909E8E84-426E-40DD-AFC4-6F175D3DCCD1}">
              <a14:hiddenFill xmlns:a14="http://schemas.microsoft.com/office/drawing/2010/main">
                <a:solidFill>
                  <a:srgbClr val="88DB29"/>
                </a:solidFill>
              </a14:hiddenFill>
            </a:ext>
          </a:extLst>
        </p:spPr>
        <p:txBody>
          <a:bodyPr wrap="square" rtlCol="0" anchor="t">
            <a:spAutoFit/>
          </a:bodyPr>
          <a:lstStyle/>
          <a:p>
            <a:pPr algn="just" fontAlgn="auto"/>
            <a:r>
              <a:rPr lang="en-US" altLang="zh-CN" sz="2800">
                <a:latin typeface="Times New Roman" panose="02020603050405020304" charset="0"/>
                <a:cs typeface="Times New Roman" panose="02020603050405020304" charset="0"/>
                <a:sym typeface="+mn-ea"/>
              </a:rPr>
              <a:t>1) Many parents find it hard to make children have adequate sleep due to high-pressure study, but adequate sleep is essential for children's study.</a:t>
            </a:r>
            <a:endParaRPr lang="en-US" altLang="zh-CN" sz="2800">
              <a:latin typeface="Times New Roman" panose="02020603050405020304" charset="0"/>
              <a:cs typeface="Times New Roman" panose="02020603050405020304" charset="0"/>
              <a:sym typeface="+mn-ea"/>
            </a:endParaRPr>
          </a:p>
        </p:txBody>
      </p:sp>
      <p:sp>
        <p:nvSpPr>
          <p:cNvPr id="8" name="文本框 7"/>
          <p:cNvSpPr txBox="1"/>
          <p:nvPr/>
        </p:nvSpPr>
        <p:spPr>
          <a:xfrm>
            <a:off x="0" y="-22225"/>
            <a:ext cx="2242185" cy="583565"/>
          </a:xfrm>
          <a:prstGeom prst="rect">
            <a:avLst/>
          </a:prstGeom>
          <a:solidFill>
            <a:srgbClr val="00B0F0"/>
          </a:solidFill>
        </p:spPr>
        <p:txBody>
          <a:bodyPr wrap="square" rtlCol="0">
            <a:spAutoFit/>
          </a:bodyPr>
          <a:lstStyle/>
          <a:p>
            <a:r>
              <a:rPr lang="en-US" altLang="zh-CN" sz="3200" b="1">
                <a:solidFill>
                  <a:schemeClr val="bg1"/>
                </a:solidFill>
                <a:latin typeface="Times New Roman" panose="02020603050405020304" charset="0"/>
                <a:cs typeface="Times New Roman" panose="02020603050405020304" charset="0"/>
              </a:rPr>
              <a:t> Coherence </a:t>
            </a:r>
            <a:endParaRPr lang="en-US" altLang="zh-CN" sz="3200" b="1">
              <a:solidFill>
                <a:schemeClr val="bg1"/>
              </a:solidFill>
              <a:latin typeface="Times New Roman" panose="02020603050405020304" charset="0"/>
              <a:cs typeface="Times New Roman" panose="02020603050405020304" charset="0"/>
            </a:endParaRPr>
          </a:p>
        </p:txBody>
      </p:sp>
      <p:sp>
        <p:nvSpPr>
          <p:cNvPr id="2" name="圆角矩形 1"/>
          <p:cNvSpPr/>
          <p:nvPr/>
        </p:nvSpPr>
        <p:spPr>
          <a:xfrm>
            <a:off x="316230" y="805180"/>
            <a:ext cx="1234440" cy="648970"/>
          </a:xfrm>
          <a:prstGeom prst="roundRect">
            <a:avLst/>
          </a:prstGeom>
          <a:solidFill>
            <a:srgbClr val="88D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bg1"/>
                </a:solidFill>
                <a:latin typeface="Times New Roman" panose="02020603050405020304" charset="0"/>
                <a:cs typeface="Times New Roman" panose="02020603050405020304" charset="0"/>
              </a:rPr>
              <a:t>para 1</a:t>
            </a:r>
            <a:endParaRPr lang="en-US" altLang="zh-CN" sz="2800" b="1">
              <a:solidFill>
                <a:schemeClr val="bg1"/>
              </a:solidFill>
              <a:latin typeface="Times New Roman" panose="02020603050405020304" charset="0"/>
              <a:cs typeface="Times New Roman" panose="02020603050405020304" charset="0"/>
            </a:endParaRPr>
          </a:p>
        </p:txBody>
      </p:sp>
      <p:sp>
        <p:nvSpPr>
          <p:cNvPr id="3" name="圆角矩形 2"/>
          <p:cNvSpPr/>
          <p:nvPr/>
        </p:nvSpPr>
        <p:spPr>
          <a:xfrm>
            <a:off x="316230" y="2383790"/>
            <a:ext cx="1234440" cy="648970"/>
          </a:xfrm>
          <a:prstGeom prst="roundRect">
            <a:avLst/>
          </a:prstGeom>
          <a:solidFill>
            <a:srgbClr val="88D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bg1"/>
                </a:solidFill>
                <a:latin typeface="Times New Roman" panose="02020603050405020304" charset="0"/>
                <a:cs typeface="Times New Roman" panose="02020603050405020304" charset="0"/>
              </a:rPr>
              <a:t>para 2</a:t>
            </a:r>
            <a:endParaRPr lang="en-US" altLang="zh-CN" sz="2800" b="1">
              <a:solidFill>
                <a:schemeClr val="bg1"/>
              </a:solidFill>
              <a:latin typeface="Times New Roman" panose="02020603050405020304" charset="0"/>
              <a:cs typeface="Times New Roman" panose="02020603050405020304" charset="0"/>
            </a:endParaRPr>
          </a:p>
        </p:txBody>
      </p:sp>
      <p:sp>
        <p:nvSpPr>
          <p:cNvPr id="4" name="圆角矩形 3"/>
          <p:cNvSpPr/>
          <p:nvPr/>
        </p:nvSpPr>
        <p:spPr>
          <a:xfrm>
            <a:off x="316230" y="4114800"/>
            <a:ext cx="1234440" cy="648970"/>
          </a:xfrm>
          <a:prstGeom prst="roundRect">
            <a:avLst/>
          </a:prstGeom>
          <a:solidFill>
            <a:srgbClr val="88D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bg1"/>
                </a:solidFill>
                <a:latin typeface="Times New Roman" panose="02020603050405020304" charset="0"/>
                <a:cs typeface="Times New Roman" panose="02020603050405020304" charset="0"/>
              </a:rPr>
              <a:t>para 3</a:t>
            </a:r>
            <a:endParaRPr lang="en-US" altLang="zh-CN" sz="2800" b="1">
              <a:solidFill>
                <a:schemeClr val="bg1"/>
              </a:solidFill>
              <a:latin typeface="Times New Roman" panose="02020603050405020304" charset="0"/>
              <a:cs typeface="Times New Roman" panose="02020603050405020304" charset="0"/>
            </a:endParaRPr>
          </a:p>
        </p:txBody>
      </p:sp>
      <p:sp>
        <p:nvSpPr>
          <p:cNvPr id="6" name="圆角矩形 5"/>
          <p:cNvSpPr/>
          <p:nvPr/>
        </p:nvSpPr>
        <p:spPr>
          <a:xfrm>
            <a:off x="316230" y="5772150"/>
            <a:ext cx="1234440" cy="648970"/>
          </a:xfrm>
          <a:prstGeom prst="roundRect">
            <a:avLst/>
          </a:prstGeom>
          <a:solidFill>
            <a:srgbClr val="88D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bg1"/>
                </a:solidFill>
                <a:latin typeface="Times New Roman" panose="02020603050405020304" charset="0"/>
                <a:cs typeface="Times New Roman" panose="02020603050405020304" charset="0"/>
              </a:rPr>
              <a:t>para 4</a:t>
            </a:r>
            <a:endParaRPr lang="en-US" altLang="zh-CN" sz="2800" b="1">
              <a:solidFill>
                <a:schemeClr val="bg1"/>
              </a:solidFill>
              <a:latin typeface="Times New Roman" panose="02020603050405020304" charset="0"/>
              <a:cs typeface="Times New Roman" panose="02020603050405020304" charset="0"/>
            </a:endParaRPr>
          </a:p>
        </p:txBody>
      </p:sp>
      <p:sp>
        <p:nvSpPr>
          <p:cNvPr id="11" name="右大括号 10"/>
          <p:cNvSpPr/>
          <p:nvPr/>
        </p:nvSpPr>
        <p:spPr>
          <a:xfrm>
            <a:off x="1645920" y="2661285"/>
            <a:ext cx="633730" cy="1536065"/>
          </a:xfrm>
          <a:prstGeom prst="righ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下箭头 13"/>
          <p:cNvSpPr/>
          <p:nvPr/>
        </p:nvSpPr>
        <p:spPr>
          <a:xfrm>
            <a:off x="901065" y="1567815"/>
            <a:ext cx="238125" cy="712470"/>
          </a:xfrm>
          <a:prstGeom prst="downArrow">
            <a:avLst/>
          </a:prstGeom>
          <a:solidFill>
            <a:srgbClr val="FFFF00"/>
          </a:solidFill>
          <a:ln>
            <a:solidFill>
              <a:srgbClr val="88D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下箭头 15"/>
          <p:cNvSpPr/>
          <p:nvPr/>
        </p:nvSpPr>
        <p:spPr>
          <a:xfrm>
            <a:off x="901700" y="4907915"/>
            <a:ext cx="237490" cy="712470"/>
          </a:xfrm>
          <a:prstGeom prst="downArrow">
            <a:avLst/>
          </a:prstGeom>
          <a:solidFill>
            <a:srgbClr val="FFFF00"/>
          </a:solidFill>
          <a:ln>
            <a:solidFill>
              <a:srgbClr val="88D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2279650" y="3168650"/>
            <a:ext cx="997585" cy="521970"/>
          </a:xfrm>
          <a:prstGeom prst="rect">
            <a:avLst/>
          </a:prstGeom>
          <a:noFill/>
        </p:spPr>
        <p:txBody>
          <a:bodyPr wrap="square" rtlCol="0">
            <a:spAutoFit/>
          </a:bodyPr>
          <a:lstStyle/>
          <a:p>
            <a:r>
              <a:rPr lang="zh-CN" altLang="en-US" sz="2800">
                <a:latin typeface="Times New Roman" panose="02020603050405020304" charset="0"/>
              </a:rPr>
              <a:t>并列</a:t>
            </a:r>
            <a:endParaRPr lang="zh-CN" altLang="en-US" sz="2800">
              <a:latin typeface="Times New Roman" panose="02020603050405020304" charset="0"/>
            </a:endParaRPr>
          </a:p>
        </p:txBody>
      </p:sp>
      <p:sp>
        <p:nvSpPr>
          <p:cNvPr id="18" name="文本框 17"/>
          <p:cNvSpPr txBox="1"/>
          <p:nvPr/>
        </p:nvSpPr>
        <p:spPr>
          <a:xfrm>
            <a:off x="1282065" y="1663065"/>
            <a:ext cx="997585" cy="521970"/>
          </a:xfrm>
          <a:prstGeom prst="rect">
            <a:avLst/>
          </a:prstGeom>
          <a:noFill/>
        </p:spPr>
        <p:txBody>
          <a:bodyPr wrap="square" rtlCol="0">
            <a:spAutoFit/>
          </a:bodyPr>
          <a:lstStyle/>
          <a:p>
            <a:r>
              <a:rPr lang="zh-CN" altLang="en-US" sz="2800">
                <a:latin typeface="Times New Roman" panose="02020603050405020304" charset="0"/>
              </a:rPr>
              <a:t>解释</a:t>
            </a:r>
            <a:endParaRPr lang="zh-CN" altLang="en-US" sz="2800">
              <a:latin typeface="Times New Roman" panose="02020603050405020304" charset="0"/>
            </a:endParaRPr>
          </a:p>
        </p:txBody>
      </p:sp>
      <p:sp>
        <p:nvSpPr>
          <p:cNvPr id="19" name="文本框 18"/>
          <p:cNvSpPr txBox="1"/>
          <p:nvPr/>
        </p:nvSpPr>
        <p:spPr>
          <a:xfrm>
            <a:off x="1463675" y="5003165"/>
            <a:ext cx="997585" cy="521970"/>
          </a:xfrm>
          <a:prstGeom prst="rect">
            <a:avLst/>
          </a:prstGeom>
          <a:noFill/>
        </p:spPr>
        <p:txBody>
          <a:bodyPr wrap="square" rtlCol="0">
            <a:spAutoFit/>
          </a:bodyPr>
          <a:lstStyle/>
          <a:p>
            <a:r>
              <a:rPr lang="zh-CN" altLang="en-US" sz="2800">
                <a:latin typeface="Times New Roman" panose="02020603050405020304" charset="0"/>
              </a:rPr>
              <a:t>因果</a:t>
            </a:r>
            <a:endParaRPr lang="zh-CN" altLang="en-US" sz="2800">
              <a:latin typeface="Times New Roman" panose="02020603050405020304" charset="0"/>
            </a:endParaRPr>
          </a:p>
        </p:txBody>
      </p:sp>
      <p:sp>
        <p:nvSpPr>
          <p:cNvPr id="20" name="矩形标注 19"/>
          <p:cNvSpPr/>
          <p:nvPr/>
        </p:nvSpPr>
        <p:spPr>
          <a:xfrm>
            <a:off x="3529330" y="1945005"/>
            <a:ext cx="4413885" cy="468630"/>
          </a:xfrm>
          <a:prstGeom prst="wedgeRectCallout">
            <a:avLst>
              <a:gd name="adj1" fmla="val -36361"/>
              <a:gd name="adj2" fmla="val 7994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FF0000"/>
                </a:solidFill>
                <a:latin typeface="Times New Roman" panose="02020603050405020304" charset="0"/>
                <a:cs typeface="Times New Roman" panose="02020603050405020304" charset="0"/>
              </a:rPr>
              <a:t>Basically,/Fundamentally</a:t>
            </a:r>
            <a:endParaRPr lang="en-US" altLang="zh-CN" sz="2800">
              <a:solidFill>
                <a:srgbClr val="FF0000"/>
              </a:solidFill>
              <a:latin typeface="Times New Roman" panose="02020603050405020304" charset="0"/>
              <a:cs typeface="Times New Roman" panose="02020603050405020304" charset="0"/>
            </a:endParaRPr>
          </a:p>
        </p:txBody>
      </p:sp>
      <p:sp>
        <p:nvSpPr>
          <p:cNvPr id="21" name="矩形标注 20"/>
          <p:cNvSpPr/>
          <p:nvPr/>
        </p:nvSpPr>
        <p:spPr>
          <a:xfrm>
            <a:off x="3529965" y="3413760"/>
            <a:ext cx="2735580" cy="423545"/>
          </a:xfrm>
          <a:prstGeom prst="wedgeRectCallout">
            <a:avLst>
              <a:gd name="adj1" fmla="val -29155"/>
              <a:gd name="adj2" fmla="val 8658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FF0000"/>
                </a:solidFill>
                <a:latin typeface="Times New Roman" panose="02020603050405020304" charset="0"/>
                <a:cs typeface="Times New Roman" panose="02020603050405020304" charset="0"/>
              </a:rPr>
              <a:t>And/Meanwhile,</a:t>
            </a:r>
            <a:endParaRPr lang="en-US" altLang="zh-CN" sz="2800">
              <a:solidFill>
                <a:srgbClr val="FF0000"/>
              </a:solidFill>
              <a:latin typeface="Times New Roman" panose="02020603050405020304" charset="0"/>
              <a:cs typeface="Times New Roman" panose="02020603050405020304" charset="0"/>
            </a:endParaRPr>
          </a:p>
        </p:txBody>
      </p:sp>
      <p:sp>
        <p:nvSpPr>
          <p:cNvPr id="22" name="矩形标注 21"/>
          <p:cNvSpPr/>
          <p:nvPr/>
        </p:nvSpPr>
        <p:spPr>
          <a:xfrm>
            <a:off x="3684905" y="5126990"/>
            <a:ext cx="2767330" cy="398145"/>
          </a:xfrm>
          <a:prstGeom prst="wedgeRectCallout">
            <a:avLst>
              <a:gd name="adj1" fmla="val -21156"/>
              <a:gd name="adj2" fmla="val 11650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FF0000"/>
                </a:solidFill>
                <a:latin typeface="Times New Roman" panose="02020603050405020304" charset="0"/>
                <a:cs typeface="Times New Roman" panose="02020603050405020304" charset="0"/>
              </a:rPr>
              <a:t>Therefore, Hence,</a:t>
            </a:r>
            <a:endParaRPr lang="en-US" altLang="zh-CN" sz="2800">
              <a:solidFill>
                <a:srgbClr val="FF0000"/>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p:tgtEl>
                                          <p:spTgt spid="14"/>
                                        </p:tgtEl>
                                        <p:attrNameLst>
                                          <p:attrName>ppt_y</p:attrName>
                                        </p:attrNameLst>
                                      </p:cBhvr>
                                      <p:tavLst>
                                        <p:tav tm="0">
                                          <p:val>
                                            <p:strVal val="#ppt_y-#ppt_h*1.125000"/>
                                          </p:val>
                                        </p:tav>
                                        <p:tav tm="100000">
                                          <p:val>
                                            <p:strVal val="#ppt_y"/>
                                          </p:val>
                                        </p:tav>
                                      </p:tavLst>
                                    </p:anim>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p:tgtEl>
                                          <p:spTgt spid="20"/>
                                        </p:tgtEl>
                                        <p:attrNameLst>
                                          <p:attrName>ppt_y</p:attrName>
                                        </p:attrNameLst>
                                      </p:cBhvr>
                                      <p:tavLst>
                                        <p:tav tm="0">
                                          <p:val>
                                            <p:strVal val="#ppt_y+#ppt_h*1.125000"/>
                                          </p:val>
                                        </p:tav>
                                        <p:tav tm="100000">
                                          <p:val>
                                            <p:strVal val="#ppt_y"/>
                                          </p:val>
                                        </p:tav>
                                      </p:tavLst>
                                    </p:anim>
                                    <p:animEffect transition="in" filter="wipe(up)">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p:tgtEl>
                                          <p:spTgt spid="11"/>
                                        </p:tgtEl>
                                        <p:attrNameLst>
                                          <p:attrName>ppt_x</p:attrName>
                                        </p:attrNameLst>
                                      </p:cBhvr>
                                      <p:tavLst>
                                        <p:tav tm="0">
                                          <p:val>
                                            <p:strVal val="#ppt_x-#ppt_w*1.125000"/>
                                          </p:val>
                                        </p:tav>
                                        <p:tav tm="100000">
                                          <p:val>
                                            <p:strVal val="#ppt_x"/>
                                          </p:val>
                                        </p:tav>
                                      </p:tavLst>
                                    </p:anim>
                                    <p:animEffect transition="in" filter="wipe(right)">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p:tgtEl>
                                          <p:spTgt spid="21"/>
                                        </p:tgtEl>
                                        <p:attrNameLst>
                                          <p:attrName>ppt_y</p:attrName>
                                        </p:attrNameLst>
                                      </p:cBhvr>
                                      <p:tavLst>
                                        <p:tav tm="0">
                                          <p:val>
                                            <p:strVal val="#ppt_y+#ppt_h*1.125000"/>
                                          </p:val>
                                        </p:tav>
                                        <p:tav tm="100000">
                                          <p:val>
                                            <p:strVal val="#ppt_y"/>
                                          </p:val>
                                        </p:tav>
                                      </p:tavLst>
                                    </p:anim>
                                    <p:animEffect transition="in" filter="wipe(up)">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1"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p:tgtEl>
                                          <p:spTgt spid="16"/>
                                        </p:tgtEl>
                                        <p:attrNameLst>
                                          <p:attrName>ppt_y</p:attrName>
                                        </p:attrNameLst>
                                      </p:cBhvr>
                                      <p:tavLst>
                                        <p:tav tm="0">
                                          <p:val>
                                            <p:strVal val="#ppt_y-#ppt_h*1.125000"/>
                                          </p:val>
                                        </p:tav>
                                        <p:tav tm="100000">
                                          <p:val>
                                            <p:strVal val="#ppt_y"/>
                                          </p:val>
                                        </p:tav>
                                      </p:tavLst>
                                    </p:anim>
                                    <p:animEffect transition="in" filter="wipe(down)">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2" presetClass="entr" presetSubtype="4"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p:tgtEl>
                                          <p:spTgt spid="22"/>
                                        </p:tgtEl>
                                        <p:attrNameLst>
                                          <p:attrName>ppt_y</p:attrName>
                                        </p:attrNameLst>
                                      </p:cBhvr>
                                      <p:tavLst>
                                        <p:tav tm="0">
                                          <p:val>
                                            <p:strVal val="#ppt_y+#ppt_h*1.125000"/>
                                          </p:val>
                                        </p:tav>
                                        <p:tav tm="100000">
                                          <p:val>
                                            <p:strVal val="#ppt_y"/>
                                          </p:val>
                                        </p:tav>
                                      </p:tavLst>
                                    </p:anim>
                                    <p:animEffect transition="in" filter="wipe(up)">
                                      <p:cBhvr>
                                        <p:cTn id="8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9" grpId="0" bldLvl="0" animBg="1"/>
      <p:bldP spid="5" grpId="0" bldLvl="0" animBg="1"/>
      <p:bldP spid="7" grpId="0" bldLvl="0" animBg="1"/>
      <p:bldP spid="2" grpId="0" animBg="1"/>
      <p:bldP spid="3" grpId="0" animBg="1"/>
      <p:bldP spid="4" grpId="0" animBg="1"/>
      <p:bldP spid="6" grpId="0" animBg="1"/>
      <p:bldP spid="11" grpId="0" animBg="1"/>
      <p:bldP spid="14" grpId="0" animBg="1"/>
      <p:bldP spid="16" grpId="0" animBg="1"/>
      <p:bldP spid="17" grpId="0"/>
      <p:bldP spid="18" grpId="0"/>
      <p:bldP spid="19" grpId="0"/>
      <p:bldP spid="20" grpId="0" bldLvl="0" animBg="1"/>
      <p:bldP spid="21" grpId="0" bldLvl="0" animBg="1"/>
      <p:bldP spid="2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268605"/>
            <a:ext cx="3884930" cy="441960"/>
          </a:xfrm>
        </p:spPr>
        <p:txBody>
          <a:bodyPr/>
          <a:lstStyle/>
          <a:p>
            <a:r>
              <a:rPr lang="en-US" altLang="zh-CN">
                <a:latin typeface="Times New Roman" panose="02020603050405020304" charset="0"/>
                <a:cs typeface="Times New Roman" panose="02020603050405020304" charset="0"/>
              </a:rPr>
              <a:t>One Possible Version:</a:t>
            </a:r>
            <a:endParaRPr lang="en-US" altLang="zh-CN">
              <a:latin typeface="Times New Roman" panose="02020603050405020304" charset="0"/>
              <a:cs typeface="Times New Roman" panose="02020603050405020304" charset="0"/>
            </a:endParaRPr>
          </a:p>
        </p:txBody>
      </p:sp>
      <p:sp>
        <p:nvSpPr>
          <p:cNvPr id="7" name="文本框 6"/>
          <p:cNvSpPr txBox="1"/>
          <p:nvPr/>
        </p:nvSpPr>
        <p:spPr>
          <a:xfrm>
            <a:off x="1233805" y="1010920"/>
            <a:ext cx="9787255" cy="4225925"/>
          </a:xfrm>
          <a:prstGeom prst="rect">
            <a:avLst/>
          </a:prstGeom>
          <a:noFill/>
          <a:ln>
            <a:solidFill>
              <a:srgbClr val="00B050"/>
            </a:solidFill>
          </a:ln>
          <a:extLst>
            <a:ext uri="{909E8E84-426E-40DD-AFC4-6F175D3DCCD1}">
              <a14:hiddenFill xmlns:a14="http://schemas.microsoft.com/office/drawing/2010/main">
                <a:solidFill>
                  <a:srgbClr val="88DB29"/>
                </a:solidFill>
              </a14:hiddenFill>
            </a:ext>
          </a:extLst>
        </p:spPr>
        <p:txBody>
          <a:bodyPr wrap="square" rtlCol="0" anchor="t">
            <a:spAutoFit/>
          </a:bodyPr>
          <a:lstStyle/>
          <a:p>
            <a:pPr indent="711200" algn="just" fontAlgn="auto">
              <a:lnSpc>
                <a:spcPct val="120000"/>
              </a:lnSpc>
              <a:extLst>
                <a:ext uri="{35155182-B16C-46BC-9424-99874614C6A1}">
                  <wpsdc:indentchars xmlns:wpsdc="http://www.wps.cn/officeDocument/2017/drawingmlCustomData" val="200" checksum="3773799597"/>
                </a:ext>
              </a:extLst>
            </a:pPr>
            <a:r>
              <a:rPr lang="en-US" altLang="zh-CN" sz="2800">
                <a:latin typeface="Times New Roman" panose="02020603050405020304" charset="0"/>
                <a:cs typeface="Times New Roman" panose="02020603050405020304" charset="0"/>
                <a:sym typeface="+mn-ea"/>
              </a:rPr>
              <a:t>Many parents find it hard to make children have adequate sleep due to high-pressure study, but adequate sleep is essential for children's study. Fundamentally, Children should sleep more when they learn more, which is important for achieving success on study. Meanwhile, Some experts suggests that teens should sleep </a:t>
            </a:r>
            <a:r>
              <a:rPr lang="zh-CN" altLang="en-US" sz="2800">
                <a:latin typeface="Times New Roman" panose="02020603050405020304" charset="0"/>
                <a:cs typeface="Times New Roman" panose="02020603050405020304" charset="0"/>
                <a:sym typeface="+mn-ea"/>
              </a:rPr>
              <a:t>8 to 10 hours per day </a:t>
            </a:r>
            <a:r>
              <a:rPr lang="en-US" altLang="zh-CN" sz="2800">
                <a:latin typeface="Times New Roman" panose="02020603050405020304" charset="0"/>
                <a:cs typeface="Times New Roman" panose="02020603050405020304" charset="0"/>
                <a:sym typeface="+mn-ea"/>
              </a:rPr>
              <a:t>because poor sleep will have negative effects on teenagers. Therefore, </a:t>
            </a:r>
            <a:r>
              <a:rPr lang="en-US" altLang="zh-CN" sz="2800">
                <a:solidFill>
                  <a:srgbClr val="FF0000"/>
                </a:solidFill>
                <a:latin typeface="Times New Roman" panose="02020603050405020304" charset="0"/>
                <a:cs typeface="Times New Roman" panose="02020603050405020304" charset="0"/>
                <a:sym typeface="+mn-ea"/>
              </a:rPr>
              <a:t> </a:t>
            </a:r>
            <a:r>
              <a:rPr lang="en-US" altLang="zh-CN" sz="2800">
                <a:latin typeface="Times New Roman" panose="02020603050405020304" charset="0"/>
                <a:cs typeface="Times New Roman" panose="02020603050405020304" charset="0"/>
                <a:sym typeface="+mn-ea"/>
              </a:rPr>
              <a:t>parents should help change children's habits gradually and with them.</a:t>
            </a:r>
            <a:endParaRPr lang="en-US" altLang="zh-CN" sz="2800">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737235" y="2122805"/>
            <a:ext cx="9704705" cy="842010"/>
          </a:xfrm>
        </p:spPr>
        <p:txBody>
          <a:bodyPr>
            <a:normAutofit fontScale="90000"/>
            <a:scene3d>
              <a:camera prst="obliqueTopLeft"/>
              <a:lightRig rig="threePt" dir="t"/>
            </a:scene3d>
          </a:bodyPr>
          <a:lstStyle/>
          <a:p>
            <a:r>
              <a:rPr lang="en-US" altLang="zh-CN" sz="5335">
                <a:solidFill>
                  <a:srgbClr val="FFC000"/>
                </a:solidFill>
                <a:latin typeface="Rockwell Extra Bold" panose="02060903040505020403" charset="0"/>
                <a:cs typeface="Rockwell Extra Bold" panose="02060903040505020403" charset="0"/>
              </a:rPr>
              <a:t>Nice to know you again,</a:t>
            </a:r>
            <a:r>
              <a:rPr lang="en-US" altLang="zh-CN" sz="5335">
                <a:solidFill>
                  <a:srgbClr val="0070C0"/>
                </a:solidFill>
                <a:latin typeface="Rockwell Extra Bold" panose="02060903040505020403" charset="0"/>
                <a:cs typeface="Rockwell Extra Bold" panose="02060903040505020403" charset="0"/>
              </a:rPr>
              <a:t> </a:t>
            </a:r>
            <a:br>
              <a:rPr lang="en-US" altLang="zh-CN" sz="5335">
                <a:solidFill>
                  <a:srgbClr val="0070C0"/>
                </a:solidFill>
                <a:latin typeface="Rockwell Extra Bold" panose="02060903040505020403" charset="0"/>
                <a:cs typeface="Rockwell Extra Bold" panose="02060903040505020403" charset="0"/>
              </a:rPr>
            </a:br>
            <a:r>
              <a:rPr lang="en-US" altLang="zh-CN" sz="5335">
                <a:solidFill>
                  <a:srgbClr val="00B050"/>
                </a:solidFill>
                <a:effectLst>
                  <a:reflection blurRad="6350" stA="60000" endA="900" endPos="60000" dist="29997" dir="5400000" sy="-100000" algn="bl" rotWithShape="0"/>
                </a:effectLst>
                <a:latin typeface="Arial Black" panose="020B0A04020102020204" charset="0"/>
                <a:cs typeface="Arial Black" panose="020B0A04020102020204" charset="0"/>
              </a:rPr>
              <a:t>Topic sentence</a:t>
            </a:r>
            <a:r>
              <a:rPr lang="en-US" altLang="zh-CN" sz="5335">
                <a:solidFill>
                  <a:srgbClr val="FFC000"/>
                </a:solidFill>
                <a:latin typeface="Rockwell Extra Bold" panose="02060903040505020403" charset="0"/>
                <a:cs typeface="Rockwell Extra Bold" panose="02060903040505020403" charset="0"/>
              </a:rPr>
              <a:t>!</a:t>
            </a:r>
            <a:endParaRPr lang="en-US" altLang="zh-CN" sz="5335">
              <a:solidFill>
                <a:srgbClr val="FFC000"/>
              </a:solidFill>
              <a:latin typeface="Rockwell Extra Bold" panose="02060903040505020403" charset="0"/>
              <a:cs typeface="Rockwell Extra Bold" panose="02060903040505020403" charset="0"/>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Grp="1"/>
          </p:cNvSpPr>
          <p:nvPr/>
        </p:nvSpPr>
        <p:spPr>
          <a:xfrm>
            <a:off x="669925" y="196215"/>
            <a:ext cx="6477000" cy="539115"/>
          </a:xfrm>
          <a:prstGeom prst="rect">
            <a:avLst/>
          </a:prstGeom>
        </p:spPr>
        <p:txBody>
          <a:bodyPr vert="horz" lIns="101600" tIns="38100" rIns="76200" bIns="38100" rtlCol="0" anchor="t" anchorCtr="0">
            <a:noAutofit/>
            <a:scene3d>
              <a:camera prst="orthographicFront"/>
              <a:lightRig rig="soft" dir="t">
                <a:rot lat="0" lon="0" rev="15600000"/>
              </a:lightRig>
            </a:scene3d>
            <a:sp3d extrusionH="57150" prstMaterial="softEdge">
              <a:bevelT w="25400" h="38100"/>
            </a:sp3d>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r>
              <a:rPr lang="en-US" altLang="zh-CN" sz="2800">
                <a:solidFill>
                  <a:srgbClr val="00B050"/>
                </a:solidFill>
                <a:effectLst/>
                <a:latin typeface="Times New Roman" panose="02020603050405020304" charset="0"/>
                <a:cs typeface="Times New Roman" panose="02020603050405020304" charset="0"/>
              </a:rPr>
              <a:t>Q1:Where is the topic sentence?</a:t>
            </a:r>
            <a:endParaRPr lang="en-US" altLang="zh-CN" sz="2800">
              <a:solidFill>
                <a:srgbClr val="00B050"/>
              </a:solidFill>
              <a:effectLst/>
              <a:latin typeface="Times New Roman" panose="02020603050405020304" charset="0"/>
              <a:cs typeface="Times New Roman" panose="02020603050405020304" charset="0"/>
            </a:endParaRPr>
          </a:p>
        </p:txBody>
      </p:sp>
      <p:sp>
        <p:nvSpPr>
          <p:cNvPr id="9" name="内容占位符 8"/>
          <p:cNvSpPr>
            <a:spLocks noGrp="1"/>
          </p:cNvSpPr>
          <p:nvPr>
            <p:ph sz="quarter" idx="14"/>
          </p:nvPr>
        </p:nvSpPr>
        <p:spPr>
          <a:xfrm>
            <a:off x="0" y="1049655"/>
            <a:ext cx="6142990" cy="4582160"/>
          </a:xfrm>
          <a:ln w="28575">
            <a:solidFill>
              <a:srgbClr val="88DB29"/>
            </a:solidFill>
          </a:ln>
        </p:spPr>
        <p:txBody>
          <a:bodyPr>
            <a:noAutofit/>
          </a:bodyPr>
          <a:lstStyle/>
          <a:p>
            <a:pPr marL="0" indent="457200" algn="just">
              <a:lnSpc>
                <a:spcPct val="100000"/>
              </a:lnSpc>
              <a:spcAft>
                <a:spcPts val="0"/>
              </a:spcAft>
              <a:buNone/>
            </a:pPr>
            <a:r>
              <a:rPr lang="zh-CN" altLang="en-US" sz="2400">
                <a:latin typeface="Times New Roman" panose="02020603050405020304" charset="0"/>
                <a:cs typeface="Times New Roman" panose="02020603050405020304" charset="0"/>
                <a:sym typeface="+mn-ea"/>
              </a:rPr>
              <a:t>In her groundbreaking book The Teenage Brain,scientist Dr.Frances Jensen explains that bedtime isn't simply a way for the body to relax and recover after working,studying or playing a hard day. It is the glue that allows us not only to recollect our experiences but also to remember everything we've learned that day.</a:t>
            </a:r>
            <a:r>
              <a:rPr lang="zh-CN" altLang="en-US" sz="2400" u="sng">
                <a:solidFill>
                  <a:srgbClr val="FF0000"/>
                </a:solidFill>
                <a:latin typeface="Times New Roman" panose="02020603050405020304" charset="0"/>
                <a:cs typeface="Times New Roman" panose="02020603050405020304" charset="0"/>
                <a:sym typeface="+mn-ea"/>
              </a:rPr>
              <a:t>Basically the more we learn,the more we need to sleep,which is why a good sleep is of great importance in achieving success at school.</a:t>
            </a:r>
            <a:endParaRPr lang="zh-CN" altLang="en-US" sz="2400" u="sng">
              <a:solidFill>
                <a:srgbClr val="FF0000"/>
              </a:solidFill>
              <a:latin typeface="Times New Roman" panose="02020603050405020304" charset="0"/>
              <a:cs typeface="Times New Roman" panose="02020603050405020304" charset="0"/>
            </a:endParaRPr>
          </a:p>
          <a:p>
            <a:pPr marL="0" indent="0" algn="just">
              <a:buNone/>
            </a:pPr>
            <a:endParaRPr lang="zh-CN" altLang="en-US" sz="2400" u="sng">
              <a:latin typeface="Times New Roman" panose="02020603050405020304" charset="0"/>
              <a:cs typeface="Times New Roman" panose="02020603050405020304" charset="0"/>
            </a:endParaRPr>
          </a:p>
          <a:p>
            <a:pPr marL="0" indent="457200" algn="just">
              <a:lnSpc>
                <a:spcPct val="100000"/>
              </a:lnSpc>
              <a:spcAft>
                <a:spcPts val="0"/>
              </a:spcAft>
              <a:buNone/>
            </a:pPr>
            <a:endParaRPr lang="zh-CN" altLang="en-US" sz="2400" u="sng">
              <a:latin typeface="Times New Roman" panose="02020603050405020304" charset="0"/>
              <a:cs typeface="Times New Roman" panose="02020603050405020304" charset="0"/>
            </a:endParaRPr>
          </a:p>
        </p:txBody>
      </p:sp>
      <p:sp>
        <p:nvSpPr>
          <p:cNvPr id="10" name="内容占位符 6"/>
          <p:cNvSpPr>
            <a:spLocks noGrp="1"/>
          </p:cNvSpPr>
          <p:nvPr/>
        </p:nvSpPr>
        <p:spPr>
          <a:xfrm>
            <a:off x="6323330" y="885190"/>
            <a:ext cx="5651500" cy="5087620"/>
          </a:xfrm>
          <a:prstGeom prst="rect">
            <a:avLst/>
          </a:prstGeom>
          <a:ln w="28575">
            <a:solidFill>
              <a:srgbClr val="88DB29"/>
            </a:solidFill>
          </a:ln>
        </p:spPr>
        <p:txBody>
          <a:bodyPr vert="horz" lIns="101600" tIns="0" rIns="82550" bIns="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gn="just">
              <a:lnSpc>
                <a:spcPct val="100000"/>
              </a:lnSpc>
              <a:spcAft>
                <a:spcPts val="0"/>
              </a:spcAft>
              <a:buNone/>
            </a:pPr>
            <a:r>
              <a:rPr lang="zh-CN" altLang="en-US" sz="2400">
                <a:latin typeface="Times New Roman" panose="02020603050405020304" charset="0"/>
                <a:cs typeface="Times New Roman" panose="02020603050405020304" charset="0"/>
                <a:sym typeface="+mn-ea"/>
              </a:rPr>
              <a:t>So,how can parents help?If you think your child needs more sleep,try making gradual changes to their sleeping habits.Small increases have been shown to be effective in changing sleep patterns.And remember your children are going through a period of their lives when their brains and bodies are going through a lot of changes.</a:t>
            </a:r>
            <a:r>
              <a:rPr lang="zh-CN" altLang="en-US" sz="2400" u="sng">
                <a:solidFill>
                  <a:srgbClr val="FF0000"/>
                </a:solidFill>
                <a:latin typeface="Times New Roman" panose="02020603050405020304" charset="0"/>
                <a:cs typeface="Times New Roman" panose="02020603050405020304" charset="0"/>
                <a:sym typeface="+mn-ea"/>
              </a:rPr>
              <a:t>Not only is your job to help make changes,it's also to ride the wave with them</a:t>
            </a:r>
            <a:r>
              <a:rPr lang="zh-CN" altLang="en-US" sz="2400">
                <a:latin typeface="Times New Roman" panose="02020603050405020304" charset="0"/>
                <a:cs typeface="Times New Roman" panose="02020603050405020304" charset="0"/>
                <a:sym typeface="+mn-ea"/>
              </a:rPr>
              <a:t>.It may not be easy,but they will thank you for it eventually.</a:t>
            </a:r>
            <a:endParaRPr lang="zh-CN" altLang="en-US" sz="2400">
              <a:latin typeface="Times New Roman" panose="02020603050405020304" charset="0"/>
              <a:cs typeface="Times New Roman" panose="02020603050405020304" charset="0"/>
            </a:endParaRPr>
          </a:p>
          <a:p>
            <a:pPr marL="0" indent="0" algn="just">
              <a:buNone/>
            </a:pPr>
            <a:endParaRPr lang="zh-CN" altLang="en-US" sz="2400">
              <a:latin typeface="Times New Roman" panose="02020603050405020304" charset="0"/>
              <a:cs typeface="Times New Roman" panose="02020603050405020304" charset="0"/>
            </a:endParaRPr>
          </a:p>
        </p:txBody>
      </p:sp>
      <p:sp>
        <p:nvSpPr>
          <p:cNvPr id="11" name="文本框 10"/>
          <p:cNvSpPr txBox="1"/>
          <p:nvPr/>
        </p:nvSpPr>
        <p:spPr>
          <a:xfrm>
            <a:off x="1234440" y="5631815"/>
            <a:ext cx="3971290" cy="953135"/>
          </a:xfrm>
          <a:prstGeom prst="rect">
            <a:avLst/>
          </a:prstGeom>
          <a:solidFill>
            <a:srgbClr val="FFFF00"/>
          </a:solid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The Last sentence of a paragraph.</a:t>
            </a:r>
            <a:endParaRPr lang="en-US" altLang="zh-CN" sz="2800" b="1">
              <a:solidFill>
                <a:srgbClr val="FF0000"/>
              </a:solidFill>
              <a:latin typeface="Times New Roman" panose="02020603050405020304" charset="0"/>
              <a:cs typeface="Times New Roman" panose="02020603050405020304" charset="0"/>
            </a:endParaRPr>
          </a:p>
        </p:txBody>
      </p:sp>
      <p:sp>
        <p:nvSpPr>
          <p:cNvPr id="12" name="文本框 11"/>
          <p:cNvSpPr txBox="1"/>
          <p:nvPr/>
        </p:nvSpPr>
        <p:spPr>
          <a:xfrm>
            <a:off x="6633845" y="5631815"/>
            <a:ext cx="4366260" cy="953135"/>
          </a:xfrm>
          <a:prstGeom prst="rect">
            <a:avLst/>
          </a:prstGeom>
          <a:solidFill>
            <a:srgbClr val="FFFF00"/>
          </a:solid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The middle transitional sentence.(</a:t>
            </a:r>
            <a:r>
              <a:rPr lang="zh-CN" altLang="en-US" sz="2800" b="1">
                <a:solidFill>
                  <a:srgbClr val="FF0000"/>
                </a:solidFill>
                <a:latin typeface="Times New Roman" panose="02020603050405020304" charset="0"/>
                <a:cs typeface="Times New Roman" panose="02020603050405020304" charset="0"/>
              </a:rPr>
              <a:t>中间过渡句</a:t>
            </a:r>
            <a:r>
              <a:rPr lang="en-US" altLang="zh-CN" sz="2800" b="1">
                <a:solidFill>
                  <a:srgbClr val="FF0000"/>
                </a:solidFill>
                <a:latin typeface="Times New Roman" panose="02020603050405020304" charset="0"/>
                <a:cs typeface="Times New Roman" panose="02020603050405020304" charset="0"/>
              </a:rPr>
              <a:t>)</a:t>
            </a:r>
            <a:endParaRPr lang="en-US" altLang="zh-CN" sz="2800" b="1" i="1">
              <a:solidFill>
                <a:srgbClr val="FF0000"/>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ldLvl="0" animBg="1"/>
      <p:bldP spid="1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6"/>
          <p:cNvSpPr>
            <a:spLocks noGrp="1"/>
          </p:cNvSpPr>
          <p:nvPr/>
        </p:nvSpPr>
        <p:spPr>
          <a:xfrm>
            <a:off x="142240" y="741680"/>
            <a:ext cx="5651500" cy="5087620"/>
          </a:xfrm>
          <a:prstGeom prst="rect">
            <a:avLst/>
          </a:prstGeom>
          <a:ln w="28575">
            <a:solidFill>
              <a:srgbClr val="88DB29"/>
            </a:solidFill>
          </a:ln>
        </p:spPr>
        <p:txBody>
          <a:bodyPr vert="horz" lIns="101600" tIns="0" rIns="82550" bIns="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gn="just">
              <a:lnSpc>
                <a:spcPct val="100000"/>
              </a:lnSpc>
              <a:spcAft>
                <a:spcPts val="0"/>
              </a:spcAft>
              <a:buNone/>
            </a:pPr>
            <a:r>
              <a:rPr lang="zh-CN" altLang="en-US" sz="2400" u="sng">
                <a:solidFill>
                  <a:srgbClr val="FF0000"/>
                </a:solidFill>
                <a:latin typeface="Times New Roman" panose="02020603050405020304" charset="0"/>
                <a:cs typeface="Times New Roman" panose="02020603050405020304" charset="0"/>
                <a:sym typeface="+mn-ea"/>
              </a:rPr>
              <a:t>So,how can parents help?</a:t>
            </a:r>
            <a:r>
              <a:rPr lang="zh-CN" altLang="en-US" sz="2400">
                <a:latin typeface="Times New Roman" panose="02020603050405020304" charset="0"/>
                <a:cs typeface="Times New Roman" panose="02020603050405020304" charset="0"/>
                <a:sym typeface="+mn-ea"/>
              </a:rPr>
              <a:t>If you think your child needs more sleep,try making gradual changes to their sleeping habits.Small increases have been shown to be effective in changing sleep patterns.And remember your children are going through a period of their lives when their brains and bodies are going through a lot of changes.</a:t>
            </a:r>
            <a:r>
              <a:rPr lang="zh-CN" altLang="en-US" sz="2400" u="sng">
                <a:solidFill>
                  <a:srgbClr val="FF0000"/>
                </a:solidFill>
                <a:latin typeface="Times New Roman" panose="02020603050405020304" charset="0"/>
                <a:cs typeface="Times New Roman" panose="02020603050405020304" charset="0"/>
                <a:sym typeface="+mn-ea"/>
              </a:rPr>
              <a:t>Not only is your job to help make changes,it's also to ride the wave with them</a:t>
            </a:r>
            <a:r>
              <a:rPr lang="zh-CN" altLang="en-US" sz="2400">
                <a:latin typeface="Times New Roman" panose="02020603050405020304" charset="0"/>
                <a:cs typeface="Times New Roman" panose="02020603050405020304" charset="0"/>
                <a:sym typeface="+mn-ea"/>
              </a:rPr>
              <a:t>.It may not be easy,but they will thank you for it eventually.</a:t>
            </a:r>
            <a:endParaRPr lang="zh-CN" altLang="en-US" sz="2400">
              <a:latin typeface="Times New Roman" panose="02020603050405020304" charset="0"/>
              <a:cs typeface="Times New Roman" panose="02020603050405020304" charset="0"/>
            </a:endParaRPr>
          </a:p>
          <a:p>
            <a:pPr marL="0" indent="0" algn="just">
              <a:buNone/>
            </a:pPr>
            <a:endParaRPr lang="zh-CN" altLang="en-US" sz="2400">
              <a:latin typeface="Times New Roman" panose="02020603050405020304" charset="0"/>
              <a:cs typeface="Times New Roman" panose="02020603050405020304" charset="0"/>
            </a:endParaRPr>
          </a:p>
        </p:txBody>
      </p:sp>
      <p:sp>
        <p:nvSpPr>
          <p:cNvPr id="5" name="标题 1"/>
          <p:cNvSpPr>
            <a:spLocks noGrp="1"/>
          </p:cNvSpPr>
          <p:nvPr/>
        </p:nvSpPr>
        <p:spPr>
          <a:xfrm>
            <a:off x="4352290" y="0"/>
            <a:ext cx="6477000" cy="539115"/>
          </a:xfrm>
          <a:prstGeom prst="rect">
            <a:avLst/>
          </a:prstGeom>
        </p:spPr>
        <p:txBody>
          <a:bodyPr vert="horz" lIns="101600" tIns="38100" rIns="76200" bIns="38100" rtlCol="0" anchor="t" anchorCtr="0">
            <a:noAutofit/>
            <a:scene3d>
              <a:camera prst="orthographicFront"/>
              <a:lightRig rig="soft" dir="t">
                <a:rot lat="0" lon="0" rev="15600000"/>
              </a:lightRig>
            </a:scene3d>
            <a:sp3d extrusionH="57150" prstMaterial="softEdge">
              <a:bevelT w="25400" h="38100"/>
            </a:sp3d>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r>
              <a:rPr lang="en-US" altLang="zh-CN" sz="2800">
                <a:solidFill>
                  <a:srgbClr val="00B050"/>
                </a:solidFill>
                <a:effectLst/>
                <a:latin typeface="Times New Roman" panose="02020603050405020304" charset="0"/>
                <a:cs typeface="Times New Roman" panose="02020603050405020304" charset="0"/>
              </a:rPr>
              <a:t>Q2:How to find the topic sentence?</a:t>
            </a:r>
            <a:endParaRPr lang="en-US" altLang="zh-CN" sz="2800">
              <a:solidFill>
                <a:srgbClr val="00B050"/>
              </a:solidFill>
              <a:effectLst/>
              <a:latin typeface="Times New Roman" panose="02020603050405020304" charset="0"/>
              <a:cs typeface="Times New Roman" panose="02020603050405020304" charset="0"/>
            </a:endParaRPr>
          </a:p>
        </p:txBody>
      </p:sp>
      <p:sp>
        <p:nvSpPr>
          <p:cNvPr id="2" name="文本框 1"/>
          <p:cNvSpPr txBox="1"/>
          <p:nvPr/>
        </p:nvSpPr>
        <p:spPr>
          <a:xfrm>
            <a:off x="5793740" y="741680"/>
            <a:ext cx="6628130" cy="521970"/>
          </a:xfrm>
          <a:prstGeom prst="rect">
            <a:avLst/>
          </a:prstGeom>
          <a:solidFill>
            <a:srgbClr val="FFFF00"/>
          </a:solid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After a question and the transitional part.</a:t>
            </a:r>
            <a:endParaRPr lang="en-US" altLang="zh-CN" sz="2800" b="1">
              <a:solidFill>
                <a:srgbClr val="FF0000"/>
              </a:solidFill>
              <a:latin typeface="Times New Roman" panose="02020603050405020304" charset="0"/>
              <a:cs typeface="Times New Roman" panose="02020603050405020304" charset="0"/>
            </a:endParaRPr>
          </a:p>
        </p:txBody>
      </p:sp>
      <p:sp>
        <p:nvSpPr>
          <p:cNvPr id="6" name="内容占位符 5"/>
          <p:cNvSpPr>
            <a:spLocks noGrp="1"/>
          </p:cNvSpPr>
          <p:nvPr>
            <p:ph sz="quarter" idx="14"/>
          </p:nvPr>
        </p:nvSpPr>
        <p:spPr>
          <a:xfrm>
            <a:off x="6278880" y="2149475"/>
            <a:ext cx="6142990" cy="4597400"/>
          </a:xfrm>
          <a:solidFill>
            <a:schemeClr val="bg1"/>
          </a:solidFill>
          <a:ln w="57150">
            <a:solidFill>
              <a:srgbClr val="88DB29"/>
            </a:solidFill>
          </a:ln>
        </p:spPr>
        <p:txBody>
          <a:bodyPr>
            <a:noAutofit/>
          </a:bodyPr>
          <a:lstStyle/>
          <a:p>
            <a:pPr marL="0" indent="457200" algn="just">
              <a:lnSpc>
                <a:spcPct val="100000"/>
              </a:lnSpc>
              <a:spcAft>
                <a:spcPts val="0"/>
              </a:spcAft>
              <a:buNone/>
            </a:pPr>
            <a:r>
              <a:rPr lang="zh-CN" altLang="en-US" sz="2400">
                <a:latin typeface="Times New Roman" panose="02020603050405020304" charset="0"/>
                <a:cs typeface="Times New Roman" panose="02020603050405020304" charset="0"/>
                <a:sym typeface="+mn-ea"/>
              </a:rPr>
              <a:t>In her groundbreaking book The Teenage Brain,scientist Dr.Frances Jensen explains that bedtime isn't simply a way for the body to relax and recover after working,studying or playing a hard day. It is the glue that allows us not only to recollect our experiences but also to remember everything we've learned that day.</a:t>
            </a:r>
            <a:r>
              <a:rPr lang="zh-CN" altLang="en-US" sz="2400" u="sng">
                <a:solidFill>
                  <a:srgbClr val="FF0000"/>
                </a:solidFill>
                <a:latin typeface="Times New Roman" panose="02020603050405020304" charset="0"/>
                <a:cs typeface="Times New Roman" panose="02020603050405020304" charset="0"/>
                <a:sym typeface="+mn-ea"/>
              </a:rPr>
              <a:t>Basically the more we learn,the more we need to sleep,which is why a good sleep is of great importance in achieving success at school.</a:t>
            </a:r>
            <a:endParaRPr lang="zh-CN" altLang="en-US" sz="2400" u="sng">
              <a:solidFill>
                <a:srgbClr val="FF0000"/>
              </a:solidFill>
              <a:latin typeface="Times New Roman" panose="02020603050405020304" charset="0"/>
              <a:cs typeface="Times New Roman" panose="02020603050405020304" charset="0"/>
            </a:endParaRPr>
          </a:p>
          <a:p>
            <a:pPr marL="0" indent="0" algn="just">
              <a:buNone/>
            </a:pPr>
            <a:endParaRPr lang="zh-CN" altLang="en-US" sz="2400" u="sng">
              <a:latin typeface="Times New Roman" panose="02020603050405020304" charset="0"/>
              <a:cs typeface="Times New Roman" panose="02020603050405020304" charset="0"/>
            </a:endParaRPr>
          </a:p>
          <a:p>
            <a:pPr marL="0" indent="457200" algn="just">
              <a:lnSpc>
                <a:spcPct val="100000"/>
              </a:lnSpc>
              <a:spcAft>
                <a:spcPts val="0"/>
              </a:spcAft>
              <a:buNone/>
            </a:pPr>
            <a:endParaRPr lang="zh-CN" altLang="en-US" sz="2400" u="sng">
              <a:latin typeface="Times New Roman" panose="02020603050405020304" charset="0"/>
              <a:cs typeface="Times New Roman" panose="02020603050405020304" charset="0"/>
            </a:endParaRPr>
          </a:p>
        </p:txBody>
      </p:sp>
      <p:sp>
        <p:nvSpPr>
          <p:cNvPr id="7" name="文本框 6"/>
          <p:cNvSpPr txBox="1"/>
          <p:nvPr/>
        </p:nvSpPr>
        <p:spPr>
          <a:xfrm>
            <a:off x="7679055" y="1627505"/>
            <a:ext cx="3053080" cy="521970"/>
          </a:xfrm>
          <a:prstGeom prst="rect">
            <a:avLst/>
          </a:prstGeom>
          <a:solidFill>
            <a:srgbClr val="FFFF00"/>
          </a:solid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After an example</a:t>
            </a:r>
            <a:endParaRPr lang="en-US" altLang="zh-CN" sz="2800" b="1">
              <a:solidFill>
                <a:srgbClr val="FF0000"/>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ldLvl="0" animBg="1"/>
      <p:bldP spid="6" grpId="0" animBg="1" build="p"/>
      <p:bldP spid="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0" y="95250"/>
            <a:ext cx="12584430" cy="622300"/>
          </a:xfrm>
          <a:prstGeom prst="rect">
            <a:avLst/>
          </a:prstGeom>
        </p:spPr>
        <p:txBody>
          <a:bodyPr vert="horz" lIns="101600" tIns="38100" rIns="76200" bIns="38100" rtlCol="0" anchor="t" anchorCtr="0">
            <a:noAutofit/>
            <a:scene3d>
              <a:camera prst="orthographicFront"/>
              <a:lightRig rig="soft" dir="t">
                <a:rot lat="0" lon="0" rev="15600000"/>
              </a:lightRig>
            </a:scene3d>
            <a:sp3d extrusionH="57150" prstMaterial="softEdge">
              <a:bevelT w="25400" h="38100"/>
            </a:sp3d>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r>
              <a:rPr lang="en-US" altLang="zh-CN" sz="2800">
                <a:solidFill>
                  <a:srgbClr val="00B050"/>
                </a:solidFill>
                <a:effectLst/>
                <a:latin typeface="Times New Roman" panose="02020603050405020304" charset="0"/>
                <a:cs typeface="Times New Roman" panose="02020603050405020304" charset="0"/>
              </a:rPr>
              <a:t>Q3:Is the topic sentence enough to summarize the whole paragraph?</a:t>
            </a:r>
            <a:endParaRPr lang="en-US" altLang="zh-CN" sz="2800">
              <a:solidFill>
                <a:srgbClr val="00B050"/>
              </a:solidFill>
              <a:effectLst/>
              <a:latin typeface="Times New Roman" panose="02020603050405020304" charset="0"/>
              <a:cs typeface="Times New Roman" panose="02020603050405020304" charset="0"/>
            </a:endParaRPr>
          </a:p>
        </p:txBody>
      </p:sp>
      <p:sp>
        <p:nvSpPr>
          <p:cNvPr id="5" name="内容占位符 4"/>
          <p:cNvSpPr>
            <a:spLocks noGrp="1"/>
          </p:cNvSpPr>
          <p:nvPr>
            <p:ph sz="quarter" idx="14"/>
          </p:nvPr>
        </p:nvSpPr>
        <p:spPr>
          <a:xfrm>
            <a:off x="175260" y="1487805"/>
            <a:ext cx="6365240" cy="3662680"/>
          </a:xfrm>
          <a:ln w="28575">
            <a:solidFill>
              <a:srgbClr val="88DB29"/>
            </a:solidFill>
          </a:ln>
        </p:spPr>
        <p:txBody>
          <a:bodyPr>
            <a:noAutofit/>
          </a:bodyPr>
          <a:lstStyle/>
          <a:p>
            <a:pPr marL="0" indent="457200" algn="just">
              <a:lnSpc>
                <a:spcPct val="100000"/>
              </a:lnSpc>
              <a:spcAft>
                <a:spcPts val="0"/>
              </a:spcAft>
              <a:buNone/>
            </a:pPr>
            <a:r>
              <a:rPr lang="zh-CN" altLang="en-US" sz="2400">
                <a:latin typeface="Times New Roman" panose="02020603050405020304" charset="0"/>
                <a:cs typeface="Times New Roman" panose="02020603050405020304" charset="0"/>
              </a:rPr>
              <a:t>For many parents,making sure their children get the right amount of sleep can be stressful.This is especially true during high-pressure times such as exams when students tend to study all night for the next day.</a:t>
            </a:r>
            <a:r>
              <a:rPr lang="zh-CN" altLang="en-US" sz="2400" u="sng">
                <a:solidFill>
                  <a:srgbClr val="FF0000"/>
                </a:solidFill>
                <a:latin typeface="Times New Roman" panose="02020603050405020304" charset="0"/>
                <a:cs typeface="Times New Roman" panose="02020603050405020304" charset="0"/>
              </a:rPr>
              <a:t>Unfortunately,it is often counterproductive(适得其反的)because with fewer hours to sleep,the teen brain doesn't get enough time to lay down what they've studied the night before.</a:t>
            </a:r>
            <a:endParaRPr lang="zh-CN" altLang="en-US" sz="2400" u="sng">
              <a:solidFill>
                <a:srgbClr val="FF0000"/>
              </a:solidFill>
              <a:latin typeface="Times New Roman" panose="02020603050405020304" charset="0"/>
              <a:cs typeface="Times New Roman" panose="02020603050405020304" charset="0"/>
            </a:endParaRPr>
          </a:p>
          <a:p>
            <a:pPr marL="0" indent="0" algn="just">
              <a:buNone/>
            </a:pPr>
            <a:endParaRPr lang="zh-CN" altLang="en-US" sz="2400" u="sng">
              <a:solidFill>
                <a:srgbClr val="FF0000"/>
              </a:solidFill>
              <a:latin typeface="Times New Roman" panose="02020603050405020304" charset="0"/>
              <a:cs typeface="Times New Roman" panose="02020603050405020304" charset="0"/>
            </a:endParaRPr>
          </a:p>
        </p:txBody>
      </p:sp>
      <p:sp>
        <p:nvSpPr>
          <p:cNvPr id="7" name="文本框 6"/>
          <p:cNvSpPr txBox="1"/>
          <p:nvPr/>
        </p:nvSpPr>
        <p:spPr>
          <a:xfrm>
            <a:off x="574675" y="717550"/>
            <a:ext cx="5664835" cy="1383665"/>
          </a:xfrm>
          <a:prstGeom prst="rect">
            <a:avLst/>
          </a:prstGeom>
          <a:solidFill>
            <a:srgbClr val="FFFF00"/>
          </a:solidFill>
        </p:spPr>
        <p:txBody>
          <a:bodyPr wrap="square" rtlCol="0">
            <a:spAutoFit/>
          </a:bodyPr>
          <a:lstStyle/>
          <a:p>
            <a:pPr algn="just" fontAlgn="auto"/>
            <a:r>
              <a:rPr lang="en-US" altLang="zh-CN" sz="2800" b="1" dirty="0">
                <a:solidFill>
                  <a:srgbClr val="FF0000"/>
                </a:solidFill>
                <a:latin typeface="Times New Roman" panose="02020603050405020304" charset="0"/>
                <a:cs typeface="Times New Roman" panose="02020603050405020304" charset="0"/>
              </a:rPr>
              <a:t>A</a:t>
            </a:r>
            <a:r>
              <a:rPr lang="en-US" altLang="zh-CN" sz="2800" b="1" dirty="0">
                <a:solidFill>
                  <a:srgbClr val="FF0000"/>
                </a:solidFill>
                <a:latin typeface="Times New Roman" panose="02020603050405020304" charset="0"/>
                <a:cs typeface="Times New Roman" panose="02020603050405020304" charset="0"/>
              </a:rPr>
              <a:t> topic sentence of the whole passage usually can be summarized with the introduction part.</a:t>
            </a:r>
            <a:endParaRPr lang="en-US" altLang="zh-CN" sz="2800" b="1" dirty="0">
              <a:solidFill>
                <a:srgbClr val="FF0000"/>
              </a:solidFill>
              <a:latin typeface="Times New Roman" panose="02020603050405020304" charset="0"/>
              <a:cs typeface="Times New Roman" panose="02020603050405020304" charset="0"/>
            </a:endParaRPr>
          </a:p>
        </p:txBody>
      </p:sp>
      <p:sp>
        <p:nvSpPr>
          <p:cNvPr id="10" name="内容占位符 6"/>
          <p:cNvSpPr>
            <a:spLocks noGrp="1"/>
          </p:cNvSpPr>
          <p:nvPr/>
        </p:nvSpPr>
        <p:spPr>
          <a:xfrm>
            <a:off x="6239510" y="1824355"/>
            <a:ext cx="5651500" cy="4914265"/>
          </a:xfrm>
          <a:prstGeom prst="rect">
            <a:avLst/>
          </a:prstGeom>
          <a:solidFill>
            <a:schemeClr val="bg1"/>
          </a:solidFill>
          <a:ln w="28575">
            <a:solidFill>
              <a:srgbClr val="88DB29"/>
            </a:solidFill>
          </a:ln>
        </p:spPr>
        <p:txBody>
          <a:bodyPr vert="horz" lIns="101600" tIns="0" rIns="82550" bIns="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gn="just">
              <a:lnSpc>
                <a:spcPct val="100000"/>
              </a:lnSpc>
              <a:spcAft>
                <a:spcPts val="0"/>
              </a:spcAft>
              <a:buNone/>
            </a:pPr>
            <a:r>
              <a:rPr lang="zh-CN" altLang="en-US" sz="2400">
                <a:latin typeface="Times New Roman" panose="02020603050405020304" charset="0"/>
                <a:cs typeface="Times New Roman" panose="02020603050405020304" charset="0"/>
                <a:sym typeface="+mn-ea"/>
              </a:rPr>
              <a:t>So,how can parents help?If you think your child needs more sleep,try making gradual changes to their sleeping habits.Small increases have been shown to be effective in changing sleep patterns.And remember your children are going through a period of their lives when their brains and bodies are going through a lot of changes.</a:t>
            </a:r>
            <a:r>
              <a:rPr lang="zh-CN" altLang="en-US" sz="2400" u="sng">
                <a:solidFill>
                  <a:srgbClr val="FF0000"/>
                </a:solidFill>
                <a:latin typeface="Times New Roman" panose="02020603050405020304" charset="0"/>
                <a:cs typeface="Times New Roman" panose="02020603050405020304" charset="0"/>
                <a:sym typeface="+mn-ea"/>
              </a:rPr>
              <a:t>Not only is your job to help make changes,it's also to ride the wave with them</a:t>
            </a:r>
            <a:r>
              <a:rPr lang="zh-CN" altLang="en-US" sz="2400">
                <a:latin typeface="Times New Roman" panose="02020603050405020304" charset="0"/>
                <a:cs typeface="Times New Roman" panose="02020603050405020304" charset="0"/>
                <a:sym typeface="+mn-ea"/>
              </a:rPr>
              <a:t>.It may not be easy,but they will thank you for it eventually.</a:t>
            </a:r>
            <a:endParaRPr lang="zh-CN" altLang="en-US" sz="2400">
              <a:latin typeface="Times New Roman" panose="02020603050405020304" charset="0"/>
              <a:cs typeface="Times New Roman" panose="02020603050405020304" charset="0"/>
            </a:endParaRPr>
          </a:p>
          <a:p>
            <a:pPr marL="0" indent="0" algn="just">
              <a:buNone/>
            </a:pPr>
            <a:endParaRPr lang="zh-CN" altLang="en-US" sz="2400">
              <a:latin typeface="Times New Roman" panose="02020603050405020304" charset="0"/>
              <a:cs typeface="Times New Roman" panose="02020603050405020304" charset="0"/>
            </a:endParaRPr>
          </a:p>
        </p:txBody>
      </p:sp>
      <p:sp>
        <p:nvSpPr>
          <p:cNvPr id="8" name="文本框 7"/>
          <p:cNvSpPr txBox="1"/>
          <p:nvPr/>
        </p:nvSpPr>
        <p:spPr>
          <a:xfrm>
            <a:off x="6670675" y="3409315"/>
            <a:ext cx="5046345" cy="953135"/>
          </a:xfrm>
          <a:prstGeom prst="rect">
            <a:avLst/>
          </a:prstGeom>
          <a:solidFill>
            <a:srgbClr val="FFFF00"/>
          </a:solid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Some necessary details should be well explained.</a:t>
            </a:r>
            <a:endParaRPr lang="en-US" altLang="zh-CN" sz="2800" b="1">
              <a:solidFill>
                <a:srgbClr val="FF0000"/>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ldLvl="0" animBg="1"/>
      <p:bldP spid="10" grpId="0" bldLvl="0" animBg="1"/>
      <p:bldP spid="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nvSpPr>
        <p:spPr>
          <a:xfrm>
            <a:off x="1022350" y="0"/>
            <a:ext cx="10697845" cy="966470"/>
          </a:xfrm>
          <a:prstGeom prst="rect">
            <a:avLst/>
          </a:prstGeom>
        </p:spPr>
        <p:txBody>
          <a:bodyPr vert="horz" lIns="101600" tIns="38100" rIns="76200" bIns="38100" rtlCol="0" anchor="t" anchorCtr="0">
            <a:noAutofit/>
            <a:scene3d>
              <a:camera prst="orthographicFront"/>
              <a:lightRig rig="soft" dir="t">
                <a:rot lat="0" lon="0" rev="15600000"/>
              </a:lightRig>
            </a:scene3d>
            <a:sp3d extrusionH="57150" prstMaterial="softEdge">
              <a:bevelT w="25400" h="38100"/>
            </a:sp3d>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r>
              <a:rPr lang="en-US" altLang="zh-CN" sz="2800">
                <a:solidFill>
                  <a:srgbClr val="00B050"/>
                </a:solidFill>
                <a:effectLst/>
                <a:latin typeface="Times New Roman" panose="02020603050405020304" charset="0"/>
                <a:cs typeface="Times New Roman" panose="02020603050405020304" charset="0"/>
              </a:rPr>
              <a:t>If there is no obvious topic sentence, how to write a topic sentence ?</a:t>
            </a:r>
            <a:endParaRPr lang="en-US" altLang="zh-CN" sz="2800">
              <a:solidFill>
                <a:srgbClr val="00B050"/>
              </a:solidFill>
              <a:effectLst/>
              <a:latin typeface="Times New Roman" panose="02020603050405020304" charset="0"/>
              <a:cs typeface="Times New Roman" panose="02020603050405020304" charset="0"/>
            </a:endParaRPr>
          </a:p>
        </p:txBody>
      </p:sp>
      <p:sp>
        <p:nvSpPr>
          <p:cNvPr id="5" name="内容占位符 4"/>
          <p:cNvSpPr>
            <a:spLocks noGrp="1"/>
          </p:cNvSpPr>
          <p:nvPr>
            <p:ph sz="quarter" idx="13"/>
          </p:nvPr>
        </p:nvSpPr>
        <p:spPr>
          <a:xfrm>
            <a:off x="348615" y="1108710"/>
            <a:ext cx="6568440" cy="5554980"/>
          </a:xfrm>
          <a:ln w="28575">
            <a:solidFill>
              <a:srgbClr val="88DB29"/>
            </a:solidFill>
          </a:ln>
        </p:spPr>
        <p:txBody>
          <a:bodyPr>
            <a:noAutofit/>
          </a:bodyPr>
          <a:lstStyle/>
          <a:p>
            <a:pPr marL="0" indent="457200" algn="just">
              <a:lnSpc>
                <a:spcPct val="100000"/>
              </a:lnSpc>
              <a:spcAft>
                <a:spcPts val="0"/>
              </a:spcAft>
              <a:buNone/>
            </a:pPr>
            <a:r>
              <a:rPr lang="zh-CN" altLang="en-US" sz="2400" u="sng">
                <a:solidFill>
                  <a:srgbClr val="FF0000"/>
                </a:solidFill>
                <a:latin typeface="Times New Roman" panose="02020603050405020304" charset="0"/>
                <a:cs typeface="Times New Roman" panose="02020603050405020304" charset="0"/>
                <a:sym typeface="+mn-ea"/>
              </a:rPr>
              <a:t>Then how much sleep do teenagers need?</a:t>
            </a:r>
            <a:r>
              <a:rPr lang="zh-CN" altLang="en-US" sz="2400">
                <a:latin typeface="Times New Roman" panose="02020603050405020304" charset="0"/>
                <a:cs typeface="Times New Roman" panose="02020603050405020304" charset="0"/>
                <a:sym typeface="+mn-ea"/>
              </a:rPr>
              <a:t>There is no magic number for exactly how much sleep teenagers need,but the Austrian Centre for Education in Sleep(ACES)suggests 8 to 10 hours per day for high school adolescents</a:t>
            </a:r>
            <a:r>
              <a:rPr lang="zh-CN" altLang="en-US" sz="2400" u="sng">
                <a:solidFill>
                  <a:srgbClr val="FF0000"/>
                </a:solidFill>
                <a:latin typeface="Times New Roman" panose="02020603050405020304" charset="0"/>
                <a:cs typeface="Times New Roman" panose="02020603050405020304" charset="0"/>
                <a:sym typeface="+mn-ea"/>
              </a:rPr>
              <a:t>.What happens if they don't get enough sleep?</a:t>
            </a:r>
            <a:r>
              <a:rPr lang="zh-CN" altLang="en-US" sz="2400">
                <a:latin typeface="Times New Roman" panose="02020603050405020304" charset="0"/>
                <a:cs typeface="Times New Roman" panose="02020603050405020304" charset="0"/>
                <a:sym typeface="+mn-ea"/>
              </a:rPr>
              <a:t>According to ACES,poor sleep will have all sorts of negative effects on teenagers,including rise in blood pressure,mood swings and impatient behaviour.Without adequate sleep the focus and attention drifts making it harder to receive information. The brain can no longer function to deal with information properly and access previously learned information.</a:t>
            </a:r>
            <a:endParaRPr lang="zh-CN" altLang="en-US" sz="2400">
              <a:latin typeface="Times New Roman" panose="02020603050405020304" charset="0"/>
              <a:cs typeface="Times New Roman" panose="02020603050405020304" charset="0"/>
            </a:endParaRPr>
          </a:p>
          <a:p>
            <a:pPr marL="0" indent="0" algn="just">
              <a:buNone/>
            </a:pPr>
            <a:endParaRPr lang="zh-CN" altLang="en-US" sz="2400">
              <a:latin typeface="Times New Roman" panose="02020603050405020304" charset="0"/>
              <a:cs typeface="Times New Roman" panose="02020603050405020304" charset="0"/>
            </a:endParaRPr>
          </a:p>
        </p:txBody>
      </p:sp>
      <p:sp>
        <p:nvSpPr>
          <p:cNvPr id="8" name="文本框 7"/>
          <p:cNvSpPr txBox="1"/>
          <p:nvPr/>
        </p:nvSpPr>
        <p:spPr>
          <a:xfrm>
            <a:off x="7035165" y="1108710"/>
            <a:ext cx="5046345" cy="953135"/>
          </a:xfrm>
          <a:prstGeom prst="rect">
            <a:avLst/>
          </a:prstGeom>
          <a:solidFill>
            <a:srgbClr val="FFFF00"/>
          </a:solid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Key concepts</a:t>
            </a:r>
            <a:endParaRPr lang="en-US" altLang="zh-CN" sz="2800" b="1">
              <a:solidFill>
                <a:srgbClr val="FF0000"/>
              </a:solidFill>
              <a:latin typeface="Times New Roman" panose="02020603050405020304" charset="0"/>
              <a:cs typeface="Times New Roman" panose="02020603050405020304" charset="0"/>
            </a:endParaRPr>
          </a:p>
          <a:p>
            <a:r>
              <a:rPr lang="en-US" altLang="zh-CN" sz="2800" b="1">
                <a:solidFill>
                  <a:srgbClr val="FF0000"/>
                </a:solidFill>
                <a:latin typeface="Times New Roman" panose="02020603050405020304" charset="0"/>
                <a:cs typeface="Times New Roman" panose="02020603050405020304" charset="0"/>
              </a:rPr>
              <a:t>+Logical relationships</a:t>
            </a:r>
            <a:endParaRPr lang="en-US" altLang="zh-CN" sz="2800" b="1">
              <a:solidFill>
                <a:srgbClr val="FF0000"/>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build="p"/>
      <p:bldP spid="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Summary</a:t>
            </a:r>
            <a:endParaRPr lang="en-US" altLang="zh-CN"/>
          </a:p>
        </p:txBody>
      </p:sp>
      <p:graphicFrame>
        <p:nvGraphicFramePr>
          <p:cNvPr id="5" name="内容占位符 4"/>
          <p:cNvGraphicFramePr>
            <a:graphicFrameLocks noGrp="1"/>
          </p:cNvGraphicFramePr>
          <p:nvPr>
            <p:ph sz="half" idx="1"/>
            <p:custDataLst>
              <p:tags r:id="rId1"/>
            </p:custDataLst>
          </p:nvPr>
        </p:nvGraphicFramePr>
        <p:xfrm>
          <a:off x="669925" y="952500"/>
          <a:ext cx="10477500" cy="4756150"/>
        </p:xfrm>
        <a:graphic>
          <a:graphicData uri="http://schemas.openxmlformats.org/drawingml/2006/table">
            <a:tbl>
              <a:tblPr firstRow="1" bandRow="1">
                <a:tableStyleId>{5C22544A-7EE6-4342-B048-85BDC9FD1C3A}</a:tableStyleId>
              </a:tblPr>
              <a:tblGrid>
                <a:gridCol w="1244600"/>
                <a:gridCol w="5027295"/>
                <a:gridCol w="4205605"/>
              </a:tblGrid>
              <a:tr h="951230">
                <a:tc>
                  <a:txBody>
                    <a:bodyPr/>
                    <a:lstStyle/>
                    <a:p>
                      <a:pPr algn="ctr">
                        <a:buNone/>
                      </a:pPr>
                      <a:r>
                        <a:rPr lang="en-US" altLang="zh-CN" sz="2800">
                          <a:latin typeface="Times New Roman" panose="02020603050405020304" charset="0"/>
                          <a:cs typeface="Times New Roman" panose="02020603050405020304" charset="0"/>
                        </a:rPr>
                        <a:t>Para</a:t>
                      </a:r>
                      <a:endParaRPr lang="en-US" altLang="zh-CN" sz="2800">
                        <a:latin typeface="Times New Roman" panose="02020603050405020304" charset="0"/>
                        <a:cs typeface="Times New Roman" panose="02020603050405020304" charset="0"/>
                      </a:endParaRPr>
                    </a:p>
                  </a:txBody>
                  <a:tcPr/>
                </a:tc>
                <a:tc>
                  <a:txBody>
                    <a:bodyPr/>
                    <a:lstStyle/>
                    <a:p>
                      <a:pPr algn="ctr">
                        <a:buNone/>
                      </a:pPr>
                      <a:r>
                        <a:rPr lang="zh-CN" altLang="en-US" sz="2800">
                          <a:latin typeface="Times New Roman" panose="02020603050405020304" charset="0"/>
                          <a:cs typeface="Times New Roman" panose="02020603050405020304" charset="0"/>
                        </a:rPr>
                        <a:t>Structure of the Para</a:t>
                      </a:r>
                      <a:endParaRPr lang="zh-CN" altLang="en-US" sz="2800">
                        <a:latin typeface="Times New Roman" panose="02020603050405020304" charset="0"/>
                        <a:cs typeface="Times New Roman" panose="02020603050405020304" charset="0"/>
                      </a:endParaRPr>
                    </a:p>
                  </a:txBody>
                  <a:tcPr/>
                </a:tc>
                <a:tc>
                  <a:txBody>
                    <a:bodyPr/>
                    <a:lstStyle/>
                    <a:p>
                      <a:pPr algn="ctr">
                        <a:buNone/>
                      </a:pPr>
                      <a:r>
                        <a:rPr lang="en-US" altLang="zh-CN" sz="2800">
                          <a:latin typeface="Times New Roman" panose="02020603050405020304" charset="0"/>
                          <a:cs typeface="Times New Roman" panose="02020603050405020304" charset="0"/>
                        </a:rPr>
                        <a:t>The Position of Topic sentence</a:t>
                      </a:r>
                      <a:endParaRPr lang="en-US" altLang="zh-CN" sz="2800">
                        <a:latin typeface="Times New Roman" panose="02020603050405020304" charset="0"/>
                        <a:cs typeface="Times New Roman" panose="02020603050405020304" charset="0"/>
                      </a:endParaRPr>
                    </a:p>
                  </a:txBody>
                  <a:tcPr/>
                </a:tc>
              </a:tr>
              <a:tr h="951230">
                <a:tc>
                  <a:txBody>
                    <a:bodyPr/>
                    <a:lstStyle/>
                    <a:p>
                      <a:pPr algn="ctr">
                        <a:buNone/>
                      </a:pPr>
                      <a:r>
                        <a:rPr lang="en-US" altLang="zh-CN" sz="2800">
                          <a:latin typeface="Times New Roman" panose="02020603050405020304" charset="0"/>
                          <a:cs typeface="Times New Roman" panose="02020603050405020304" charset="0"/>
                        </a:rPr>
                        <a:t>1</a:t>
                      </a:r>
                      <a:endParaRPr lang="en-US" altLang="zh-CN" sz="2800">
                        <a:latin typeface="Times New Roman" panose="02020603050405020304" charset="0"/>
                        <a:cs typeface="Times New Roman" panose="02020603050405020304" charset="0"/>
                      </a:endParaRPr>
                    </a:p>
                  </a:txBody>
                  <a:tcPr/>
                </a:tc>
                <a:tc>
                  <a:txBody>
                    <a:bodyPr/>
                    <a:lstStyle/>
                    <a:p>
                      <a:pPr algn="ctr">
                        <a:buNone/>
                      </a:pPr>
                      <a:r>
                        <a:rPr lang="zh-CN" altLang="en-US" sz="2800">
                          <a:latin typeface="Times New Roman" panose="02020603050405020304" charset="0"/>
                          <a:cs typeface="Times New Roman" panose="02020603050405020304" charset="0"/>
                        </a:rPr>
                        <a:t>Phenomenon+Cause+Topic</a:t>
                      </a:r>
                      <a:endParaRPr lang="zh-CN" altLang="en-US" sz="2800">
                        <a:latin typeface="Times New Roman" panose="02020603050405020304" charset="0"/>
                        <a:cs typeface="Times New Roman" panose="02020603050405020304" charset="0"/>
                      </a:endParaRPr>
                    </a:p>
                  </a:txBody>
                  <a:tcPr/>
                </a:tc>
                <a:tc>
                  <a:txBody>
                    <a:bodyPr/>
                    <a:lstStyle/>
                    <a:p>
                      <a:pPr algn="ctr">
                        <a:buNone/>
                      </a:pPr>
                      <a:r>
                        <a:rPr lang="zh-CN" altLang="en-US" sz="2800">
                          <a:latin typeface="Times New Roman" panose="02020603050405020304" charset="0"/>
                          <a:cs typeface="Times New Roman" panose="02020603050405020304" charset="0"/>
                        </a:rPr>
                        <a:t>导语后；话语标记词后</a:t>
                      </a:r>
                      <a:endParaRPr lang="zh-CN" altLang="en-US" sz="2800">
                        <a:latin typeface="Times New Roman" panose="02020603050405020304" charset="0"/>
                        <a:cs typeface="Times New Roman" panose="02020603050405020304" charset="0"/>
                      </a:endParaRPr>
                    </a:p>
                  </a:txBody>
                  <a:tcPr/>
                </a:tc>
              </a:tr>
              <a:tr h="951230">
                <a:tc>
                  <a:txBody>
                    <a:bodyPr/>
                    <a:lstStyle/>
                    <a:p>
                      <a:pPr algn="ctr">
                        <a:buNone/>
                      </a:pPr>
                      <a:r>
                        <a:rPr lang="en-US" altLang="zh-CN" sz="2800">
                          <a:latin typeface="Times New Roman" panose="02020603050405020304" charset="0"/>
                          <a:cs typeface="Times New Roman" panose="02020603050405020304" charset="0"/>
                        </a:rPr>
                        <a:t>2</a:t>
                      </a:r>
                      <a:endParaRPr lang="en-US" altLang="zh-CN" sz="2800">
                        <a:latin typeface="Times New Roman" panose="02020603050405020304" charset="0"/>
                        <a:cs typeface="Times New Roman" panose="02020603050405020304" charset="0"/>
                      </a:endParaRPr>
                    </a:p>
                  </a:txBody>
                  <a:tcPr/>
                </a:tc>
                <a:tc>
                  <a:txBody>
                    <a:bodyPr/>
                    <a:lstStyle/>
                    <a:p>
                      <a:pPr algn="ctr">
                        <a:buNone/>
                      </a:pPr>
                      <a:r>
                        <a:rPr lang="zh-CN" altLang="en-US" sz="2800">
                          <a:latin typeface="Times New Roman" panose="02020603050405020304" charset="0"/>
                          <a:cs typeface="Times New Roman" panose="02020603050405020304" charset="0"/>
                        </a:rPr>
                        <a:t>An expert’s words+ An Opinion</a:t>
                      </a:r>
                      <a:endParaRPr lang="zh-CN" altLang="en-US" sz="2800">
                        <a:latin typeface="Times New Roman" panose="02020603050405020304" charset="0"/>
                        <a:cs typeface="Times New Roman" panose="02020603050405020304" charset="0"/>
                      </a:endParaRPr>
                    </a:p>
                  </a:txBody>
                  <a:tcPr/>
                </a:tc>
                <a:tc>
                  <a:txBody>
                    <a:bodyPr/>
                    <a:lstStyle/>
                    <a:p>
                      <a:pPr algn="ctr">
                        <a:buNone/>
                      </a:pPr>
                      <a:r>
                        <a:rPr lang="zh-CN" altLang="en-US" sz="2800">
                          <a:latin typeface="Times New Roman" panose="02020603050405020304" charset="0"/>
                          <a:cs typeface="Times New Roman" panose="02020603050405020304" charset="0"/>
                        </a:rPr>
                        <a:t>例子后</a:t>
                      </a:r>
                      <a:endParaRPr lang="en-US" altLang="zh-CN" sz="2800">
                        <a:latin typeface="Times New Roman" panose="02020603050405020304" charset="0"/>
                        <a:cs typeface="Times New Roman" panose="02020603050405020304" charset="0"/>
                      </a:endParaRPr>
                    </a:p>
                  </a:txBody>
                  <a:tcPr/>
                </a:tc>
              </a:tr>
              <a:tr h="951230">
                <a:tc>
                  <a:txBody>
                    <a:bodyPr/>
                    <a:lstStyle/>
                    <a:p>
                      <a:pPr algn="ctr">
                        <a:buNone/>
                      </a:pPr>
                      <a:r>
                        <a:rPr lang="en-US" altLang="zh-CN" sz="2800">
                          <a:latin typeface="Times New Roman" panose="02020603050405020304" charset="0"/>
                          <a:cs typeface="Times New Roman" panose="02020603050405020304" charset="0"/>
                        </a:rPr>
                        <a:t>3</a:t>
                      </a:r>
                      <a:endParaRPr lang="en-US" altLang="zh-CN" sz="2800">
                        <a:latin typeface="Times New Roman" panose="02020603050405020304" charset="0"/>
                        <a:cs typeface="Times New Roman" panose="02020603050405020304" charset="0"/>
                      </a:endParaRPr>
                    </a:p>
                  </a:txBody>
                  <a:tcPr/>
                </a:tc>
                <a:tc>
                  <a:txBody>
                    <a:bodyPr/>
                    <a:lstStyle/>
                    <a:p>
                      <a:pPr algn="ctr">
                        <a:buNone/>
                      </a:pPr>
                      <a:r>
                        <a:rPr lang="zh-CN" altLang="en-US" sz="2800">
                          <a:latin typeface="Times New Roman" panose="02020603050405020304" charset="0"/>
                          <a:cs typeface="Times New Roman" panose="02020603050405020304" charset="0"/>
                        </a:rPr>
                        <a:t>Two Questions + Two Answers</a:t>
                      </a:r>
                      <a:endParaRPr lang="zh-CN" altLang="en-US" sz="2800">
                        <a:latin typeface="Times New Roman" panose="02020603050405020304" charset="0"/>
                        <a:cs typeface="Times New Roman" panose="02020603050405020304" charset="0"/>
                      </a:endParaRPr>
                    </a:p>
                  </a:txBody>
                  <a:tcPr/>
                </a:tc>
                <a:tc>
                  <a:txBody>
                    <a:bodyPr/>
                    <a:lstStyle/>
                    <a:p>
                      <a:pPr algn="ctr">
                        <a:buNone/>
                      </a:pPr>
                      <a:r>
                        <a:rPr lang="zh-CN" altLang="en-US" sz="2800">
                          <a:latin typeface="Times New Roman" panose="02020603050405020304" charset="0"/>
                          <a:cs typeface="Times New Roman" panose="02020603050405020304" charset="0"/>
                        </a:rPr>
                        <a:t>问题后</a:t>
                      </a:r>
                      <a:endParaRPr lang="zh-CN" altLang="en-US" sz="2800">
                        <a:latin typeface="Times New Roman" panose="02020603050405020304" charset="0"/>
                        <a:cs typeface="Times New Roman" panose="02020603050405020304" charset="0"/>
                      </a:endParaRPr>
                    </a:p>
                  </a:txBody>
                  <a:tcPr/>
                </a:tc>
              </a:tr>
              <a:tr h="951230">
                <a:tc>
                  <a:txBody>
                    <a:bodyPr/>
                    <a:lstStyle/>
                    <a:p>
                      <a:pPr algn="ctr">
                        <a:buNone/>
                      </a:pPr>
                      <a:r>
                        <a:rPr lang="en-US" altLang="zh-CN" sz="2800">
                          <a:latin typeface="Times New Roman" panose="02020603050405020304" charset="0"/>
                          <a:cs typeface="Times New Roman" panose="02020603050405020304" charset="0"/>
                        </a:rPr>
                        <a:t>4</a:t>
                      </a:r>
                      <a:endParaRPr lang="en-US" altLang="zh-CN" sz="2800">
                        <a:latin typeface="Times New Roman" panose="02020603050405020304" charset="0"/>
                        <a:cs typeface="Times New Roman" panose="02020603050405020304" charset="0"/>
                      </a:endParaRPr>
                    </a:p>
                  </a:txBody>
                  <a:tcPr/>
                </a:tc>
                <a:tc>
                  <a:txBody>
                    <a:bodyPr/>
                    <a:lstStyle/>
                    <a:p>
                      <a:pPr algn="ctr">
                        <a:buNone/>
                      </a:pPr>
                      <a:r>
                        <a:rPr lang="zh-CN" altLang="en-US" sz="2800">
                          <a:latin typeface="Times New Roman" panose="02020603050405020304" charset="0"/>
                          <a:cs typeface="Times New Roman" panose="02020603050405020304" charset="0"/>
                        </a:rPr>
                        <a:t>A Question+ An Answer</a:t>
                      </a:r>
                      <a:endParaRPr lang="zh-CN" altLang="en-US" sz="2800">
                        <a:latin typeface="Times New Roman" panose="02020603050405020304" charset="0"/>
                        <a:cs typeface="Times New Roman" panose="02020603050405020304" charset="0"/>
                      </a:endParaRPr>
                    </a:p>
                  </a:txBody>
                  <a:tcPr/>
                </a:tc>
                <a:tc>
                  <a:txBody>
                    <a:bodyPr/>
                    <a:lstStyle/>
                    <a:p>
                      <a:pPr algn="ctr">
                        <a:buNone/>
                      </a:pPr>
                      <a:r>
                        <a:rPr lang="zh-CN" altLang="en-US" sz="2800">
                          <a:latin typeface="Times New Roman" panose="02020603050405020304" charset="0"/>
                          <a:cs typeface="Times New Roman" panose="02020603050405020304" charset="0"/>
                        </a:rPr>
                        <a:t>过渡句</a:t>
                      </a:r>
                      <a:endParaRPr lang="zh-CN" altLang="en-US" sz="2800">
                        <a:latin typeface="Times New Roman" panose="02020603050405020304" charset="0"/>
                        <a:cs typeface="Times New Roman" panose="02020603050405020304" charset="0"/>
                      </a:endParaRPr>
                    </a:p>
                  </a:txBody>
                  <a:tcPr/>
                </a:tc>
              </a:tr>
            </a:tbl>
          </a:graphicData>
        </a:graphic>
      </p:graphicFrame>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p:txBody>
          <a:bodyPr>
            <a:normAutofit fontScale="90000"/>
          </a:bodyPr>
          <a:lstStyle/>
          <a:p>
            <a:r>
              <a:rPr lang="en-US" altLang="zh-CN" dirty="0"/>
              <a:t>Thank You!</a:t>
            </a:r>
            <a:endParaRPr lang="en-US" altLang="zh-CN" dirty="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767580" y="1743710"/>
            <a:ext cx="7686040" cy="1073150"/>
          </a:xfrm>
        </p:spPr>
        <p:txBody>
          <a:bodyPr>
            <a:normAutofit fontScale="90000"/>
          </a:bodyPr>
          <a:lstStyle/>
          <a:p>
            <a:r>
              <a:rPr lang="en-US" altLang="zh-CN">
                <a:solidFill>
                  <a:srgbClr val="00B050"/>
                </a:solidFill>
                <a:effectLst>
                  <a:outerShdw blurRad="38100" dist="25400" dir="5400000" algn="ctr" rotWithShape="0">
                    <a:srgbClr val="6E747A">
                      <a:alpha val="43000"/>
                    </a:srgbClr>
                  </a:outerShdw>
                </a:effectLst>
                <a:latin typeface="Broadway" panose="04040905080B02020502" charset="0"/>
                <a:cs typeface="Broadway" panose="04040905080B02020502" charset="0"/>
              </a:rPr>
              <a:t>Topic sentence </a:t>
            </a:r>
            <a:br>
              <a:rPr lang="en-US" altLang="zh-CN">
                <a:solidFill>
                  <a:srgbClr val="00B050"/>
                </a:solidFill>
                <a:effectLst>
                  <a:outerShdw blurRad="38100" dist="25400" dir="5400000" algn="ctr" rotWithShape="0">
                    <a:srgbClr val="6E747A">
                      <a:alpha val="43000"/>
                    </a:srgbClr>
                  </a:outerShdw>
                </a:effectLst>
                <a:latin typeface="Broadway" panose="04040905080B02020502" charset="0"/>
                <a:cs typeface="Broadway" panose="04040905080B02020502" charset="0"/>
              </a:rPr>
            </a:br>
            <a:r>
              <a:rPr lang="en-US" altLang="zh-CN">
                <a:solidFill>
                  <a:srgbClr val="00B050"/>
                </a:solidFill>
                <a:effectLst>
                  <a:outerShdw blurRad="38100" dist="25400" dir="5400000" algn="ctr" rotWithShape="0">
                    <a:srgbClr val="6E747A">
                      <a:alpha val="43000"/>
                    </a:srgbClr>
                  </a:outerShdw>
                </a:effectLst>
                <a:latin typeface="Broadway" panose="04040905080B02020502" charset="0"/>
                <a:cs typeface="Broadway" panose="04040905080B02020502" charset="0"/>
              </a:rPr>
              <a:t>in</a:t>
            </a:r>
            <a:br>
              <a:rPr lang="en-US" altLang="zh-CN">
                <a:solidFill>
                  <a:srgbClr val="00B050"/>
                </a:solidFill>
                <a:effectLst>
                  <a:outerShdw blurRad="38100" dist="25400" dir="5400000" algn="ctr" rotWithShape="0">
                    <a:srgbClr val="6E747A">
                      <a:alpha val="43000"/>
                    </a:srgbClr>
                  </a:outerShdw>
                </a:effectLst>
                <a:latin typeface="Broadway" panose="04040905080B02020502" charset="0"/>
                <a:cs typeface="Broadway" panose="04040905080B02020502" charset="0"/>
              </a:rPr>
            </a:br>
            <a:r>
              <a:rPr lang="en-US" altLang="zh-CN">
                <a:solidFill>
                  <a:srgbClr val="00B050"/>
                </a:solidFill>
                <a:effectLst>
                  <a:outerShdw blurRad="38100" dist="25400" dir="5400000" algn="ctr" rotWithShape="0">
                    <a:srgbClr val="6E747A">
                      <a:alpha val="43000"/>
                    </a:srgbClr>
                  </a:outerShdw>
                </a:effectLst>
                <a:latin typeface="Broadway" panose="04040905080B02020502" charset="0"/>
                <a:cs typeface="Broadway" panose="04040905080B02020502" charset="0"/>
              </a:rPr>
              <a:t>Summary Writing</a:t>
            </a:r>
            <a:endParaRPr lang="en-US" altLang="zh-CN">
              <a:solidFill>
                <a:srgbClr val="00B050"/>
              </a:solidFill>
              <a:effectLst>
                <a:outerShdw blurRad="38100" dist="25400" dir="5400000" algn="ctr" rotWithShape="0">
                  <a:srgbClr val="6E747A">
                    <a:alpha val="43000"/>
                  </a:srgbClr>
                </a:outerShdw>
              </a:effectLst>
              <a:latin typeface="Broadway" panose="04040905080B02020502" charset="0"/>
              <a:cs typeface="Broadway" panose="04040905080B02020502" charset="0"/>
            </a:endParaRPr>
          </a:p>
        </p:txBody>
      </p:sp>
      <p:sp>
        <p:nvSpPr>
          <p:cNvPr id="3" name="副标题 2"/>
          <p:cNvSpPr>
            <a:spLocks noGrp="1"/>
          </p:cNvSpPr>
          <p:nvPr>
            <p:ph type="subTitle" idx="1"/>
          </p:nvPr>
        </p:nvSpPr>
        <p:spPr>
          <a:xfrm>
            <a:off x="6368415" y="4439285"/>
            <a:ext cx="4483735" cy="670560"/>
          </a:xfrm>
        </p:spPr>
        <p:txBody>
          <a:bodyPr/>
          <a:lstStyle/>
          <a:p>
            <a:r>
              <a:rPr lang="en-US" altLang="zh-CN" sz="2800">
                <a:latin typeface="Times New Roman" panose="02020603050405020304" charset="0"/>
                <a:cs typeface="Times New Roman" panose="02020603050405020304" charset="0"/>
              </a:rPr>
              <a:t>By Lily </a:t>
            </a:r>
            <a:endParaRPr lang="en-US" altLang="zh-CN" sz="2800">
              <a:latin typeface="Times New Roman" panose="02020603050405020304" charset="0"/>
              <a:cs typeface="Times New Roman" panose="02020603050405020304" charset="0"/>
            </a:endParaRPr>
          </a:p>
        </p:txBody>
      </p:sp>
      <p:sp>
        <p:nvSpPr>
          <p:cNvPr id="5" name="副标题 2"/>
          <p:cNvSpPr>
            <a:spLocks noGrp="1"/>
          </p:cNvSpPr>
          <p:nvPr/>
        </p:nvSpPr>
        <p:spPr>
          <a:xfrm>
            <a:off x="5086350" y="3093720"/>
            <a:ext cx="6826885" cy="670560"/>
          </a:xfrm>
          <a:prstGeom prst="rect">
            <a:avLst/>
          </a:prstGeom>
        </p:spPr>
        <p:txBody>
          <a:bodyPr vert="horz" lIns="90000" tIns="0" rIns="90000" bIns="468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32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4000">
                <a:latin typeface="Comic Sans MS" panose="030F0702030302020204" charset="0"/>
                <a:cs typeface="Comic Sans MS" panose="030F0702030302020204" charset="0"/>
              </a:rPr>
              <a:t>“Do you really know me?”</a:t>
            </a:r>
            <a:endParaRPr lang="en-US" altLang="zh-CN" sz="4000">
              <a:latin typeface="Comic Sans MS" panose="030F0702030302020204" charset="0"/>
              <a:cs typeface="Comic Sans MS" panose="030F0702030302020204" charset="0"/>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8005" y="127000"/>
            <a:ext cx="10852150" cy="539115"/>
          </a:xfrm>
        </p:spPr>
        <p:txBody>
          <a:bodyPr>
            <a:scene3d>
              <a:camera prst="orthographicFront"/>
              <a:lightRig rig="soft" dir="t">
                <a:rot lat="0" lon="0" rev="15600000"/>
              </a:lightRig>
            </a:scene3d>
            <a:sp3d extrusionH="57150" prstMaterial="softEdge">
              <a:bevelT w="25400" h="38100"/>
            </a:sp3d>
          </a:bodyPr>
          <a:lstStyle/>
          <a:p>
            <a:r>
              <a:rPr lang="en-US" altLang="zh-CN" sz="3200">
                <a:solidFill>
                  <a:srgbClr val="FF0000"/>
                </a:solidFill>
                <a:effectLst/>
                <a:latin typeface="Arial Black" panose="020B0A04020102020204" charset="0"/>
                <a:cs typeface="Arial Black" panose="020B0A04020102020204" charset="0"/>
              </a:rPr>
              <a:t>Some Stereotypes of Topic Sentence:</a:t>
            </a:r>
            <a:endParaRPr lang="en-US" altLang="zh-CN" sz="3200">
              <a:solidFill>
                <a:srgbClr val="FF0000"/>
              </a:solidFill>
              <a:effectLst/>
              <a:latin typeface="Arial Black" panose="020B0A04020102020204" charset="0"/>
              <a:cs typeface="Arial Black" panose="020B0A04020102020204" charset="0"/>
            </a:endParaRPr>
          </a:p>
        </p:txBody>
      </p:sp>
      <p:sp>
        <p:nvSpPr>
          <p:cNvPr id="4" name="标题 1"/>
          <p:cNvSpPr>
            <a:spLocks noGrp="1"/>
          </p:cNvSpPr>
          <p:nvPr/>
        </p:nvSpPr>
        <p:spPr>
          <a:xfrm>
            <a:off x="669925" y="1304925"/>
            <a:ext cx="6477000" cy="539115"/>
          </a:xfrm>
          <a:prstGeom prst="rect">
            <a:avLst/>
          </a:prstGeom>
        </p:spPr>
        <p:txBody>
          <a:bodyPr vert="horz" lIns="101600" tIns="38100" rIns="76200" bIns="38100" rtlCol="0" anchor="t" anchorCtr="0">
            <a:noAutofit/>
            <a:scene3d>
              <a:camera prst="orthographicFront"/>
              <a:lightRig rig="soft" dir="t">
                <a:rot lat="0" lon="0" rev="15600000"/>
              </a:lightRig>
            </a:scene3d>
            <a:sp3d extrusionH="57150" prstMaterial="softEdge">
              <a:bevelT w="25400" h="38100"/>
            </a:sp3d>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r>
              <a:rPr lang="en-US" altLang="zh-CN" sz="2800">
                <a:solidFill>
                  <a:srgbClr val="00B050"/>
                </a:solidFill>
                <a:effectLst/>
                <a:latin typeface="Times New Roman" panose="02020603050405020304" charset="0"/>
                <a:cs typeface="Times New Roman" panose="02020603050405020304" charset="0"/>
              </a:rPr>
              <a:t>Q1:Where is the topic sentence?</a:t>
            </a:r>
            <a:endParaRPr lang="en-US" altLang="zh-CN" sz="2800">
              <a:solidFill>
                <a:srgbClr val="00B050"/>
              </a:solidFill>
              <a:effectLst/>
              <a:latin typeface="Times New Roman" panose="02020603050405020304" charset="0"/>
              <a:cs typeface="Times New Roman" panose="02020603050405020304" charset="0"/>
            </a:endParaRPr>
          </a:p>
        </p:txBody>
      </p:sp>
      <p:sp>
        <p:nvSpPr>
          <p:cNvPr id="5" name="标题 1"/>
          <p:cNvSpPr>
            <a:spLocks noGrp="1"/>
          </p:cNvSpPr>
          <p:nvPr/>
        </p:nvSpPr>
        <p:spPr>
          <a:xfrm>
            <a:off x="1470660" y="2229485"/>
            <a:ext cx="6477000" cy="539115"/>
          </a:xfrm>
          <a:prstGeom prst="rect">
            <a:avLst/>
          </a:prstGeom>
        </p:spPr>
        <p:txBody>
          <a:bodyPr vert="horz" lIns="101600" tIns="38100" rIns="76200" bIns="38100" rtlCol="0" anchor="t" anchorCtr="0">
            <a:noAutofit/>
            <a:scene3d>
              <a:camera prst="orthographicFront"/>
              <a:lightRig rig="soft" dir="t">
                <a:rot lat="0" lon="0" rev="15600000"/>
              </a:lightRig>
            </a:scene3d>
            <a:sp3d extrusionH="57150" prstMaterial="softEdge">
              <a:bevelT w="25400" h="38100"/>
            </a:sp3d>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r>
              <a:rPr lang="en-US" altLang="zh-CN" sz="2800">
                <a:solidFill>
                  <a:srgbClr val="00B050"/>
                </a:solidFill>
                <a:effectLst/>
                <a:latin typeface="Times New Roman" panose="02020603050405020304" charset="0"/>
                <a:cs typeface="Times New Roman" panose="02020603050405020304" charset="0"/>
              </a:rPr>
              <a:t>Q2:How to find the topic sentence?</a:t>
            </a:r>
            <a:endParaRPr lang="en-US" altLang="zh-CN" sz="2800">
              <a:solidFill>
                <a:srgbClr val="00B050"/>
              </a:solidFill>
              <a:effectLst/>
              <a:latin typeface="Times New Roman" panose="02020603050405020304" charset="0"/>
              <a:cs typeface="Times New Roman" panose="02020603050405020304" charset="0"/>
            </a:endParaRPr>
          </a:p>
        </p:txBody>
      </p:sp>
      <p:sp>
        <p:nvSpPr>
          <p:cNvPr id="6" name="标题 1"/>
          <p:cNvSpPr>
            <a:spLocks noGrp="1"/>
          </p:cNvSpPr>
          <p:nvPr/>
        </p:nvSpPr>
        <p:spPr>
          <a:xfrm>
            <a:off x="2453640" y="3352165"/>
            <a:ext cx="8946515" cy="1066165"/>
          </a:xfrm>
          <a:prstGeom prst="rect">
            <a:avLst/>
          </a:prstGeom>
        </p:spPr>
        <p:txBody>
          <a:bodyPr vert="horz" lIns="101600" tIns="38100" rIns="76200" bIns="38100" rtlCol="0" anchor="t" anchorCtr="0">
            <a:noAutofit/>
            <a:scene3d>
              <a:camera prst="orthographicFront"/>
              <a:lightRig rig="soft" dir="t">
                <a:rot lat="0" lon="0" rev="15600000"/>
              </a:lightRig>
            </a:scene3d>
            <a:sp3d extrusionH="57150" prstMaterial="softEdge">
              <a:bevelT w="25400" h="38100"/>
            </a:sp3d>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r>
              <a:rPr lang="en-US" altLang="zh-CN" sz="2800">
                <a:solidFill>
                  <a:srgbClr val="00B050"/>
                </a:solidFill>
                <a:effectLst/>
                <a:latin typeface="Times New Roman" panose="02020603050405020304" charset="0"/>
                <a:cs typeface="Times New Roman" panose="02020603050405020304" charset="0"/>
              </a:rPr>
              <a:t>Q3: Is the topic sentence enough to summarize the whole paragraph?</a:t>
            </a:r>
            <a:endParaRPr lang="en-US" altLang="zh-CN" sz="2800">
              <a:solidFill>
                <a:srgbClr val="00B050"/>
              </a:solidFill>
              <a:effectLst/>
              <a:latin typeface="Times New Roman" panose="02020603050405020304" charset="0"/>
              <a:cs typeface="Times New Roman" panose="02020603050405020304" charset="0"/>
            </a:endParaRPr>
          </a:p>
        </p:txBody>
      </p:sp>
      <p:sp>
        <p:nvSpPr>
          <p:cNvPr id="7" name="标题 1"/>
          <p:cNvSpPr>
            <a:spLocks noGrp="1"/>
          </p:cNvSpPr>
          <p:nvPr/>
        </p:nvSpPr>
        <p:spPr>
          <a:xfrm>
            <a:off x="816610" y="5002530"/>
            <a:ext cx="9099550" cy="966470"/>
          </a:xfrm>
          <a:prstGeom prst="rect">
            <a:avLst/>
          </a:prstGeom>
        </p:spPr>
        <p:txBody>
          <a:bodyPr vert="horz" lIns="101600" tIns="38100" rIns="76200" bIns="38100" rtlCol="0" anchor="t" anchorCtr="0">
            <a:noAutofit/>
            <a:scene3d>
              <a:camera prst="orthographicFront"/>
              <a:lightRig rig="soft" dir="t">
                <a:rot lat="0" lon="0" rev="15600000"/>
              </a:lightRig>
            </a:scene3d>
            <a:sp3d extrusionH="57150" prstMaterial="softEdge">
              <a:bevelT w="25400" h="38100"/>
            </a:sp3d>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r>
              <a:rPr lang="en-US" altLang="zh-CN" sz="2800">
                <a:solidFill>
                  <a:srgbClr val="00B050"/>
                </a:solidFill>
                <a:effectLst/>
                <a:latin typeface="Times New Roman" panose="02020603050405020304" charset="0"/>
                <a:cs typeface="Times New Roman" panose="02020603050405020304" charset="0"/>
              </a:rPr>
              <a:t>Q4: If there is no obvious topic sentence, how to write a topic sentence ?</a:t>
            </a:r>
            <a:endParaRPr lang="en-US" altLang="zh-CN" sz="2800">
              <a:solidFill>
                <a:srgbClr val="00B050"/>
              </a:solidFill>
              <a:effectLst/>
              <a:latin typeface="Times New Roman" panose="02020603050405020304" charset="0"/>
              <a:cs typeface="Times New Roman" panose="02020603050405020304" charset="0"/>
            </a:endParaRPr>
          </a:p>
        </p:txBody>
      </p:sp>
      <p:sp>
        <p:nvSpPr>
          <p:cNvPr id="8" name="文本框 7"/>
          <p:cNvSpPr txBox="1"/>
          <p:nvPr/>
        </p:nvSpPr>
        <p:spPr>
          <a:xfrm>
            <a:off x="7378065" y="1097915"/>
            <a:ext cx="2656840" cy="521970"/>
          </a:xfrm>
          <a:prstGeom prst="rect">
            <a:avLst/>
          </a:prstGeom>
          <a:solidFill>
            <a:srgbClr val="FFFF00"/>
          </a:solid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The beginning?</a:t>
            </a:r>
            <a:endParaRPr lang="en-US" altLang="zh-CN" sz="2800" b="1">
              <a:solidFill>
                <a:srgbClr val="FF0000"/>
              </a:solidFill>
              <a:latin typeface="Times New Roman" panose="02020603050405020304" charset="0"/>
              <a:cs typeface="Times New Roman" panose="02020603050405020304" charset="0"/>
            </a:endParaRPr>
          </a:p>
        </p:txBody>
      </p:sp>
      <p:sp>
        <p:nvSpPr>
          <p:cNvPr id="3" name="文本框 2"/>
          <p:cNvSpPr txBox="1"/>
          <p:nvPr/>
        </p:nvSpPr>
        <p:spPr>
          <a:xfrm>
            <a:off x="7947660" y="2459990"/>
            <a:ext cx="2656840" cy="521970"/>
          </a:xfrm>
          <a:prstGeom prst="rect">
            <a:avLst/>
          </a:prstGeom>
          <a:solidFill>
            <a:srgbClr val="FFFF00"/>
          </a:solid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The beginning?</a:t>
            </a:r>
            <a:endParaRPr lang="en-US" altLang="zh-CN" sz="2800" b="1">
              <a:solidFill>
                <a:srgbClr val="FF0000"/>
              </a:solidFill>
              <a:latin typeface="Times New Roman" panose="02020603050405020304" charset="0"/>
              <a:cs typeface="Times New Roman" panose="02020603050405020304" charset="0"/>
            </a:endParaRPr>
          </a:p>
        </p:txBody>
      </p:sp>
      <p:sp>
        <p:nvSpPr>
          <p:cNvPr id="9" name="文本框 8"/>
          <p:cNvSpPr txBox="1"/>
          <p:nvPr/>
        </p:nvSpPr>
        <p:spPr>
          <a:xfrm>
            <a:off x="7259320" y="4058920"/>
            <a:ext cx="4018280" cy="521970"/>
          </a:xfrm>
          <a:prstGeom prst="rect">
            <a:avLst/>
          </a:prstGeom>
          <a:solidFill>
            <a:srgbClr val="FFFF00"/>
          </a:solid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Yes, Copying it is enough?</a:t>
            </a:r>
            <a:endParaRPr lang="en-US" altLang="zh-CN" sz="2800" b="1">
              <a:solidFill>
                <a:srgbClr val="FF0000"/>
              </a:solidFill>
              <a:latin typeface="Times New Roman" panose="02020603050405020304" charset="0"/>
              <a:cs typeface="Times New Roman" panose="02020603050405020304" charset="0"/>
            </a:endParaRPr>
          </a:p>
        </p:txBody>
      </p:sp>
      <p:sp>
        <p:nvSpPr>
          <p:cNvPr id="10" name="文本框 9"/>
          <p:cNvSpPr txBox="1"/>
          <p:nvPr/>
        </p:nvSpPr>
        <p:spPr>
          <a:xfrm>
            <a:off x="5384165" y="5690235"/>
            <a:ext cx="5411470" cy="953135"/>
          </a:xfrm>
          <a:prstGeom prst="rect">
            <a:avLst/>
          </a:prstGeom>
          <a:solidFill>
            <a:srgbClr val="FFFF00"/>
          </a:solid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Copy what I think is more important? Or this can't happen?</a:t>
            </a:r>
            <a:endParaRPr lang="en-US" altLang="zh-CN" sz="2800" b="1">
              <a:solidFill>
                <a:srgbClr val="FF0000"/>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bldLvl="0" animBg="1"/>
      <p:bldP spid="3" grpId="0" bldLvl="0" animBg="1"/>
      <p:bldP spid="9" grpId="0" bldLvl="0" animBg="1"/>
      <p:bldP spid="1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0815" y="791210"/>
            <a:ext cx="11851005" cy="5911215"/>
          </a:xfrm>
          <a:ln>
            <a:solidFill>
              <a:srgbClr val="00B050"/>
            </a:solidFill>
          </a:ln>
        </p:spPr>
        <p:txBody>
          <a:bodyPr/>
          <a:lstStyle/>
          <a:p>
            <a:pPr marL="0" indent="457200" algn="just">
              <a:lnSpc>
                <a:spcPct val="100000"/>
              </a:lnSpc>
              <a:spcAft>
                <a:spcPts val="0"/>
              </a:spcAft>
              <a:buNone/>
            </a:pPr>
            <a:r>
              <a:rPr lang="zh-CN" altLang="en-US" sz="1800">
                <a:latin typeface="Times New Roman" panose="02020603050405020304" charset="0"/>
                <a:cs typeface="Times New Roman" panose="02020603050405020304" charset="0"/>
              </a:rPr>
              <a:t>For many parents,making sure their children get the right amount of sleep can be stressful.This is especially true during high-pressure times such as exams when students tend to study all night for the next day.Unfortunately,it is often counterproductive(适得其反的)because with fewer hours to sleep,the teen brain doesn't get enough time to lay down what they've studied the night before.</a:t>
            </a:r>
            <a:endParaRPr lang="zh-CN" altLang="en-US" sz="1800">
              <a:latin typeface="Times New Roman" panose="02020603050405020304" charset="0"/>
              <a:cs typeface="Times New Roman" panose="02020603050405020304" charset="0"/>
            </a:endParaRPr>
          </a:p>
          <a:p>
            <a:pPr marL="0" indent="457200" algn="just">
              <a:lnSpc>
                <a:spcPct val="100000"/>
              </a:lnSpc>
              <a:spcAft>
                <a:spcPts val="0"/>
              </a:spcAft>
              <a:buNone/>
            </a:pPr>
            <a:r>
              <a:rPr lang="zh-CN" altLang="en-US" sz="1800">
                <a:latin typeface="Times New Roman" panose="02020603050405020304" charset="0"/>
                <a:cs typeface="Times New Roman" panose="02020603050405020304" charset="0"/>
              </a:rPr>
              <a:t>In her groundbreaking book The Teenage Brain,scientist Dr.Frances Jensen explains that bedtime isn't simply a way for the body to relax and recover after working,studying or playing a hard day. It is the glue that allows us not only to recollect our experiences but also to remember everything we've learned that day.Basically the more we learn,the more we need to sleep,which is why a good sleep is of great importance in achieving success at school.</a:t>
            </a:r>
            <a:endParaRPr lang="zh-CN" altLang="en-US" sz="1800">
              <a:latin typeface="Times New Roman" panose="02020603050405020304" charset="0"/>
              <a:cs typeface="Times New Roman" panose="02020603050405020304" charset="0"/>
            </a:endParaRPr>
          </a:p>
          <a:p>
            <a:pPr marL="0" indent="457200" algn="just">
              <a:lnSpc>
                <a:spcPct val="100000"/>
              </a:lnSpc>
              <a:spcAft>
                <a:spcPts val="0"/>
              </a:spcAft>
              <a:buNone/>
            </a:pPr>
            <a:r>
              <a:rPr lang="zh-CN" altLang="en-US" sz="1800">
                <a:latin typeface="Times New Roman" panose="02020603050405020304" charset="0"/>
                <a:cs typeface="Times New Roman" panose="02020603050405020304" charset="0"/>
              </a:rPr>
              <a:t>Then how much sleep do teenagers need?There is no magic number for exactly how much sleep teenagers need,but the Austrian Centre for Education in Sleep(ACES)suggests 8 to 10 hours per day for high school adolescents.What happens if they don't get enough sleep?According to ACES,poor sleep will have all sorts of negative effects on teenagers,including rise in blood pressure,mood swings and impatient behaviour.Without adequate sleep the focus and attention drifts making it harder to receive information. The brain can no longer function to deal with information properly and access previously learned information.</a:t>
            </a:r>
            <a:endParaRPr lang="zh-CN" altLang="en-US" sz="1800">
              <a:latin typeface="Times New Roman" panose="02020603050405020304" charset="0"/>
              <a:cs typeface="Times New Roman" panose="02020603050405020304" charset="0"/>
            </a:endParaRPr>
          </a:p>
          <a:p>
            <a:pPr marL="0" indent="457200" algn="just">
              <a:lnSpc>
                <a:spcPct val="100000"/>
              </a:lnSpc>
              <a:spcAft>
                <a:spcPts val="0"/>
              </a:spcAft>
              <a:buNone/>
            </a:pPr>
            <a:r>
              <a:rPr lang="zh-CN" altLang="en-US" sz="1800">
                <a:latin typeface="Times New Roman" panose="02020603050405020304" charset="0"/>
                <a:cs typeface="Times New Roman" panose="02020603050405020304" charset="0"/>
              </a:rPr>
              <a:t>So,how can parents help?If you think your child needs more sleep,try making gradual changes to their sleeping habits.Small increases have been shown to be effective in changing sleep patterns.And remember your children are going through a period of their lives when their brains and bodies are going through a lot of changes.Not only is your job to help make changes,it's also to ride the wave with them.It may not be easy,but they will thank you for it eventually.</a:t>
            </a:r>
            <a:endParaRPr lang="zh-CN" altLang="en-US" sz="1800">
              <a:latin typeface="Times New Roman" panose="02020603050405020304" charset="0"/>
              <a:cs typeface="Times New Roman" panose="02020603050405020304" charset="0"/>
            </a:endParaRPr>
          </a:p>
        </p:txBody>
      </p:sp>
      <p:sp>
        <p:nvSpPr>
          <p:cNvPr id="8" name="文本框 7"/>
          <p:cNvSpPr txBox="1"/>
          <p:nvPr/>
        </p:nvSpPr>
        <p:spPr>
          <a:xfrm>
            <a:off x="335280" y="132080"/>
            <a:ext cx="3147695" cy="521970"/>
          </a:xfrm>
          <a:prstGeom prst="rect">
            <a:avLst/>
          </a:prstGeom>
          <a:noFill/>
          <a:extLst>
            <a:ext uri="{909E8E84-426E-40DD-AFC4-6F175D3DCCD1}">
              <a14:hiddenFill xmlns:a14="http://schemas.microsoft.com/office/drawing/2010/main">
                <a:solidFill>
                  <a:srgbClr val="FFFF00"/>
                </a:solidFill>
              </a14:hiddenFill>
            </a:ext>
          </a:extLst>
        </p:spPr>
        <p:txBody>
          <a:bodyPr wrap="square" rtlCol="0">
            <a:spAutoFit/>
            <a:scene3d>
              <a:camera prst="orthographicFront"/>
              <a:lightRig rig="threePt" dir="t"/>
            </a:scene3d>
          </a:bodyPr>
          <a:lstStyle/>
          <a:p>
            <a:r>
              <a:rPr lang="en-US" altLang="zh-CN" sz="2800" b="1">
                <a:solidFill>
                  <a:srgbClr val="00B05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Summary Writing</a:t>
            </a:r>
            <a:endParaRPr lang="en-US" altLang="zh-CN" sz="2800" b="1">
              <a:solidFill>
                <a:srgbClr val="00B05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endParaRPr lang="zh-CN" altLang="en-US"/>
          </a:p>
        </p:txBody>
      </p:sp>
      <p:sp>
        <p:nvSpPr>
          <p:cNvPr id="5" name="文本框 4"/>
          <p:cNvSpPr txBox="1"/>
          <p:nvPr/>
        </p:nvSpPr>
        <p:spPr>
          <a:xfrm>
            <a:off x="669925" y="2277745"/>
            <a:ext cx="7637145" cy="1198880"/>
          </a:xfrm>
          <a:prstGeom prst="rect">
            <a:avLst/>
          </a:prstGeom>
          <a:noFill/>
          <a:effectLst>
            <a:reflection blurRad="6350" stA="50000" endA="295" endPos="92000" dist="101600" dir="5400000" sy="-100000" algn="bl" rotWithShape="0"/>
          </a:effectLst>
          <a:extLst>
            <a:ext uri="{909E8E84-426E-40DD-AFC4-6F175D3DCCD1}">
              <a14:hiddenFill xmlns:a14="http://schemas.microsoft.com/office/drawing/2010/main">
                <a:solidFill>
                  <a:schemeClr val="bg2"/>
                </a:solidFill>
              </a14:hiddenFill>
            </a:ext>
          </a:extLst>
        </p:spPr>
        <p:txBody>
          <a:bodyPr wrap="square" rtlCol="0">
            <a:spAutoFit/>
            <a:scene3d>
              <a:camera prst="orthographicFront"/>
              <a:lightRig rig="threePt" dir="t"/>
            </a:scene3d>
          </a:bodyPr>
          <a:lstStyle/>
          <a:p>
            <a:pPr algn="ctr"/>
            <a:r>
              <a:rPr lang="en-US" altLang="zh-CN" sz="3600" b="1">
                <a:solidFill>
                  <a:srgbClr val="0070C0"/>
                </a:solidFill>
                <a:effectLst>
                  <a:outerShdw blurRad="38100" dist="25400" dir="5400000" algn="ctr" rotWithShape="0">
                    <a:srgbClr val="6E747A">
                      <a:alpha val="43000"/>
                    </a:srgbClr>
                  </a:outerShdw>
                </a:effectLst>
                <a:latin typeface="Rockwell Extra Bold" panose="02060903040505020403" charset="0"/>
                <a:cs typeface="Rockwell Extra Bold" panose="02060903040505020403" charset="0"/>
              </a:rPr>
              <a:t>Can you find the topic sentences in this passage?</a:t>
            </a:r>
            <a:endParaRPr lang="en-US" altLang="zh-CN" sz="3600" b="1">
              <a:solidFill>
                <a:srgbClr val="0070C0"/>
              </a:solidFill>
              <a:effectLst>
                <a:outerShdw blurRad="38100" dist="25400" dir="5400000" algn="ctr" rotWithShape="0">
                  <a:srgbClr val="6E747A">
                    <a:alpha val="43000"/>
                  </a:srgbClr>
                </a:outerShdw>
              </a:effectLst>
              <a:latin typeface="Rockwell Extra Bold" panose="02060903040505020403" charset="0"/>
              <a:cs typeface="Rockwell Extra Bold" panose="02060903040505020403"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5039995" y="585470"/>
            <a:ext cx="6996430" cy="4154170"/>
          </a:xfrm>
          <a:ln w="28575">
            <a:solidFill>
              <a:srgbClr val="00B050"/>
            </a:solidFill>
          </a:ln>
        </p:spPr>
        <p:txBody>
          <a:bodyPr>
            <a:noAutofit/>
          </a:bodyPr>
          <a:lstStyle/>
          <a:p>
            <a:pPr marL="0" indent="457200" algn="just">
              <a:lnSpc>
                <a:spcPct val="100000"/>
              </a:lnSpc>
              <a:spcAft>
                <a:spcPts val="0"/>
              </a:spcAft>
              <a:buNone/>
            </a:pPr>
            <a:r>
              <a:rPr lang="zh-CN" altLang="en-US" sz="2700">
                <a:latin typeface="Times New Roman" panose="02020603050405020304" charset="0"/>
                <a:cs typeface="Times New Roman" panose="02020603050405020304" charset="0"/>
              </a:rPr>
              <a:t>For many parents,making sure their children get the right amount of sleep can be stressful.This is especially true during high-pressure times such as exams when students tend to study all night for the next day.Unfortunately,it is often counterproductive(适得其反的)because with fewer hours to sleep,the teen brain doesn't get enough time to lay down what they've studied the night before.</a:t>
            </a:r>
            <a:endParaRPr lang="zh-CN" altLang="en-US" sz="2700">
              <a:latin typeface="Times New Roman" panose="02020603050405020304" charset="0"/>
              <a:cs typeface="Times New Roman" panose="02020603050405020304" charset="0"/>
            </a:endParaRPr>
          </a:p>
          <a:p>
            <a:pPr marL="0" indent="0" algn="just">
              <a:buNone/>
            </a:pPr>
            <a:endParaRPr lang="zh-CN" altLang="en-US" sz="2700">
              <a:latin typeface="Times New Roman" panose="02020603050405020304" charset="0"/>
              <a:cs typeface="Times New Roman" panose="02020603050405020304" charset="0"/>
            </a:endParaRPr>
          </a:p>
        </p:txBody>
      </p:sp>
      <p:sp>
        <p:nvSpPr>
          <p:cNvPr id="6" name="文本框 5"/>
          <p:cNvSpPr txBox="1"/>
          <p:nvPr/>
        </p:nvSpPr>
        <p:spPr>
          <a:xfrm>
            <a:off x="7640320" y="861060"/>
            <a:ext cx="2625725" cy="521970"/>
          </a:xfrm>
          <a:prstGeom prst="rect">
            <a:avLst/>
          </a:prstGeom>
          <a:solidFill>
            <a:srgbClr val="FFFF00">
              <a:alpha val="62000"/>
            </a:srgbClr>
          </a:solidFill>
        </p:spPr>
        <p:txBody>
          <a:bodyPr wrap="square" rtlCol="0">
            <a:spAutoFit/>
          </a:bodyPr>
          <a:lstStyle/>
          <a:p>
            <a:r>
              <a:rPr lang="en-US" altLang="zh-CN" sz="2800" b="1">
                <a:solidFill>
                  <a:schemeClr val="tx1"/>
                </a:solidFill>
                <a:latin typeface="Times New Roman" panose="02020603050405020304" charset="0"/>
                <a:cs typeface="Times New Roman" panose="02020603050405020304" charset="0"/>
              </a:rPr>
              <a:t>A Phenomenon</a:t>
            </a:r>
            <a:endParaRPr lang="en-US" altLang="zh-CN" sz="2800" b="1">
              <a:solidFill>
                <a:schemeClr val="tx1"/>
              </a:solidFill>
              <a:latin typeface="Times New Roman" panose="02020603050405020304" charset="0"/>
              <a:cs typeface="Times New Roman" panose="02020603050405020304" charset="0"/>
            </a:endParaRPr>
          </a:p>
        </p:txBody>
      </p:sp>
      <p:sp>
        <p:nvSpPr>
          <p:cNvPr id="7" name="文本框 6"/>
          <p:cNvSpPr txBox="1"/>
          <p:nvPr/>
        </p:nvSpPr>
        <p:spPr>
          <a:xfrm>
            <a:off x="7858125" y="1764030"/>
            <a:ext cx="1570355" cy="521970"/>
          </a:xfrm>
          <a:prstGeom prst="rect">
            <a:avLst/>
          </a:prstGeom>
          <a:solidFill>
            <a:srgbClr val="FFFF00">
              <a:alpha val="62000"/>
            </a:srgbClr>
          </a:solidFill>
        </p:spPr>
        <p:txBody>
          <a:bodyPr wrap="square" rtlCol="0">
            <a:spAutoFit/>
          </a:bodyPr>
          <a:lstStyle/>
          <a:p>
            <a:r>
              <a:rPr lang="en-US" altLang="zh-CN" sz="2800" b="1">
                <a:solidFill>
                  <a:schemeClr val="tx1"/>
                </a:solidFill>
                <a:latin typeface="Times New Roman" panose="02020603050405020304" charset="0"/>
                <a:cs typeface="Times New Roman" panose="02020603050405020304" charset="0"/>
              </a:rPr>
              <a:t>A cause</a:t>
            </a:r>
            <a:endParaRPr lang="en-US" altLang="zh-CN" sz="2800" b="1">
              <a:solidFill>
                <a:schemeClr val="tx1"/>
              </a:solidFill>
              <a:latin typeface="Times New Roman" panose="02020603050405020304" charset="0"/>
              <a:cs typeface="Times New Roman" panose="02020603050405020304" charset="0"/>
            </a:endParaRPr>
          </a:p>
        </p:txBody>
      </p:sp>
      <p:sp>
        <p:nvSpPr>
          <p:cNvPr id="8" name="文本框 7"/>
          <p:cNvSpPr txBox="1"/>
          <p:nvPr/>
        </p:nvSpPr>
        <p:spPr>
          <a:xfrm>
            <a:off x="8038465" y="3369945"/>
            <a:ext cx="1390015" cy="521970"/>
          </a:xfrm>
          <a:prstGeom prst="rect">
            <a:avLst/>
          </a:prstGeom>
          <a:solidFill>
            <a:srgbClr val="FFFF00">
              <a:alpha val="62000"/>
            </a:srgbClr>
          </a:solidFill>
        </p:spPr>
        <p:txBody>
          <a:bodyPr wrap="square" rtlCol="0">
            <a:spAutoFit/>
          </a:bodyPr>
          <a:lstStyle/>
          <a:p>
            <a:r>
              <a:rPr lang="en-US" altLang="zh-CN" sz="2800" b="1">
                <a:solidFill>
                  <a:schemeClr val="tx1"/>
                </a:solidFill>
                <a:latin typeface="Times New Roman" panose="02020603050405020304" charset="0"/>
                <a:cs typeface="Times New Roman" panose="02020603050405020304" charset="0"/>
              </a:rPr>
              <a:t>A Topic</a:t>
            </a:r>
            <a:endParaRPr lang="en-US" altLang="zh-CN" sz="2800" b="1">
              <a:solidFill>
                <a:schemeClr val="tx1"/>
              </a:solidFill>
              <a:latin typeface="Times New Roman" panose="02020603050405020304" charset="0"/>
              <a:cs typeface="Times New Roman" panose="02020603050405020304" charset="0"/>
            </a:endParaRPr>
          </a:p>
        </p:txBody>
      </p:sp>
      <p:sp>
        <p:nvSpPr>
          <p:cNvPr id="2" name="文本框 1"/>
          <p:cNvSpPr txBox="1"/>
          <p:nvPr/>
        </p:nvSpPr>
        <p:spPr>
          <a:xfrm>
            <a:off x="0" y="1510030"/>
            <a:ext cx="4944745" cy="1814830"/>
          </a:xfrm>
          <a:prstGeom prst="rect">
            <a:avLst/>
          </a:prstGeom>
          <a:solidFill>
            <a:srgbClr val="88DB29"/>
          </a:solidFill>
        </p:spPr>
        <p:txBody>
          <a:bodyPr wrap="square" rtlCol="0">
            <a:spAutoFit/>
          </a:bodyPr>
          <a:lstStyle/>
          <a:p>
            <a:r>
              <a:rPr lang="en-US" altLang="zh-CN" sz="2800" b="1">
                <a:solidFill>
                  <a:schemeClr val="bg1"/>
                </a:solidFill>
                <a:latin typeface="Times New Roman" panose="02020603050405020304" charset="0"/>
                <a:cs typeface="Times New Roman" panose="02020603050405020304" charset="0"/>
              </a:rPr>
              <a:t>Many parents </a:t>
            </a:r>
            <a:r>
              <a:rPr lang="en-US" altLang="zh-CN" sz="2800" b="1">
                <a:solidFill>
                  <a:srgbClr val="FF0000"/>
                </a:solidFill>
                <a:latin typeface="Times New Roman" panose="02020603050405020304" charset="0"/>
                <a:cs typeface="Times New Roman" panose="02020603050405020304" charset="0"/>
              </a:rPr>
              <a:t>found it hard to </a:t>
            </a:r>
            <a:r>
              <a:rPr lang="en-US" altLang="zh-CN" sz="2800" b="1">
                <a:solidFill>
                  <a:schemeClr val="bg1"/>
                </a:solidFill>
                <a:latin typeface="Times New Roman" panose="02020603050405020304" charset="0"/>
                <a:cs typeface="Times New Roman" panose="02020603050405020304" charset="0"/>
              </a:rPr>
              <a:t>make children have adequate sleep </a:t>
            </a:r>
            <a:r>
              <a:rPr lang="en-US" altLang="zh-CN" sz="2800" b="1">
                <a:solidFill>
                  <a:srgbClr val="FF0000"/>
                </a:solidFill>
                <a:latin typeface="Times New Roman" panose="02020603050405020304" charset="0"/>
                <a:cs typeface="Times New Roman" panose="02020603050405020304" charset="0"/>
              </a:rPr>
              <a:t>due to high-pressure study.</a:t>
            </a:r>
            <a:endParaRPr lang="en-US" altLang="zh-CN" sz="2800" b="1" u="sng">
              <a:solidFill>
                <a:srgbClr val="FF0000"/>
              </a:solidFill>
              <a:latin typeface="Times New Roman" panose="02020603050405020304" charset="0"/>
              <a:cs typeface="Times New Roman" panose="02020603050405020304" charset="0"/>
            </a:endParaRPr>
          </a:p>
        </p:txBody>
      </p:sp>
      <p:sp>
        <p:nvSpPr>
          <p:cNvPr id="11" name="加号 10"/>
          <p:cNvSpPr/>
          <p:nvPr/>
        </p:nvSpPr>
        <p:spPr>
          <a:xfrm>
            <a:off x="2626995" y="956310"/>
            <a:ext cx="554355" cy="553720"/>
          </a:xfrm>
          <a:prstGeom prst="mathPlu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4615" y="4408170"/>
            <a:ext cx="4944745" cy="1383665"/>
          </a:xfrm>
          <a:prstGeom prst="rect">
            <a:avLst/>
          </a:prstGeom>
          <a:solidFill>
            <a:srgbClr val="88DB29"/>
          </a:solidFill>
        </p:spPr>
        <p:txBody>
          <a:bodyPr wrap="square" rtlCol="0">
            <a:spAutoFit/>
          </a:bodyPr>
          <a:lstStyle/>
          <a:p>
            <a:r>
              <a:rPr lang="en-US" altLang="zh-CN" sz="2800" b="1" u="sng">
                <a:solidFill>
                  <a:srgbClr val="FF0000"/>
                </a:solidFill>
                <a:latin typeface="Times New Roman" panose="02020603050405020304" charset="0"/>
                <a:cs typeface="Times New Roman" panose="02020603050405020304" charset="0"/>
              </a:rPr>
              <a:t>But adequate sleep is essential</a:t>
            </a:r>
            <a:endParaRPr lang="en-US" altLang="zh-CN" sz="2800" b="1" u="sng">
              <a:solidFill>
                <a:srgbClr val="FF0000"/>
              </a:solidFill>
              <a:latin typeface="Times New Roman" panose="02020603050405020304" charset="0"/>
              <a:cs typeface="Times New Roman" panose="02020603050405020304" charset="0"/>
            </a:endParaRPr>
          </a:p>
          <a:p>
            <a:r>
              <a:rPr lang="en-US" altLang="zh-CN" sz="2800" b="1" u="sng">
                <a:solidFill>
                  <a:srgbClr val="FF0000"/>
                </a:solidFill>
                <a:latin typeface="Times New Roman" panose="02020603050405020304" charset="0"/>
                <a:cs typeface="Times New Roman" panose="02020603050405020304" charset="0"/>
              </a:rPr>
              <a:t>for children's study. </a:t>
            </a:r>
            <a:endParaRPr lang="en-US" altLang="zh-CN" sz="2800" b="1" u="sng">
              <a:solidFill>
                <a:srgbClr val="FF0000"/>
              </a:solidFill>
              <a:latin typeface="Times New Roman" panose="02020603050405020304" charset="0"/>
              <a:cs typeface="Times New Roman" panose="02020603050405020304" charset="0"/>
            </a:endParaRPr>
          </a:p>
          <a:p>
            <a:r>
              <a:rPr lang="en-US" altLang="zh-CN" sz="2800" b="1" u="sng">
                <a:solidFill>
                  <a:srgbClr val="FF0000"/>
                </a:solidFill>
                <a:latin typeface="Times New Roman" panose="02020603050405020304" charset="0"/>
                <a:cs typeface="Times New Roman" panose="02020603050405020304" charset="0"/>
              </a:rPr>
              <a:t>(</a:t>
            </a:r>
            <a:r>
              <a:rPr lang="zh-CN" altLang="en-US" sz="2800" b="1" u="sng">
                <a:solidFill>
                  <a:srgbClr val="FF0000"/>
                </a:solidFill>
                <a:latin typeface="Times New Roman" panose="02020603050405020304" charset="0"/>
                <a:cs typeface="Times New Roman" panose="02020603050405020304" charset="0"/>
              </a:rPr>
              <a:t>反话正说：点出</a:t>
            </a:r>
            <a:r>
              <a:rPr lang="en-US" altLang="zh-CN" sz="2800" b="1" u="sng">
                <a:solidFill>
                  <a:srgbClr val="FF0000"/>
                </a:solidFill>
                <a:latin typeface="Times New Roman" panose="02020603050405020304" charset="0"/>
                <a:cs typeface="Times New Roman" panose="02020603050405020304" charset="0"/>
              </a:rPr>
              <a:t>Topic)</a:t>
            </a:r>
            <a:endParaRPr lang="en-US" altLang="zh-CN" sz="2800" b="1" u="sng">
              <a:solidFill>
                <a:srgbClr val="FF0000"/>
              </a:solidFill>
              <a:latin typeface="Times New Roman" panose="02020603050405020304" charset="0"/>
              <a:cs typeface="Times New Roman" panose="02020603050405020304" charset="0"/>
            </a:endParaRPr>
          </a:p>
        </p:txBody>
      </p:sp>
      <p:sp>
        <p:nvSpPr>
          <p:cNvPr id="13" name="下箭头 12"/>
          <p:cNvSpPr/>
          <p:nvPr/>
        </p:nvSpPr>
        <p:spPr>
          <a:xfrm>
            <a:off x="2057400" y="3464560"/>
            <a:ext cx="569595" cy="33274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03876 -0.004764 L -0.002820 -0.004764 L -0.017668 -0.004764 L -0.027063 -0.004764 L -0.036511 -0.004764 L -0.044558 -0.004764 L -0.055356 -0.004764 L -0.063402 -0.004764 L -0.071500 -0.004021 L -0.083597 -0.003279 L -0.090344 -0.002565 L -0.097096 -0.002565 L -0.103791 -0.001080 L -0.111890 -0.000337 L -0.119990 -0.000337 L -0.126687 -0.000337 L -0.134785 0.000406 L -0.145530 0.001149 L -0.156328 0.001149 L -0.163079 0.001149 L -0.171124 0.001891 L -0.180573 0.001891 L -0.187269 0.001891 L -0.195367 0.001891 L -0.202117 0.001891 L -0.210162 0.000406 L -0.218263 -0.001823 L -0.226361 -0.004021 L -0.233057 -0.004764 L -0.241155 -0.006250 L -0.250550 -0.007736 L -0.258649 -0.009964 L -0.265400 -0.010707 L -0.274796 -0.011450 L -0.282896 -0.011450 L -0.292290 -0.011450 L -0.299040 -0.011450 L -0.305789 -0.011450 L -0.312482 -0.011450 L -0.327333 -0.011450 L -0.335377 -0.011450 L -0.343478 -0.011450 L -0.355574 -0.011450 L -0.366372 -0.011450 L -0.374418 -0.011450 L -0.382515 -0.011450 L -0.389266 -0.011450 L -0.397312 -0.011450 L -0.405411 -0.011450 L -0.413510 -0.011450 L -0.421555 -0.011450 L -0.428306 -0.011450 L -0.437700 -0.011450 L -0.448499 -0.011450 L -0.455248 -0.011450 L -0.463294 -0.011450 L -0.470042 -0.011450 L -0.479439 -0.011450 L -0.488888 -0.010707 L -0.498284 -0.009964 L -0.506384 -0.008478 L -0.513131 -0.006993 L -0.519829 -0.004764 L -0.526577 -0.002565 L -0.534676 -0.001823 L -0.541371 -0.000337 L -0.549473 -0.000337 L -0.557571 0.000406 L -0.565616 0.001149 L -0.576417 0.001891 L -0.583112 0.001891 L -0.589859 0.002635 L -0.596609 0.004120 L -0.603307 0.005606 L -0.610054 0.007092 L -0.618153 0.009291 " pathEditMode="relative" rAng="0" ptsTypes="">
                                      <p:cBhvr>
                                        <p:cTn id="18" dur="2000" fill="hold"/>
                                        <p:tgtEl>
                                          <p:spTgt spid="6"/>
                                        </p:tgtEl>
                                        <p:attrNameLst>
                                          <p:attrName>ppt_x</p:attrName>
                                          <p:attrName>ppt_y</p:attrName>
                                        </p:attrNameLst>
                                      </p:cBhvr>
                                      <p:rCtr x="-31100" y="40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01275 -0.002272 L -0.005775 -0.002272 L -0.012939 -0.002272 L -0.020139 -0.002272 L -0.030902 -0.002272 L -0.044367 -0.002272 L -0.057830 -0.002272 L -0.073993 -0.002272 L -0.091922 -0.002272 L -0.107185 -0.002272 L -0.122449 -0.002272 L -0.135912 -0.002272 L -0.147576 -0.002272 L -0.158376 -0.002272 L -0.168239 -0.002272 L -0.178102 -0.002272 L -0.187101 -0.002272 L -0.195165 -0.004093 L -0.203231 -0.005991 L -0.212230 -0.007889 L -0.220294 -0.009787 L -0.226594 -0.011685 L -0.231957 -0.013583 L -0.239156 -0.017378 L -0.245420 -0.019276 L -0.249921 -0.021174 L -0.254419 -0.024970 L -0.258884 -0.028765 L -0.263385 -0.036280 L -0.267884 -0.040076 L -0.274148 -0.040076 L -0.280447 -0.040076 L -0.286711 -0.043872 L -0.292111 -0.043872 L -0.296612 -0.049565 L -0.301074 -0.051463 L -0.306475 -0.055259 L -0.313639 -0.057156 L -0.318139 -0.060952 L -0.323538 -0.068468 L -0.328002 -0.074161 L -0.332503 -0.079855 L -0.336103 -0.091242 L -0.337001 -0.100655 L -0.341465 -0.108246 L -0.345965 -0.110144 L -0.350465 -0.113940 L -0.355830 -0.115838 L -0.360328 -0.115838 L -0.364829 -0.117735 L -0.369293 -0.117735 L -0.374692 -0.117735 L -0.379192 -0.117735 " pathEditMode="relative" rAng="0" ptsTypes="">
                                      <p:cBhvr>
                                        <p:cTn id="26" dur="2000" fill="hold"/>
                                        <p:tgtEl>
                                          <p:spTgt spid="7"/>
                                        </p:tgtEl>
                                        <p:attrNameLst>
                                          <p:attrName>ppt_x</p:attrName>
                                          <p:attrName>ppt_y</p:attrName>
                                        </p:attrNameLst>
                                      </p:cBhvr>
                                      <p:rCtr x="-18800" y="-5700"/>
                                    </p:animMotion>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p:tgtEl>
                                          <p:spTgt spid="2"/>
                                        </p:tgtEl>
                                        <p:attrNameLst>
                                          <p:attrName>ppt_y</p:attrName>
                                        </p:attrNameLst>
                                      </p:cBhvr>
                                      <p:tavLst>
                                        <p:tav tm="0">
                                          <p:val>
                                            <p:strVal val="#ppt_y+#ppt_h*1.125000"/>
                                          </p:val>
                                        </p:tav>
                                        <p:tav tm="100000">
                                          <p:val>
                                            <p:strVal val="#ppt_y"/>
                                          </p:val>
                                        </p:tav>
                                      </p:tavLst>
                                    </p:anim>
                                    <p:animEffect transition="in" filter="wipe(up)">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dow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0.001316 0.002285 L -0.006186 0.002285 L -0.016137 0.002285 L -0.026089 0.002285 L -0.039842 0.002285 L -0.056045 0.002285 L -0.074748 0.002285 L -0.093451 0.002285 L -0.112154 0.002285 L -0.129608 0.003929 L -0.143310 0.005573 L -0.153313 0.005573 L -0.163264 0.007217 L -0.172016 0.008862 L -0.180717 0.010506 L -0.188219 0.012151 L -0.196970 0.013795 L -0.205672 0.015440 L -0.214424 0.018662 L -0.221875 0.020307 L -0.229375 0.020307 L -0.239328 0.023595 L -0.245579 0.025239 L -0.253081 0.026884 L -0.259282 0.028527 L -0.265533 0.033461 L -0.273034 0.035105 L -0.279236 0.038394 L -0.286737 0.038394 L -0.292988 0.040038 L -0.300439 0.041683 L -0.307940 0.041683 L -0.314142 0.041683 L -0.325393 0.041683 L -0.335345 0.041683 L -0.342848 0.041683 L -0.352798 0.041683 L -0.361551 0.041683 L -0.371502 0.041683 L -0.377753 0.041683 L -0.385255 0.041683 L -0.391456 0.043327 L -0.401458 0.043327 L -0.410160 0.043327 L -0.421411 0.043327 L -0.428913 0.043327 L -0.435114 0.043327 L -0.442615 0.044905 L -0.448816 0.044905 L -0.455068 0.046550 L -0.465069 0.048194 L -0.471271 0.048194 L -0.477522 0.048194 L -0.483772 0.048194 L -0.491225 0.048194 L -0.498725 0.049838 L -0.506177 0.049838 L -0.512428 0.056416 L -0.518679 0.064637 L -0.526130 0.071148 L -0.532381 0.076082 " pathEditMode="relative" rAng="0" ptsTypes="">
                                      <p:cBhvr>
                                        <p:cTn id="42" dur="2000" fill="hold"/>
                                        <p:tgtEl>
                                          <p:spTgt spid="8"/>
                                        </p:tgtEl>
                                        <p:attrNameLst>
                                          <p:attrName>ppt_x</p:attrName>
                                          <p:attrName>ppt_y</p:attrName>
                                        </p:attrNameLst>
                                      </p:cBhvr>
                                      <p:rCtr x="-26600" y="3700"/>
                                    </p:animMotion>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p:tgtEl>
                                          <p:spTgt spid="12"/>
                                        </p:tgtEl>
                                        <p:attrNameLst>
                                          <p:attrName>ppt_y</p:attrName>
                                        </p:attrNameLst>
                                      </p:cBhvr>
                                      <p:tavLst>
                                        <p:tav tm="0">
                                          <p:val>
                                            <p:strVal val="#ppt_y+#ppt_h*1.125000"/>
                                          </p:val>
                                        </p:tav>
                                        <p:tav tm="100000">
                                          <p:val>
                                            <p:strVal val="#ppt_y"/>
                                          </p:val>
                                        </p:tav>
                                      </p:tavLst>
                                    </p:anim>
                                    <p:animEffect transition="in" filter="wipe(up)">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2"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958715" y="3990975"/>
            <a:ext cx="7188835" cy="12827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003165" y="538480"/>
            <a:ext cx="7188835" cy="3340100"/>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sz="quarter" idx="14"/>
          </p:nvPr>
        </p:nvSpPr>
        <p:spPr>
          <a:xfrm>
            <a:off x="4980940" y="538480"/>
            <a:ext cx="7233285" cy="4865370"/>
          </a:xfrm>
          <a:ln w="28575" cmpd="sng">
            <a:solidFill>
              <a:srgbClr val="00B050"/>
            </a:solidFill>
            <a:prstDash val="solid"/>
          </a:ln>
        </p:spPr>
        <p:txBody>
          <a:bodyPr>
            <a:noAutofit/>
          </a:bodyPr>
          <a:lstStyle/>
          <a:p>
            <a:pPr marL="0" indent="457200" algn="just">
              <a:lnSpc>
                <a:spcPct val="100000"/>
              </a:lnSpc>
              <a:spcAft>
                <a:spcPts val="0"/>
              </a:spcAft>
              <a:buNone/>
            </a:pPr>
            <a:r>
              <a:rPr lang="zh-CN" altLang="en-US" sz="2700">
                <a:latin typeface="Times New Roman" panose="02020603050405020304" charset="0"/>
                <a:cs typeface="Times New Roman" panose="02020603050405020304" charset="0"/>
                <a:sym typeface="+mn-ea"/>
              </a:rPr>
              <a:t>In her groundbreaking book The Teenage Brain,scientist Dr.Frances Jensen explains that bedtime isn't simply a way for the body to relax and recover after working,studying or playing a hard day. It is the glue that allows us not only to recollect our experiences but also to remember everything we've learned that day.Basically the more we learn,the more we need to sleep,which is why a good sleep is of great importance in achieving success at school.</a:t>
            </a:r>
            <a:endParaRPr lang="zh-CN" altLang="en-US" sz="2700">
              <a:latin typeface="Times New Roman" panose="02020603050405020304" charset="0"/>
              <a:cs typeface="Times New Roman" panose="02020603050405020304" charset="0"/>
            </a:endParaRPr>
          </a:p>
          <a:p>
            <a:pPr marL="0" indent="0" algn="just">
              <a:buNone/>
            </a:pPr>
            <a:endParaRPr lang="zh-CN" altLang="en-US" sz="2700">
              <a:latin typeface="Times New Roman" panose="02020603050405020304" charset="0"/>
              <a:cs typeface="Times New Roman" panose="02020603050405020304" charset="0"/>
            </a:endParaRPr>
          </a:p>
        </p:txBody>
      </p:sp>
      <p:sp>
        <p:nvSpPr>
          <p:cNvPr id="6" name="文本框 5"/>
          <p:cNvSpPr txBox="1"/>
          <p:nvPr/>
        </p:nvSpPr>
        <p:spPr>
          <a:xfrm>
            <a:off x="7640320" y="861060"/>
            <a:ext cx="3078480" cy="521970"/>
          </a:xfrm>
          <a:prstGeom prst="rect">
            <a:avLst/>
          </a:prstGeom>
          <a:solidFill>
            <a:srgbClr val="FFFF00">
              <a:alpha val="62000"/>
            </a:srgbClr>
          </a:solidFill>
        </p:spPr>
        <p:txBody>
          <a:bodyPr wrap="square" rtlCol="0">
            <a:spAutoFit/>
          </a:bodyPr>
          <a:lstStyle/>
          <a:p>
            <a:r>
              <a:rPr lang="en-US" altLang="zh-CN" sz="2800" b="1">
                <a:solidFill>
                  <a:schemeClr val="tx1"/>
                </a:solidFill>
                <a:latin typeface="Times New Roman" panose="02020603050405020304" charset="0"/>
                <a:cs typeface="Times New Roman" panose="02020603050405020304" charset="0"/>
              </a:rPr>
              <a:t>An expert's words</a:t>
            </a:r>
            <a:endParaRPr lang="en-US" altLang="zh-CN" sz="2800" b="1">
              <a:solidFill>
                <a:schemeClr val="tx1"/>
              </a:solidFill>
              <a:latin typeface="Times New Roman" panose="02020603050405020304" charset="0"/>
              <a:cs typeface="Times New Roman" panose="02020603050405020304" charset="0"/>
            </a:endParaRPr>
          </a:p>
        </p:txBody>
      </p:sp>
      <p:sp>
        <p:nvSpPr>
          <p:cNvPr id="7" name="文本框 6"/>
          <p:cNvSpPr txBox="1"/>
          <p:nvPr/>
        </p:nvSpPr>
        <p:spPr>
          <a:xfrm>
            <a:off x="7842885" y="3990975"/>
            <a:ext cx="2202180" cy="521970"/>
          </a:xfrm>
          <a:prstGeom prst="rect">
            <a:avLst/>
          </a:prstGeom>
          <a:solidFill>
            <a:srgbClr val="00B0F0"/>
          </a:solidFill>
        </p:spPr>
        <p:txBody>
          <a:bodyPr wrap="square" rtlCol="0">
            <a:spAutoFit/>
          </a:bodyPr>
          <a:lstStyle/>
          <a:p>
            <a:r>
              <a:rPr lang="en-US" altLang="zh-CN" sz="2800" b="1">
                <a:solidFill>
                  <a:schemeClr val="tx1"/>
                </a:solidFill>
                <a:latin typeface="Times New Roman" panose="02020603050405020304" charset="0"/>
                <a:cs typeface="Times New Roman" panose="02020603050405020304" charset="0"/>
              </a:rPr>
              <a:t>An Opinion</a:t>
            </a:r>
            <a:endParaRPr lang="en-US" altLang="zh-CN" sz="2800" b="1">
              <a:solidFill>
                <a:schemeClr val="tx1"/>
              </a:solidFill>
              <a:latin typeface="Times New Roman" panose="02020603050405020304" charset="0"/>
              <a:cs typeface="Times New Roman" panose="02020603050405020304" charset="0"/>
            </a:endParaRPr>
          </a:p>
        </p:txBody>
      </p:sp>
      <p:sp>
        <p:nvSpPr>
          <p:cNvPr id="2" name="下箭头 1"/>
          <p:cNvSpPr/>
          <p:nvPr/>
        </p:nvSpPr>
        <p:spPr>
          <a:xfrm>
            <a:off x="2247900" y="1718310"/>
            <a:ext cx="474980" cy="234315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722880" y="2525395"/>
            <a:ext cx="1469390" cy="953135"/>
          </a:xfrm>
          <a:prstGeom prst="rect">
            <a:avLst/>
          </a:prstGeom>
          <a:solidFill>
            <a:srgbClr val="FFFF00"/>
          </a:solid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support/explain</a:t>
            </a:r>
            <a:endParaRPr lang="en-US" altLang="zh-CN" sz="2800" b="1">
              <a:solidFill>
                <a:srgbClr val="FF0000"/>
              </a:solidFill>
              <a:latin typeface="Times New Roman" panose="02020603050405020304" charset="0"/>
              <a:cs typeface="Times New Roman" panose="02020603050405020304" charset="0"/>
            </a:endParaRPr>
          </a:p>
        </p:txBody>
      </p:sp>
      <p:sp>
        <p:nvSpPr>
          <p:cNvPr id="12" name="文本框 11"/>
          <p:cNvSpPr txBox="1"/>
          <p:nvPr/>
        </p:nvSpPr>
        <p:spPr>
          <a:xfrm>
            <a:off x="140335" y="4851400"/>
            <a:ext cx="4818380" cy="1814830"/>
          </a:xfrm>
          <a:prstGeom prst="rect">
            <a:avLst/>
          </a:prstGeom>
          <a:solidFill>
            <a:srgbClr val="88DB29"/>
          </a:solidFill>
        </p:spPr>
        <p:txBody>
          <a:bodyPr wrap="square" rtlCol="0">
            <a:spAutoFit/>
          </a:bodyPr>
          <a:lstStyle/>
          <a:p>
            <a:pPr algn="just" fontAlgn="auto"/>
            <a:r>
              <a:rPr lang="en-US" altLang="zh-CN" sz="2800" b="1" u="sng">
                <a:solidFill>
                  <a:srgbClr val="FF0000"/>
                </a:solidFill>
                <a:latin typeface="Times New Roman" panose="02020603050405020304" charset="0"/>
                <a:cs typeface="Times New Roman" panose="02020603050405020304" charset="0"/>
              </a:rPr>
              <a:t>Children should sleep more </a:t>
            </a:r>
            <a:endParaRPr lang="en-US" altLang="zh-CN" sz="2800" b="1" u="sng">
              <a:solidFill>
                <a:srgbClr val="FF0000"/>
              </a:solidFill>
              <a:latin typeface="Times New Roman" panose="02020603050405020304" charset="0"/>
              <a:cs typeface="Times New Roman" panose="02020603050405020304" charset="0"/>
            </a:endParaRPr>
          </a:p>
          <a:p>
            <a:pPr algn="just" fontAlgn="auto"/>
            <a:r>
              <a:rPr lang="en-US" altLang="zh-CN" sz="2800" b="1" u="sng">
                <a:solidFill>
                  <a:srgbClr val="FF0000"/>
                </a:solidFill>
                <a:latin typeface="Times New Roman" panose="02020603050405020304" charset="0"/>
                <a:cs typeface="Times New Roman" panose="02020603050405020304" charset="0"/>
              </a:rPr>
              <a:t>when they learn more, which is important for achieving success on study.</a:t>
            </a:r>
            <a:endParaRPr lang="en-US" altLang="zh-CN" sz="2800" b="1" u="sng">
              <a:solidFill>
                <a:srgbClr val="FF0000"/>
              </a:solidFill>
              <a:latin typeface="Times New Roman" panose="02020603050405020304" charset="0"/>
              <a:cs typeface="Times New Roman" panose="02020603050405020304" charset="0"/>
            </a:endParaRPr>
          </a:p>
        </p:txBody>
      </p:sp>
      <p:sp>
        <p:nvSpPr>
          <p:cNvPr id="9" name="左大括号 8"/>
          <p:cNvSpPr/>
          <p:nvPr/>
        </p:nvSpPr>
        <p:spPr>
          <a:xfrm>
            <a:off x="4002405" y="565150"/>
            <a:ext cx="1234440" cy="2913380"/>
          </a:xfrm>
          <a:prstGeom prst="leftBrace">
            <a:avLst>
              <a:gd name="adj1" fmla="val 8333"/>
              <a:gd name="adj2" fmla="val 3206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左大括号 9"/>
          <p:cNvSpPr/>
          <p:nvPr/>
        </p:nvSpPr>
        <p:spPr>
          <a:xfrm>
            <a:off x="4286885" y="4079875"/>
            <a:ext cx="949960" cy="1193800"/>
          </a:xfrm>
          <a:prstGeom prst="leftBrace">
            <a:avLst>
              <a:gd name="adj1" fmla="val 8333"/>
              <a:gd name="adj2" fmla="val 42659"/>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02545 0.011481 L -0.005777 0.018425 L -0.015765 0.023055 L -0.027348 0.027685 L -0.040664 0.030000 L -0.057243 0.032314 L -0.075485 0.034629 L -0.092128 0.036944 L -0.107043 0.039259 L -0.123621 0.041481 L -0.136937 0.043796 L -0.151850 0.043796 L -0.173422 0.046111 L -0.183409 0.046111 L -0.195060 0.046111 L -0.211637 0.046111 L -0.219961 0.046111 L -0.229880 0.046111 L -0.243196 0.046111 L -0.254780 0.046111 L -0.263103 0.046111 L -0.274687 0.046111 L -0.291332 0.046111 L -0.299587 0.046111 L -0.309575 0.046111 L -0.322890 0.046111 L -0.331146 0.046111 L -0.341133 0.046111 L -0.352718 0.046111 L -0.362703 0.046111 L -0.372691 0.046111 L -0.384275 0.046111 L -0.394262 0.046111 L -0.404182 0.046111 L -0.412505 0.043796 L -0.422492 0.043796 L -0.432411 0.041481 L -0.442398 0.039259 L -0.450720 0.039259 L -0.458977 0.039259 L -0.467298 0.039259 L -0.475622 0.041481 L -0.483877 0.041481 L -0.492199 0.046111 L -0.500521 0.046111 L -0.508777 0.046111 L -0.523758 0.046111 L -0.532013 0.043796 L -0.543664 0.039259 L -0.551986 0.036944 " pathEditMode="relative" rAng="0" ptsTypes="">
                                      <p:cBhvr>
                                        <p:cTn id="22" dur="2000" fill="hold"/>
                                        <p:tgtEl>
                                          <p:spTgt spid="6"/>
                                        </p:tgtEl>
                                        <p:attrNameLst>
                                          <p:attrName>ppt_x</p:attrName>
                                          <p:attrName>ppt_y</p:attrName>
                                        </p:attrNameLst>
                                      </p:cBhvr>
                                      <p:rCtr x="-27700" y="1700"/>
                                    </p:animMotion>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ppt_h*1.125000"/>
                                          </p:val>
                                        </p:tav>
                                        <p:tav tm="100000">
                                          <p:val>
                                            <p:strVal val="#ppt_y"/>
                                          </p:val>
                                        </p:tav>
                                      </p:tavLst>
                                    </p:anim>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p:tgtEl>
                                          <p:spTgt spid="2"/>
                                        </p:tgtEl>
                                        <p:attrNameLst>
                                          <p:attrName>ppt_y</p:attrName>
                                        </p:attrNameLst>
                                      </p:cBhvr>
                                      <p:tavLst>
                                        <p:tav tm="0">
                                          <p:val>
                                            <p:strVal val="#ppt_y+#ppt_h*1.125000"/>
                                          </p:val>
                                        </p:tav>
                                        <p:tav tm="100000">
                                          <p:val>
                                            <p:strVal val="#ppt_y"/>
                                          </p:val>
                                        </p:tav>
                                      </p:tavLst>
                                    </p:anim>
                                    <p:animEffect transition="in" filter="wipe(up)">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p:tgtEl>
                                          <p:spTgt spid="10"/>
                                        </p:tgtEl>
                                        <p:attrNameLst>
                                          <p:attrName>ppt_y</p:attrName>
                                        </p:attrNameLst>
                                      </p:cBhvr>
                                      <p:tavLst>
                                        <p:tav tm="0">
                                          <p:val>
                                            <p:strVal val="#ppt_y+#ppt_h*1.125000"/>
                                          </p:val>
                                        </p:tav>
                                        <p:tav tm="100000">
                                          <p:val>
                                            <p:strVal val="#ppt_y"/>
                                          </p:val>
                                        </p:tav>
                                      </p:tavLst>
                                    </p:anim>
                                    <p:animEffect transition="in" filter="wipe(up)">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0" nodeType="clickEffect">
                                  <p:stCondLst>
                                    <p:cond delay="0"/>
                                  </p:stCondLst>
                                  <p:childTnLst>
                                    <p:animMotion origin="layout" path="M -0.001305 -0.011509 L -0.010308 -0.011509 L -0.023752 -0.007994 L -0.031255 -0.000670 L -0.044698 0.002992 L -0.055202 0.006653 L -0.062644 0.010315 L -0.077648 0.017640 L -0.085090 0.017640 L -0.095594 0.017640 L -0.104536 0.017640 L -0.112039 0.017640 L -0.121042 0.017640 L -0.132986 0.017640 L -0.143488 0.017640 L -0.153932 0.017640 L -0.164436 0.017640 L -0.176379 0.021302 L -0.183882 0.024964 L -0.198826 0.024964 L -0.207829 0.024964 L -0.218332 0.024964 L -0.231776 0.024964 L -0.240780 0.024964 L -0.251222 0.024964 L -0.260226 0.024964 L -0.267667 0.024964 L -0.276670 0.024964 L -0.291615 0.024964 L -0.299118 0.024964 L -0.308120 0.024964 L -0.315562 0.024964 L -0.323065 0.024964 L -0.335008 0.024964 L -0.344011 0.024964 L -0.351513 0.024964 L -0.360456 0.024964 L -0.369459 0.024964 L -0.379962 0.024964 L -0.391905 0.024964 L -0.400909 0.024964 L -0.409851 0.024964 L -0.417354 0.024964 L -0.426356 0.024964 L -0.435300 0.024964 L -0.445802 0.024964 L -0.453245 0.024964 L -0.460747 0.024964 L -0.468249 0.024964 L -0.475692 0.024964 L -0.483194 0.024964 L -0.490697 0.024964 L -0.499639 0.024964 L -0.507141 0.028625 L -0.514644 0.028625 L -0.522086 0.032287 " pathEditMode="relative" rAng="0" ptsTypes="">
                                      <p:cBhvr>
                                        <p:cTn id="48" dur="2000" fill="hold"/>
                                        <p:tgtEl>
                                          <p:spTgt spid="7"/>
                                        </p:tgtEl>
                                        <p:attrNameLst>
                                          <p:attrName>ppt_x</p:attrName>
                                          <p:attrName>ppt_y</p:attrName>
                                        </p:attrNameLst>
                                      </p:cBhvr>
                                      <p:rCtr x="-26000" y="2200"/>
                                    </p:animMotion>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p:tgtEl>
                                          <p:spTgt spid="12"/>
                                        </p:tgtEl>
                                        <p:attrNameLst>
                                          <p:attrName>ppt_y</p:attrName>
                                        </p:attrNameLst>
                                      </p:cBhvr>
                                      <p:tavLst>
                                        <p:tav tm="0">
                                          <p:val>
                                            <p:strVal val="#ppt_y+#ppt_h*1.125000"/>
                                          </p:val>
                                        </p:tav>
                                        <p:tav tm="100000">
                                          <p:val>
                                            <p:strVal val="#ppt_y"/>
                                          </p:val>
                                        </p:tav>
                                      </p:tavLst>
                                    </p:anim>
                                    <p:animEffect transition="in" filter="wipe(up)">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2"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2"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animBg="1"/>
      <p:bldP spid="6" grpId="0" bldLvl="0" animBg="1"/>
      <p:bldP spid="6" grpId="1" animBg="1"/>
      <p:bldP spid="6" grpId="2" animBg="1"/>
      <p:bldP spid="7" grpId="0" bldLvl="0" animBg="1"/>
      <p:bldP spid="7" grpId="1" bldLvl="0" animBg="1"/>
      <p:bldP spid="7" grpId="2" bldLvl="0" animBg="1"/>
      <p:bldP spid="2" grpId="0" animBg="1"/>
      <p:bldP spid="8" grpId="0" bldLvl="0" animBg="1"/>
      <p:bldP spid="12" grpId="0" bldLvl="0" animBg="1"/>
      <p:bldP spid="9" grpId="0" animBg="1"/>
      <p:bldP spid="1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351155" y="364490"/>
            <a:ext cx="10990580" cy="4161155"/>
          </a:xfrm>
          <a:ln>
            <a:solidFill>
              <a:srgbClr val="00B050"/>
            </a:solidFill>
          </a:ln>
        </p:spPr>
        <p:txBody>
          <a:bodyPr>
            <a:noAutofit/>
          </a:bodyPr>
          <a:lstStyle/>
          <a:p>
            <a:pPr marL="0" indent="457200" algn="just">
              <a:lnSpc>
                <a:spcPct val="100000"/>
              </a:lnSpc>
              <a:spcAft>
                <a:spcPts val="0"/>
              </a:spcAft>
              <a:buNone/>
            </a:pPr>
            <a:r>
              <a:rPr lang="zh-CN" altLang="en-US" sz="2700">
                <a:latin typeface="Times New Roman" panose="02020603050405020304" charset="0"/>
                <a:cs typeface="Times New Roman" panose="02020603050405020304" charset="0"/>
                <a:sym typeface="+mn-ea"/>
              </a:rPr>
              <a:t>Then how much sleep do teenagers need?There is no magic number for exactly how much sleep teenagers need,but the Austrian Centre for Education in Sleep(ACES)suggests 8 to 10 hours per day for high school adolescents.What happens if they don't get enough sleep?According to ACES,poor sleep will have all sorts of negative effects on teenagers,including rise in blood pressure,mood swings and impatient behaviour.Without adequate sleep the focus and attention drifts making it harder to receive information. The brain can no longer function to deal with information properly and access previously learned information.</a:t>
            </a:r>
            <a:endParaRPr lang="zh-CN" altLang="en-US" sz="2700">
              <a:latin typeface="Times New Roman" panose="02020603050405020304" charset="0"/>
              <a:cs typeface="Times New Roman" panose="02020603050405020304" charset="0"/>
            </a:endParaRPr>
          </a:p>
          <a:p>
            <a:pPr marL="0" indent="0" algn="just">
              <a:buNone/>
            </a:pPr>
            <a:endParaRPr lang="zh-CN" altLang="en-US" sz="2700">
              <a:latin typeface="Times New Roman" panose="02020603050405020304" charset="0"/>
              <a:cs typeface="Times New Roman" panose="02020603050405020304" charset="0"/>
            </a:endParaRPr>
          </a:p>
        </p:txBody>
      </p:sp>
      <p:sp>
        <p:nvSpPr>
          <p:cNvPr id="7" name="文本框 6"/>
          <p:cNvSpPr txBox="1"/>
          <p:nvPr/>
        </p:nvSpPr>
        <p:spPr>
          <a:xfrm>
            <a:off x="2977515" y="92710"/>
            <a:ext cx="1751330" cy="521970"/>
          </a:xfrm>
          <a:prstGeom prst="rect">
            <a:avLst/>
          </a:prstGeom>
          <a:solidFill>
            <a:srgbClr val="FFFF00">
              <a:alpha val="62000"/>
            </a:srgbClr>
          </a:solidFill>
        </p:spPr>
        <p:txBody>
          <a:bodyPr wrap="square" rtlCol="0">
            <a:spAutoFit/>
          </a:bodyPr>
          <a:lstStyle/>
          <a:p>
            <a:r>
              <a:rPr lang="en-US" altLang="zh-CN" sz="2800" b="1">
                <a:solidFill>
                  <a:schemeClr val="tx1"/>
                </a:solidFill>
                <a:latin typeface="Times New Roman" panose="02020603050405020304" charset="0"/>
                <a:cs typeface="Times New Roman" panose="02020603050405020304" charset="0"/>
              </a:rPr>
              <a:t>Questions</a:t>
            </a:r>
            <a:endParaRPr lang="en-US" altLang="zh-CN" sz="2800" b="1">
              <a:solidFill>
                <a:schemeClr val="tx1"/>
              </a:solidFill>
              <a:latin typeface="Times New Roman" panose="02020603050405020304" charset="0"/>
              <a:cs typeface="Times New Roman" panose="02020603050405020304" charset="0"/>
            </a:endParaRPr>
          </a:p>
        </p:txBody>
      </p:sp>
      <p:sp>
        <p:nvSpPr>
          <p:cNvPr id="8" name="文本框 7"/>
          <p:cNvSpPr txBox="1"/>
          <p:nvPr/>
        </p:nvSpPr>
        <p:spPr>
          <a:xfrm>
            <a:off x="6551930" y="92710"/>
            <a:ext cx="2051685" cy="521970"/>
          </a:xfrm>
          <a:prstGeom prst="rect">
            <a:avLst/>
          </a:prstGeom>
          <a:solidFill>
            <a:srgbClr val="FFFF00">
              <a:alpha val="62000"/>
            </a:srgbClr>
          </a:solidFill>
        </p:spPr>
        <p:txBody>
          <a:bodyPr wrap="square" rtlCol="0">
            <a:spAutoFit/>
          </a:bodyPr>
          <a:lstStyle/>
          <a:p>
            <a:r>
              <a:rPr lang="en-US" altLang="zh-CN" sz="2800" b="1">
                <a:solidFill>
                  <a:schemeClr val="tx1"/>
                </a:solidFill>
                <a:latin typeface="Times New Roman" panose="02020603050405020304" charset="0"/>
                <a:cs typeface="Times New Roman" panose="02020603050405020304" charset="0"/>
              </a:rPr>
              <a:t>Answers</a:t>
            </a:r>
            <a:endParaRPr lang="en-US" altLang="zh-CN" sz="2800" b="1">
              <a:solidFill>
                <a:schemeClr val="tx1"/>
              </a:solidFill>
              <a:latin typeface="Times New Roman" panose="02020603050405020304" charset="0"/>
              <a:cs typeface="Times New Roman" panose="02020603050405020304" charset="0"/>
            </a:endParaRPr>
          </a:p>
        </p:txBody>
      </p:sp>
      <p:sp>
        <p:nvSpPr>
          <p:cNvPr id="4" name="文本框 3"/>
          <p:cNvSpPr txBox="1"/>
          <p:nvPr/>
        </p:nvSpPr>
        <p:spPr>
          <a:xfrm>
            <a:off x="322580" y="4620895"/>
            <a:ext cx="5123815" cy="953135"/>
          </a:xfrm>
          <a:prstGeom prst="rect">
            <a:avLst/>
          </a:prstGeom>
          <a:solidFill>
            <a:srgbClr val="FFFF00"/>
          </a:solidFill>
        </p:spPr>
        <p:txBody>
          <a:bodyPr wrap="square" rtlCol="0">
            <a:spAutoFit/>
          </a:bodyPr>
          <a:lstStyle/>
          <a:p>
            <a:r>
              <a:rPr lang="en-US" altLang="zh-CN" sz="2800" b="1">
                <a:solidFill>
                  <a:schemeClr val="tx1"/>
                </a:solidFill>
                <a:latin typeface="Times New Roman" panose="02020603050405020304" charset="0"/>
                <a:cs typeface="Times New Roman" panose="02020603050405020304" charset="0"/>
              </a:rPr>
              <a:t>Q1</a:t>
            </a:r>
            <a:r>
              <a:rPr lang="zh-CN" altLang="en-US" sz="2800" b="1">
                <a:solidFill>
                  <a:schemeClr val="tx1"/>
                </a:solidFill>
                <a:latin typeface="Times New Roman" panose="02020603050405020304" charset="0"/>
                <a:cs typeface="Times New Roman" panose="02020603050405020304" charset="0"/>
              </a:rPr>
              <a:t>：</a:t>
            </a:r>
            <a:r>
              <a:rPr lang="en-US" altLang="zh-CN" sz="2800" b="1">
                <a:solidFill>
                  <a:schemeClr val="tx1"/>
                </a:solidFill>
                <a:latin typeface="Times New Roman" panose="02020603050405020304" charset="0"/>
                <a:cs typeface="Times New Roman" panose="02020603050405020304" charset="0"/>
              </a:rPr>
              <a:t>How much sleep do teenagers need?</a:t>
            </a:r>
            <a:endParaRPr lang="en-US" altLang="zh-CN" sz="2800" b="1">
              <a:solidFill>
                <a:schemeClr val="tx1"/>
              </a:solidFill>
              <a:latin typeface="Times New Roman" panose="02020603050405020304" charset="0"/>
              <a:cs typeface="Times New Roman" panose="02020603050405020304" charset="0"/>
            </a:endParaRPr>
          </a:p>
        </p:txBody>
      </p:sp>
      <p:sp>
        <p:nvSpPr>
          <p:cNvPr id="5" name="文本框 4"/>
          <p:cNvSpPr txBox="1"/>
          <p:nvPr/>
        </p:nvSpPr>
        <p:spPr>
          <a:xfrm>
            <a:off x="351155" y="5789295"/>
            <a:ext cx="5123815" cy="953135"/>
          </a:xfrm>
          <a:prstGeom prst="rect">
            <a:avLst/>
          </a:prstGeom>
          <a:solidFill>
            <a:srgbClr val="00B050"/>
          </a:solidFill>
        </p:spPr>
        <p:txBody>
          <a:bodyPr wrap="square" rtlCol="0">
            <a:spAutoFit/>
          </a:bodyPr>
          <a:lstStyle/>
          <a:p>
            <a:r>
              <a:rPr lang="en-US" altLang="zh-CN" sz="2800" b="1">
                <a:solidFill>
                  <a:schemeClr val="bg1"/>
                </a:solidFill>
                <a:latin typeface="Times New Roman" panose="02020603050405020304" charset="0"/>
                <a:cs typeface="Times New Roman" panose="02020603050405020304" charset="0"/>
              </a:rPr>
              <a:t>Q2</a:t>
            </a:r>
            <a:r>
              <a:rPr lang="zh-CN" altLang="en-US" sz="2800" b="1">
                <a:solidFill>
                  <a:schemeClr val="bg1"/>
                </a:solidFill>
                <a:latin typeface="Times New Roman" panose="02020603050405020304" charset="0"/>
                <a:cs typeface="Times New Roman" panose="02020603050405020304" charset="0"/>
              </a:rPr>
              <a:t>：</a:t>
            </a:r>
            <a:r>
              <a:rPr lang="en-US" altLang="zh-CN" sz="2800" b="1">
                <a:solidFill>
                  <a:schemeClr val="bg1"/>
                </a:solidFill>
                <a:latin typeface="Times New Roman" panose="02020603050405020304" charset="0"/>
                <a:cs typeface="Times New Roman" panose="02020603050405020304" charset="0"/>
              </a:rPr>
              <a:t>What happened if they don't have enough sleep?</a:t>
            </a:r>
            <a:endParaRPr lang="en-US" altLang="zh-CN" sz="2800" b="1">
              <a:solidFill>
                <a:schemeClr val="bg1"/>
              </a:solidFill>
              <a:latin typeface="Times New Roman" panose="02020603050405020304" charset="0"/>
              <a:cs typeface="Times New Roman" panose="02020603050405020304" charset="0"/>
            </a:endParaRPr>
          </a:p>
        </p:txBody>
      </p:sp>
      <p:sp>
        <p:nvSpPr>
          <p:cNvPr id="9" name="文本框 8"/>
          <p:cNvSpPr txBox="1"/>
          <p:nvPr/>
        </p:nvSpPr>
        <p:spPr>
          <a:xfrm>
            <a:off x="5727065" y="4620895"/>
            <a:ext cx="6183630" cy="521970"/>
          </a:xfrm>
          <a:prstGeom prst="rect">
            <a:avLst/>
          </a:prstGeom>
          <a:solidFill>
            <a:srgbClr val="00B0F0"/>
          </a:solidFill>
        </p:spPr>
        <p:txBody>
          <a:bodyPr wrap="square" rtlCol="0">
            <a:spAutoFit/>
          </a:bodyPr>
          <a:lstStyle/>
          <a:p>
            <a:r>
              <a:rPr lang="en-US" altLang="zh-CN" sz="2800" b="1">
                <a:solidFill>
                  <a:schemeClr val="tx1"/>
                </a:solidFill>
                <a:latin typeface="Times New Roman" panose="02020603050405020304" charset="0"/>
                <a:cs typeface="Times New Roman" panose="02020603050405020304" charset="0"/>
              </a:rPr>
              <a:t>A1</a:t>
            </a:r>
            <a:r>
              <a:rPr lang="zh-CN" altLang="en-US" sz="2800" b="1">
                <a:solidFill>
                  <a:schemeClr val="tx1"/>
                </a:solidFill>
                <a:latin typeface="Times New Roman" panose="02020603050405020304" charset="0"/>
                <a:cs typeface="Times New Roman" panose="02020603050405020304" charset="0"/>
              </a:rPr>
              <a:t>：</a:t>
            </a:r>
            <a:r>
              <a:rPr lang="en-US" altLang="zh-CN" sz="2800" b="1">
                <a:solidFill>
                  <a:schemeClr val="tx1"/>
                </a:solidFill>
                <a:latin typeface="Times New Roman" panose="02020603050405020304" charset="0"/>
                <a:cs typeface="Times New Roman" panose="02020603050405020304" charset="0"/>
              </a:rPr>
              <a:t>Some experts suggests that...</a:t>
            </a:r>
            <a:endParaRPr lang="en-US" altLang="zh-CN" sz="2800" b="1">
              <a:solidFill>
                <a:schemeClr val="tx1"/>
              </a:solidFill>
              <a:latin typeface="Times New Roman" panose="02020603050405020304" charset="0"/>
              <a:cs typeface="Times New Roman" panose="02020603050405020304" charset="0"/>
            </a:endParaRPr>
          </a:p>
        </p:txBody>
      </p:sp>
      <p:sp>
        <p:nvSpPr>
          <p:cNvPr id="10" name="文本框 9"/>
          <p:cNvSpPr txBox="1"/>
          <p:nvPr/>
        </p:nvSpPr>
        <p:spPr>
          <a:xfrm>
            <a:off x="5446395" y="5789295"/>
            <a:ext cx="6745605" cy="953135"/>
          </a:xfrm>
          <a:prstGeom prst="rect">
            <a:avLst/>
          </a:prstGeom>
          <a:solidFill>
            <a:srgbClr val="00B0F0"/>
          </a:solidFill>
          <a:ln>
            <a:solidFill>
              <a:schemeClr val="bg1"/>
            </a:solidFill>
          </a:ln>
        </p:spPr>
        <p:txBody>
          <a:bodyPr wrap="square" rtlCol="0">
            <a:spAutoFit/>
          </a:bodyPr>
          <a:lstStyle/>
          <a:p>
            <a:r>
              <a:rPr lang="en-US" altLang="zh-CN" sz="2800" b="1">
                <a:solidFill>
                  <a:schemeClr val="tx1"/>
                </a:solidFill>
                <a:latin typeface="Times New Roman" panose="02020603050405020304" charset="0"/>
                <a:cs typeface="Times New Roman" panose="02020603050405020304" charset="0"/>
              </a:rPr>
              <a:t>A2</a:t>
            </a:r>
            <a:r>
              <a:rPr lang="zh-CN" altLang="en-US" sz="2800" b="1">
                <a:solidFill>
                  <a:schemeClr val="tx1"/>
                </a:solidFill>
                <a:latin typeface="Times New Roman" panose="02020603050405020304" charset="0"/>
                <a:cs typeface="Times New Roman" panose="02020603050405020304" charset="0"/>
              </a:rPr>
              <a:t>：</a:t>
            </a:r>
            <a:r>
              <a:rPr lang="en-US" altLang="zh-CN" sz="2800" b="1">
                <a:solidFill>
                  <a:schemeClr val="tx1"/>
                </a:solidFill>
                <a:latin typeface="Times New Roman" panose="02020603050405020304" charset="0"/>
                <a:cs typeface="Times New Roman" panose="02020603050405020304" charset="0"/>
              </a:rPr>
              <a:t>Poor sleep will have negative effects on ...</a:t>
            </a:r>
            <a:endParaRPr lang="en-US" altLang="zh-CN" sz="2800" b="1">
              <a:solidFill>
                <a:schemeClr val="tx1"/>
              </a:solidFill>
              <a:latin typeface="Times New Roman" panose="02020603050405020304" charset="0"/>
              <a:cs typeface="Times New Roman" panose="02020603050405020304" charset="0"/>
            </a:endParaRPr>
          </a:p>
        </p:txBody>
      </p:sp>
      <p:sp>
        <p:nvSpPr>
          <p:cNvPr id="12" name="上下箭头 11"/>
          <p:cNvSpPr/>
          <p:nvPr/>
        </p:nvSpPr>
        <p:spPr>
          <a:xfrm>
            <a:off x="7830820" y="5045075"/>
            <a:ext cx="506730" cy="902335"/>
          </a:xfrm>
          <a:prstGeom prst="upDownArrow">
            <a:avLst>
              <a:gd name="adj1" fmla="val 18546"/>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603615" y="5234940"/>
            <a:ext cx="3307080" cy="521970"/>
          </a:xfrm>
          <a:prstGeom prst="rect">
            <a:avLst/>
          </a:prstGeom>
          <a:solidFill>
            <a:srgbClr val="92D050"/>
          </a:solid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because/since</a:t>
            </a:r>
            <a:endParaRPr lang="en-US" altLang="zh-CN" sz="2800" b="1">
              <a:solidFill>
                <a:srgbClr val="FF0000"/>
              </a:solidFill>
              <a:latin typeface="Times New Roman" panose="02020603050405020304" charset="0"/>
              <a:cs typeface="Times New Roman" panose="02020603050405020304" charset="0"/>
            </a:endParaRPr>
          </a:p>
        </p:txBody>
      </p:sp>
      <p:cxnSp>
        <p:nvCxnSpPr>
          <p:cNvPr id="2" name="直接连接符 1"/>
          <p:cNvCxnSpPr/>
          <p:nvPr/>
        </p:nvCxnSpPr>
        <p:spPr>
          <a:xfrm flipV="1">
            <a:off x="949325" y="736600"/>
            <a:ext cx="7077710" cy="15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029200" y="1978025"/>
            <a:ext cx="6212205" cy="9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左箭头 10"/>
          <p:cNvSpPr/>
          <p:nvPr/>
        </p:nvSpPr>
        <p:spPr>
          <a:xfrm>
            <a:off x="4923155" y="92710"/>
            <a:ext cx="1216660" cy="396240"/>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ppt_x</p:attrName>
                                        </p:attrNameLst>
                                      </p:cBhvr>
                                      <p:tavLst>
                                        <p:tav tm="0">
                                          <p:val>
                                            <p:strVal val="#ppt_x+#ppt_w*1.125000"/>
                                          </p:val>
                                        </p:tav>
                                        <p:tav tm="100000">
                                          <p:val>
                                            <p:strVal val="#ppt_x"/>
                                          </p:val>
                                        </p:tav>
                                      </p:tavLst>
                                    </p:anim>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0"/>
                            </p:stCondLst>
                            <p:childTnLst>
                              <p:par>
                                <p:cTn id="26" presetID="0" presetClass="path" presetSubtype="0" accel="50000" decel="50000" fill="hold" grpId="0" nodeType="afterEffect">
                                  <p:stCondLst>
                                    <p:cond delay="0"/>
                                  </p:stCondLst>
                                  <p:childTnLst>
                                    <p:animMotion origin="layout" path="M -0.015432 0.046777 L -0.018271 0.057019 L -0.022108 0.067341 L -0.024986 0.077665 L -0.028823 0.087905 L -0.032622 0.098228 L -0.036459 0.110616 L -0.041255 0.124986 L -0.045093 0.137373 L -0.050809 0.151743 L -0.055606 0.170325 L -0.062282 0.188825 L -0.068039 0.209388 L -0.073795 0.227969 L -0.079512 0.248533 L -0.084308 0.269179 L -0.089105 0.289744 L -0.093863 0.310306 L -0.098659 0.328888 L -0.102497 0.347387 L -0.105336 0.361840 L -0.108213 0.376209 L -0.110132 0.390662 L -0.112051 0.400902 L -0.113970 0.411224 L -0.115888 0.423613 L -0.116848 0.435919 L -0.119687 0.448306 L -0.121605 0.462676 L -0.123523 0.475063 L -0.124483 0.485387 L -0.126402 0.495627 L -0.128320 0.505950 L -0.131199 0.516273 L -0.132158 0.526514 L -0.135956 0.538901 L -0.137874 0.549226 L -0.140753 0.559464 L -0.142671 0.569788 L -0.142671 0.580110 " pathEditMode="relative" rAng="0" ptsTypes="">
                                      <p:cBhvr>
                                        <p:cTn id="27" dur="2000" fill="hold"/>
                                        <p:tgtEl>
                                          <p:spTgt spid="7"/>
                                        </p:tgtEl>
                                        <p:attrNameLst>
                                          <p:attrName>ppt_x</p:attrName>
                                          <p:attrName>ppt_y</p:attrName>
                                        </p:attrNameLst>
                                      </p:cBhvr>
                                      <p:rCtr x="-6300" y="26700"/>
                                    </p:animMotion>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grpId="1" nodeType="clickEffect">
                                  <p:stCondLst>
                                    <p:cond delay="0"/>
                                  </p:stCondLst>
                                  <p:childTnLst>
                                    <p:animMotion origin="layout" path="M 0.017760 0.029352 L 0.003437 0.057037 L -0.000469 0.068611 L -0.005625 0.080093 L -0.009531 0.091667 L -0.013438 0.107778 L -0.017344 0.123981 L -0.022500 0.142407 L -0.025104 0.156296 L -0.026406 0.167870 L -0.030313 0.190926 L -0.030313 0.204815 L -0.034219 0.220926 L -0.035521 0.237130 L -0.038125 0.253241 L -0.039427 0.267130 L -0.042031 0.281019 L -0.044583 0.297130 L -0.047187 0.313333 L -0.049792 0.327130 L -0.051094 0.343333 L -0.053698 0.357130 L -0.055000 0.371019 L -0.057604 0.384907 L -0.057604 0.396389 L -0.060208 0.410278 L -0.062760 0.421852 L -0.064062 0.437963 L -0.065365 0.451852 L -0.065365 0.463333 L -0.065365 0.477222 L -0.065365 0.495741 L -0.065365 0.509537 L -0.065365 0.525741 L -0.065365 0.539537 L -0.065365 0.555741 L -0.065365 0.569537 L -0.065365 0.581111 L -0.061510 0.592685 L -0.058906 0.604259 L -0.056302 0.615741 " pathEditMode="relative" ptsTypes="">
                                      <p:cBhvr>
                                        <p:cTn id="31" dur="2000" fill="hold"/>
                                        <p:tgtEl>
                                          <p:spTgt spid="11"/>
                                        </p:tgtEl>
                                        <p:attrNameLst>
                                          <p:attrName>ppt_x</p:attrName>
                                          <p:attrName>ppt_y</p:attrName>
                                        </p:attrNameLst>
                                      </p:cBhvr>
                                    </p:animMotion>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grpId="0" nodeType="clickEffect">
                                  <p:stCondLst>
                                    <p:cond delay="0"/>
                                  </p:stCondLst>
                                  <p:childTnLst>
                                    <p:animMotion origin="layout" path="M -0.065469 0.036186 L -0.065469 0.054812 L -0.065469 0.073562 L -0.065469 0.089062 L -0.066004 0.104687 L -0.066825 0.123439 L -0.067645 0.148314 L -0.068466 0.167065 L -0.069013 0.182566 L -0.070096 0.213815 L -0.070643 0.232442 L -0.071463 0.251192 L -0.072010 0.266819 L -0.072557 0.288569 L -0.072831 0.307321 L -0.073104 0.325945 L -0.073651 0.344697 L -0.073924 0.360321 L -0.074460 0.375822 L -0.075827 0.397700 L -0.076374 0.413322 L -0.076922 0.428824 L -0.077195 0.444449 L -0.077195 0.460076 L -0.077195 0.475574 L -0.077195 0.491200 L -0.077742 0.509950 L -0.078278 0.525453 L -0.078825 0.544203 L -0.079645 0.559829 L -0.080192 0.575328 L -0.080739 0.590952 L -0.082106 0.597205 L -0.083462 0.597205 L -0.084830 0.597205 L -0.086197 0.597205 " pathEditMode="relative" rAng="0" ptsTypes="">
                                      <p:cBhvr>
                                        <p:cTn id="35" dur="2000" fill="hold"/>
                                        <p:tgtEl>
                                          <p:spTgt spid="8"/>
                                        </p:tgtEl>
                                        <p:attrNameLst>
                                          <p:attrName>ppt_x</p:attrName>
                                          <p:attrName>ppt_y</p:attrName>
                                        </p:attrNameLst>
                                      </p:cBhvr>
                                      <p:rCtr x="-1000" y="28100"/>
                                    </p:animMotion>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8" grpId="0" bldLvl="0" animBg="1"/>
      <p:bldP spid="8" grpId="1" animBg="1"/>
      <p:bldP spid="4" grpId="0" bldLvl="0" animBg="1"/>
      <p:bldP spid="5" grpId="0" bldLvl="0" animBg="1"/>
      <p:bldP spid="9" grpId="0" bldLvl="0" animBg="1"/>
      <p:bldP spid="10" grpId="0" bldLvl="0" animBg="1"/>
      <p:bldP spid="12" grpId="0" animBg="1"/>
      <p:bldP spid="14" grpId="0" bldLvl="0" animBg="1"/>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下箭头 1"/>
          <p:cNvSpPr/>
          <p:nvPr/>
        </p:nvSpPr>
        <p:spPr>
          <a:xfrm>
            <a:off x="1456055" y="2431415"/>
            <a:ext cx="508000" cy="132905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内容占位符 6"/>
          <p:cNvSpPr>
            <a:spLocks noGrp="1"/>
          </p:cNvSpPr>
          <p:nvPr>
            <p:ph sz="quarter" idx="14"/>
          </p:nvPr>
        </p:nvSpPr>
        <p:spPr>
          <a:xfrm>
            <a:off x="4956810" y="320675"/>
            <a:ext cx="7138670" cy="5087620"/>
          </a:xfrm>
        </p:spPr>
        <p:txBody>
          <a:bodyPr>
            <a:noAutofit/>
          </a:bodyPr>
          <a:lstStyle/>
          <a:p>
            <a:pPr marL="0" indent="457200" algn="just">
              <a:lnSpc>
                <a:spcPct val="100000"/>
              </a:lnSpc>
              <a:spcAft>
                <a:spcPts val="0"/>
              </a:spcAft>
              <a:buNone/>
            </a:pPr>
            <a:r>
              <a:rPr lang="zh-CN" altLang="en-US" sz="2800">
                <a:latin typeface="Times New Roman" panose="02020603050405020304" charset="0"/>
                <a:cs typeface="Times New Roman" panose="02020603050405020304" charset="0"/>
                <a:sym typeface="+mn-ea"/>
              </a:rPr>
              <a:t>So,how can parents help?If you think your child needs more sleep,try making gradual changes to their sleeping habits.Small increases have been shown to be effective in changing sleep patterns.And remember your children are going through a period of their lives when their brains and bodies are going through a lot of changes.Not only is your job to help make changes,it's also to ride the wave with them.It may not be easy,but they will thank you for it eventually.</a:t>
            </a:r>
            <a:endParaRPr lang="zh-CN" altLang="en-US" sz="2800">
              <a:latin typeface="Times New Roman" panose="02020603050405020304" charset="0"/>
              <a:cs typeface="Times New Roman" panose="02020603050405020304" charset="0"/>
            </a:endParaRPr>
          </a:p>
          <a:p>
            <a:pPr marL="0" indent="0" algn="just">
              <a:buNone/>
            </a:pPr>
            <a:endParaRPr lang="zh-CN" altLang="en-US" sz="2800">
              <a:latin typeface="Times New Roman" panose="02020603050405020304" charset="0"/>
              <a:cs typeface="Times New Roman" panose="02020603050405020304" charset="0"/>
            </a:endParaRPr>
          </a:p>
        </p:txBody>
      </p:sp>
      <p:sp>
        <p:nvSpPr>
          <p:cNvPr id="8" name="文本框 7"/>
          <p:cNvSpPr txBox="1"/>
          <p:nvPr/>
        </p:nvSpPr>
        <p:spPr>
          <a:xfrm>
            <a:off x="7187565" y="248285"/>
            <a:ext cx="2051685" cy="521970"/>
          </a:xfrm>
          <a:prstGeom prst="rect">
            <a:avLst/>
          </a:prstGeom>
          <a:solidFill>
            <a:srgbClr val="FFFF00">
              <a:alpha val="62000"/>
            </a:srgbClr>
          </a:solidFill>
        </p:spPr>
        <p:txBody>
          <a:bodyPr wrap="square" rtlCol="0">
            <a:spAutoFit/>
          </a:bodyPr>
          <a:lstStyle/>
          <a:p>
            <a:r>
              <a:rPr lang="en-US" altLang="zh-CN" sz="2800" b="1">
                <a:solidFill>
                  <a:schemeClr val="tx1"/>
                </a:solidFill>
                <a:latin typeface="Times New Roman" panose="02020603050405020304" charset="0"/>
                <a:cs typeface="Times New Roman" panose="02020603050405020304" charset="0"/>
              </a:rPr>
              <a:t>A Question</a:t>
            </a:r>
            <a:endParaRPr lang="en-US" altLang="zh-CN" sz="2800" b="1">
              <a:solidFill>
                <a:schemeClr val="tx1"/>
              </a:solidFill>
              <a:latin typeface="Times New Roman" panose="02020603050405020304" charset="0"/>
              <a:cs typeface="Times New Roman" panose="02020603050405020304" charset="0"/>
            </a:endParaRPr>
          </a:p>
        </p:txBody>
      </p:sp>
      <p:sp>
        <p:nvSpPr>
          <p:cNvPr id="9" name="文本框 8"/>
          <p:cNvSpPr txBox="1"/>
          <p:nvPr/>
        </p:nvSpPr>
        <p:spPr>
          <a:xfrm>
            <a:off x="8379460" y="2205355"/>
            <a:ext cx="2051685" cy="521970"/>
          </a:xfrm>
          <a:prstGeom prst="rect">
            <a:avLst/>
          </a:prstGeom>
          <a:solidFill>
            <a:srgbClr val="FFFF00">
              <a:alpha val="62000"/>
            </a:srgbClr>
          </a:solidFill>
        </p:spPr>
        <p:txBody>
          <a:bodyPr wrap="square" rtlCol="0">
            <a:spAutoFit/>
          </a:bodyPr>
          <a:lstStyle/>
          <a:p>
            <a:r>
              <a:rPr lang="en-US" altLang="zh-CN" sz="2800" b="1">
                <a:solidFill>
                  <a:schemeClr val="tx1"/>
                </a:solidFill>
                <a:latin typeface="Times New Roman" panose="02020603050405020304" charset="0"/>
                <a:cs typeface="Times New Roman" panose="02020603050405020304" charset="0"/>
              </a:rPr>
              <a:t>The answer</a:t>
            </a:r>
            <a:endParaRPr lang="en-US" altLang="zh-CN" sz="2800" b="1">
              <a:solidFill>
                <a:schemeClr val="tx1"/>
              </a:solidFill>
              <a:latin typeface="Times New Roman" panose="02020603050405020304" charset="0"/>
              <a:cs typeface="Times New Roman" panose="02020603050405020304" charset="0"/>
            </a:endParaRPr>
          </a:p>
        </p:txBody>
      </p:sp>
      <p:sp>
        <p:nvSpPr>
          <p:cNvPr id="4" name="文本框 3"/>
          <p:cNvSpPr txBox="1"/>
          <p:nvPr/>
        </p:nvSpPr>
        <p:spPr>
          <a:xfrm>
            <a:off x="354330" y="1774190"/>
            <a:ext cx="4506595" cy="521970"/>
          </a:xfrm>
          <a:prstGeom prst="rect">
            <a:avLst/>
          </a:prstGeom>
          <a:solidFill>
            <a:srgbClr val="FFFF00"/>
          </a:solidFill>
        </p:spPr>
        <p:txBody>
          <a:bodyPr wrap="square" rtlCol="0">
            <a:spAutoFit/>
          </a:bodyPr>
          <a:lstStyle/>
          <a:p>
            <a:r>
              <a:rPr lang="en-US" altLang="zh-CN" sz="2800">
                <a:solidFill>
                  <a:schemeClr val="tx1"/>
                </a:solidFill>
                <a:latin typeface="Times New Roman" panose="02020603050405020304" charset="0"/>
                <a:cs typeface="Times New Roman" panose="02020603050405020304" charset="0"/>
              </a:rPr>
              <a:t>So,</a:t>
            </a:r>
            <a:r>
              <a:rPr lang="en-US" altLang="zh-CN" sz="2800">
                <a:solidFill>
                  <a:srgbClr val="FF0000"/>
                </a:solidFill>
                <a:latin typeface="Times New Roman" panose="02020603050405020304" charset="0"/>
                <a:cs typeface="Times New Roman" panose="02020603050405020304" charset="0"/>
              </a:rPr>
              <a:t> </a:t>
            </a:r>
            <a:r>
              <a:rPr lang="en-US" altLang="zh-CN" sz="2800" b="1" u="sng">
                <a:solidFill>
                  <a:srgbClr val="FF0000"/>
                </a:solidFill>
                <a:latin typeface="Times New Roman" panose="02020603050405020304" charset="0"/>
                <a:cs typeface="Times New Roman" panose="02020603050405020304" charset="0"/>
              </a:rPr>
              <a:t>how</a:t>
            </a:r>
            <a:r>
              <a:rPr lang="en-US" altLang="zh-CN" sz="2800" b="1">
                <a:solidFill>
                  <a:schemeClr val="tx1"/>
                </a:solidFill>
                <a:latin typeface="Times New Roman" panose="02020603050405020304" charset="0"/>
                <a:cs typeface="Times New Roman" panose="02020603050405020304" charset="0"/>
              </a:rPr>
              <a:t> </a:t>
            </a:r>
            <a:r>
              <a:rPr lang="en-US" altLang="zh-CN" sz="2800">
                <a:solidFill>
                  <a:schemeClr val="tx1"/>
                </a:solidFill>
                <a:latin typeface="Times New Roman" panose="02020603050405020304" charset="0"/>
                <a:cs typeface="Times New Roman" panose="02020603050405020304" charset="0"/>
              </a:rPr>
              <a:t>can parents help?</a:t>
            </a:r>
            <a:endParaRPr lang="en-US" altLang="zh-CN" sz="2800">
              <a:solidFill>
                <a:schemeClr val="tx1"/>
              </a:solidFill>
              <a:latin typeface="Times New Roman" panose="02020603050405020304" charset="0"/>
              <a:cs typeface="Times New Roman" panose="02020603050405020304" charset="0"/>
            </a:endParaRPr>
          </a:p>
        </p:txBody>
      </p:sp>
      <p:sp>
        <p:nvSpPr>
          <p:cNvPr id="3" name="文本框 2"/>
          <p:cNvSpPr txBox="1"/>
          <p:nvPr/>
        </p:nvSpPr>
        <p:spPr>
          <a:xfrm>
            <a:off x="131445" y="5408295"/>
            <a:ext cx="7852410" cy="953135"/>
          </a:xfrm>
          <a:prstGeom prst="rect">
            <a:avLst/>
          </a:prstGeom>
          <a:solidFill>
            <a:srgbClr val="4BD3FF"/>
          </a:solidFill>
        </p:spPr>
        <p:txBody>
          <a:bodyPr wrap="square" rtlCol="0">
            <a:spAutoFit/>
          </a:bodyPr>
          <a:lstStyle/>
          <a:p>
            <a:r>
              <a:rPr lang="en-US" altLang="zh-CN" sz="2800">
                <a:solidFill>
                  <a:schemeClr val="tx1"/>
                </a:solidFill>
                <a:latin typeface="Times New Roman" panose="02020603050405020304" charset="0"/>
                <a:cs typeface="Times New Roman" panose="02020603050405020304" charset="0"/>
              </a:rPr>
              <a:t>Parents should help change children's habits</a:t>
            </a:r>
            <a:endParaRPr lang="en-US" altLang="zh-CN" sz="2800">
              <a:solidFill>
                <a:schemeClr val="tx1"/>
              </a:solidFill>
              <a:latin typeface="Times New Roman" panose="02020603050405020304" charset="0"/>
              <a:cs typeface="Times New Roman" panose="02020603050405020304" charset="0"/>
            </a:endParaRPr>
          </a:p>
          <a:p>
            <a:r>
              <a:rPr lang="en-US" altLang="zh-CN" sz="2800">
                <a:solidFill>
                  <a:schemeClr val="tx1"/>
                </a:solidFill>
                <a:latin typeface="Times New Roman" panose="02020603050405020304" charset="0"/>
                <a:cs typeface="Times New Roman" panose="02020603050405020304" charset="0"/>
              </a:rPr>
              <a:t>_________________________________________</a:t>
            </a:r>
            <a:r>
              <a:rPr lang="en-US" altLang="zh-CN" sz="2800" b="1">
                <a:solidFill>
                  <a:srgbClr val="FF0000"/>
                </a:solidFill>
                <a:latin typeface="Times New Roman" panose="02020603050405020304" charset="0"/>
                <a:cs typeface="Times New Roman" panose="02020603050405020304" charset="0"/>
              </a:rPr>
              <a:t>.</a:t>
            </a:r>
            <a:endParaRPr lang="en-US" altLang="zh-CN" sz="2800" b="1">
              <a:solidFill>
                <a:srgbClr val="FF0000"/>
              </a:solidFill>
              <a:latin typeface="Times New Roman" panose="02020603050405020304" charset="0"/>
              <a:cs typeface="Times New Roman" panose="02020603050405020304" charset="0"/>
            </a:endParaRPr>
          </a:p>
        </p:txBody>
      </p:sp>
      <p:cxnSp>
        <p:nvCxnSpPr>
          <p:cNvPr id="11" name="直接连接符 10"/>
          <p:cNvCxnSpPr/>
          <p:nvPr/>
        </p:nvCxnSpPr>
        <p:spPr>
          <a:xfrm flipV="1">
            <a:off x="7551420" y="4142105"/>
            <a:ext cx="4544060" cy="158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081905" y="4554220"/>
            <a:ext cx="6913245" cy="4699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956810" y="5013325"/>
            <a:ext cx="1765935" cy="311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354330" y="5839460"/>
            <a:ext cx="3746500" cy="521970"/>
          </a:xfrm>
          <a:prstGeom prst="rect">
            <a:avLst/>
          </a:prstGeom>
          <a:noFill/>
          <a:extLst>
            <a:ext uri="{909E8E84-426E-40DD-AFC4-6F175D3DCCD1}">
              <a14:hiddenFill xmlns:a14="http://schemas.microsoft.com/office/drawing/2010/main">
                <a:solidFill>
                  <a:srgbClr val="FF0000"/>
                </a:solidFill>
              </a14:hiddenFill>
            </a:ext>
          </a:extLst>
        </p:spPr>
        <p:txBody>
          <a:bodyPr wrap="square" rtlCol="0">
            <a:spAutoFit/>
          </a:bodyPr>
          <a:lstStyle/>
          <a:p>
            <a:r>
              <a:rPr lang="en-US" altLang="zh-CN" sz="2800">
                <a:solidFill>
                  <a:srgbClr val="FF0000"/>
                </a:solidFill>
                <a:latin typeface="Times New Roman" panose="02020603050405020304" charset="0"/>
                <a:cs typeface="Times New Roman" panose="02020603050405020304" charset="0"/>
              </a:rPr>
              <a:t>gradually/ progressively</a:t>
            </a:r>
            <a:endParaRPr lang="en-US" altLang="zh-CN" sz="2800">
              <a:solidFill>
                <a:srgbClr val="FF0000"/>
              </a:solidFill>
              <a:latin typeface="Times New Roman" panose="02020603050405020304" charset="0"/>
              <a:cs typeface="Times New Roman" panose="02020603050405020304" charset="0"/>
            </a:endParaRPr>
          </a:p>
        </p:txBody>
      </p:sp>
      <p:sp>
        <p:nvSpPr>
          <p:cNvPr id="15" name="文本框 14"/>
          <p:cNvSpPr txBox="1"/>
          <p:nvPr/>
        </p:nvSpPr>
        <p:spPr>
          <a:xfrm>
            <a:off x="4110990" y="5839460"/>
            <a:ext cx="3746500" cy="521970"/>
          </a:xfrm>
          <a:prstGeom prst="rect">
            <a:avLst/>
          </a:prstGeom>
          <a:noFill/>
          <a:extLst>
            <a:ext uri="{909E8E84-426E-40DD-AFC4-6F175D3DCCD1}">
              <a14:hiddenFill xmlns:a14="http://schemas.microsoft.com/office/drawing/2010/main">
                <a:solidFill>
                  <a:srgbClr val="FF0000"/>
                </a:solidFill>
              </a14:hiddenFill>
            </a:ext>
          </a:extLst>
        </p:spPr>
        <p:txBody>
          <a:bodyPr wrap="square" rtlCol="0">
            <a:spAutoFit/>
          </a:bodyPr>
          <a:lstStyle/>
          <a:p>
            <a:r>
              <a:rPr lang="en-US" altLang="zh-CN" sz="2800">
                <a:solidFill>
                  <a:srgbClr val="FF0000"/>
                </a:solidFill>
                <a:latin typeface="Times New Roman" panose="02020603050405020304" charset="0"/>
                <a:cs typeface="Times New Roman" panose="02020603050405020304" charset="0"/>
              </a:rPr>
              <a:t>and with them/together</a:t>
            </a:r>
            <a:endParaRPr lang="en-US" altLang="zh-CN" sz="2800">
              <a:solidFill>
                <a:srgbClr val="FF0000"/>
              </a:solidFill>
              <a:latin typeface="Times New Roman" panose="02020603050405020304" charset="0"/>
              <a:cs typeface="Times New Roman" panose="02020603050405020304" charset="0"/>
            </a:endParaRPr>
          </a:p>
        </p:txBody>
      </p:sp>
      <p:cxnSp>
        <p:nvCxnSpPr>
          <p:cNvPr id="5" name="直接连接符 4"/>
          <p:cNvCxnSpPr/>
          <p:nvPr/>
        </p:nvCxnSpPr>
        <p:spPr>
          <a:xfrm flipV="1">
            <a:off x="5367020" y="784225"/>
            <a:ext cx="4465320" cy="19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4860925" y="1140460"/>
            <a:ext cx="3625850" cy="63436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612640" y="4601210"/>
            <a:ext cx="2454275" cy="36766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0.038959 0.009166 L -0.046772 0.011481 L -0.058437 0.013796 L -0.067553 0.016110 L -0.081824 0.018425 L -0.097397 0.020740 L -0.116876 0.020740 L -0.140261 0.020740 L -0.167553 0.023055 L -0.192187 0.023055 L -0.215574 0.027685 L -0.235052 0.029999 L -0.253229 0.034629 L -0.268854 0.036851 L -0.281824 0.039166 L -0.293489 0.043796 L -0.306510 0.050740 L -0.318177 0.053055 L -0.328594 0.057685 L -0.341562 0.059999 L -0.353229 0.062314 L -0.366250 0.064629 L -0.380522 0.066944 L -0.390937 0.069259 L -0.403907 0.073796 L -0.415573 0.076110 L -0.425990 0.078425 L -0.435052 0.080740 L -0.442864 0.083055 L -0.450677 0.085370 L -0.461042 0.089999 L -0.467552 0.089999 L -0.475312 0.094629 L -0.481824 0.096944 L -0.489636 0.101573 L -0.498699 0.106110 L -0.507813 0.110740 L -0.515574 0.117685 L -0.522083 0.119999 L -0.514272 0.119999 L -0.507813 0.119999 L -0.500000 0.124629 " pathEditMode="relative" rAng="0" ptsTypes="">
                                      <p:cBhvr>
                                        <p:cTn id="18" dur="2000" fill="hold"/>
                                        <p:tgtEl>
                                          <p:spTgt spid="8"/>
                                        </p:tgtEl>
                                        <p:attrNameLst>
                                          <p:attrName>ppt_x</p:attrName>
                                          <p:attrName>ppt_y</p:attrName>
                                        </p:attrNameLst>
                                      </p:cBhvr>
                                      <p:rCtr x="-24100" y="580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p:tgtEl>
                                          <p:spTgt spid="2"/>
                                        </p:tgtEl>
                                        <p:attrNameLst>
                                          <p:attrName>ppt_y</p:attrName>
                                        </p:attrNameLst>
                                      </p:cBhvr>
                                      <p:tavLst>
                                        <p:tav tm="0">
                                          <p:val>
                                            <p:strVal val="#ppt_y-#ppt_h*1.125000"/>
                                          </p:val>
                                        </p:tav>
                                        <p:tav tm="100000">
                                          <p:val>
                                            <p:strVal val="#ppt_y"/>
                                          </p:val>
                                        </p:tav>
                                      </p:tavLst>
                                    </p:anim>
                                    <p:animEffect transition="in" filter="wipe(down)">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1" nodeType="clickEffect">
                                  <p:stCondLst>
                                    <p:cond delay="0"/>
                                  </p:stCondLst>
                                  <p:childTnLst>
                                    <p:animMotion origin="layout" path="M -0.057597 0.050387 L -0.066155 0.041212 L -0.076080 0.041212 L -0.086064 0.041212 L -0.097416 0.045705 L -0.111678 0.050387 L -0.127309 0.055068 L -0.142940 0.064431 L -0.160054 0.083155 L -0.182815 0.097197 L -0.206946 0.115922 L -0.231135 0.120416 L -0.261027 0.129776 L -0.285215 0.134458 L -0.310829 0.139139 L -0.332164 0.143821 L -0.352074 0.153181 L -0.369131 0.157863 L -0.386188 0.162544 L -0.403245 0.162544 L -0.421785 0.167226 L -0.438843 0.171907 L -0.454474 0.181268 L -0.468679 0.190442 L -0.480087 0.204487 L -0.492866 0.209168 L -0.502850 0.213847 L -0.511406 0.218529 L -0.521333 0.223210 L -0.532742 0.227892 L -0.539816 0.237254 L -0.548373 0.241934 L -0.555503 0.241934 L -0.562578 0.246615 L -0.569708 0.246615 L -0.578209 0.251297 L -0.586766 0.251297 L -0.596749 0.251297 L -0.603823 0.251297 L -0.610954 0.251297 L -0.618085 0.255978 L -0.625158 0.255978 L -0.632290 0.255978 L -0.639420 0.260471 " pathEditMode="relative" rAng="0" ptsTypes="">
                                      <p:cBhvr>
                                        <p:cTn id="32" dur="2000" fill="hold"/>
                                        <p:tgtEl>
                                          <p:spTgt spid="9"/>
                                        </p:tgtEl>
                                        <p:attrNameLst>
                                          <p:attrName>ppt_x</p:attrName>
                                          <p:attrName>ppt_y</p:attrName>
                                        </p:attrNameLst>
                                      </p:cBhvr>
                                      <p:rCtr x="-29000" y="10000"/>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 grpId="0" animBg="1"/>
      <p:bldP spid="8" grpId="1" animBg="1"/>
      <p:bldP spid="9" grpId="0" animBg="1"/>
      <p:bldP spid="9" grpId="1" animBg="1"/>
      <p:bldP spid="4" grpId="0" bldLvl="0" animBg="1"/>
      <p:bldP spid="3" grpId="0" bldLvl="0" animBg="1"/>
      <p:bldP spid="3" grpId="1" bldLvl="0" animBg="1"/>
      <p:bldP spid="14" grpId="0" bldLvl="0" animBg="1"/>
      <p:bldP spid="15" grpId="0" bldLvl="0" animBg="1"/>
      <p:bldP spid="6" grpId="0" animBg="1"/>
      <p:bldP spid="10"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2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1.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816"/>
</p:tagLst>
</file>

<file path=ppt/tags/tag132.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816"/>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6.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2816"/>
  <p:tag name="KSO_WM_TEMPLATE_THUMBS_INDEX" val="1、4、7、8、9、10、11、12、13、14、15"/>
</p:tagLst>
</file>

<file path=ppt/tags/tag137.xml><?xml version="1.0" encoding="utf-8"?>
<p:tagLst xmlns:p="http://schemas.openxmlformats.org/presentationml/2006/main">
  <p:tag name="KSO_WM_TEMPLATE_CATEGORY" val="custom"/>
  <p:tag name="KSO_WM_TEMPLATE_INDEX" val="20202816"/>
</p:tagLst>
</file>

<file path=ppt/tags/tag138.xml><?xml version="1.0" encoding="utf-8"?>
<p:tagLst xmlns:p="http://schemas.openxmlformats.org/presentationml/2006/main">
  <p:tag name="KSO_WM_BEAUTIFY_FLAG" val="#wm#"/>
  <p:tag name="KSO_WM_TEMPLATE_CATEGORY" val="custom"/>
  <p:tag name="KSO_WM_TEMPLATE_INDEX" val="20202816"/>
</p:tagLst>
</file>

<file path=ppt/tags/tag139.xml><?xml version="1.0" encoding="utf-8"?>
<p:tagLst xmlns:p="http://schemas.openxmlformats.org/presentationml/2006/main">
  <p:tag name="KSO_WM_BEAUTIFY_FLAG" val="#wm#"/>
  <p:tag name="KSO_WM_TEMPLATE_CATEGORY" val="custom"/>
  <p:tag name="KSO_WM_TEMPLATE_INDEX" val="2020281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2816"/>
</p:tagLst>
</file>

<file path=ppt/tags/tag141.xml><?xml version="1.0" encoding="utf-8"?>
<p:tagLst xmlns:p="http://schemas.openxmlformats.org/presentationml/2006/main">
  <p:tag name="KSO_WM_BEAUTIFY_FLAG" val="#wm#"/>
  <p:tag name="KSO_WM_TEMPLATE_CATEGORY" val="custom"/>
  <p:tag name="KSO_WM_TEMPLATE_INDEX" val="20202816"/>
</p:tagLst>
</file>

<file path=ppt/tags/tag142.xml><?xml version="1.0" encoding="utf-8"?>
<p:tagLst xmlns:p="http://schemas.openxmlformats.org/presentationml/2006/main">
  <p:tag name="KSO_WM_BEAUTIFY_FLAG" val="#wm#"/>
  <p:tag name="KSO_WM_TEMPLATE_CATEGORY" val="custom"/>
  <p:tag name="KSO_WM_TEMPLATE_INDEX" val="20202816"/>
</p:tagLst>
</file>

<file path=ppt/tags/tag143.xml><?xml version="1.0" encoding="utf-8"?>
<p:tagLst xmlns:p="http://schemas.openxmlformats.org/presentationml/2006/main">
  <p:tag name="KSO_WM_BEAUTIFY_FLAG" val="#wm#"/>
  <p:tag name="KSO_WM_TEMPLATE_CATEGORY" val="custom"/>
  <p:tag name="KSO_WM_TEMPLATE_INDEX" val="20202816"/>
</p:tagLst>
</file>

<file path=ppt/tags/tag144.xml><?xml version="1.0" encoding="utf-8"?>
<p:tagLst xmlns:p="http://schemas.openxmlformats.org/presentationml/2006/main">
  <p:tag name="KSO_WM_BEAUTIFY_FLAG" val="#wm#"/>
  <p:tag name="KSO_WM_TEMPLATE_CATEGORY" val="custom"/>
  <p:tag name="KSO_WM_TEMPLATE_INDEX" val="20202816"/>
</p:tagLst>
</file>

<file path=ppt/tags/tag145.xml><?xml version="1.0" encoding="utf-8"?>
<p:tagLst xmlns:p="http://schemas.openxmlformats.org/presentationml/2006/main">
  <p:tag name="KSO_WM_BEAUTIFY_FLAG" val="#wm#"/>
  <p:tag name="KSO_WM_TEMPLATE_CATEGORY" val="custom"/>
  <p:tag name="KSO_WM_TEMPLATE_INDEX" val="20202816"/>
</p:tagLst>
</file>

<file path=ppt/tags/tag146.xml><?xml version="1.0" encoding="utf-8"?>
<p:tagLst xmlns:p="http://schemas.openxmlformats.org/presentationml/2006/main">
  <p:tag name="KSO_WM_BEAUTIFY_FLAG" val="#wm#"/>
  <p:tag name="KSO_WM_TEMPLATE_CATEGORY" val="custom"/>
  <p:tag name="KSO_WM_TEMPLATE_INDEX" val="20202816"/>
</p:tagLst>
</file>

<file path=ppt/tags/tag147.xml><?xml version="1.0" encoding="utf-8"?>
<p:tagLst xmlns:p="http://schemas.openxmlformats.org/presentationml/2006/main">
  <p:tag name="KSO_WM_BEAUTIFY_FLAG" val="#wm#"/>
  <p:tag name="KSO_WM_TEMPLATE_CATEGORY" val="custom"/>
  <p:tag name="KSO_WM_TEMPLATE_INDEX" val="20202816"/>
</p:tagLst>
</file>

<file path=ppt/tags/tag148.xml><?xml version="1.0" encoding="utf-8"?>
<p:tagLst xmlns:p="http://schemas.openxmlformats.org/presentationml/2006/main">
  <p:tag name="KSO_WM_BEAUTIFY_FLAG" val="#wm#"/>
  <p:tag name="KSO_WM_TEMPLATE_CATEGORY" val="custom"/>
  <p:tag name="KSO_WM_TEMPLATE_INDEX" val="20202816"/>
</p:tagLst>
</file>

<file path=ppt/tags/tag149.xml><?xml version="1.0" encoding="utf-8"?>
<p:tagLst xmlns:p="http://schemas.openxmlformats.org/presentationml/2006/main">
  <p:tag name="KSO_WM_BEAUTIFY_FLAG" val="#wm#"/>
  <p:tag name="KSO_WM_TEMPLATE_CATEGORY" val="custom"/>
  <p:tag name="KSO_WM_TEMPLATE_INDEX" val="2020281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wm#"/>
  <p:tag name="KSO_WM_TEMPLATE_CATEGORY" val="custom"/>
  <p:tag name="KSO_WM_TEMPLATE_INDEX" val="20202816"/>
</p:tagLst>
</file>

<file path=ppt/tags/tag151.xml><?xml version="1.0" encoding="utf-8"?>
<p:tagLst xmlns:p="http://schemas.openxmlformats.org/presentationml/2006/main">
  <p:tag name="KSO_WM_BEAUTIFY_FLAG" val="#wm#"/>
  <p:tag name="KSO_WM_TEMPLATE_CATEGORY" val="custom"/>
  <p:tag name="KSO_WM_TEMPLATE_INDEX" val="20202816"/>
</p:tagLst>
</file>

<file path=ppt/tags/tag152.xml><?xml version="1.0" encoding="utf-8"?>
<p:tagLst xmlns:p="http://schemas.openxmlformats.org/presentationml/2006/main">
  <p:tag name="KSO_WM_UNIT_TABLE_BEAUTIFY" val="smartTable{e7f2c299-f97a-4f60-bc60-fb55e7ebdfc1}"/>
</p:tagLst>
</file>

<file path=ppt/tags/tag153.xml><?xml version="1.0" encoding="utf-8"?>
<p:tagLst xmlns:p="http://schemas.openxmlformats.org/presentationml/2006/main">
  <p:tag name="KSO_WM_BEAUTIFY_FLAG" val="#wm#"/>
  <p:tag name="KSO_WM_TEMPLATE_CATEGORY" val="custom"/>
  <p:tag name="KSO_WM_TEMPLATE_INDEX" val="20202816"/>
</p:tagLst>
</file>

<file path=ppt/tags/tag154.xml><?xml version="1.0" encoding="utf-8"?>
<p:tagLst xmlns:p="http://schemas.openxmlformats.org/presentationml/2006/main">
  <p:tag name="KSO_WM_UNIT_ISCONTENTS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2816_15*a*1"/>
  <p:tag name="KSO_WM_TEMPLATE_CATEGORY" val="custom"/>
  <p:tag name="KSO_WM_TEMPLATE_INDEX" val="20202816"/>
  <p:tag name="KSO_WM_UNIT_LAYERLEVEL" val="1"/>
  <p:tag name="KSO_WM_TAG_VERSION" val="1.0"/>
  <p:tag name="KSO_WM_BEAUTIFY_FLAG" val="#wm#"/>
  <p:tag name="KSO_WM_UNIT_PRESET_TEXT" val="感谢观看"/>
</p:tagLst>
</file>

<file path=ppt/tags/tag155.xml><?xml version="1.0" encoding="utf-8"?>
<p:tagLst xmlns:p="http://schemas.openxmlformats.org/presentationml/2006/main">
  <p:tag name="KSO_WM_SLIDE_ID" val="custom20202816_15"/>
  <p:tag name="KSO_WM_TEMPLATE_SUBCATEGORY" val="0"/>
  <p:tag name="KSO_WM_TEMPLATE_MASTER_TYPE" val="1"/>
  <p:tag name="KSO_WM_TEMPLATE_COLOR_TYPE" val="1"/>
  <p:tag name="KSO_WM_SLIDE_TYPE" val="endPage"/>
  <p:tag name="KSO_WM_SLIDE_SUBTYPE" val="pureTxt"/>
  <p:tag name="KSO_WM_SLIDE_ITEM_CNT" val="0"/>
  <p:tag name="KSO_WM_SLIDE_INDEX" val="15"/>
  <p:tag name="KSO_WM_TAG_VERSION" val="1.0"/>
  <p:tag name="KSO_WM_BEAUTIFY_FLAG" val="#wm#"/>
  <p:tag name="KSO_WM_TEMPLATE_CATEGORY" val="custom"/>
  <p:tag name="KSO_WM_TEMPLATE_INDEX" val="20202816"/>
  <p:tag name="KSO_WM_SLIDE_LAYOUT" val="a"/>
  <p:tag name="KSO_WM_SLIDE_LAYOUT_CNT"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heme/theme1.xml><?xml version="1.0" encoding="utf-8"?>
<a:theme xmlns:a="http://schemas.openxmlformats.org/drawingml/2006/main" name="Office 主题​​">
  <a:themeElements>
    <a:clrScheme name="自定义 120">
      <a:dk1>
        <a:srgbClr val="000000"/>
      </a:dk1>
      <a:lt1>
        <a:srgbClr val="FFFFFF"/>
      </a:lt1>
      <a:dk2>
        <a:srgbClr val="E2E8E3"/>
      </a:dk2>
      <a:lt2>
        <a:srgbClr val="FFFFFF"/>
      </a:lt2>
      <a:accent1>
        <a:srgbClr val="81C283"/>
      </a:accent1>
      <a:accent2>
        <a:srgbClr val="A1C77A"/>
      </a:accent2>
      <a:accent3>
        <a:srgbClr val="BACC6F"/>
      </a:accent3>
      <a:accent4>
        <a:srgbClr val="CFD160"/>
      </a:accent4>
      <a:accent5>
        <a:srgbClr val="E5D554"/>
      </a:accent5>
      <a:accent6>
        <a:srgbClr val="F8D843"/>
      </a:accent6>
      <a:hlink>
        <a:srgbClr val="4853D4"/>
      </a:hlink>
      <a:folHlink>
        <a:srgbClr val="5C2671"/>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20">
    <a:dk1>
      <a:srgbClr val="000000"/>
    </a:dk1>
    <a:lt1>
      <a:srgbClr val="FFFFFF"/>
    </a:lt1>
    <a:dk2>
      <a:srgbClr val="E2E8E3"/>
    </a:dk2>
    <a:lt2>
      <a:srgbClr val="FFFFFF"/>
    </a:lt2>
    <a:accent1>
      <a:srgbClr val="81C283"/>
    </a:accent1>
    <a:accent2>
      <a:srgbClr val="A1C77A"/>
    </a:accent2>
    <a:accent3>
      <a:srgbClr val="BACC6F"/>
    </a:accent3>
    <a:accent4>
      <a:srgbClr val="CFD160"/>
    </a:accent4>
    <a:accent5>
      <a:srgbClr val="E5D554"/>
    </a:accent5>
    <a:accent6>
      <a:srgbClr val="F8D843"/>
    </a:accent6>
    <a:hlink>
      <a:srgbClr val="4853D4"/>
    </a:hlink>
    <a:folHlink>
      <a:srgbClr val="5C2671"/>
    </a:folHlink>
  </a:clrScheme>
</a:themeOverride>
</file>

<file path=docProps/app.xml><?xml version="1.0" encoding="utf-8"?>
<Properties xmlns="http://schemas.openxmlformats.org/officeDocument/2006/extended-properties" xmlns:vt="http://schemas.openxmlformats.org/officeDocument/2006/docPropsVTypes">
  <TotalTime>0</TotalTime>
  <Words>10171</Words>
  <Application>WPS 演示</Application>
  <PresentationFormat>宽屏</PresentationFormat>
  <Paragraphs>216</Paragraphs>
  <Slides>18</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18</vt:i4>
      </vt:variant>
    </vt:vector>
  </HeadingPairs>
  <TitlesOfParts>
    <vt:vector size="34" baseType="lpstr">
      <vt:lpstr>Arial</vt:lpstr>
      <vt:lpstr>宋体</vt:lpstr>
      <vt:lpstr>Wingdings</vt:lpstr>
      <vt:lpstr>微软雅黑</vt:lpstr>
      <vt:lpstr>汉仪旗黑-85S</vt:lpstr>
      <vt:lpstr>等线</vt:lpstr>
      <vt:lpstr>Broadway</vt:lpstr>
      <vt:lpstr>Times New Roman</vt:lpstr>
      <vt:lpstr>Comic Sans MS</vt:lpstr>
      <vt:lpstr>Arial Black</vt:lpstr>
      <vt:lpstr>Rockwell Extra Bold</vt:lpstr>
      <vt:lpstr>Arial Unicode MS</vt:lpstr>
      <vt:lpstr>Calibri</vt:lpstr>
      <vt:lpstr>HelveticaNeue</vt:lpstr>
      <vt:lpstr>华文新魏</vt:lpstr>
      <vt:lpstr>Office 主题​​</vt:lpstr>
      <vt:lpstr>PowerPoint 演示文稿</vt:lpstr>
      <vt:lpstr>Topic sentence  in Summary Writing</vt:lpstr>
      <vt:lpstr>Some Stereotypes of Topic Sentence: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One Possible Version:</vt:lpstr>
      <vt:lpstr>Nice to know you again,  Topic sentence!</vt:lpstr>
      <vt:lpstr>PowerPoint 演示文稿</vt:lpstr>
      <vt:lpstr>PowerPoint 演示文稿</vt:lpstr>
      <vt:lpstr>PowerPoint 演示文稿</vt:lpstr>
      <vt:lpstr>PowerPoint 演示文稿</vt:lpstr>
      <vt:lpstr>Summary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sentence  in Summary Writing</dc:title>
  <dc:creator>ASUS</dc:creator>
  <cp:lastModifiedBy>曹小等</cp:lastModifiedBy>
  <cp:revision>31</cp:revision>
  <dcterms:created xsi:type="dcterms:W3CDTF">2020-05-08T02:18:00Z</dcterms:created>
  <dcterms:modified xsi:type="dcterms:W3CDTF">2020-06-16T08:36:32Z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