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41" r:id="rId3"/>
    <p:sldId id="328" r:id="rId4"/>
    <p:sldId id="327" r:id="rId5"/>
    <p:sldId id="283" r:id="rId7"/>
    <p:sldId id="282" r:id="rId8"/>
    <p:sldId id="285" r:id="rId9"/>
    <p:sldId id="294" r:id="rId10"/>
    <p:sldId id="287" r:id="rId11"/>
    <p:sldId id="289" r:id="rId12"/>
    <p:sldId id="291" r:id="rId13"/>
    <p:sldId id="295" r:id="rId14"/>
    <p:sldId id="296" r:id="rId15"/>
    <p:sldId id="307" r:id="rId16"/>
    <p:sldId id="32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624" y="184"/>
      </p:cViewPr>
      <p:guideLst>
        <p:guide orient="horz" pos="2160"/>
        <p:guide pos="38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Feelings  difficult  interested  fun   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They may seen especially talented. What do author think of them? </a:t>
            </a:r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What languages do you learn? What are your method of learning it? What difficulties have you face? How do you feel? Why do you want to learn languages?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Group discussion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What languages do you learn? What are your method of learning it? What difficulties have you face? How do you feel? Why do you want to learn languages?</a:t>
            </a:r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Group discussion</a:t>
            </a: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jpe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4.xml"/><Relationship Id="rId7" Type="http://schemas.openxmlformats.org/officeDocument/2006/relationships/image" Target="../media/image24.png"/><Relationship Id="rId6" Type="http://schemas.openxmlformats.org/officeDocument/2006/relationships/tags" Target="../tags/tag93.xml"/><Relationship Id="rId5" Type="http://schemas.openxmlformats.org/officeDocument/2006/relationships/image" Target="../media/image14.jpeg"/><Relationship Id="rId4" Type="http://schemas.openxmlformats.org/officeDocument/2006/relationships/tags" Target="../tags/tag92.xml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6.xml"/><Relationship Id="rId1" Type="http://schemas.openxmlformats.org/officeDocument/2006/relationships/tags" Target="../tags/tag9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3.xml"/><Relationship Id="rId1" Type="http://schemas.openxmlformats.org/officeDocument/2006/relationships/tags" Target="../tags/tag9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image" Target="../media/image10.png"/><Relationship Id="rId2" Type="http://schemas.openxmlformats.org/officeDocument/2006/relationships/tags" Target="../tags/tag104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13.xml"/><Relationship Id="rId12" Type="http://schemas.openxmlformats.org/officeDocument/2006/relationships/image" Target="../media/image14.jpeg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26.jpeg"/><Relationship Id="rId1" Type="http://schemas.openxmlformats.org/officeDocument/2006/relationships/tags" Target="../tags/tag114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image" Target="../media/image27.png"/><Relationship Id="rId1" Type="http://schemas.openxmlformats.org/officeDocument/2006/relationships/tags" Target="../tags/tag1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image" Target="../media/image6.jpeg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../media/image5.jpeg"/><Relationship Id="rId3" Type="http://schemas.openxmlformats.org/officeDocument/2006/relationships/tags" Target="../tags/tag63.xml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6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4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7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77.xml"/><Relationship Id="rId5" Type="http://schemas.openxmlformats.org/officeDocument/2006/relationships/image" Target="../media/image14.jpeg"/><Relationship Id="rId4" Type="http://schemas.openxmlformats.org/officeDocument/2006/relationships/tags" Target="../tags/tag76.xml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4.jpeg"/><Relationship Id="rId7" Type="http://schemas.openxmlformats.org/officeDocument/2006/relationships/tags" Target="../tags/tag8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83.xml"/><Relationship Id="rId10" Type="http://schemas.openxmlformats.org/officeDocument/2006/relationships/image" Target="../media/image18.jpeg"/><Relationship Id="rId1" Type="http://schemas.openxmlformats.org/officeDocument/2006/relationships/tags" Target="../tags/tag7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../media/image14.jpeg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image" Target="../media/image21.png"/><Relationship Id="rId4" Type="http://schemas.openxmlformats.org/officeDocument/2006/relationships/tags" Target="../tags/tag85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8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8255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2069" t="-990" b="86429"/>
          <a:stretch>
            <a:fillRect/>
          </a:stretch>
        </p:blipFill>
        <p:spPr>
          <a:xfrm>
            <a:off x="1169670" y="2506980"/>
            <a:ext cx="3867150" cy="1473835"/>
          </a:xfrm>
          <a:prstGeom prst="rect">
            <a:avLst/>
          </a:prstGeom>
        </p:spPr>
      </p:pic>
      <p:pic>
        <p:nvPicPr>
          <p:cNvPr id="5" name="图片 4" descr="2169964ac16d285a518788e4a0c01aaa"/>
          <p:cNvPicPr>
            <a:picLocks noChangeAspect="1"/>
          </p:cNvPicPr>
          <p:nvPr/>
        </p:nvPicPr>
        <p:blipFill>
          <a:blip r:embed="rId3"/>
          <a:srcRect t="30556" b="19607"/>
          <a:stretch>
            <a:fillRect/>
          </a:stretch>
        </p:blipFill>
        <p:spPr>
          <a:xfrm>
            <a:off x="294640" y="3654425"/>
            <a:ext cx="10855325" cy="22174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4640" y="149860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High Tower Text" panose="02040502050506030303" charset="0"/>
                <a:cs typeface="High Tower Text" panose="02040502050506030303" charset="0"/>
              </a:rPr>
              <a:t>Polyglots:</a:t>
            </a:r>
            <a:endParaRPr lang="en-US" altLang="zh-CN" sz="3600" b="1" dirty="0">
              <a:latin typeface="High Tower Text" panose="02040502050506030303" charset="0"/>
              <a:cs typeface="High Tower Text" panose="02040502050506030303" charset="0"/>
            </a:endParaRPr>
          </a:p>
          <a:p>
            <a:r>
              <a:rPr lang="en-US" altLang="zh-CN" sz="36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</a:rPr>
              <a:t>Who</a:t>
            </a:r>
            <a:r>
              <a:rPr lang="en-US" altLang="zh-CN" sz="3600" b="1" dirty="0">
                <a:latin typeface="High Tower Text" panose="02040502050506030303" charset="0"/>
                <a:cs typeface="High Tower Text" panose="02040502050506030303" charset="0"/>
              </a:rPr>
              <a:t> can be one?</a:t>
            </a:r>
            <a:endParaRPr lang="en-US" altLang="zh-CN" sz="3600" b="1" dirty="0">
              <a:latin typeface="High Tower Text" panose="02040502050506030303" charset="0"/>
              <a:cs typeface="High Tower Text" panose="02040502050506030303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27195" y="703580"/>
            <a:ext cx="6579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</a:rPr>
              <a:t>Anyone </a:t>
            </a:r>
            <a:r>
              <a:rPr lang="en-US" altLang="zh-CN" sz="3600" b="1">
                <a:latin typeface="High Tower Text" panose="02040502050506030303" charset="0"/>
                <a:cs typeface="High Tower Text" panose="02040502050506030303" charset="0"/>
              </a:rPr>
              <a:t>can be a polyglots.</a:t>
            </a:r>
            <a:endParaRPr lang="en-US" altLang="zh-CN" sz="3600" b="1">
              <a:latin typeface="High Tower Text" panose="02040502050506030303" charset="0"/>
              <a:cs typeface="High Tower Text" panose="020405020505060303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37295" y="2689225"/>
            <a:ext cx="26714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/>
              <a:t>Teacher!+ You</a:t>
            </a:r>
            <a:endParaRPr lang="en-US" altLang="zh-CN" sz="3200"/>
          </a:p>
        </p:txBody>
      </p:sp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5"/>
          <a:srcRect r="1323" b="12389"/>
          <a:stretch>
            <a:fillRect/>
          </a:stretch>
        </p:blipFill>
        <p:spPr>
          <a:xfrm>
            <a:off x="6409055" y="2419350"/>
            <a:ext cx="2372360" cy="165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3" name="图片 3" descr="佟晓庆的q版头像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0935" t="20055" r="25052" b="35585"/>
          <a:stretch>
            <a:fillRect/>
          </a:stretch>
        </p:blipFill>
        <p:spPr>
          <a:xfrm>
            <a:off x="8638540" y="1990725"/>
            <a:ext cx="2660650" cy="21628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 flipV="1">
            <a:off x="500380" y="5177790"/>
            <a:ext cx="11197590" cy="101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082925" y="4604385"/>
            <a:ext cx="2425065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2"/>
                </a:solidFill>
                <a:latin typeface="Berlin Sans FB Demi" panose="020E0802020502020306" charset="0"/>
                <a:cs typeface="Berlin Sans FB Demi" panose="020E0802020502020306" charset="0"/>
              </a:rPr>
              <a:t>Difficulties</a:t>
            </a:r>
            <a:endParaRPr lang="en-US" altLang="zh-CN" sz="3200">
              <a:solidFill>
                <a:schemeClr val="bg2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625465" y="4597400"/>
            <a:ext cx="3848100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2"/>
                </a:solidFill>
                <a:latin typeface="Berlin Sans FB Demi" panose="020E0802020502020306" charset="0"/>
                <a:cs typeface="Berlin Sans FB Demi" panose="020E0802020502020306" charset="0"/>
              </a:rPr>
              <a:t>Methods</a:t>
            </a:r>
            <a:endParaRPr lang="en-US" altLang="zh-CN" sz="3200">
              <a:solidFill>
                <a:schemeClr val="bg2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9590405" y="4604385"/>
            <a:ext cx="2425065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2"/>
                </a:solidFill>
                <a:latin typeface="Berlin Sans FB Demi" panose="020E0802020502020306" charset="0"/>
                <a:cs typeface="Berlin Sans FB Demi" panose="020E0802020502020306" charset="0"/>
              </a:rPr>
              <a:t>Reasons</a:t>
            </a:r>
            <a:endParaRPr lang="en-US" altLang="zh-CN" sz="3200">
              <a:solidFill>
                <a:schemeClr val="bg2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4385" y="3405505"/>
            <a:ext cx="2171700" cy="119888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French; Latin;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Hebrew; Arabic;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Chinese;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82925" y="3028950"/>
            <a:ext cx="2425700" cy="156845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found it difficult to be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interested in just words and grammar rules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0890" y="4604385"/>
            <a:ext cx="2194560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2"/>
                </a:solidFill>
                <a:latin typeface="Berlin Sans FB Demi" panose="020E0802020502020306" charset="0"/>
                <a:cs typeface="Berlin Sans FB Demi" panose="020E0802020502020306" charset="0"/>
              </a:rPr>
              <a:t>Languages</a:t>
            </a:r>
            <a:endParaRPr lang="en-US" altLang="zh-CN" sz="3200">
              <a:solidFill>
                <a:schemeClr val="bg2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24830" y="4135755"/>
            <a:ext cx="383476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listen to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Hebrew rap music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624830" y="3679825"/>
            <a:ext cx="382587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refer to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dictionary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24830" y="3219450"/>
            <a:ext cx="382714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make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sentences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624830" y="2743835"/>
            <a:ext cx="383857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practice with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native speakers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624830" y="2275840"/>
            <a:ext cx="383095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sign up for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summer class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624830" y="1438275"/>
            <a:ext cx="3833495" cy="8299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make video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 speaking the language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624830" y="967740"/>
            <a:ext cx="3848100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make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learning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fun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9590405" y="4140200"/>
            <a:ext cx="241617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communicate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9593580" y="3676015"/>
            <a:ext cx="242252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learn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culture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9591040" y="2842260"/>
            <a:ext cx="2420620" cy="8299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understand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way of thinking 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52069" t="-990" b="86429"/>
          <a:stretch>
            <a:fillRect/>
          </a:stretch>
        </p:blipFill>
        <p:spPr>
          <a:xfrm>
            <a:off x="879475" y="974725"/>
            <a:ext cx="3867150" cy="147383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0" y="28575"/>
            <a:ext cx="102400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32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Group Discussion: What are the </a:t>
            </a:r>
            <a:r>
              <a:rPr lang="en-US" altLang="zh-CN" sz="32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  <a:sym typeface="+mn-ea"/>
              </a:rPr>
              <a:t>secrets </a:t>
            </a:r>
            <a:r>
              <a:rPr lang="en-US" altLang="zh-CN" sz="32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to be polyglots? </a:t>
            </a:r>
            <a:endParaRPr lang="en-US" altLang="zh-CN" sz="3200" dirty="0">
              <a:latin typeface="High Tower Text" panose="02040502050506030303" charset="0"/>
              <a:cs typeface="High Tower Text" panose="02040502050506030303" charset="0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31b12ea59b84c92bdeef27d98237a1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2069" t="-990" b="86429"/>
          <a:stretch>
            <a:fillRect/>
          </a:stretch>
        </p:blipFill>
        <p:spPr>
          <a:xfrm>
            <a:off x="567055" y="1158240"/>
            <a:ext cx="3867150" cy="14738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631690" y="544195"/>
            <a:ext cx="36810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FF0000"/>
                </a:solidFill>
              </a:rPr>
              <a:t> </a:t>
            </a:r>
            <a:r>
              <a:rPr lang="en-US" altLang="zh-CN" sz="6000" b="1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Polyglots</a:t>
            </a:r>
            <a:endParaRPr lang="en-US" altLang="zh-CN" sz="6000" b="1">
              <a:solidFill>
                <a:srgbClr val="FF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8605" y="3193415"/>
            <a:ext cx="22586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solidFill>
                  <a:schemeClr val="tx1"/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Passion </a:t>
            </a:r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for learning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268605" y="5570855"/>
            <a:ext cx="53200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Make full use of resources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81880" y="3562985"/>
            <a:ext cx="2807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Difficulties</a:t>
            </a:r>
            <a:endParaRPr lang="en-US" altLang="zh-CN" sz="4000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右箭头 10"/>
          <p:cNvSpPr/>
          <p:nvPr/>
        </p:nvSpPr>
        <p:spPr>
          <a:xfrm flipH="1">
            <a:off x="7535545" y="3535680"/>
            <a:ext cx="1353820" cy="73406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>
            <p:custDataLst>
              <p:tags r:id="rId6"/>
            </p:custDataLst>
          </p:nvPr>
        </p:nvSpPr>
        <p:spPr>
          <a:xfrm>
            <a:off x="3432175" y="3535680"/>
            <a:ext cx="1199515" cy="73406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95605" y="4269740"/>
            <a:ext cx="22586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solidFill>
                  <a:schemeClr val="tx1"/>
                </a:solidFill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Love </a:t>
            </a:r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for language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9454515" y="3193415"/>
            <a:ext cx="273748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Positive 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  <a:p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qualities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  <a:p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(confident;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  <a:p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hardworking;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  <a:p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persistent(</a:t>
            </a:r>
            <a:r>
              <a:rPr lang="zh-CN" altLang="en-US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坚持的）</a:t>
            </a:r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;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  <a:p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curious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  <a:p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6210935" y="5570855"/>
            <a:ext cx="21018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>
                <a:latin typeface="Berlin Sans FB Demi" panose="020E0802020502020306" charset="0"/>
                <a:cs typeface="Berlin Sans FB Demi" panose="020E0802020502020306" charset="0"/>
                <a:sym typeface="+mn-ea"/>
              </a:rPr>
              <a:t>Discipline</a:t>
            </a:r>
            <a:endParaRPr lang="en-US" altLang="zh-CN" sz="3200">
              <a:latin typeface="Berlin Sans FB Demi" panose="020E0802020502020306" charset="0"/>
              <a:cs typeface="Berlin Sans FB Demi" panose="020E0802020502020306" charset="0"/>
              <a:sym typeface="+mn-ea"/>
            </a:endParaRPr>
          </a:p>
        </p:txBody>
      </p:sp>
      <p:sp>
        <p:nvSpPr>
          <p:cNvPr id="18" name="右箭头 17"/>
          <p:cNvSpPr/>
          <p:nvPr>
            <p:custDataLst>
              <p:tags r:id="rId10"/>
            </p:custDataLst>
          </p:nvPr>
        </p:nvSpPr>
        <p:spPr>
          <a:xfrm rot="5400000" flipH="1">
            <a:off x="5419090" y="2491740"/>
            <a:ext cx="1353820" cy="734060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7165" y="74930"/>
            <a:ext cx="11766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High Tower Text" panose="02040502050506030303" charset="0"/>
                <a:cs typeface="High Tower Text" panose="02040502050506030303" charset="0"/>
              </a:rPr>
              <a:t>Which do you think is the most important for becoming a polyglot? Why? </a:t>
            </a:r>
            <a:endParaRPr lang="en-US" altLang="zh-CN" sz="2800" b="1" dirty="0">
              <a:latin typeface="High Tower Text" panose="02040502050506030303" charset="0"/>
              <a:cs typeface="High Tower Text" panose="02040502050506030303" charset="0"/>
            </a:endParaRPr>
          </a:p>
        </p:txBody>
      </p:sp>
      <p:pic>
        <p:nvPicPr>
          <p:cNvPr id="100" name="图片 99"/>
          <p:cNvPicPr/>
          <p:nvPr>
            <p:custDataLst>
              <p:tags r:id="rId11"/>
            </p:custDataLst>
          </p:nvPr>
        </p:nvPicPr>
        <p:blipFill>
          <a:blip r:embed="rId12"/>
          <a:srcRect r="1323" b="12389"/>
          <a:stretch>
            <a:fillRect/>
          </a:stretch>
        </p:blipFill>
        <p:spPr>
          <a:xfrm>
            <a:off x="9076690" y="1158240"/>
            <a:ext cx="2372360" cy="1651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7165" y="74930"/>
            <a:ext cx="9168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High Tower Text" panose="02040502050506030303" charset="0"/>
                <a:cs typeface="High Tower Text" panose="02040502050506030303" charset="0"/>
              </a:rPr>
              <a:t>Why do </a:t>
            </a:r>
            <a:r>
              <a:rPr lang="en-US" altLang="zh-CN" sz="28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</a:rPr>
              <a:t>we learn </a:t>
            </a:r>
            <a:r>
              <a:rPr lang="en-US" altLang="zh-CN" sz="2800" b="1" dirty="0">
                <a:latin typeface="High Tower Text" panose="02040502050506030303" charset="0"/>
                <a:cs typeface="High Tower Text" panose="02040502050506030303" charset="0"/>
              </a:rPr>
              <a:t>foreign language? </a:t>
            </a:r>
            <a:endParaRPr lang="en-US" altLang="zh-CN" sz="2800" b="1" dirty="0">
              <a:latin typeface="High Tower Text" panose="02040502050506030303" charset="0"/>
              <a:cs typeface="High Tower Text" panose="02040502050506030303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26085" y="1379220"/>
            <a:ext cx="2843530" cy="74676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latin typeface="High Tower Text" panose="02040502050506030303" charset="0"/>
                <a:cs typeface="High Tower Text" panose="02040502050506030303" charset="0"/>
              </a:rPr>
              <a:t>for yourselves</a:t>
            </a:r>
            <a:endParaRPr lang="en-US" altLang="zh-CN" sz="3200">
              <a:latin typeface="High Tower Text" panose="02040502050506030303" charset="0"/>
              <a:cs typeface="High Tower Text" panose="02040502050506030303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26085" y="3041650"/>
            <a:ext cx="2915920" cy="74676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latin typeface="High Tower Text" panose="02040502050506030303" charset="0"/>
                <a:cs typeface="High Tower Text" panose="02040502050506030303" charset="0"/>
              </a:rPr>
              <a:t>for our Chinese</a:t>
            </a:r>
            <a:endParaRPr lang="en-US" altLang="zh-CN" sz="3200">
              <a:latin typeface="High Tower Text" panose="02040502050506030303" charset="0"/>
              <a:cs typeface="High Tower Text" panose="02040502050506030303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6695" y="1314450"/>
            <a:ext cx="868934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acilitate the concept for a community of a shared-future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btain experience for national rejuvenation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复兴）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eserve international talents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rase misundestanding and promote mutual understanding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ntensify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(增强) 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cultural confidence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ain glorious future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teract with foreigners without obstacles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9750" y="1314450"/>
            <a:ext cx="61531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2637155" y="1527175"/>
            <a:ext cx="129540" cy="266255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4729480" y="4422140"/>
            <a:ext cx="4411345" cy="23691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2" grpId="0"/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5735" y="66040"/>
            <a:ext cx="11383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Assignment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two questions.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your problems when learning English?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learning methods(fun/efficient) that you use to learn English?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706" t="56098" r="2723" b="4925"/>
          <a:stretch>
            <a:fillRect/>
          </a:stretch>
        </p:blipFill>
        <p:spPr>
          <a:xfrm>
            <a:off x="207645" y="1770379"/>
            <a:ext cx="5255260" cy="437098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616960" y="1770380"/>
            <a:ext cx="1845945" cy="482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26160" y="5971540"/>
            <a:ext cx="22567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High Tower Text" panose="02040502050506030303" charset="0"/>
                <a:cs typeface="High Tower Text" panose="02040502050506030303" charset="0"/>
              </a:rPr>
              <a:t>The </a:t>
            </a:r>
            <a:r>
              <a:rPr lang="en-US" altLang="zh-CN" sz="24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</a:rPr>
              <a:t>reasons </a:t>
            </a:r>
            <a:r>
              <a:rPr lang="en-US" altLang="zh-CN" sz="2400" b="1" dirty="0">
                <a:latin typeface="High Tower Text" panose="02040502050506030303" charset="0"/>
                <a:cs typeface="High Tower Text" panose="02040502050506030303" charset="0"/>
              </a:rPr>
              <a:t>to learn English</a:t>
            </a:r>
            <a:endParaRPr lang="en-US" altLang="zh-CN" sz="2400" b="1" dirty="0">
              <a:latin typeface="High Tower Text" panose="02040502050506030303" charset="0"/>
              <a:cs typeface="High Tower Text" panose="02040502050506030303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777615" y="1657350"/>
            <a:ext cx="4159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High Tower Text" panose="02040502050506030303" charset="0"/>
                <a:cs typeface="High Tower Text" panose="02040502050506030303" charset="0"/>
              </a:rPr>
              <a:t>funny experiences /mistakes</a:t>
            </a:r>
            <a:endParaRPr lang="en-US" altLang="zh-CN" sz="2400" b="1">
              <a:latin typeface="High Tower Text" panose="02040502050506030303" charset="0"/>
              <a:cs typeface="High Tower Text" panose="02040502050506030303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63959" t="15696" r="9189" b="63470"/>
          <a:stretch>
            <a:fillRect/>
          </a:stretch>
        </p:blipFill>
        <p:spPr>
          <a:xfrm>
            <a:off x="4257040" y="2185035"/>
            <a:ext cx="1997075" cy="22663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rcRect l="62149" t="37312" r="9762" b="44602"/>
          <a:stretch>
            <a:fillRect/>
          </a:stretch>
        </p:blipFill>
        <p:spPr>
          <a:xfrm>
            <a:off x="6569075" y="2533015"/>
            <a:ext cx="1880235" cy="19183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/>
              <a:t>Book1</a:t>
            </a:r>
            <a:r>
              <a:rPr kumimoji="1" lang="zh-CN" altLang="en-US" dirty="0"/>
              <a:t> </a:t>
            </a:r>
            <a:r>
              <a:rPr kumimoji="1" lang="en-US" altLang="zh-CN" dirty="0"/>
              <a:t>Unit5</a:t>
            </a:r>
            <a:r>
              <a:rPr kumimoji="1" lang="zh-CN" altLang="en-US" dirty="0"/>
              <a:t> 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98800" y="3560400"/>
            <a:ext cx="9799200" cy="2570400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POLYGLOTS: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THEY AND WHO CAN BE ONE?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Shirley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Tong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869950" y="2649855"/>
            <a:ext cx="2642235" cy="2566670"/>
            <a:chOff x="2550" y="3060"/>
            <a:chExt cx="4161" cy="4042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801" y="3060"/>
              <a:ext cx="3660" cy="322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2550" y="6280"/>
              <a:ext cx="416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Dongbei Dialect</a:t>
              </a:r>
              <a:endPara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101465" y="2807970"/>
            <a:ext cx="3246120" cy="2408555"/>
            <a:chOff x="8379" y="2749"/>
            <a:chExt cx="5112" cy="3793"/>
          </a:xfrm>
        </p:grpSpPr>
        <p:pic>
          <p:nvPicPr>
            <p:cNvPr id="105" name="图片 104"/>
            <p:cNvPicPr/>
            <p:nvPr/>
          </p:nvPicPr>
          <p:blipFill>
            <a:blip r:embed="rId4"/>
            <a:srcRect l="7715" t="50684" r="5371" b="5273"/>
            <a:stretch>
              <a:fillRect/>
            </a:stretch>
          </p:blipFill>
          <p:spPr>
            <a:xfrm>
              <a:off x="8379" y="2749"/>
              <a:ext cx="5111" cy="297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8379" y="5720"/>
              <a:ext cx="51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Mandarin</a:t>
              </a:r>
              <a:endPara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094980" y="2807970"/>
            <a:ext cx="2915285" cy="2408555"/>
            <a:chOff x="13648" y="1113"/>
            <a:chExt cx="4591" cy="3793"/>
          </a:xfrm>
        </p:grpSpPr>
        <p:pic>
          <p:nvPicPr>
            <p:cNvPr id="102" name="图片 101"/>
            <p:cNvPicPr/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3648" y="1113"/>
              <a:ext cx="4591" cy="297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文本框 13"/>
            <p:cNvSpPr txBox="1"/>
            <p:nvPr>
              <p:custDataLst>
                <p:tags r:id="rId8"/>
              </p:custDataLst>
            </p:nvPr>
          </p:nvSpPr>
          <p:spPr>
            <a:xfrm>
              <a:off x="14809" y="3987"/>
              <a:ext cx="300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English</a:t>
              </a:r>
              <a:endPara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285115" y="123190"/>
            <a:ext cx="1157033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many languages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can you speak?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do you 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feel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when you started to learn English?  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3353435" y="1648813"/>
            <a:ext cx="76269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who can 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 several languages well</a:t>
            </a:r>
            <a:r>
              <a:rPr lang="en-US" altLang="zh-C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6186" y="1630044"/>
            <a:ext cx="24777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Britannic Bold" panose="020B0903060703020204" charset="0"/>
                <a:cs typeface="Britannic Bold" panose="020B0903060703020204" charset="0"/>
              </a:rPr>
              <a:t>Polyglots:</a:t>
            </a:r>
            <a:endParaRPr lang="en-US" altLang="zh-CN" sz="4000" b="1" dirty="0">
              <a:solidFill>
                <a:srgbClr val="FF0000"/>
              </a:solidFill>
              <a:latin typeface="Britannic Bold" panose="020B0903060703020204" charset="0"/>
              <a:cs typeface="Britannic Bold" panose="020B0903060703020204" charset="0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4940" y="1619250"/>
            <a:ext cx="4064000" cy="361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735" y="1619250"/>
            <a:ext cx="3936365" cy="361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530" y="1619250"/>
            <a:ext cx="3760470" cy="361950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285115" y="123190"/>
            <a:ext cx="1157033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 you know 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who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they are?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Can you think of any 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similarities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between them?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29600" y="-149225"/>
            <a:ext cx="4081780" cy="685736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102870" y="1260475"/>
            <a:ext cx="1736090" cy="156908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838960" y="1568450"/>
            <a:ext cx="6619240" cy="9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Zhao Yuanren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a Chinese American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linguist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peak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 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languages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and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more than 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30 dialects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2945" y="339280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England’s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Queen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Elizabeth I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speak about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 languages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52295" y="5144135"/>
            <a:ext cx="6096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Guiseppe Mezzofanti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reported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be able to communicate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30 to 40 languages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" y="3049270"/>
            <a:ext cx="1783715" cy="1670050"/>
          </a:xfrm>
          <a:prstGeom prst="ellipse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" y="4909185"/>
            <a:ext cx="1681480" cy="1618615"/>
          </a:xfrm>
          <a:prstGeom prst="ellipse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345805" y="2140585"/>
            <a:ext cx="3930650" cy="467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646795" y="3934460"/>
            <a:ext cx="17659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Polyglots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7" name="图片 16" descr="左大括号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47710" y="2257425"/>
            <a:ext cx="508000" cy="399923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698230" y="4518025"/>
            <a:ext cx="34937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who </a:t>
            </a:r>
            <a:r>
              <a:rPr lang="en-US" altLang="zh-CN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speak a few languages</a:t>
            </a:r>
            <a:endParaRPr lang="en-US" altLang="zh-CN" sz="24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62255" y="113665"/>
            <a:ext cx="6750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High Tower Text" panose="02040502050506030303" charset="0"/>
                <a:cs typeface="High Tower Text" panose="02040502050506030303" charset="0"/>
              </a:rPr>
              <a:t>What does the author </a:t>
            </a:r>
            <a:r>
              <a:rPr lang="en-US" altLang="zh-CN" sz="32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</a:rPr>
              <a:t>think of </a:t>
            </a:r>
            <a:r>
              <a:rPr lang="en-US" altLang="zh-CN" sz="3200" dirty="0">
                <a:latin typeface="High Tower Text" panose="02040502050506030303" charset="0"/>
                <a:cs typeface="High Tower Text" panose="02040502050506030303" charset="0"/>
              </a:rPr>
              <a:t>them?</a:t>
            </a:r>
            <a:endParaRPr lang="en-US" altLang="zh-CN" sz="3200" dirty="0">
              <a:latin typeface="High Tower Text" panose="02040502050506030303" charset="0"/>
              <a:cs typeface="High Tower Text" panose="02040502050506030303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89073" y="2521585"/>
            <a:ext cx="2711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Berlin Sans FB Demi" panose="020E0802020502020306" charset="0"/>
                <a:cs typeface="Berlin Sans FB Demi" panose="020E0802020502020306" charset="0"/>
              </a:rPr>
              <a:t>indeed </a:t>
            </a:r>
            <a:r>
              <a:rPr lang="en-US" altLang="zh-CN" sz="2800" b="1" dirty="0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amazing</a:t>
            </a:r>
            <a:endParaRPr lang="en-US" altLang="zh-CN" sz="2800" b="1" dirty="0">
              <a:solidFill>
                <a:srgbClr val="FF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61730" y="3291205"/>
            <a:ext cx="3366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B050"/>
                </a:solidFill>
                <a:latin typeface="Berlin Sans FB Demi" panose="020E0802020502020306" charset="0"/>
                <a:cs typeface="Berlin Sans FB Demi" panose="020E0802020502020306" charset="0"/>
              </a:rPr>
              <a:t>may </a:t>
            </a:r>
            <a:r>
              <a:rPr lang="en-US" altLang="zh-CN" sz="2400">
                <a:latin typeface="Berlin Sans FB Demi" panose="020E0802020502020306" charset="0"/>
                <a:cs typeface="Berlin Sans FB Demi" panose="020E0802020502020306" charset="0"/>
              </a:rPr>
              <a:t>seem </a:t>
            </a:r>
            <a:r>
              <a:rPr lang="en-US" altLang="zh-CN" sz="2800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talented</a:t>
            </a:r>
            <a:endParaRPr lang="en-US" altLang="zh-CN" sz="2800" b="1">
              <a:solidFill>
                <a:srgbClr val="FF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23" name="图片 22" descr="问号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6105" y="3189605"/>
            <a:ext cx="744855" cy="74485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8" grpId="0"/>
      <p:bldP spid="1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2069" t="-990" b="86429"/>
          <a:stretch>
            <a:fillRect/>
          </a:stretch>
        </p:blipFill>
        <p:spPr>
          <a:xfrm>
            <a:off x="1169670" y="2506980"/>
            <a:ext cx="3867150" cy="1473835"/>
          </a:xfrm>
          <a:prstGeom prst="rect">
            <a:avLst/>
          </a:prstGeom>
        </p:spPr>
      </p:pic>
      <p:pic>
        <p:nvPicPr>
          <p:cNvPr id="5" name="图片 4" descr="2169964ac16d285a518788e4a0c01aaa"/>
          <p:cNvPicPr>
            <a:picLocks noChangeAspect="1"/>
          </p:cNvPicPr>
          <p:nvPr/>
        </p:nvPicPr>
        <p:blipFill>
          <a:blip r:embed="rId3"/>
          <a:srcRect t="30556" b="19607"/>
          <a:stretch>
            <a:fillRect/>
          </a:stretch>
        </p:blipFill>
        <p:spPr>
          <a:xfrm>
            <a:off x="294640" y="3654425"/>
            <a:ext cx="10855325" cy="221742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1495425" y="1897380"/>
            <a:ext cx="3366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B050"/>
                </a:solidFill>
                <a:latin typeface="Berlin Sans FB Demi" panose="020E0802020502020306" charset="0"/>
                <a:cs typeface="Berlin Sans FB Demi" panose="020E0802020502020306" charset="0"/>
              </a:rPr>
              <a:t>may </a:t>
            </a:r>
            <a:r>
              <a:rPr lang="en-US" altLang="zh-CN" sz="2400">
                <a:latin typeface="Berlin Sans FB Demi" panose="020E0802020502020306" charset="0"/>
                <a:cs typeface="Berlin Sans FB Demi" panose="020E0802020502020306" charset="0"/>
              </a:rPr>
              <a:t>seem </a:t>
            </a:r>
            <a:r>
              <a:rPr lang="en-US" altLang="zh-CN" sz="2800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talented</a:t>
            </a:r>
            <a:endParaRPr lang="en-US" altLang="zh-CN" sz="2800" b="1">
              <a:solidFill>
                <a:srgbClr val="FF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7405" y="5137150"/>
            <a:ext cx="10537825" cy="1137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Polyglots are indeed amazing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but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American teenager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Tim Doner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living proof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that 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anyone can try to be one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329565"/>
            <a:ext cx="12008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High Tower Text" panose="02040502050506030303" charset="0"/>
                <a:cs typeface="High Tower Text" panose="02040502050506030303" charset="0"/>
              </a:rPr>
              <a:t>If you have a chance to ask Tim Doner a question, </a:t>
            </a:r>
            <a:r>
              <a:rPr lang="en-US" altLang="zh-CN" sz="32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</a:rPr>
              <a:t>what will you ask</a:t>
            </a:r>
            <a:r>
              <a:rPr lang="en-US" altLang="zh-CN" sz="3200" b="1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</a:rPr>
              <a:t>?</a:t>
            </a:r>
            <a:endParaRPr lang="en-US" altLang="zh-CN" sz="3200" b="1" dirty="0">
              <a:solidFill>
                <a:srgbClr val="FF0000"/>
              </a:solidFill>
              <a:latin typeface="High Tower Text" panose="02040502050506030303" charset="0"/>
              <a:cs typeface="High Tower Text" panose="02040502050506030303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02040" y="2597150"/>
            <a:ext cx="359029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An American teenager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speak quite a few languages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rcRect r="1323" b="12389"/>
          <a:stretch>
            <a:fillRect/>
          </a:stretch>
        </p:blipFill>
        <p:spPr>
          <a:xfrm>
            <a:off x="6409055" y="2419350"/>
            <a:ext cx="2372360" cy="1651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 flipV="1">
            <a:off x="500380" y="5177790"/>
            <a:ext cx="11197590" cy="101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082925" y="4604385"/>
            <a:ext cx="2425065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2"/>
                </a:solidFill>
                <a:latin typeface="Berlin Sans FB Demi" panose="020E0802020502020306" charset="0"/>
                <a:cs typeface="Berlin Sans FB Demi" panose="020E0802020502020306" charset="0"/>
              </a:rPr>
              <a:t>Difficulties</a:t>
            </a:r>
            <a:endParaRPr lang="en-US" altLang="zh-CN" sz="3200">
              <a:solidFill>
                <a:schemeClr val="bg2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625465" y="4597400"/>
            <a:ext cx="3848100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2"/>
                </a:solidFill>
                <a:latin typeface="Berlin Sans FB Demi" panose="020E0802020502020306" charset="0"/>
                <a:cs typeface="Berlin Sans FB Demi" panose="020E0802020502020306" charset="0"/>
              </a:rPr>
              <a:t>Methods</a:t>
            </a:r>
            <a:endParaRPr lang="en-US" altLang="zh-CN" sz="3200">
              <a:solidFill>
                <a:schemeClr val="bg2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9590405" y="4604385"/>
            <a:ext cx="2425065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2"/>
                </a:solidFill>
                <a:latin typeface="Berlin Sans FB Demi" panose="020E0802020502020306" charset="0"/>
                <a:cs typeface="Berlin Sans FB Demi" panose="020E0802020502020306" charset="0"/>
              </a:rPr>
              <a:t>Reasons</a:t>
            </a:r>
            <a:endParaRPr lang="en-US" altLang="zh-CN" sz="3200">
              <a:solidFill>
                <a:schemeClr val="bg2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4385" y="3405505"/>
            <a:ext cx="2171700" cy="119888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French; Latin;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Hebrew; Arabic;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Chinese;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82925" y="3028950"/>
            <a:ext cx="2425700" cy="156845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found it difficult to be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interested in just words and grammar rules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0890" y="4604385"/>
            <a:ext cx="2194560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bg2"/>
                </a:solidFill>
                <a:latin typeface="Berlin Sans FB Demi" panose="020E0802020502020306" charset="0"/>
                <a:cs typeface="Berlin Sans FB Demi" panose="020E0802020502020306" charset="0"/>
              </a:rPr>
              <a:t>Languages</a:t>
            </a:r>
            <a:endParaRPr lang="en-US" altLang="zh-CN" sz="3200">
              <a:solidFill>
                <a:schemeClr val="bg2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25465" y="4135755"/>
            <a:ext cx="3834130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listen to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Hebrew rap music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624830" y="3679825"/>
            <a:ext cx="382587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refer to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dictionary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24830" y="3219450"/>
            <a:ext cx="382714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make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sentences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624830" y="2743835"/>
            <a:ext cx="383857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practice with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native speakers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624830" y="2275840"/>
            <a:ext cx="3830955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sign up for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summer class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624830" y="1438275"/>
            <a:ext cx="3833495" cy="8299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make video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 speaking the language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624830" y="967740"/>
            <a:ext cx="3848100" cy="46037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make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learning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fun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090" y="-34925"/>
            <a:ext cx="1195324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buFont typeface="Wingdings" panose="05000000000000000000" charset="0"/>
              <a:buChar char="Ø"/>
            </a:pPr>
            <a:r>
              <a:rPr lang="en-US" altLang="zh-CN" sz="28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How did Tim Doner </a:t>
            </a:r>
            <a:r>
              <a:rPr lang="en-US" altLang="zh-CN" sz="2800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  <a:sym typeface="+mn-ea"/>
              </a:rPr>
              <a:t>first</a:t>
            </a:r>
            <a:r>
              <a:rPr lang="zh-CN" altLang="en-US" sz="2800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  <a:sym typeface="+mn-ea"/>
              </a:rPr>
              <a:t> </a:t>
            </a:r>
            <a:r>
              <a:rPr lang="en-US" altLang="zh-CN" sz="2800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  <a:sym typeface="+mn-ea"/>
              </a:rPr>
              <a:t>become </a:t>
            </a:r>
            <a:r>
              <a:rPr lang="en-US" altLang="zh-CN" sz="28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  <a:sym typeface="+mn-ea"/>
              </a:rPr>
              <a:t>interested </a:t>
            </a:r>
            <a:r>
              <a:rPr lang="en-US" altLang="zh-CN" sz="28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in learning languages?</a:t>
            </a:r>
            <a:endParaRPr lang="en-US" altLang="zh-CN" sz="2800" dirty="0">
              <a:latin typeface="High Tower Text" panose="02040502050506030303" charset="0"/>
              <a:cs typeface="High Tower Text" panose="02040502050506030303" charset="0"/>
              <a:sym typeface="+mn-ea"/>
            </a:endParaRPr>
          </a:p>
        </p:txBody>
      </p:sp>
      <p:pic>
        <p:nvPicPr>
          <p:cNvPr id="5" name="图片 4" descr="心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635" y="4142740"/>
            <a:ext cx="572770" cy="5727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5090" y="-50165"/>
            <a:ext cx="7890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Which </a:t>
            </a:r>
            <a:r>
              <a:rPr lang="en-US" altLang="zh-CN" sz="28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  <a:sym typeface="+mn-ea"/>
              </a:rPr>
              <a:t>method </a:t>
            </a:r>
            <a:r>
              <a:rPr lang="en-US" altLang="zh-CN" sz="28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did he find </a:t>
            </a:r>
            <a:r>
              <a:rPr lang="en-US" altLang="zh-CN" sz="28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  <a:sym typeface="+mn-ea"/>
              </a:rPr>
              <a:t>most successful</a:t>
            </a:r>
            <a:r>
              <a:rPr lang="en-US" altLang="zh-CN" sz="28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?</a:t>
            </a:r>
            <a:endParaRPr lang="en-US" altLang="zh-CN" sz="2800" dirty="0">
              <a:latin typeface="High Tower Text" panose="02040502050506030303" charset="0"/>
              <a:cs typeface="High Tower Text" panose="02040502050506030303" charset="0"/>
              <a:sym typeface="+mn-ea"/>
            </a:endParaRPr>
          </a:p>
        </p:txBody>
      </p:sp>
      <p:pic>
        <p:nvPicPr>
          <p:cNvPr id="15" name="图片 14" descr="大拇指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635" y="1761490"/>
            <a:ext cx="506730" cy="50673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5905" y="1230630"/>
            <a:ext cx="4883150" cy="1056155"/>
          </a:xfrm>
          <a:prstGeom prst="wedgeRoundRectCallout">
            <a:avLst>
              <a:gd name="adj1" fmla="val 56189"/>
              <a:gd name="adj2" fmla="val 298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</a:t>
            </a:r>
            <a:r>
              <a:rPr lang="en-US" altLang="zh-C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loved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it. He could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people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090" y="-50165"/>
            <a:ext cx="78054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0" indent="-457200" algn="l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Which method </a:t>
            </a:r>
            <a:r>
              <a:rPr lang="en-US" altLang="zh-CN" sz="28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  <a:sym typeface="+mn-ea"/>
              </a:rPr>
              <a:t>impress </a:t>
            </a:r>
            <a:r>
              <a:rPr lang="en-US" altLang="zh-CN" sz="28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you most? Why?</a:t>
            </a:r>
            <a:endParaRPr lang="en-US" altLang="zh-CN" sz="2800" dirty="0">
              <a:latin typeface="High Tower Text" panose="02040502050506030303" charset="0"/>
              <a:cs typeface="High Tower Text" panose="02040502050506030303" charset="0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8"/>
          <a:srcRect r="52246" b="12389"/>
          <a:stretch>
            <a:fillRect/>
          </a:stretch>
        </p:blipFill>
        <p:spPr>
          <a:xfrm>
            <a:off x="-147320" y="4299585"/>
            <a:ext cx="941705" cy="119380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4" name="图片 3" descr="微信图片_202303100651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6910" y="2743835"/>
            <a:ext cx="2471420" cy="1727835"/>
          </a:xfrm>
          <a:prstGeom prst="rect">
            <a:avLst/>
          </a:prstGeom>
        </p:spPr>
      </p:pic>
      <p:pic>
        <p:nvPicPr>
          <p:cNvPr id="19" name="图片 18" descr="微信图片_20230310065136"/>
          <p:cNvPicPr>
            <a:picLocks noChangeAspect="1"/>
          </p:cNvPicPr>
          <p:nvPr/>
        </p:nvPicPr>
        <p:blipFill>
          <a:blip r:embed="rId10"/>
          <a:srcRect l="10031" t="218" r="12578"/>
          <a:stretch>
            <a:fillRect/>
          </a:stretch>
        </p:blipFill>
        <p:spPr>
          <a:xfrm>
            <a:off x="9561195" y="699770"/>
            <a:ext cx="2477135" cy="183134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0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" grpId="0"/>
      <p:bldP spid="3" grpId="1"/>
      <p:bldP spid="14" grpId="0"/>
      <p:bldP spid="14" grpId="1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82675" y="665480"/>
            <a:ext cx="5160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Reasons </a:t>
            </a:r>
            <a:r>
              <a:rPr lang="en-US" altLang="zh-CN" sz="2800" b="1" dirty="0">
                <a:latin typeface="Berlin Sans FB Demi" panose="020E0802020502020306" charset="0"/>
                <a:cs typeface="Berlin Sans FB Demi" panose="020E0802020502020306" charset="0"/>
              </a:rPr>
              <a:t>for learning languages</a:t>
            </a:r>
            <a:endParaRPr lang="en-US" altLang="zh-CN" sz="2800" b="1" dirty="0"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1292225"/>
            <a:ext cx="12192635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wishes everyone would learn more than one language and not just as a school subject."Knowing a language is a lot more than knowing a couple of words out of a dictionary.Tim says. Languages are for communicating with people, learning about their culture, and understanding how different people think."Open up your mind to the fact that language represents a cultural world view, "says Tim. "You can translate words easily, but you can't quite translate meaning. "Or, as Nelson Mandela said, "If you talk to a man in a language he understands, that goes to his head. If you talk to him in his language, that goes to his heart."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96505" y="2212340"/>
            <a:ext cx="4514850" cy="438785"/>
          </a:xfrm>
          <a:prstGeom prst="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2651760"/>
            <a:ext cx="10702290" cy="391795"/>
          </a:xfrm>
          <a:prstGeom prst="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88925" y="5039995"/>
            <a:ext cx="2228850" cy="1516380"/>
            <a:chOff x="0" y="7752"/>
            <a:chExt cx="3510" cy="2388"/>
          </a:xfrm>
        </p:grpSpPr>
        <p:pic>
          <p:nvPicPr>
            <p:cNvPr id="10" name="图片 9" descr="37b8f103e2e38f6c7629df990e4fab1e"/>
            <p:cNvPicPr>
              <a:picLocks noChangeAspect="1"/>
            </p:cNvPicPr>
            <p:nvPr/>
          </p:nvPicPr>
          <p:blipFill>
            <a:blip r:embed="rId2"/>
            <a:srcRect l="1676" t="20111" r="2704" b="22315"/>
            <a:stretch>
              <a:fillRect/>
            </a:stretch>
          </p:blipFill>
          <p:spPr>
            <a:xfrm>
              <a:off x="456" y="7752"/>
              <a:ext cx="2599" cy="156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0" y="9318"/>
              <a:ext cx="35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communicate</a:t>
              </a:r>
              <a:endPara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761615" y="5039995"/>
            <a:ext cx="2228850" cy="1516380"/>
            <a:chOff x="4349" y="7876"/>
            <a:chExt cx="3510" cy="238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3" y="7876"/>
              <a:ext cx="2688" cy="1551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4349" y="9442"/>
              <a:ext cx="351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learn culture</a:t>
              </a:r>
              <a:endPara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090795" y="4685030"/>
            <a:ext cx="4224655" cy="1871345"/>
            <a:chOff x="8017" y="7378"/>
            <a:chExt cx="6653" cy="2947"/>
          </a:xfrm>
        </p:grpSpPr>
        <p:pic>
          <p:nvPicPr>
            <p:cNvPr id="102" name="图片 10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9353" y="7378"/>
              <a:ext cx="3383" cy="231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8017" y="9503"/>
              <a:ext cx="66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understand way of thinking </a:t>
              </a:r>
              <a:endPara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8"/>
          <a:srcRect r="52246" b="12389"/>
          <a:stretch>
            <a:fillRect/>
          </a:stretch>
        </p:blipFill>
        <p:spPr>
          <a:xfrm>
            <a:off x="140970" y="98425"/>
            <a:ext cx="941705" cy="1193800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2075" y="745490"/>
            <a:ext cx="10147935" cy="1426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"If you talk to a man in a language he understands, that goes to his head. </a:t>
            </a:r>
            <a:r>
              <a:rPr lang="zh-CN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If you talk to him in his language</a:t>
            </a:r>
            <a:r>
              <a:rPr lang="zh-C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that goes to his heart."</a:t>
            </a:r>
            <a:r>
              <a:rPr lang="en-US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			          ——Nelson Mandela</a:t>
            </a:r>
            <a:endParaRPr lang="en-US" altLang="zh-CN" sz="2800" i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 descr="c55b4cb6f836af5be3e9c62bb6a3bc5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5910" y="1004570"/>
            <a:ext cx="3793490" cy="5716270"/>
          </a:xfrm>
          <a:prstGeom prst="rect">
            <a:avLst/>
          </a:prstGeom>
        </p:spPr>
      </p:pic>
      <p:pic>
        <p:nvPicPr>
          <p:cNvPr id="10" name="图片 9" descr="心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4370" y="2490470"/>
            <a:ext cx="807085" cy="807085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5162550" y="2305050"/>
            <a:ext cx="5671820" cy="107632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 his </a:t>
            </a:r>
            <a:r>
              <a:rPr lang="en-US" altLang="zh-CN"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culture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8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 of thinking</a:t>
            </a:r>
            <a:endParaRPr lang="en-US" altLang="zh-CN" sz="2800" b="1" u="sng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l="11359" t="37104" r="64679" b="45394"/>
          <a:stretch>
            <a:fillRect/>
          </a:stretch>
        </p:blipFill>
        <p:spPr>
          <a:xfrm>
            <a:off x="381635" y="2424430"/>
            <a:ext cx="4356735" cy="43148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81635" y="5786120"/>
            <a:ext cx="4356735" cy="95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  <a:latin typeface="Berlin Sans FB Demi" panose="020E0802020502020306" charset="0"/>
                <a:cs typeface="Berlin Sans FB Demi" panose="020E0802020502020306" charset="0"/>
              </a:rPr>
              <a:t>Cultural inappropriate question</a:t>
            </a:r>
            <a:endParaRPr lang="en-US" altLang="zh-CN" sz="2800">
              <a:solidFill>
                <a:srgbClr val="FF000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4"/>
            </p:custDataLst>
          </p:nvPr>
        </p:nvSpPr>
        <p:spPr>
          <a:xfrm>
            <a:off x="183515" y="125730"/>
            <a:ext cx="102400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Font typeface="Wingdings" panose="05000000000000000000" charset="0"/>
              <a:buNone/>
            </a:pPr>
            <a:r>
              <a:rPr lang="en-US" altLang="zh-CN" sz="32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What’s your </a:t>
            </a:r>
            <a:r>
              <a:rPr lang="en-US" altLang="zh-CN" sz="3200" b="1" u="sng" dirty="0">
                <a:solidFill>
                  <a:srgbClr val="FF0000"/>
                </a:solidFill>
                <a:latin typeface="High Tower Text" panose="02040502050506030303" charset="0"/>
                <a:cs typeface="High Tower Text" panose="02040502050506030303" charset="0"/>
                <a:sym typeface="+mn-ea"/>
              </a:rPr>
              <a:t>understanding </a:t>
            </a:r>
            <a:r>
              <a:rPr lang="en-US" altLang="zh-CN" sz="3200" dirty="0">
                <a:latin typeface="High Tower Text" panose="02040502050506030303" charset="0"/>
                <a:cs typeface="High Tower Text" panose="02040502050506030303" charset="0"/>
                <a:sym typeface="+mn-ea"/>
              </a:rPr>
              <a:t>of the sentence?</a:t>
            </a:r>
            <a:endParaRPr lang="en-US" altLang="zh-CN" sz="3200" dirty="0">
              <a:latin typeface="High Tower Text" panose="02040502050506030303" charset="0"/>
              <a:cs typeface="High Tower Text" panose="02040502050506030303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4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3748</Words>
  <Application>WPS 演示</Application>
  <PresentationFormat>宽屏</PresentationFormat>
  <Paragraphs>208</Paragraphs>
  <Slides>14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Times New Roman</vt:lpstr>
      <vt:lpstr>Britannic Bold</vt:lpstr>
      <vt:lpstr>High Tower Text</vt:lpstr>
      <vt:lpstr>Berlin Sans FB Demi</vt:lpstr>
      <vt:lpstr>微软雅黑</vt:lpstr>
      <vt:lpstr>Arial Unicode MS</vt:lpstr>
      <vt:lpstr>Calibri</vt:lpstr>
      <vt:lpstr>Yu Gothic UI Semibold</vt:lpstr>
      <vt:lpstr>Palatino Linotype</vt:lpstr>
      <vt:lpstr>Segoe Print</vt:lpstr>
      <vt:lpstr>HelveticaNeue</vt:lpstr>
      <vt:lpstr>华文新魏</vt:lpstr>
      <vt:lpstr>Office 主题​​</vt:lpstr>
      <vt:lpstr>PowerPoint 演示文稿</vt:lpstr>
      <vt:lpstr>Book1 Unit5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182</cp:revision>
  <dcterms:created xsi:type="dcterms:W3CDTF">2019-06-19T02:08:00Z</dcterms:created>
  <dcterms:modified xsi:type="dcterms:W3CDTF">2025-08-20T07:45:05Z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D4491C4FE9B64B70AB4C51682E479A3E</vt:lpwstr>
  </property>
</Properties>
</file>