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3"/>
    <p:sldId id="256" r:id="rId4"/>
    <p:sldId id="260" r:id="rId5"/>
    <p:sldId id="258" r:id="rId6"/>
    <p:sldId id="259" r:id="rId7"/>
    <p:sldId id="265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31F39-6BC6-47BD-97D0-A967F606DC0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53329-4806-44D0-B4D0-123A3F169B12}" type="slidenum">
              <a:rPr lang="zh-CN" altLang="en-US" smtClean="0"/>
            </a:fld>
            <a:endParaRPr lang="zh-CN" altLang="en-US"/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rrowheads="1"/>
          </p:cNvSpPr>
          <p:nvPr/>
        </p:nvSpPr>
        <p:spPr bwMode="auto">
          <a:xfrm>
            <a:off x="762000" y="1246505"/>
            <a:ext cx="6538595" cy="5015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anose="02000503000000020004" pitchFamily="2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solidFill>
                  <a:srgbClr val="FF0000"/>
                </a:solidFill>
                <a:latin typeface="HelveticaNeue" panose="02000503000000020004" pitchFamily="2" charset="0"/>
              </a:rPr>
              <a:t>公众号：溯恩高中英语</a:t>
            </a:r>
            <a:endParaRPr lang="zh-CN" altLang="en-US" sz="4000" b="1">
              <a:solidFill>
                <a:srgbClr val="FF0000"/>
              </a:solidFill>
              <a:latin typeface="HelveticaNeue" panose="02000503000000020004" pitchFamily="2" charset="0"/>
            </a:endParaRPr>
          </a:p>
        </p:txBody>
      </p:sp>
      <p:pic>
        <p:nvPicPr>
          <p:cNvPr id="14338" name="图片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385" y="2273935"/>
            <a:ext cx="3359150" cy="335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矩形 3"/>
          <p:cNvSpPr>
            <a:spLocks noChangeArrowheads="1"/>
          </p:cNvSpPr>
          <p:nvPr/>
        </p:nvSpPr>
        <p:spPr bwMode="auto">
          <a:xfrm>
            <a:off x="7311390" y="1616710"/>
            <a:ext cx="3603625" cy="706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CN" altLang="en-US" sz="4000" b="1">
                <a:latin typeface="华文新魏" panose="02010800040101010101" pitchFamily="2" charset="-122"/>
              </a:rPr>
              <a:t>知识产权声明</a:t>
            </a:r>
            <a:endParaRPr lang="zh-CN" altLang="en-US" sz="4000" b="1">
              <a:latin typeface="华文新魏" panose="02010800040101010101" pitchFamily="2" charset="-122"/>
            </a:endParaRPr>
          </a:p>
        </p:txBody>
      </p:sp>
      <p:pic>
        <p:nvPicPr>
          <p:cNvPr id="12" name="图片 11" descr="水印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86295" y="63500"/>
            <a:ext cx="4902200" cy="158686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756606" y="165533"/>
            <a:ext cx="10678212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Episode  2: The Waterfall Cave</a:t>
            </a: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8675" y="972185"/>
            <a:ext cx="10534015" cy="5613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-91042" y="1592"/>
            <a:ext cx="12452809" cy="68776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Part 1 quiz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1.What did Monkey find in the cave?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A.bedrooms    B.spiders    C.a lake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2.What did the monkeys do in the cave?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A.They argued and fought.   B.They played games.   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C.They broke everything.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3.Why did everyone bow to Monkey?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A.He gave everyone money.  B.He was really big and scary. 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C.He found the cave.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4.Why was Monkey sad?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A.He wanted to live forever.  B.He didn't get enough food. 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C.He wanted more friends.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5.What are sages?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A.very young people   B.very wise people    C.very rich people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 marL="434340" marR="923290" algn="l">
              <a:spcBef>
                <a:spcPts val="180"/>
              </a:spcBef>
              <a:spcAft>
                <a:spcPts val="0"/>
              </a:spcAft>
            </a:pPr>
            <a:r>
              <a:rPr lang="en-US" altLang="zh-CN" sz="2800" b="1" kern="0" dirty="0"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Keys:AACAB</a:t>
            </a:r>
            <a:endParaRPr lang="en-US" altLang="zh-CN" sz="2800" b="1" kern="0" dirty="0"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文本框 1384"/>
          <p:cNvSpPr txBox="1"/>
          <p:nvPr/>
        </p:nvSpPr>
        <p:spPr>
          <a:xfrm>
            <a:off x="246380" y="40640"/>
            <a:ext cx="11553825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400" b="1" kern="0" dirty="0">
                <a:latin typeface="Tahoma" panose="020B0604030504040204" pitchFamily="34" charset="0"/>
                <a:ea typeface="等线" panose="02010600030101010101" pitchFamily="2" charset="-122"/>
              </a:rPr>
              <a:t>Part 2 vocabulary</a:t>
            </a:r>
            <a:endParaRPr lang="zh-CN" altLang="zh-CN" sz="2400" b="1" kern="0" dirty="0">
              <a:latin typeface="Tahoma" panose="020B0604030504040204" pitchFamily="34" charset="0"/>
              <a:ea typeface="Tahoma" panose="020B0604030504040204" pitchFamily="34" charset="0"/>
            </a:endParaRPr>
          </a:p>
          <a:p>
            <a:endParaRPr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-2031047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277813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" name="图片 19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7204393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22"/>
          <p:cNvPicPr/>
          <p:nvPr/>
        </p:nvPicPr>
        <p:blipFill>
          <a:blip r:embed="rId1"/>
          <a:stretch>
            <a:fillRect/>
          </a:stretch>
        </p:blipFill>
        <p:spPr>
          <a:xfrm>
            <a:off x="3556000" y="8488997"/>
            <a:ext cx="7248525" cy="95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-43180" y="499745"/>
            <a:ext cx="11778615" cy="56311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1. Wide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张得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或开得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很⼤地 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His eyes opened wide.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2. land 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降落，登陆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Monkey splashed through the waterfall and landed in a large cave.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3. wide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张得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或开得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很⼤地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His eyes opened wide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4. bamboo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⽵⼦ The cave was filled with bamboo, trees, and beautiful flowers. 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5. moss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苔藓，地⾐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Moss covered the walls.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6. glowing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鲜艳的，鲜明的，炽热的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A stream flowed through the cave, and glowing light and mist filled the air.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7. fireplace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壁炉 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A fireplace sat against one wall.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8. cozy	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房间或者家⾥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舒适的，惬意的 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Deeper in the cave, Monkey found bedrooms with cozy beds.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9. outside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外⾯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Outside, the other monkeys and apes were looking at the waterfall.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10. wash away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冲⾛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He probably got washed away down the river.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11. perfect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完美的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I found a perfect home for all of us.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12. dangerous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危险的</a:t>
            </a:r>
            <a:endParaRPr lang="zh-CN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9245" indent="-309245" algn="l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13.argue</a:t>
            </a:r>
            <a:r>
              <a:rPr lang="zh-CN" alt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争论，辩论   Some of the monkeys and apes began fighting and arguing.</a:t>
            </a:r>
            <a:endParaRPr lang="zh-CN" alt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556000" y="6217920"/>
          <a:ext cx="0" cy="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0"/>
                <a:gridCol w="0"/>
              </a:tblGrid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 b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endParaRPr lang="zh-CN" altLang="en-US"/>
                    </a:p>
                  </a:txBody>
                  <a:tcPr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2889885" y="5344160"/>
            <a:ext cx="618045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"It still looks dangerous ," said one monkey.</a:t>
            </a:r>
            <a:endParaRPr lang="en-US" alt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1402" y="117693"/>
            <a:ext cx="12235991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41605" y="79375"/>
            <a:ext cx="1197102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14. Fold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弯曲着，⼸着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脚，⾝体等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折叠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纸，布等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))Monkey watched his friends for a moment and then folded his arms.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15. cave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洞⽳，洞窟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Monkey splashed through the waterfall and landed in a large cave.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16. Hail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欢呼，喝采，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⼤声招呼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车辆、⼈等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雹，冰雹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He bowed to Monkey and said, "All hail the Monkey King."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    all hail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万岁！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He bowed to Monkey and said, " All hail the Monkey King."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17. Safely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安全地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And every night they slept safely in their cave.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18. feast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盛宴，筵席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One night the monkeys and apes had a huge feast.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19. throne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王位，王座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Monkey sat on his throne and smiled.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20. fade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逐渐消失，逐渐变弱，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(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颜⾊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退⾊，褪去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  But then his smile faded.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21. frown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皱眉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Soon he was frowning.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22. wrong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错的，不对的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What's wrong?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23. sigh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叹⽓，叹息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Monkey sighed.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24. someday	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将来有⼀天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Someday our lives will end.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25. last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维持，持续，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最后的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)   I wish this perfect life could last forever.</a:t>
            </a:r>
            <a:endParaRPr lang="en-US" sz="24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26. forever </a:t>
            </a:r>
            <a:r>
              <a:rPr lang="zh-CN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永远地   </a:t>
            </a:r>
            <a:r>
              <a:rPr lang="en-US" sz="2400" b="0">
                <a:latin typeface="Times New Roman" panose="02020603050405020304" pitchFamily="18" charset="0"/>
                <a:cs typeface="Times New Roman" panose="02020603050405020304" pitchFamily="18" charset="0"/>
              </a:rPr>
              <a:t>I wish this perfect life could last forever.</a:t>
            </a:r>
            <a:endParaRPr lang="zh-CN" alt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279400" y="489585"/>
            <a:ext cx="11632565" cy="45694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27. lit up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眼神等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发亮，⾯露喜⾊ 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The gibbon's eyes lit up.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28. sage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圣⼈，圣贤 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Then you must study with a sage.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29. built 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建筑，建造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 (build-built)The next morning Monkey built a raft and loaded food onto it.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30. raft 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⽊筏，橡⽪船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The next morning Monkey built a raft and loaded food onto it.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31. load 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装货，装载，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货物，装载物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The next morning Monkey built a raft and loaded food onto it.</a:t>
            </a:r>
            <a:endParaRPr lang="en-US" sz="2800" b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70205" indent="-370205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32. float 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漂流，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(2. (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在⽔上或空中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漂浮</a:t>
            </a:r>
            <a:r>
              <a:rPr lang="en-US" sz="2800" b="0">
                <a:latin typeface="Times New Roman" panose="02020603050405020304" pitchFamily="18" charset="0"/>
                <a:cs typeface="Times New Roman" panose="02020603050405020304" pitchFamily="18" charset="0"/>
              </a:rPr>
              <a:t>)As the raft began to float away, Monkey waved to his friends.</a:t>
            </a:r>
            <a:r>
              <a:rPr lang="en-US" sz="1100" b="0">
                <a:latin typeface="Tahoma" panose="020B0604030504040204" pitchFamily="34" charset="0"/>
              </a:rPr>
              <a:t> </a:t>
            </a:r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文本框 3"/>
          <p:cNvSpPr txBox="1"/>
          <p:nvPr/>
        </p:nvSpPr>
        <p:spPr>
          <a:xfrm>
            <a:off x="158115" y="230505"/>
            <a:ext cx="11863070" cy="600075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sz="3200" b="1" dirty="0">
                <a:solidFill>
                  <a:srgbClr val="0000CC"/>
                </a:solidFill>
                <a:latin typeface="Times New Roman" panose="02020603050405020304" pitchFamily="18" charset="0"/>
                <a:sym typeface="宋体" panose="02010600030101010101" pitchFamily="2" charset="-122"/>
              </a:rPr>
              <a:t>Part 3 sentences</a:t>
            </a:r>
            <a:endParaRPr lang="en-US" altLang="zh-CN" sz="3200" b="1" dirty="0">
              <a:solidFill>
                <a:srgbClr val="0000CC"/>
              </a:solidFill>
              <a:latin typeface="Times New Roman" panose="02020603050405020304" pitchFamily="18" charset="0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1.Monkey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splashed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through the waterfall and landed in a large cave.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2.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His eyes opened wide.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3.A fireplace sat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against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one wall.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墙边上有个壁炉。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4.Monkey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shot out of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the waterfall and landed in front of the group.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5.Monkey watched his friends for a moment and then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folded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his arms.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6.His smile faded. Soon he was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frown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ing.</a:t>
            </a:r>
            <a:endParaRPr lang="en-US" altLang="zh-CN" sz="3200" b="1" dirty="0"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7.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The gibbon's eyes lit up.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8.The gibbon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宋体" panose="02010600030101010101" pitchFamily="2" charset="-122"/>
              </a:rPr>
              <a:t>rubbed his chin. 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3187</Words>
  <Application>WPS 演示</Application>
  <PresentationFormat>宽屏</PresentationFormat>
  <Paragraphs>86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1" baseType="lpstr">
      <vt:lpstr>Arial</vt:lpstr>
      <vt:lpstr>宋体</vt:lpstr>
      <vt:lpstr>Wingdings</vt:lpstr>
      <vt:lpstr>Times New Roman</vt:lpstr>
      <vt:lpstr>等线</vt:lpstr>
      <vt:lpstr>Tahoma</vt:lpstr>
      <vt:lpstr>微软雅黑</vt:lpstr>
      <vt:lpstr>Arial Unicode MS</vt:lpstr>
      <vt:lpstr>等线 Light</vt:lpstr>
      <vt:lpstr>Calibri</vt:lpstr>
      <vt:lpstr>HelveticaNeue</vt:lpstr>
      <vt:lpstr>Corbel</vt:lpstr>
      <vt:lpstr>华文新魏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waybqY</dc:creator>
  <cp:lastModifiedBy>南山有谷堆</cp:lastModifiedBy>
  <cp:revision>34</cp:revision>
  <dcterms:created xsi:type="dcterms:W3CDTF">2021-01-27T01:06:00Z</dcterms:created>
  <dcterms:modified xsi:type="dcterms:W3CDTF">2021-02-09T06:09:57Z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