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handoutMasterIdLst>
    <p:handoutMasterId r:id="rId30"/>
  </p:handoutMasterIdLst>
  <p:sldIdLst>
    <p:sldId id="327" r:id="rId3"/>
    <p:sldId id="276" r:id="rId4"/>
    <p:sldId id="290" r:id="rId5"/>
    <p:sldId id="270" r:id="rId6"/>
    <p:sldId id="294" r:id="rId7"/>
    <p:sldId id="295" r:id="rId9"/>
    <p:sldId id="283" r:id="rId10"/>
    <p:sldId id="280" r:id="rId11"/>
    <p:sldId id="296" r:id="rId12"/>
    <p:sldId id="297" r:id="rId13"/>
    <p:sldId id="299" r:id="rId14"/>
    <p:sldId id="300" r:id="rId15"/>
    <p:sldId id="302" r:id="rId16"/>
    <p:sldId id="303" r:id="rId17"/>
    <p:sldId id="304" r:id="rId18"/>
    <p:sldId id="309" r:id="rId19"/>
    <p:sldId id="314" r:id="rId20"/>
    <p:sldId id="315" r:id="rId21"/>
    <p:sldId id="311" r:id="rId22"/>
    <p:sldId id="312" r:id="rId23"/>
    <p:sldId id="313" r:id="rId24"/>
    <p:sldId id="273" r:id="rId25"/>
    <p:sldId id="272" r:id="rId26"/>
    <p:sldId id="324" r:id="rId27"/>
    <p:sldId id="307" r:id="rId28"/>
    <p:sldId id="305" r:id="rId2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Deng Tianyi" initials="DT" lastIdx="117" clrIdx="0"/>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D05CB5F-FFF6-4F0E-8684-96F79C234599}" styleName="??? 1">
    <a:wholeTbl>
      <a:tcTxStyle>
        <a:fontRef idx="none">
          <a:srgbClr val="000000"/>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lastRow>
    <a:firstRow>
      <a:tcTxStyle b="on">
        <a:fontRef idx="none">
          <a:srgbClr val="FFFFFF"/>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23"/>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0.xml"/><Relationship Id="rId2" Type="http://schemas.openxmlformats.org/officeDocument/2006/relationships/image" Target="../media/image9.png"/><Relationship Id="rId1" Type="http://schemas.openxmlformats.org/officeDocument/2006/relationships/tags" Target="../tags/tag39.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2.xml"/><Relationship Id="rId2" Type="http://schemas.openxmlformats.org/officeDocument/2006/relationships/image" Target="../media/image10.png"/><Relationship Id="rId1" Type="http://schemas.openxmlformats.org/officeDocument/2006/relationships/tags" Target="../tags/tag4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4.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6.xml"/><Relationship Id="rId2" Type="http://schemas.openxmlformats.org/officeDocument/2006/relationships/image" Target="../media/image13.png"/><Relationship Id="rId1" Type="http://schemas.openxmlformats.org/officeDocument/2006/relationships/tags" Target="../tags/tag45.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8.xml"/><Relationship Id="rId2" Type="http://schemas.openxmlformats.org/officeDocument/2006/relationships/image" Target="../media/image14.png"/><Relationship Id="rId1" Type="http://schemas.openxmlformats.org/officeDocument/2006/relationships/tags" Target="../tags/tag47.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50.xml"/><Relationship Id="rId1" Type="http://schemas.openxmlformats.org/officeDocument/2006/relationships/tags" Target="../tags/tag49.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52.xml"/><Relationship Id="rId1" Type="http://schemas.openxmlformats.org/officeDocument/2006/relationships/tags" Target="../tags/tag5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tags" Target="../tags/tag5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60.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2.xm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7.xml"/><Relationship Id="rId3"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xml"/><Relationship Id="rId2" Type="http://schemas.openxmlformats.org/officeDocument/2006/relationships/image" Target="../media/image6.png"/><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8" Type="http://schemas.openxmlformats.org/officeDocument/2006/relationships/notesSlide" Target="../notesSlides/notesSlide1.xml"/><Relationship Id="rId17" Type="http://schemas.openxmlformats.org/officeDocument/2006/relationships/slideLayout" Target="../slideLayouts/slideLayout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3453765" cy="583565"/>
          </a:xfrm>
          <a:prstGeom prst="rect">
            <a:avLst/>
          </a:prstGeom>
          <a:solidFill>
            <a:schemeClr val="accent1">
              <a:lumMod val="75000"/>
            </a:schemeClr>
          </a:solidFill>
          <a:ln>
            <a:solidFill>
              <a:schemeClr val="accent1">
                <a:lumMod val="75000"/>
              </a:schemeClr>
            </a:solidFill>
          </a:ln>
        </p:spPr>
        <p:txBody>
          <a:bodyPr wrap="square" rtlCol="0">
            <a:normAutofit/>
          </a:bodyPr>
          <a:p>
            <a:r>
              <a:rPr lang="en-US" altLang="zh-CN" sz="3200" b="1" i="1">
                <a:solidFill>
                  <a:schemeClr val="lt1"/>
                </a:solidFill>
                <a:latin typeface="+mn-lt"/>
                <a:ea typeface="+mn-ea"/>
              </a:rPr>
              <a:t> Step5 Explore</a:t>
            </a:r>
            <a:endParaRPr lang="en-US" altLang="zh-CN" sz="3200" b="1" i="1">
              <a:solidFill>
                <a:schemeClr val="lt1"/>
              </a:solidFill>
              <a:latin typeface="+mn-lt"/>
              <a:ea typeface="+mn-ea"/>
            </a:endParaRPr>
          </a:p>
        </p:txBody>
      </p:sp>
      <p:sp>
        <p:nvSpPr>
          <p:cNvPr id="3" name="文本框 2"/>
          <p:cNvSpPr txBox="1"/>
          <p:nvPr/>
        </p:nvSpPr>
        <p:spPr>
          <a:xfrm>
            <a:off x="4445635" y="137795"/>
            <a:ext cx="374142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How to write Para.1.?</a:t>
            </a:r>
            <a:endParaRPr lang="en-US" altLang="zh-CN" sz="2800" b="1">
              <a:latin typeface="Times New Roman" panose="02020603050405020304" charset="0"/>
              <a:cs typeface="Times New Roman" panose="02020603050405020304" charset="0"/>
            </a:endParaRPr>
          </a:p>
        </p:txBody>
      </p:sp>
      <p:sp>
        <p:nvSpPr>
          <p:cNvPr id="4" name="文本框 3"/>
          <p:cNvSpPr txBox="1"/>
          <p:nvPr/>
        </p:nvSpPr>
        <p:spPr>
          <a:xfrm>
            <a:off x="716915" y="1000125"/>
            <a:ext cx="6985635" cy="368300"/>
          </a:xfrm>
          <a:prstGeom prst="rect">
            <a:avLst/>
          </a:prstGeom>
          <a:noFill/>
        </p:spPr>
        <p:txBody>
          <a:bodyPr wrap="square" rtlCol="0">
            <a:spAutoFit/>
          </a:bodyPr>
          <a:p>
            <a:endParaRPr lang="zh-CN" altLang="en-US"/>
          </a:p>
        </p:txBody>
      </p:sp>
      <p:sp>
        <p:nvSpPr>
          <p:cNvPr id="6" name="文本框 5"/>
          <p:cNvSpPr txBox="1"/>
          <p:nvPr/>
        </p:nvSpPr>
        <p:spPr>
          <a:xfrm>
            <a:off x="220980" y="1323975"/>
            <a:ext cx="11749405" cy="193802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Currently, with the development of artificia</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intelligence, personalized learning</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supported by technology is becoming</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increasingly popular. Personally speaking.</a:t>
            </a:r>
            <a:r>
              <a:rPr lang="en-US" altLang="zh-CN" sz="2400" b="1">
                <a:latin typeface="Times New Roman" panose="02020603050405020304" charset="0"/>
                <a:cs typeface="Times New Roman" panose="02020603050405020304" charset="0"/>
              </a:rPr>
              <a:t> T</a:t>
            </a:r>
            <a:r>
              <a:rPr lang="zh-CN" altLang="en-US" sz="2400" b="1">
                <a:latin typeface="Times New Roman" panose="02020603050405020304" charset="0"/>
                <a:cs typeface="Times New Roman" panose="02020603050405020304" charset="0"/>
              </a:rPr>
              <a:t>he reasonable use of personalized learning</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with technological support has brought me</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great benefits in my studies.lt not only</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helps me understand abstract concepts, but</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also saves my study time and enhances my</a:t>
            </a:r>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proficiency in learning</a:t>
            </a:r>
            <a:r>
              <a:rPr lang="en-US" altLang="zh-CN" sz="2400" b="1">
                <a:latin typeface="Times New Roman" panose="02020603050405020304" charset="0"/>
                <a:cs typeface="Times New Roman" panose="02020603050405020304" charset="0"/>
              </a:rPr>
              <a:t>.</a:t>
            </a:r>
            <a:endParaRPr lang="en-US" altLang="zh-CN" sz="2400" b="1">
              <a:latin typeface="Times New Roman" panose="02020603050405020304" charset="0"/>
              <a:cs typeface="Times New Roman" panose="02020603050405020304" charset="0"/>
            </a:endParaRPr>
          </a:p>
        </p:txBody>
      </p:sp>
      <p:sp>
        <p:nvSpPr>
          <p:cNvPr id="7" name="文本框 6"/>
          <p:cNvSpPr txBox="1"/>
          <p:nvPr/>
        </p:nvSpPr>
        <p:spPr>
          <a:xfrm>
            <a:off x="264160" y="730885"/>
            <a:ext cx="605853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1.</a:t>
            </a:r>
            <a:r>
              <a:rPr lang="zh-CN" altLang="en-US" sz="2800" b="1">
                <a:solidFill>
                  <a:srgbClr val="FF0000"/>
                </a:solidFill>
                <a:latin typeface="Times New Roman" panose="02020603050405020304" charset="0"/>
                <a:cs typeface="Times New Roman" panose="02020603050405020304" charset="0"/>
              </a:rPr>
              <a:t>个体体验</a:t>
            </a:r>
            <a:r>
              <a:rPr lang="en-US" altLang="zh-CN" sz="2800" b="1">
                <a:solidFill>
                  <a:srgbClr val="FF0000"/>
                </a:solidFill>
                <a:latin typeface="Times New Roman" panose="02020603050405020304" charset="0"/>
                <a:cs typeface="Times New Roman" panose="02020603050405020304" charset="0"/>
              </a:rPr>
              <a:t>+</a:t>
            </a:r>
            <a:r>
              <a:rPr lang="zh-CN" altLang="en-US" sz="2800" b="1">
                <a:solidFill>
                  <a:srgbClr val="FF0000"/>
                </a:solidFill>
                <a:latin typeface="Times New Roman" panose="02020603050405020304" charset="0"/>
                <a:cs typeface="Times New Roman" panose="02020603050405020304" charset="0"/>
              </a:rPr>
              <a:t>个人观点陈述</a:t>
            </a:r>
            <a:r>
              <a:rPr lang="en-US" altLang="zh-CN" sz="2800" b="1">
                <a:solidFill>
                  <a:srgbClr val="FF0000"/>
                </a:solidFill>
                <a:latin typeface="Times New Roman" panose="02020603050405020304" charset="0"/>
                <a:cs typeface="Times New Roman" panose="02020603050405020304" charset="0"/>
              </a:rPr>
              <a:t>+</a:t>
            </a:r>
            <a:r>
              <a:rPr lang="zh-CN" altLang="en-US" sz="2800" b="1">
                <a:solidFill>
                  <a:srgbClr val="FF0000"/>
                </a:solidFill>
                <a:latin typeface="Times New Roman" panose="02020603050405020304" charset="0"/>
                <a:cs typeface="Times New Roman" panose="02020603050405020304" charset="0"/>
              </a:rPr>
              <a:t>正面肯定</a:t>
            </a:r>
            <a:endParaRPr lang="zh-CN" altLang="en-US" sz="28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220980" y="3749040"/>
            <a:ext cx="11867515" cy="1938020"/>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    </a:t>
            </a:r>
            <a:r>
              <a:rPr lang="zh-CN" altLang="en-US" sz="2400" b="1">
                <a:latin typeface="Times New Roman" panose="02020603050405020304" charset="0"/>
                <a:cs typeface="Times New Roman" panose="02020603050405020304" charset="0"/>
              </a:rPr>
              <a:t>In the digital age, more learners apply technology to their learning. However, some are not totally happy with AI lessons since AI lacks natural responses and is a little boring. Personally, technology has revolutionized the way we learn, making learning more personalized and accessible than ever before. AI-driven platforms offer tailored learning experiences that adapt to individual needs and preferences.</a:t>
            </a:r>
            <a:endParaRPr lang="zh-CN" altLang="en-US" sz="2400" b="1">
              <a:latin typeface="Times New Roman" panose="02020603050405020304" charset="0"/>
              <a:cs typeface="Times New Roman" panose="02020603050405020304" charset="0"/>
            </a:endParaRPr>
          </a:p>
        </p:txBody>
      </p:sp>
      <p:sp>
        <p:nvSpPr>
          <p:cNvPr id="10" name="文本框 9"/>
          <p:cNvSpPr txBox="1"/>
          <p:nvPr/>
        </p:nvSpPr>
        <p:spPr>
          <a:xfrm>
            <a:off x="220980" y="3333115"/>
            <a:ext cx="455993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2.</a:t>
            </a:r>
            <a:r>
              <a:rPr lang="zh-CN" altLang="en-US" sz="2400" b="1">
                <a:solidFill>
                  <a:srgbClr val="FF0000"/>
                </a:solidFill>
                <a:latin typeface="Times New Roman" panose="02020603050405020304" charset="0"/>
                <a:cs typeface="Times New Roman" panose="02020603050405020304" charset="0"/>
              </a:rPr>
              <a:t>社会层面</a:t>
            </a:r>
            <a:r>
              <a:rPr lang="en-US" altLang="zh-CN" sz="2400" b="1">
                <a:solidFill>
                  <a:srgbClr val="FF0000"/>
                </a:solidFill>
                <a:latin typeface="Times New Roman" panose="02020603050405020304" charset="0"/>
                <a:cs typeface="Times New Roman" panose="02020603050405020304" charset="0"/>
              </a:rPr>
              <a:t>+</a:t>
            </a:r>
            <a:r>
              <a:rPr lang="zh-CN" altLang="en-US" sz="2400" b="1">
                <a:solidFill>
                  <a:srgbClr val="FF0000"/>
                </a:solidFill>
                <a:latin typeface="Times New Roman" panose="02020603050405020304" charset="0"/>
                <a:cs typeface="Times New Roman" panose="02020603050405020304" charset="0"/>
              </a:rPr>
              <a:t>利弊论述</a:t>
            </a:r>
            <a:r>
              <a:rPr lang="en-US" altLang="zh-CN" sz="2400" b="1">
                <a:solidFill>
                  <a:srgbClr val="FF0000"/>
                </a:solidFill>
                <a:latin typeface="Times New Roman" panose="02020603050405020304" charset="0"/>
                <a:cs typeface="Times New Roman" panose="02020603050405020304" charset="0"/>
              </a:rPr>
              <a:t>+</a:t>
            </a:r>
            <a:r>
              <a:rPr lang="zh-CN" altLang="en-US" sz="2400" b="1">
                <a:solidFill>
                  <a:srgbClr val="FF0000"/>
                </a:solidFill>
                <a:latin typeface="Times New Roman" panose="02020603050405020304" charset="0"/>
                <a:cs typeface="Times New Roman" panose="02020603050405020304" charset="0"/>
              </a:rPr>
              <a:t>辩证看待</a:t>
            </a:r>
            <a:endParaRPr lang="zh-CN" altLang="en-US" sz="24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442595" y="5873750"/>
            <a:ext cx="11053445" cy="460375"/>
          </a:xfrm>
          <a:prstGeom prst="rect">
            <a:avLst/>
          </a:prstGeom>
          <a:noFill/>
        </p:spPr>
        <p:txBody>
          <a:bodyPr wrap="none" rtlCol="0" anchor="t">
            <a:spAutoFit/>
          </a:bodyPr>
          <a:p>
            <a:r>
              <a:rPr lang="en-US" altLang="zh-CN" sz="2400" b="1">
                <a:solidFill>
                  <a:srgbClr val="FF0000"/>
                </a:solidFill>
                <a:latin typeface="Times New Roman" panose="02020603050405020304" charset="0"/>
                <a:cs typeface="Times New Roman" panose="02020603050405020304" charset="0"/>
                <a:sym typeface="+mn-ea"/>
              </a:rPr>
              <a:t>3.</a:t>
            </a:r>
            <a:r>
              <a:rPr lang="zh-CN" altLang="en-US" sz="2400" b="1">
                <a:solidFill>
                  <a:srgbClr val="FF0000"/>
                </a:solidFill>
                <a:latin typeface="Times New Roman" panose="02020603050405020304" charset="0"/>
                <a:cs typeface="Times New Roman" panose="02020603050405020304" charset="0"/>
                <a:sym typeface="+mn-ea"/>
              </a:rPr>
              <a:t>个人经验</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社会层面</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弊多利少</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负面肯定（强调人类自主学习大于</a:t>
            </a:r>
            <a:r>
              <a:rPr lang="en-US" altLang="zh-CN" sz="2400" b="1">
                <a:solidFill>
                  <a:srgbClr val="FF0000"/>
                </a:solidFill>
                <a:latin typeface="Times New Roman" panose="02020603050405020304" charset="0"/>
                <a:cs typeface="Times New Roman" panose="02020603050405020304" charset="0"/>
                <a:sym typeface="+mn-ea"/>
              </a:rPr>
              <a:t>AI </a:t>
            </a:r>
            <a:r>
              <a:rPr lang="zh-CN" altLang="en-US" sz="2400" b="1">
                <a:solidFill>
                  <a:srgbClr val="FF0000"/>
                </a:solidFill>
                <a:latin typeface="Times New Roman" panose="02020603050405020304" charset="0"/>
                <a:cs typeface="Times New Roman" panose="02020603050405020304" charset="0"/>
                <a:sym typeface="+mn-ea"/>
              </a:rPr>
              <a:t>依附学习）</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46455" y="6400800"/>
            <a:ext cx="3599180" cy="460375"/>
          </a:xfrm>
          <a:prstGeom prst="rect">
            <a:avLst/>
          </a:prstGeom>
          <a:solidFill>
            <a:srgbClr val="7030A0"/>
          </a:solidFill>
        </p:spPr>
        <p:txBody>
          <a:bodyPr wrap="square" rtlCol="0">
            <a:spAutoFit/>
          </a:bodyPr>
          <a:p>
            <a:r>
              <a:rPr lang="en-US" altLang="zh-CN">
                <a:solidFill>
                  <a:schemeClr val="bg1"/>
                </a:solidFill>
              </a:rPr>
              <a:t> </a:t>
            </a:r>
            <a:r>
              <a:rPr lang="en-US" altLang="zh-CN" sz="2400" b="1">
                <a:solidFill>
                  <a:schemeClr val="bg1"/>
                </a:solidFill>
                <a:latin typeface="Times New Roman" panose="02020603050405020304" charset="0"/>
                <a:cs typeface="Times New Roman" panose="02020603050405020304" charset="0"/>
              </a:rPr>
              <a:t>...... (</a:t>
            </a:r>
            <a:r>
              <a:rPr lang="zh-CN" altLang="en-US" sz="2400" b="1">
                <a:solidFill>
                  <a:schemeClr val="bg1"/>
                </a:solidFill>
                <a:latin typeface="Times New Roman" panose="02020603050405020304" charset="0"/>
                <a:cs typeface="Times New Roman" panose="02020603050405020304" charset="0"/>
              </a:rPr>
              <a:t>逆向思维挑战</a:t>
            </a:r>
            <a:r>
              <a:rPr lang="en-US" altLang="zh-CN" sz="2400" b="1">
                <a:solidFill>
                  <a:schemeClr val="bg1"/>
                </a:solidFill>
                <a:latin typeface="Times New Roman" panose="02020603050405020304" charset="0"/>
                <a:cs typeface="Times New Roman" panose="02020603050405020304" charset="0"/>
              </a:rPr>
              <a:t>)</a:t>
            </a:r>
            <a:endParaRPr lang="en-US" altLang="zh-CN" sz="2400" b="1">
              <a:solidFill>
                <a:schemeClr val="bg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6" grpId="0"/>
      <p:bldP spid="6" grpId="1"/>
      <p:bldP spid="10" grpId="0"/>
      <p:bldP spid="10" grpId="1"/>
      <p:bldP spid="9" grpId="0"/>
      <p:bldP spid="9" grpId="1"/>
      <p:bldP spid="11" grpId="0"/>
      <p:bldP spid="11" grpId="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3400425" cy="583565"/>
          </a:xfrm>
          <a:prstGeom prst="rect">
            <a:avLst/>
          </a:prstGeom>
          <a:solidFill>
            <a:schemeClr val="accent1">
              <a:lumMod val="75000"/>
            </a:schemeClr>
          </a:solidFill>
          <a:ln>
            <a:solidFill>
              <a:schemeClr val="accent1">
                <a:lumMod val="75000"/>
              </a:schemeClr>
            </a:solidFill>
          </a:ln>
        </p:spPr>
        <p:txBody>
          <a:bodyPr wrap="square" rtlCol="0">
            <a:normAutofit/>
          </a:bodyPr>
          <a:p>
            <a:r>
              <a:rPr lang="en-US" altLang="zh-CN" sz="3200" b="1" i="1">
                <a:solidFill>
                  <a:schemeClr val="lt1"/>
                </a:solidFill>
                <a:latin typeface="+mn-lt"/>
                <a:ea typeface="+mn-ea"/>
              </a:rPr>
              <a:t> Step4 Discover</a:t>
            </a:r>
            <a:endParaRPr lang="en-US" altLang="zh-CN" sz="3200" b="1" i="1">
              <a:solidFill>
                <a:schemeClr val="lt1"/>
              </a:solidFill>
              <a:latin typeface="+mn-lt"/>
              <a:ea typeface="+mn-ea"/>
            </a:endParaRPr>
          </a:p>
        </p:txBody>
      </p:sp>
      <p:sp>
        <p:nvSpPr>
          <p:cNvPr id="10" name="文本框 9"/>
          <p:cNvSpPr txBox="1"/>
          <p:nvPr/>
        </p:nvSpPr>
        <p:spPr>
          <a:xfrm>
            <a:off x="8850630" y="1701800"/>
            <a:ext cx="3060700" cy="3538220"/>
          </a:xfrm>
          <a:prstGeom prst="rect">
            <a:avLst/>
          </a:prstGeom>
          <a:noFill/>
        </p:spPr>
        <p:txBody>
          <a:bodyPr wrap="square" rtlCol="0">
            <a:spAutoFit/>
          </a:bodyPr>
          <a:p>
            <a:r>
              <a:rPr lang="zh-CN" altLang="en-US" sz="2800" b="1">
                <a:solidFill>
                  <a:srgbClr val="FF0000"/>
                </a:solidFill>
                <a:latin typeface="Times New Roman" panose="02020603050405020304" charset="0"/>
                <a:cs typeface="Times New Roman" panose="02020603050405020304" charset="0"/>
              </a:rPr>
              <a:t>1内容泛泛而谈</a:t>
            </a:r>
            <a:r>
              <a:rPr lang="zh-CN" altLang="en-US" sz="2800" b="1">
                <a:solidFill>
                  <a:srgbClr val="FF0000"/>
                </a:solidFill>
                <a:latin typeface="Times New Roman" panose="02020603050405020304" charset="0"/>
                <a:cs typeface="Times New Roman" panose="02020603050405020304" charset="0"/>
                <a:sym typeface="+mn-ea"/>
              </a:rPr>
              <a:t>。</a:t>
            </a:r>
            <a:endParaRPr lang="zh-CN" altLang="en-US" sz="2800" b="1">
              <a:solidFill>
                <a:srgbClr val="FF0000"/>
              </a:solidFill>
              <a:latin typeface="Times New Roman" panose="02020603050405020304" charset="0"/>
              <a:cs typeface="Times New Roman" panose="02020603050405020304" charset="0"/>
            </a:endParaRPr>
          </a:p>
          <a:p>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2.</a:t>
            </a:r>
            <a:r>
              <a:rPr lang="zh-CN" altLang="en-US" sz="2800" b="1">
                <a:solidFill>
                  <a:srgbClr val="FF0000"/>
                </a:solidFill>
                <a:latin typeface="Times New Roman" panose="02020603050405020304" charset="0"/>
                <a:cs typeface="Times New Roman" panose="02020603050405020304" charset="0"/>
              </a:rPr>
              <a:t>语法错误连篇。</a:t>
            </a:r>
            <a:endParaRPr lang="en-US" altLang="zh-CN" sz="2800" b="1">
              <a:solidFill>
                <a:srgbClr val="FF0000"/>
              </a:solidFill>
              <a:latin typeface="Times New Roman" panose="02020603050405020304" charset="0"/>
              <a:cs typeface="Times New Roman" panose="02020603050405020304" charset="0"/>
            </a:endParaRPr>
          </a:p>
          <a:p>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3.</a:t>
            </a:r>
            <a:r>
              <a:rPr lang="zh-CN" altLang="en-US" sz="2800" b="1">
                <a:solidFill>
                  <a:srgbClr val="FF0000"/>
                </a:solidFill>
                <a:latin typeface="Times New Roman" panose="02020603050405020304" charset="0"/>
                <a:cs typeface="Times New Roman" panose="02020603050405020304" charset="0"/>
              </a:rPr>
              <a:t>陈述不分主次。</a:t>
            </a:r>
            <a:endParaRPr lang="zh-CN" altLang="en-US" sz="2800" b="1">
              <a:solidFill>
                <a:srgbClr val="FF0000"/>
              </a:solidFill>
              <a:latin typeface="Times New Roman" panose="02020603050405020304" charset="0"/>
              <a:cs typeface="Times New Roman" panose="02020603050405020304" charset="0"/>
            </a:endParaRPr>
          </a:p>
          <a:p>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4.</a:t>
            </a:r>
            <a:r>
              <a:rPr lang="zh-CN" altLang="en-US" sz="2800" b="1">
                <a:solidFill>
                  <a:srgbClr val="FF0000"/>
                </a:solidFill>
                <a:latin typeface="Times New Roman" panose="02020603050405020304" charset="0"/>
                <a:cs typeface="Times New Roman" panose="02020603050405020304" charset="0"/>
              </a:rPr>
              <a:t>写作策略不明。</a:t>
            </a:r>
            <a:endParaRPr lang="zh-CN" altLang="en-US" sz="2800" b="1">
              <a:solidFill>
                <a:srgbClr val="FF0000"/>
              </a:solidFill>
              <a:latin typeface="Times New Roman" panose="02020603050405020304" charset="0"/>
              <a:cs typeface="Times New Roman" panose="02020603050405020304" charset="0"/>
            </a:endParaRPr>
          </a:p>
          <a:p>
            <a:endParaRPr lang="zh-CN" altLang="en-US" sz="28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6188075" y="3069590"/>
            <a:ext cx="2268855" cy="460375"/>
          </a:xfrm>
          <a:prstGeom prst="rect">
            <a:avLst/>
          </a:prstGeom>
          <a:noFill/>
        </p:spPr>
        <p:txBody>
          <a:bodyPr wrap="none" rtlCol="0" anchor="t">
            <a:spAutoFit/>
          </a:bodyPr>
          <a:p>
            <a:r>
              <a:rPr lang="en-US" altLang="zh-CN" sz="2400" b="1">
                <a:latin typeface="Times New Roman" panose="02020603050405020304" charset="0"/>
                <a:cs typeface="Times New Roman" panose="02020603050405020304" charset="0"/>
                <a:sym typeface="+mn-ea"/>
              </a:rPr>
              <a:t>four dimensions</a:t>
            </a:r>
            <a:endParaRPr lang="en-US" altLang="zh-CN" sz="2400" b="1">
              <a:latin typeface="Times New Roman" panose="02020603050405020304" charset="0"/>
              <a:cs typeface="Times New Roman" panose="02020603050405020304" charset="0"/>
              <a:sym typeface="+mn-ea"/>
            </a:endParaRPr>
          </a:p>
        </p:txBody>
      </p:sp>
      <p:sp>
        <p:nvSpPr>
          <p:cNvPr id="12" name="左大括号 11"/>
          <p:cNvSpPr/>
          <p:nvPr/>
        </p:nvSpPr>
        <p:spPr>
          <a:xfrm>
            <a:off x="8309610" y="1701800"/>
            <a:ext cx="704850" cy="3196590"/>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p>
            <a:endParaRPr lang="zh-CN" altLang="en-US"/>
          </a:p>
        </p:txBody>
      </p:sp>
      <p:pic>
        <p:nvPicPr>
          <p:cNvPr id="14" name="图片 13"/>
          <p:cNvPicPr>
            <a:picLocks noChangeAspect="1"/>
          </p:cNvPicPr>
          <p:nvPr/>
        </p:nvPicPr>
        <p:blipFill>
          <a:blip r:embed="rId2"/>
          <a:stretch>
            <a:fillRect/>
          </a:stretch>
        </p:blipFill>
        <p:spPr>
          <a:xfrm>
            <a:off x="85725" y="685165"/>
            <a:ext cx="5983605" cy="6068060"/>
          </a:xfrm>
          <a:prstGeom prst="rect">
            <a:avLst/>
          </a:prstGeom>
        </p:spPr>
      </p:pic>
      <p:sp>
        <p:nvSpPr>
          <p:cNvPr id="2" name="文本框 1"/>
          <p:cNvSpPr txBox="1"/>
          <p:nvPr/>
        </p:nvSpPr>
        <p:spPr>
          <a:xfrm>
            <a:off x="6301740" y="163195"/>
            <a:ext cx="6096000"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sym typeface="+mn-ea"/>
              </a:rPr>
              <a:t>How to write Para.2.?</a:t>
            </a:r>
            <a:endParaRPr lang="en-US" altLang="zh-CN" sz="2800" b="1">
              <a:latin typeface="Times New Roman" panose="02020603050405020304" charset="0"/>
              <a:cs typeface="Times New Roman" panose="02020603050405020304" charset="0"/>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3155315" cy="583565"/>
          </a:xfrm>
          <a:prstGeom prst="rect">
            <a:avLst/>
          </a:prstGeom>
          <a:solidFill>
            <a:schemeClr val="accent1">
              <a:lumMod val="75000"/>
            </a:schemeClr>
          </a:solidFill>
          <a:ln>
            <a:solidFill>
              <a:schemeClr val="accent1">
                <a:lumMod val="75000"/>
              </a:schemeClr>
            </a:solidFill>
          </a:ln>
        </p:spPr>
        <p:txBody>
          <a:bodyPr wrap="square" rtlCol="0">
            <a:normAutofit/>
          </a:bodyPr>
          <a:p>
            <a:r>
              <a:rPr lang="en-US" altLang="zh-CN" sz="3200" b="1" i="1">
                <a:solidFill>
                  <a:schemeClr val="lt1"/>
                </a:solidFill>
                <a:latin typeface="+mn-lt"/>
                <a:ea typeface="+mn-ea"/>
              </a:rPr>
              <a:t> Step5 Explore</a:t>
            </a:r>
            <a:endParaRPr lang="en-US" altLang="zh-CN" sz="3200" b="1" i="1">
              <a:solidFill>
                <a:schemeClr val="lt1"/>
              </a:solidFill>
              <a:latin typeface="+mn-lt"/>
              <a:ea typeface="+mn-ea"/>
            </a:endParaRPr>
          </a:p>
        </p:txBody>
      </p:sp>
      <p:sp>
        <p:nvSpPr>
          <p:cNvPr id="3" name="文本框 2"/>
          <p:cNvSpPr txBox="1"/>
          <p:nvPr/>
        </p:nvSpPr>
        <p:spPr>
          <a:xfrm>
            <a:off x="3390265" y="137795"/>
            <a:ext cx="374142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How to write Para.2.?</a:t>
            </a:r>
            <a:endParaRPr lang="en-US" altLang="zh-CN" sz="2800" b="1">
              <a:latin typeface="Times New Roman" panose="02020603050405020304" charset="0"/>
              <a:cs typeface="Times New Roman" panose="02020603050405020304" charset="0"/>
            </a:endParaRPr>
          </a:p>
        </p:txBody>
      </p:sp>
      <p:sp>
        <p:nvSpPr>
          <p:cNvPr id="4" name="文本框 3"/>
          <p:cNvSpPr txBox="1"/>
          <p:nvPr/>
        </p:nvSpPr>
        <p:spPr>
          <a:xfrm>
            <a:off x="716915" y="1000125"/>
            <a:ext cx="6985635" cy="368300"/>
          </a:xfrm>
          <a:prstGeom prst="rect">
            <a:avLst/>
          </a:prstGeom>
          <a:noFill/>
        </p:spPr>
        <p:txBody>
          <a:bodyPr wrap="square" rtlCol="0">
            <a:spAutoFit/>
          </a:bodyPr>
          <a:p>
            <a:endParaRPr lang="zh-CN" altLang="en-US"/>
          </a:p>
        </p:txBody>
      </p:sp>
      <p:sp>
        <p:nvSpPr>
          <p:cNvPr id="6" name="文本框 5"/>
          <p:cNvSpPr txBox="1"/>
          <p:nvPr/>
        </p:nvSpPr>
        <p:spPr>
          <a:xfrm>
            <a:off x="220980" y="1323975"/>
            <a:ext cx="11749405"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t>
            </a:r>
            <a:endParaRPr lang="en-US" altLang="zh-CN" sz="2400" b="1">
              <a:latin typeface="Times New Roman" panose="02020603050405020304" charset="0"/>
              <a:cs typeface="Times New Roman" panose="02020603050405020304" charset="0"/>
            </a:endParaRPr>
          </a:p>
        </p:txBody>
      </p:sp>
      <p:sp>
        <p:nvSpPr>
          <p:cNvPr id="7" name="文本框 6"/>
          <p:cNvSpPr txBox="1"/>
          <p:nvPr/>
        </p:nvSpPr>
        <p:spPr>
          <a:xfrm>
            <a:off x="264160" y="730885"/>
            <a:ext cx="6714490" cy="953135"/>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1.</a:t>
            </a:r>
            <a:r>
              <a:rPr lang="zh-CN" altLang="en-US" sz="2800" b="1">
                <a:solidFill>
                  <a:srgbClr val="FF0000"/>
                </a:solidFill>
                <a:latin typeface="Times New Roman" panose="02020603050405020304" charset="0"/>
                <a:cs typeface="Times New Roman" panose="02020603050405020304" charset="0"/>
              </a:rPr>
              <a:t>选取一个详细个体经验</a:t>
            </a:r>
            <a:r>
              <a:rPr lang="en-US" altLang="zh-CN" sz="2800" b="1">
                <a:solidFill>
                  <a:srgbClr val="FF0000"/>
                </a:solidFill>
                <a:latin typeface="Times New Roman" panose="02020603050405020304" charset="0"/>
                <a:cs typeface="Times New Roman" panose="02020603050405020304" charset="0"/>
              </a:rPr>
              <a:t>+</a:t>
            </a:r>
            <a:r>
              <a:rPr lang="zh-CN" altLang="en-US" sz="2800" b="1">
                <a:solidFill>
                  <a:srgbClr val="FF0000"/>
                </a:solidFill>
                <a:latin typeface="Times New Roman" panose="02020603050405020304" charset="0"/>
                <a:cs typeface="Times New Roman" panose="02020603050405020304" charset="0"/>
              </a:rPr>
              <a:t>个人心得体会</a:t>
            </a:r>
            <a:r>
              <a:rPr lang="en-US" altLang="zh-CN" sz="2800" b="1">
                <a:solidFill>
                  <a:srgbClr val="FF0000"/>
                </a:solidFill>
                <a:latin typeface="Times New Roman" panose="02020603050405020304" charset="0"/>
                <a:cs typeface="Times New Roman" panose="02020603050405020304" charset="0"/>
              </a:rPr>
              <a:t>   </a:t>
            </a:r>
            <a:r>
              <a:rPr lang="zh-CN" altLang="en-US" sz="2800" b="1">
                <a:solidFill>
                  <a:srgbClr val="FF0000"/>
                </a:solidFill>
                <a:latin typeface="Times New Roman" panose="02020603050405020304" charset="0"/>
                <a:cs typeface="Times New Roman" panose="02020603050405020304" charset="0"/>
              </a:rPr>
              <a:t>（正面肯定）</a:t>
            </a:r>
            <a:endParaRPr lang="zh-CN" altLang="en-US" sz="28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220980" y="3749040"/>
            <a:ext cx="11867515"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   </a:t>
            </a:r>
            <a:endParaRPr lang="zh-CN" altLang="en-US" sz="2400" b="1">
              <a:latin typeface="Times New Roman" panose="02020603050405020304" charset="0"/>
              <a:cs typeface="Times New Roman" panose="02020603050405020304" charset="0"/>
            </a:endParaRPr>
          </a:p>
        </p:txBody>
      </p:sp>
      <p:sp>
        <p:nvSpPr>
          <p:cNvPr id="10" name="文本框 9"/>
          <p:cNvSpPr txBox="1"/>
          <p:nvPr/>
        </p:nvSpPr>
        <p:spPr>
          <a:xfrm>
            <a:off x="7388860" y="247650"/>
            <a:ext cx="4581525" cy="82994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sym typeface="+mn-ea"/>
              </a:rPr>
              <a:t>2.</a:t>
            </a:r>
            <a:r>
              <a:rPr lang="zh-CN" altLang="en-US" sz="2400" b="1">
                <a:solidFill>
                  <a:srgbClr val="FF0000"/>
                </a:solidFill>
                <a:latin typeface="Times New Roman" panose="02020603050405020304" charset="0"/>
                <a:cs typeface="Times New Roman" panose="02020603050405020304" charset="0"/>
                <a:sym typeface="+mn-ea"/>
              </a:rPr>
              <a:t>选取</a:t>
            </a:r>
            <a:r>
              <a:rPr lang="en-US" altLang="zh-CN" sz="2400" b="1">
                <a:solidFill>
                  <a:srgbClr val="FF0000"/>
                </a:solidFill>
                <a:latin typeface="Times New Roman" panose="02020603050405020304" charset="0"/>
                <a:cs typeface="Times New Roman" panose="02020603050405020304" charset="0"/>
                <a:sym typeface="+mn-ea"/>
              </a:rPr>
              <a:t>2-3</a:t>
            </a:r>
            <a:r>
              <a:rPr lang="zh-CN" altLang="en-US" sz="2400" b="1">
                <a:solidFill>
                  <a:srgbClr val="FF0000"/>
                </a:solidFill>
                <a:latin typeface="Times New Roman" panose="02020603050405020304" charset="0"/>
                <a:cs typeface="Times New Roman" panose="02020603050405020304" charset="0"/>
                <a:sym typeface="+mn-ea"/>
              </a:rPr>
              <a:t>个个体经验</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个人心得</a:t>
            </a:r>
            <a:r>
              <a:rPr lang="en-US" altLang="zh-CN" sz="2400" b="1">
                <a:solidFill>
                  <a:srgbClr val="FF0000"/>
                </a:solidFill>
                <a:latin typeface="Times New Roman" panose="02020603050405020304" charset="0"/>
                <a:cs typeface="Times New Roman" panose="02020603050405020304" charset="0"/>
                <a:sym typeface="+mn-ea"/>
              </a:rPr>
              <a:t>    </a:t>
            </a:r>
            <a:r>
              <a:rPr lang="zh-CN" altLang="en-US" sz="2400" b="1">
                <a:solidFill>
                  <a:srgbClr val="FF0000"/>
                </a:solidFill>
                <a:latin typeface="Times New Roman" panose="02020603050405020304" charset="0"/>
                <a:cs typeface="Times New Roman" panose="02020603050405020304" charset="0"/>
                <a:sym typeface="+mn-ea"/>
              </a:rPr>
              <a:t>体会（正面肯定）</a:t>
            </a:r>
            <a:endParaRPr lang="zh-CN" altLang="en-US" sz="24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442595" y="5873750"/>
            <a:ext cx="5567045" cy="460375"/>
          </a:xfrm>
          <a:prstGeom prst="rect">
            <a:avLst/>
          </a:prstGeom>
          <a:noFill/>
        </p:spPr>
        <p:txBody>
          <a:bodyPr wrap="none" rtlCol="0" anchor="t">
            <a:spAutoFit/>
          </a:bodyPr>
          <a:p>
            <a:r>
              <a:rPr lang="en-US" altLang="zh-CN" sz="2400" b="1">
                <a:solidFill>
                  <a:srgbClr val="FF0000"/>
                </a:solidFill>
                <a:latin typeface="Times New Roman" panose="02020603050405020304" charset="0"/>
                <a:cs typeface="Times New Roman" panose="02020603050405020304" charset="0"/>
                <a:sym typeface="+mn-ea"/>
              </a:rPr>
              <a:t>3.</a:t>
            </a:r>
            <a:r>
              <a:rPr lang="zh-CN" altLang="en-US" sz="2400" b="1">
                <a:solidFill>
                  <a:srgbClr val="FF0000"/>
                </a:solidFill>
                <a:latin typeface="Times New Roman" panose="02020603050405020304" charset="0"/>
                <a:cs typeface="Times New Roman" panose="02020603050405020304" charset="0"/>
                <a:sym typeface="+mn-ea"/>
              </a:rPr>
              <a:t>个人经验单个</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多个</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使用过度（负面）</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46455" y="6400800"/>
            <a:ext cx="3599180" cy="460375"/>
          </a:xfrm>
          <a:prstGeom prst="rect">
            <a:avLst/>
          </a:prstGeom>
          <a:solidFill>
            <a:srgbClr val="7030A0"/>
          </a:solidFill>
        </p:spPr>
        <p:txBody>
          <a:bodyPr wrap="square" rtlCol="0">
            <a:spAutoFit/>
          </a:bodyPr>
          <a:p>
            <a:r>
              <a:rPr lang="en-US" altLang="zh-CN">
                <a:solidFill>
                  <a:schemeClr val="bg1"/>
                </a:solidFill>
              </a:rPr>
              <a:t> </a:t>
            </a:r>
            <a:r>
              <a:rPr lang="en-US" altLang="zh-CN" sz="2400" b="1">
                <a:solidFill>
                  <a:schemeClr val="bg1"/>
                </a:solidFill>
                <a:latin typeface="Times New Roman" panose="02020603050405020304" charset="0"/>
                <a:cs typeface="Times New Roman" panose="02020603050405020304" charset="0"/>
              </a:rPr>
              <a:t>...... (</a:t>
            </a:r>
            <a:r>
              <a:rPr lang="zh-CN" altLang="en-US" sz="2400" b="1">
                <a:solidFill>
                  <a:schemeClr val="bg1"/>
                </a:solidFill>
                <a:latin typeface="Times New Roman" panose="02020603050405020304" charset="0"/>
                <a:cs typeface="Times New Roman" panose="02020603050405020304" charset="0"/>
              </a:rPr>
              <a:t>逆向思维挑战</a:t>
            </a:r>
            <a:r>
              <a:rPr lang="en-US" altLang="zh-CN" sz="2400" b="1">
                <a:solidFill>
                  <a:schemeClr val="bg1"/>
                </a:solidFill>
                <a:latin typeface="Times New Roman" panose="02020603050405020304" charset="0"/>
                <a:cs typeface="Times New Roman" panose="02020603050405020304" charset="0"/>
              </a:rPr>
              <a:t>)</a:t>
            </a:r>
            <a:endParaRPr lang="en-US" altLang="zh-CN" sz="2400" b="1">
              <a:solidFill>
                <a:schemeClr val="bg1"/>
              </a:solidFill>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2"/>
          <a:stretch>
            <a:fillRect/>
          </a:stretch>
        </p:blipFill>
        <p:spPr>
          <a:xfrm>
            <a:off x="442595" y="1683385"/>
            <a:ext cx="5713730" cy="4086860"/>
          </a:xfrm>
          <a:prstGeom prst="rect">
            <a:avLst/>
          </a:prstGeom>
        </p:spPr>
      </p:pic>
      <p:sp>
        <p:nvSpPr>
          <p:cNvPr id="13" name="文本框 12"/>
          <p:cNvSpPr txBox="1"/>
          <p:nvPr/>
        </p:nvSpPr>
        <p:spPr>
          <a:xfrm>
            <a:off x="6742430" y="1562735"/>
            <a:ext cx="5227320" cy="526224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From my experience, using AI tools to access resources has made learning more flexible and effective. I once struggled with listening comprehension. Thanks to various language learning apps, I could practice listening with materials at any time. Meanwhile, the apps also analyzed my mistakes, allowing me to focus on the weak areas.</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0" grpId="0"/>
      <p:bldP spid="10" grpId="1"/>
      <p:bldP spid="13" grpId="0"/>
      <p:bldP spid="13" grpId="1"/>
      <p:bldP spid="11" grpId="0"/>
      <p:bldP spid="11" grpId="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2958465" cy="583565"/>
          </a:xfrm>
          <a:prstGeom prst="rect">
            <a:avLst/>
          </a:prstGeom>
          <a:solidFill>
            <a:schemeClr val="accent1">
              <a:lumMod val="75000"/>
            </a:schemeClr>
          </a:solidFill>
          <a:ln>
            <a:solidFill>
              <a:schemeClr val="accent1">
                <a:lumMod val="75000"/>
              </a:schemeClr>
            </a:solidFill>
          </a:ln>
        </p:spPr>
        <p:txBody>
          <a:bodyPr wrap="square" rtlCol="0">
            <a:normAutofit fontScale="90000"/>
          </a:bodyPr>
          <a:p>
            <a:r>
              <a:rPr lang="en-US" altLang="zh-CN" sz="3200" b="1" i="1">
                <a:solidFill>
                  <a:schemeClr val="lt1"/>
                </a:solidFill>
                <a:latin typeface="+mn-lt"/>
                <a:ea typeface="+mn-ea"/>
              </a:rPr>
              <a:t> Step4 Discover</a:t>
            </a:r>
            <a:endParaRPr lang="en-US" altLang="zh-CN" sz="3200" b="1" i="1">
              <a:solidFill>
                <a:schemeClr val="lt1"/>
              </a:solidFill>
              <a:latin typeface="+mn-lt"/>
              <a:ea typeface="+mn-ea"/>
            </a:endParaRPr>
          </a:p>
        </p:txBody>
      </p:sp>
      <p:sp>
        <p:nvSpPr>
          <p:cNvPr id="10" name="文本框 9"/>
          <p:cNvSpPr txBox="1"/>
          <p:nvPr/>
        </p:nvSpPr>
        <p:spPr>
          <a:xfrm>
            <a:off x="9014460" y="1701800"/>
            <a:ext cx="3265805" cy="3969385"/>
          </a:xfrm>
          <a:prstGeom prst="rect">
            <a:avLst/>
          </a:prstGeom>
          <a:noFill/>
        </p:spPr>
        <p:txBody>
          <a:bodyPr wrap="square" rtlCol="0">
            <a:spAutoFit/>
          </a:bodyPr>
          <a:p>
            <a:r>
              <a:rPr lang="zh-CN" altLang="en-US" sz="2800" b="1">
                <a:solidFill>
                  <a:srgbClr val="FF0000"/>
                </a:solidFill>
                <a:latin typeface="Times New Roman" panose="02020603050405020304" charset="0"/>
                <a:cs typeface="Times New Roman" panose="02020603050405020304" charset="0"/>
              </a:rPr>
              <a:t>1内容过于简单</a:t>
            </a:r>
            <a:r>
              <a:rPr lang="zh-CN" altLang="en-US" sz="2800" b="1">
                <a:solidFill>
                  <a:srgbClr val="FF0000"/>
                </a:solidFill>
                <a:latin typeface="Times New Roman" panose="02020603050405020304" charset="0"/>
                <a:cs typeface="Times New Roman" panose="02020603050405020304" charset="0"/>
                <a:sym typeface="+mn-ea"/>
              </a:rPr>
              <a:t>。</a:t>
            </a:r>
            <a:endParaRPr lang="zh-CN" altLang="en-US" sz="2800" b="1">
              <a:solidFill>
                <a:srgbClr val="FF0000"/>
              </a:solidFill>
              <a:latin typeface="Times New Roman" panose="02020603050405020304" charset="0"/>
              <a:cs typeface="Times New Roman" panose="02020603050405020304" charset="0"/>
            </a:endParaRPr>
          </a:p>
          <a:p>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2.</a:t>
            </a:r>
            <a:r>
              <a:rPr lang="zh-CN" altLang="en-US" sz="2800" b="1">
                <a:solidFill>
                  <a:srgbClr val="FF0000"/>
                </a:solidFill>
                <a:latin typeface="Times New Roman" panose="02020603050405020304" charset="0"/>
                <a:cs typeface="Times New Roman" panose="02020603050405020304" charset="0"/>
              </a:rPr>
              <a:t>语言表达低级。</a:t>
            </a:r>
            <a:endParaRPr lang="en-US" altLang="zh-CN" sz="2800" b="1">
              <a:solidFill>
                <a:srgbClr val="FF0000"/>
              </a:solidFill>
              <a:latin typeface="Times New Roman" panose="02020603050405020304" charset="0"/>
              <a:cs typeface="Times New Roman" panose="02020603050405020304" charset="0"/>
            </a:endParaRPr>
          </a:p>
          <a:p>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3.</a:t>
            </a:r>
            <a:r>
              <a:rPr lang="zh-CN" altLang="en-US" sz="2800" b="1">
                <a:solidFill>
                  <a:srgbClr val="FF0000"/>
                </a:solidFill>
                <a:latin typeface="Times New Roman" panose="02020603050405020304" charset="0"/>
                <a:cs typeface="Times New Roman" panose="02020603050405020304" charset="0"/>
              </a:rPr>
              <a:t>没有短文总结。</a:t>
            </a:r>
            <a:endParaRPr lang="zh-CN" altLang="en-US" sz="2800" b="1">
              <a:solidFill>
                <a:srgbClr val="FF0000"/>
              </a:solidFill>
              <a:latin typeface="Times New Roman" panose="02020603050405020304" charset="0"/>
              <a:cs typeface="Times New Roman" panose="02020603050405020304" charset="0"/>
            </a:endParaRPr>
          </a:p>
          <a:p>
            <a:endParaRPr lang="en-US" altLang="zh-CN" sz="2800" b="1">
              <a:solidFill>
                <a:srgbClr val="FF0000"/>
              </a:solidFill>
              <a:latin typeface="Times New Roman" panose="02020603050405020304" charset="0"/>
              <a:cs typeface="Times New Roman" panose="02020603050405020304" charset="0"/>
            </a:endParaRPr>
          </a:p>
          <a:p>
            <a:r>
              <a:rPr lang="en-US" altLang="zh-CN" sz="2800" b="1">
                <a:solidFill>
                  <a:srgbClr val="FF0000"/>
                </a:solidFill>
                <a:latin typeface="Times New Roman" panose="02020603050405020304" charset="0"/>
                <a:cs typeface="Times New Roman" panose="02020603050405020304" charset="0"/>
              </a:rPr>
              <a:t>4.</a:t>
            </a:r>
            <a:r>
              <a:rPr lang="zh-CN" altLang="en-US" sz="2800" b="1">
                <a:solidFill>
                  <a:srgbClr val="FF0000"/>
                </a:solidFill>
                <a:latin typeface="Times New Roman" panose="02020603050405020304" charset="0"/>
                <a:cs typeface="Times New Roman" panose="02020603050405020304" charset="0"/>
              </a:rPr>
              <a:t>要点漏掉或不会写作。</a:t>
            </a:r>
            <a:endParaRPr lang="zh-CN" altLang="en-US" sz="2800" b="1">
              <a:solidFill>
                <a:srgbClr val="FF0000"/>
              </a:solidFill>
              <a:latin typeface="Times New Roman" panose="02020603050405020304" charset="0"/>
              <a:cs typeface="Times New Roman" panose="02020603050405020304" charset="0"/>
            </a:endParaRPr>
          </a:p>
          <a:p>
            <a:endParaRPr lang="zh-CN" altLang="en-US" sz="28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6188075" y="3069590"/>
            <a:ext cx="2268855" cy="460375"/>
          </a:xfrm>
          <a:prstGeom prst="rect">
            <a:avLst/>
          </a:prstGeom>
          <a:noFill/>
        </p:spPr>
        <p:txBody>
          <a:bodyPr wrap="none" rtlCol="0" anchor="t">
            <a:spAutoFit/>
          </a:bodyPr>
          <a:p>
            <a:r>
              <a:rPr lang="en-US" altLang="zh-CN" sz="2400" b="1">
                <a:latin typeface="Times New Roman" panose="02020603050405020304" charset="0"/>
                <a:cs typeface="Times New Roman" panose="02020603050405020304" charset="0"/>
                <a:sym typeface="+mn-ea"/>
              </a:rPr>
              <a:t>four dimensions</a:t>
            </a:r>
            <a:endParaRPr lang="en-US" altLang="zh-CN" sz="2400" b="1">
              <a:latin typeface="Times New Roman" panose="02020603050405020304" charset="0"/>
              <a:cs typeface="Times New Roman" panose="02020603050405020304" charset="0"/>
              <a:sym typeface="+mn-ea"/>
            </a:endParaRPr>
          </a:p>
        </p:txBody>
      </p:sp>
      <p:sp>
        <p:nvSpPr>
          <p:cNvPr id="12" name="左大括号 11"/>
          <p:cNvSpPr/>
          <p:nvPr/>
        </p:nvSpPr>
        <p:spPr>
          <a:xfrm>
            <a:off x="8309610" y="1701800"/>
            <a:ext cx="704850" cy="3196590"/>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p>
            <a:endParaRPr lang="zh-CN" altLang="en-US"/>
          </a:p>
        </p:txBody>
      </p:sp>
      <p:pic>
        <p:nvPicPr>
          <p:cNvPr id="3" name="图片 2"/>
          <p:cNvPicPr>
            <a:picLocks noChangeAspect="1"/>
          </p:cNvPicPr>
          <p:nvPr/>
        </p:nvPicPr>
        <p:blipFill>
          <a:blip r:embed="rId2"/>
          <a:stretch>
            <a:fillRect/>
          </a:stretch>
        </p:blipFill>
        <p:spPr>
          <a:xfrm>
            <a:off x="0" y="3385820"/>
            <a:ext cx="6005830" cy="2432685"/>
          </a:xfrm>
          <a:prstGeom prst="rect">
            <a:avLst/>
          </a:prstGeom>
        </p:spPr>
      </p:pic>
      <p:pic>
        <p:nvPicPr>
          <p:cNvPr id="6" name="图片 5"/>
          <p:cNvPicPr>
            <a:picLocks noChangeAspect="1"/>
          </p:cNvPicPr>
          <p:nvPr/>
        </p:nvPicPr>
        <p:blipFill>
          <a:blip r:embed="rId3"/>
          <a:stretch>
            <a:fillRect/>
          </a:stretch>
        </p:blipFill>
        <p:spPr>
          <a:xfrm>
            <a:off x="0" y="967740"/>
            <a:ext cx="6005830" cy="2102485"/>
          </a:xfrm>
          <a:prstGeom prst="rect">
            <a:avLst/>
          </a:prstGeom>
        </p:spPr>
      </p:pic>
      <p:sp>
        <p:nvSpPr>
          <p:cNvPr id="2" name="文本框 1"/>
          <p:cNvSpPr txBox="1"/>
          <p:nvPr/>
        </p:nvSpPr>
        <p:spPr>
          <a:xfrm>
            <a:off x="4700270" y="72390"/>
            <a:ext cx="4391660"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sym typeface="+mn-ea"/>
              </a:rPr>
              <a:t>How to write Para.3.?</a:t>
            </a:r>
            <a:endParaRPr lang="en-US" altLang="zh-CN" sz="2800" b="1">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P spid="12" grpId="1" animBg="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2818130" cy="583565"/>
          </a:xfrm>
          <a:prstGeom prst="rect">
            <a:avLst/>
          </a:prstGeom>
          <a:solidFill>
            <a:schemeClr val="accent1">
              <a:lumMod val="75000"/>
            </a:schemeClr>
          </a:solidFill>
          <a:ln>
            <a:solidFill>
              <a:schemeClr val="accent1">
                <a:lumMod val="75000"/>
              </a:schemeClr>
            </a:solidFill>
          </a:ln>
        </p:spPr>
        <p:txBody>
          <a:bodyPr wrap="square" rtlCol="0">
            <a:normAutofit fontScale="90000"/>
          </a:bodyPr>
          <a:p>
            <a:r>
              <a:rPr lang="en-US" altLang="zh-CN" sz="3200" b="1" i="1">
                <a:solidFill>
                  <a:schemeClr val="lt1"/>
                </a:solidFill>
                <a:latin typeface="+mn-lt"/>
                <a:ea typeface="+mn-ea"/>
              </a:rPr>
              <a:t> Step5 Explore</a:t>
            </a:r>
            <a:endParaRPr lang="en-US" altLang="zh-CN" sz="3200" b="1" i="1">
              <a:solidFill>
                <a:schemeClr val="lt1"/>
              </a:solidFill>
              <a:latin typeface="+mn-lt"/>
              <a:ea typeface="+mn-ea"/>
            </a:endParaRPr>
          </a:p>
        </p:txBody>
      </p:sp>
      <p:sp>
        <p:nvSpPr>
          <p:cNvPr id="3" name="文本框 2"/>
          <p:cNvSpPr txBox="1"/>
          <p:nvPr/>
        </p:nvSpPr>
        <p:spPr>
          <a:xfrm>
            <a:off x="3390265" y="137795"/>
            <a:ext cx="374142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How to write Para.3.?</a:t>
            </a:r>
            <a:endParaRPr lang="en-US" altLang="zh-CN" sz="2800" b="1">
              <a:latin typeface="Times New Roman" panose="02020603050405020304" charset="0"/>
              <a:cs typeface="Times New Roman" panose="02020603050405020304" charset="0"/>
            </a:endParaRPr>
          </a:p>
        </p:txBody>
      </p:sp>
      <p:sp>
        <p:nvSpPr>
          <p:cNvPr id="4" name="文本框 3"/>
          <p:cNvSpPr txBox="1"/>
          <p:nvPr/>
        </p:nvSpPr>
        <p:spPr>
          <a:xfrm>
            <a:off x="716915" y="1000125"/>
            <a:ext cx="6985635" cy="368300"/>
          </a:xfrm>
          <a:prstGeom prst="rect">
            <a:avLst/>
          </a:prstGeom>
          <a:noFill/>
        </p:spPr>
        <p:txBody>
          <a:bodyPr wrap="square" rtlCol="0">
            <a:spAutoFit/>
          </a:bodyPr>
          <a:p>
            <a:endParaRPr lang="zh-CN" altLang="en-US"/>
          </a:p>
        </p:txBody>
      </p:sp>
      <p:sp>
        <p:nvSpPr>
          <p:cNvPr id="6" name="文本框 5"/>
          <p:cNvSpPr txBox="1"/>
          <p:nvPr/>
        </p:nvSpPr>
        <p:spPr>
          <a:xfrm>
            <a:off x="220980" y="1323975"/>
            <a:ext cx="11749405" cy="4603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t>
            </a:r>
            <a:endParaRPr lang="en-US" altLang="zh-CN" sz="2400" b="1">
              <a:latin typeface="Times New Roman" panose="02020603050405020304" charset="0"/>
              <a:cs typeface="Times New Roman" panose="02020603050405020304" charset="0"/>
            </a:endParaRPr>
          </a:p>
        </p:txBody>
      </p:sp>
      <p:sp>
        <p:nvSpPr>
          <p:cNvPr id="7" name="文本框 6"/>
          <p:cNvSpPr txBox="1"/>
          <p:nvPr/>
        </p:nvSpPr>
        <p:spPr>
          <a:xfrm>
            <a:off x="285750" y="923290"/>
            <a:ext cx="381444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1.</a:t>
            </a:r>
            <a:r>
              <a:rPr lang="zh-CN" altLang="en-US" sz="2800" b="1">
                <a:solidFill>
                  <a:srgbClr val="FF0000"/>
                </a:solidFill>
                <a:latin typeface="Times New Roman" panose="02020603050405020304" charset="0"/>
                <a:cs typeface="Times New Roman" panose="02020603050405020304" charset="0"/>
              </a:rPr>
              <a:t>总结</a:t>
            </a:r>
            <a:r>
              <a:rPr lang="en-US" altLang="zh-CN" sz="2800" b="1">
                <a:solidFill>
                  <a:srgbClr val="FF0000"/>
                </a:solidFill>
                <a:latin typeface="Times New Roman" panose="02020603050405020304" charset="0"/>
                <a:cs typeface="Times New Roman" panose="02020603050405020304" charset="0"/>
              </a:rPr>
              <a:t>+</a:t>
            </a:r>
            <a:r>
              <a:rPr lang="zh-CN" altLang="en-US" sz="2800" b="1">
                <a:solidFill>
                  <a:srgbClr val="FF0000"/>
                </a:solidFill>
                <a:latin typeface="Times New Roman" panose="02020603050405020304" charset="0"/>
                <a:cs typeface="Times New Roman" panose="02020603050405020304" charset="0"/>
              </a:rPr>
              <a:t>正面肯定</a:t>
            </a:r>
            <a:endParaRPr lang="zh-CN" altLang="en-US" sz="2800" b="1">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220980" y="3749040"/>
            <a:ext cx="11867515"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   </a:t>
            </a:r>
            <a:endParaRPr lang="zh-CN" altLang="en-US" sz="2400" b="1">
              <a:latin typeface="Times New Roman" panose="02020603050405020304" charset="0"/>
              <a:cs typeface="Times New Roman" panose="02020603050405020304" charset="0"/>
            </a:endParaRPr>
          </a:p>
        </p:txBody>
      </p:sp>
      <p:sp>
        <p:nvSpPr>
          <p:cNvPr id="10" name="文本框 9"/>
          <p:cNvSpPr txBox="1"/>
          <p:nvPr/>
        </p:nvSpPr>
        <p:spPr>
          <a:xfrm>
            <a:off x="7388860" y="583565"/>
            <a:ext cx="4581525"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sym typeface="+mn-ea"/>
              </a:rPr>
              <a:t>2.</a:t>
            </a:r>
            <a:r>
              <a:rPr lang="zh-CN" altLang="en-US" sz="2800" b="1">
                <a:solidFill>
                  <a:srgbClr val="FF0000"/>
                </a:solidFill>
                <a:latin typeface="Times New Roman" panose="02020603050405020304" charset="0"/>
                <a:cs typeface="Times New Roman" panose="02020603050405020304" charset="0"/>
                <a:sym typeface="+mn-ea"/>
              </a:rPr>
              <a:t>总结强调</a:t>
            </a:r>
            <a:r>
              <a:rPr lang="en-US" altLang="zh-CN" sz="2800" b="1">
                <a:solidFill>
                  <a:srgbClr val="FF0000"/>
                </a:solidFill>
                <a:latin typeface="Times New Roman" panose="02020603050405020304" charset="0"/>
                <a:cs typeface="Times New Roman" panose="02020603050405020304" charset="0"/>
                <a:sym typeface="+mn-ea"/>
              </a:rPr>
              <a:t>+</a:t>
            </a:r>
            <a:r>
              <a:rPr lang="zh-CN" altLang="en-US" sz="2800" b="1">
                <a:solidFill>
                  <a:srgbClr val="FF0000"/>
                </a:solidFill>
                <a:latin typeface="Times New Roman" panose="02020603050405020304" charset="0"/>
                <a:cs typeface="Times New Roman" panose="02020603050405020304" charset="0"/>
                <a:sym typeface="+mn-ea"/>
              </a:rPr>
              <a:t>展望</a:t>
            </a:r>
            <a:r>
              <a:rPr lang="en-US" altLang="zh-CN" sz="2800" b="1">
                <a:solidFill>
                  <a:srgbClr val="FF0000"/>
                </a:solidFill>
                <a:latin typeface="Times New Roman" panose="02020603050405020304" charset="0"/>
                <a:cs typeface="Times New Roman" panose="02020603050405020304" charset="0"/>
                <a:sym typeface="+mn-ea"/>
              </a:rPr>
              <a:t> (</a:t>
            </a:r>
            <a:r>
              <a:rPr lang="zh-CN" altLang="en-US" sz="2800" b="1">
                <a:solidFill>
                  <a:srgbClr val="FF0000"/>
                </a:solidFill>
                <a:latin typeface="Times New Roman" panose="02020603050405020304" charset="0"/>
                <a:cs typeface="Times New Roman" panose="02020603050405020304" charset="0"/>
                <a:sym typeface="+mn-ea"/>
              </a:rPr>
              <a:t>正面肯定）</a:t>
            </a:r>
            <a:endParaRPr lang="zh-CN" altLang="en-US" sz="28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442595" y="5589270"/>
            <a:ext cx="4334510" cy="460375"/>
          </a:xfrm>
          <a:prstGeom prst="rect">
            <a:avLst/>
          </a:prstGeom>
          <a:noFill/>
        </p:spPr>
        <p:txBody>
          <a:bodyPr wrap="none" rtlCol="0" anchor="t">
            <a:spAutoFit/>
          </a:bodyPr>
          <a:p>
            <a:r>
              <a:rPr lang="en-US" altLang="zh-CN" sz="2400" b="1">
                <a:solidFill>
                  <a:srgbClr val="FF0000"/>
                </a:solidFill>
                <a:latin typeface="Times New Roman" panose="02020603050405020304" charset="0"/>
                <a:cs typeface="Times New Roman" panose="02020603050405020304" charset="0"/>
                <a:sym typeface="+mn-ea"/>
              </a:rPr>
              <a:t>3. </a:t>
            </a:r>
            <a:r>
              <a:rPr lang="zh-CN" altLang="en-US" sz="2400" b="1">
                <a:solidFill>
                  <a:srgbClr val="FF0000"/>
                </a:solidFill>
                <a:latin typeface="Times New Roman" panose="02020603050405020304" charset="0"/>
                <a:cs typeface="Times New Roman" panose="02020603050405020304" charset="0"/>
                <a:sym typeface="+mn-ea"/>
              </a:rPr>
              <a:t>总结</a:t>
            </a:r>
            <a:r>
              <a:rPr lang="en-US" altLang="zh-CN" sz="2400" b="1">
                <a:solidFill>
                  <a:srgbClr val="FF0000"/>
                </a:solidFill>
                <a:latin typeface="Times New Roman" panose="02020603050405020304" charset="0"/>
                <a:cs typeface="Times New Roman" panose="02020603050405020304" charset="0"/>
                <a:sym typeface="+mn-ea"/>
              </a:rPr>
              <a:t>+</a:t>
            </a:r>
            <a:r>
              <a:rPr lang="zh-CN" altLang="en-US" sz="2400" b="1">
                <a:solidFill>
                  <a:srgbClr val="FF0000"/>
                </a:solidFill>
                <a:latin typeface="Times New Roman" panose="02020603050405020304" charset="0"/>
                <a:cs typeface="Times New Roman" panose="02020603050405020304" charset="0"/>
                <a:sym typeface="+mn-ea"/>
              </a:rPr>
              <a:t>使用过度（负面警醒）</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46455" y="6174105"/>
            <a:ext cx="3599180" cy="460375"/>
          </a:xfrm>
          <a:prstGeom prst="rect">
            <a:avLst/>
          </a:prstGeom>
          <a:solidFill>
            <a:srgbClr val="7030A0"/>
          </a:solidFill>
        </p:spPr>
        <p:txBody>
          <a:bodyPr wrap="square" rtlCol="0">
            <a:spAutoFit/>
          </a:bodyPr>
          <a:p>
            <a:r>
              <a:rPr lang="en-US" altLang="zh-CN">
                <a:solidFill>
                  <a:schemeClr val="bg1"/>
                </a:solidFill>
              </a:rPr>
              <a:t> </a:t>
            </a:r>
            <a:r>
              <a:rPr lang="en-US" altLang="zh-CN" sz="2400" b="1">
                <a:solidFill>
                  <a:schemeClr val="bg1"/>
                </a:solidFill>
                <a:latin typeface="Times New Roman" panose="02020603050405020304" charset="0"/>
                <a:cs typeface="Times New Roman" panose="02020603050405020304" charset="0"/>
              </a:rPr>
              <a:t>...... (</a:t>
            </a:r>
            <a:r>
              <a:rPr lang="zh-CN" altLang="en-US" sz="2400" b="1">
                <a:solidFill>
                  <a:schemeClr val="bg1"/>
                </a:solidFill>
                <a:latin typeface="Times New Roman" panose="02020603050405020304" charset="0"/>
                <a:cs typeface="Times New Roman" panose="02020603050405020304" charset="0"/>
              </a:rPr>
              <a:t>逆向思维挑战</a:t>
            </a:r>
            <a:r>
              <a:rPr lang="en-US" altLang="zh-CN" sz="2400" b="1">
                <a:solidFill>
                  <a:schemeClr val="bg1"/>
                </a:solidFill>
                <a:latin typeface="Times New Roman" panose="02020603050405020304" charset="0"/>
                <a:cs typeface="Times New Roman" panose="02020603050405020304" charset="0"/>
              </a:rPr>
              <a:t>)</a:t>
            </a:r>
            <a:endParaRPr lang="en-US" altLang="zh-CN" sz="2400" b="1">
              <a:solidFill>
                <a:schemeClr val="bg1"/>
              </a:solidFill>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2"/>
          <a:stretch>
            <a:fillRect/>
          </a:stretch>
        </p:blipFill>
        <p:spPr>
          <a:xfrm>
            <a:off x="70485" y="1844040"/>
            <a:ext cx="6194425" cy="3394075"/>
          </a:xfrm>
          <a:prstGeom prst="rect">
            <a:avLst/>
          </a:prstGeom>
        </p:spPr>
      </p:pic>
      <p:sp>
        <p:nvSpPr>
          <p:cNvPr id="14" name="文本框 13"/>
          <p:cNvSpPr txBox="1"/>
          <p:nvPr/>
        </p:nvSpPr>
        <p:spPr>
          <a:xfrm>
            <a:off x="7793355" y="2813050"/>
            <a:ext cx="309880" cy="368300"/>
          </a:xfrm>
          <a:prstGeom prst="rect">
            <a:avLst/>
          </a:prstGeom>
          <a:noFill/>
        </p:spPr>
        <p:txBody>
          <a:bodyPr wrap="none" rtlCol="0">
            <a:spAutoFit/>
          </a:bodyPr>
          <a:p>
            <a:endParaRPr lang="zh-CN" altLang="en-US"/>
          </a:p>
        </p:txBody>
      </p:sp>
      <p:sp>
        <p:nvSpPr>
          <p:cNvPr id="15" name="文本框 14"/>
          <p:cNvSpPr txBox="1"/>
          <p:nvPr/>
        </p:nvSpPr>
        <p:spPr>
          <a:xfrm>
            <a:off x="6598920" y="1609090"/>
            <a:ext cx="5489575" cy="3384550"/>
          </a:xfrm>
          <a:prstGeom prst="rect">
            <a:avLst/>
          </a:prstGeom>
          <a:noFill/>
        </p:spPr>
        <p:txBody>
          <a:bodyPr wrap="square" rtlCol="0">
            <a:spAutoFit/>
          </a:bodyPr>
          <a:p>
            <a:endParaRPr lang="zh-CN" altLang="en-US"/>
          </a:p>
          <a:p>
            <a:r>
              <a:rPr lang="en-US" altLang="zh-CN" sz="2800"/>
              <a:t>      </a:t>
            </a:r>
            <a:r>
              <a:rPr lang="zh-CN" altLang="en-US" sz="2800"/>
              <a:t>In conclusion, technology empowers personalize|d learning. By embracing technology, we can create a more inclusive and dynamic learning environment, empowering every student to reach their full potential.</a:t>
            </a:r>
            <a:endParaRPr lang="zh-CN" altLang="en-US" sz="28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5" grpId="0"/>
      <p:bldP spid="15" grpId="1"/>
      <p:bldP spid="11" grpId="0"/>
      <p:bldP spid="11" grpId="1"/>
      <p:bldP spid="12" grpId="0" bldLvl="0" animBg="1"/>
      <p:bldP spid="12" grpId="1" animBg="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5523230" cy="1111250"/>
          </a:xfrm>
          <a:prstGeom prst="rect">
            <a:avLst/>
          </a:prstGeom>
          <a:solidFill>
            <a:schemeClr val="accent1">
              <a:lumMod val="75000"/>
            </a:schemeClr>
          </a:solidFill>
          <a:ln>
            <a:solidFill>
              <a:schemeClr val="accent1">
                <a:lumMod val="75000"/>
              </a:schemeClr>
            </a:solidFill>
          </a:ln>
        </p:spPr>
        <p:txBody>
          <a:bodyPr wrap="square" rtlCol="0">
            <a:normAutofit/>
          </a:bodyPr>
          <a:p>
            <a:r>
              <a:rPr lang="en-US" altLang="zh-CN" sz="3200" b="1" i="1">
                <a:solidFill>
                  <a:schemeClr val="lt1"/>
                </a:solidFill>
                <a:latin typeface="+mn-lt"/>
                <a:ea typeface="+mn-ea"/>
              </a:rPr>
              <a:t> Step6 Practise and Create</a:t>
            </a:r>
            <a:endParaRPr lang="en-US" altLang="zh-CN" sz="3200" b="1" i="1">
              <a:solidFill>
                <a:schemeClr val="lt1"/>
              </a:solidFill>
              <a:latin typeface="+mn-lt"/>
              <a:ea typeface="+mn-ea"/>
            </a:endParaRPr>
          </a:p>
          <a:p>
            <a:r>
              <a:rPr lang="zh-CN" altLang="en-US" sz="2400" b="1" i="1">
                <a:solidFill>
                  <a:schemeClr val="lt1"/>
                </a:solidFill>
                <a:latin typeface="+mn-lt"/>
                <a:ea typeface="+mn-ea"/>
              </a:rPr>
              <a:t>（创造性思维训练）</a:t>
            </a:r>
            <a:endParaRPr lang="zh-CN" altLang="en-US" sz="2400" b="1" i="1">
              <a:solidFill>
                <a:schemeClr val="lt1"/>
              </a:solidFill>
              <a:latin typeface="+mn-lt"/>
              <a:ea typeface="+mn-ea"/>
            </a:endParaRPr>
          </a:p>
        </p:txBody>
      </p:sp>
      <p:sp>
        <p:nvSpPr>
          <p:cNvPr id="2" name="文本框 1"/>
          <p:cNvSpPr txBox="1"/>
          <p:nvPr/>
        </p:nvSpPr>
        <p:spPr>
          <a:xfrm>
            <a:off x="695325" y="1722755"/>
            <a:ext cx="421830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Ss: Presentation 1</a:t>
            </a:r>
            <a:r>
              <a:rPr lang="zh-CN" altLang="en-US" sz="2400" b="1">
                <a:solidFill>
                  <a:schemeClr val="bg1"/>
                </a:solidFill>
                <a:latin typeface="Times New Roman" panose="02020603050405020304" charset="0"/>
                <a:cs typeface="Times New Roman" panose="02020603050405020304" charset="0"/>
              </a:rPr>
              <a:t>（</a:t>
            </a:r>
            <a:r>
              <a:rPr lang="en-US" altLang="zh-CN" sz="2400" b="1">
                <a:solidFill>
                  <a:schemeClr val="bg1"/>
                </a:solidFill>
                <a:latin typeface="Times New Roman" panose="02020603050405020304" charset="0"/>
                <a:cs typeface="Times New Roman" panose="02020603050405020304" charset="0"/>
              </a:rPr>
              <a:t>Parar.1</a:t>
            </a:r>
            <a:r>
              <a:rPr lang="zh-CN" altLang="en-US" sz="2400" b="1">
                <a:solidFill>
                  <a:schemeClr val="bg1"/>
                </a:solidFill>
                <a:latin typeface="Times New Roman" panose="02020603050405020304" charset="0"/>
                <a:cs typeface="Times New Roman" panose="02020603050405020304" charset="0"/>
              </a:rPr>
              <a:t>）</a:t>
            </a:r>
            <a:endParaRPr lang="zh-CN" altLang="en-US" sz="2400" b="1">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760730" y="3391535"/>
            <a:ext cx="402844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Ss: Presentation 2 (Para.2)</a:t>
            </a:r>
            <a:endParaRPr lang="en-US" altLang="zh-CN" sz="2400" b="1">
              <a:solidFill>
                <a:schemeClr val="bg1"/>
              </a:solidFill>
              <a:latin typeface="Times New Roman" panose="02020603050405020304" charset="0"/>
              <a:cs typeface="Times New Roman" panose="02020603050405020304" charset="0"/>
            </a:endParaRPr>
          </a:p>
        </p:txBody>
      </p:sp>
      <p:sp>
        <p:nvSpPr>
          <p:cNvPr id="6" name="文本框 5"/>
          <p:cNvSpPr txBox="1"/>
          <p:nvPr/>
        </p:nvSpPr>
        <p:spPr>
          <a:xfrm>
            <a:off x="760730" y="4952365"/>
            <a:ext cx="402844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Ss: Presentation 3(Para.3.)</a:t>
            </a:r>
            <a:endParaRPr lang="en-US" altLang="zh-CN" sz="2400" b="1">
              <a:solidFill>
                <a:schemeClr val="bg1"/>
              </a:solidFill>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2"/>
          <a:stretch>
            <a:fillRect/>
          </a:stretch>
        </p:blipFill>
        <p:spPr>
          <a:xfrm>
            <a:off x="6854825" y="0"/>
            <a:ext cx="5337175" cy="685800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6207760" cy="556260"/>
          </a:xfrm>
          <a:prstGeom prst="rect">
            <a:avLst/>
          </a:prstGeom>
          <a:solidFill>
            <a:schemeClr val="accent1">
              <a:lumMod val="75000"/>
            </a:schemeClr>
          </a:solidFill>
          <a:ln>
            <a:solidFill>
              <a:schemeClr val="accent1">
                <a:lumMod val="75000"/>
              </a:schemeClr>
            </a:solidFill>
          </a:ln>
        </p:spPr>
        <p:txBody>
          <a:bodyPr wrap="square" rtlCol="0">
            <a:normAutofit fontScale="70000"/>
          </a:bodyPr>
          <a:p>
            <a:r>
              <a:rPr lang="en-US" altLang="zh-CN" sz="3200" b="1" i="1">
                <a:solidFill>
                  <a:schemeClr val="lt1"/>
                </a:solidFill>
                <a:latin typeface="+mn-lt"/>
                <a:ea typeface="+mn-ea"/>
              </a:rPr>
              <a:t> </a:t>
            </a:r>
            <a:r>
              <a:rPr lang="en-US" altLang="zh-CN" sz="3110" b="1" i="1">
                <a:solidFill>
                  <a:schemeClr val="lt1"/>
                </a:solidFill>
                <a:latin typeface="+mn-lt"/>
                <a:ea typeface="+mn-ea"/>
              </a:rPr>
              <a:t>Step6 Practise and Create(</a:t>
            </a:r>
            <a:r>
              <a:rPr lang="zh-CN" altLang="en-US" sz="3110" b="1" i="1">
                <a:solidFill>
                  <a:schemeClr val="lt1"/>
                </a:solidFill>
                <a:sym typeface="+mn-ea"/>
              </a:rPr>
              <a:t>创造性思维训练</a:t>
            </a:r>
            <a:r>
              <a:rPr lang="en-US" altLang="zh-CN" sz="3110" b="1" i="1">
                <a:solidFill>
                  <a:schemeClr val="lt1"/>
                </a:solidFill>
                <a:latin typeface="+mn-lt"/>
                <a:ea typeface="+mn-ea"/>
              </a:rPr>
              <a:t>)</a:t>
            </a:r>
            <a:endParaRPr lang="en-US" altLang="zh-CN" sz="3110" b="1" i="1">
              <a:solidFill>
                <a:schemeClr val="lt1"/>
              </a:solidFill>
              <a:latin typeface="+mn-lt"/>
              <a:ea typeface="+mn-ea"/>
            </a:endParaRPr>
          </a:p>
          <a:p>
            <a:endParaRPr lang="zh-CN" altLang="en-US" sz="3110" b="1" i="1">
              <a:solidFill>
                <a:schemeClr val="lt1"/>
              </a:solidFill>
              <a:latin typeface="+mn-lt"/>
              <a:ea typeface="+mn-ea"/>
            </a:endParaRPr>
          </a:p>
        </p:txBody>
      </p:sp>
      <p:sp>
        <p:nvSpPr>
          <p:cNvPr id="2" name="文本框 1"/>
          <p:cNvSpPr txBox="1"/>
          <p:nvPr/>
        </p:nvSpPr>
        <p:spPr>
          <a:xfrm>
            <a:off x="0" y="2291715"/>
            <a:ext cx="62674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  </a:t>
            </a:r>
            <a:endParaRPr lang="zh-CN" altLang="en-US" sz="2400" b="1">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9525" y="3944620"/>
            <a:ext cx="69024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S2: </a:t>
            </a:r>
            <a:endParaRPr lang="en-US" altLang="zh-CN" sz="2400" b="1">
              <a:solidFill>
                <a:schemeClr val="bg1"/>
              </a:solidFill>
              <a:latin typeface="Times New Roman" panose="02020603050405020304" charset="0"/>
              <a:cs typeface="Times New Roman" panose="02020603050405020304" charset="0"/>
            </a:endParaRPr>
          </a:p>
        </p:txBody>
      </p:sp>
      <p:sp>
        <p:nvSpPr>
          <p:cNvPr id="6" name="文本框 5"/>
          <p:cNvSpPr txBox="1"/>
          <p:nvPr/>
        </p:nvSpPr>
        <p:spPr>
          <a:xfrm>
            <a:off x="-22225" y="5597525"/>
            <a:ext cx="82550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S3: </a:t>
            </a:r>
            <a:endParaRPr lang="en-US" altLang="zh-CN" sz="2400" b="1">
              <a:solidFill>
                <a:schemeClr val="bg1"/>
              </a:solidFill>
              <a:latin typeface="Times New Roman" panose="02020603050405020304" charset="0"/>
              <a:cs typeface="Times New Roman" panose="02020603050405020304" charset="0"/>
            </a:endParaRPr>
          </a:p>
        </p:txBody>
      </p:sp>
      <p:sp>
        <p:nvSpPr>
          <p:cNvPr id="3" name="文本框 2"/>
          <p:cNvSpPr txBox="1"/>
          <p:nvPr/>
        </p:nvSpPr>
        <p:spPr>
          <a:xfrm>
            <a:off x="9525" y="594360"/>
            <a:ext cx="5846445" cy="706755"/>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1. Give Ss five minutes to write down the Chinese </a:t>
            </a:r>
            <a:endParaRPr lang="en-US" altLang="zh-CN" sz="2000" b="1">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contents of Para.1, then make the first presentation.</a:t>
            </a:r>
            <a:endParaRPr lang="en-US" altLang="zh-CN" sz="2000" b="1">
              <a:latin typeface="Times New Roman" panose="02020603050405020304" charset="0"/>
              <a:cs typeface="Times New Roman" panose="02020603050405020304" charset="0"/>
            </a:endParaRPr>
          </a:p>
        </p:txBody>
      </p:sp>
      <p:sp>
        <p:nvSpPr>
          <p:cNvPr id="9" name="文本框 8"/>
          <p:cNvSpPr txBox="1"/>
          <p:nvPr/>
        </p:nvSpPr>
        <p:spPr>
          <a:xfrm>
            <a:off x="961390" y="1301115"/>
            <a:ext cx="317944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Presentation(Para.1.)</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614680" y="2002790"/>
            <a:ext cx="5126355" cy="1198880"/>
          </a:xfrm>
          <a:prstGeom prst="rect">
            <a:avLst/>
          </a:prstGeom>
          <a:solidFill>
            <a:schemeClr val="accent2"/>
          </a:solidFill>
        </p:spPr>
        <p:txBody>
          <a:bodyPr wrap="square" rtlCol="0">
            <a:spAutoFit/>
          </a:bodyPr>
          <a:p>
            <a:r>
              <a:rPr lang="zh-CN" altLang="en-US" b="1">
                <a:solidFill>
                  <a:schemeClr val="bg1"/>
                </a:solidFill>
                <a:sym typeface="+mn-ea"/>
              </a:rPr>
              <a:t>当前，在诸如</a:t>
            </a:r>
            <a:r>
              <a:rPr lang="en-US" altLang="zh-CN" b="1">
                <a:solidFill>
                  <a:schemeClr val="bg1"/>
                </a:solidFill>
                <a:sym typeface="+mn-ea"/>
              </a:rPr>
              <a:t>Sora</a:t>
            </a:r>
            <a:r>
              <a:rPr lang="zh-CN" altLang="en-US" b="1">
                <a:solidFill>
                  <a:schemeClr val="bg1"/>
                </a:solidFill>
                <a:sym typeface="+mn-ea"/>
              </a:rPr>
              <a:t>和豆包等现代工具的快速发展推动下，科技与学习的融合受到了广泛关注。在我看来，这为我们提供了一个绝佳的机会，让我们能够有效地利用这些技术，开展个性化学习。</a:t>
            </a:r>
            <a:endParaRPr lang="zh-CN" altLang="en-US" b="1">
              <a:solidFill>
                <a:schemeClr val="bg1"/>
              </a:solidFill>
              <a:latin typeface="Times New Roman" panose="02020603050405020304" charset="0"/>
              <a:sym typeface="+mn-ea"/>
            </a:endParaRPr>
          </a:p>
        </p:txBody>
      </p:sp>
      <p:sp>
        <p:nvSpPr>
          <p:cNvPr id="11" name="文本框 10"/>
          <p:cNvSpPr txBox="1"/>
          <p:nvPr/>
        </p:nvSpPr>
        <p:spPr>
          <a:xfrm>
            <a:off x="699770" y="3575685"/>
            <a:ext cx="4811395" cy="1198880"/>
          </a:xfrm>
          <a:prstGeom prst="rect">
            <a:avLst/>
          </a:prstGeom>
          <a:solidFill>
            <a:schemeClr val="accent2"/>
          </a:solidFill>
        </p:spPr>
        <p:txBody>
          <a:bodyPr wrap="square" rtlCol="0">
            <a:spAutoFit/>
          </a:bodyPr>
          <a:p>
            <a:r>
              <a:rPr lang="zh-CN" altLang="en-US" b="1">
                <a:solidFill>
                  <a:schemeClr val="bg1"/>
                </a:solidFill>
                <a:latin typeface="Times New Roman" panose="02020603050405020304" charset="0"/>
                <a:sym typeface="+mn-ea"/>
              </a:rPr>
              <a:t>如今，随着尖端技术的迅速发展，高科技在我们的学习过程中正发挥着越来越关键的作用。在我看来，科技支持的个性化学习确实益处颇多。不过，我们仍需谨慎且充分地利用它。</a:t>
            </a:r>
            <a:endParaRPr lang="zh-CN" altLang="en-US" b="1">
              <a:solidFill>
                <a:schemeClr val="bg1"/>
              </a:solidFill>
              <a:latin typeface="Times New Roman" panose="02020603050405020304" charset="0"/>
              <a:sym typeface="+mn-ea"/>
            </a:endParaRPr>
          </a:p>
        </p:txBody>
      </p:sp>
      <p:sp>
        <p:nvSpPr>
          <p:cNvPr id="12" name="文本框 11"/>
          <p:cNvSpPr txBox="1"/>
          <p:nvPr/>
        </p:nvSpPr>
        <p:spPr>
          <a:xfrm>
            <a:off x="803275" y="5266690"/>
            <a:ext cx="4563745" cy="1198880"/>
          </a:xfrm>
          <a:prstGeom prst="rect">
            <a:avLst/>
          </a:prstGeom>
          <a:solidFill>
            <a:schemeClr val="accent2"/>
          </a:solidFill>
        </p:spPr>
        <p:txBody>
          <a:bodyPr wrap="square" rtlCol="0">
            <a:spAutoFit/>
          </a:bodyPr>
          <a:p>
            <a:r>
              <a:rPr lang="zh-CN" altLang="en-US" b="1">
                <a:solidFill>
                  <a:schemeClr val="bg1"/>
                </a:solidFill>
                <a:latin typeface="Times New Roman" panose="02020603050405020304" charset="0"/>
                <a:sym typeface="+mn-ea"/>
              </a:rPr>
              <a:t>近年来，技术支撑下的个性化学习越来越受欢迎。虽然它带来了一定的便利，但我个人的经历让我意识到过度依赖它会带来严重的负面影响。</a:t>
            </a:r>
            <a:endParaRPr lang="zh-CN" altLang="en-US" b="1">
              <a:solidFill>
                <a:schemeClr val="bg1"/>
              </a:solidFill>
              <a:latin typeface="Times New Roman" panose="02020603050405020304" charset="0"/>
              <a:sym typeface="+mn-ea"/>
            </a:endParaRPr>
          </a:p>
        </p:txBody>
      </p:sp>
      <p:sp>
        <p:nvSpPr>
          <p:cNvPr id="13" name="文本框 12"/>
          <p:cNvSpPr txBox="1"/>
          <p:nvPr/>
        </p:nvSpPr>
        <p:spPr>
          <a:xfrm>
            <a:off x="6505575" y="0"/>
            <a:ext cx="5577840" cy="645160"/>
          </a:xfrm>
          <a:prstGeom prst="rect">
            <a:avLst/>
          </a:prstGeom>
          <a:noFill/>
        </p:spPr>
        <p:txBody>
          <a:bodyPr wrap="square" rtlCol="0">
            <a:spAutoFit/>
          </a:bodyPr>
          <a:p>
            <a:r>
              <a:rPr lang="en-US" altLang="zh-CN" b="1">
                <a:latin typeface="Times New Roman" panose="02020603050405020304" charset="0"/>
                <a:cs typeface="Times New Roman" panose="02020603050405020304" charset="0"/>
                <a:sym typeface="+mn-ea"/>
              </a:rPr>
              <a:t>2.Translate the above Chinese sentences into English , then make the second presentations .</a:t>
            </a:r>
            <a:endParaRPr lang="zh-CN" altLang="en-US"/>
          </a:p>
        </p:txBody>
      </p:sp>
      <p:sp>
        <p:nvSpPr>
          <p:cNvPr id="14" name="文本框 13"/>
          <p:cNvSpPr txBox="1"/>
          <p:nvPr/>
        </p:nvSpPr>
        <p:spPr>
          <a:xfrm>
            <a:off x="5786120" y="1308735"/>
            <a:ext cx="71945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S4:  </a:t>
            </a:r>
            <a:endParaRPr lang="zh-CN" altLang="en-US" sz="2400" b="1">
              <a:solidFill>
                <a:schemeClr val="bg1"/>
              </a:solidFill>
              <a:latin typeface="Times New Roman" panose="02020603050405020304" charset="0"/>
              <a:cs typeface="Times New Roman" panose="02020603050405020304" charset="0"/>
            </a:endParaRPr>
          </a:p>
        </p:txBody>
      </p:sp>
      <p:sp>
        <p:nvSpPr>
          <p:cNvPr id="15" name="文本框 14"/>
          <p:cNvSpPr txBox="1"/>
          <p:nvPr/>
        </p:nvSpPr>
        <p:spPr>
          <a:xfrm>
            <a:off x="5741670" y="3484245"/>
            <a:ext cx="82677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S5: </a:t>
            </a:r>
            <a:endParaRPr lang="en-US" altLang="zh-CN" sz="2400" b="1">
              <a:solidFill>
                <a:schemeClr val="bg1"/>
              </a:solidFill>
              <a:latin typeface="Times New Roman" panose="02020603050405020304" charset="0"/>
              <a:cs typeface="Times New Roman" panose="02020603050405020304" charset="0"/>
            </a:endParaRPr>
          </a:p>
        </p:txBody>
      </p:sp>
      <p:sp>
        <p:nvSpPr>
          <p:cNvPr id="16" name="文本框 15"/>
          <p:cNvSpPr txBox="1"/>
          <p:nvPr/>
        </p:nvSpPr>
        <p:spPr>
          <a:xfrm>
            <a:off x="5927725" y="5497195"/>
            <a:ext cx="88900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S6: </a:t>
            </a:r>
            <a:endParaRPr lang="en-US" altLang="zh-CN" sz="2400" b="1">
              <a:solidFill>
                <a:schemeClr val="bg1"/>
              </a:solidFill>
              <a:latin typeface="Times New Roman" panose="02020603050405020304" charset="0"/>
              <a:cs typeface="Times New Roman" panose="02020603050405020304" charset="0"/>
            </a:endParaRPr>
          </a:p>
        </p:txBody>
      </p:sp>
      <p:sp>
        <p:nvSpPr>
          <p:cNvPr id="17" name="文本框 16"/>
          <p:cNvSpPr txBox="1"/>
          <p:nvPr/>
        </p:nvSpPr>
        <p:spPr>
          <a:xfrm>
            <a:off x="6506210" y="645160"/>
            <a:ext cx="5679440" cy="1852930"/>
          </a:xfrm>
          <a:prstGeom prst="rect">
            <a:avLst/>
          </a:prstGeom>
          <a:solidFill>
            <a:schemeClr val="accent1"/>
          </a:solidFill>
        </p:spPr>
        <p:txBody>
          <a:bodyPr wrap="square" rtlCol="0">
            <a:noAutofit/>
          </a:bodyPr>
          <a:p>
            <a:r>
              <a:rPr lang="en-US" altLang="zh-CN" b="1">
                <a:solidFill>
                  <a:schemeClr val="bg1"/>
                </a:solidFill>
                <a:latin typeface="Times New Roman" panose="02020603050405020304" charset="0"/>
                <a:cs typeface="Times New Roman" panose="02020603050405020304" charset="0"/>
                <a:sym typeface="+mn-ea"/>
              </a:rPr>
              <a:t>Currently, the integration of technology into learning, driven by the rapid advancement of modern tools such as Sora and DeepSeek, has drawn significant attention. In my opinion, this presents a golden opportunity for us to leverage these technologies effectively and engage in personalized learning.</a:t>
            </a:r>
            <a:endParaRPr lang="en-US" altLang="zh-CN" b="1">
              <a:solidFill>
                <a:schemeClr val="bg1"/>
              </a:solidFill>
              <a:latin typeface="Times New Roman" panose="02020603050405020304" charset="0"/>
              <a:cs typeface="Times New Roman" panose="02020603050405020304" charset="0"/>
              <a:sym typeface="+mn-ea"/>
            </a:endParaRPr>
          </a:p>
        </p:txBody>
      </p:sp>
      <p:sp>
        <p:nvSpPr>
          <p:cNvPr id="18" name="文本框 17"/>
          <p:cNvSpPr txBox="1"/>
          <p:nvPr/>
        </p:nvSpPr>
        <p:spPr>
          <a:xfrm>
            <a:off x="6568440" y="2867025"/>
            <a:ext cx="5678805" cy="1753235"/>
          </a:xfrm>
          <a:prstGeom prst="rect">
            <a:avLst/>
          </a:prstGeom>
          <a:solidFill>
            <a:schemeClr val="accent1"/>
          </a:solidFill>
        </p:spPr>
        <p:txBody>
          <a:bodyPr wrap="square" rtlCol="0">
            <a:spAutoFit/>
          </a:bodyPr>
          <a:p>
            <a:r>
              <a:rPr lang="en-US" altLang="zh-CN" b="1">
                <a:solidFill>
                  <a:schemeClr val="bg1"/>
                </a:solidFill>
                <a:latin typeface="Times New Roman" panose="02020603050405020304" charset="0"/>
                <a:cs typeface="Times New Roman" panose="02020603050405020304" charset="0"/>
                <a:sym typeface="+mn-ea"/>
              </a:rPr>
              <a:t>With the rapid development of cutting-edge technology nowadays, high technology is playing an increasingly crucial role in our learning process. In my opinion, technology-supported personalized learning is indeed beneficial. Nevertheless, we should make good use of it in a caucious attitude.</a:t>
            </a:r>
            <a:endParaRPr lang="en-US" altLang="zh-CN" b="1">
              <a:solidFill>
                <a:schemeClr val="bg1"/>
              </a:solidFill>
              <a:latin typeface="Times New Roman" panose="02020603050405020304" charset="0"/>
              <a:cs typeface="Times New Roman" panose="02020603050405020304" charset="0"/>
              <a:sym typeface="+mn-ea"/>
            </a:endParaRPr>
          </a:p>
        </p:txBody>
      </p:sp>
      <p:sp>
        <p:nvSpPr>
          <p:cNvPr id="19" name="文本框 18"/>
          <p:cNvSpPr txBox="1"/>
          <p:nvPr/>
        </p:nvSpPr>
        <p:spPr>
          <a:xfrm>
            <a:off x="6816725" y="4989195"/>
            <a:ext cx="5357495" cy="1476375"/>
          </a:xfrm>
          <a:prstGeom prst="rect">
            <a:avLst/>
          </a:prstGeom>
          <a:solidFill>
            <a:schemeClr val="accent1"/>
          </a:solidFill>
        </p:spPr>
        <p:txBody>
          <a:bodyPr wrap="square" rtlCol="0">
            <a:spAutoFit/>
          </a:bodyPr>
          <a:p>
            <a:r>
              <a:rPr lang="en-US" altLang="zh-CN" b="1">
                <a:solidFill>
                  <a:schemeClr val="bg1"/>
                </a:solidFill>
                <a:latin typeface="Times New Roman" panose="02020603050405020304" charset="0"/>
                <a:cs typeface="Times New Roman" panose="02020603050405020304" charset="0"/>
                <a:sym typeface="+mn-ea"/>
              </a:rPr>
              <a:t>In recent years, technology-supported personalized learning has become increasingly popular. While it offers certain conveniences, my personal experience has made me realize the significant negative impacts of over-relying on it.</a:t>
            </a:r>
            <a:endParaRPr lang="en-US" altLang="zh-CN" b="1">
              <a:solidFill>
                <a:schemeClr val="bg1"/>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 grpId="0" animBg="1"/>
      <p:bldP spid="5" grpId="0" animBg="1"/>
      <p:bldP spid="6" grpId="0" animBg="1"/>
      <p:bldP spid="10" grpId="0" animBg="1"/>
      <p:bldP spid="11" grpId="0" animBg="1"/>
      <p:bldP spid="12" grpId="0" animBg="1"/>
      <p:bldP spid="13" grpId="0"/>
      <p:bldP spid="14"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6207760" cy="556260"/>
          </a:xfrm>
          <a:prstGeom prst="rect">
            <a:avLst/>
          </a:prstGeom>
          <a:solidFill>
            <a:schemeClr val="accent1">
              <a:lumMod val="75000"/>
            </a:schemeClr>
          </a:solidFill>
          <a:ln>
            <a:solidFill>
              <a:schemeClr val="accent1">
                <a:lumMod val="75000"/>
              </a:schemeClr>
            </a:solidFill>
          </a:ln>
        </p:spPr>
        <p:txBody>
          <a:bodyPr wrap="square" rtlCol="0">
            <a:normAutofit fontScale="70000"/>
          </a:bodyPr>
          <a:p>
            <a:r>
              <a:rPr lang="en-US" altLang="zh-CN" sz="3200" b="1" i="1">
                <a:solidFill>
                  <a:schemeClr val="lt1"/>
                </a:solidFill>
                <a:latin typeface="+mn-lt"/>
                <a:ea typeface="+mn-ea"/>
              </a:rPr>
              <a:t> </a:t>
            </a:r>
            <a:r>
              <a:rPr lang="en-US" altLang="zh-CN" sz="3110" b="1" i="1">
                <a:solidFill>
                  <a:schemeClr val="lt1"/>
                </a:solidFill>
                <a:latin typeface="+mn-lt"/>
                <a:ea typeface="+mn-ea"/>
              </a:rPr>
              <a:t>Step6 Practise and Create(</a:t>
            </a:r>
            <a:r>
              <a:rPr lang="zh-CN" altLang="en-US" sz="3110" b="1" i="1">
                <a:solidFill>
                  <a:schemeClr val="lt1"/>
                </a:solidFill>
                <a:sym typeface="+mn-ea"/>
              </a:rPr>
              <a:t>创造性思维训练</a:t>
            </a:r>
            <a:r>
              <a:rPr lang="en-US" altLang="zh-CN" sz="3110" b="1" i="1">
                <a:solidFill>
                  <a:schemeClr val="lt1"/>
                </a:solidFill>
                <a:latin typeface="+mn-lt"/>
                <a:ea typeface="+mn-ea"/>
              </a:rPr>
              <a:t>)</a:t>
            </a:r>
            <a:endParaRPr lang="en-US" altLang="zh-CN" sz="3110" b="1" i="1">
              <a:solidFill>
                <a:schemeClr val="lt1"/>
              </a:solidFill>
              <a:latin typeface="+mn-lt"/>
              <a:ea typeface="+mn-ea"/>
            </a:endParaRPr>
          </a:p>
          <a:p>
            <a:endParaRPr lang="zh-CN" altLang="en-US" sz="3110" b="1" i="1">
              <a:solidFill>
                <a:schemeClr val="lt1"/>
              </a:solidFill>
              <a:latin typeface="+mn-lt"/>
              <a:ea typeface="+mn-ea"/>
            </a:endParaRPr>
          </a:p>
        </p:txBody>
      </p:sp>
      <p:sp>
        <p:nvSpPr>
          <p:cNvPr id="2" name="文本框 1"/>
          <p:cNvSpPr txBox="1"/>
          <p:nvPr/>
        </p:nvSpPr>
        <p:spPr>
          <a:xfrm>
            <a:off x="26035" y="2051050"/>
            <a:ext cx="56578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S7:  </a:t>
            </a:r>
            <a:endParaRPr lang="zh-CN" altLang="en-US" sz="2400" b="1">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26035" y="3429000"/>
            <a:ext cx="60833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S8: </a:t>
            </a:r>
            <a:endParaRPr lang="en-US" altLang="zh-CN" sz="2400" b="1">
              <a:solidFill>
                <a:schemeClr val="bg1"/>
              </a:solidFill>
              <a:latin typeface="Times New Roman" panose="02020603050405020304" charset="0"/>
              <a:cs typeface="Times New Roman" panose="02020603050405020304" charset="0"/>
            </a:endParaRPr>
          </a:p>
        </p:txBody>
      </p:sp>
      <p:sp>
        <p:nvSpPr>
          <p:cNvPr id="6" name="文本框 5"/>
          <p:cNvSpPr txBox="1"/>
          <p:nvPr/>
        </p:nvSpPr>
        <p:spPr>
          <a:xfrm>
            <a:off x="-11430" y="5425440"/>
            <a:ext cx="59690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S9: </a:t>
            </a:r>
            <a:endParaRPr lang="en-US" altLang="zh-CN" sz="2400" b="1">
              <a:solidFill>
                <a:schemeClr val="bg1"/>
              </a:solidFill>
              <a:latin typeface="Times New Roman" panose="02020603050405020304" charset="0"/>
              <a:cs typeface="Times New Roman" panose="02020603050405020304" charset="0"/>
            </a:endParaRPr>
          </a:p>
        </p:txBody>
      </p:sp>
      <p:sp>
        <p:nvSpPr>
          <p:cNvPr id="3" name="文本框 2"/>
          <p:cNvSpPr txBox="1"/>
          <p:nvPr/>
        </p:nvSpPr>
        <p:spPr>
          <a:xfrm>
            <a:off x="9525" y="594360"/>
            <a:ext cx="6177280" cy="706755"/>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1. Give Ss eight minutes to finish writing the Chinese contents of Para.2, then make the second presentation.</a:t>
            </a:r>
            <a:endParaRPr lang="en-US" altLang="zh-CN" sz="2000" b="1">
              <a:latin typeface="Times New Roman" panose="02020603050405020304" charset="0"/>
              <a:cs typeface="Times New Roman" panose="02020603050405020304" charset="0"/>
            </a:endParaRPr>
          </a:p>
        </p:txBody>
      </p:sp>
      <p:sp>
        <p:nvSpPr>
          <p:cNvPr id="9" name="文本框 8"/>
          <p:cNvSpPr txBox="1"/>
          <p:nvPr/>
        </p:nvSpPr>
        <p:spPr>
          <a:xfrm>
            <a:off x="961390" y="1221740"/>
            <a:ext cx="317944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Presentation(Para.2.)</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573405" y="1767840"/>
            <a:ext cx="5461635" cy="1174115"/>
          </a:xfrm>
          <a:prstGeom prst="rect">
            <a:avLst/>
          </a:prstGeom>
          <a:solidFill>
            <a:schemeClr val="accent2"/>
          </a:solidFill>
        </p:spPr>
        <p:txBody>
          <a:bodyPr wrap="square" rtlCol="0">
            <a:noAutofit/>
          </a:bodyPr>
          <a:p>
            <a:r>
              <a:rPr lang="zh-CN" altLang="en-US" sz="1600" b="1">
                <a:solidFill>
                  <a:schemeClr val="bg1"/>
                </a:solidFill>
                <a:latin typeface="Times New Roman" panose="02020603050405020304" charset="0"/>
                <a:cs typeface="Times New Roman" panose="02020603050405020304" charset="0"/>
                <a:sym typeface="+mn-ea"/>
              </a:rPr>
              <a:t>例如，我经常使用</a:t>
            </a:r>
            <a:r>
              <a:rPr lang="en-US" altLang="zh-CN" sz="1600" b="1">
                <a:solidFill>
                  <a:schemeClr val="bg1"/>
                </a:solidFill>
                <a:latin typeface="Times New Roman" panose="02020603050405020304" charset="0"/>
                <a:cs typeface="Times New Roman" panose="02020603050405020304" charset="0"/>
                <a:sym typeface="+mn-ea"/>
              </a:rPr>
              <a:t>Sora</a:t>
            </a:r>
            <a:r>
              <a:rPr lang="zh-CN" altLang="en-US" sz="1600" b="1">
                <a:solidFill>
                  <a:schemeClr val="bg1"/>
                </a:solidFill>
                <a:latin typeface="Times New Roman" panose="02020603050405020304" charset="0"/>
                <a:cs typeface="Times New Roman" panose="02020603050405020304" charset="0"/>
                <a:sym typeface="+mn-ea"/>
              </a:rPr>
              <a:t>来创建生动的可视化内容，这有助于我更深入地理解抽象概念。此外，在豆包的帮助下，我能够探索到大量超出常规课程范围的知识，极大地拓宽了我的视野。</a:t>
            </a:r>
            <a:endParaRPr lang="zh-CN" altLang="en-US" sz="1600" b="1">
              <a:solidFill>
                <a:schemeClr val="bg1"/>
              </a:solidFill>
              <a:latin typeface="Times New Roman" panose="02020603050405020304" charset="0"/>
              <a:cs typeface="Times New Roman" panose="02020603050405020304" charset="0"/>
            </a:endParaRPr>
          </a:p>
          <a:p>
            <a:endParaRPr lang="zh-CN" altLang="en-US" sz="1600" b="1">
              <a:solidFill>
                <a:schemeClr val="bg1"/>
              </a:solidFill>
              <a:latin typeface="Times New Roman" panose="02020603050405020304" charset="0"/>
              <a:cs typeface="Times New Roman" panose="02020603050405020304" charset="0"/>
              <a:sym typeface="+mn-ea"/>
            </a:endParaRPr>
          </a:p>
        </p:txBody>
      </p:sp>
      <p:sp>
        <p:nvSpPr>
          <p:cNvPr id="11" name="文本框 10"/>
          <p:cNvSpPr txBox="1"/>
          <p:nvPr/>
        </p:nvSpPr>
        <p:spPr>
          <a:xfrm>
            <a:off x="640080" y="3121025"/>
            <a:ext cx="5394960" cy="1659890"/>
          </a:xfrm>
          <a:prstGeom prst="rect">
            <a:avLst/>
          </a:prstGeom>
          <a:solidFill>
            <a:schemeClr val="accent2"/>
          </a:solidFill>
        </p:spPr>
        <p:txBody>
          <a:bodyPr wrap="square" rtlCol="0">
            <a:noAutofit/>
          </a:bodyPr>
          <a:p>
            <a:r>
              <a:rPr lang="zh-CN" altLang="en-US" sz="1600" b="1">
                <a:solidFill>
                  <a:schemeClr val="bg1"/>
                </a:solidFill>
                <a:latin typeface="Times New Roman" panose="02020603050405020304" charset="0"/>
                <a:sym typeface="+mn-ea"/>
              </a:rPr>
              <a:t>科技基于海量数据，通过分析个人数据，无疑能够提高你的学习效率。借助科技的力量，你可以在有限的时间内取得最为显著的进步。以我自己为例，我曾将试卷上传到一个应用程序上，它为我提供了建议，告诉我应该在哪些方面付出更多努力，尤其是在我相对薄弱的领域。此外，它还推荐了一些非常适合我的学习策略。</a:t>
            </a:r>
            <a:endParaRPr lang="zh-CN" altLang="en-US" sz="1600" b="1">
              <a:solidFill>
                <a:schemeClr val="bg1"/>
              </a:solidFill>
              <a:latin typeface="Times New Roman" panose="02020603050405020304" charset="0"/>
            </a:endParaRPr>
          </a:p>
          <a:p>
            <a:endParaRPr lang="zh-CN" altLang="en-US" sz="1600" b="1">
              <a:solidFill>
                <a:schemeClr val="bg1"/>
              </a:solidFill>
              <a:latin typeface="Times New Roman" panose="02020603050405020304" charset="0"/>
              <a:sym typeface="+mn-ea"/>
            </a:endParaRPr>
          </a:p>
        </p:txBody>
      </p:sp>
      <p:sp>
        <p:nvSpPr>
          <p:cNvPr id="12" name="文本框 11"/>
          <p:cNvSpPr txBox="1"/>
          <p:nvPr/>
        </p:nvSpPr>
        <p:spPr>
          <a:xfrm>
            <a:off x="574675" y="5119370"/>
            <a:ext cx="5358765" cy="1394460"/>
          </a:xfrm>
          <a:prstGeom prst="rect">
            <a:avLst/>
          </a:prstGeom>
          <a:solidFill>
            <a:schemeClr val="accent2"/>
          </a:solidFill>
        </p:spPr>
        <p:txBody>
          <a:bodyPr wrap="square" rtlCol="0">
            <a:noAutofit/>
          </a:bodyPr>
          <a:p>
            <a:r>
              <a:rPr lang="zh-CN" altLang="en-US" sz="1600" b="1">
                <a:solidFill>
                  <a:schemeClr val="bg1"/>
                </a:solidFill>
                <a:latin typeface="Times New Roman" panose="02020603050405020304" charset="0"/>
                <a:sym typeface="+mn-ea"/>
              </a:rPr>
              <a:t>上学期，面对有挑战性的数学问题，我不再独立思考，而是马上求助于学习应用程序来获取现成的答案。渐渐地，我发现自己越来越依赖这种速成方法。在一次考试中，没有了应用程序的帮助，我甚至连中等难度的问题都难以解决，因为我的解题能力和批判性思维能力已经严重退化。</a:t>
            </a:r>
            <a:endParaRPr lang="zh-CN" altLang="en-US" sz="1600" b="1">
              <a:solidFill>
                <a:schemeClr val="bg1"/>
              </a:solidFill>
              <a:latin typeface="Times New Roman" panose="02020603050405020304" charset="0"/>
              <a:sym typeface="+mn-ea"/>
            </a:endParaRPr>
          </a:p>
        </p:txBody>
      </p:sp>
      <p:sp>
        <p:nvSpPr>
          <p:cNvPr id="13" name="文本框 12"/>
          <p:cNvSpPr txBox="1"/>
          <p:nvPr/>
        </p:nvSpPr>
        <p:spPr>
          <a:xfrm>
            <a:off x="6196965" y="0"/>
            <a:ext cx="5995035" cy="645160"/>
          </a:xfrm>
          <a:prstGeom prst="rect">
            <a:avLst/>
          </a:prstGeom>
          <a:noFill/>
        </p:spPr>
        <p:txBody>
          <a:bodyPr wrap="square" rtlCol="0">
            <a:spAutoFit/>
          </a:bodyPr>
          <a:p>
            <a:r>
              <a:rPr lang="en-US" altLang="zh-CN" b="1">
                <a:latin typeface="Times New Roman" panose="02020603050405020304" charset="0"/>
                <a:cs typeface="Times New Roman" panose="02020603050405020304" charset="0"/>
                <a:sym typeface="+mn-ea"/>
              </a:rPr>
              <a:t>2.Translate the above Chinese sentences into English , then make the second presentations .</a:t>
            </a:r>
            <a:endParaRPr lang="zh-CN" altLang="en-US"/>
          </a:p>
        </p:txBody>
      </p:sp>
      <p:sp>
        <p:nvSpPr>
          <p:cNvPr id="14" name="文本框 13"/>
          <p:cNvSpPr txBox="1"/>
          <p:nvPr/>
        </p:nvSpPr>
        <p:spPr>
          <a:xfrm>
            <a:off x="6035040" y="1009650"/>
            <a:ext cx="71945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S10:  </a:t>
            </a:r>
            <a:endParaRPr lang="zh-CN" altLang="en-US" sz="2400" b="1">
              <a:solidFill>
                <a:schemeClr val="bg1"/>
              </a:solidFill>
              <a:latin typeface="Times New Roman" panose="02020603050405020304" charset="0"/>
              <a:cs typeface="Times New Roman" panose="02020603050405020304" charset="0"/>
            </a:endParaRPr>
          </a:p>
        </p:txBody>
      </p:sp>
      <p:sp>
        <p:nvSpPr>
          <p:cNvPr id="15" name="文本框 14"/>
          <p:cNvSpPr txBox="1"/>
          <p:nvPr/>
        </p:nvSpPr>
        <p:spPr>
          <a:xfrm>
            <a:off x="5927725" y="2856865"/>
            <a:ext cx="71374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S11: </a:t>
            </a:r>
            <a:endParaRPr lang="en-US" altLang="zh-CN" sz="2400" b="1">
              <a:solidFill>
                <a:schemeClr val="bg1"/>
              </a:solidFill>
              <a:latin typeface="Times New Roman" panose="02020603050405020304" charset="0"/>
              <a:cs typeface="Times New Roman" panose="02020603050405020304" charset="0"/>
            </a:endParaRPr>
          </a:p>
        </p:txBody>
      </p:sp>
      <p:sp>
        <p:nvSpPr>
          <p:cNvPr id="16" name="文本框 15"/>
          <p:cNvSpPr txBox="1"/>
          <p:nvPr/>
        </p:nvSpPr>
        <p:spPr>
          <a:xfrm>
            <a:off x="5932170" y="5528945"/>
            <a:ext cx="71437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S12: </a:t>
            </a:r>
            <a:endParaRPr lang="en-US" altLang="zh-CN" sz="2400" b="1">
              <a:solidFill>
                <a:schemeClr val="bg1"/>
              </a:solidFill>
              <a:latin typeface="Times New Roman" panose="02020603050405020304" charset="0"/>
              <a:cs typeface="Times New Roman" panose="02020603050405020304" charset="0"/>
            </a:endParaRPr>
          </a:p>
        </p:txBody>
      </p:sp>
      <p:sp>
        <p:nvSpPr>
          <p:cNvPr id="17" name="文本框 16"/>
          <p:cNvSpPr txBox="1"/>
          <p:nvPr/>
        </p:nvSpPr>
        <p:spPr>
          <a:xfrm>
            <a:off x="6743065" y="578485"/>
            <a:ext cx="5458460" cy="1322070"/>
          </a:xfrm>
          <a:prstGeom prst="rect">
            <a:avLst/>
          </a:prstGeom>
          <a:solidFill>
            <a:schemeClr val="accent1"/>
          </a:solidFill>
        </p:spPr>
        <p:txBody>
          <a:bodyPr wrap="square" rtlCol="0">
            <a:spAutoFit/>
          </a:bodyPr>
          <a:p>
            <a:r>
              <a:rPr lang="en-US" altLang="zh-CN" sz="1600" b="1">
                <a:solidFill>
                  <a:schemeClr val="bg1"/>
                </a:solidFill>
                <a:latin typeface="Times New Roman" panose="02020603050405020304" charset="0"/>
                <a:cs typeface="Times New Roman" panose="02020603050405020304" charset="0"/>
                <a:sym typeface="+mn-ea"/>
              </a:rPr>
              <a:t>For instance, I often use Sora to create vivid visualizations, which helps me gain a deeper understanding of abstract concepts. Additionally, with the aid of DeepSeek, I can explore a wealth of knowledge beyond the regular curriculum, significantly broadening my horizons.</a:t>
            </a:r>
            <a:endParaRPr lang="en-US" altLang="zh-CN" sz="1600" b="1">
              <a:solidFill>
                <a:schemeClr val="bg1"/>
              </a:solidFill>
              <a:latin typeface="Times New Roman" panose="02020603050405020304" charset="0"/>
              <a:cs typeface="Times New Roman" panose="02020603050405020304" charset="0"/>
              <a:sym typeface="+mn-ea"/>
            </a:endParaRPr>
          </a:p>
        </p:txBody>
      </p:sp>
      <p:sp>
        <p:nvSpPr>
          <p:cNvPr id="18" name="文本框 17"/>
          <p:cNvSpPr txBox="1"/>
          <p:nvPr/>
        </p:nvSpPr>
        <p:spPr>
          <a:xfrm>
            <a:off x="6646545" y="2220595"/>
            <a:ext cx="5363210" cy="2332355"/>
          </a:xfrm>
          <a:prstGeom prst="rect">
            <a:avLst/>
          </a:prstGeom>
          <a:solidFill>
            <a:schemeClr val="accent1"/>
          </a:solidFill>
        </p:spPr>
        <p:txBody>
          <a:bodyPr wrap="square" rtlCol="0">
            <a:noAutofit/>
          </a:bodyPr>
          <a:p>
            <a:r>
              <a:rPr lang="en-US" altLang="zh-CN" sz="1600" b="1">
                <a:solidFill>
                  <a:schemeClr val="bg1"/>
                </a:solidFill>
                <a:latin typeface="Times New Roman" panose="02020603050405020304" charset="0"/>
                <a:cs typeface="Times New Roman" panose="02020603050405020304" charset="0"/>
                <a:sym typeface="+mn-ea"/>
              </a:rPr>
              <a:t>Technology, which is grounded in a vast amount of data, will undoubtedly enhance your learning efficiency by analyzing your personal data. With its help, you can achieve the most significant progress within a limited time frame. Take myself as an example. I once uploaded my test paper to an app, and it provided me with suggestions on where I should exert more effort, specifically in the areas where I was relatively weak. Moreover, it also recommended some learning strategies that were a perfect fit for me.</a:t>
            </a:r>
            <a:endParaRPr lang="en-US" altLang="zh-CN" sz="1600" b="1">
              <a:solidFill>
                <a:schemeClr val="bg1"/>
              </a:solidFill>
              <a:latin typeface="Times New Roman" panose="02020603050405020304" charset="0"/>
              <a:cs typeface="Times New Roman" panose="02020603050405020304" charset="0"/>
            </a:endParaRPr>
          </a:p>
          <a:p>
            <a:endParaRPr lang="en-US" altLang="zh-CN" sz="1600" b="1">
              <a:solidFill>
                <a:schemeClr val="bg1"/>
              </a:solidFill>
              <a:latin typeface="Times New Roman" panose="02020603050405020304" charset="0"/>
              <a:cs typeface="Times New Roman" panose="02020603050405020304" charset="0"/>
              <a:sym typeface="+mn-ea"/>
            </a:endParaRPr>
          </a:p>
        </p:txBody>
      </p:sp>
      <p:sp>
        <p:nvSpPr>
          <p:cNvPr id="19" name="文本框 18"/>
          <p:cNvSpPr txBox="1"/>
          <p:nvPr/>
        </p:nvSpPr>
        <p:spPr>
          <a:xfrm>
            <a:off x="6526530" y="4872990"/>
            <a:ext cx="5659120" cy="1814830"/>
          </a:xfrm>
          <a:prstGeom prst="rect">
            <a:avLst/>
          </a:prstGeom>
          <a:solidFill>
            <a:schemeClr val="accent1"/>
          </a:solidFill>
        </p:spPr>
        <p:txBody>
          <a:bodyPr wrap="square" rtlCol="0">
            <a:spAutoFit/>
          </a:bodyPr>
          <a:p>
            <a:r>
              <a:rPr lang="en-US" altLang="zh-CN" sz="1600" b="1">
                <a:solidFill>
                  <a:schemeClr val="bg1"/>
                </a:solidFill>
                <a:latin typeface="Times New Roman" panose="02020603050405020304" charset="0"/>
                <a:cs typeface="Times New Roman" panose="02020603050405020304" charset="0"/>
                <a:sym typeface="+mn-ea"/>
              </a:rPr>
              <a:t>Last semester, faced with challenging math problems, instead of thinking independently, I immediately turned to a learning app for ready-made solutions. Gradually, I found myself increasingly dependent on this quick-fix approach. During an exam, without the app's assistance, I struggled to solve even moderately difficult questions, as my problem-solving and critical thinking skills had severely deteriorated.</a:t>
            </a:r>
            <a:endParaRPr lang="en-US" altLang="zh-CN" sz="1600" b="1">
              <a:solidFill>
                <a:schemeClr val="bg1"/>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 grpId="0" animBg="1"/>
      <p:bldP spid="5" grpId="0" animBg="1"/>
      <p:bldP spid="6" grpId="0" animBg="1"/>
      <p:bldP spid="10" grpId="0" animBg="1"/>
      <p:bldP spid="11" grpId="0" animBg="1"/>
      <p:bldP spid="12" grpId="0" animBg="1"/>
      <p:bldP spid="13" grpId="0"/>
      <p:bldP spid="14" grpId="0" animBg="1"/>
      <p:bldP spid="17" grpId="0" animBg="1"/>
      <p:bldP spid="15" grpId="0" animBg="1"/>
      <p:bldP spid="18" grpId="0" bldLvl="0" animBg="1"/>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6207760" cy="556260"/>
          </a:xfrm>
          <a:prstGeom prst="rect">
            <a:avLst/>
          </a:prstGeom>
          <a:solidFill>
            <a:schemeClr val="accent1">
              <a:lumMod val="75000"/>
            </a:schemeClr>
          </a:solidFill>
          <a:ln>
            <a:solidFill>
              <a:schemeClr val="accent1">
                <a:lumMod val="75000"/>
              </a:schemeClr>
            </a:solidFill>
          </a:ln>
        </p:spPr>
        <p:txBody>
          <a:bodyPr wrap="square" rtlCol="0">
            <a:normAutofit fontScale="70000"/>
          </a:bodyPr>
          <a:p>
            <a:r>
              <a:rPr lang="en-US" altLang="zh-CN" sz="3200" b="1" i="1">
                <a:solidFill>
                  <a:schemeClr val="lt1"/>
                </a:solidFill>
                <a:latin typeface="+mn-lt"/>
                <a:ea typeface="+mn-ea"/>
              </a:rPr>
              <a:t> </a:t>
            </a:r>
            <a:r>
              <a:rPr lang="en-US" altLang="zh-CN" sz="3110" b="1" i="1">
                <a:solidFill>
                  <a:schemeClr val="lt1"/>
                </a:solidFill>
                <a:latin typeface="+mn-lt"/>
                <a:ea typeface="+mn-ea"/>
              </a:rPr>
              <a:t>Step6 Practise and Create(</a:t>
            </a:r>
            <a:r>
              <a:rPr lang="zh-CN" altLang="en-US" sz="3110" b="1" i="1">
                <a:solidFill>
                  <a:schemeClr val="lt1"/>
                </a:solidFill>
                <a:sym typeface="+mn-ea"/>
              </a:rPr>
              <a:t>创造性思维训练</a:t>
            </a:r>
            <a:r>
              <a:rPr lang="en-US" altLang="zh-CN" sz="3110" b="1" i="1">
                <a:solidFill>
                  <a:schemeClr val="lt1"/>
                </a:solidFill>
                <a:latin typeface="+mn-lt"/>
                <a:ea typeface="+mn-ea"/>
              </a:rPr>
              <a:t>)</a:t>
            </a:r>
            <a:endParaRPr lang="en-US" altLang="zh-CN" sz="3110" b="1" i="1">
              <a:solidFill>
                <a:schemeClr val="lt1"/>
              </a:solidFill>
              <a:latin typeface="+mn-lt"/>
              <a:ea typeface="+mn-ea"/>
            </a:endParaRPr>
          </a:p>
          <a:p>
            <a:endParaRPr lang="zh-CN" altLang="en-US" sz="3110" b="1" i="1">
              <a:solidFill>
                <a:schemeClr val="lt1"/>
              </a:solidFill>
              <a:latin typeface="+mn-lt"/>
              <a:ea typeface="+mn-ea"/>
            </a:endParaRPr>
          </a:p>
        </p:txBody>
      </p:sp>
      <p:sp>
        <p:nvSpPr>
          <p:cNvPr id="2" name="文本框 1"/>
          <p:cNvSpPr txBox="1"/>
          <p:nvPr/>
        </p:nvSpPr>
        <p:spPr>
          <a:xfrm>
            <a:off x="0" y="2291715"/>
            <a:ext cx="70040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S13:  </a:t>
            </a:r>
            <a:endParaRPr lang="zh-CN" altLang="en-US" sz="2400" b="1">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9525" y="3944620"/>
            <a:ext cx="69024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S14: </a:t>
            </a:r>
            <a:endParaRPr lang="en-US" altLang="zh-CN" sz="2400" b="1">
              <a:solidFill>
                <a:schemeClr val="bg1"/>
              </a:solidFill>
              <a:latin typeface="Times New Roman" panose="02020603050405020304" charset="0"/>
              <a:cs typeface="Times New Roman" panose="02020603050405020304" charset="0"/>
            </a:endParaRPr>
          </a:p>
        </p:txBody>
      </p:sp>
      <p:sp>
        <p:nvSpPr>
          <p:cNvPr id="6" name="文本框 5"/>
          <p:cNvSpPr txBox="1"/>
          <p:nvPr/>
        </p:nvSpPr>
        <p:spPr>
          <a:xfrm>
            <a:off x="-22225" y="5597525"/>
            <a:ext cx="82550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S15: </a:t>
            </a:r>
            <a:endParaRPr lang="en-US" altLang="zh-CN" sz="2400" b="1">
              <a:solidFill>
                <a:schemeClr val="bg1"/>
              </a:solidFill>
              <a:latin typeface="Times New Roman" panose="02020603050405020304" charset="0"/>
              <a:cs typeface="Times New Roman" panose="02020603050405020304" charset="0"/>
            </a:endParaRPr>
          </a:p>
        </p:txBody>
      </p:sp>
      <p:sp>
        <p:nvSpPr>
          <p:cNvPr id="3" name="文本框 2"/>
          <p:cNvSpPr txBox="1"/>
          <p:nvPr/>
        </p:nvSpPr>
        <p:spPr>
          <a:xfrm>
            <a:off x="9525" y="594360"/>
            <a:ext cx="5846445" cy="706755"/>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1. Give Ss five minutes to write down the Chinese </a:t>
            </a:r>
            <a:endParaRPr lang="en-US" altLang="zh-CN" sz="2000" b="1">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contents of Para.3, then make the third presentation.</a:t>
            </a:r>
            <a:endParaRPr lang="en-US" altLang="zh-CN" sz="2000" b="1">
              <a:latin typeface="Times New Roman" panose="02020603050405020304" charset="0"/>
              <a:cs typeface="Times New Roman" panose="02020603050405020304" charset="0"/>
            </a:endParaRPr>
          </a:p>
        </p:txBody>
      </p:sp>
      <p:sp>
        <p:nvSpPr>
          <p:cNvPr id="9" name="文本框 8"/>
          <p:cNvSpPr txBox="1"/>
          <p:nvPr/>
        </p:nvSpPr>
        <p:spPr>
          <a:xfrm>
            <a:off x="961390" y="1301115"/>
            <a:ext cx="317944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Presentation(Para.3.)</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700405" y="2002790"/>
            <a:ext cx="4918075" cy="922020"/>
          </a:xfrm>
          <a:prstGeom prst="rect">
            <a:avLst/>
          </a:prstGeom>
          <a:solidFill>
            <a:schemeClr val="accent2"/>
          </a:solidFill>
        </p:spPr>
        <p:txBody>
          <a:bodyPr wrap="square" rtlCol="0">
            <a:spAutoFit/>
          </a:bodyPr>
          <a:p>
            <a:r>
              <a:rPr lang="zh-CN" altLang="en-US" b="1">
                <a:solidFill>
                  <a:schemeClr val="bg1"/>
                </a:solidFill>
                <a:latin typeface="Times New Roman" panose="02020603050405020304" charset="0"/>
                <a:sym typeface="+mn-ea"/>
              </a:rPr>
              <a:t>在这个数字时代，积极参与科技支持的个性化学习至关重要。只有这样做，我们才能享受到更高效、更充实的学习体验。</a:t>
            </a:r>
            <a:endParaRPr lang="zh-CN" altLang="en-US" b="1">
              <a:solidFill>
                <a:schemeClr val="bg1"/>
              </a:solidFill>
              <a:latin typeface="Times New Roman" panose="02020603050405020304" charset="0"/>
              <a:sym typeface="+mn-ea"/>
            </a:endParaRPr>
          </a:p>
        </p:txBody>
      </p:sp>
      <p:sp>
        <p:nvSpPr>
          <p:cNvPr id="11" name="文本框 10"/>
          <p:cNvSpPr txBox="1"/>
          <p:nvPr/>
        </p:nvSpPr>
        <p:spPr>
          <a:xfrm>
            <a:off x="699770" y="3575685"/>
            <a:ext cx="4918075" cy="869950"/>
          </a:xfrm>
          <a:prstGeom prst="rect">
            <a:avLst/>
          </a:prstGeom>
          <a:solidFill>
            <a:schemeClr val="accent2"/>
          </a:solidFill>
        </p:spPr>
        <p:txBody>
          <a:bodyPr wrap="square" rtlCol="0">
            <a:noAutofit/>
          </a:bodyPr>
          <a:p>
            <a:r>
              <a:rPr lang="zh-CN" altLang="en-US" b="1">
                <a:solidFill>
                  <a:schemeClr val="bg1"/>
                </a:solidFill>
                <a:sym typeface="+mn-ea"/>
              </a:rPr>
              <a:t>总而言之，尽管科技支持的个性化学习有诸多优点，但我们依然需要具备独立学习的能力</a:t>
            </a:r>
            <a:r>
              <a:rPr lang="zh-CN" altLang="en-US">
                <a:solidFill>
                  <a:schemeClr val="bg1"/>
                </a:solidFill>
                <a:sym typeface="+mn-ea"/>
              </a:rPr>
              <a:t>。</a:t>
            </a:r>
            <a:endParaRPr lang="zh-CN" altLang="en-US" b="1">
              <a:solidFill>
                <a:schemeClr val="bg1"/>
              </a:solidFill>
              <a:latin typeface="Times New Roman" panose="02020603050405020304" charset="0"/>
              <a:sym typeface="+mn-ea"/>
            </a:endParaRPr>
          </a:p>
        </p:txBody>
      </p:sp>
      <p:sp>
        <p:nvSpPr>
          <p:cNvPr id="12" name="文本框 11"/>
          <p:cNvSpPr txBox="1"/>
          <p:nvPr/>
        </p:nvSpPr>
        <p:spPr>
          <a:xfrm>
            <a:off x="803910" y="5366385"/>
            <a:ext cx="4814570" cy="922020"/>
          </a:xfrm>
          <a:prstGeom prst="rect">
            <a:avLst/>
          </a:prstGeom>
          <a:solidFill>
            <a:schemeClr val="accent2"/>
          </a:solidFill>
        </p:spPr>
        <p:txBody>
          <a:bodyPr wrap="square" rtlCol="0">
            <a:spAutoFit/>
          </a:bodyPr>
          <a:p>
            <a:r>
              <a:rPr lang="zh-CN" altLang="en-US" b="1">
                <a:solidFill>
                  <a:schemeClr val="bg1"/>
                </a:solidFill>
                <a:latin typeface="Times New Roman" panose="02020603050405020304" charset="0"/>
                <a:sym typeface="+mn-ea"/>
              </a:rPr>
              <a:t>总之，虽然技术支撑下的个性化学习可以是一个有用的工具，但我们必须小心不要过度依赖它，要确保我们保持必要的学习和社交技能。</a:t>
            </a:r>
            <a:endParaRPr lang="zh-CN" altLang="en-US" b="1">
              <a:solidFill>
                <a:schemeClr val="bg1"/>
              </a:solidFill>
              <a:latin typeface="Times New Roman" panose="02020603050405020304" charset="0"/>
              <a:sym typeface="+mn-ea"/>
            </a:endParaRPr>
          </a:p>
        </p:txBody>
      </p:sp>
      <p:sp>
        <p:nvSpPr>
          <p:cNvPr id="13" name="文本框 12"/>
          <p:cNvSpPr txBox="1"/>
          <p:nvPr/>
        </p:nvSpPr>
        <p:spPr>
          <a:xfrm>
            <a:off x="6505575" y="0"/>
            <a:ext cx="5577840" cy="645160"/>
          </a:xfrm>
          <a:prstGeom prst="rect">
            <a:avLst/>
          </a:prstGeom>
          <a:noFill/>
        </p:spPr>
        <p:txBody>
          <a:bodyPr wrap="square" rtlCol="0">
            <a:spAutoFit/>
          </a:bodyPr>
          <a:p>
            <a:r>
              <a:rPr lang="en-US" altLang="zh-CN" b="1">
                <a:latin typeface="Times New Roman" panose="02020603050405020304" charset="0"/>
                <a:cs typeface="Times New Roman" panose="02020603050405020304" charset="0"/>
                <a:sym typeface="+mn-ea"/>
              </a:rPr>
              <a:t>2.Translate the above Chinese sentences into English , then make the third presentations .</a:t>
            </a:r>
            <a:endParaRPr lang="zh-CN" altLang="en-US"/>
          </a:p>
        </p:txBody>
      </p:sp>
      <p:sp>
        <p:nvSpPr>
          <p:cNvPr id="14" name="文本框 13"/>
          <p:cNvSpPr txBox="1"/>
          <p:nvPr/>
        </p:nvSpPr>
        <p:spPr>
          <a:xfrm>
            <a:off x="5786120" y="1308735"/>
            <a:ext cx="71945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S16:  </a:t>
            </a:r>
            <a:endParaRPr lang="zh-CN" altLang="en-US" sz="2400" b="1">
              <a:solidFill>
                <a:schemeClr val="bg1"/>
              </a:solidFill>
              <a:latin typeface="Times New Roman" panose="02020603050405020304" charset="0"/>
              <a:cs typeface="Times New Roman" panose="02020603050405020304" charset="0"/>
            </a:endParaRPr>
          </a:p>
        </p:txBody>
      </p:sp>
      <p:sp>
        <p:nvSpPr>
          <p:cNvPr id="15" name="文本框 14"/>
          <p:cNvSpPr txBox="1"/>
          <p:nvPr/>
        </p:nvSpPr>
        <p:spPr>
          <a:xfrm>
            <a:off x="5741670" y="3484245"/>
            <a:ext cx="82677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S17: </a:t>
            </a:r>
            <a:endParaRPr lang="en-US" altLang="zh-CN" sz="2400" b="1">
              <a:solidFill>
                <a:schemeClr val="bg1"/>
              </a:solidFill>
              <a:latin typeface="Times New Roman" panose="02020603050405020304" charset="0"/>
              <a:cs typeface="Times New Roman" panose="02020603050405020304" charset="0"/>
            </a:endParaRPr>
          </a:p>
        </p:txBody>
      </p:sp>
      <p:sp>
        <p:nvSpPr>
          <p:cNvPr id="16" name="文本框 15"/>
          <p:cNvSpPr txBox="1"/>
          <p:nvPr/>
        </p:nvSpPr>
        <p:spPr>
          <a:xfrm>
            <a:off x="5855970" y="5499100"/>
            <a:ext cx="889000"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S18: </a:t>
            </a:r>
            <a:endParaRPr lang="en-US" altLang="zh-CN" sz="2400" b="1">
              <a:solidFill>
                <a:schemeClr val="bg1"/>
              </a:solidFill>
              <a:latin typeface="Times New Roman" panose="02020603050405020304" charset="0"/>
              <a:cs typeface="Times New Roman" panose="02020603050405020304" charset="0"/>
            </a:endParaRPr>
          </a:p>
        </p:txBody>
      </p:sp>
      <p:sp>
        <p:nvSpPr>
          <p:cNvPr id="17" name="文本框 16"/>
          <p:cNvSpPr txBox="1"/>
          <p:nvPr/>
        </p:nvSpPr>
        <p:spPr>
          <a:xfrm>
            <a:off x="6512560" y="852170"/>
            <a:ext cx="5679440" cy="1357630"/>
          </a:xfrm>
          <a:prstGeom prst="rect">
            <a:avLst/>
          </a:prstGeom>
          <a:solidFill>
            <a:schemeClr val="accent1"/>
          </a:solidFill>
        </p:spPr>
        <p:txBody>
          <a:bodyPr wrap="square" rtlCol="0">
            <a:noAutofit/>
          </a:bodyPr>
          <a:p>
            <a:r>
              <a:rPr lang="en-US" altLang="zh-CN" sz="2000" b="1">
                <a:solidFill>
                  <a:schemeClr val="bg1"/>
                </a:solidFill>
                <a:latin typeface="Times New Roman" panose="02020603050405020304" charset="0"/>
                <a:cs typeface="Times New Roman" panose="02020603050405020304" charset="0"/>
                <a:sym typeface="+mn-ea"/>
              </a:rPr>
              <a:t>    In this digital age, actively participating in technology-supported personalized learning is essential. Only by doing so can we enjoy a more efficient and fulfilling learning experience.</a:t>
            </a:r>
            <a:endParaRPr lang="en-US" altLang="zh-CN" sz="2000" b="1">
              <a:solidFill>
                <a:schemeClr val="bg1"/>
              </a:solidFill>
              <a:latin typeface="Times New Roman" panose="02020603050405020304" charset="0"/>
              <a:cs typeface="Times New Roman" panose="02020603050405020304" charset="0"/>
              <a:sym typeface="+mn-ea"/>
            </a:endParaRPr>
          </a:p>
        </p:txBody>
      </p:sp>
      <p:sp>
        <p:nvSpPr>
          <p:cNvPr id="18" name="文本框 17"/>
          <p:cNvSpPr txBox="1"/>
          <p:nvPr/>
        </p:nvSpPr>
        <p:spPr>
          <a:xfrm>
            <a:off x="6505575" y="2863215"/>
            <a:ext cx="5669280" cy="1541780"/>
          </a:xfrm>
          <a:prstGeom prst="rect">
            <a:avLst/>
          </a:prstGeom>
          <a:solidFill>
            <a:schemeClr val="accent1"/>
          </a:solidFill>
        </p:spPr>
        <p:txBody>
          <a:bodyPr wrap="square" rtlCol="0">
            <a:noAutofit/>
          </a:bodyPr>
          <a:p>
            <a:r>
              <a:rPr lang="en-US" altLang="zh-CN" sz="2000" b="1">
                <a:solidFill>
                  <a:schemeClr val="bg1"/>
                </a:solidFill>
                <a:latin typeface="Times New Roman" panose="02020603050405020304" charset="0"/>
                <a:cs typeface="Times New Roman" panose="02020603050405020304" charset="0"/>
                <a:sym typeface="+mn-ea"/>
              </a:rPr>
              <a:t>     All in all, although technology-supported personalized learning boasts numerous advantages, we still need to possess the ability to learn independently.</a:t>
            </a:r>
            <a:endParaRPr lang="en-US" altLang="zh-CN" sz="2000" b="1">
              <a:solidFill>
                <a:schemeClr val="bg1"/>
              </a:solidFill>
              <a:latin typeface="Times New Roman" panose="02020603050405020304" charset="0"/>
              <a:cs typeface="Times New Roman" panose="02020603050405020304" charset="0"/>
              <a:sym typeface="+mn-ea"/>
            </a:endParaRPr>
          </a:p>
        </p:txBody>
      </p:sp>
      <p:sp>
        <p:nvSpPr>
          <p:cNvPr id="19" name="文本框 18"/>
          <p:cNvSpPr txBox="1"/>
          <p:nvPr/>
        </p:nvSpPr>
        <p:spPr>
          <a:xfrm>
            <a:off x="6744335" y="4989195"/>
            <a:ext cx="5447030" cy="1698625"/>
          </a:xfrm>
          <a:prstGeom prst="rect">
            <a:avLst/>
          </a:prstGeom>
          <a:solidFill>
            <a:schemeClr val="accent1"/>
          </a:solidFill>
        </p:spPr>
        <p:txBody>
          <a:bodyPr wrap="square" rtlCol="0">
            <a:noAutofit/>
          </a:bodyPr>
          <a:p>
            <a:r>
              <a:rPr lang="en-US" altLang="zh-CN" sz="2000" b="1">
                <a:solidFill>
                  <a:schemeClr val="bg1"/>
                </a:solidFill>
                <a:latin typeface="Times New Roman" panose="02020603050405020304" charset="0"/>
                <a:cs typeface="Times New Roman" panose="02020603050405020304" charset="0"/>
                <a:sym typeface="+mn-ea"/>
              </a:rPr>
              <a:t>     In conclusion, while technology-supported personalized learning can be a useful tool, we must be cautious not to over-rely on it, ensuring we maintain our essential learning and social skills.</a:t>
            </a:r>
            <a:endParaRPr lang="zh-CN" altLang="en-US" sz="2000" b="1">
              <a:solidFill>
                <a:schemeClr val="bg1"/>
              </a:solidFill>
              <a:latin typeface="Times New Roman" panose="02020603050405020304" charset="0"/>
              <a:cs typeface="Times New Roman" panose="02020603050405020304" charset="0"/>
            </a:endParaRPr>
          </a:p>
          <a:p>
            <a:endParaRPr lang="zh-CN" altLang="en-US" sz="2000" b="1">
              <a:solidFill>
                <a:schemeClr val="bg1"/>
              </a:solidFill>
              <a:latin typeface="Times New Roman" panose="02020603050405020304" charset="0"/>
              <a:cs typeface="Times New Roman" panose="02020603050405020304" charset="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 grpId="0" animBg="1"/>
      <p:bldP spid="5" grpId="0" animBg="1"/>
      <p:bldP spid="6" grpId="0" animBg="1"/>
      <p:bldP spid="10" grpId="0" animBg="1"/>
      <p:bldP spid="11" grpId="0" animBg="1"/>
      <p:bldP spid="12" grpId="0" animBg="1"/>
      <p:bldP spid="13" grpId="0"/>
      <p:bldP spid="14"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8300" y="980440"/>
            <a:ext cx="11092180" cy="560324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My View on Technology-Supported Personalized Learning</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       Currently, the integration of technology into learning, driven by the rapid advancement of modern tools such as Sora and DeepSeek, has drawn significant attention. In my opinion, this presents a golden opportunity for us to leverage these technologies effectively and engage in personalized learning.</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       For instance, I often use Sora to create vivid visualizations, which helps me gain a deeper understanding of abstract concepts. Additionally, with the aid of DeepSeek, I can explore a wealth of knowledge beyond the regular curriculum, significantly broadening my horizons.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       In this digital age, actively participating in technology-supported personalized learning is essential. Only by doing so can we enjoy a more efficient and fulfilling learning experience.</a:t>
            </a:r>
            <a:endParaRPr lang="zh-CN" altLang="en-US" sz="2800">
              <a:latin typeface="Times New Roman" panose="02020603050405020304" charset="0"/>
              <a:cs typeface="Times New Roman" panose="02020603050405020304" charset="0"/>
            </a:endParaRPr>
          </a:p>
        </p:txBody>
      </p:sp>
      <p:sp>
        <p:nvSpPr>
          <p:cNvPr id="5" name="矩形 4"/>
          <p:cNvSpPr/>
          <p:nvPr/>
        </p:nvSpPr>
        <p:spPr>
          <a:xfrm>
            <a:off x="61278" y="0"/>
            <a:ext cx="3095625" cy="521970"/>
          </a:xfrm>
          <a:prstGeom prst="rect">
            <a:avLst/>
          </a:prstGeom>
          <a:noFill/>
          <a:ln>
            <a:noFill/>
          </a:ln>
        </p:spPr>
        <p:txBody>
          <a:bodyPr wrap="none" rtlCol="0" anchor="t">
            <a:spAutoFit/>
          </a:bodyPr>
          <a:p>
            <a:pPr algn="ctr"/>
            <a:r>
              <a:rPr lang="zh-CN" altLang="en-US" sz="2800" b="1">
                <a:solidFill>
                  <a:schemeClr val="accent1"/>
                </a:solidFill>
                <a:effectLst>
                  <a:outerShdw blurRad="38100" dist="25400" dir="5400000" algn="ctr" rotWithShape="0">
                    <a:srgbClr val="6E747A">
                      <a:alpha val="43000"/>
                    </a:srgbClr>
                  </a:outerShdw>
                </a:effectLst>
              </a:rPr>
              <a:t>参考范文：</a:t>
            </a:r>
            <a:r>
              <a:rPr lang="en-US" altLang="zh-CN" sz="2800" b="1">
                <a:solidFill>
                  <a:schemeClr val="accent1"/>
                </a:solidFill>
                <a:effectLst>
                  <a:outerShdw blurRad="38100" dist="25400" dir="5400000" algn="ctr" rotWithShape="0">
                    <a:srgbClr val="6E747A">
                      <a:alpha val="43000"/>
                    </a:srgbClr>
                  </a:outerShdw>
                </a:effectLst>
                <a:sym typeface="+mn-ea"/>
              </a:rPr>
              <a:t>Mode1</a:t>
            </a:r>
            <a:endParaRPr lang="zh-CN" altLang="en-US" sz="2800" b="1">
              <a:solidFill>
                <a:schemeClr val="accent1"/>
              </a:solidFill>
              <a:effectLst>
                <a:outerShdw blurRad="38100" dist="25400" dir="5400000" algn="ctr" rotWithShape="0">
                  <a:srgbClr val="6E747A">
                    <a:alpha val="43000"/>
                  </a:srgbClr>
                </a:outerShdw>
              </a:effectLst>
            </a:endParaRPr>
          </a:p>
        </p:txBody>
      </p:sp>
      <p:sp>
        <p:nvSpPr>
          <p:cNvPr id="6" name="文本框 5"/>
          <p:cNvSpPr txBox="1"/>
          <p:nvPr/>
        </p:nvSpPr>
        <p:spPr>
          <a:xfrm>
            <a:off x="3469005" y="145415"/>
            <a:ext cx="6650990" cy="583565"/>
          </a:xfrm>
          <a:prstGeom prst="rect">
            <a:avLst/>
          </a:prstGeom>
          <a:noFill/>
        </p:spPr>
        <p:txBody>
          <a:bodyPr wrap="square" rtlCol="0">
            <a:spAutoFit/>
          </a:bodyPr>
          <a:p>
            <a:r>
              <a:rPr lang="zh-CN" altLang="en-US" sz="3200" b="1">
                <a:solidFill>
                  <a:srgbClr val="FF0000"/>
                </a:solidFill>
                <a:latin typeface="+mj-lt"/>
                <a:cs typeface="+mj-lt"/>
                <a:sym typeface="+mn-ea"/>
              </a:rPr>
              <a:t>个体经验</a:t>
            </a:r>
            <a:r>
              <a:rPr lang="en-US" altLang="zh-CN" sz="3200" b="1">
                <a:solidFill>
                  <a:srgbClr val="FF0000"/>
                </a:solidFill>
                <a:latin typeface="+mj-lt"/>
                <a:cs typeface="+mj-lt"/>
                <a:sym typeface="+mn-ea"/>
              </a:rPr>
              <a:t>+</a:t>
            </a:r>
            <a:r>
              <a:rPr lang="zh-CN" altLang="en-US" sz="3200" b="1">
                <a:solidFill>
                  <a:srgbClr val="FF0000"/>
                </a:solidFill>
                <a:latin typeface="+mj-lt"/>
                <a:cs typeface="+mj-lt"/>
                <a:sym typeface="+mn-ea"/>
              </a:rPr>
              <a:t>个人观点陈述</a:t>
            </a:r>
            <a:r>
              <a:rPr lang="en-US" altLang="zh-CN" sz="3200" b="1">
                <a:solidFill>
                  <a:srgbClr val="FF0000"/>
                </a:solidFill>
                <a:latin typeface="+mj-lt"/>
                <a:cs typeface="+mj-lt"/>
                <a:sym typeface="+mn-ea"/>
              </a:rPr>
              <a:t>+</a:t>
            </a:r>
            <a:r>
              <a:rPr lang="zh-CN" altLang="en-US" sz="3200" b="1">
                <a:solidFill>
                  <a:srgbClr val="FF0000"/>
                </a:solidFill>
                <a:latin typeface="+mj-lt"/>
                <a:cs typeface="+mj-lt"/>
                <a:sym typeface="+mn-ea"/>
              </a:rPr>
              <a:t>正面肯定</a:t>
            </a:r>
            <a:endParaRPr lang="zh-CN" altLang="en-US" sz="3200" b="1">
              <a:solidFill>
                <a:srgbClr val="FF0000"/>
              </a:solidFill>
              <a:latin typeface="+mj-lt"/>
              <a:cs typeface="+mj-lt"/>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7780" y="0"/>
            <a:ext cx="12174220" cy="6902450"/>
          </a:xfrm>
          <a:prstGeom prst="rect">
            <a:avLst/>
          </a:prstGeom>
        </p:spPr>
      </p:pic>
      <p:sp>
        <p:nvSpPr>
          <p:cNvPr id="3" name="标题 5"/>
          <p:cNvSpPr>
            <a:spLocks noGrp="1"/>
          </p:cNvSpPr>
          <p:nvPr>
            <p:custDataLst>
              <p:tags r:id="rId2"/>
            </p:custDataLst>
          </p:nvPr>
        </p:nvSpPr>
        <p:spPr>
          <a:xfrm>
            <a:off x="943610" y="4361180"/>
            <a:ext cx="10038715" cy="1250950"/>
          </a:xfrm>
          <a:prstGeom prst="rect">
            <a:avLst/>
          </a:prstGeom>
          <a:ln>
            <a:solidFill>
              <a:srgbClr val="000000">
                <a:alpha val="0"/>
              </a:srgbClr>
            </a:solidFill>
          </a:ln>
        </p:spPr>
        <p:txBody>
          <a:bodyPr vert="horz" wrap="square" lIns="101600" tIns="38100" rIns="76200" bIns="38100" rtlCol="0" anchor="b" anchorCtr="0">
            <a:noAutofit/>
          </a:bodyPr>
          <a:lstStyle>
            <a:lvl1pPr marL="0" indent="0" algn="l" defTabSz="914400" rtl="0" eaLnBrk="1" latinLnBrk="0" hangingPunct="1">
              <a:lnSpc>
                <a:spcPct val="100000"/>
              </a:lnSpc>
              <a:spcBef>
                <a:spcPct val="0"/>
              </a:spcBef>
              <a:buFont typeface="Arial" panose="020B0604020202020204" pitchFamily="34" charset="0"/>
              <a:buNone/>
              <a:defRPr kumimoji="0" lang="zh-CN" altLang="en-US" sz="4300" b="1" i="0" u="none" strike="noStrike" kern="1200" cap="none" spc="350" normalizeH="0" baseline="0" noProof="1" dirty="0">
                <a:solidFill>
                  <a:schemeClr val="lt1"/>
                </a:solidFill>
                <a:uFillTx/>
                <a:latin typeface="+mj-ea"/>
                <a:ea typeface="+mj-ea"/>
                <a:cs typeface="+mn-cs"/>
              </a:defRPr>
            </a:lvl1pPr>
          </a:lstStyle>
          <a:p>
            <a:pPr algn="l"/>
            <a:endParaRPr lang="zh-CN" altLang="en-US" sz="3200" i="1" dirty="0">
              <a:solidFill>
                <a:schemeClr val="tx1"/>
              </a:solidFill>
              <a:latin typeface="+mj-ea"/>
              <a:ea typeface="+mj-ea"/>
              <a:sym typeface="+mn-ea"/>
            </a:endParaRPr>
          </a:p>
        </p:txBody>
      </p:sp>
      <p:sp>
        <p:nvSpPr>
          <p:cNvPr id="5" name="副标题"/>
          <p:cNvSpPr>
            <a:spLocks noGrp="1"/>
          </p:cNvSpPr>
          <p:nvPr>
            <p:ph type="subTitle" idx="4294967295"/>
            <p:custDataLst>
              <p:tags r:id="rId3"/>
            </p:custDataLst>
          </p:nvPr>
        </p:nvSpPr>
        <p:spPr>
          <a:xfrm>
            <a:off x="323215" y="254635"/>
            <a:ext cx="11021060" cy="972185"/>
          </a:xfrm>
        </p:spPr>
        <p:txBody>
          <a:bodyPr>
            <a:noAutofit/>
          </a:bodyPr>
          <a:lstStyle/>
          <a:p>
            <a:pPr marL="0" indent="0" algn="l">
              <a:buNone/>
            </a:pPr>
            <a:r>
              <a:rPr lang="en-US" altLang="zh-CN" sz="3200" b="1" dirty="0">
                <a:solidFill>
                  <a:schemeClr val="bg1"/>
                </a:solidFill>
                <a:latin typeface="Times New Roman" panose="02020603050405020304" charset="0"/>
                <a:ea typeface="+mj-ea"/>
                <a:cs typeface="Times New Roman" panose="02020603050405020304" charset="0"/>
                <a:sym typeface="+mn-ea"/>
              </a:rPr>
              <a:t>“</a:t>
            </a:r>
            <a:r>
              <a:rPr lang="zh-CN" altLang="en-US" sz="3200" b="1" dirty="0">
                <a:solidFill>
                  <a:schemeClr val="bg1"/>
                </a:solidFill>
                <a:latin typeface="Times New Roman" panose="02020603050405020304" charset="0"/>
                <a:ea typeface="+mj-ea"/>
                <a:cs typeface="Times New Roman" panose="02020603050405020304" charset="0"/>
                <a:sym typeface="+mn-ea"/>
              </a:rPr>
              <a:t>四维六阶</a:t>
            </a:r>
            <a:r>
              <a:rPr lang="en-US" altLang="zh-CN" sz="3200" b="1" dirty="0">
                <a:solidFill>
                  <a:schemeClr val="bg1"/>
                </a:solidFill>
                <a:latin typeface="Times New Roman" panose="02020603050405020304" charset="0"/>
                <a:ea typeface="+mj-ea"/>
                <a:cs typeface="Times New Roman" panose="02020603050405020304" charset="0"/>
                <a:sym typeface="+mn-ea"/>
              </a:rPr>
              <a:t>”</a:t>
            </a:r>
            <a:r>
              <a:rPr lang="zh-CN" altLang="en-US" sz="3200" b="1" dirty="0">
                <a:solidFill>
                  <a:schemeClr val="bg1"/>
                </a:solidFill>
                <a:latin typeface="Times New Roman" panose="02020603050405020304" charset="0"/>
                <a:ea typeface="+mj-ea"/>
                <a:cs typeface="Times New Roman" panose="02020603050405020304" charset="0"/>
                <a:sym typeface="+mn-ea"/>
              </a:rPr>
              <a:t>主题应用文高阶思维培养课堂构建</a:t>
            </a:r>
            <a:endParaRPr lang="zh-CN" altLang="en-US" sz="3200" b="1" dirty="0">
              <a:solidFill>
                <a:schemeClr val="bg1"/>
              </a:solidFill>
              <a:latin typeface="Times New Roman" panose="02020603050405020304" charset="0"/>
              <a:ea typeface="+mj-ea"/>
              <a:cs typeface="Times New Roman" panose="02020603050405020304" charset="0"/>
              <a:sym typeface="+mn-ea"/>
            </a:endParaRPr>
          </a:p>
          <a:p>
            <a:pPr marL="0" indent="0" algn="l">
              <a:buNone/>
            </a:pPr>
            <a:r>
              <a:rPr lang="en-US" altLang="zh-CN" sz="3200" b="1" dirty="0">
                <a:solidFill>
                  <a:schemeClr val="bg1"/>
                </a:solidFill>
                <a:latin typeface="Times New Roman" panose="02020603050405020304" charset="0"/>
                <a:ea typeface="+mj-ea"/>
                <a:cs typeface="Times New Roman" panose="02020603050405020304" charset="0"/>
                <a:sym typeface="+mn-ea"/>
              </a:rPr>
              <a:t>                        </a:t>
            </a:r>
            <a:endParaRPr lang="en-US" altLang="zh-CN" sz="3200" b="1" dirty="0">
              <a:solidFill>
                <a:schemeClr val="bg1"/>
              </a:solidFill>
              <a:latin typeface="Times New Roman" panose="02020603050405020304" charset="0"/>
              <a:ea typeface="+mj-ea"/>
              <a:cs typeface="Times New Roman" panose="02020603050405020304" charset="0"/>
              <a:sym typeface="+mn-ea"/>
            </a:endParaRPr>
          </a:p>
          <a:p>
            <a:pPr marL="0" indent="0" algn="l">
              <a:buNone/>
            </a:pPr>
            <a:r>
              <a:rPr lang="en-US" altLang="zh-CN" sz="2800" b="1" dirty="0">
                <a:solidFill>
                  <a:schemeClr val="accent2"/>
                </a:solidFill>
                <a:latin typeface="Times New Roman" panose="02020603050405020304" charset="0"/>
                <a:ea typeface="+mj-ea"/>
                <a:cs typeface="Times New Roman" panose="02020603050405020304" charset="0"/>
                <a:sym typeface="+mn-ea"/>
              </a:rPr>
              <a:t> --- </a:t>
            </a:r>
            <a:r>
              <a:rPr lang="zh-CN" altLang="en-US" sz="2800" b="1" dirty="0">
                <a:solidFill>
                  <a:schemeClr val="accent2"/>
                </a:solidFill>
                <a:latin typeface="Times New Roman" panose="02020603050405020304" charset="0"/>
                <a:ea typeface="+mj-ea"/>
                <a:cs typeface="Times New Roman" panose="02020603050405020304" charset="0"/>
                <a:sym typeface="+mn-ea"/>
              </a:rPr>
              <a:t>绍兴二模</a:t>
            </a:r>
            <a:r>
              <a:rPr lang="en-US" altLang="zh-CN" sz="2800" b="1" dirty="0">
                <a:solidFill>
                  <a:schemeClr val="accent2"/>
                </a:solidFill>
                <a:latin typeface="Times New Roman" panose="02020603050405020304" charset="0"/>
                <a:ea typeface="+mj-ea"/>
                <a:cs typeface="Times New Roman" panose="02020603050405020304" charset="0"/>
                <a:sym typeface="+mn-ea"/>
              </a:rPr>
              <a:t>(2025.4.9.)</a:t>
            </a:r>
            <a:r>
              <a:rPr lang="zh-CN" altLang="en-US" sz="2800" b="1" dirty="0">
                <a:solidFill>
                  <a:schemeClr val="accent2"/>
                </a:solidFill>
                <a:latin typeface="Times New Roman" panose="02020603050405020304" charset="0"/>
                <a:ea typeface="+mj-ea"/>
                <a:cs typeface="Times New Roman" panose="02020603050405020304" charset="0"/>
                <a:sym typeface="+mn-ea"/>
              </a:rPr>
              <a:t>诊断性考试应用文写作讲评</a:t>
            </a:r>
            <a:endParaRPr lang="zh-CN" altLang="en-US" sz="2800" b="1" dirty="0">
              <a:solidFill>
                <a:schemeClr val="accent2"/>
              </a:solidFill>
              <a:latin typeface="Times New Roman" panose="02020603050405020304" charset="0"/>
              <a:ea typeface="+mj-ea"/>
              <a:cs typeface="Times New Roman" panose="02020603050405020304" charset="0"/>
              <a:sym typeface="+mn-ea"/>
            </a:endParaRPr>
          </a:p>
        </p:txBody>
      </p:sp>
      <p:sp>
        <p:nvSpPr>
          <p:cNvPr id="4" name="文本框 3"/>
          <p:cNvSpPr txBox="1"/>
          <p:nvPr/>
        </p:nvSpPr>
        <p:spPr>
          <a:xfrm>
            <a:off x="6823710" y="5836920"/>
            <a:ext cx="5242560" cy="521970"/>
          </a:xfrm>
          <a:prstGeom prst="rect">
            <a:avLst/>
          </a:prstGeom>
          <a:noFill/>
        </p:spPr>
        <p:txBody>
          <a:bodyPr wrap="square" rtlCol="0">
            <a:spAutoFit/>
          </a:bodyPr>
          <a:p>
            <a:r>
              <a:rPr lang="zh-CN" altLang="en-US" sz="2800" b="1">
                <a:solidFill>
                  <a:schemeClr val="bg1"/>
                </a:solidFill>
                <a:latin typeface="Times New Roman" panose="02020603050405020304" charset="0"/>
              </a:rPr>
              <a:t>绍兴市上虞区丰惠中学徐玉茹</a:t>
            </a:r>
            <a:endParaRPr lang="zh-CN" altLang="en-US" sz="2800" b="1">
              <a:solidFill>
                <a:schemeClr val="bg1"/>
              </a:solidFill>
              <a:latin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92710" y="706755"/>
            <a:ext cx="11998325" cy="655447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My View on Technology-Supported Personalized Learning</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With the rapid development of cutting-edge technology nowadays, high technology is playing an increasingly crucial role in our learning process. In my opinion, technology-supported personalized learning is indeed beneficial. Nevertheless, we should make good use of it in a prudent manner.</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Technology, which is grounded in a vast amount of data, will undoubtedly enhance your learning efficiency by analyzing your personal data. With its help, you can achieve the most significant progress within a limited time frame. Take myself as an example. I once uploaded my test paper to an app, and it provided me with suggestions on where I should exert more effort, specifically in the areas where I was relatively weak. Moreover, it also recommended some learning strategies that were a perfect fit for me.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All in all, although technology-supported personalized learning boasts numerous advantages, we still need to possess the ability to learn independently.</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340360" y="0"/>
            <a:ext cx="3194050" cy="521970"/>
          </a:xfrm>
          <a:prstGeom prst="rect">
            <a:avLst/>
          </a:prstGeom>
          <a:noFill/>
        </p:spPr>
        <p:txBody>
          <a:bodyPr wrap="square" rtlCol="0" anchor="t">
            <a:spAutoFit/>
          </a:bodyPr>
          <a:p>
            <a:pPr algn="ctr"/>
            <a:r>
              <a:rPr lang="zh-CN" altLang="en-US" sz="2800" b="1">
                <a:solidFill>
                  <a:schemeClr val="accent1"/>
                </a:solidFill>
                <a:effectLst>
                  <a:outerShdw blurRad="38100" dist="25400" dir="5400000" algn="ctr" rotWithShape="0">
                    <a:srgbClr val="6E747A">
                      <a:alpha val="43000"/>
                    </a:srgbClr>
                  </a:outerShdw>
                </a:effectLst>
                <a:sym typeface="+mn-ea"/>
              </a:rPr>
              <a:t>参考范文：</a:t>
            </a:r>
            <a:r>
              <a:rPr lang="en-US" altLang="zh-CN" sz="2800" b="1">
                <a:solidFill>
                  <a:schemeClr val="accent1"/>
                </a:solidFill>
                <a:effectLst>
                  <a:outerShdw blurRad="38100" dist="25400" dir="5400000" algn="ctr" rotWithShape="0">
                    <a:srgbClr val="6E747A">
                      <a:alpha val="43000"/>
                    </a:srgbClr>
                  </a:outerShdw>
                </a:effectLst>
                <a:sym typeface="+mn-ea"/>
              </a:rPr>
              <a:t>Mode2</a:t>
            </a: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
        <p:nvSpPr>
          <p:cNvPr id="6" name="文本框 5"/>
          <p:cNvSpPr txBox="1"/>
          <p:nvPr/>
        </p:nvSpPr>
        <p:spPr>
          <a:xfrm>
            <a:off x="3534410" y="62230"/>
            <a:ext cx="5374005" cy="521970"/>
          </a:xfrm>
          <a:prstGeom prst="rect">
            <a:avLst/>
          </a:prstGeom>
          <a:noFill/>
        </p:spPr>
        <p:txBody>
          <a:bodyPr wrap="square" rtlCol="0" anchor="t">
            <a:spAutoFit/>
          </a:bodyPr>
          <a:p>
            <a:r>
              <a:rPr lang="zh-CN" altLang="en-US" sz="2800" b="1">
                <a:solidFill>
                  <a:srgbClr val="FF0000"/>
                </a:solidFill>
                <a:latin typeface="+mj-lt"/>
                <a:cs typeface="+mj-lt"/>
                <a:sym typeface="+mn-ea"/>
              </a:rPr>
              <a:t>社会层面</a:t>
            </a:r>
            <a:r>
              <a:rPr lang="en-US" altLang="zh-CN" sz="2800" b="1">
                <a:solidFill>
                  <a:srgbClr val="FF0000"/>
                </a:solidFill>
                <a:latin typeface="+mj-lt"/>
                <a:cs typeface="+mj-lt"/>
                <a:sym typeface="+mn-ea"/>
              </a:rPr>
              <a:t>+</a:t>
            </a:r>
            <a:r>
              <a:rPr lang="zh-CN" altLang="en-US" sz="2800" b="1">
                <a:solidFill>
                  <a:srgbClr val="FF0000"/>
                </a:solidFill>
                <a:latin typeface="+mj-lt"/>
                <a:cs typeface="+mj-lt"/>
                <a:sym typeface="+mn-ea"/>
              </a:rPr>
              <a:t>利弊论述</a:t>
            </a:r>
            <a:r>
              <a:rPr lang="en-US" altLang="zh-CN" sz="2800" b="1">
                <a:solidFill>
                  <a:srgbClr val="FF0000"/>
                </a:solidFill>
                <a:latin typeface="+mj-lt"/>
                <a:cs typeface="+mj-lt"/>
                <a:sym typeface="+mn-ea"/>
              </a:rPr>
              <a:t>+</a:t>
            </a:r>
            <a:r>
              <a:rPr lang="zh-CN" altLang="en-US" sz="2800" b="1">
                <a:solidFill>
                  <a:srgbClr val="FF0000"/>
                </a:solidFill>
                <a:latin typeface="+mj-lt"/>
                <a:cs typeface="+mj-lt"/>
                <a:sym typeface="+mn-ea"/>
              </a:rPr>
              <a:t>辩证看待</a:t>
            </a:r>
            <a:endParaRPr lang="zh-CN" altLang="en-US" sz="2800" b="1">
              <a:solidFill>
                <a:srgbClr val="FF0000"/>
              </a:solidFill>
              <a:latin typeface="+mj-lt"/>
              <a:cs typeface="+mj-lt"/>
              <a:sym typeface="+mn-ea"/>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77190" y="982980"/>
            <a:ext cx="11341735" cy="4892675"/>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My View on Technology-Supported Personalized Learning</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In recent years, technology-supported personalized learning has become increasingly popular. While it offers certain conveniences, my personal experience has made me realize the significant negative impacts of over-relying on it.</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Last semester, faced with challenging math problems, instead of thinking independently, I immediately turned to a learning app for ready-made solutions. Gradually, I found myself increasingly dependent on this quick-fix approach. During an exam, without the app's assistance, I struggled to solve even moderately difficult questions, as my problem-solving and critical thinking skills had severely deteriorated.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In conclusion, while technology-supported personalized learning can be a useful tool, we must be cautious not to over-rely on it, ensuring we maintain our essential learning and social skills.</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6" name="文本框 5"/>
          <p:cNvSpPr txBox="1"/>
          <p:nvPr/>
        </p:nvSpPr>
        <p:spPr>
          <a:xfrm>
            <a:off x="3302000" y="154305"/>
            <a:ext cx="7270750" cy="521970"/>
          </a:xfrm>
          <a:prstGeom prst="rect">
            <a:avLst/>
          </a:prstGeom>
          <a:noFill/>
        </p:spPr>
        <p:txBody>
          <a:bodyPr wrap="square" rtlCol="0">
            <a:spAutoFit/>
          </a:bodyPr>
          <a:p>
            <a:r>
              <a:rPr lang="zh-CN" altLang="en-US" sz="2800" b="1">
                <a:solidFill>
                  <a:srgbClr val="FF0000"/>
                </a:solidFill>
                <a:latin typeface="+mj-lt"/>
                <a:cs typeface="+mj-lt"/>
                <a:sym typeface="+mn-ea"/>
              </a:rPr>
              <a:t>个人经验</a:t>
            </a:r>
            <a:r>
              <a:rPr lang="en-US" altLang="zh-CN" sz="2800" b="1">
                <a:solidFill>
                  <a:srgbClr val="FF0000"/>
                </a:solidFill>
                <a:latin typeface="+mj-lt"/>
                <a:cs typeface="+mj-lt"/>
                <a:sym typeface="+mn-ea"/>
              </a:rPr>
              <a:t>/</a:t>
            </a:r>
            <a:r>
              <a:rPr lang="zh-CN" altLang="en-US" sz="2800" b="1">
                <a:solidFill>
                  <a:srgbClr val="FF0000"/>
                </a:solidFill>
                <a:latin typeface="+mj-lt"/>
                <a:cs typeface="+mj-lt"/>
                <a:sym typeface="+mn-ea"/>
              </a:rPr>
              <a:t>社会层面</a:t>
            </a:r>
            <a:r>
              <a:rPr lang="en-US" altLang="zh-CN" sz="2800" b="1">
                <a:solidFill>
                  <a:srgbClr val="FF0000"/>
                </a:solidFill>
                <a:latin typeface="+mj-lt"/>
                <a:cs typeface="+mj-lt"/>
                <a:sym typeface="+mn-ea"/>
              </a:rPr>
              <a:t>+</a:t>
            </a:r>
            <a:r>
              <a:rPr lang="zh-CN" altLang="en-US" sz="2800" b="1">
                <a:solidFill>
                  <a:srgbClr val="FF0000"/>
                </a:solidFill>
                <a:latin typeface="+mj-lt"/>
                <a:cs typeface="+mj-lt"/>
                <a:sym typeface="+mn-ea"/>
              </a:rPr>
              <a:t>弊多利少</a:t>
            </a:r>
            <a:r>
              <a:rPr lang="en-US" altLang="zh-CN" sz="2800" b="1">
                <a:solidFill>
                  <a:srgbClr val="FF0000"/>
                </a:solidFill>
                <a:latin typeface="+mj-lt"/>
                <a:cs typeface="+mj-lt"/>
                <a:sym typeface="+mn-ea"/>
              </a:rPr>
              <a:t>+</a:t>
            </a:r>
            <a:r>
              <a:rPr lang="zh-CN" altLang="en-US" sz="2800" b="1">
                <a:solidFill>
                  <a:srgbClr val="FF0000"/>
                </a:solidFill>
                <a:latin typeface="+mj-lt"/>
                <a:cs typeface="+mj-lt"/>
                <a:sym typeface="+mn-ea"/>
              </a:rPr>
              <a:t>负面影响</a:t>
            </a:r>
            <a:endParaRPr lang="zh-CN" altLang="en-US" sz="2800" b="1">
              <a:latin typeface="+mj-lt"/>
              <a:cs typeface="+mj-lt"/>
            </a:endParaRPr>
          </a:p>
        </p:txBody>
      </p:sp>
      <p:sp>
        <p:nvSpPr>
          <p:cNvPr id="7" name="文本框 6"/>
          <p:cNvSpPr txBox="1"/>
          <p:nvPr/>
        </p:nvSpPr>
        <p:spPr>
          <a:xfrm>
            <a:off x="635" y="154305"/>
            <a:ext cx="3302000" cy="521970"/>
          </a:xfrm>
          <a:prstGeom prst="rect">
            <a:avLst/>
          </a:prstGeom>
          <a:noFill/>
        </p:spPr>
        <p:txBody>
          <a:bodyPr wrap="square" rtlCol="0" anchor="t">
            <a:spAutoFit/>
          </a:bodyPr>
          <a:p>
            <a:pPr algn="ctr"/>
            <a:r>
              <a:rPr lang="zh-CN" altLang="en-US" sz="2800" b="1">
                <a:solidFill>
                  <a:schemeClr val="accent1"/>
                </a:solidFill>
                <a:effectLst>
                  <a:outerShdw blurRad="38100" dist="25400" dir="5400000" algn="ctr" rotWithShape="0">
                    <a:srgbClr val="6E747A">
                      <a:alpha val="43000"/>
                    </a:srgbClr>
                  </a:outerShdw>
                </a:effectLst>
                <a:sym typeface="+mn-ea"/>
              </a:rPr>
              <a:t>参考范文：</a:t>
            </a:r>
            <a:r>
              <a:rPr lang="en-US" altLang="zh-CN" sz="2800" b="1">
                <a:solidFill>
                  <a:schemeClr val="accent1"/>
                </a:solidFill>
                <a:effectLst>
                  <a:outerShdw blurRad="38100" dist="25400" dir="5400000" algn="ctr" rotWithShape="0">
                    <a:srgbClr val="6E747A">
                      <a:alpha val="43000"/>
                    </a:srgbClr>
                  </a:outerShdw>
                </a:effectLst>
                <a:sym typeface="+mn-ea"/>
              </a:rPr>
              <a:t>Mode3</a:t>
            </a: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7640" y="752475"/>
            <a:ext cx="12115165" cy="56311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 the digital age, more learners apply technology to their learning. However, some are not totally happy with AI lessons since AI lacks natural responses and is a little boring. Personally, technology has revolutionized the way we learn, making learning more personalized and accessible than ever before. AI-driven platforms offer tailored learning experiences that adapt to individual needs and preferences.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From my experience, using AI tools to access resources has made learning more flexible and effective. I once struggled with listening comprehension. Thanks to various language learning apps, I could practice listening with materials at any time. Meanwhile, the apps also analyzed my mistakes, allowing me to focus on the weak areas.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In conclusion, technology empowers personalized learning. By embracing technology, we can create a more inclusive and dynamic learning environment, empowering every student to reach their full potential.</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 conclusion, technology empowers personalize|d learning. By embracing technology, we can create a more inclusive and dynamic learning environment, empowering every student to reach their full potential.</a:t>
            </a:r>
            <a:endParaRPr lang="zh-CN" altLang="en-US" sz="2400">
              <a:latin typeface="Times New Roman" panose="02020603050405020304" charset="0"/>
              <a:cs typeface="Times New Roman" panose="02020603050405020304" charset="0"/>
            </a:endParaRPr>
          </a:p>
        </p:txBody>
      </p:sp>
      <p:sp>
        <p:nvSpPr>
          <p:cNvPr id="3" name="文本框 2"/>
          <p:cNvSpPr txBox="1"/>
          <p:nvPr/>
        </p:nvSpPr>
        <p:spPr>
          <a:xfrm>
            <a:off x="167640" y="97155"/>
            <a:ext cx="3018790" cy="521970"/>
          </a:xfrm>
          <a:prstGeom prst="rect">
            <a:avLst/>
          </a:prstGeom>
          <a:noFill/>
        </p:spPr>
        <p:txBody>
          <a:bodyPr wrap="square" rtlCol="0">
            <a:spAutoFit/>
          </a:bodyPr>
          <a:p>
            <a:r>
              <a:rPr lang="zh-CN" altLang="en-US" sz="2800" b="1">
                <a:latin typeface="Times New Roman" panose="02020603050405020304" charset="0"/>
                <a:cs typeface="Times New Roman" panose="02020603050405020304" charset="0"/>
              </a:rPr>
              <a:t>一模参考答案</a:t>
            </a:r>
            <a:endParaRPr lang="zh-CN" altLang="en-US" sz="2800" b="1">
              <a:latin typeface="Times New Roman" panose="02020603050405020304" charset="0"/>
              <a:cs typeface="Times New Roman" panose="02020603050405020304" charset="0"/>
            </a:endParaRPr>
          </a:p>
        </p:txBody>
      </p:sp>
      <p:sp>
        <p:nvSpPr>
          <p:cNvPr id="4" name="文本框 3"/>
          <p:cNvSpPr txBox="1"/>
          <p:nvPr/>
        </p:nvSpPr>
        <p:spPr>
          <a:xfrm>
            <a:off x="2975610" y="230505"/>
            <a:ext cx="9053195" cy="521970"/>
          </a:xfrm>
          <a:prstGeom prst="rect">
            <a:avLst/>
          </a:prstGeom>
          <a:noFill/>
        </p:spPr>
        <p:txBody>
          <a:bodyPr wrap="square" rtlCol="0">
            <a:spAutoFit/>
          </a:bodyPr>
          <a:p>
            <a:r>
              <a:rPr lang="zh-CN" altLang="en-US" sz="2800" b="1">
                <a:solidFill>
                  <a:srgbClr val="FF0000"/>
                </a:solidFill>
                <a:latin typeface="Times New Roman" panose="02020603050405020304" charset="0"/>
                <a:cs typeface="Times New Roman" panose="02020603050405020304" charset="0"/>
                <a:sym typeface="+mn-ea"/>
              </a:rPr>
              <a:t>My view on technology-supported personalized learning</a:t>
            </a:r>
            <a:endParaRPr lang="zh-CN" altLang="en-US" sz="2800" b="1">
              <a:solidFill>
                <a:srgbClr val="FF0000"/>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807085"/>
            <a:ext cx="7052310" cy="6050915"/>
          </a:xfrm>
          <a:prstGeom prst="rect">
            <a:avLst/>
          </a:prstGeom>
        </p:spPr>
      </p:pic>
      <p:sp>
        <p:nvSpPr>
          <p:cNvPr id="3" name="文本框 2"/>
          <p:cNvSpPr txBox="1"/>
          <p:nvPr/>
        </p:nvSpPr>
        <p:spPr>
          <a:xfrm>
            <a:off x="7201535" y="1229360"/>
            <a:ext cx="4860290" cy="310769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en-US" altLang="zh-CN" sz="2800" b="1">
                <a:solidFill>
                  <a:srgbClr val="FF0000"/>
                </a:solidFill>
                <a:latin typeface="Times New Roman" panose="02020603050405020304" charset="0"/>
                <a:cs typeface="Times New Roman" panose="02020603050405020304" charset="0"/>
              </a:rPr>
              <a:t> </a:t>
            </a:r>
            <a:r>
              <a:rPr lang="zh-CN" altLang="en-US" sz="2800" b="1">
                <a:solidFill>
                  <a:srgbClr val="FF0000"/>
                </a:solidFill>
                <a:latin typeface="Times New Roman" panose="02020603050405020304" charset="0"/>
                <a:cs typeface="Times New Roman" panose="02020603050405020304" charset="0"/>
              </a:rPr>
              <a:t>优点</a:t>
            </a:r>
            <a:endParaRPr lang="zh-CN" altLang="en-US" sz="2800" b="1">
              <a:solidFill>
                <a:srgbClr val="FF0000"/>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1.</a:t>
            </a:r>
            <a:r>
              <a:rPr lang="zh-CN" altLang="en-US" sz="2400">
                <a:latin typeface="Times New Roman" panose="02020603050405020304" charset="0"/>
                <a:cs typeface="Times New Roman" panose="02020603050405020304" charset="0"/>
              </a:rPr>
              <a:t>卷面整洁</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书写优美</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3.</a:t>
            </a:r>
            <a:r>
              <a:rPr lang="zh-CN" altLang="en-US" sz="2400">
                <a:latin typeface="Times New Roman" panose="02020603050405020304" charset="0"/>
                <a:cs typeface="Times New Roman" panose="02020603050405020304" charset="0"/>
              </a:rPr>
              <a:t>文字表达穿透力强</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4.</a:t>
            </a:r>
            <a:r>
              <a:rPr lang="zh-CN" altLang="en-US" sz="2400">
                <a:latin typeface="Times New Roman" panose="02020603050405020304" charset="0"/>
                <a:cs typeface="Times New Roman" panose="02020603050405020304" charset="0"/>
              </a:rPr>
              <a:t>批判性思维和篇章结构清晰： 段1：开篇点题+引入话题；段2：例子学英语apps 及三个具体使用；段3：负面警醒；</a:t>
            </a:r>
            <a:endParaRPr lang="zh-CN" altLang="en-US" sz="2400">
              <a:latin typeface="Times New Roman" panose="02020603050405020304" charset="0"/>
              <a:cs typeface="Times New Roman" panose="02020603050405020304" charset="0"/>
            </a:endParaRPr>
          </a:p>
        </p:txBody>
      </p:sp>
      <p:sp>
        <p:nvSpPr>
          <p:cNvPr id="4" name="文本框 3"/>
          <p:cNvSpPr txBox="1"/>
          <p:nvPr/>
        </p:nvSpPr>
        <p:spPr>
          <a:xfrm>
            <a:off x="7202170" y="4609465"/>
            <a:ext cx="4699000" cy="163004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sym typeface="+mn-ea"/>
              </a:rPr>
              <a:t>                </a:t>
            </a:r>
            <a:r>
              <a:rPr lang="zh-CN" altLang="en-US" sz="2800" b="1">
                <a:solidFill>
                  <a:schemeClr val="accent5"/>
                </a:solidFill>
                <a:latin typeface="Times New Roman" panose="02020603050405020304" charset="0"/>
                <a:cs typeface="Times New Roman" panose="02020603050405020304" charset="0"/>
                <a:sym typeface="+mn-ea"/>
              </a:rPr>
              <a:t>不足</a:t>
            </a:r>
            <a:endParaRPr lang="zh-CN" altLang="en-US" sz="2800" b="1">
              <a:solidFill>
                <a:schemeClr val="accent5"/>
              </a:solidFill>
              <a:latin typeface="Times New Roman" panose="02020603050405020304" charset="0"/>
              <a:cs typeface="Times New Roman" panose="02020603050405020304" charset="0"/>
              <a:sym typeface="+mn-ea"/>
            </a:endParaRPr>
          </a:p>
          <a:p>
            <a:r>
              <a:rPr lang="zh-CN" altLang="en-US" sz="2400">
                <a:latin typeface="Times New Roman" panose="02020603050405020304" charset="0"/>
                <a:cs typeface="Times New Roman" panose="02020603050405020304" charset="0"/>
                <a:sym typeface="+mn-ea"/>
              </a:rPr>
              <a:t>三个明显用词错误：</a:t>
            </a:r>
            <a:r>
              <a:rPr lang="en-US" altLang="zh-CN" sz="2400">
                <a:latin typeface="Times New Roman" panose="02020603050405020304" charset="0"/>
                <a:cs typeface="Times New Roman" panose="02020603050405020304" charset="0"/>
                <a:sym typeface="+mn-ea"/>
              </a:rPr>
              <a:t>popped into our vision,  is more a gift instead of a disater </a:t>
            </a:r>
            <a:r>
              <a:rPr lang="zh-CN" altLang="en-US" sz="2400">
                <a:latin typeface="Times New Roman" panose="02020603050405020304" charset="0"/>
                <a:cs typeface="Times New Roman" panose="02020603050405020304" charset="0"/>
                <a:sym typeface="+mn-ea"/>
              </a:rPr>
              <a:t>过于夸张；</a:t>
            </a:r>
            <a:r>
              <a:rPr lang="en-US" altLang="zh-CN" sz="2400">
                <a:latin typeface="Times New Roman" panose="02020603050405020304" charset="0"/>
                <a:cs typeface="Times New Roman" panose="02020603050405020304" charset="0"/>
                <a:sym typeface="+mn-ea"/>
              </a:rPr>
              <a:t>hatch</a:t>
            </a:r>
            <a:r>
              <a:rPr lang="zh-CN" altLang="en-US" sz="2400">
                <a:latin typeface="Times New Roman" panose="02020603050405020304" charset="0"/>
                <a:cs typeface="Times New Roman" panose="02020603050405020304" charset="0"/>
                <a:sym typeface="+mn-ea"/>
              </a:rPr>
              <a:t>用词不当。</a:t>
            </a:r>
            <a:endParaRPr lang="zh-CN" altLang="en-US" sz="2400">
              <a:latin typeface="Times New Roman" panose="02020603050405020304" charset="0"/>
              <a:cs typeface="Times New Roman" panose="02020603050405020304" charset="0"/>
              <a:sym typeface="+mn-ea"/>
            </a:endParaRPr>
          </a:p>
        </p:txBody>
      </p:sp>
      <p:sp>
        <p:nvSpPr>
          <p:cNvPr id="5" name="文本框 4"/>
          <p:cNvSpPr txBox="1"/>
          <p:nvPr/>
        </p:nvSpPr>
        <p:spPr>
          <a:xfrm>
            <a:off x="7394575" y="490855"/>
            <a:ext cx="2748915" cy="583565"/>
          </a:xfrm>
          <a:prstGeom prst="rect">
            <a:avLst/>
          </a:prstGeom>
          <a:noFill/>
        </p:spPr>
        <p:txBody>
          <a:bodyPr wrap="square" rtlCol="0">
            <a:spAutoFit/>
          </a:bodyPr>
          <a:p>
            <a:r>
              <a:rPr lang="en-US" altLang="zh-CN" sz="3200">
                <a:solidFill>
                  <a:srgbClr val="FF0000"/>
                </a:solidFill>
                <a:latin typeface="Arial Black" panose="020B0A04020102020204" charset="0"/>
                <a:cs typeface="Arial Black" panose="020B0A04020102020204" charset="0"/>
              </a:rPr>
              <a:t>evaluation</a:t>
            </a:r>
            <a:endParaRPr lang="en-US" altLang="zh-CN" sz="3200">
              <a:solidFill>
                <a:srgbClr val="FF0000"/>
              </a:solidFill>
              <a:latin typeface="Arial Black" panose="020B0A04020102020204" charset="0"/>
              <a:cs typeface="Arial Black" panose="020B0A04020102020204" charset="0"/>
            </a:endParaRPr>
          </a:p>
        </p:txBody>
      </p:sp>
      <p:sp>
        <p:nvSpPr>
          <p:cNvPr id="6" name="文本框 5"/>
          <p:cNvSpPr txBox="1"/>
          <p:nvPr/>
        </p:nvSpPr>
        <p:spPr>
          <a:xfrm>
            <a:off x="300355" y="113665"/>
            <a:ext cx="7094220" cy="583565"/>
          </a:xfrm>
          <a:prstGeom prst="rect">
            <a:avLst/>
          </a:prstGeom>
          <a:noFill/>
        </p:spPr>
        <p:txBody>
          <a:bodyPr wrap="square" rtlCol="0">
            <a:spAutoFit/>
          </a:bodyPr>
          <a:p>
            <a:r>
              <a:rPr lang="zh-CN" altLang="en-US" sz="3200" b="1">
                <a:solidFill>
                  <a:srgbClr val="FF0000"/>
                </a:solidFill>
              </a:rPr>
              <a:t>考生优秀现场作文</a:t>
            </a:r>
            <a:r>
              <a:rPr lang="en-US" altLang="zh-CN" sz="3200" b="1">
                <a:solidFill>
                  <a:srgbClr val="FF0000"/>
                </a:solidFill>
              </a:rPr>
              <a:t>12.5</a:t>
            </a:r>
            <a:r>
              <a:rPr lang="zh-CN" altLang="en-US" sz="3200" b="1">
                <a:solidFill>
                  <a:srgbClr val="FF0000"/>
                </a:solidFill>
              </a:rPr>
              <a:t>分展示及点评</a:t>
            </a:r>
            <a:r>
              <a:rPr lang="en-US" altLang="zh-CN" sz="3200" b="1">
                <a:solidFill>
                  <a:srgbClr val="FF0000"/>
                </a:solidFill>
              </a:rPr>
              <a:t>1</a:t>
            </a:r>
            <a:endParaRPr lang="en-US" altLang="zh-CN" sz="3200" b="1">
              <a:solidFill>
                <a:srgbClr val="FF0000"/>
              </a:solidFill>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5" grpId="1"/>
      <p:bldP spid="3" grpId="0"/>
      <p:bldP spid="3" grpId="1"/>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783830" y="697230"/>
            <a:ext cx="4408805" cy="1753235"/>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zh-CN" altLang="en-US" sz="2800" b="1">
                <a:solidFill>
                  <a:srgbClr val="FF0000"/>
                </a:solidFill>
                <a:latin typeface="Times New Roman" panose="02020603050405020304" charset="0"/>
                <a:cs typeface="Times New Roman" panose="02020603050405020304" charset="0"/>
              </a:rPr>
              <a:t>优点</a:t>
            </a:r>
            <a:endParaRPr lang="zh-CN" altLang="en-US" sz="2800" b="1">
              <a:solidFill>
                <a:srgbClr val="FF0000"/>
              </a:solidFill>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1.</a:t>
            </a:r>
            <a:r>
              <a:rPr lang="zh-CN" altLang="en-US" sz="2000" b="1">
                <a:latin typeface="Times New Roman" panose="02020603050405020304" charset="0"/>
                <a:cs typeface="Times New Roman" panose="02020603050405020304" charset="0"/>
              </a:rPr>
              <a:t>卷面、书写俱佳；</a:t>
            </a:r>
            <a:r>
              <a:rPr lang="en-US" altLang="zh-CN" sz="2000" b="1">
                <a:latin typeface="Times New Roman" panose="02020603050405020304" charset="0"/>
                <a:cs typeface="Times New Roman" panose="02020603050405020304" charset="0"/>
              </a:rPr>
              <a:t>2.</a:t>
            </a:r>
            <a:r>
              <a:rPr lang="zh-CN" altLang="en-US" sz="2000" b="1">
                <a:latin typeface="Times New Roman" panose="02020603050405020304" charset="0"/>
                <a:cs typeface="Times New Roman" panose="02020603050405020304" charset="0"/>
              </a:rPr>
              <a:t>层次清楚，论证有力，有说服力；</a:t>
            </a:r>
            <a:r>
              <a:rPr lang="en-US" altLang="zh-CN" sz="2000" b="1">
                <a:latin typeface="Times New Roman" panose="02020603050405020304" charset="0"/>
                <a:cs typeface="Times New Roman" panose="02020603050405020304" charset="0"/>
              </a:rPr>
              <a:t>3.</a:t>
            </a:r>
            <a:r>
              <a:rPr lang="zh-CN" altLang="en-US" sz="2000" b="1">
                <a:latin typeface="Times New Roman" panose="02020603050405020304" charset="0"/>
                <a:cs typeface="Times New Roman" panose="02020603050405020304" charset="0"/>
              </a:rPr>
              <a:t>表达流畅，语言虽有少许错误，但不影响整体表达。</a:t>
            </a:r>
            <a:endParaRPr lang="zh-CN" altLang="en-US" sz="2000" b="1">
              <a:latin typeface="Times New Roman" panose="02020603050405020304" charset="0"/>
              <a:cs typeface="Times New Roman" panose="02020603050405020304" charset="0"/>
            </a:endParaRPr>
          </a:p>
          <a:p>
            <a:r>
              <a:rPr lang="zh-CN" altLang="en-US" sz="2000" b="1">
                <a:latin typeface="Times New Roman" panose="02020603050405020304" charset="0"/>
                <a:cs typeface="Times New Roman" panose="02020603050405020304" charset="0"/>
              </a:rPr>
              <a:t> </a:t>
            </a:r>
            <a:endParaRPr lang="zh-CN" altLang="en-US" sz="2000" b="1">
              <a:latin typeface="Times New Roman" panose="02020603050405020304" charset="0"/>
              <a:cs typeface="Times New Roman" panose="02020603050405020304" charset="0"/>
            </a:endParaRPr>
          </a:p>
        </p:txBody>
      </p:sp>
      <p:sp>
        <p:nvSpPr>
          <p:cNvPr id="5" name="文本框 4"/>
          <p:cNvSpPr txBox="1"/>
          <p:nvPr/>
        </p:nvSpPr>
        <p:spPr>
          <a:xfrm>
            <a:off x="8354695" y="-31750"/>
            <a:ext cx="2748915" cy="583565"/>
          </a:xfrm>
          <a:prstGeom prst="rect">
            <a:avLst/>
          </a:prstGeom>
          <a:noFill/>
        </p:spPr>
        <p:txBody>
          <a:bodyPr wrap="square" rtlCol="0">
            <a:spAutoFit/>
          </a:bodyPr>
          <a:p>
            <a:r>
              <a:rPr lang="en-US" altLang="zh-CN" sz="3200">
                <a:solidFill>
                  <a:srgbClr val="FF0000"/>
                </a:solidFill>
                <a:latin typeface="Arial Black" panose="020B0A04020102020204" charset="0"/>
                <a:cs typeface="Arial Black" panose="020B0A04020102020204" charset="0"/>
              </a:rPr>
              <a:t> evaluation</a:t>
            </a:r>
            <a:endParaRPr lang="en-US" altLang="zh-CN" sz="3200">
              <a:solidFill>
                <a:srgbClr val="FF0000"/>
              </a:solidFill>
              <a:latin typeface="Arial Black" panose="020B0A04020102020204" charset="0"/>
              <a:cs typeface="Arial Black" panose="020B0A04020102020204" charset="0"/>
            </a:endParaRPr>
          </a:p>
        </p:txBody>
      </p:sp>
      <p:sp>
        <p:nvSpPr>
          <p:cNvPr id="6" name="文本框 5"/>
          <p:cNvSpPr txBox="1"/>
          <p:nvPr/>
        </p:nvSpPr>
        <p:spPr>
          <a:xfrm>
            <a:off x="300355" y="113665"/>
            <a:ext cx="6804025" cy="583565"/>
          </a:xfrm>
          <a:prstGeom prst="rect">
            <a:avLst/>
          </a:prstGeom>
          <a:noFill/>
        </p:spPr>
        <p:txBody>
          <a:bodyPr wrap="square" rtlCol="0">
            <a:spAutoFit/>
          </a:bodyPr>
          <a:p>
            <a:r>
              <a:rPr lang="zh-CN" altLang="en-US" sz="3200" b="1">
                <a:solidFill>
                  <a:srgbClr val="FF0000"/>
                </a:solidFill>
              </a:rPr>
              <a:t>考生优秀现场作文</a:t>
            </a:r>
            <a:r>
              <a:rPr lang="en-US" altLang="zh-CN" sz="3200" b="1">
                <a:solidFill>
                  <a:srgbClr val="FF0000"/>
                </a:solidFill>
              </a:rPr>
              <a:t>12</a:t>
            </a:r>
            <a:r>
              <a:rPr lang="zh-CN" altLang="en-US" sz="3200" b="1">
                <a:solidFill>
                  <a:srgbClr val="FF0000"/>
                </a:solidFill>
              </a:rPr>
              <a:t>分展示及点评</a:t>
            </a:r>
            <a:r>
              <a:rPr lang="en-US" altLang="zh-CN" sz="3200" b="1">
                <a:solidFill>
                  <a:srgbClr val="FF0000"/>
                </a:solidFill>
              </a:rPr>
              <a:t> 2</a:t>
            </a:r>
            <a:endParaRPr lang="en-US" altLang="zh-CN" sz="3200" b="1">
              <a:solidFill>
                <a:srgbClr val="FF0000"/>
              </a:solidFill>
            </a:endParaRPr>
          </a:p>
        </p:txBody>
      </p:sp>
      <p:pic>
        <p:nvPicPr>
          <p:cNvPr id="7" name="图片 6"/>
          <p:cNvPicPr>
            <a:picLocks noChangeAspect="1"/>
          </p:cNvPicPr>
          <p:nvPr/>
        </p:nvPicPr>
        <p:blipFill>
          <a:blip r:embed="rId1"/>
          <a:stretch>
            <a:fillRect/>
          </a:stretch>
        </p:blipFill>
        <p:spPr>
          <a:xfrm>
            <a:off x="-635" y="795655"/>
            <a:ext cx="7489825" cy="6062980"/>
          </a:xfrm>
          <a:prstGeom prst="rect">
            <a:avLst/>
          </a:prstGeom>
        </p:spPr>
      </p:pic>
      <p:sp>
        <p:nvSpPr>
          <p:cNvPr id="8" name="文本框 7"/>
          <p:cNvSpPr txBox="1"/>
          <p:nvPr/>
        </p:nvSpPr>
        <p:spPr>
          <a:xfrm>
            <a:off x="7610475" y="2359025"/>
            <a:ext cx="4581525" cy="4215765"/>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b="1">
                <a:solidFill>
                  <a:schemeClr val="accent5"/>
                </a:solidFill>
                <a:latin typeface="Times New Roman" panose="02020603050405020304" charset="0"/>
                <a:cs typeface="Times New Roman" panose="02020603050405020304" charset="0"/>
              </a:rPr>
              <a:t>不足</a:t>
            </a:r>
            <a:endParaRPr lang="zh-CN" altLang="en-US" sz="2800" b="1">
              <a:solidFill>
                <a:schemeClr val="accent5"/>
              </a:solidFill>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1.</a:t>
            </a:r>
            <a:r>
              <a:rPr lang="zh-CN" altLang="en-US" sz="2000" b="1">
                <a:latin typeface="Times New Roman" panose="02020603050405020304" charset="0"/>
                <a:cs typeface="Times New Roman" panose="02020603050405020304" charset="0"/>
              </a:rPr>
              <a:t>篇章结构布局不够合理，观点陈述论证偏多，个人体验一笔带过，使整篇文章显得头重脚轻；</a:t>
            </a:r>
            <a:endParaRPr lang="zh-CN" altLang="en-US" sz="2000" b="1">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2.</a:t>
            </a:r>
            <a:r>
              <a:rPr lang="zh-CN" altLang="en-US" sz="2000" b="1">
                <a:latin typeface="Times New Roman" panose="02020603050405020304" charset="0"/>
                <a:cs typeface="Times New Roman" panose="02020603050405020304" charset="0"/>
              </a:rPr>
              <a:t>有</a:t>
            </a:r>
            <a:r>
              <a:rPr lang="en-US" altLang="zh-CN" sz="2000" b="1">
                <a:latin typeface="Times New Roman" panose="02020603050405020304" charset="0"/>
                <a:cs typeface="Times New Roman" panose="02020603050405020304" charset="0"/>
              </a:rPr>
              <a:t>2-3</a:t>
            </a:r>
            <a:r>
              <a:rPr lang="zh-CN" altLang="en-US" sz="2000" b="1">
                <a:latin typeface="Times New Roman" panose="02020603050405020304" charset="0"/>
                <a:cs typeface="Times New Roman" panose="02020603050405020304" charset="0"/>
              </a:rPr>
              <a:t>处典型语言错误，例如：</a:t>
            </a:r>
            <a:endParaRPr lang="zh-CN" altLang="en-US" sz="2000" b="1">
              <a:latin typeface="Times New Roman" panose="02020603050405020304" charset="0"/>
              <a:cs typeface="Times New Roman" panose="02020603050405020304" charset="0"/>
            </a:endParaRPr>
          </a:p>
          <a:p>
            <a:r>
              <a:rPr lang="en-US" altLang="zh-CN" sz="2000" b="1">
                <a:latin typeface="Times New Roman" panose="02020603050405020304" charset="0"/>
                <a:cs typeface="Times New Roman" panose="02020603050405020304" charset="0"/>
              </a:rPr>
              <a:t>1).</a:t>
            </a:r>
            <a:r>
              <a:rPr lang="zh-CN" altLang="en-US" sz="2000" b="1">
                <a:latin typeface="Times New Roman" panose="02020603050405020304" charset="0"/>
                <a:cs typeface="Times New Roman" panose="02020603050405020304" charset="0"/>
              </a:rPr>
              <a:t>句子错误</a:t>
            </a:r>
            <a:r>
              <a:rPr lang="en-US" altLang="zh-CN" sz="2000" b="1">
                <a:latin typeface="Times New Roman" panose="02020603050405020304" charset="0"/>
                <a:cs typeface="Times New Roman" panose="02020603050405020304" charset="0"/>
              </a:rPr>
              <a:t>:</a:t>
            </a:r>
            <a:r>
              <a:rPr lang="zh-CN" altLang="en-US" sz="2000" b="1">
                <a:latin typeface="Times New Roman" panose="02020603050405020304" charset="0"/>
                <a:cs typeface="Times New Roman" panose="02020603050405020304" charset="0"/>
                <a:sym typeface="+mn-ea"/>
              </a:rPr>
              <a:t>“Given that...”引导的是原因状语从句，不能单独成句，后面应直接衔接主句，无需用句号隔开。</a:t>
            </a:r>
            <a:endParaRPr lang="zh-CN" altLang="en-US" sz="2000" b="1">
              <a:latin typeface="Times New Roman" panose="02020603050405020304" charset="0"/>
              <a:cs typeface="Times New Roman" panose="02020603050405020304" charset="0"/>
              <a:sym typeface="+mn-ea"/>
            </a:endParaRPr>
          </a:p>
          <a:p>
            <a:r>
              <a:rPr lang="zh-CN" altLang="en-US" sz="2000" b="1">
                <a:latin typeface="Times New Roman" panose="02020603050405020304" charset="0"/>
                <a:cs typeface="Times New Roman" panose="02020603050405020304" charset="0"/>
                <a:sym typeface="+mn-ea"/>
              </a:rPr>
              <a:t>2.用词不当</a:t>
            </a:r>
            <a:endParaRPr lang="zh-CN" altLang="en-US" sz="2000" b="1">
              <a:latin typeface="Times New Roman" panose="02020603050405020304" charset="0"/>
              <a:cs typeface="Times New Roman" panose="02020603050405020304" charset="0"/>
              <a:sym typeface="+mn-ea"/>
            </a:endParaRPr>
          </a:p>
          <a:p>
            <a:r>
              <a:rPr lang="zh-CN" altLang="en-US" sz="2000" b="1">
                <a:latin typeface="Times New Roman" panose="02020603050405020304" charset="0"/>
                <a:cs typeface="Times New Roman" panose="02020603050405020304" charset="0"/>
                <a:sym typeface="+mn-ea"/>
              </a:rPr>
              <a:t>“share point of view”缺少限定词，应改为“share my point of view”;“relevant topic</a:t>
            </a:r>
            <a:r>
              <a:rPr lang="en-US" altLang="zh-CN" sz="2000" b="1">
                <a:latin typeface="Times New Roman" panose="02020603050405020304" charset="0"/>
                <a:cs typeface="Times New Roman" panose="02020603050405020304" charset="0"/>
                <a:sym typeface="+mn-ea"/>
              </a:rPr>
              <a:t>.</a:t>
            </a:r>
            <a:r>
              <a:rPr lang="zh-CN" altLang="en-US" sz="2000" b="1">
                <a:latin typeface="Times New Roman" panose="02020603050405020304" charset="0"/>
                <a:cs typeface="Times New Roman" panose="02020603050405020304" charset="0"/>
                <a:sym typeface="+mn-ea"/>
              </a:rPr>
              <a:t>”应改为relevant </a:t>
            </a:r>
            <a:r>
              <a:rPr lang="en-US" altLang="zh-CN" sz="2000" b="1">
                <a:latin typeface="Times New Roman" panose="02020603050405020304" charset="0"/>
                <a:cs typeface="Times New Roman" panose="02020603050405020304" charset="0"/>
                <a:sym typeface="+mn-ea"/>
              </a:rPr>
              <a:t>the </a:t>
            </a:r>
            <a:r>
              <a:rPr lang="zh-CN" altLang="en-US" sz="2000" b="1">
                <a:latin typeface="Times New Roman" panose="02020603050405020304" charset="0"/>
                <a:cs typeface="Times New Roman" panose="02020603050405020304" charset="0"/>
                <a:sym typeface="+mn-ea"/>
              </a:rPr>
              <a:t>topic</a:t>
            </a:r>
            <a:r>
              <a:rPr lang="en-US" altLang="zh-CN" sz="2000" b="1">
                <a:latin typeface="Times New Roman" panose="02020603050405020304" charset="0"/>
                <a:cs typeface="Times New Roman" panose="02020603050405020304" charset="0"/>
                <a:sym typeface="+mn-ea"/>
              </a:rPr>
              <a:t>.</a:t>
            </a:r>
            <a:r>
              <a:rPr lang="zh-CN" altLang="en-US" sz="2000" b="1">
                <a:latin typeface="Times New Roman" panose="02020603050405020304" charset="0"/>
                <a:cs typeface="Times New Roman" panose="02020603050405020304" charset="0"/>
                <a:sym typeface="+mn-ea"/>
              </a:rPr>
              <a:t>”等</a:t>
            </a:r>
            <a:endParaRPr lang="en-US" altLang="zh-CN" sz="2000" b="1">
              <a:latin typeface="Times New Roman" panose="02020603050405020304" charset="0"/>
              <a:cs typeface="Times New Roman" panose="02020603050405020304" charset="0"/>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5" grpId="1"/>
      <p:bldP spid="3" grpId="0"/>
      <p:bldP spid="3" grpId="1"/>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7190" y="555625"/>
            <a:ext cx="11338560" cy="2306955"/>
          </a:xfrm>
          <a:prstGeom prst="rect">
            <a:avLst/>
          </a:prstGeom>
          <a:noFill/>
        </p:spPr>
        <p:txBody>
          <a:bodyPr wrap="square" rtlCol="0">
            <a:spAutoFit/>
          </a:bodyPr>
          <a:p>
            <a:r>
              <a:rPr lang="en-US" altLang="zh-CN" sz="2800">
                <a:solidFill>
                  <a:schemeClr val="accent1"/>
                </a:solidFill>
                <a:effectLst>
                  <a:outerShdw blurRad="38100" dist="25400" dir="5400000" algn="ctr" rotWithShape="0">
                    <a:srgbClr val="6E747A">
                      <a:alpha val="43000"/>
                    </a:srgbClr>
                  </a:outerShdw>
                </a:effectLst>
                <a:latin typeface="Arial Black" panose="020B0A04020102020204" charset="0"/>
                <a:cs typeface="Arial Black" panose="020B0A04020102020204" charset="0"/>
              </a:rPr>
              <a:t>                        </a:t>
            </a:r>
            <a:r>
              <a:rPr lang="en-US" altLang="zh-CN" sz="3200">
                <a:solidFill>
                  <a:schemeClr val="accent1"/>
                </a:solidFill>
                <a:effectLst>
                  <a:outerShdw blurRad="38100" dist="25400" dir="5400000" algn="ctr" rotWithShape="0">
                    <a:srgbClr val="6E747A">
                      <a:alpha val="43000"/>
                    </a:srgbClr>
                  </a:outerShdw>
                </a:effectLst>
                <a:latin typeface="Arial Black" panose="020B0A04020102020204" charset="0"/>
                <a:cs typeface="Arial Black" panose="020B0A04020102020204" charset="0"/>
              </a:rPr>
              <a:t>Assignments</a:t>
            </a:r>
            <a:endParaRPr lang="en-US" altLang="zh-CN" sz="3200">
              <a:solidFill>
                <a:schemeClr val="accent1"/>
              </a:solidFill>
              <a:effectLst>
                <a:outerShdw blurRad="38100" dist="25400" dir="5400000" algn="ctr" rotWithShape="0">
                  <a:srgbClr val="6E747A">
                    <a:alpha val="43000"/>
                  </a:srgbClr>
                </a:outerShdw>
              </a:effectLst>
              <a:latin typeface="Arial Black" panose="020B0A04020102020204" charset="0"/>
              <a:cs typeface="Arial Black" panose="020B0A04020102020204" charset="0"/>
            </a:endParaRPr>
          </a:p>
          <a:p>
            <a:endParaRPr lang="en-US" altLang="zh-CN" sz="2800">
              <a:solidFill>
                <a:schemeClr val="accent1"/>
              </a:solidFill>
              <a:effectLst>
                <a:outerShdw blurRad="38100" dist="25400" dir="5400000" algn="ctr" rotWithShape="0">
                  <a:srgbClr val="6E747A">
                    <a:alpha val="43000"/>
                  </a:srgbClr>
                </a:outerShdw>
              </a:effectLst>
              <a:latin typeface="Arial Black" panose="020B0A04020102020204" charset="0"/>
              <a:cs typeface="Arial Black" panose="020B0A04020102020204" charset="0"/>
            </a:endParaRPr>
          </a:p>
          <a:p>
            <a:r>
              <a:rPr lang="en-US" altLang="zh-CN" sz="2800">
                <a:latin typeface="Arial Black" panose="020B0A04020102020204" charset="0"/>
                <a:cs typeface="Arial Black" panose="020B0A04020102020204" charset="0"/>
              </a:rPr>
              <a:t>1.</a:t>
            </a:r>
            <a:r>
              <a:rPr lang="zh-CN" altLang="en-US" sz="2800">
                <a:latin typeface="Arial Black" panose="020B0A04020102020204" charset="0"/>
                <a:cs typeface="Arial Black" panose="020B0A04020102020204" charset="0"/>
              </a:rPr>
              <a:t>根据本节课所学，任选一种模式写一篇投稿短文。</a:t>
            </a:r>
            <a:endParaRPr lang="zh-CN" altLang="en-US" sz="2800">
              <a:latin typeface="Arial Black" panose="020B0A04020102020204" charset="0"/>
              <a:cs typeface="Arial Black" panose="020B0A04020102020204" charset="0"/>
            </a:endParaRPr>
          </a:p>
          <a:p>
            <a:endParaRPr lang="zh-CN" altLang="en-US" sz="2800">
              <a:latin typeface="Arial Black" panose="020B0A04020102020204" charset="0"/>
              <a:cs typeface="Arial Black" panose="020B0A04020102020204" charset="0"/>
            </a:endParaRPr>
          </a:p>
          <a:p>
            <a:r>
              <a:rPr lang="en-US" altLang="zh-CN" sz="2800">
                <a:latin typeface="Arial Black" panose="020B0A04020102020204" charset="0"/>
                <a:cs typeface="Arial Black" panose="020B0A04020102020204" charset="0"/>
              </a:rPr>
              <a:t>2. </a:t>
            </a:r>
            <a:r>
              <a:rPr lang="zh-CN" altLang="en-US" sz="2800">
                <a:latin typeface="Arial Black" panose="020B0A04020102020204" charset="0"/>
                <a:cs typeface="Arial Black" panose="020B0A04020102020204" charset="0"/>
              </a:rPr>
              <a:t>阅读事实和观点类阅读材料，学会区分事实和观点。</a:t>
            </a:r>
            <a:endParaRPr lang="zh-CN" altLang="en-US" sz="2800">
              <a:latin typeface="Arial Black" panose="020B0A04020102020204" charset="0"/>
              <a:cs typeface="Arial Black" panose="020B0A04020102020204"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136525"/>
            <a:ext cx="12192635" cy="6691630"/>
          </a:xfrm>
          <a:prstGeom prst="rect">
            <a:avLst/>
          </a:prstGeom>
        </p:spPr>
      </p:pic>
      <p:sp>
        <p:nvSpPr>
          <p:cNvPr id="2" name="矩形 1"/>
          <p:cNvSpPr/>
          <p:nvPr/>
        </p:nvSpPr>
        <p:spPr>
          <a:xfrm>
            <a:off x="5214303" y="4996180"/>
            <a:ext cx="5601335" cy="1198880"/>
          </a:xfrm>
          <a:prstGeom prst="rect">
            <a:avLst/>
          </a:prstGeom>
          <a:noFill/>
          <a:ln>
            <a:noFill/>
          </a:ln>
        </p:spPr>
        <p:txBody>
          <a:bodyPr wrap="none" rtlCol="0" anchor="t">
            <a:spAutoFit/>
          </a:bodyPr>
          <a:p>
            <a:pPr algn="ctr"/>
            <a:r>
              <a:rPr lang="en-US" altLang="zh-CN" sz="7200" b="1">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endParaRPr lang="en-US" altLang="zh-CN" sz="7200"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1"/>
          </p:nvPr>
        </p:nvSpPr>
        <p:spPr>
          <a:xfrm>
            <a:off x="207010" y="1860550"/>
            <a:ext cx="11984990" cy="4919345"/>
          </a:xfrm>
          <a:ln>
            <a:solidFill>
              <a:schemeClr val="tx1"/>
            </a:solidFill>
          </a:ln>
        </p:spPr>
        <p:txBody>
          <a:bodyPr>
            <a:noAutofit/>
          </a:bodyPr>
          <a:lstStyle/>
          <a:p>
            <a:r>
              <a:rPr lang="en-US" altLang="zh-CN" sz="2800" b="1" i="1">
                <a:solidFill>
                  <a:schemeClr val="tx1"/>
                </a:solidFill>
                <a:latin typeface="Times New Roman" panose="02020603050405020304" charset="0"/>
                <a:ea typeface="+mn-ea"/>
                <a:cs typeface="Times New Roman" panose="02020603050405020304" charset="0"/>
                <a:sym typeface="+mn-ea"/>
              </a:rPr>
              <a:t>Possible difficulties:</a:t>
            </a:r>
            <a:endParaRPr lang="en-US" altLang="zh-CN" sz="2800" b="1" i="1">
              <a:solidFill>
                <a:schemeClr val="tx1"/>
              </a:solidFill>
              <a:latin typeface="Times New Roman" panose="02020603050405020304" charset="0"/>
              <a:ea typeface="+mn-ea"/>
              <a:cs typeface="Times New Roman" panose="02020603050405020304" charset="0"/>
            </a:endParaRPr>
          </a:p>
          <a:p>
            <a:r>
              <a:rPr lang="en-US" altLang="zh-CN" sz="2800" b="1">
                <a:solidFill>
                  <a:schemeClr val="tx1"/>
                </a:solidFill>
                <a:latin typeface="Times New Roman" panose="02020603050405020304" charset="0"/>
                <a:ea typeface="+mn-ea"/>
                <a:cs typeface="Times New Roman" panose="02020603050405020304" charset="0"/>
                <a:sym typeface="+mn-ea"/>
              </a:rPr>
              <a:t>1.unable to understand well the meaning of the title. (</a:t>
            </a:r>
            <a:r>
              <a:rPr lang="en-US" altLang="zh-CN" sz="2800" b="1">
                <a:solidFill>
                  <a:srgbClr val="FF0000"/>
                </a:solidFill>
                <a:latin typeface="Times New Roman" panose="02020603050405020304" charset="0"/>
                <a:ea typeface="+mn-ea"/>
                <a:cs typeface="Times New Roman" panose="02020603050405020304" charset="0"/>
                <a:sym typeface="+mn-ea"/>
              </a:rPr>
              <a:t>the terms</a:t>
            </a:r>
            <a:r>
              <a:rPr lang="en-US" altLang="zh-CN" sz="2800" b="1">
                <a:solidFill>
                  <a:schemeClr val="tx1"/>
                </a:solidFill>
                <a:latin typeface="Times New Roman" panose="02020603050405020304" charset="0"/>
                <a:ea typeface="+mn-ea"/>
                <a:cs typeface="Times New Roman" panose="02020603050405020304" charset="0"/>
                <a:sym typeface="+mn-ea"/>
              </a:rPr>
              <a:t>).</a:t>
            </a:r>
            <a:endParaRPr lang="en-US" altLang="zh-CN" sz="2800" b="1">
              <a:solidFill>
                <a:schemeClr val="tx1"/>
              </a:solidFill>
              <a:latin typeface="Times New Roman" panose="02020603050405020304" charset="0"/>
              <a:ea typeface="+mn-ea"/>
              <a:cs typeface="Times New Roman" panose="02020603050405020304" charset="0"/>
              <a:sym typeface="+mn-ea"/>
            </a:endParaRPr>
          </a:p>
          <a:p>
            <a:r>
              <a:rPr lang="en-US" altLang="zh-CN" sz="2800" b="1">
                <a:solidFill>
                  <a:schemeClr val="tx1"/>
                </a:solidFill>
                <a:latin typeface="Times New Roman" panose="02020603050405020304" charset="0"/>
                <a:ea typeface="+mn-ea"/>
                <a:cs typeface="Times New Roman" panose="02020603050405020304" charset="0"/>
                <a:sym typeface="+mn-ea"/>
              </a:rPr>
              <a:t>2.how to write an English short essay. (</a:t>
            </a:r>
            <a:r>
              <a:rPr lang="en-US" altLang="zh-CN" sz="2800" b="1">
                <a:solidFill>
                  <a:srgbClr val="FF0000"/>
                </a:solidFill>
                <a:latin typeface="Times New Roman" panose="02020603050405020304" charset="0"/>
                <a:ea typeface="+mn-ea"/>
                <a:cs typeface="Times New Roman" panose="02020603050405020304" charset="0"/>
                <a:sym typeface="+mn-ea"/>
              </a:rPr>
              <a:t>structure</a:t>
            </a:r>
            <a:r>
              <a:rPr lang="en-US" altLang="zh-CN" sz="2800" b="1">
                <a:solidFill>
                  <a:schemeClr val="tx1"/>
                </a:solidFill>
                <a:latin typeface="Times New Roman" panose="02020603050405020304" charset="0"/>
                <a:ea typeface="+mn-ea"/>
                <a:cs typeface="Times New Roman" panose="02020603050405020304" charset="0"/>
                <a:sym typeface="+mn-ea"/>
              </a:rPr>
              <a:t>).</a:t>
            </a:r>
            <a:endParaRPr lang="en-US" altLang="zh-CN" sz="2800" b="1">
              <a:solidFill>
                <a:schemeClr val="tx1"/>
              </a:solidFill>
              <a:latin typeface="Times New Roman" panose="02020603050405020304" charset="0"/>
              <a:ea typeface="+mn-ea"/>
              <a:cs typeface="Times New Roman" panose="02020603050405020304" charset="0"/>
              <a:sym typeface="+mn-ea"/>
            </a:endParaRPr>
          </a:p>
          <a:p>
            <a:r>
              <a:rPr lang="en-US" altLang="zh-CN" sz="2800" b="1">
                <a:solidFill>
                  <a:schemeClr val="tx1"/>
                </a:solidFill>
                <a:latin typeface="Times New Roman" panose="02020603050405020304" charset="0"/>
                <a:ea typeface="+mn-ea"/>
                <a:cs typeface="Times New Roman" panose="02020603050405020304" charset="0"/>
                <a:sym typeface="+mn-ea"/>
              </a:rPr>
              <a:t>3.how to describe </a:t>
            </a:r>
            <a:r>
              <a:rPr lang="en-US" altLang="zh-CN" sz="2800" b="1">
                <a:solidFill>
                  <a:srgbClr val="FF0000"/>
                </a:solidFill>
                <a:latin typeface="Times New Roman" panose="02020603050405020304" charset="0"/>
                <a:ea typeface="+mn-ea"/>
                <a:cs typeface="Times New Roman" panose="02020603050405020304" charset="0"/>
                <a:sym typeface="+mn-ea"/>
              </a:rPr>
              <a:t>phenomenon</a:t>
            </a:r>
            <a:r>
              <a:rPr lang="en-US" altLang="zh-CN" sz="2800" b="1">
                <a:solidFill>
                  <a:schemeClr val="tx1"/>
                </a:solidFill>
                <a:latin typeface="Times New Roman" panose="02020603050405020304" charset="0"/>
                <a:ea typeface="+mn-ea"/>
                <a:cs typeface="Times New Roman" panose="02020603050405020304" charset="0"/>
                <a:sym typeface="+mn-ea"/>
              </a:rPr>
              <a:t>. (</a:t>
            </a:r>
            <a:r>
              <a:rPr lang="en-US" altLang="zh-CN" sz="2800" b="1">
                <a:solidFill>
                  <a:srgbClr val="FF0000"/>
                </a:solidFill>
                <a:latin typeface="Times New Roman" panose="02020603050405020304" charset="0"/>
                <a:ea typeface="+mn-ea"/>
                <a:cs typeface="Times New Roman" panose="02020603050405020304" charset="0"/>
                <a:sym typeface="+mn-ea"/>
              </a:rPr>
              <a:t>lead in the topic</a:t>
            </a:r>
            <a:r>
              <a:rPr lang="en-US" altLang="zh-CN" sz="2800" b="1">
                <a:solidFill>
                  <a:schemeClr val="tx1"/>
                </a:solidFill>
                <a:latin typeface="Times New Roman" panose="02020603050405020304" charset="0"/>
                <a:ea typeface="+mn-ea"/>
                <a:cs typeface="Times New Roman" panose="02020603050405020304" charset="0"/>
                <a:sym typeface="+mn-ea"/>
              </a:rPr>
              <a:t>)</a:t>
            </a:r>
            <a:endParaRPr lang="en-US" altLang="zh-CN" sz="2800" b="1">
              <a:solidFill>
                <a:schemeClr val="tx1"/>
              </a:solidFill>
              <a:latin typeface="Times New Roman" panose="02020603050405020304" charset="0"/>
              <a:ea typeface="+mn-ea"/>
              <a:cs typeface="Times New Roman" panose="02020603050405020304" charset="0"/>
            </a:endParaRPr>
          </a:p>
          <a:p>
            <a:r>
              <a:rPr lang="en-US" altLang="zh-CN" sz="2800" b="1">
                <a:solidFill>
                  <a:schemeClr val="tx1"/>
                </a:solidFill>
                <a:latin typeface="Times New Roman" panose="02020603050405020304" charset="0"/>
                <a:ea typeface="+mn-ea"/>
                <a:cs typeface="Times New Roman" panose="02020603050405020304" charset="0"/>
                <a:sym typeface="+mn-ea"/>
              </a:rPr>
              <a:t>4.how to state </a:t>
            </a:r>
            <a:r>
              <a:rPr lang="en-US" altLang="zh-CN" sz="2800" b="1">
                <a:solidFill>
                  <a:srgbClr val="FF0000"/>
                </a:solidFill>
                <a:latin typeface="Times New Roman" panose="02020603050405020304" charset="0"/>
                <a:ea typeface="+mn-ea"/>
                <a:cs typeface="Times New Roman" panose="02020603050405020304" charset="0"/>
                <a:sym typeface="+mn-ea"/>
              </a:rPr>
              <a:t>opinions </a:t>
            </a:r>
            <a:r>
              <a:rPr lang="en-US" altLang="zh-CN" sz="2800" b="1">
                <a:solidFill>
                  <a:schemeClr val="tx1"/>
                </a:solidFill>
                <a:latin typeface="Times New Roman" panose="02020603050405020304" charset="0"/>
                <a:ea typeface="+mn-ea"/>
                <a:cs typeface="Times New Roman" panose="02020603050405020304" charset="0"/>
                <a:sym typeface="+mn-ea"/>
              </a:rPr>
              <a:t>on technology-supported personalized learning.   </a:t>
            </a:r>
            <a:endParaRPr lang="en-US" altLang="zh-CN" sz="2800" b="1">
              <a:solidFill>
                <a:schemeClr val="tx1"/>
              </a:solidFill>
              <a:latin typeface="Times New Roman" panose="02020603050405020304" charset="0"/>
              <a:ea typeface="+mn-ea"/>
              <a:cs typeface="Times New Roman" panose="02020603050405020304" charset="0"/>
              <a:sym typeface="+mn-ea"/>
            </a:endParaRPr>
          </a:p>
          <a:p>
            <a:r>
              <a:rPr lang="en-US" altLang="zh-CN" sz="2800" b="1">
                <a:solidFill>
                  <a:schemeClr val="tx1"/>
                </a:solidFill>
                <a:latin typeface="Times New Roman" panose="02020603050405020304" charset="0"/>
                <a:ea typeface="+mn-ea"/>
                <a:cs typeface="Times New Roman" panose="02020603050405020304" charset="0"/>
                <a:sym typeface="+mn-ea"/>
              </a:rPr>
              <a:t>   </a:t>
            </a:r>
            <a:r>
              <a:rPr lang="en-US" altLang="zh-CN" sz="2800" b="1">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critical thinking</a:t>
            </a:r>
            <a:r>
              <a:rPr lang="en-US" altLang="zh-CN" sz="2800" b="1">
                <a:latin typeface="Times New Roman" panose="02020603050405020304" charset="0"/>
                <a:cs typeface="Times New Roman" panose="02020603050405020304" charset="0"/>
                <a:sym typeface="+mn-ea"/>
              </a:rPr>
              <a:t>)</a:t>
            </a:r>
            <a:endParaRPr lang="en-US" altLang="zh-CN" sz="2800" b="1">
              <a:solidFill>
                <a:schemeClr val="tx1"/>
              </a:solidFill>
              <a:latin typeface="Times New Roman" panose="02020603050405020304" charset="0"/>
              <a:ea typeface="+mn-ea"/>
              <a:cs typeface="Times New Roman" panose="02020603050405020304" charset="0"/>
            </a:endParaRPr>
          </a:p>
          <a:p>
            <a:r>
              <a:rPr lang="en-US" altLang="zh-CN" sz="2800" b="1">
                <a:solidFill>
                  <a:schemeClr val="tx1"/>
                </a:solidFill>
                <a:latin typeface="Times New Roman" panose="02020603050405020304" charset="0"/>
                <a:ea typeface="+mn-ea"/>
                <a:cs typeface="Times New Roman" panose="02020603050405020304" charset="0"/>
                <a:sym typeface="+mn-ea"/>
              </a:rPr>
              <a:t>5.how to share personal experience.</a:t>
            </a:r>
            <a:endParaRPr lang="en-US" altLang="zh-CN" sz="2800" b="1">
              <a:solidFill>
                <a:schemeClr val="tx1"/>
              </a:solidFill>
              <a:latin typeface="Times New Roman" panose="02020603050405020304" charset="0"/>
              <a:ea typeface="+mn-ea"/>
              <a:cs typeface="Times New Roman" panose="02020603050405020304" charset="0"/>
              <a:sym typeface="+mn-ea"/>
            </a:endParaRPr>
          </a:p>
          <a:p>
            <a:r>
              <a:rPr lang="en-US" altLang="zh-CN" sz="2800" b="1">
                <a:solidFill>
                  <a:schemeClr val="tx1"/>
                </a:solidFill>
                <a:latin typeface="Times New Roman" panose="02020603050405020304" charset="0"/>
                <a:ea typeface="+mn-ea"/>
                <a:cs typeface="Times New Roman" panose="02020603050405020304" charset="0"/>
                <a:sym typeface="+mn-ea"/>
              </a:rPr>
              <a:t>6. unaware of </a:t>
            </a:r>
            <a:r>
              <a:rPr lang="en-US" altLang="zh-CN" sz="2800" b="1">
                <a:solidFill>
                  <a:srgbClr val="FF0000"/>
                </a:solidFill>
                <a:latin typeface="Times New Roman" panose="02020603050405020304" charset="0"/>
                <a:ea typeface="+mn-ea"/>
                <a:cs typeface="Times New Roman" panose="02020603050405020304" charset="0"/>
                <a:sym typeface="+mn-ea"/>
              </a:rPr>
              <a:t>writing </a:t>
            </a:r>
            <a:r>
              <a:rPr lang="en-US" altLang="zh-CN" sz="2800" b="1">
                <a:solidFill>
                  <a:schemeClr val="tx1"/>
                </a:solidFill>
                <a:latin typeface="Times New Roman" panose="02020603050405020304" charset="0"/>
                <a:ea typeface="+mn-ea"/>
                <a:cs typeface="Times New Roman" panose="02020603050405020304" charset="0"/>
                <a:sym typeface="+mn-ea"/>
              </a:rPr>
              <a:t>an ending.</a:t>
            </a:r>
            <a:endParaRPr lang="en-US" altLang="zh-CN" sz="2800" b="1">
              <a:solidFill>
                <a:schemeClr val="tx1"/>
              </a:solidFill>
              <a:latin typeface="Times New Roman" panose="02020603050405020304" charset="0"/>
              <a:ea typeface="+mn-ea"/>
              <a:cs typeface="Times New Roman" panose="02020603050405020304" charset="0"/>
            </a:endParaRPr>
          </a:p>
          <a:p>
            <a:r>
              <a:rPr lang="en-US" altLang="zh-CN" sz="2800" b="1">
                <a:solidFill>
                  <a:schemeClr val="tx1"/>
                </a:solidFill>
                <a:latin typeface="Times New Roman" panose="02020603050405020304" charset="0"/>
                <a:ea typeface="+mn-ea"/>
                <a:cs typeface="Times New Roman" panose="02020603050405020304" charset="0"/>
                <a:sym typeface="+mn-ea"/>
              </a:rPr>
              <a:t>   ...</a:t>
            </a:r>
            <a:endParaRPr lang="en-US" altLang="zh-CN" sz="2800" b="1">
              <a:solidFill>
                <a:schemeClr val="tx1"/>
              </a:solidFill>
              <a:latin typeface="Times New Roman" panose="02020603050405020304" charset="0"/>
              <a:ea typeface="+mn-ea"/>
              <a:cs typeface="Times New Roman" panose="02020603050405020304" charset="0"/>
            </a:endParaRPr>
          </a:p>
          <a:p>
            <a:endParaRPr lang="en-US" altLang="zh-CN" sz="2800" b="1">
              <a:solidFill>
                <a:schemeClr val="tx1"/>
              </a:solidFill>
              <a:latin typeface="Times New Roman" panose="02020603050405020304" charset="0"/>
              <a:ea typeface="+mn-ea"/>
              <a:cs typeface="Times New Roman" panose="02020603050405020304" charset="0"/>
            </a:endParaRPr>
          </a:p>
        </p:txBody>
      </p:sp>
      <p:sp>
        <p:nvSpPr>
          <p:cNvPr id="5" name="文本框 4"/>
          <p:cNvSpPr txBox="1"/>
          <p:nvPr>
            <p:custDataLst>
              <p:tags r:id="rId1"/>
            </p:custDataLst>
          </p:nvPr>
        </p:nvSpPr>
        <p:spPr>
          <a:xfrm>
            <a:off x="0" y="868045"/>
            <a:ext cx="11984355" cy="992505"/>
          </a:xfrm>
          <a:prstGeom prst="rect">
            <a:avLst/>
          </a:prstGeom>
          <a:noFill/>
        </p:spPr>
        <p:txBody>
          <a:bodyPr wrap="square" rtlCol="0"/>
          <a:lstStyle/>
          <a:p>
            <a:pPr indent="0">
              <a:buFont typeface="Wingdings" panose="05000000000000000000" charset="0"/>
              <a:buNone/>
            </a:pPr>
            <a:r>
              <a:rPr lang="en-US" altLang="zh-CN" sz="3200" b="1" i="1">
                <a:solidFill>
                  <a:schemeClr val="tx1"/>
                </a:solidFill>
                <a:latin typeface="+mn-lt"/>
                <a:ea typeface="+mn-ea"/>
              </a:rPr>
              <a:t>What is the most challenging for you in this Practical Writing? </a:t>
            </a:r>
            <a:endParaRPr lang="en-US" altLang="zh-CN" sz="3200" b="1" i="1">
              <a:solidFill>
                <a:schemeClr val="tx1"/>
              </a:solidFill>
              <a:latin typeface="+mn-lt"/>
              <a:ea typeface="+mn-ea"/>
            </a:endParaRPr>
          </a:p>
        </p:txBody>
      </p:sp>
      <p:sp>
        <p:nvSpPr>
          <p:cNvPr id="22" name="文本框 21"/>
          <p:cNvSpPr txBox="1"/>
          <p:nvPr>
            <p:custDataLst>
              <p:tags r:id="rId2"/>
            </p:custDataLst>
          </p:nvPr>
        </p:nvSpPr>
        <p:spPr>
          <a:xfrm>
            <a:off x="0" y="0"/>
            <a:ext cx="3726815" cy="647700"/>
          </a:xfrm>
          <a:prstGeom prst="rect">
            <a:avLst/>
          </a:prstGeom>
          <a:solidFill>
            <a:schemeClr val="accent1">
              <a:lumMod val="75000"/>
            </a:schemeClr>
          </a:solidFill>
          <a:ln>
            <a:solidFill>
              <a:schemeClr val="accent1">
                <a:lumMod val="75000"/>
              </a:schemeClr>
            </a:solidFill>
          </a:ln>
        </p:spPr>
        <p:txBody>
          <a:bodyPr wrap="square" rtlCol="0">
            <a:noAutofit/>
          </a:bodyPr>
          <a:lstStyle/>
          <a:p>
            <a:r>
              <a:rPr lang="en-US" altLang="zh-CN" sz="3600" b="1" i="1">
                <a:solidFill>
                  <a:schemeClr val="lt1"/>
                </a:solidFill>
                <a:latin typeface="+mn-lt"/>
                <a:ea typeface="+mn-ea"/>
              </a:rPr>
              <a:t> Learning goals </a:t>
            </a:r>
            <a:endParaRPr lang="en-US" altLang="zh-CN" sz="3600" b="1" i="1">
              <a:solidFill>
                <a:schemeClr val="lt1"/>
              </a:solidFill>
              <a:latin typeface="+mn-lt"/>
              <a:ea typeface="+mn-ea"/>
            </a:endParaRPr>
          </a:p>
        </p:txBody>
      </p:sp>
      <p:pic>
        <p:nvPicPr>
          <p:cNvPr id="2" name="图片 1"/>
          <p:cNvPicPr>
            <a:picLocks noChangeAspect="1"/>
          </p:cNvPicPr>
          <p:nvPr/>
        </p:nvPicPr>
        <p:blipFill>
          <a:blip r:embed="rId3"/>
          <a:stretch>
            <a:fillRect/>
          </a:stretch>
        </p:blipFill>
        <p:spPr>
          <a:xfrm>
            <a:off x="10000615" y="4533900"/>
            <a:ext cx="2191385" cy="224663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5" grpId="1"/>
      <p:bldP spid="7" grpId="1" animBg="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custDataLst>
              <p:tags r:id="rId1"/>
            </p:custDataLst>
          </p:nvPr>
        </p:nvSpPr>
        <p:spPr>
          <a:xfrm>
            <a:off x="0" y="0"/>
            <a:ext cx="3564255" cy="647700"/>
          </a:xfrm>
          <a:prstGeom prst="rect">
            <a:avLst/>
          </a:prstGeom>
          <a:solidFill>
            <a:schemeClr val="accent1">
              <a:lumMod val="75000"/>
            </a:schemeClr>
          </a:solidFill>
          <a:ln>
            <a:solidFill>
              <a:schemeClr val="accent1">
                <a:lumMod val="75000"/>
              </a:schemeClr>
            </a:solidFill>
          </a:ln>
        </p:spPr>
        <p:txBody>
          <a:bodyPr wrap="square" rtlCol="0">
            <a:noAutofit/>
          </a:bodyPr>
          <a:p>
            <a:r>
              <a:rPr lang="en-US" altLang="zh-CN" sz="3600" b="1" i="1">
                <a:solidFill>
                  <a:schemeClr val="lt1"/>
                </a:solidFill>
                <a:latin typeface="+mn-lt"/>
                <a:ea typeface="+mn-ea"/>
              </a:rPr>
              <a:t> Step1 Lead in </a:t>
            </a:r>
            <a:endParaRPr lang="en-US" altLang="zh-CN" sz="3600" b="1" i="1">
              <a:solidFill>
                <a:schemeClr val="lt1"/>
              </a:solidFill>
              <a:latin typeface="+mn-lt"/>
              <a:ea typeface="+mn-ea"/>
            </a:endParaRPr>
          </a:p>
        </p:txBody>
      </p:sp>
      <p:sp>
        <p:nvSpPr>
          <p:cNvPr id="4" name="文本框 3"/>
          <p:cNvSpPr txBox="1"/>
          <p:nvPr/>
        </p:nvSpPr>
        <p:spPr>
          <a:xfrm>
            <a:off x="135255" y="2736850"/>
            <a:ext cx="11921490" cy="953135"/>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sym typeface="+mn-ea"/>
              </a:rPr>
              <a:t>       </a:t>
            </a:r>
            <a:endParaRPr lang="zh-CN" altLang="en-US" sz="2800" b="1">
              <a:latin typeface="Times New Roman" panose="02020603050405020304" charset="0"/>
              <a:cs typeface="Times New Roman" panose="02020603050405020304" charset="0"/>
              <a:sym typeface="+mn-ea"/>
            </a:endParaRPr>
          </a:p>
          <a:p>
            <a:endParaRPr lang="zh-CN" altLang="en-US" sz="2800" b="1">
              <a:latin typeface="Times New Roman" panose="02020603050405020304" charset="0"/>
              <a:cs typeface="Times New Roman" panose="02020603050405020304" charset="0"/>
            </a:endParaRPr>
          </a:p>
        </p:txBody>
      </p:sp>
      <p:sp>
        <p:nvSpPr>
          <p:cNvPr id="5" name="文本框 4"/>
          <p:cNvSpPr txBox="1"/>
          <p:nvPr/>
        </p:nvSpPr>
        <p:spPr>
          <a:xfrm>
            <a:off x="1927860" y="1238885"/>
            <a:ext cx="8053070" cy="583565"/>
          </a:xfrm>
          <a:prstGeom prst="rect">
            <a:avLst/>
          </a:prstGeom>
          <a:noFill/>
        </p:spPr>
        <p:txBody>
          <a:bodyPr wrap="square" rtlCol="0">
            <a:spAutoFit/>
          </a:bodyPr>
          <a:p>
            <a:r>
              <a:rPr lang="en-US" altLang="zh-CN" sz="3200" b="1">
                <a:latin typeface="Times New Roman" panose="02020603050405020304" charset="0"/>
                <a:cs typeface="Times New Roman" panose="02020603050405020304" charset="0"/>
                <a:sym typeface="+mn-ea"/>
              </a:rPr>
              <a:t>What is </a:t>
            </a:r>
            <a:r>
              <a:rPr lang="zh-CN" altLang="en-US" sz="3200" b="1">
                <a:latin typeface="Times New Roman" panose="02020603050405020304" charset="0"/>
                <a:cs typeface="Times New Roman" panose="02020603050405020304" charset="0"/>
                <a:sym typeface="+mn-ea"/>
              </a:rPr>
              <a:t>personalized learning</a:t>
            </a:r>
            <a:r>
              <a:rPr lang="en-US" altLang="zh-CN" sz="3200" b="1">
                <a:latin typeface="Times New Roman" panose="02020603050405020304" charset="0"/>
                <a:cs typeface="Times New Roman" panose="02020603050405020304" charset="0"/>
                <a:sym typeface="+mn-ea"/>
              </a:rPr>
              <a:t>?</a:t>
            </a:r>
            <a:r>
              <a:rPr lang="zh-CN" altLang="en-US" sz="3200" b="1">
                <a:latin typeface="Times New Roman" panose="02020603050405020304" charset="0"/>
                <a:cs typeface="Times New Roman" panose="02020603050405020304" charset="0"/>
                <a:sym typeface="+mn-ea"/>
              </a:rPr>
              <a:t>（</a:t>
            </a:r>
            <a:r>
              <a:rPr lang="zh-CN" altLang="en-US" sz="3200" b="1">
                <a:solidFill>
                  <a:srgbClr val="FF0000"/>
                </a:solidFill>
                <a:latin typeface="Times New Roman" panose="02020603050405020304" charset="0"/>
                <a:cs typeface="Times New Roman" panose="02020603050405020304" charset="0"/>
                <a:sym typeface="+mn-ea"/>
              </a:rPr>
              <a:t>思维认知</a:t>
            </a:r>
            <a:r>
              <a:rPr lang="zh-CN" altLang="en-US" sz="3200" b="1">
                <a:latin typeface="Times New Roman" panose="02020603050405020304" charset="0"/>
                <a:cs typeface="Times New Roman" panose="02020603050405020304" charset="0"/>
                <a:sym typeface="+mn-ea"/>
              </a:rPr>
              <a:t>）</a:t>
            </a:r>
            <a:endParaRPr lang="zh-CN" altLang="en-US" sz="3200" b="1">
              <a:latin typeface="Times New Roman" panose="02020603050405020304" charset="0"/>
              <a:cs typeface="Times New Roman" panose="02020603050405020304" charset="0"/>
              <a:sym typeface="+mn-ea"/>
            </a:endParaRPr>
          </a:p>
        </p:txBody>
      </p:sp>
      <p:sp>
        <p:nvSpPr>
          <p:cNvPr id="7" name="文本框 6"/>
          <p:cNvSpPr txBox="1"/>
          <p:nvPr/>
        </p:nvSpPr>
        <p:spPr>
          <a:xfrm>
            <a:off x="1094105" y="2306320"/>
            <a:ext cx="10003790" cy="1814830"/>
          </a:xfrm>
          <a:prstGeom prst="rect">
            <a:avLst/>
          </a:prstGeom>
          <a:noFill/>
        </p:spPr>
        <p:txBody>
          <a:bodyPr wrap="square" rtlCol="0">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sym typeface="+mn-ea"/>
              </a:rPr>
              <a:t>Personalized learning</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is </a:t>
            </a:r>
            <a:r>
              <a:rPr lang="en-US" altLang="zh-CN" sz="2800">
                <a:latin typeface="Times New Roman" panose="02020603050405020304" charset="0"/>
                <a:cs typeface="Times New Roman" panose="02020603050405020304" charset="0"/>
              </a:rPr>
              <a:t>a </a:t>
            </a:r>
            <a:r>
              <a:rPr lang="zh-CN" altLang="en-US" sz="2800">
                <a:latin typeface="Times New Roman" panose="02020603050405020304" charset="0"/>
                <a:cs typeface="Times New Roman" panose="02020603050405020304" charset="0"/>
                <a:sym typeface="+mn-ea"/>
              </a:rPr>
              <a:t>learning style of individual learners</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rPr>
              <a:t>that focuses on tailoring learning experiences to meet </a:t>
            </a:r>
            <a:r>
              <a:rPr lang="en-US" altLang="zh-CN" sz="2800">
                <a:latin typeface="Times New Roman" panose="02020603050405020304" charset="0"/>
                <a:cs typeface="Times New Roman" panose="02020603050405020304" charset="0"/>
              </a:rPr>
              <a:t>each learners’</a:t>
            </a:r>
            <a:r>
              <a:rPr lang="zh-CN" altLang="en-US" sz="2800">
                <a:latin typeface="Times New Roman" panose="02020603050405020304" charset="0"/>
                <a:cs typeface="Times New Roman" panose="02020603050405020304" charset="0"/>
              </a:rPr>
              <a:t> unique needs, interests, abilities</a:t>
            </a:r>
            <a:r>
              <a:rPr lang="en-US" altLang="zh-CN" sz="2800">
                <a:latin typeface="Times New Roman" panose="02020603050405020304" charset="0"/>
                <a:cs typeface="Times New Roman" panose="02020603050405020304" charset="0"/>
              </a:rPr>
              <a:t>, pace, </a:t>
            </a:r>
            <a:r>
              <a:rPr lang="zh-CN" altLang="en-US" sz="2800">
                <a:latin typeface="Times New Roman" panose="02020603050405020304" charset="0"/>
                <a:cs typeface="Times New Roman" panose="02020603050405020304" charset="0"/>
              </a:rPr>
              <a:t>preferences, and goals, ensuring more effective and engaging education.</a:t>
            </a:r>
            <a:endParaRPr lang="zh-CN" altLang="en-US" sz="2800">
              <a:latin typeface="Times New Roman" panose="02020603050405020304" charset="0"/>
              <a:cs typeface="Times New Roman" panose="02020603050405020304" charset="0"/>
            </a:endParaRPr>
          </a:p>
        </p:txBody>
      </p:sp>
      <p:pic>
        <p:nvPicPr>
          <p:cNvPr id="14" name="图片 13"/>
          <p:cNvPicPr>
            <a:picLocks noChangeAspect="1"/>
          </p:cNvPicPr>
          <p:nvPr/>
        </p:nvPicPr>
        <p:blipFill>
          <a:blip r:embed="rId2"/>
          <a:stretch>
            <a:fillRect/>
          </a:stretch>
        </p:blipFill>
        <p:spPr>
          <a:xfrm>
            <a:off x="9097645" y="4121150"/>
            <a:ext cx="3094355" cy="273685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custDataLst>
              <p:tags r:id="rId1"/>
            </p:custDataLst>
          </p:nvPr>
        </p:nvSpPr>
        <p:spPr>
          <a:xfrm flipH="1">
            <a:off x="69850" y="4135120"/>
            <a:ext cx="2864995" cy="954512"/>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85000"/>
            </a:srgbClr>
          </a:solidFill>
          <a:ln>
            <a:solidFill>
              <a:schemeClr val="accent1">
                <a:alpha val="50000"/>
              </a:schemeClr>
            </a:soli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288290" numCol="1" spcCol="0" rtlCol="0" fromWordArt="0" anchor="ctr" anchorCtr="0" forceAA="0" compatLnSpc="1">
            <a:noAutofit/>
          </a:bodyPr>
          <a:p>
            <a:pPr lvl="0" algn="ctr">
              <a:spcBef>
                <a:spcPct val="0"/>
              </a:spcBef>
              <a:spcAft>
                <a:spcPct val="0"/>
              </a:spcAft>
              <a:buClrTx/>
              <a:buSzTx/>
              <a:buFontTx/>
            </a:pPr>
            <a:r>
              <a:rPr lang="en-US" altLang="zh-CN" sz="2000" b="1" dirty="0">
                <a:solidFill>
                  <a:schemeClr val="accent1">
                    <a:lumMod val="75000"/>
                  </a:schemeClr>
                </a:solidFill>
                <a:uFillTx/>
                <a:latin typeface="Arial Black" panose="020B0A04020102020204" charset="0"/>
                <a:cs typeface="Arial Black" panose="020B0A04020102020204" charset="0"/>
                <a:sym typeface="+mn-ea"/>
              </a:rPr>
              <a:t>NLP</a:t>
            </a:r>
            <a:endParaRPr lang="en-US" altLang="zh-CN" sz="2000" b="1" dirty="0">
              <a:solidFill>
                <a:schemeClr val="accent1">
                  <a:lumMod val="75000"/>
                </a:schemeClr>
              </a:solidFill>
              <a:uFillTx/>
              <a:latin typeface="Arial Black" panose="020B0A04020102020204" charset="0"/>
              <a:cs typeface="Arial Black" panose="020B0A04020102020204" charset="0"/>
              <a:sym typeface="+mn-ea"/>
            </a:endParaRPr>
          </a:p>
          <a:p>
            <a:pPr lvl="0" algn="ctr">
              <a:spcBef>
                <a:spcPct val="0"/>
              </a:spcBef>
              <a:spcAft>
                <a:spcPct val="0"/>
              </a:spcAft>
              <a:buClrTx/>
              <a:buSzTx/>
              <a:buFontTx/>
            </a:pPr>
            <a:r>
              <a:rPr lang="en-US" altLang="zh-CN" sz="2000" b="1" dirty="0">
                <a:solidFill>
                  <a:schemeClr val="accent1">
                    <a:lumMod val="75000"/>
                  </a:schemeClr>
                </a:solidFill>
                <a:uFillTx/>
                <a:latin typeface="Arial Black" panose="020B0A04020102020204" charset="0"/>
                <a:cs typeface="Arial Black" panose="020B0A04020102020204" charset="0"/>
                <a:sym typeface="+mn-ea"/>
              </a:rPr>
              <a:t>(</a:t>
            </a:r>
            <a:r>
              <a:rPr lang="zh-CN" altLang="en-US" sz="2000" b="1" dirty="0">
                <a:solidFill>
                  <a:schemeClr val="accent1">
                    <a:lumMod val="75000"/>
                  </a:schemeClr>
                </a:solidFill>
                <a:uFillTx/>
                <a:latin typeface="Arial Black" panose="020B0A04020102020204" charset="0"/>
                <a:cs typeface="Arial Black" panose="020B0A04020102020204" charset="0"/>
                <a:sym typeface="+mn-ea"/>
              </a:rPr>
              <a:t>自然语言处理</a:t>
            </a:r>
            <a:r>
              <a:rPr lang="en-US" altLang="zh-CN" sz="2000" b="1" dirty="0">
                <a:solidFill>
                  <a:schemeClr val="accent1">
                    <a:lumMod val="75000"/>
                  </a:schemeClr>
                </a:solidFill>
                <a:uFillTx/>
                <a:latin typeface="Arial Black" panose="020B0A04020102020204" charset="0"/>
                <a:cs typeface="Arial Black" panose="020B0A04020102020204" charset="0"/>
                <a:sym typeface="+mn-ea"/>
              </a:rPr>
              <a:t>)</a:t>
            </a:r>
            <a:endParaRPr lang="en-US" altLang="zh-CN" sz="2000" b="1" dirty="0">
              <a:solidFill>
                <a:schemeClr val="accent1">
                  <a:lumMod val="75000"/>
                </a:schemeClr>
              </a:solidFill>
              <a:uFillTx/>
              <a:latin typeface="Arial Black" panose="020B0A04020102020204" charset="0"/>
              <a:cs typeface="Arial Black" panose="020B0A04020102020204" charset="0"/>
              <a:sym typeface="+mn-ea"/>
            </a:endParaRPr>
          </a:p>
        </p:txBody>
      </p:sp>
      <p:sp>
        <p:nvSpPr>
          <p:cNvPr id="5" name="任意多边形 4"/>
          <p:cNvSpPr/>
          <p:nvPr>
            <p:custDataLst>
              <p:tags r:id="rId2"/>
            </p:custDataLst>
          </p:nvPr>
        </p:nvSpPr>
        <p:spPr>
          <a:xfrm flipH="1">
            <a:off x="7432040" y="4619625"/>
            <a:ext cx="4759960" cy="95440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25" h="1307">
                <a:moveTo>
                  <a:pt x="525" y="0"/>
                </a:moveTo>
                <a:lnTo>
                  <a:pt x="3400" y="0"/>
                </a:lnTo>
                <a:cubicBezTo>
                  <a:pt x="3690" y="0"/>
                  <a:pt x="3925" y="235"/>
                  <a:pt x="3925" y="525"/>
                </a:cubicBezTo>
                <a:cubicBezTo>
                  <a:pt x="3925" y="815"/>
                  <a:pt x="3690" y="1050"/>
                  <a:pt x="3400" y="1050"/>
                </a:cubicBezTo>
                <a:lnTo>
                  <a:pt x="1039" y="1050"/>
                </a:lnTo>
                <a:lnTo>
                  <a:pt x="782" y="1307"/>
                </a:lnTo>
                <a:lnTo>
                  <a:pt x="782" y="1050"/>
                </a:lnTo>
                <a:lnTo>
                  <a:pt x="525" y="1050"/>
                </a:lnTo>
                <a:cubicBezTo>
                  <a:pt x="235" y="1050"/>
                  <a:pt x="0" y="815"/>
                  <a:pt x="0" y="525"/>
                </a:cubicBezTo>
                <a:cubicBezTo>
                  <a:pt x="0" y="235"/>
                  <a:pt x="235" y="0"/>
                  <a:pt x="525" y="0"/>
                </a:cubicBezTo>
                <a:close/>
              </a:path>
            </a:pathLst>
          </a:custGeom>
          <a:solidFill>
            <a:srgbClr val="FFFFFF">
              <a:alpha val="80000"/>
            </a:srgbClr>
          </a:solidFill>
          <a:ln>
            <a:solidFill>
              <a:schemeClr val="accent1">
                <a:alpha val="50000"/>
              </a:schemeClr>
            </a:soli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79705" rIns="107950" bIns="288290" numCol="1" spcCol="0" rtlCol="0" fromWordArt="0" anchor="ctr" anchorCtr="0" forceAA="0" compatLnSpc="1">
            <a:noAutofit/>
          </a:bodyPr>
          <a:p>
            <a:pPr lvl="0" algn="ctr">
              <a:spcBef>
                <a:spcPct val="0"/>
              </a:spcBef>
              <a:spcAft>
                <a:spcPct val="0"/>
              </a:spcAft>
              <a:buClrTx/>
              <a:buSzTx/>
              <a:buFontTx/>
            </a:pPr>
            <a:r>
              <a:rPr lang="zh-CN" altLang="en-US" sz="2000" b="1" dirty="0">
                <a:solidFill>
                  <a:schemeClr val="accent1"/>
                </a:solidFill>
                <a:uFillTx/>
                <a:latin typeface="+mn-ea"/>
                <a:cs typeface="+mn-ea"/>
                <a:sym typeface="+mn-ea"/>
              </a:rPr>
              <a:t> </a:t>
            </a:r>
            <a:r>
              <a:rPr lang="zh-CN" altLang="en-US" sz="2000" b="1" dirty="0">
                <a:solidFill>
                  <a:schemeClr val="accent1">
                    <a:lumMod val="75000"/>
                  </a:schemeClr>
                </a:solidFill>
                <a:uFillTx/>
                <a:latin typeface="Arial Black" panose="020B0A04020102020204" charset="0"/>
                <a:cs typeface="Arial Black" panose="020B0A04020102020204" charset="0"/>
                <a:sym typeface="+mn-ea"/>
              </a:rPr>
              <a:t>Vocabulary Apps</a:t>
            </a:r>
            <a:r>
              <a:rPr lang="en-US" altLang="zh-CN" sz="2000" b="1" dirty="0">
                <a:solidFill>
                  <a:schemeClr val="accent1">
                    <a:lumMod val="75000"/>
                  </a:schemeClr>
                </a:solidFill>
                <a:uFillTx/>
                <a:latin typeface="Arial Black" panose="020B0A04020102020204" charset="0"/>
                <a:cs typeface="Arial Black" panose="020B0A04020102020204" charset="0"/>
                <a:sym typeface="+mn-ea"/>
              </a:rPr>
              <a:t>(</a:t>
            </a:r>
            <a:r>
              <a:rPr lang="zh-CN" altLang="en-US" sz="2000" b="1" dirty="0">
                <a:solidFill>
                  <a:schemeClr val="accent1">
                    <a:lumMod val="75000"/>
                  </a:schemeClr>
                </a:solidFill>
                <a:uFillTx/>
                <a:latin typeface="Arial Black" panose="020B0A04020102020204" charset="0"/>
                <a:cs typeface="Arial Black" panose="020B0A04020102020204" charset="0"/>
                <a:sym typeface="+mn-ea"/>
              </a:rPr>
              <a:t>爱优词、词达人</a:t>
            </a:r>
            <a:r>
              <a:rPr lang="en-US" altLang="zh-CN" sz="2000" b="1" dirty="0">
                <a:solidFill>
                  <a:schemeClr val="accent1">
                    <a:lumMod val="75000"/>
                  </a:schemeClr>
                </a:solidFill>
                <a:uFillTx/>
                <a:latin typeface="Arial Black" panose="020B0A04020102020204" charset="0"/>
                <a:cs typeface="Arial Black" panose="020B0A04020102020204" charset="0"/>
                <a:sym typeface="+mn-ea"/>
              </a:rPr>
              <a:t>)</a:t>
            </a:r>
            <a:endParaRPr lang="en-US" altLang="zh-CN" sz="2000" b="1" dirty="0">
              <a:solidFill>
                <a:schemeClr val="accent1">
                  <a:lumMod val="75000"/>
                </a:schemeClr>
              </a:solidFill>
              <a:uFillTx/>
              <a:latin typeface="Arial Black" panose="020B0A04020102020204" charset="0"/>
              <a:cs typeface="Arial Black" panose="020B0A04020102020204" charset="0"/>
              <a:sym typeface="+mn-ea"/>
            </a:endParaRPr>
          </a:p>
        </p:txBody>
      </p:sp>
      <p:sp>
        <p:nvSpPr>
          <p:cNvPr id="6" name="任意多边形 5"/>
          <p:cNvSpPr/>
          <p:nvPr>
            <p:custDataLst>
              <p:tags r:id="rId3"/>
            </p:custDataLst>
          </p:nvPr>
        </p:nvSpPr>
        <p:spPr>
          <a:xfrm flipH="1">
            <a:off x="3419039" y="2477322"/>
            <a:ext cx="2992069" cy="704747"/>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solidFill>
            <a:srgbClr val="FFFFFF">
              <a:alpha val="3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179705" numCol="1" spcCol="0" rtlCol="0" fromWordArt="0" anchor="t" anchorCtr="0" forceAA="0" compatLnSpc="1">
            <a:noAutofit/>
          </a:bodyPr>
          <a:p>
            <a:pPr lvl="0" algn="ctr">
              <a:spcBef>
                <a:spcPct val="0"/>
              </a:spcBef>
              <a:spcAft>
                <a:spcPct val="0"/>
              </a:spcAft>
              <a:buClrTx/>
              <a:buSzTx/>
              <a:buFontTx/>
            </a:pPr>
            <a:r>
              <a:rPr lang="en-US" altLang="zh-CN" sz="2000" b="1" dirty="0">
                <a:solidFill>
                  <a:schemeClr val="accent1">
                    <a:lumMod val="75000"/>
                  </a:schemeClr>
                </a:solidFill>
                <a:uFillTx/>
                <a:latin typeface="Arial Black" panose="020B0A04020102020204" charset="0"/>
                <a:cs typeface="Arial Black" panose="020B0A04020102020204" charset="0"/>
                <a:sym typeface="+mn-ea"/>
              </a:rPr>
              <a:t>ChatGPT Voice</a:t>
            </a:r>
            <a:endParaRPr lang="en-US" altLang="zh-CN" sz="2000" b="1" dirty="0">
              <a:solidFill>
                <a:schemeClr val="accent1">
                  <a:lumMod val="75000"/>
                </a:schemeClr>
              </a:solidFill>
              <a:uFillTx/>
              <a:latin typeface="Arial Black" panose="020B0A04020102020204" charset="0"/>
              <a:cs typeface="Arial Black" panose="020B0A04020102020204" charset="0"/>
              <a:sym typeface="+mn-ea"/>
            </a:endParaRPr>
          </a:p>
        </p:txBody>
      </p:sp>
      <p:sp>
        <p:nvSpPr>
          <p:cNvPr id="8" name="任意多边形 7"/>
          <p:cNvSpPr/>
          <p:nvPr>
            <p:custDataLst>
              <p:tags r:id="rId4"/>
            </p:custDataLst>
          </p:nvPr>
        </p:nvSpPr>
        <p:spPr>
          <a:xfrm>
            <a:off x="3121660" y="3263265"/>
            <a:ext cx="7420610" cy="168148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gradFill>
            <a:gsLst>
              <a:gs pos="72000">
                <a:schemeClr val="accent1"/>
              </a:gs>
              <a:gs pos="0">
                <a:schemeClr val="accent1">
                  <a:lumMod val="90000"/>
                  <a:lumOff val="10000"/>
                </a:schemeClr>
              </a:gs>
            </a:gsLst>
            <a:path path="circle">
              <a:fillToRect r="100000" b="100000"/>
            </a:path>
            <a:tileRect l="-100000" t="-100000"/>
          </a:gradFill>
          <a:ln>
            <a:gradFill>
              <a:gsLst>
                <a:gs pos="0">
                  <a:srgbClr val="FFFFFF"/>
                </a:gs>
                <a:gs pos="100000">
                  <a:srgbClr val="FFFFFF"/>
                </a:gs>
                <a:gs pos="50000">
                  <a:schemeClr val="accent1">
                    <a:lumMod val="30000"/>
                    <a:lumOff val="70000"/>
                  </a:schemeClr>
                </a:gs>
              </a:gsLst>
              <a:lin ang="0" scaled="0"/>
            </a:gradFill>
          </a:ln>
          <a:effectLst>
            <a:outerShdw blurRad="63500" dist="50800" dir="5400000" algn="t"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60045" tIns="0" rIns="360000" bIns="288290" numCol="1" spcCol="0" rtlCol="0" fromWordArt="0" anchor="ctr" anchorCtr="0" forceAA="0" compatLnSpc="1">
            <a:noAutofit/>
          </a:bodyPr>
          <a:p>
            <a:pPr lvl="0" algn="ctr">
              <a:spcBef>
                <a:spcPct val="0"/>
              </a:spcBef>
              <a:spcAft>
                <a:spcPct val="0"/>
              </a:spcAft>
              <a:buClrTx/>
              <a:buSzTx/>
              <a:buFontTx/>
            </a:pPr>
            <a:r>
              <a:rPr lang="zh-CN" altLang="en-US" sz="4000" b="1">
                <a:solidFill>
                  <a:srgbClr val="FF0000"/>
                </a:solidFill>
                <a:latin typeface="Arial Black" panose="020B0A04020102020204" charset="0"/>
                <a:cs typeface="Arial Black" panose="020B0A04020102020204" charset="0"/>
                <a:sym typeface="+mn-ea"/>
              </a:rPr>
              <a:t>technology-supported</a:t>
            </a:r>
            <a:endParaRPr lang="zh-CN" altLang="en-US" sz="4000" b="1" dirty="0">
              <a:solidFill>
                <a:srgbClr val="FF0000"/>
              </a:solidFill>
              <a:effectLst>
                <a:outerShdw blurRad="50800" dist="38100" dir="5400000" algn="t" rotWithShape="0">
                  <a:schemeClr val="accent1">
                    <a:lumMod val="50000"/>
                    <a:alpha val="40000"/>
                  </a:schemeClr>
                </a:outerShdw>
              </a:effectLst>
              <a:uFillTx/>
              <a:latin typeface="Arial Black" panose="020B0A04020102020204" charset="0"/>
              <a:cs typeface="Arial Black" panose="020B0A04020102020204" charset="0"/>
              <a:sym typeface="+mn-ea"/>
            </a:endParaRPr>
          </a:p>
        </p:txBody>
      </p:sp>
      <p:sp>
        <p:nvSpPr>
          <p:cNvPr id="11" name="任意多边形 10"/>
          <p:cNvSpPr/>
          <p:nvPr>
            <p:custDataLst>
              <p:tags r:id="rId5"/>
            </p:custDataLst>
          </p:nvPr>
        </p:nvSpPr>
        <p:spPr>
          <a:xfrm>
            <a:off x="6871932" y="1955883"/>
            <a:ext cx="4480435" cy="1172873"/>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135" h="1606">
                <a:moveTo>
                  <a:pt x="559" y="0"/>
                </a:moveTo>
                <a:lnTo>
                  <a:pt x="5577" y="0"/>
                </a:lnTo>
                <a:cubicBezTo>
                  <a:pt x="5885" y="0"/>
                  <a:pt x="6135" y="250"/>
                  <a:pt x="6135" y="559"/>
                </a:cubicBezTo>
                <a:cubicBezTo>
                  <a:pt x="6135" y="867"/>
                  <a:pt x="5885" y="1117"/>
                  <a:pt x="5577" y="1117"/>
                </a:cubicBezTo>
                <a:lnTo>
                  <a:pt x="1817" y="1117"/>
                </a:lnTo>
                <a:lnTo>
                  <a:pt x="1328" y="1606"/>
                </a:lnTo>
                <a:lnTo>
                  <a:pt x="1328" y="1117"/>
                </a:lnTo>
                <a:lnTo>
                  <a:pt x="559" y="1117"/>
                </a:lnTo>
                <a:cubicBezTo>
                  <a:pt x="250" y="1117"/>
                  <a:pt x="0" y="867"/>
                  <a:pt x="0" y="559"/>
                </a:cubicBezTo>
                <a:cubicBezTo>
                  <a:pt x="0" y="250"/>
                  <a:pt x="250" y="0"/>
                  <a:pt x="559" y="0"/>
                </a:cubicBezTo>
                <a:close/>
              </a:path>
            </a:pathLst>
          </a:custGeom>
          <a:solidFill>
            <a:srgbClr val="FFFFFF">
              <a:alpha val="90000"/>
            </a:srgbClr>
          </a:solidFill>
          <a:ln>
            <a:solidFill>
              <a:schemeClr val="accent1">
                <a:lumMod val="40000"/>
                <a:lumOff val="60000"/>
              </a:schemeClr>
            </a:soli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36195" rIns="107950" bIns="323850" numCol="1" spcCol="0" rtlCol="0" fromWordArt="0" anchor="ctr" anchorCtr="0" forceAA="0" compatLnSpc="1">
            <a:noAutofit/>
          </a:bodyPr>
          <a:p>
            <a:pPr lvl="0" algn="ctr">
              <a:spcBef>
                <a:spcPct val="0"/>
              </a:spcBef>
              <a:spcAft>
                <a:spcPct val="0"/>
              </a:spcAft>
              <a:buClrTx/>
              <a:buSzTx/>
              <a:buFontTx/>
            </a:pPr>
            <a:r>
              <a:rPr lang="en-US" altLang="zh-CN" sz="3200" b="1" dirty="0">
                <a:solidFill>
                  <a:schemeClr val="accent1">
                    <a:lumMod val="75000"/>
                    <a:alpha val="85000"/>
                  </a:schemeClr>
                </a:solidFill>
                <a:uFillTx/>
                <a:latin typeface="Arial Black" panose="020B0A04020102020204" charset="0"/>
                <a:cs typeface="Arial Black" panose="020B0A04020102020204" charset="0"/>
                <a:sym typeface="+mn-ea"/>
              </a:rPr>
              <a:t>DeepSeek</a:t>
            </a:r>
            <a:endParaRPr lang="en-US" altLang="zh-CN" sz="3200" b="1" dirty="0">
              <a:solidFill>
                <a:schemeClr val="accent1">
                  <a:lumMod val="75000"/>
                  <a:alpha val="85000"/>
                </a:schemeClr>
              </a:solidFill>
              <a:uFillTx/>
              <a:latin typeface="Arial Black" panose="020B0A04020102020204" charset="0"/>
              <a:cs typeface="Arial Black" panose="020B0A04020102020204" charset="0"/>
              <a:sym typeface="+mn-ea"/>
            </a:endParaRPr>
          </a:p>
        </p:txBody>
      </p:sp>
      <p:sp>
        <p:nvSpPr>
          <p:cNvPr id="12" name="任意多边形 11"/>
          <p:cNvSpPr/>
          <p:nvPr>
            <p:custDataLst>
              <p:tags r:id="rId6"/>
            </p:custDataLst>
          </p:nvPr>
        </p:nvSpPr>
        <p:spPr>
          <a:xfrm>
            <a:off x="2412569" y="1544720"/>
            <a:ext cx="3191443" cy="907042"/>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solidFill>
            <a:srgbClr val="FFFFFF">
              <a:alpha val="78000"/>
            </a:srgbClr>
          </a:solidFill>
          <a:ln>
            <a:solidFill>
              <a:schemeClr val="accent1">
                <a:alpha val="40000"/>
              </a:schemeClr>
            </a:solidFill>
          </a:ln>
          <a:effectLst>
            <a:outerShdw blurRad="63500" dist="508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252095" numCol="1" spcCol="0" rtlCol="0" fromWordArt="0" anchor="ctr" anchorCtr="0" forceAA="0" compatLnSpc="1">
            <a:noAutofit/>
          </a:bodyPr>
          <a:p>
            <a:pPr lvl="0" algn="ctr">
              <a:spcBef>
                <a:spcPct val="0"/>
              </a:spcBef>
              <a:spcAft>
                <a:spcPct val="0"/>
              </a:spcAft>
              <a:buClrTx/>
              <a:buSzTx/>
              <a:buFontTx/>
            </a:pPr>
            <a:r>
              <a:rPr lang="en-US" altLang="zh-CN" sz="3200" b="1">
                <a:solidFill>
                  <a:schemeClr val="accent5"/>
                </a:solidFill>
                <a:uFillTx/>
                <a:latin typeface="Arial Black" panose="020B0A04020102020204" charset="0"/>
                <a:cs typeface="Arial Black" panose="020B0A04020102020204" charset="0"/>
                <a:sym typeface="+mn-ea"/>
              </a:rPr>
              <a:t>ChatGPT</a:t>
            </a:r>
            <a:endParaRPr lang="en-US" altLang="zh-CN" sz="3200" b="1">
              <a:solidFill>
                <a:schemeClr val="accent5"/>
              </a:solidFill>
              <a:uFillTx/>
              <a:latin typeface="Arial Black" panose="020B0A04020102020204" charset="0"/>
              <a:cs typeface="Arial Black" panose="020B0A04020102020204" charset="0"/>
              <a:sym typeface="+mn-ea"/>
            </a:endParaRPr>
          </a:p>
        </p:txBody>
      </p:sp>
      <p:sp>
        <p:nvSpPr>
          <p:cNvPr id="13" name="任意多边形 12"/>
          <p:cNvSpPr/>
          <p:nvPr>
            <p:custDataLst>
              <p:tags r:id="rId7"/>
            </p:custDataLst>
          </p:nvPr>
        </p:nvSpPr>
        <p:spPr>
          <a:xfrm>
            <a:off x="312420" y="3237865"/>
            <a:ext cx="2710180" cy="73342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2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179705" numCol="1" spcCol="0" rtlCol="0" fromWordArt="0" anchor="ctr" anchorCtr="0" forceAA="0" compatLnSpc="1">
            <a:noAutofit/>
          </a:bodyPr>
          <a:p>
            <a:pPr lvl="0" algn="ctr">
              <a:spcBef>
                <a:spcPct val="0"/>
              </a:spcBef>
              <a:spcAft>
                <a:spcPct val="0"/>
              </a:spcAft>
              <a:buClrTx/>
              <a:buSzTx/>
              <a:buFontTx/>
            </a:pPr>
            <a:r>
              <a:rPr lang="en-US" altLang="zh-CN" sz="2400" b="1" dirty="0">
                <a:solidFill>
                  <a:schemeClr val="accent1">
                    <a:lumMod val="75000"/>
                  </a:schemeClr>
                </a:solidFill>
                <a:uFillTx/>
                <a:latin typeface="Arial Black" panose="020B0A04020102020204" charset="0"/>
                <a:cs typeface="Arial Black" panose="020B0A04020102020204" charset="0"/>
                <a:sym typeface="+mn-ea"/>
              </a:rPr>
              <a:t>Open AI Sora</a:t>
            </a:r>
            <a:endParaRPr lang="zh-CN" altLang="en-US" sz="2400" b="1" dirty="0">
              <a:solidFill>
                <a:schemeClr val="accent1">
                  <a:lumMod val="60000"/>
                  <a:lumOff val="40000"/>
                </a:schemeClr>
              </a:solidFill>
              <a:uFillTx/>
              <a:latin typeface="+mn-ea"/>
              <a:cs typeface="+mn-ea"/>
              <a:sym typeface="+mn-ea"/>
            </a:endParaRPr>
          </a:p>
        </p:txBody>
      </p:sp>
      <p:sp>
        <p:nvSpPr>
          <p:cNvPr id="14" name="任意多边形 13"/>
          <p:cNvSpPr/>
          <p:nvPr>
            <p:custDataLst>
              <p:tags r:id="rId8"/>
            </p:custDataLst>
          </p:nvPr>
        </p:nvSpPr>
        <p:spPr>
          <a:xfrm>
            <a:off x="9268800" y="5755672"/>
            <a:ext cx="2214292" cy="733229"/>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2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215900" numCol="1" spcCol="0" rtlCol="0" fromWordArt="0" anchor="ctr" anchorCtr="0" forceAA="0" compatLnSpc="1">
            <a:noAutofit/>
          </a:bodyPr>
          <a:p>
            <a:pPr lvl="0" algn="ctr">
              <a:spcBef>
                <a:spcPct val="0"/>
              </a:spcBef>
              <a:spcAft>
                <a:spcPct val="0"/>
              </a:spcAft>
              <a:buClrTx/>
              <a:buSzTx/>
              <a:buFontTx/>
            </a:pPr>
            <a:r>
              <a:rPr lang="en-US" altLang="zh-CN" sz="2000" b="1" dirty="0">
                <a:solidFill>
                  <a:schemeClr val="accent5"/>
                </a:solidFill>
                <a:uFillTx/>
                <a:latin typeface="Arial Black" panose="020B0A04020102020204" charset="0"/>
                <a:cs typeface="Arial Black" panose="020B0A04020102020204" charset="0"/>
                <a:sym typeface="+mn-ea"/>
              </a:rPr>
              <a:t>Doubao(</a:t>
            </a:r>
            <a:r>
              <a:rPr lang="zh-CN" altLang="en-US" sz="2000" b="1" dirty="0">
                <a:solidFill>
                  <a:schemeClr val="accent5"/>
                </a:solidFill>
                <a:uFillTx/>
                <a:latin typeface="Arial Black" panose="020B0A04020102020204" charset="0"/>
                <a:cs typeface="Arial Black" panose="020B0A04020102020204" charset="0"/>
                <a:sym typeface="+mn-ea"/>
              </a:rPr>
              <a:t>豆包</a:t>
            </a:r>
            <a:r>
              <a:rPr lang="en-US" altLang="zh-CN" sz="2000" b="1" dirty="0">
                <a:solidFill>
                  <a:schemeClr val="accent5"/>
                </a:solidFill>
                <a:uFillTx/>
                <a:latin typeface="Arial Black" panose="020B0A04020102020204" charset="0"/>
                <a:cs typeface="Arial Black" panose="020B0A04020102020204" charset="0"/>
                <a:sym typeface="+mn-ea"/>
              </a:rPr>
              <a:t>)</a:t>
            </a:r>
            <a:endParaRPr lang="en-US" altLang="zh-CN" sz="2000" b="1" dirty="0">
              <a:solidFill>
                <a:schemeClr val="accent5"/>
              </a:solidFill>
              <a:uFillTx/>
              <a:latin typeface="Arial Black" panose="020B0A04020102020204" charset="0"/>
              <a:cs typeface="Arial Black" panose="020B0A04020102020204" charset="0"/>
              <a:sym typeface="+mn-ea"/>
            </a:endParaRPr>
          </a:p>
        </p:txBody>
      </p:sp>
      <p:sp>
        <p:nvSpPr>
          <p:cNvPr id="18" name="任意多边形 17"/>
          <p:cNvSpPr/>
          <p:nvPr>
            <p:custDataLst>
              <p:tags r:id="rId9"/>
            </p:custDataLst>
          </p:nvPr>
        </p:nvSpPr>
        <p:spPr>
          <a:xfrm>
            <a:off x="10436225" y="3263265"/>
            <a:ext cx="1755775" cy="72072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2860" h="987">
                <a:moveTo>
                  <a:pt x="398" y="0"/>
                </a:moveTo>
                <a:lnTo>
                  <a:pt x="2463" y="0"/>
                </a:lnTo>
                <a:cubicBezTo>
                  <a:pt x="2682" y="0"/>
                  <a:pt x="2860" y="178"/>
                  <a:pt x="2860" y="398"/>
                </a:cubicBezTo>
                <a:cubicBezTo>
                  <a:pt x="2860" y="617"/>
                  <a:pt x="2682" y="795"/>
                  <a:pt x="2463" y="795"/>
                </a:cubicBezTo>
                <a:lnTo>
                  <a:pt x="774" y="795"/>
                </a:lnTo>
                <a:lnTo>
                  <a:pt x="582" y="987"/>
                </a:lnTo>
                <a:lnTo>
                  <a:pt x="582" y="795"/>
                </a:lnTo>
                <a:lnTo>
                  <a:pt x="398" y="795"/>
                </a:lnTo>
                <a:cubicBezTo>
                  <a:pt x="178" y="795"/>
                  <a:pt x="0" y="617"/>
                  <a:pt x="0" y="398"/>
                </a:cubicBezTo>
                <a:cubicBezTo>
                  <a:pt x="0" y="178"/>
                  <a:pt x="178" y="0"/>
                  <a:pt x="398" y="0"/>
                </a:cubicBezTo>
                <a:close/>
              </a:path>
            </a:pathLst>
          </a:custGeom>
          <a:solidFill>
            <a:srgbClr val="FFFFFF">
              <a:alpha val="2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179705" numCol="1" spcCol="0" rtlCol="0" fromWordArt="0" anchor="ctr" anchorCtr="0" forceAA="0" compatLnSpc="1">
            <a:noAutofit/>
          </a:bodyPr>
          <a:p>
            <a:pPr lvl="0" algn="ctr">
              <a:spcBef>
                <a:spcPct val="0"/>
              </a:spcBef>
              <a:spcAft>
                <a:spcPct val="0"/>
              </a:spcAft>
              <a:buClrTx/>
              <a:buSzTx/>
              <a:buFontTx/>
            </a:pPr>
            <a:r>
              <a:rPr lang="en-US" altLang="zh-CN" sz="2000" b="1">
                <a:solidFill>
                  <a:schemeClr val="accent5"/>
                </a:solidFill>
                <a:uFillTx/>
                <a:latin typeface="Arial Black" panose="020B0A04020102020204" charset="0"/>
                <a:cs typeface="Arial Black" panose="020B0A04020102020204" charset="0"/>
                <a:sym typeface="+mn-ea"/>
              </a:rPr>
              <a:t>Knewton</a:t>
            </a:r>
            <a:endParaRPr lang="en-US" altLang="zh-CN" sz="2000" b="1">
              <a:solidFill>
                <a:schemeClr val="accent5"/>
              </a:solidFill>
              <a:uFillTx/>
              <a:latin typeface="Arial Black" panose="020B0A04020102020204" charset="0"/>
              <a:cs typeface="Arial Black" panose="020B0A04020102020204" charset="0"/>
              <a:sym typeface="+mn-ea"/>
            </a:endParaRPr>
          </a:p>
          <a:p>
            <a:pPr lvl="0" algn="ctr">
              <a:spcBef>
                <a:spcPct val="0"/>
              </a:spcBef>
              <a:spcAft>
                <a:spcPct val="0"/>
              </a:spcAft>
              <a:buClrTx/>
              <a:buSzTx/>
              <a:buFontTx/>
            </a:pPr>
            <a:r>
              <a:rPr lang="en-US" altLang="zh-CN" sz="1600" b="1">
                <a:solidFill>
                  <a:schemeClr val="accent5"/>
                </a:solidFill>
                <a:uFillTx/>
                <a:latin typeface="Arial Black" panose="020B0A04020102020204" charset="0"/>
                <a:cs typeface="Arial Black" panose="020B0A04020102020204" charset="0"/>
                <a:sym typeface="+mn-ea"/>
              </a:rPr>
              <a:t>(</a:t>
            </a:r>
            <a:r>
              <a:rPr lang="zh-CN" altLang="en-US" sz="1600" b="1">
                <a:solidFill>
                  <a:schemeClr val="accent5"/>
                </a:solidFill>
                <a:uFillTx/>
                <a:latin typeface="Arial Black" panose="020B0A04020102020204" charset="0"/>
                <a:cs typeface="Arial Black" panose="020B0A04020102020204" charset="0"/>
                <a:sym typeface="+mn-ea"/>
              </a:rPr>
              <a:t>课程平台</a:t>
            </a:r>
            <a:r>
              <a:rPr lang="en-US" altLang="zh-CN" sz="1600" b="1">
                <a:solidFill>
                  <a:schemeClr val="accent5"/>
                </a:solidFill>
                <a:uFillTx/>
                <a:latin typeface="Arial Black" panose="020B0A04020102020204" charset="0"/>
                <a:cs typeface="Arial Black" panose="020B0A04020102020204" charset="0"/>
                <a:sym typeface="+mn-ea"/>
              </a:rPr>
              <a:t>)</a:t>
            </a:r>
            <a:endParaRPr lang="en-US" altLang="zh-CN" sz="1600" b="1">
              <a:solidFill>
                <a:schemeClr val="accent5"/>
              </a:solidFill>
              <a:uFillTx/>
              <a:latin typeface="Arial Black" panose="020B0A04020102020204" charset="0"/>
              <a:cs typeface="Arial Black" panose="020B0A04020102020204" charset="0"/>
              <a:sym typeface="+mn-ea"/>
            </a:endParaRPr>
          </a:p>
        </p:txBody>
      </p:sp>
      <p:sp>
        <p:nvSpPr>
          <p:cNvPr id="19" name="任意多边形 18"/>
          <p:cNvSpPr/>
          <p:nvPr>
            <p:custDataLst>
              <p:tags r:id="rId10"/>
            </p:custDataLst>
          </p:nvPr>
        </p:nvSpPr>
        <p:spPr>
          <a:xfrm>
            <a:off x="411480" y="5253355"/>
            <a:ext cx="3498850" cy="73342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30000"/>
            </a:srgbClr>
          </a:solidFill>
          <a:ln>
            <a:solidFill>
              <a:schemeClr val="accent1">
                <a:alpha val="50000"/>
              </a:schemeClr>
            </a:solidFill>
          </a:ln>
          <a:effectLst>
            <a:outerShdw blurRad="63500" dist="508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215900" numCol="1" spcCol="0" rtlCol="0" fromWordArt="0" anchor="ctr" anchorCtr="0" forceAA="0" compatLnSpc="1">
            <a:noAutofit/>
          </a:bodyPr>
          <a:p>
            <a:pPr lvl="0" algn="ctr">
              <a:spcBef>
                <a:spcPct val="0"/>
              </a:spcBef>
              <a:spcAft>
                <a:spcPct val="0"/>
              </a:spcAft>
              <a:buClrTx/>
              <a:buSzTx/>
              <a:buFontTx/>
            </a:pPr>
            <a:r>
              <a:rPr lang="zh-CN" altLang="en-US" sz="2000" b="1" dirty="0">
                <a:solidFill>
                  <a:schemeClr val="accent1">
                    <a:lumMod val="75000"/>
                  </a:schemeClr>
                </a:solidFill>
                <a:uFillTx/>
                <a:latin typeface="Arial Black" panose="020B0A04020102020204" charset="0"/>
                <a:cs typeface="Arial Black" panose="020B0A04020102020204" charset="0"/>
                <a:sym typeface="+mn-ea"/>
              </a:rPr>
              <a:t>AI Speaking Coach</a:t>
            </a:r>
            <a:endParaRPr lang="zh-CN" altLang="en-US" sz="2000" b="1" dirty="0">
              <a:solidFill>
                <a:schemeClr val="accent1">
                  <a:lumMod val="75000"/>
                </a:schemeClr>
              </a:solidFill>
              <a:uFillTx/>
              <a:latin typeface="Arial Black" panose="020B0A04020102020204" charset="0"/>
              <a:cs typeface="Arial Black" panose="020B0A04020102020204" charset="0"/>
              <a:sym typeface="+mn-ea"/>
            </a:endParaRPr>
          </a:p>
        </p:txBody>
      </p:sp>
      <p:sp>
        <p:nvSpPr>
          <p:cNvPr id="20" name="任意多边形 19"/>
          <p:cNvSpPr/>
          <p:nvPr>
            <p:custDataLst>
              <p:tags r:id="rId11"/>
            </p:custDataLst>
          </p:nvPr>
        </p:nvSpPr>
        <p:spPr>
          <a:xfrm>
            <a:off x="2412365" y="5756275"/>
            <a:ext cx="4718050" cy="86931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721" h="1190">
                <a:moveTo>
                  <a:pt x="445" y="0"/>
                </a:moveTo>
                <a:lnTo>
                  <a:pt x="4276" y="0"/>
                </a:lnTo>
                <a:cubicBezTo>
                  <a:pt x="4522" y="0"/>
                  <a:pt x="4721" y="199"/>
                  <a:pt x="4721" y="445"/>
                </a:cubicBezTo>
                <a:cubicBezTo>
                  <a:pt x="4721" y="691"/>
                  <a:pt x="4522" y="890"/>
                  <a:pt x="4276" y="890"/>
                </a:cubicBezTo>
                <a:lnTo>
                  <a:pt x="1213" y="890"/>
                </a:lnTo>
                <a:lnTo>
                  <a:pt x="913" y="1190"/>
                </a:lnTo>
                <a:lnTo>
                  <a:pt x="913" y="890"/>
                </a:lnTo>
                <a:lnTo>
                  <a:pt x="445" y="890"/>
                </a:lnTo>
                <a:cubicBezTo>
                  <a:pt x="199" y="890"/>
                  <a:pt x="0" y="691"/>
                  <a:pt x="0" y="445"/>
                </a:cubicBezTo>
                <a:cubicBezTo>
                  <a:pt x="0" y="199"/>
                  <a:pt x="199" y="0"/>
                  <a:pt x="445" y="0"/>
                </a:cubicBezTo>
                <a:close/>
              </a:path>
            </a:pathLst>
          </a:custGeom>
          <a:solidFill>
            <a:srgbClr val="FFFFFF"/>
          </a:solidFill>
          <a:ln>
            <a:solidFill>
              <a:schemeClr val="accent1">
                <a:alpha val="50000"/>
              </a:schemeClr>
            </a:solidFill>
          </a:ln>
          <a:effectLst>
            <a:outerShdw blurRad="63500" dist="508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07950" rIns="107950" bIns="288290" numCol="1" spcCol="0" rtlCol="0" fromWordArt="0" anchor="ctr" anchorCtr="0" forceAA="0" compatLnSpc="1">
            <a:noAutofit/>
          </a:bodyPr>
          <a:p>
            <a:pPr lvl="0" algn="ctr">
              <a:spcBef>
                <a:spcPct val="0"/>
              </a:spcBef>
              <a:spcAft>
                <a:spcPct val="0"/>
              </a:spcAft>
              <a:buClrTx/>
              <a:buSzTx/>
              <a:buFontTx/>
            </a:pPr>
            <a:r>
              <a:rPr lang="en-US" altLang="zh-CN" sz="2000" b="1" dirty="0">
                <a:solidFill>
                  <a:schemeClr val="accent5"/>
                </a:solidFill>
                <a:uFillTx/>
                <a:latin typeface="Arial Black" panose="020B0A04020102020204" charset="0"/>
                <a:cs typeface="Arial Black" panose="020B0A04020102020204" charset="0"/>
                <a:sym typeface="+mn-ea"/>
              </a:rPr>
              <a:t>Big Data and Study Analysis</a:t>
            </a:r>
            <a:endParaRPr lang="en-US" altLang="zh-CN" sz="2000" b="1" dirty="0">
              <a:solidFill>
                <a:schemeClr val="accent5"/>
              </a:solidFill>
              <a:uFillTx/>
              <a:latin typeface="Arial Black" panose="020B0A04020102020204" charset="0"/>
              <a:cs typeface="Arial Black" panose="020B0A04020102020204" charset="0"/>
              <a:sym typeface="+mn-ea"/>
            </a:endParaRPr>
          </a:p>
        </p:txBody>
      </p:sp>
      <p:sp>
        <p:nvSpPr>
          <p:cNvPr id="21" name="任意多边形 20"/>
          <p:cNvSpPr/>
          <p:nvPr>
            <p:custDataLst>
              <p:tags r:id="rId12"/>
            </p:custDataLst>
          </p:nvPr>
        </p:nvSpPr>
        <p:spPr>
          <a:xfrm flipH="1">
            <a:off x="3678555" y="4869180"/>
            <a:ext cx="3669030" cy="7048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45" h="2302">
                <a:moveTo>
                  <a:pt x="900" y="0"/>
                </a:moveTo>
                <a:lnTo>
                  <a:pt x="7545" y="0"/>
                </a:lnTo>
                <a:cubicBezTo>
                  <a:pt x="8042" y="0"/>
                  <a:pt x="8445" y="403"/>
                  <a:pt x="8445" y="900"/>
                </a:cubicBezTo>
                <a:cubicBezTo>
                  <a:pt x="8445" y="1397"/>
                  <a:pt x="8042" y="1800"/>
                  <a:pt x="7545" y="1800"/>
                </a:cubicBezTo>
                <a:lnTo>
                  <a:pt x="2223" y="1800"/>
                </a:lnTo>
                <a:lnTo>
                  <a:pt x="1721" y="2302"/>
                </a:lnTo>
                <a:lnTo>
                  <a:pt x="1721" y="1800"/>
                </a:lnTo>
                <a:lnTo>
                  <a:pt x="900" y="1800"/>
                </a:lnTo>
                <a:cubicBezTo>
                  <a:pt x="403" y="1800"/>
                  <a:pt x="0" y="1397"/>
                  <a:pt x="0" y="900"/>
                </a:cubicBezTo>
                <a:cubicBezTo>
                  <a:pt x="0" y="403"/>
                  <a:pt x="403" y="0"/>
                  <a:pt x="900" y="0"/>
                </a:cubicBezTo>
                <a:close/>
              </a:path>
            </a:pathLst>
          </a:custGeom>
          <a:solidFill>
            <a:srgbClr val="FFFFFF">
              <a:alpha val="3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144145" rIns="107950" bIns="179705" numCol="1" spcCol="0" rtlCol="0" fromWordArt="0" anchor="t" anchorCtr="0" forceAA="0" compatLnSpc="1">
            <a:noAutofit/>
          </a:bodyPr>
          <a:p>
            <a:pPr lvl="0" algn="ctr">
              <a:spcBef>
                <a:spcPct val="0"/>
              </a:spcBef>
              <a:spcAft>
                <a:spcPct val="0"/>
              </a:spcAft>
              <a:buClrTx/>
              <a:buSzTx/>
              <a:buFontTx/>
            </a:pPr>
            <a:r>
              <a:rPr lang="zh-CN" altLang="en-US" sz="2000" b="1" dirty="0">
                <a:solidFill>
                  <a:schemeClr val="accent1">
                    <a:lumMod val="75000"/>
                  </a:schemeClr>
                </a:solidFill>
                <a:uFillTx/>
                <a:latin typeface="Arial Black" panose="020B0A04020102020204" charset="0"/>
                <a:cs typeface="Arial Black" panose="020B0A04020102020204" charset="0"/>
                <a:sym typeface="+mn-ea"/>
              </a:rPr>
              <a:t>Gamified Learning Apps</a:t>
            </a:r>
            <a:endParaRPr lang="zh-CN" altLang="en-US" sz="2000" b="1" dirty="0">
              <a:solidFill>
                <a:schemeClr val="accent1">
                  <a:lumMod val="75000"/>
                </a:schemeClr>
              </a:solidFill>
              <a:uFillTx/>
              <a:latin typeface="Arial Black" panose="020B0A04020102020204" charset="0"/>
              <a:cs typeface="Arial Black" panose="020B0A04020102020204" charset="0"/>
              <a:sym typeface="+mn-ea"/>
            </a:endParaRPr>
          </a:p>
        </p:txBody>
      </p:sp>
      <p:sp>
        <p:nvSpPr>
          <p:cNvPr id="22" name="文本框 21"/>
          <p:cNvSpPr txBox="1"/>
          <p:nvPr>
            <p:custDataLst>
              <p:tags r:id="rId13"/>
            </p:custDataLst>
          </p:nvPr>
        </p:nvSpPr>
        <p:spPr>
          <a:xfrm>
            <a:off x="0" y="0"/>
            <a:ext cx="4152265" cy="576580"/>
          </a:xfrm>
          <a:prstGeom prst="rect">
            <a:avLst/>
          </a:prstGeom>
          <a:solidFill>
            <a:schemeClr val="accent1">
              <a:lumMod val="75000"/>
            </a:schemeClr>
          </a:solidFill>
          <a:ln>
            <a:solidFill>
              <a:schemeClr val="accent1">
                <a:lumMod val="75000"/>
              </a:schemeClr>
            </a:solidFill>
          </a:ln>
        </p:spPr>
        <p:txBody>
          <a:bodyPr wrap="square" rtlCol="0"/>
          <a:lstStyle/>
          <a:p>
            <a:r>
              <a:rPr lang="en-US" altLang="zh-CN" sz="3200" b="1" i="1">
                <a:solidFill>
                  <a:schemeClr val="lt1"/>
                </a:solidFill>
                <a:latin typeface="+mn-lt"/>
                <a:ea typeface="+mn-ea"/>
              </a:rPr>
              <a:t> Step2 Understand</a:t>
            </a:r>
            <a:endParaRPr lang="en-US" altLang="zh-CN" sz="3200" b="1" i="1">
              <a:solidFill>
                <a:schemeClr val="lt1"/>
              </a:solidFill>
              <a:latin typeface="+mn-lt"/>
              <a:ea typeface="+mn-ea"/>
            </a:endParaRPr>
          </a:p>
        </p:txBody>
      </p:sp>
      <p:sp>
        <p:nvSpPr>
          <p:cNvPr id="4" name="文本框 3"/>
          <p:cNvSpPr txBox="1"/>
          <p:nvPr/>
        </p:nvSpPr>
        <p:spPr>
          <a:xfrm>
            <a:off x="1059180" y="609600"/>
            <a:ext cx="1097026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sym typeface="+mn-ea"/>
              </a:rPr>
              <a:t>How do you understand </a:t>
            </a:r>
            <a:r>
              <a:rPr lang="zh-CN" altLang="en-US" sz="2800" b="1">
                <a:latin typeface="Times New Roman" panose="02020603050405020304" charset="0"/>
                <a:cs typeface="Times New Roman" panose="02020603050405020304" charset="0"/>
                <a:sym typeface="+mn-ea"/>
              </a:rPr>
              <a:t>technology-supported personalized learning</a:t>
            </a:r>
            <a:r>
              <a:rPr lang="en-US" altLang="zh-CN" sz="2800" b="1">
                <a:latin typeface="Times New Roman" panose="02020603050405020304" charset="0"/>
                <a:cs typeface="Times New Roman" panose="02020603050405020304" charset="0"/>
                <a:sym typeface="+mn-ea"/>
              </a:rPr>
              <a:t>?</a:t>
            </a:r>
            <a:endParaRPr lang="zh-CN" altLang="en-US" sz="2800">
              <a:latin typeface="Times New Roman" panose="02020603050405020304" charset="0"/>
              <a:cs typeface="Times New Roman" panose="02020603050405020304" charset="0"/>
            </a:endParaRPr>
          </a:p>
        </p:txBody>
      </p:sp>
      <p:sp>
        <p:nvSpPr>
          <p:cNvPr id="7" name="任意多边形 6"/>
          <p:cNvSpPr/>
          <p:nvPr>
            <p:custDataLst>
              <p:tags r:id="rId14"/>
            </p:custDataLst>
          </p:nvPr>
        </p:nvSpPr>
        <p:spPr>
          <a:xfrm>
            <a:off x="147320" y="2340610"/>
            <a:ext cx="2874645" cy="73342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2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179705" numCol="1" spcCol="0" rtlCol="0" fromWordArt="0" anchor="ctr" anchorCtr="0" forceAA="0" compatLnSpc="1">
            <a:noAutofit/>
          </a:bodyPr>
          <a:p>
            <a:pPr lvl="0" algn="ctr">
              <a:spcBef>
                <a:spcPct val="0"/>
              </a:spcBef>
              <a:spcAft>
                <a:spcPct val="0"/>
              </a:spcAft>
              <a:buClrTx/>
              <a:buSzTx/>
              <a:buFontTx/>
            </a:pPr>
            <a:r>
              <a:rPr lang="en-US" altLang="zh-CN" sz="2400" b="1" dirty="0">
                <a:solidFill>
                  <a:schemeClr val="accent5"/>
                </a:solidFill>
                <a:uFillTx/>
                <a:latin typeface="Arial Black" panose="020B0A04020102020204" charset="0"/>
                <a:cs typeface="Arial Black" panose="020B0A04020102020204" charset="0"/>
                <a:sym typeface="+mn-ea"/>
              </a:rPr>
              <a:t>Coursera</a:t>
            </a:r>
            <a:r>
              <a:rPr lang="en-US" altLang="zh-CN" b="1" dirty="0">
                <a:solidFill>
                  <a:schemeClr val="accent5"/>
                </a:solidFill>
                <a:uFillTx/>
                <a:latin typeface="Arial Black" panose="020B0A04020102020204" charset="0"/>
                <a:cs typeface="Arial Black" panose="020B0A04020102020204" charset="0"/>
                <a:sym typeface="+mn-ea"/>
              </a:rPr>
              <a:t>(</a:t>
            </a:r>
            <a:r>
              <a:rPr lang="zh-CN" altLang="en-US" b="1" dirty="0">
                <a:solidFill>
                  <a:schemeClr val="accent5"/>
                </a:solidFill>
                <a:uFillTx/>
                <a:latin typeface="Arial Black" panose="020B0A04020102020204" charset="0"/>
                <a:cs typeface="Arial Black" panose="020B0A04020102020204" charset="0"/>
                <a:sym typeface="+mn-ea"/>
              </a:rPr>
              <a:t>视频平台</a:t>
            </a:r>
            <a:r>
              <a:rPr lang="en-US" altLang="zh-CN" b="1" dirty="0">
                <a:solidFill>
                  <a:schemeClr val="accent5"/>
                </a:solidFill>
                <a:uFillTx/>
                <a:latin typeface="Arial Black" panose="020B0A04020102020204" charset="0"/>
                <a:cs typeface="Arial Black" panose="020B0A04020102020204" charset="0"/>
                <a:sym typeface="+mn-ea"/>
              </a:rPr>
              <a:t>)</a:t>
            </a:r>
            <a:endParaRPr lang="en-US" altLang="zh-CN" b="1" dirty="0">
              <a:solidFill>
                <a:schemeClr val="accent5"/>
              </a:solidFill>
              <a:uFillTx/>
              <a:latin typeface="Arial Black" panose="020B0A04020102020204" charset="0"/>
              <a:cs typeface="Arial Black" panose="020B0A04020102020204" charset="0"/>
              <a:sym typeface="+mn-ea"/>
            </a:endParaRPr>
          </a:p>
        </p:txBody>
      </p:sp>
      <p:sp>
        <p:nvSpPr>
          <p:cNvPr id="9" name="任意多边形 8"/>
          <p:cNvSpPr/>
          <p:nvPr>
            <p:custDataLst>
              <p:tags r:id="rId15"/>
            </p:custDataLst>
          </p:nvPr>
        </p:nvSpPr>
        <p:spPr>
          <a:xfrm>
            <a:off x="5476875" y="1222375"/>
            <a:ext cx="2139315" cy="73342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32" h="1004">
                <a:moveTo>
                  <a:pt x="392" y="0"/>
                </a:moveTo>
                <a:lnTo>
                  <a:pt x="2641" y="0"/>
                </a:lnTo>
                <a:cubicBezTo>
                  <a:pt x="2857" y="0"/>
                  <a:pt x="3032" y="175"/>
                  <a:pt x="3032" y="392"/>
                </a:cubicBezTo>
                <a:cubicBezTo>
                  <a:pt x="3032" y="608"/>
                  <a:pt x="2857" y="783"/>
                  <a:pt x="2641" y="783"/>
                </a:cubicBezTo>
                <a:lnTo>
                  <a:pt x="818" y="783"/>
                </a:lnTo>
                <a:lnTo>
                  <a:pt x="597" y="1004"/>
                </a:lnTo>
                <a:lnTo>
                  <a:pt x="597" y="783"/>
                </a:lnTo>
                <a:lnTo>
                  <a:pt x="392" y="783"/>
                </a:lnTo>
                <a:cubicBezTo>
                  <a:pt x="175" y="783"/>
                  <a:pt x="0" y="608"/>
                  <a:pt x="0" y="392"/>
                </a:cubicBezTo>
                <a:cubicBezTo>
                  <a:pt x="0" y="175"/>
                  <a:pt x="175" y="0"/>
                  <a:pt x="392" y="0"/>
                </a:cubicBezTo>
                <a:close/>
              </a:path>
            </a:pathLst>
          </a:custGeom>
          <a:solidFill>
            <a:srgbClr val="FFFFFF">
              <a:alpha val="20000"/>
            </a:srgbClr>
          </a:solidFill>
          <a:ln>
            <a:solidFill>
              <a:schemeClr val="accent1">
                <a:alpha val="50000"/>
              </a:schemeClr>
            </a:solidFill>
          </a:ln>
          <a:effectLst>
            <a:outerShdw blurRad="50800" dist="381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07950" tIns="71755" rIns="107950" bIns="179705" numCol="1" spcCol="0" rtlCol="0" fromWordArt="0" anchor="ctr" anchorCtr="0" forceAA="0" compatLnSpc="1">
            <a:noAutofit/>
          </a:bodyPr>
          <a:p>
            <a:pPr lvl="0" algn="ctr">
              <a:spcBef>
                <a:spcPct val="0"/>
              </a:spcBef>
              <a:spcAft>
                <a:spcPct val="0"/>
              </a:spcAft>
              <a:buClrTx/>
              <a:buSzTx/>
              <a:buFontTx/>
            </a:pPr>
            <a:r>
              <a:rPr lang="en-US" altLang="zh-CN" sz="2400" b="1" dirty="0">
                <a:solidFill>
                  <a:schemeClr val="accent5"/>
                </a:solidFill>
                <a:uFillTx/>
                <a:latin typeface="Arial Black" panose="020B0A04020102020204" charset="0"/>
                <a:cs typeface="Arial Black" panose="020B0A04020102020204" charset="0"/>
                <a:sym typeface="+mn-ea"/>
              </a:rPr>
              <a:t>Quiz(</a:t>
            </a:r>
            <a:r>
              <a:rPr lang="zh-CN" altLang="en-US" sz="2400" b="1" dirty="0">
                <a:solidFill>
                  <a:schemeClr val="accent5"/>
                </a:solidFill>
                <a:uFillTx/>
                <a:latin typeface="Arial Black" panose="020B0A04020102020204" charset="0"/>
                <a:cs typeface="Arial Black" panose="020B0A04020102020204" charset="0"/>
                <a:sym typeface="+mn-ea"/>
              </a:rPr>
              <a:t>科学</a:t>
            </a:r>
            <a:r>
              <a:rPr lang="en-US" altLang="zh-CN" sz="2400" b="1" dirty="0">
                <a:solidFill>
                  <a:schemeClr val="accent5"/>
                </a:solidFill>
                <a:uFillTx/>
                <a:latin typeface="Arial Black" panose="020B0A04020102020204" charset="0"/>
                <a:cs typeface="Arial Black" panose="020B0A04020102020204" charset="0"/>
                <a:sym typeface="+mn-ea"/>
              </a:rPr>
              <a:t>)</a:t>
            </a:r>
            <a:endParaRPr lang="en-US" altLang="zh-CN" sz="2400" b="1" dirty="0">
              <a:solidFill>
                <a:schemeClr val="accent5"/>
              </a:solidFill>
              <a:uFillTx/>
              <a:latin typeface="Arial Black" panose="020B0A04020102020204" charset="0"/>
              <a:cs typeface="Arial Black" panose="020B0A04020102020204" charset="0"/>
              <a:sym typeface="+mn-ea"/>
            </a:endParaRPr>
          </a:p>
        </p:txBody>
      </p:sp>
      <p:sp>
        <p:nvSpPr>
          <p:cNvPr id="15" name="矩形 14"/>
          <p:cNvSpPr/>
          <p:nvPr/>
        </p:nvSpPr>
        <p:spPr>
          <a:xfrm>
            <a:off x="5238433" y="88265"/>
            <a:ext cx="3396615" cy="645160"/>
          </a:xfrm>
          <a:prstGeom prst="rect">
            <a:avLst/>
          </a:prstGeom>
          <a:noFill/>
          <a:ln>
            <a:noFill/>
          </a:ln>
        </p:spPr>
        <p:txBody>
          <a:bodyPr wrap="none" rtlCol="0" anchor="t">
            <a:spAutoFit/>
          </a:bodyPr>
          <a:p>
            <a:pPr algn="ctr"/>
            <a:r>
              <a:rPr lang="zh-CN" alt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发散性思维训练</a:t>
            </a:r>
            <a:endParaRPr lang="zh-CN" alt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fill="hold"/>
                                        <p:tgtEl>
                                          <p:spTgt spid="7"/>
                                        </p:tgtEl>
                                        <p:attrNameLst>
                                          <p:attrName>ppt_x</p:attrName>
                                        </p:attrNameLst>
                                      </p:cBhvr>
                                      <p:tavLst>
                                        <p:tav tm="0">
                                          <p:val>
                                            <p:strVal val="#ppt_x"/>
                                          </p:val>
                                        </p:tav>
                                        <p:tav tm="100000">
                                          <p:val>
                                            <p:strVal val="#ppt_x"/>
                                          </p:val>
                                        </p:tav>
                                      </p:tavLst>
                                    </p:anim>
                                    <p:anim calcmode="lin" valueType="num">
                                      <p:cBhvr additive="base">
                                        <p:cTn id="9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500" fill="hold"/>
                                        <p:tgtEl>
                                          <p:spTgt spid="15"/>
                                        </p:tgtEl>
                                        <p:attrNameLst>
                                          <p:attrName>ppt_x</p:attrName>
                                        </p:attrNameLst>
                                      </p:cBhvr>
                                      <p:tavLst>
                                        <p:tav tm="0">
                                          <p:val>
                                            <p:strVal val="#ppt_x"/>
                                          </p:val>
                                        </p:tav>
                                        <p:tav tm="100000">
                                          <p:val>
                                            <p:strVal val="#ppt_x"/>
                                          </p:val>
                                        </p:tav>
                                      </p:tavLst>
                                    </p:anim>
                                    <p:anim calcmode="lin" valueType="num">
                                      <p:cBhvr additive="base">
                                        <p:cTn id="9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12" grpId="0" animBg="1"/>
      <p:bldP spid="12" grpId="1" animBg="1"/>
      <p:bldP spid="11" grpId="0" animBg="1"/>
      <p:bldP spid="11" grpId="1" animBg="1"/>
      <p:bldP spid="6" grpId="0" animBg="1"/>
      <p:bldP spid="6" grpId="1" animBg="1"/>
      <p:bldP spid="9" grpId="0" animBg="1"/>
      <p:bldP spid="9" grpId="1" animBg="1"/>
      <p:bldP spid="18" grpId="0" animBg="1"/>
      <p:bldP spid="18" grpId="1" animBg="1"/>
      <p:bldP spid="5" grpId="0" animBg="1"/>
      <p:bldP spid="5" grpId="1" animBg="1"/>
      <p:bldP spid="14" grpId="0" animBg="1"/>
      <p:bldP spid="14" grpId="1" animBg="1"/>
      <p:bldP spid="20" grpId="0" animBg="1"/>
      <p:bldP spid="20" grpId="1" animBg="1"/>
      <p:bldP spid="21" grpId="0" animBg="1"/>
      <p:bldP spid="21" grpId="1" animBg="1"/>
      <p:bldP spid="19" grpId="0" animBg="1"/>
      <p:bldP spid="19" grpId="1" animBg="1"/>
      <p:bldP spid="3" grpId="0" animBg="1"/>
      <p:bldP spid="3" grpId="1" animBg="1"/>
      <p:bldP spid="7" grpId="0" animBg="1"/>
      <p:bldP spid="7" grpId="1" animBg="1"/>
      <p:bldP spid="13" grpId="0" animBg="1"/>
      <p:bldP spid="13"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63525" y="1595755"/>
            <a:ext cx="4242435" cy="5262245"/>
          </a:xfrm>
          <a:prstGeom prst="rect">
            <a:avLst/>
          </a:prstGeom>
          <a:noFill/>
          <a:ln>
            <a:solidFill>
              <a:schemeClr val="tx1"/>
            </a:solidFill>
          </a:ln>
        </p:spPr>
        <p:txBody>
          <a:bodyPr wrap="square" rtlCol="0">
            <a:spAutoFit/>
          </a:bodyPr>
          <a:lstStyle/>
          <a:p>
            <a:pPr>
              <a:lnSpc>
                <a:spcPct val="150000"/>
              </a:lnSpc>
            </a:pP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t>
            </a:r>
            <a:r>
              <a:rPr lang="en-US" altLang="zh-CN" sz="2000" b="1">
                <a:latin typeface="Times New Roman" panose="02020603050405020304" charset="0"/>
                <a:cs typeface="Times New Roman" panose="02020603050405020304" charset="0"/>
                <a:sym typeface="+mn-ea"/>
              </a:rPr>
              <a:t>2025.4.9. </a:t>
            </a:r>
            <a:r>
              <a:rPr lang="en-US" altLang="zh-CN" sz="2000" b="1">
                <a:solidFill>
                  <a:srgbClr val="FF0000"/>
                </a:solidFill>
                <a:latin typeface="Times New Roman" panose="02020603050405020304" charset="0"/>
                <a:cs typeface="Times New Roman" panose="02020603050405020304" charset="0"/>
                <a:sym typeface="+mn-ea"/>
              </a:rPr>
              <a:t>I</a:t>
            </a:r>
            <a:r>
              <a:rPr lang="zh-CN" altLang="en-US" sz="2000" b="1">
                <a:solidFill>
                  <a:srgbClr val="FF0000"/>
                </a:solidFill>
                <a:latin typeface="Times New Roman" panose="02020603050405020304" charset="0"/>
                <a:cs typeface="Times New Roman" panose="02020603050405020304" charset="0"/>
                <a:sym typeface="+mn-ea"/>
              </a:rPr>
              <a:t>模在线回顾</a:t>
            </a:r>
            <a:r>
              <a:rPr lang="zh-CN" altLang="en-US" sz="2800">
                <a:latin typeface="Times New Roman" panose="02020603050405020304" charset="0"/>
                <a:cs typeface="Times New Roman" panose="02020603050405020304" charset="0"/>
                <a:sym typeface="+mn-ea"/>
              </a:rPr>
              <a:t>）近期，你将参加学校组织的英语主题征文活动。请结合自身经历，就“技术支撑下的个性化学习”的主题写一篇短文，内容包括:</a:t>
            </a:r>
            <a:endParaRPr lang="zh-CN" altLang="en-US" sz="2800">
              <a:latin typeface="Times New Roman" panose="02020603050405020304" charset="0"/>
              <a:cs typeface="Times New Roman" panose="02020603050405020304" charset="0"/>
            </a:endParaRPr>
          </a:p>
          <a:p>
            <a:pPr>
              <a:lnSpc>
                <a:spcPct val="150000"/>
              </a:lnSpc>
            </a:pPr>
            <a:r>
              <a:rPr lang="zh-CN" altLang="en-US" sz="2800">
                <a:latin typeface="Times New Roman" panose="02020603050405020304" charset="0"/>
                <a:cs typeface="Times New Roman" panose="02020603050405020304" charset="0"/>
                <a:sym typeface="+mn-ea"/>
              </a:rPr>
              <a:t>1.陈述观点;</a:t>
            </a:r>
            <a:endParaRPr lang="zh-CN" altLang="en-US" sz="2800">
              <a:latin typeface="Times New Roman" panose="02020603050405020304" charset="0"/>
              <a:cs typeface="Times New Roman" panose="02020603050405020304" charset="0"/>
            </a:endParaRPr>
          </a:p>
          <a:p>
            <a:pPr>
              <a:lnSpc>
                <a:spcPct val="150000"/>
              </a:lnSpc>
            </a:pPr>
            <a:r>
              <a:rPr lang="zh-CN" altLang="en-US" sz="2800">
                <a:latin typeface="Times New Roman" panose="02020603050405020304" charset="0"/>
                <a:cs typeface="Times New Roman" panose="02020603050405020304" charset="0"/>
                <a:sym typeface="+mn-ea"/>
              </a:rPr>
              <a:t>2.分享体验。</a:t>
            </a:r>
            <a:r>
              <a:rPr lang="en-US" altLang="zh-CN" sz="2800">
                <a:latin typeface="华文楷体" panose="02010600040101010101" charset="-122"/>
                <a:ea typeface="华文楷体" panose="02010600040101010101" charset="-122"/>
                <a:cs typeface="华文楷体" panose="02010600040101010101" charset="-122"/>
              </a:rPr>
              <a:t>      </a:t>
            </a:r>
            <a:endParaRPr lang="zh-CN" altLang="en-US" sz="2800">
              <a:latin typeface="华文楷体" panose="02010600040101010101" charset="-122"/>
              <a:ea typeface="华文楷体" panose="02010600040101010101" charset="-122"/>
              <a:cs typeface="华文楷体" panose="02010600040101010101" charset="-122"/>
            </a:endParaRPr>
          </a:p>
        </p:txBody>
      </p:sp>
      <p:sp>
        <p:nvSpPr>
          <p:cNvPr id="22" name="文本框 21"/>
          <p:cNvSpPr txBox="1"/>
          <p:nvPr>
            <p:custDataLst>
              <p:tags r:id="rId1"/>
            </p:custDataLst>
          </p:nvPr>
        </p:nvSpPr>
        <p:spPr>
          <a:xfrm>
            <a:off x="0" y="0"/>
            <a:ext cx="3270885" cy="583565"/>
          </a:xfrm>
          <a:prstGeom prst="rect">
            <a:avLst/>
          </a:prstGeom>
          <a:solidFill>
            <a:schemeClr val="accent1">
              <a:lumMod val="75000"/>
            </a:schemeClr>
          </a:solidFill>
          <a:ln>
            <a:solidFill>
              <a:schemeClr val="accent1">
                <a:lumMod val="75000"/>
              </a:schemeClr>
            </a:solidFill>
          </a:ln>
        </p:spPr>
        <p:txBody>
          <a:bodyPr wrap="square" rtlCol="0">
            <a:normAutofit/>
          </a:bodyPr>
          <a:lstStyle/>
          <a:p>
            <a:r>
              <a:rPr lang="en-US" altLang="zh-CN" sz="3200" b="1" i="1">
                <a:solidFill>
                  <a:schemeClr val="lt1"/>
                </a:solidFill>
                <a:latin typeface="+mn-lt"/>
                <a:ea typeface="+mn-ea"/>
              </a:rPr>
              <a:t> Step3 Analyze</a:t>
            </a:r>
            <a:endParaRPr lang="en-US" altLang="zh-CN" sz="3200" b="1" i="1">
              <a:solidFill>
                <a:schemeClr val="lt1"/>
              </a:solidFill>
              <a:latin typeface="+mn-lt"/>
              <a:ea typeface="+mn-ea"/>
            </a:endParaRPr>
          </a:p>
        </p:txBody>
      </p:sp>
      <p:graphicFrame>
        <p:nvGraphicFramePr>
          <p:cNvPr id="4" name="表格 3"/>
          <p:cNvGraphicFramePr/>
          <p:nvPr>
            <p:custDataLst>
              <p:tags r:id="rId2"/>
            </p:custDataLst>
          </p:nvPr>
        </p:nvGraphicFramePr>
        <p:xfrm>
          <a:off x="4756150" y="0"/>
          <a:ext cx="7530465" cy="6858000"/>
        </p:xfrm>
        <a:graphic>
          <a:graphicData uri="http://schemas.openxmlformats.org/drawingml/2006/table">
            <a:tbl>
              <a:tblPr firstRow="1" bandRow="1">
                <a:tableStyleId>{0D05CB5F-FFF6-4F0E-8684-96F79C234599}</a:tableStyleId>
              </a:tblPr>
              <a:tblGrid>
                <a:gridCol w="1758950"/>
                <a:gridCol w="5771515"/>
              </a:tblGrid>
              <a:tr h="551180">
                <a:tc>
                  <a:txBody>
                    <a:bodyPr/>
                    <a:lstStyle/>
                    <a:p>
                      <a:pPr algn="ctr">
                        <a:buNone/>
                      </a:pPr>
                      <a:r>
                        <a:rPr lang="en-US" altLang="zh-CN" sz="2400" b="1" spc="-100">
                          <a:latin typeface="Times New Roman" panose="02020603050405020304" charset="0"/>
                          <a:cs typeface="Times New Roman" panose="02020603050405020304" charset="0"/>
                        </a:rPr>
                        <a:t>Genre</a:t>
                      </a:r>
                      <a:endParaRPr lang="en-US" altLang="zh-CN" sz="2400" b="1" spc="-100">
                        <a:latin typeface="Times New Roman" panose="02020603050405020304" charset="0"/>
                        <a:cs typeface="Times New Roman" panose="02020603050405020304" charset="0"/>
                      </a:endParaRPr>
                    </a:p>
                  </a:txBody>
                  <a:tcPr/>
                </a:tc>
                <a:tc>
                  <a:txBody>
                    <a:bodyPr/>
                    <a:lstStyle/>
                    <a:p>
                      <a:pPr>
                        <a:buNone/>
                      </a:pPr>
                      <a:endParaRPr lang="zh-CN" altLang="en-US" sz="1000"/>
                    </a:p>
                  </a:txBody>
                  <a:tcPr/>
                </a:tc>
              </a:tr>
              <a:tr h="990600">
                <a:tc>
                  <a:txBody>
                    <a:bodyPr/>
                    <a:lstStyle/>
                    <a:p>
                      <a:pPr algn="ctr">
                        <a:buClrTx/>
                        <a:buSzTx/>
                        <a:buFontTx/>
                        <a:buNone/>
                      </a:pPr>
                      <a:r>
                        <a:rPr lang="en-US" altLang="zh-CN" sz="2400" b="1" spc="-100">
                          <a:latin typeface="Times New Roman" panose="02020603050405020304" charset="0"/>
                          <a:cs typeface="Times New Roman" panose="02020603050405020304" charset="0"/>
                          <a:sym typeface="+mn-ea"/>
                        </a:rPr>
                        <a:t>Topic/Title</a:t>
                      </a:r>
                      <a:endParaRPr lang="en-US" altLang="zh-CN" sz="2400" b="1" spc="-100">
                        <a:solidFill>
                          <a:srgbClr val="000000"/>
                        </a:solidFill>
                        <a:latin typeface="Times New Roman" panose="02020603050405020304" charset="0"/>
                        <a:cs typeface="Times New Roman" panose="02020603050405020304" charset="0"/>
                        <a:sym typeface="+mn-ea"/>
                      </a:endParaRPr>
                    </a:p>
                    <a:p>
                      <a:pPr algn="ctr">
                        <a:buClrTx/>
                        <a:buSzTx/>
                        <a:buFontTx/>
                        <a:buNone/>
                      </a:pPr>
                      <a:endParaRPr lang="en-US" altLang="zh-CN" sz="2400" b="1" spc="-100">
                        <a:latin typeface="Times New Roman" panose="02020603050405020304" charset="0"/>
                        <a:cs typeface="Times New Roman" panose="02020603050405020304" charset="0"/>
                      </a:endParaRPr>
                    </a:p>
                  </a:txBody>
                  <a:tcPr/>
                </a:tc>
                <a:tc>
                  <a:txBody>
                    <a:bodyPr/>
                    <a:lstStyle/>
                    <a:p>
                      <a:pPr>
                        <a:buNone/>
                      </a:pPr>
                      <a:endParaRPr lang="zh-CN" altLang="en-US" sz="1000"/>
                    </a:p>
                  </a:txBody>
                  <a:tcPr/>
                </a:tc>
              </a:tr>
              <a:tr h="629285">
                <a:tc>
                  <a:txBody>
                    <a:bodyPr/>
                    <a:lstStyle/>
                    <a:p>
                      <a:pPr algn="ctr">
                        <a:buClrTx/>
                        <a:buSzTx/>
                        <a:buFontTx/>
                        <a:buNone/>
                      </a:pPr>
                      <a:r>
                        <a:rPr lang="en-US" altLang="zh-CN" sz="2400" b="1" spc="-100">
                          <a:latin typeface="Times New Roman" panose="02020603050405020304" charset="0"/>
                          <a:cs typeface="Times New Roman" panose="02020603050405020304" charset="0"/>
                          <a:sym typeface="+mn-ea"/>
                        </a:rPr>
                        <a:t>Receiver</a:t>
                      </a:r>
                      <a:endParaRPr lang="en-US" altLang="zh-CN" sz="2400" b="1" spc="-100">
                        <a:solidFill>
                          <a:srgbClr val="000000"/>
                        </a:solidFill>
                        <a:latin typeface="Times New Roman" panose="02020603050405020304" charset="0"/>
                        <a:cs typeface="Times New Roman" panose="02020603050405020304" charset="0"/>
                      </a:endParaRPr>
                    </a:p>
                  </a:txBody>
                  <a:tcPr/>
                </a:tc>
                <a:tc>
                  <a:txBody>
                    <a:bodyPr/>
                    <a:lstStyle/>
                    <a:p>
                      <a:pPr>
                        <a:buNone/>
                      </a:pPr>
                      <a:endParaRPr lang="zh-CN" altLang="en-US" sz="1000"/>
                    </a:p>
                  </a:txBody>
                  <a:tcPr/>
                </a:tc>
              </a:tr>
              <a:tr h="991870">
                <a:tc>
                  <a:txBody>
                    <a:bodyPr/>
                    <a:lstStyle/>
                    <a:p>
                      <a:pPr algn="ctr">
                        <a:buClrTx/>
                        <a:buSzTx/>
                        <a:buFontTx/>
                        <a:buNone/>
                      </a:pPr>
                      <a:r>
                        <a:rPr lang="en-US" altLang="zh-CN" sz="2400" b="1" spc="-100">
                          <a:latin typeface="Times New Roman" panose="02020603050405020304" charset="0"/>
                          <a:cs typeface="Times New Roman" panose="02020603050405020304" charset="0"/>
                          <a:sym typeface="+mn-ea"/>
                        </a:rPr>
                        <a:t>Background</a:t>
                      </a:r>
                      <a:endParaRPr lang="en-US" altLang="zh-CN" sz="2400" b="1" spc="-100">
                        <a:solidFill>
                          <a:srgbClr val="000000"/>
                        </a:solidFill>
                        <a:latin typeface="Times New Roman" panose="02020603050405020304" charset="0"/>
                        <a:cs typeface="Times New Roman" panose="02020603050405020304" charset="0"/>
                      </a:endParaRPr>
                    </a:p>
                    <a:p>
                      <a:pPr algn="ctr">
                        <a:buClrTx/>
                        <a:buSzTx/>
                        <a:buFontTx/>
                        <a:buNone/>
                      </a:pPr>
                      <a:endParaRPr lang="en-US" altLang="zh-CN" sz="2400" b="1" spc="-100">
                        <a:solidFill>
                          <a:schemeClr val="tx1"/>
                        </a:solidFill>
                        <a:latin typeface="Times New Roman" panose="02020603050405020304" charset="0"/>
                        <a:cs typeface="Times New Roman" panose="02020603050405020304" charset="0"/>
                      </a:endParaRPr>
                    </a:p>
                  </a:txBody>
                  <a:tcPr/>
                </a:tc>
                <a:tc>
                  <a:txBody>
                    <a:bodyPr/>
                    <a:lstStyle/>
                    <a:p>
                      <a:pPr>
                        <a:buNone/>
                      </a:pPr>
                      <a:endParaRPr lang="zh-CN" altLang="en-US" sz="1000">
                        <a:solidFill>
                          <a:schemeClr val="tx1"/>
                        </a:solidFill>
                      </a:endParaRPr>
                    </a:p>
                  </a:txBody>
                  <a:tcPr/>
                </a:tc>
              </a:tr>
              <a:tr h="1503680">
                <a:tc>
                  <a:txBody>
                    <a:bodyPr/>
                    <a:lstStyle/>
                    <a:p>
                      <a:pPr algn="ctr">
                        <a:buNone/>
                      </a:pPr>
                      <a:r>
                        <a:rPr lang="en-US" altLang="zh-CN" sz="2400" b="1" spc="-100">
                          <a:solidFill>
                            <a:schemeClr val="tx1"/>
                          </a:solidFill>
                          <a:latin typeface="Times New Roman" panose="02020603050405020304" charset="0"/>
                          <a:cs typeface="Times New Roman" panose="02020603050405020304" charset="0"/>
                          <a:sym typeface="+mn-ea"/>
                        </a:rPr>
                        <a:t>Writing Puporse</a:t>
                      </a:r>
                      <a:endParaRPr lang="en-US" altLang="zh-CN" sz="2400" b="1" spc="-100">
                        <a:solidFill>
                          <a:srgbClr val="000000"/>
                        </a:solidFill>
                        <a:latin typeface="Times New Roman" panose="02020603050405020304" charset="0"/>
                        <a:cs typeface="Times New Roman" panose="02020603050405020304" charset="0"/>
                        <a:sym typeface="+mn-ea"/>
                      </a:endParaRPr>
                    </a:p>
                  </a:txBody>
                  <a:tcPr/>
                </a:tc>
                <a:tc>
                  <a:txBody>
                    <a:bodyPr/>
                    <a:lstStyle/>
                    <a:p>
                      <a:pPr>
                        <a:buNone/>
                      </a:pPr>
                      <a:endParaRPr lang="zh-CN" altLang="en-US" sz="1000"/>
                    </a:p>
                  </a:txBody>
                  <a:tcPr/>
                </a:tc>
              </a:tr>
              <a:tr h="741045">
                <a:tc>
                  <a:txBody>
                    <a:bodyPr/>
                    <a:lstStyle/>
                    <a:p>
                      <a:pPr algn="ctr">
                        <a:buNone/>
                      </a:pPr>
                      <a:r>
                        <a:rPr lang="en-US" altLang="zh-CN" sz="2400" b="1" spc="-100">
                          <a:latin typeface="Times New Roman" panose="02020603050405020304" charset="0"/>
                          <a:cs typeface="Times New Roman" panose="02020603050405020304" charset="0"/>
                        </a:rPr>
                        <a:t>Content</a:t>
                      </a:r>
                      <a:endParaRPr lang="en-US" altLang="zh-CN" sz="2400" b="1" spc="-100">
                        <a:latin typeface="Times New Roman" panose="02020603050405020304" charset="0"/>
                        <a:cs typeface="Times New Roman" panose="02020603050405020304" charset="0"/>
                      </a:endParaRPr>
                    </a:p>
                  </a:txBody>
                  <a:tcPr/>
                </a:tc>
                <a:tc>
                  <a:txBody>
                    <a:bodyPr/>
                    <a:lstStyle/>
                    <a:p>
                      <a:pPr>
                        <a:buNone/>
                      </a:pPr>
                      <a:endParaRPr lang="zh-CN" altLang="en-US" sz="1000"/>
                    </a:p>
                  </a:txBody>
                  <a:tcPr/>
                </a:tc>
              </a:tr>
              <a:tr h="851535">
                <a:tc>
                  <a:txBody>
                    <a:bodyPr/>
                    <a:lstStyle/>
                    <a:p>
                      <a:pPr algn="ctr">
                        <a:buClrTx/>
                        <a:buSzTx/>
                        <a:buFontTx/>
                        <a:buNone/>
                      </a:pPr>
                      <a:r>
                        <a:rPr lang="en-US" altLang="zh-CN" sz="2400" b="1" spc="-100">
                          <a:solidFill>
                            <a:srgbClr val="000000"/>
                          </a:solidFill>
                          <a:latin typeface="Times New Roman" panose="02020603050405020304" charset="0"/>
                          <a:cs typeface="Times New Roman" panose="02020603050405020304" charset="0"/>
                        </a:rPr>
                        <a:t>Tense</a:t>
                      </a:r>
                      <a:endParaRPr lang="en-US" altLang="zh-CN" sz="2400" b="1" spc="-100">
                        <a:solidFill>
                          <a:srgbClr val="000000"/>
                        </a:solidFill>
                        <a:latin typeface="Times New Roman" panose="02020603050405020304" charset="0"/>
                        <a:cs typeface="Times New Roman" panose="02020603050405020304" charset="0"/>
                      </a:endParaRPr>
                    </a:p>
                  </a:txBody>
                  <a:tcPr/>
                </a:tc>
                <a:tc>
                  <a:txBody>
                    <a:bodyPr/>
                    <a:lstStyle/>
                    <a:p>
                      <a:pPr>
                        <a:buNone/>
                      </a:pPr>
                      <a:endParaRPr lang="zh-CN" altLang="en-US" sz="1000"/>
                    </a:p>
                  </a:txBody>
                  <a:tcPr/>
                </a:tc>
              </a:tr>
              <a:tr h="598805">
                <a:tc>
                  <a:txBody>
                    <a:bodyPr/>
                    <a:lstStyle/>
                    <a:p>
                      <a:pPr algn="ctr">
                        <a:buClrTx/>
                        <a:buSzTx/>
                        <a:buFontTx/>
                        <a:buNone/>
                      </a:pPr>
                      <a:r>
                        <a:rPr lang="en-US" altLang="zh-CN" sz="2400" b="1" spc="-100">
                          <a:solidFill>
                            <a:srgbClr val="000000"/>
                          </a:solidFill>
                          <a:latin typeface="Times New Roman" panose="02020603050405020304" charset="0"/>
                          <a:cs typeface="Times New Roman" panose="02020603050405020304" charset="0"/>
                        </a:rPr>
                        <a:t>Person</a:t>
                      </a:r>
                      <a:endParaRPr lang="en-US" altLang="zh-CN" sz="2400" b="1" spc="-100">
                        <a:solidFill>
                          <a:srgbClr val="000000"/>
                        </a:solidFill>
                        <a:latin typeface="Times New Roman" panose="02020603050405020304" charset="0"/>
                        <a:cs typeface="Times New Roman" panose="02020603050405020304" charset="0"/>
                      </a:endParaRPr>
                    </a:p>
                  </a:txBody>
                  <a:tcPr/>
                </a:tc>
                <a:tc>
                  <a:txBody>
                    <a:bodyPr/>
                    <a:lstStyle/>
                    <a:p>
                      <a:pPr>
                        <a:buNone/>
                      </a:pPr>
                      <a:endParaRPr lang="zh-CN" altLang="en-US" sz="1000"/>
                    </a:p>
                  </a:txBody>
                  <a:tcPr/>
                </a:tc>
              </a:tr>
            </a:tbl>
          </a:graphicData>
        </a:graphic>
      </p:graphicFrame>
      <p:sp>
        <p:nvSpPr>
          <p:cNvPr id="6" name="文本框 5"/>
          <p:cNvSpPr txBox="1"/>
          <p:nvPr/>
        </p:nvSpPr>
        <p:spPr>
          <a:xfrm>
            <a:off x="6337935" y="116840"/>
            <a:ext cx="5864225" cy="398780"/>
          </a:xfrm>
          <a:prstGeom prst="rect">
            <a:avLst/>
          </a:prstGeom>
          <a:noFill/>
        </p:spPr>
        <p:txBody>
          <a:bodyPr wrap="square" rtlCol="0" anchor="t">
            <a:spAutoFit/>
          </a:bodyPr>
          <a:lstStyle/>
          <a:p>
            <a:pPr algn="l"/>
            <a:r>
              <a:rPr lang="en-US" altLang="zh-CN" sz="2000" b="1" i="1" dirty="0">
                <a:solidFill>
                  <a:schemeClr val="bg1"/>
                </a:solidFill>
                <a:latin typeface="Times New Roman" panose="02020603050405020304" charset="0"/>
                <a:cs typeface="Times New Roman" panose="02020603050405020304" charset="0"/>
                <a:sym typeface="+mn-ea"/>
              </a:rPr>
              <a:t>Short Essay(contribution): Exposition+Narrative</a:t>
            </a:r>
            <a:endParaRPr lang="en-US" altLang="zh-CN" sz="2000" b="1" i="1" dirty="0">
              <a:solidFill>
                <a:schemeClr val="bg1"/>
              </a:solidFill>
              <a:latin typeface="Times New Roman" panose="02020603050405020304" charset="0"/>
              <a:cs typeface="Times New Roman" panose="02020603050405020304" charset="0"/>
              <a:sym typeface="+mn-ea"/>
            </a:endParaRPr>
          </a:p>
        </p:txBody>
      </p:sp>
      <p:sp>
        <p:nvSpPr>
          <p:cNvPr id="7" name="文本框 6"/>
          <p:cNvSpPr txBox="1"/>
          <p:nvPr/>
        </p:nvSpPr>
        <p:spPr>
          <a:xfrm>
            <a:off x="6725285" y="1677035"/>
            <a:ext cx="5679440" cy="460375"/>
          </a:xfrm>
          <a:prstGeom prst="rect">
            <a:avLst/>
          </a:prstGeom>
          <a:noFill/>
        </p:spPr>
        <p:txBody>
          <a:bodyPr wrap="square" rtlCol="0" anchor="t">
            <a:spAutoFit/>
          </a:bodyPr>
          <a:lstStyle/>
          <a:p>
            <a:pPr algn="l"/>
            <a:r>
              <a:rPr lang="en-US" altLang="zh-CN" sz="2400" dirty="0">
                <a:solidFill>
                  <a:schemeClr val="tx1"/>
                </a:solidFill>
                <a:latin typeface="Times New Roman" panose="02020603050405020304" charset="0"/>
                <a:cs typeface="Times New Roman" panose="02020603050405020304" charset="0"/>
                <a:sym typeface="+mn-ea"/>
              </a:rPr>
              <a:t>the editor of school English newspaper</a:t>
            </a:r>
            <a:endParaRPr lang="en-US" altLang="zh-CN" sz="2400" dirty="0">
              <a:solidFill>
                <a:schemeClr val="tx1"/>
              </a:solidFill>
              <a:latin typeface="Times New Roman" panose="02020603050405020304" charset="0"/>
              <a:cs typeface="Times New Roman" panose="02020603050405020304" charset="0"/>
              <a:sym typeface="+mn-ea"/>
            </a:endParaRPr>
          </a:p>
        </p:txBody>
      </p:sp>
      <p:sp>
        <p:nvSpPr>
          <p:cNvPr id="8" name="文本框 7"/>
          <p:cNvSpPr txBox="1"/>
          <p:nvPr/>
        </p:nvSpPr>
        <p:spPr>
          <a:xfrm>
            <a:off x="6725285" y="2233930"/>
            <a:ext cx="5415915" cy="755650"/>
          </a:xfrm>
          <a:prstGeom prst="rect">
            <a:avLst/>
          </a:prstGeom>
          <a:noFill/>
        </p:spPr>
        <p:txBody>
          <a:bodyPr wrap="square" rtlCol="0">
            <a:spAutoFit/>
          </a:bodyPr>
          <a:lstStyle/>
          <a:p>
            <a:pPr>
              <a:lnSpc>
                <a:spcPct val="90000"/>
              </a:lnSpc>
            </a:pPr>
            <a:r>
              <a:rPr lang="en-US" altLang="zh-CN" sz="2400">
                <a:latin typeface="Times New Roman" panose="02020603050405020304" charset="0"/>
                <a:cs typeface="Times New Roman" panose="02020603050405020304" charset="0"/>
              </a:rPr>
              <a:t>a short essay focused on "</a:t>
            </a:r>
            <a:r>
              <a:rPr lang="zh-CN" altLang="en-US" sz="2400" b="1">
                <a:solidFill>
                  <a:srgbClr val="FF0000"/>
                </a:solidFill>
                <a:latin typeface="Times New Roman" panose="02020603050405020304" charset="0"/>
                <a:cs typeface="Times New Roman" panose="02020603050405020304" charset="0"/>
                <a:sym typeface="+mn-ea"/>
              </a:rPr>
              <a:t>technology-supported personalized learning</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6186805" y="3224530"/>
            <a:ext cx="6739890" cy="1087755"/>
          </a:xfrm>
          <a:prstGeom prst="rect">
            <a:avLst/>
          </a:prstGeom>
          <a:noFill/>
        </p:spPr>
        <p:txBody>
          <a:bodyPr wrap="square" rtlCol="0">
            <a:spAutoFit/>
          </a:bodyPr>
          <a:lstStyle/>
          <a:p>
            <a:pPr lvl="0" indent="0" algn="l">
              <a:lnSpc>
                <a:spcPct val="90000"/>
              </a:lnSpc>
              <a:buClrTx/>
              <a:buSzTx/>
              <a:buFont typeface="Arial" panose="020B0604020202020204" pitchFamily="34" charset="0"/>
              <a:buNone/>
            </a:pPr>
            <a:r>
              <a:rPr lang="en-US" altLang="zh-CN" sz="2400">
                <a:solidFill>
                  <a:schemeClr val="tx1"/>
                </a:solidFill>
                <a:latin typeface="Times New Roman" panose="02020603050405020304" charset="0"/>
                <a:cs typeface="Times New Roman" panose="02020603050405020304" charset="0"/>
                <a:sym typeface="+mn-ea"/>
              </a:rPr>
              <a:t>to demonstrate</a:t>
            </a:r>
            <a:r>
              <a:rPr lang="en-US" altLang="zh-CN" sz="2400">
                <a:solidFill>
                  <a:srgbClr val="FF0000"/>
                </a:solidFill>
                <a:latin typeface="Times New Roman" panose="02020603050405020304" charset="0"/>
                <a:cs typeface="Times New Roman" panose="02020603050405020304" charset="0"/>
                <a:sym typeface="+mn-ea"/>
              </a:rPr>
              <a:t> </a:t>
            </a:r>
            <a:r>
              <a:rPr lang="en-US" altLang="zh-CN" sz="2400" b="1">
                <a:solidFill>
                  <a:srgbClr val="FF0000"/>
                </a:solidFill>
                <a:latin typeface="Times New Roman" panose="02020603050405020304" charset="0"/>
                <a:cs typeface="Times New Roman" panose="02020603050405020304" charset="0"/>
                <a:sym typeface="+mn-ea"/>
              </a:rPr>
              <a:t>critical thinking</a:t>
            </a:r>
            <a:r>
              <a:rPr lang="en-US" altLang="zh-CN" sz="2400" b="1">
                <a:solidFill>
                  <a:schemeClr val="tx1"/>
                </a:solidFill>
                <a:latin typeface="Times New Roman" panose="02020603050405020304" charset="0"/>
                <a:cs typeface="Times New Roman" panose="02020603050405020304" charset="0"/>
                <a:sym typeface="+mn-ea"/>
              </a:rPr>
              <a:t>---</a:t>
            </a:r>
            <a:r>
              <a:rPr lang="en-US" altLang="zh-CN" sz="2400">
                <a:solidFill>
                  <a:schemeClr val="tx1"/>
                </a:solidFill>
                <a:latin typeface="Times New Roman" panose="02020603050405020304" charset="0"/>
                <a:cs typeface="Times New Roman" panose="02020603050405020304" charset="0"/>
                <a:sym typeface="+mn-ea"/>
              </a:rPr>
              <a:t>m</a:t>
            </a:r>
            <a:r>
              <a:rPr lang="zh-CN" altLang="en-US" sz="2400">
                <a:solidFill>
                  <a:schemeClr val="tx1"/>
                </a:solidFill>
                <a:latin typeface="Times New Roman" panose="02020603050405020304" charset="0"/>
                <a:cs typeface="Times New Roman" panose="02020603050405020304" charset="0"/>
                <a:sym typeface="+mn-ea"/>
              </a:rPr>
              <a:t>y view on technology-supported personalized learning</a:t>
            </a:r>
            <a:r>
              <a:rPr lang="en-US" altLang="zh-CN" sz="2400">
                <a:solidFill>
                  <a:schemeClr val="tx1"/>
                </a:solidFill>
                <a:latin typeface="Times New Roman" panose="02020603050405020304" charset="0"/>
                <a:cs typeface="Times New Roman" panose="02020603050405020304" charset="0"/>
                <a:sym typeface="+mn-ea"/>
              </a:rPr>
              <a:t>.</a:t>
            </a:r>
            <a:endParaRPr lang="en-US" altLang="zh-CN" sz="2400">
              <a:solidFill>
                <a:schemeClr val="tx1"/>
              </a:solidFill>
              <a:latin typeface="Times New Roman" panose="02020603050405020304" charset="0"/>
              <a:cs typeface="Times New Roman" panose="02020603050405020304" charset="0"/>
              <a:sym typeface="+mn-ea"/>
            </a:endParaRPr>
          </a:p>
          <a:p>
            <a:pPr marL="342900" lvl="0" indent="-342900" algn="l">
              <a:lnSpc>
                <a:spcPct val="90000"/>
              </a:lnSpc>
              <a:buClrTx/>
              <a:buSzTx/>
              <a:buFont typeface="Arial" panose="020B0604020202020204" pitchFamily="34" charset="0"/>
              <a:buChar char="•"/>
            </a:pPr>
            <a:endParaRPr lang="en-US" altLang="zh-CN" sz="2400">
              <a:solidFill>
                <a:schemeClr val="tx1"/>
              </a:solidFill>
              <a:latin typeface="Times New Roman" panose="02020603050405020304" charset="0"/>
              <a:cs typeface="Times New Roman" panose="02020603050405020304" charset="0"/>
              <a:sym typeface="+mn-ea"/>
            </a:endParaRPr>
          </a:p>
        </p:txBody>
      </p:sp>
      <p:sp>
        <p:nvSpPr>
          <p:cNvPr id="10" name="文本框 9"/>
          <p:cNvSpPr txBox="1"/>
          <p:nvPr/>
        </p:nvSpPr>
        <p:spPr>
          <a:xfrm>
            <a:off x="4847590" y="996950"/>
            <a:ext cx="7557135" cy="755650"/>
          </a:xfrm>
          <a:prstGeom prst="rect">
            <a:avLst/>
          </a:prstGeom>
          <a:noFill/>
        </p:spPr>
        <p:txBody>
          <a:bodyPr wrap="square" rtlCol="0">
            <a:spAutoFit/>
          </a:bodyPr>
          <a:lstStyle/>
          <a:p>
            <a:pPr lvl="0" algn="l">
              <a:lnSpc>
                <a:spcPct val="90000"/>
              </a:lnSpc>
              <a:buClrTx/>
              <a:buSzTx/>
              <a:buFontTx/>
            </a:pPr>
            <a:r>
              <a:rPr lang="zh-CN" altLang="en-US" sz="2400" b="1">
                <a:latin typeface="Times New Roman" panose="02020603050405020304" charset="0"/>
                <a:cs typeface="Times New Roman" panose="02020603050405020304" charset="0"/>
                <a:sym typeface="+mn-ea"/>
              </a:rPr>
              <a:t>My view on technology-supported personalized learning</a:t>
            </a:r>
            <a:endParaRPr lang="zh-CN" altLang="en-US" sz="2400" b="1">
              <a:latin typeface="Times New Roman" panose="02020603050405020304" charset="0"/>
              <a:cs typeface="Times New Roman" panose="02020603050405020304" charset="0"/>
              <a:sym typeface="+mn-ea"/>
            </a:endParaRPr>
          </a:p>
          <a:p>
            <a:pPr lvl="0" algn="l">
              <a:lnSpc>
                <a:spcPct val="90000"/>
              </a:lnSpc>
              <a:buClrTx/>
              <a:buSzTx/>
              <a:buFontTx/>
            </a:pPr>
            <a:endParaRPr lang="en-US" altLang="zh-CN" sz="2400" b="1" i="1">
              <a:latin typeface="Times New Roman" panose="02020603050405020304" charset="0"/>
              <a:cs typeface="Times New Roman" panose="02020603050405020304" charset="0"/>
              <a:sym typeface="+mn-ea"/>
            </a:endParaRPr>
          </a:p>
        </p:txBody>
      </p:sp>
      <p:sp>
        <p:nvSpPr>
          <p:cNvPr id="11" name="文本框 10"/>
          <p:cNvSpPr txBox="1"/>
          <p:nvPr/>
        </p:nvSpPr>
        <p:spPr>
          <a:xfrm>
            <a:off x="6426835" y="4451985"/>
            <a:ext cx="5686425" cy="700405"/>
          </a:xfrm>
          <a:prstGeom prst="rect">
            <a:avLst/>
          </a:prstGeom>
          <a:noFill/>
        </p:spPr>
        <p:txBody>
          <a:bodyPr wrap="square" rtlCol="0">
            <a:spAutoFit/>
          </a:bodyPr>
          <a:lstStyle/>
          <a:p>
            <a:pPr lvl="0" indent="0" algn="l">
              <a:lnSpc>
                <a:spcPct val="90000"/>
              </a:lnSpc>
              <a:buClrTx/>
              <a:buSzTx/>
              <a:buFont typeface="Arial" panose="020B0604020202020204" pitchFamily="34" charset="0"/>
              <a:buNone/>
            </a:pPr>
            <a:r>
              <a:rPr lang="en-US" altLang="zh-CN" sz="2400">
                <a:solidFill>
                  <a:srgbClr val="FF0000"/>
                </a:solidFill>
                <a:latin typeface="Times New Roman" panose="02020603050405020304" charset="0"/>
                <a:cs typeface="Times New Roman" panose="02020603050405020304" charset="0"/>
                <a:sym typeface="+mn-ea"/>
              </a:rPr>
              <a:t>‌</a:t>
            </a:r>
            <a:r>
              <a:rPr lang="en-US" altLang="zh-CN" sz="2000">
                <a:solidFill>
                  <a:schemeClr val="tx1"/>
                </a:solidFill>
                <a:latin typeface="Times New Roman" panose="02020603050405020304" charset="0"/>
                <a:cs typeface="Times New Roman" panose="02020603050405020304" charset="0"/>
                <a:sym typeface="+mn-ea"/>
              </a:rPr>
              <a:t>Para.1.:</a:t>
            </a:r>
            <a:r>
              <a:rPr lang="zh-CN" altLang="en-US" sz="2000">
                <a:solidFill>
                  <a:schemeClr val="tx1"/>
                </a:solidFill>
                <a:latin typeface="Times New Roman" panose="02020603050405020304" charset="0"/>
                <a:cs typeface="Times New Roman" panose="02020603050405020304" charset="0"/>
                <a:sym typeface="+mn-ea"/>
              </a:rPr>
              <a:t>现象</a:t>
            </a:r>
            <a:r>
              <a:rPr lang="en-US" altLang="zh-CN" sz="2000">
                <a:solidFill>
                  <a:schemeClr val="tx1"/>
                </a:solidFill>
                <a:latin typeface="Times New Roman" panose="02020603050405020304" charset="0"/>
                <a:cs typeface="Times New Roman" panose="02020603050405020304" charset="0"/>
                <a:sym typeface="+mn-ea"/>
              </a:rPr>
              <a:t>+</a:t>
            </a:r>
            <a:r>
              <a:rPr lang="zh-CN" altLang="en-US" sz="2000">
                <a:solidFill>
                  <a:schemeClr val="tx1"/>
                </a:solidFill>
                <a:latin typeface="Times New Roman" panose="02020603050405020304" charset="0"/>
                <a:cs typeface="Times New Roman" panose="02020603050405020304" charset="0"/>
                <a:sym typeface="+mn-ea"/>
              </a:rPr>
              <a:t>观点（正</a:t>
            </a:r>
            <a:r>
              <a:rPr lang="en-US" altLang="zh-CN" sz="2000">
                <a:solidFill>
                  <a:schemeClr val="tx1"/>
                </a:solidFill>
                <a:latin typeface="Times New Roman" panose="02020603050405020304" charset="0"/>
                <a:cs typeface="Times New Roman" panose="02020603050405020304" charset="0"/>
                <a:sym typeface="+mn-ea"/>
              </a:rPr>
              <a:t>/</a:t>
            </a:r>
            <a:r>
              <a:rPr lang="zh-CN" altLang="en-US" sz="2000">
                <a:solidFill>
                  <a:schemeClr val="tx1"/>
                </a:solidFill>
                <a:latin typeface="Times New Roman" panose="02020603050405020304" charset="0"/>
                <a:cs typeface="Times New Roman" panose="02020603050405020304" charset="0"/>
                <a:sym typeface="+mn-ea"/>
              </a:rPr>
              <a:t>正反辩证</a:t>
            </a:r>
            <a:r>
              <a:rPr lang="en-US" altLang="zh-CN" sz="2000">
                <a:solidFill>
                  <a:schemeClr val="tx1"/>
                </a:solidFill>
                <a:latin typeface="Times New Roman" panose="02020603050405020304" charset="0"/>
                <a:cs typeface="Times New Roman" panose="02020603050405020304" charset="0"/>
                <a:sym typeface="+mn-ea"/>
              </a:rPr>
              <a:t>; </a:t>
            </a:r>
            <a:r>
              <a:rPr lang="zh-CN" altLang="en-US" sz="2000">
                <a:solidFill>
                  <a:schemeClr val="tx1"/>
                </a:solidFill>
                <a:latin typeface="Times New Roman" panose="02020603050405020304" charset="0"/>
                <a:cs typeface="Times New Roman" panose="02020603050405020304" charset="0"/>
                <a:sym typeface="+mn-ea"/>
              </a:rPr>
              <a:t>段</a:t>
            </a:r>
            <a:r>
              <a:rPr lang="en-US" altLang="zh-CN" sz="2000">
                <a:solidFill>
                  <a:schemeClr val="tx1"/>
                </a:solidFill>
                <a:latin typeface="Times New Roman" panose="02020603050405020304" charset="0"/>
                <a:cs typeface="Times New Roman" panose="02020603050405020304" charset="0"/>
                <a:sym typeface="+mn-ea"/>
              </a:rPr>
              <a:t>2</a:t>
            </a:r>
            <a:r>
              <a:rPr lang="zh-CN" altLang="en-US" sz="2000">
                <a:solidFill>
                  <a:schemeClr val="tx1"/>
                </a:solidFill>
                <a:latin typeface="Times New Roman" panose="02020603050405020304" charset="0"/>
                <a:cs typeface="Times New Roman" panose="02020603050405020304" charset="0"/>
                <a:sym typeface="+mn-ea"/>
              </a:rPr>
              <a:t>：具体例</a:t>
            </a:r>
            <a:r>
              <a:rPr lang="en-US" altLang="zh-CN" sz="2000">
                <a:solidFill>
                  <a:schemeClr val="tx1"/>
                </a:solidFill>
                <a:latin typeface="Times New Roman" panose="02020603050405020304" charset="0"/>
                <a:cs typeface="Times New Roman" panose="02020603050405020304" charset="0"/>
                <a:sym typeface="+mn-ea"/>
              </a:rPr>
              <a:t>1/</a:t>
            </a:r>
            <a:endParaRPr lang="en-US" altLang="zh-CN" sz="2000">
              <a:solidFill>
                <a:schemeClr val="tx1"/>
              </a:solidFill>
              <a:latin typeface="Times New Roman" panose="02020603050405020304" charset="0"/>
              <a:cs typeface="Times New Roman" panose="02020603050405020304" charset="0"/>
              <a:sym typeface="+mn-ea"/>
            </a:endParaRPr>
          </a:p>
          <a:p>
            <a:pPr lvl="0" indent="0" algn="l">
              <a:lnSpc>
                <a:spcPct val="90000"/>
              </a:lnSpc>
              <a:buClrTx/>
              <a:buSzTx/>
              <a:buFont typeface="Arial" panose="020B0604020202020204" pitchFamily="34" charset="0"/>
              <a:buNone/>
            </a:pPr>
            <a:r>
              <a:rPr lang="zh-CN" altLang="en-US" sz="2000">
                <a:solidFill>
                  <a:schemeClr val="tx1"/>
                </a:solidFill>
                <a:latin typeface="Times New Roman" panose="02020603050405020304" charset="0"/>
                <a:cs typeface="Times New Roman" panose="02020603050405020304" charset="0"/>
                <a:sym typeface="+mn-ea"/>
              </a:rPr>
              <a:t>例子</a:t>
            </a:r>
            <a:r>
              <a:rPr lang="en-US" altLang="zh-CN" sz="2000">
                <a:solidFill>
                  <a:schemeClr val="tx1"/>
                </a:solidFill>
                <a:latin typeface="Times New Roman" panose="02020603050405020304" charset="0"/>
                <a:cs typeface="Times New Roman" panose="02020603050405020304" charset="0"/>
                <a:sym typeface="+mn-ea"/>
              </a:rPr>
              <a:t>2-3</a:t>
            </a:r>
            <a:r>
              <a:rPr lang="zh-CN" altLang="en-US" sz="2000">
                <a:solidFill>
                  <a:schemeClr val="tx1"/>
                </a:solidFill>
                <a:latin typeface="Times New Roman" panose="02020603050405020304" charset="0"/>
                <a:cs typeface="Times New Roman" panose="02020603050405020304" charset="0"/>
                <a:sym typeface="+mn-ea"/>
              </a:rPr>
              <a:t>个</a:t>
            </a:r>
            <a:r>
              <a:rPr lang="en-US" altLang="zh-CN" sz="2000">
                <a:solidFill>
                  <a:schemeClr val="tx1"/>
                </a:solidFill>
                <a:latin typeface="Times New Roman" panose="02020603050405020304" charset="0"/>
                <a:cs typeface="Times New Roman" panose="02020603050405020304" charset="0"/>
                <a:sym typeface="+mn-ea"/>
              </a:rPr>
              <a:t>); </a:t>
            </a:r>
            <a:r>
              <a:rPr lang="zh-CN" altLang="en-US" sz="2000">
                <a:solidFill>
                  <a:schemeClr val="tx1"/>
                </a:solidFill>
                <a:latin typeface="Times New Roman" panose="02020603050405020304" charset="0"/>
                <a:cs typeface="Times New Roman" panose="02020603050405020304" charset="0"/>
                <a:sym typeface="+mn-ea"/>
              </a:rPr>
              <a:t>段</a:t>
            </a:r>
            <a:r>
              <a:rPr lang="en-US" altLang="zh-CN" sz="2000">
                <a:solidFill>
                  <a:schemeClr val="tx1"/>
                </a:solidFill>
                <a:latin typeface="Times New Roman" panose="02020603050405020304" charset="0"/>
                <a:cs typeface="Times New Roman" panose="02020603050405020304" charset="0"/>
                <a:sym typeface="+mn-ea"/>
              </a:rPr>
              <a:t>3</a:t>
            </a:r>
            <a:r>
              <a:rPr lang="zh-CN" altLang="en-US" sz="2000">
                <a:solidFill>
                  <a:schemeClr val="tx1"/>
                </a:solidFill>
                <a:latin typeface="Times New Roman" panose="02020603050405020304" charset="0"/>
                <a:cs typeface="Times New Roman" panose="02020603050405020304" charset="0"/>
                <a:sym typeface="+mn-ea"/>
              </a:rPr>
              <a:t>：结尾（总结）</a:t>
            </a:r>
            <a:endParaRPr lang="zh-CN" altLang="en-US" sz="2000">
              <a:solidFill>
                <a:schemeClr val="tx1"/>
              </a:solidFill>
              <a:latin typeface="Times New Roman" panose="02020603050405020304" charset="0"/>
              <a:cs typeface="Times New Roman" panose="02020603050405020304" charset="0"/>
              <a:sym typeface="+mn-ea"/>
            </a:endParaRPr>
          </a:p>
        </p:txBody>
      </p:sp>
      <p:sp>
        <p:nvSpPr>
          <p:cNvPr id="12" name="文本框 11"/>
          <p:cNvSpPr txBox="1"/>
          <p:nvPr/>
        </p:nvSpPr>
        <p:spPr>
          <a:xfrm>
            <a:off x="6443980" y="5356860"/>
            <a:ext cx="5758180" cy="755650"/>
          </a:xfrm>
          <a:prstGeom prst="rect">
            <a:avLst/>
          </a:prstGeom>
          <a:noFill/>
        </p:spPr>
        <p:txBody>
          <a:bodyPr wrap="square" rtlCol="0">
            <a:spAutoFit/>
          </a:bodyPr>
          <a:lstStyle/>
          <a:p>
            <a:pPr marL="342900" lvl="0" indent="-342900" algn="l">
              <a:lnSpc>
                <a:spcPct val="90000"/>
              </a:lnSpc>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Present tense:‌ describe phenomenon+</a:t>
            </a:r>
            <a:r>
              <a:rPr lang="zh-CN" altLang="en-US" sz="2400">
                <a:latin typeface="Times New Roman" panose="02020603050405020304" charset="0"/>
                <a:cs typeface="Times New Roman" panose="02020603050405020304" charset="0"/>
                <a:sym typeface="+mn-ea"/>
              </a:rPr>
              <a:t>结尾</a:t>
            </a:r>
            <a:endParaRPr lang="en-US" altLang="zh-CN" sz="2400">
              <a:latin typeface="Times New Roman" panose="02020603050405020304" charset="0"/>
              <a:cs typeface="Times New Roman" panose="02020603050405020304" charset="0"/>
              <a:sym typeface="+mn-ea"/>
            </a:endParaRPr>
          </a:p>
          <a:p>
            <a:pPr marL="342900" lvl="0" indent="-342900" algn="l">
              <a:lnSpc>
                <a:spcPct val="90000"/>
              </a:lnSpc>
              <a:buClrTx/>
              <a:buSzTx/>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Past tense:‌ share experience</a:t>
            </a:r>
            <a:endParaRPr lang="en-US" altLang="zh-CN" sz="2400">
              <a:latin typeface="Times New Roman" panose="02020603050405020304" charset="0"/>
              <a:cs typeface="Times New Roman" panose="02020603050405020304" charset="0"/>
              <a:sym typeface="+mn-ea"/>
            </a:endParaRPr>
          </a:p>
        </p:txBody>
      </p:sp>
      <p:sp>
        <p:nvSpPr>
          <p:cNvPr id="13" name="文本框 12"/>
          <p:cNvSpPr txBox="1"/>
          <p:nvPr/>
        </p:nvSpPr>
        <p:spPr>
          <a:xfrm>
            <a:off x="6918960" y="6231255"/>
            <a:ext cx="2191385" cy="478155"/>
          </a:xfrm>
          <a:prstGeom prst="rect">
            <a:avLst/>
          </a:prstGeom>
          <a:noFill/>
        </p:spPr>
        <p:txBody>
          <a:bodyPr wrap="square" rtlCol="0">
            <a:spAutoFit/>
          </a:bodyPr>
          <a:lstStyle/>
          <a:p>
            <a:pPr lvl="0" algn="l">
              <a:lnSpc>
                <a:spcPct val="90000"/>
              </a:lnSpc>
              <a:buClrTx/>
              <a:buSzTx/>
              <a:buFontTx/>
            </a:pPr>
            <a:r>
              <a:rPr lang="en-US" altLang="zh-CN" sz="2800">
                <a:latin typeface="Times New Roman" panose="02020603050405020304" charset="0"/>
                <a:cs typeface="Times New Roman" panose="02020603050405020304" charset="0"/>
                <a:sym typeface="+mn-ea"/>
              </a:rPr>
              <a:t>first person </a:t>
            </a:r>
            <a:endParaRPr lang="en-US" altLang="zh-CN" sz="2800">
              <a:latin typeface="Times New Roman" panose="02020603050405020304" charset="0"/>
              <a:cs typeface="Times New Roman" panose="02020603050405020304" charset="0"/>
              <a:sym typeface="+mn-ea"/>
            </a:endParaRPr>
          </a:p>
        </p:txBody>
      </p:sp>
      <p:sp>
        <p:nvSpPr>
          <p:cNvPr id="2" name="左大括号 1"/>
          <p:cNvSpPr/>
          <p:nvPr/>
        </p:nvSpPr>
        <p:spPr>
          <a:xfrm>
            <a:off x="2843530" y="5401945"/>
            <a:ext cx="295910" cy="128968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p>
            <a:endParaRPr lang="zh-CN" altLang="en-US"/>
          </a:p>
        </p:txBody>
      </p:sp>
      <p:sp>
        <p:nvSpPr>
          <p:cNvPr id="3" name="文本框 2"/>
          <p:cNvSpPr txBox="1"/>
          <p:nvPr/>
        </p:nvSpPr>
        <p:spPr>
          <a:xfrm>
            <a:off x="263525" y="889635"/>
            <a:ext cx="1272540" cy="583565"/>
          </a:xfrm>
          <a:prstGeom prst="rect">
            <a:avLst/>
          </a:prstGeom>
          <a:noFill/>
        </p:spPr>
        <p:txBody>
          <a:bodyPr wrap="square" rtlCol="0">
            <a:spAutoFit/>
          </a:bodyPr>
          <a:p>
            <a:r>
              <a:rPr lang="en-US" altLang="zh-CN" sz="3200" b="1">
                <a:solidFill>
                  <a:srgbClr val="FF0000"/>
                </a:solidFill>
                <a:latin typeface="Times New Roman" panose="02020603050405020304" charset="0"/>
                <a:cs typeface="Times New Roman" panose="02020603050405020304" charset="0"/>
              </a:rPr>
              <a:t>What</a:t>
            </a:r>
            <a:r>
              <a:rPr lang="zh-CN" altLang="en-US" sz="3200" b="1">
                <a:solidFill>
                  <a:srgbClr val="FF0000"/>
                </a:solidFill>
                <a:latin typeface="Times New Roman" panose="02020603050405020304" charset="0"/>
                <a:cs typeface="Times New Roman" panose="02020603050405020304" charset="0"/>
              </a:rPr>
              <a:t>？</a:t>
            </a:r>
            <a:endParaRPr lang="zh-CN" altLang="en-US" sz="3200" b="1">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3086100" y="5356860"/>
            <a:ext cx="129603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content</a:t>
            </a:r>
            <a:endParaRPr lang="en-US" altLang="zh-CN" sz="2400" b="1">
              <a:solidFill>
                <a:srgbClr val="FF0000"/>
              </a:solidFill>
              <a:latin typeface="Times New Roman" panose="02020603050405020304" charset="0"/>
              <a:cs typeface="Times New Roman" panose="02020603050405020304" charset="0"/>
            </a:endParaRPr>
          </a:p>
        </p:txBody>
      </p:sp>
      <p:sp>
        <p:nvSpPr>
          <p:cNvPr id="24" name="文本框 23"/>
          <p:cNvSpPr txBox="1"/>
          <p:nvPr/>
        </p:nvSpPr>
        <p:spPr>
          <a:xfrm>
            <a:off x="3032760" y="5984240"/>
            <a:ext cx="129603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thinking</a:t>
            </a:r>
            <a:endParaRPr lang="en-US" altLang="zh-CN" sz="2400" b="1">
              <a:solidFill>
                <a:srgbClr val="FF0000"/>
              </a:solidFill>
              <a:latin typeface="Times New Roman" panose="02020603050405020304" charset="0"/>
              <a:cs typeface="Times New Roman" panose="02020603050405020304" charset="0"/>
            </a:endParaRPr>
          </a:p>
        </p:txBody>
      </p:sp>
      <p:sp>
        <p:nvSpPr>
          <p:cNvPr id="25" name="文本框 24"/>
          <p:cNvSpPr txBox="1"/>
          <p:nvPr/>
        </p:nvSpPr>
        <p:spPr>
          <a:xfrm>
            <a:off x="3086100" y="5612765"/>
            <a:ext cx="14027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language</a:t>
            </a:r>
            <a:endParaRPr lang="en-US" altLang="zh-CN" sz="2400" b="1">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3032760" y="6326505"/>
            <a:ext cx="14027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 strategy</a:t>
            </a:r>
            <a:endParaRPr lang="en-US" altLang="zh-CN" sz="2400" b="1">
              <a:solidFill>
                <a:srgbClr val="FF0000"/>
              </a:solidFill>
              <a:latin typeface="Times New Roman" panose="02020603050405020304" charset="0"/>
              <a:cs typeface="Times New Roman" panose="02020603050405020304" charset="0"/>
            </a:endParaRPr>
          </a:p>
        </p:txBody>
      </p:sp>
      <p:sp>
        <p:nvSpPr>
          <p:cNvPr id="28" name="右箭头 27"/>
          <p:cNvSpPr/>
          <p:nvPr/>
        </p:nvSpPr>
        <p:spPr>
          <a:xfrm>
            <a:off x="1677035" y="1247775"/>
            <a:ext cx="2392045" cy="225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2105025" y="5770880"/>
            <a:ext cx="981075" cy="460375"/>
          </a:xfrm>
          <a:prstGeom prst="rect">
            <a:avLst/>
          </a:prstGeom>
          <a:noFill/>
        </p:spPr>
        <p:txBody>
          <a:bodyPr wrap="square" rtlCol="0">
            <a:spAutoFit/>
          </a:bodyPr>
          <a:p>
            <a:r>
              <a:rPr lang="zh-CN" altLang="en-US" sz="2400" b="1">
                <a:solidFill>
                  <a:srgbClr val="7030A0"/>
                </a:solidFill>
                <a:latin typeface="Arial Black" panose="020B0A04020102020204" charset="0"/>
                <a:cs typeface="Arial Black" panose="020B0A04020102020204" charset="0"/>
                <a:sym typeface="+mn-ea"/>
              </a:rPr>
              <a:t>四维</a:t>
            </a:r>
            <a:endParaRPr lang="zh-CN" altLang="en-US" sz="2400" b="1">
              <a:solidFill>
                <a:srgbClr val="7030A0"/>
              </a:solidFill>
              <a:latin typeface="Arial Black" panose="020B0A04020102020204" charset="0"/>
              <a:cs typeface="Arial Black" panose="020B0A04020102020204" charset="0"/>
              <a:sym typeface="+mn-ea"/>
            </a:endParaRPr>
          </a:p>
        </p:txBody>
      </p:sp>
      <p:sp>
        <p:nvSpPr>
          <p:cNvPr id="32" name="文本框 31"/>
          <p:cNvSpPr txBox="1"/>
          <p:nvPr/>
        </p:nvSpPr>
        <p:spPr>
          <a:xfrm>
            <a:off x="1800860" y="787400"/>
            <a:ext cx="2955290" cy="460375"/>
          </a:xfrm>
          <a:prstGeom prst="rect">
            <a:avLst/>
          </a:prstGeom>
          <a:noFill/>
        </p:spPr>
        <p:txBody>
          <a:bodyPr wrap="square" rtlCol="0">
            <a:spAutoFit/>
          </a:bodyPr>
          <a:p>
            <a:r>
              <a:rPr lang="zh-CN" altLang="en-US" sz="2400" b="1">
                <a:solidFill>
                  <a:srgbClr val="7030A0"/>
                </a:solidFill>
              </a:rPr>
              <a:t>发散性思维训练</a:t>
            </a:r>
            <a:endParaRPr lang="zh-CN" altLang="en-US" sz="2400" b="1">
              <a:solidFill>
                <a:srgbClr val="7030A0"/>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ppt_x"/>
                                          </p:val>
                                        </p:tav>
                                        <p:tav tm="100000">
                                          <p:val>
                                            <p:strVal val="#ppt_x"/>
                                          </p:val>
                                        </p:tav>
                                      </p:tavLst>
                                    </p:anim>
                                    <p:anim calcmode="lin" valueType="num">
                                      <p:cBhvr additive="base">
                                        <p:cTn id="9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p:bldP spid="6" grpId="1"/>
      <p:bldP spid="10" grpId="0"/>
      <p:bldP spid="10" grpId="1"/>
      <p:bldP spid="7" grpId="0"/>
      <p:bldP spid="7" grpId="1"/>
      <p:bldP spid="8" grpId="0"/>
      <p:bldP spid="8" grpId="1"/>
      <p:bldP spid="9" grpId="0"/>
      <p:bldP spid="9" grpId="1"/>
      <p:bldP spid="11" grpId="0"/>
      <p:bldP spid="11" grpId="1"/>
      <p:bldP spid="12" grpId="0"/>
      <p:bldP spid="12" grpId="1"/>
      <p:bldP spid="13" grpId="0"/>
      <p:bldP spid="13" grpId="1"/>
      <p:bldP spid="3" grpId="0"/>
      <p:bldP spid="3" grpId="1"/>
      <p:bldP spid="2" grpId="0" bldLvl="0" animBg="1"/>
      <p:bldP spid="2" grpId="1" animBg="1"/>
      <p:bldP spid="20" grpId="0"/>
      <p:bldP spid="20" grpId="1"/>
      <p:bldP spid="25" grpId="0"/>
      <p:bldP spid="25" grpId="1"/>
      <p:bldP spid="24" grpId="0"/>
      <p:bldP spid="24" grpId="1"/>
      <p:bldP spid="27" grpId="0"/>
      <p:bldP spid="27" grpId="1"/>
      <p:bldP spid="28" grpId="0" bldLvl="0" animBg="1"/>
      <p:bldP spid="28" grpId="1" animBg="1"/>
      <p:bldP spid="30" grpId="0"/>
      <p:bldP spid="30" grpId="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5" y="610870"/>
            <a:ext cx="12192000" cy="6247130"/>
          </a:xfrm>
          <a:prstGeom prst="rect">
            <a:avLst/>
          </a:prstGeom>
          <a:noFill/>
          <a:ln w="57150">
            <a:solidFill>
              <a:schemeClr val="tx1">
                <a:lumMod val="50000"/>
                <a:lumOff val="50000"/>
              </a:schemeClr>
            </a:solidFill>
          </a:ln>
        </p:spPr>
        <p:txBody>
          <a:bodyPr wrap="square" rtlCol="0" anchor="t">
            <a:spAutoFit/>
          </a:bodyPr>
          <a:p>
            <a:r>
              <a:rPr lang="en-US" sz="32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  I would like to recommend rope skipping as a great exercise option during break time. Rope skipping, also known as jump rope, involves swinging a rope over your head and jumping over it as it passes under your feet, which is a simple yet effective physical activity that offers numerous benefits.</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       Rope skipping requires minimal equipment and can be done individually or with friends anywhere, making it a versatile choice for everyone. Besides,  Just a few minutes of jump rope can get your heart rate up and provide a great workout. So it’s an excellent way to maximize your break time and stay active. What’s more, Jumping rope can be a fun activity to enjoy with friends. You can challenge each other with different jump rope techniques or create group routines, which will not only help improve coordination, and agility, but also promote the friendship between classmates.</a:t>
            </a:r>
            <a:endParaRPr lang="en-US" sz="2800">
              <a:latin typeface="Times New Roman" panose="02020603050405020304" charset="0"/>
              <a:cs typeface="Times New Roman" panose="02020603050405020304" charset="0"/>
            </a:endParaRPr>
          </a:p>
          <a:p>
            <a:r>
              <a:rPr lang="en-US" sz="2800">
                <a:latin typeface="Times New Roman" panose="02020603050405020304" charset="0"/>
                <a:cs typeface="Times New Roman" panose="02020603050405020304" charset="0"/>
              </a:rPr>
              <a:t>       So, grab a jump rope and start incorporating this enjoyable exercise into your break time routine. Stay active, stay healthy! </a:t>
            </a:r>
            <a:r>
              <a:rPr lang="en-US" sz="3200">
                <a:latin typeface="Times New Roman" panose="02020603050405020304" charset="0"/>
                <a:cs typeface="Times New Roman" panose="02020603050405020304" charset="0"/>
              </a:rPr>
              <a:t>                 </a:t>
            </a:r>
            <a:endParaRPr lang="en-US" altLang="zh-CN" sz="2800"/>
          </a:p>
        </p:txBody>
      </p:sp>
      <p:sp>
        <p:nvSpPr>
          <p:cNvPr id="4" name="文本框 3"/>
          <p:cNvSpPr txBox="1"/>
          <p:nvPr/>
        </p:nvSpPr>
        <p:spPr>
          <a:xfrm>
            <a:off x="8161020" y="883285"/>
            <a:ext cx="3180080" cy="460375"/>
          </a:xfrm>
          <a:prstGeom prst="rect">
            <a:avLst/>
          </a:prstGeom>
          <a:solidFill>
            <a:srgbClr val="7030A0"/>
          </a:solid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title: </a:t>
            </a:r>
            <a:r>
              <a:rPr kumimoji="0" lang="zh-CN" altLang="en-US"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rPr>
              <a:t>简洁</a:t>
            </a:r>
            <a:r>
              <a:rPr kumimoji="0" lang="en-US" altLang="zh-CN"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rPr>
              <a:t>\</a:t>
            </a:r>
            <a:r>
              <a:rPr kumimoji="0" lang="zh-CN" altLang="en-US"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rPr>
              <a:t>概括</a:t>
            </a:r>
            <a:endParaRPr kumimoji="0" lang="zh-CN" altLang="en-US"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endParaRPr>
          </a:p>
        </p:txBody>
      </p:sp>
      <p:sp>
        <p:nvSpPr>
          <p:cNvPr id="5" name="文本框 4"/>
          <p:cNvSpPr txBox="1"/>
          <p:nvPr>
            <p:custDataLst>
              <p:tags r:id="rId1"/>
            </p:custDataLst>
          </p:nvPr>
        </p:nvSpPr>
        <p:spPr>
          <a:xfrm>
            <a:off x="5143500" y="1990725"/>
            <a:ext cx="6984365" cy="460375"/>
          </a:xfrm>
          <a:prstGeom prst="rect">
            <a:avLst/>
          </a:prstGeom>
          <a:solidFill>
            <a:srgbClr val="7030A0"/>
          </a:solidFill>
        </p:spPr>
        <p:txBody>
          <a:bodyPr wrap="square" rtlCol="0">
            <a:spAutoFit/>
          </a:bodyPr>
          <a:p>
            <a:pPr>
              <a:buNone/>
            </a:pPr>
            <a:r>
              <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Para.1 </a:t>
            </a:r>
            <a:r>
              <a:rPr lang="en-US" altLang="zh-CN"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点题: (</a:t>
            </a:r>
            <a:r>
              <a:rPr lang="zh-CN" altLang="en-US"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现象</a:t>
            </a:r>
            <a:r>
              <a:rPr lang="en-US" altLang="zh-CN"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a:t>
            </a:r>
            <a:r>
              <a:rPr lang="zh-CN" altLang="en-US"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事实</a:t>
            </a:r>
            <a:r>
              <a:rPr lang="en-US" altLang="zh-CN"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 </a:t>
            </a:r>
            <a:r>
              <a:rPr lang="zh-CN" altLang="en-US"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客观描述</a:t>
            </a:r>
            <a:r>
              <a:rPr lang="en-US" altLang="zh-CN"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a:t>
            </a:r>
            <a:r>
              <a:rPr lang="zh-CN" altLang="en-US"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个人观点</a:t>
            </a:r>
            <a:r>
              <a:rPr lang="en-US" altLang="zh-CN" sz="2400" b="1"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                              </a:t>
            </a:r>
            <a:endPar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endParaRPr>
          </a:p>
        </p:txBody>
      </p:sp>
      <p:sp>
        <p:nvSpPr>
          <p:cNvPr id="6" name="文本框 5"/>
          <p:cNvSpPr txBox="1"/>
          <p:nvPr>
            <p:custDataLst>
              <p:tags r:id="rId2"/>
            </p:custDataLst>
          </p:nvPr>
        </p:nvSpPr>
        <p:spPr>
          <a:xfrm>
            <a:off x="5729605" y="3248660"/>
            <a:ext cx="4934585" cy="460375"/>
          </a:xfrm>
          <a:prstGeom prst="rect">
            <a:avLst/>
          </a:prstGeom>
          <a:solidFill>
            <a:srgbClr val="7030A0"/>
          </a:solidFill>
        </p:spPr>
        <p:txBody>
          <a:bodyPr wrap="square" rtlCol="0">
            <a:spAutoFit/>
          </a:bodyPr>
          <a:p>
            <a:pPr algn="l"/>
            <a:r>
              <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Para.2</a:t>
            </a:r>
            <a:r>
              <a:rPr kumimoji="0" lang="en-US"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rPr>
              <a:t> </a:t>
            </a:r>
            <a:r>
              <a:rPr lang="en-US"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要点:</a:t>
            </a:r>
            <a:r>
              <a:rPr lang="zh-CN" altLang="en-US"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具体描述</a:t>
            </a:r>
            <a:r>
              <a:rPr lang="en-US" altLang="zh-CN"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a:t>
            </a:r>
            <a:r>
              <a:rPr lang="zh-CN" altLang="en-US"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个人心得</a:t>
            </a:r>
            <a:endParaRPr kumimoji="0" lang="zh-CN" altLang="en-US"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endParaRPr>
          </a:p>
        </p:txBody>
      </p:sp>
      <p:sp>
        <p:nvSpPr>
          <p:cNvPr id="8" name="文本框 7"/>
          <p:cNvSpPr txBox="1"/>
          <p:nvPr>
            <p:custDataLst>
              <p:tags r:id="rId3"/>
            </p:custDataLst>
          </p:nvPr>
        </p:nvSpPr>
        <p:spPr>
          <a:xfrm>
            <a:off x="941070" y="6346825"/>
            <a:ext cx="11014710" cy="460375"/>
          </a:xfrm>
          <a:prstGeom prst="rect">
            <a:avLst/>
          </a:prstGeom>
          <a:solidFill>
            <a:srgbClr val="7030A0"/>
          </a:solidFill>
        </p:spPr>
        <p:txBody>
          <a:bodyPr wrap="square" rtlCol="0">
            <a:spAutoFit/>
          </a:bodyPr>
          <a:p>
            <a:pPr algn="l">
              <a:buNone/>
            </a:pPr>
            <a:endParaRPr kumimoji="0" lang="zh-CN" sz="2400" b="1" i="0" u="none" strike="noStrike" kern="1200" cap="none" spc="0" normalizeH="0" baseline="0" noProof="0" dirty="0">
              <a:ln>
                <a:noFill/>
              </a:ln>
              <a:solidFill>
                <a:srgbClr val="FF0000"/>
              </a:solidFill>
              <a:effectLst/>
              <a:uLnTx/>
              <a:uFillTx/>
              <a:latin typeface="Times New Roman" panose="02020603050405020304" charset="0"/>
              <a:ea typeface="方正粗黑宋简体" panose="02000000000000000000" charset="-122"/>
              <a:sym typeface="+mn-ea"/>
            </a:endParaRPr>
          </a:p>
        </p:txBody>
      </p:sp>
      <p:sp>
        <p:nvSpPr>
          <p:cNvPr id="3" name="矩形 2"/>
          <p:cNvSpPr/>
          <p:nvPr/>
        </p:nvSpPr>
        <p:spPr>
          <a:xfrm>
            <a:off x="12065" y="0"/>
            <a:ext cx="2597785" cy="510540"/>
          </a:xfrm>
          <a:prstGeom prst="rect">
            <a:avLst/>
          </a:prstGeom>
          <a:gradFill>
            <a:gsLst>
              <a:gs pos="10000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a:solidFill>
                  <a:schemeClr val="accent5"/>
                </a:solidFill>
                <a:latin typeface="Arial Black" panose="020B0A04020102020204" charset="0"/>
                <a:cs typeface="Arial Black" panose="020B0A04020102020204" charset="0"/>
              </a:rPr>
              <a:t>example</a:t>
            </a:r>
            <a:r>
              <a:rPr lang="zh-CN" altLang="en-US" b="1">
                <a:solidFill>
                  <a:schemeClr val="accent5"/>
                </a:solidFill>
                <a:latin typeface="Arial Black" panose="020B0A04020102020204" charset="0"/>
                <a:cs typeface="Arial Black" panose="020B0A04020102020204" charset="0"/>
              </a:rPr>
              <a:t>（逻辑思维）</a:t>
            </a:r>
            <a:r>
              <a:rPr lang="en-US" altLang="zh-CN" sz="2800">
                <a:solidFill>
                  <a:schemeClr val="accent5"/>
                </a:solidFill>
                <a:latin typeface="Arial Black" panose="020B0A04020102020204" charset="0"/>
                <a:cs typeface="Arial Black" panose="020B0A04020102020204" charset="0"/>
              </a:rPr>
              <a:t> </a:t>
            </a:r>
            <a:endParaRPr lang="en-US" altLang="zh-CN" sz="2800">
              <a:solidFill>
                <a:schemeClr val="accent5"/>
              </a:solidFill>
              <a:latin typeface="Arial Black" panose="020B0A04020102020204" charset="0"/>
              <a:cs typeface="Arial Black" panose="020B0A04020102020204" charset="0"/>
            </a:endParaRPr>
          </a:p>
        </p:txBody>
      </p:sp>
      <p:sp>
        <p:nvSpPr>
          <p:cNvPr id="11" name="文本框 10"/>
          <p:cNvSpPr txBox="1"/>
          <p:nvPr/>
        </p:nvSpPr>
        <p:spPr>
          <a:xfrm>
            <a:off x="2610485" y="132080"/>
            <a:ext cx="5875020" cy="521970"/>
          </a:xfrm>
          <a:prstGeom prst="rect">
            <a:avLst/>
          </a:prstGeom>
          <a:noFill/>
        </p:spPr>
        <p:txBody>
          <a:bodyPr wrap="square" rtlCol="0">
            <a:spAutoFit/>
          </a:bodyPr>
          <a:p>
            <a:r>
              <a:rPr lang="zh-CN" altLang="en-US" sz="2800" b="1">
                <a:solidFill>
                  <a:srgbClr val="FF0000"/>
                </a:solidFill>
                <a:latin typeface="Times New Roman" panose="02020603050405020304" charset="0"/>
                <a:cs typeface="Times New Roman" panose="02020603050405020304" charset="0"/>
              </a:rPr>
              <a:t>Stand Up and Exercise, Everybody!</a:t>
            </a:r>
            <a:endParaRPr lang="zh-CN" altLang="en-US" sz="2800" b="1">
              <a:solidFill>
                <a:srgbClr val="FF0000"/>
              </a:solidFill>
              <a:latin typeface="Times New Roman" panose="02020603050405020304" charset="0"/>
              <a:cs typeface="Times New Roman" panose="02020603050405020304" charset="0"/>
            </a:endParaRPr>
          </a:p>
        </p:txBody>
      </p:sp>
      <p:sp>
        <p:nvSpPr>
          <p:cNvPr id="12" name="文本框 11"/>
          <p:cNvSpPr txBox="1"/>
          <p:nvPr>
            <p:custDataLst>
              <p:tags r:id="rId4"/>
            </p:custDataLst>
          </p:nvPr>
        </p:nvSpPr>
        <p:spPr>
          <a:xfrm>
            <a:off x="4077335" y="5384800"/>
            <a:ext cx="4244975" cy="460375"/>
          </a:xfrm>
          <a:prstGeom prst="rect">
            <a:avLst/>
          </a:prstGeom>
          <a:solidFill>
            <a:srgbClr val="7030A0"/>
          </a:solidFill>
        </p:spPr>
        <p:txBody>
          <a:bodyPr wrap="square" rtlCol="0">
            <a:spAutoFit/>
          </a:bodyPr>
          <a:p>
            <a:pPr algn="l">
              <a:buNone/>
            </a:pPr>
            <a:r>
              <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Para.3 </a:t>
            </a:r>
            <a:r>
              <a:rPr kumimoji="0" lang="zh-CN" altLang="en-US"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结尾</a:t>
            </a:r>
            <a:r>
              <a:rPr kumimoji="0" lang="en-US" altLang="zh-CN" sz="2400" b="1" i="0" u="none" strike="noStrike" kern="1200" cap="none" spc="0" normalizeH="0" baseline="0" noProof="0" dirty="0">
                <a:ln>
                  <a:noFill/>
                </a:ln>
                <a:solidFill>
                  <a:schemeClr val="bg1"/>
                </a:solidFill>
                <a:effectLst/>
                <a:uLnTx/>
                <a:uFillTx/>
                <a:latin typeface="Times New Roman" panose="02020603050405020304" charset="0"/>
                <a:ea typeface="方正粗黑宋简体" panose="02000000000000000000" charset="-122"/>
                <a:cs typeface="Times New Roman" panose="02020603050405020304" charset="0"/>
                <a:sym typeface="+mn-ea"/>
              </a:rPr>
              <a:t>: </a:t>
            </a:r>
            <a:r>
              <a:rPr kumimoji="0" lang="zh-CN" altLang="en-US"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rPr>
              <a:t>活动</a:t>
            </a:r>
            <a:r>
              <a:rPr lang="en-US"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意义</a:t>
            </a:r>
            <a:r>
              <a:rPr lang="zh-CN" altLang="en-US"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及</a:t>
            </a:r>
            <a:r>
              <a:rPr lang="en-US" sz="2400" b="1" noProof="0" dirty="0">
                <a:ln>
                  <a:noFill/>
                </a:ln>
                <a:solidFill>
                  <a:schemeClr val="bg1"/>
                </a:solidFill>
                <a:effectLst/>
                <a:uLnTx/>
                <a:uFillTx/>
                <a:latin typeface="方正粗黑宋简体" panose="02000000000000000000" charset="-122"/>
                <a:ea typeface="方正粗黑宋简体" panose="02000000000000000000" charset="-122"/>
                <a:sym typeface="+mn-ea"/>
              </a:rPr>
              <a:t>评价</a:t>
            </a:r>
            <a:endParaRPr kumimoji="0" lang="zh-CN" sz="2400" b="1" i="0" u="none" strike="noStrike" kern="1200" cap="none" spc="0" normalizeH="0" baseline="0" noProof="0" dirty="0">
              <a:ln>
                <a:noFill/>
              </a:ln>
              <a:solidFill>
                <a:schemeClr val="bg1"/>
              </a:solidFill>
              <a:effectLst/>
              <a:uLnTx/>
              <a:uFillTx/>
              <a:latin typeface="方正粗黑宋简体" panose="02000000000000000000" charset="-122"/>
              <a:ea typeface="方正粗黑宋简体" panose="02000000000000000000" charset="-122"/>
              <a:sym typeface="+mn-ea"/>
            </a:endParaRPr>
          </a:p>
        </p:txBody>
      </p:sp>
      <p:sp>
        <p:nvSpPr>
          <p:cNvPr id="16" name="文本框 15"/>
          <p:cNvSpPr txBox="1"/>
          <p:nvPr/>
        </p:nvSpPr>
        <p:spPr>
          <a:xfrm>
            <a:off x="1056005" y="6428105"/>
            <a:ext cx="11660505" cy="398780"/>
          </a:xfrm>
          <a:prstGeom prst="rect">
            <a:avLst/>
          </a:prstGeom>
          <a:noFill/>
        </p:spPr>
        <p:txBody>
          <a:bodyPr wrap="square" rtlCol="0">
            <a:spAutoFit/>
          </a:bodyPr>
          <a:p>
            <a:r>
              <a:rPr lang="zh-CN" altLang="en-US" sz="2000" b="1">
                <a:solidFill>
                  <a:schemeClr val="bg1"/>
                </a:solidFill>
                <a:latin typeface="Times New Roman" panose="02020603050405020304" charset="0"/>
              </a:rPr>
              <a:t>语言特色及风格：简洁、精准、客观，常用一般过去时写个人经历，用一般现在时写首段尾段。</a:t>
            </a:r>
            <a:endParaRPr lang="zh-CN" altLang="en-US" sz="2000" b="1">
              <a:solidFill>
                <a:schemeClr val="bg1"/>
              </a:solidFill>
              <a:latin typeface="Times New Roman" panose="02020603050405020304" charset="0"/>
            </a:endParaRPr>
          </a:p>
        </p:txBody>
      </p:sp>
      <p:sp>
        <p:nvSpPr>
          <p:cNvPr id="17" name="文本框 16"/>
          <p:cNvSpPr txBox="1"/>
          <p:nvPr/>
        </p:nvSpPr>
        <p:spPr>
          <a:xfrm>
            <a:off x="8322310" y="150495"/>
            <a:ext cx="3805555" cy="460375"/>
          </a:xfrm>
          <a:prstGeom prst="rect">
            <a:avLst/>
          </a:prstGeom>
          <a:solidFill>
            <a:srgbClr val="7030A0"/>
          </a:solidFill>
        </p:spPr>
        <p:txBody>
          <a:bodyPr wrap="square" rtlCol="0">
            <a:spAutoFit/>
          </a:bodyPr>
          <a:p>
            <a:r>
              <a:rPr lang="en-US" altLang="zh-CN" sz="2400" b="1">
                <a:solidFill>
                  <a:schemeClr val="bg1"/>
                </a:solidFill>
                <a:latin typeface="Times New Roman" panose="02020603050405020304" charset="0"/>
                <a:cs typeface="Times New Roman" panose="02020603050405020304" charset="0"/>
              </a:rPr>
              <a:t>How to write a short essay?</a:t>
            </a:r>
            <a:endParaRPr lang="en-US" altLang="zh-CN" sz="2400" b="1">
              <a:solidFill>
                <a:schemeClr val="bg1"/>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2"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2"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2"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2"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2"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bldLvl="0" animBg="1"/>
      <p:bldP spid="5" grpId="1" animBg="1"/>
      <p:bldP spid="5" grpId="2" bldLvl="0" animBg="1"/>
      <p:bldP spid="6" grpId="1" animBg="1"/>
      <p:bldP spid="6" grpId="2" bldLvl="0" animBg="1"/>
      <p:bldP spid="8" grpId="1" animBg="1"/>
      <p:bldP spid="8" grpId="2" bldLvl="0" animBg="1"/>
      <p:bldP spid="12" grpId="1" animBg="1"/>
      <p:bldP spid="12" grpId="2" bldLvl="0" animBg="1"/>
      <p:bldP spid="17" grpId="0" bldLvl="0" animBg="1"/>
      <p:bldP spid="17" grpId="1"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2592705" y="2133600"/>
            <a:ext cx="2929255" cy="550545"/>
          </a:xfrm>
          <a:prstGeom prst="rect">
            <a:avLst/>
          </a:prstGeom>
          <a:noFill/>
        </p:spPr>
        <p:txBody>
          <a:bodyPr wrap="square" rtlCol="0">
            <a:noAutofit/>
          </a:bodyPr>
          <a:lstStyle/>
          <a:p>
            <a:r>
              <a:rPr lang="en-US" altLang="zh-CN" sz="3600" b="1" dirty="0">
                <a:solidFill>
                  <a:srgbClr val="0070C0"/>
                </a:solidFill>
                <a:sym typeface="+mn-ea"/>
              </a:rPr>
              <a:t>Introduction</a:t>
            </a:r>
            <a:endParaRPr lang="en-US" altLang="zh-CN" sz="3600" b="1" dirty="0">
              <a:solidFill>
                <a:srgbClr val="0070C0"/>
              </a:solidFill>
              <a:sym typeface="+mn-ea"/>
            </a:endParaRPr>
          </a:p>
        </p:txBody>
      </p:sp>
      <p:sp>
        <p:nvSpPr>
          <p:cNvPr id="19" name="文本框 18"/>
          <p:cNvSpPr txBox="1"/>
          <p:nvPr/>
        </p:nvSpPr>
        <p:spPr>
          <a:xfrm>
            <a:off x="2495550" y="5934075"/>
            <a:ext cx="2990850" cy="531495"/>
          </a:xfrm>
          <a:prstGeom prst="rect">
            <a:avLst/>
          </a:prstGeom>
          <a:noFill/>
        </p:spPr>
        <p:txBody>
          <a:bodyPr wrap="square" rtlCol="0">
            <a:noAutofit/>
          </a:bodyPr>
          <a:lstStyle/>
          <a:p>
            <a:r>
              <a:rPr lang="en-US" altLang="zh-CN" sz="3600" b="1" dirty="0">
                <a:solidFill>
                  <a:srgbClr val="0070C0"/>
                </a:solidFill>
                <a:sym typeface="+mn-ea"/>
              </a:rPr>
              <a:t>Ending</a:t>
            </a:r>
            <a:endParaRPr lang="en-US" altLang="zh-CN" sz="3600" b="1" dirty="0">
              <a:solidFill>
                <a:srgbClr val="0070C0"/>
              </a:solidFill>
              <a:sym typeface="+mn-ea"/>
            </a:endParaRPr>
          </a:p>
        </p:txBody>
      </p:sp>
      <p:sp>
        <p:nvSpPr>
          <p:cNvPr id="7" name="左大括号 6"/>
          <p:cNvSpPr/>
          <p:nvPr/>
        </p:nvSpPr>
        <p:spPr>
          <a:xfrm>
            <a:off x="1967865" y="2207895"/>
            <a:ext cx="716915" cy="425767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lstStyle/>
          <a:p>
            <a:endParaRPr lang="zh-CN" altLang="en-US"/>
          </a:p>
        </p:txBody>
      </p:sp>
      <p:sp>
        <p:nvSpPr>
          <p:cNvPr id="9" name="文本框 8"/>
          <p:cNvSpPr txBox="1"/>
          <p:nvPr/>
        </p:nvSpPr>
        <p:spPr>
          <a:xfrm rot="16200000">
            <a:off x="-1238250" y="2978785"/>
            <a:ext cx="4962525" cy="899160"/>
          </a:xfrm>
          <a:prstGeom prst="rect">
            <a:avLst/>
          </a:prstGeom>
          <a:noFill/>
        </p:spPr>
        <p:txBody>
          <a:bodyPr wrap="square" rtlCol="0">
            <a:noAutofit/>
          </a:bodyPr>
          <a:lstStyle/>
          <a:p>
            <a:pPr lvl="0" algn="l">
              <a:buClrTx/>
              <a:buSzTx/>
              <a:buFontTx/>
            </a:pPr>
            <a:r>
              <a:rPr lang="en-US" altLang="zh-CN" sz="5400" b="1">
                <a:solidFill>
                  <a:srgbClr val="C00000"/>
                </a:solidFill>
                <a:sym typeface="+mn-ea"/>
              </a:rPr>
              <a:t>Contribution</a:t>
            </a:r>
            <a:endParaRPr lang="en-US" altLang="zh-CN" sz="5400" b="1">
              <a:solidFill>
                <a:srgbClr val="C00000"/>
              </a:solidFill>
              <a:sym typeface="+mn-ea"/>
            </a:endParaRPr>
          </a:p>
        </p:txBody>
      </p:sp>
      <p:sp>
        <p:nvSpPr>
          <p:cNvPr id="18" name="文本框 17"/>
          <p:cNvSpPr txBox="1"/>
          <p:nvPr/>
        </p:nvSpPr>
        <p:spPr>
          <a:xfrm>
            <a:off x="2424430" y="203200"/>
            <a:ext cx="3907155" cy="645160"/>
          </a:xfrm>
          <a:prstGeom prst="rect">
            <a:avLst/>
          </a:prstGeom>
          <a:noFill/>
        </p:spPr>
        <p:txBody>
          <a:bodyPr wrap="square" rtlCol="0">
            <a:spAutoFit/>
          </a:bodyPr>
          <a:lstStyle/>
          <a:p>
            <a:r>
              <a:rPr lang="en-US" altLang="zh-CN" sz="3600" b="1" i="1">
                <a:solidFill>
                  <a:srgbClr val="FF0000"/>
                </a:solidFill>
                <a:effectLst>
                  <a:glow rad="228600">
                    <a:schemeClr val="accent2">
                      <a:satMod val="175000"/>
                      <a:alpha val="40000"/>
                    </a:schemeClr>
                  </a:glow>
                </a:effectLst>
                <a:latin typeface="Arial Black" panose="020B0A04020102020204" charset="0"/>
                <a:ea typeface="HGBZ_CNKI" panose="02000500000000000000" charset="-122"/>
                <a:cs typeface="Arial Black" panose="020B0A04020102020204" charset="0"/>
              </a:rPr>
              <a:t>logical</a:t>
            </a:r>
            <a:r>
              <a:rPr lang="zh-CN" altLang="en-US" sz="2400" b="1" i="1">
                <a:solidFill>
                  <a:srgbClr val="FF0000"/>
                </a:solidFill>
                <a:effectLst>
                  <a:glow rad="228600">
                    <a:schemeClr val="accent2">
                      <a:satMod val="175000"/>
                      <a:alpha val="40000"/>
                    </a:schemeClr>
                  </a:glow>
                </a:effectLst>
                <a:latin typeface="Arial Black" panose="020B0A04020102020204" charset="0"/>
                <a:ea typeface="HGBZ_CNKI" panose="02000500000000000000" charset="-122"/>
                <a:cs typeface="Arial Black" panose="020B0A04020102020204" charset="0"/>
              </a:rPr>
              <a:t>（逻辑思维）</a:t>
            </a:r>
            <a:endParaRPr lang="zh-CN" altLang="en-US" sz="2400" b="1" i="1">
              <a:solidFill>
                <a:srgbClr val="FF0000"/>
              </a:solidFill>
              <a:effectLst>
                <a:glow rad="228600">
                  <a:schemeClr val="accent2">
                    <a:satMod val="175000"/>
                    <a:alpha val="40000"/>
                  </a:schemeClr>
                </a:glow>
              </a:effectLst>
              <a:latin typeface="Arial Black" panose="020B0A04020102020204" charset="0"/>
              <a:ea typeface="HGBZ_CNKI" panose="02000500000000000000" charset="-122"/>
              <a:cs typeface="Arial Black" panose="020B0A04020102020204" charset="0"/>
            </a:endParaRPr>
          </a:p>
        </p:txBody>
      </p:sp>
      <p:sp>
        <p:nvSpPr>
          <p:cNvPr id="2" name="文本框 1"/>
          <p:cNvSpPr txBox="1"/>
          <p:nvPr/>
        </p:nvSpPr>
        <p:spPr>
          <a:xfrm>
            <a:off x="5868035" y="1808480"/>
            <a:ext cx="5770880" cy="521970"/>
          </a:xfrm>
          <a:prstGeom prst="rect">
            <a:avLst/>
          </a:prstGeom>
        </p:spPr>
        <p:txBody>
          <a:bodyPr wrap="square" rtlCol="0">
            <a:spAutoFit/>
          </a:bodyPr>
          <a:lstStyle/>
          <a:p>
            <a:pPr marL="457200" lvl="0" indent="-457200" algn="l">
              <a:buClrTx/>
              <a:buSzTx/>
              <a:buFont typeface="Wingdings" panose="05000000000000000000" charset="0"/>
              <a:buChar char="Ø"/>
            </a:pPr>
            <a:r>
              <a:rPr lang="en-US" altLang="zh-CN" sz="2800" b="1">
                <a:solidFill>
                  <a:schemeClr val="tx1"/>
                </a:solidFill>
                <a:latin typeface="Times New Roman" panose="02020603050405020304" charset="0"/>
                <a:ea typeface="Inter"/>
                <a:cs typeface="Times New Roman" panose="02020603050405020304" charset="0"/>
                <a:sym typeface="+mn-ea"/>
              </a:rPr>
              <a:t>Para.1 introduce the </a:t>
            </a:r>
            <a:r>
              <a:rPr lang="en-US" altLang="zh-CN" sz="2800" b="1">
                <a:solidFill>
                  <a:srgbClr val="FF0000"/>
                </a:solidFill>
                <a:latin typeface="Times New Roman" panose="02020603050405020304" charset="0"/>
                <a:cs typeface="Times New Roman" panose="02020603050405020304" charset="0"/>
                <a:sym typeface="+mn-ea"/>
              </a:rPr>
              <a:t>background</a:t>
            </a:r>
            <a:endParaRPr lang="zh-CN" altLang="en-US" sz="24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2867660" y="4234180"/>
            <a:ext cx="1407795" cy="809625"/>
          </a:xfrm>
          <a:prstGeom prst="rect">
            <a:avLst/>
          </a:prstGeom>
          <a:noFill/>
        </p:spPr>
        <p:txBody>
          <a:bodyPr wrap="square" rtlCol="0">
            <a:noAutofit/>
          </a:bodyPr>
          <a:lstStyle/>
          <a:p>
            <a:r>
              <a:rPr lang="en-US" sz="3600" b="1" dirty="0">
                <a:solidFill>
                  <a:srgbClr val="0070C0"/>
                </a:solidFill>
                <a:sym typeface="+mn-ea"/>
              </a:rPr>
              <a:t>Body</a:t>
            </a:r>
            <a:endParaRPr lang="en-US" sz="3600" b="1" dirty="0">
              <a:solidFill>
                <a:srgbClr val="0070C0"/>
              </a:solidFill>
              <a:sym typeface="+mn-ea"/>
            </a:endParaRPr>
          </a:p>
        </p:txBody>
      </p:sp>
      <p:sp>
        <p:nvSpPr>
          <p:cNvPr id="12" name="文本框 11"/>
          <p:cNvSpPr txBox="1"/>
          <p:nvPr/>
        </p:nvSpPr>
        <p:spPr>
          <a:xfrm>
            <a:off x="5744845" y="2983865"/>
            <a:ext cx="4864100" cy="521970"/>
          </a:xfrm>
          <a:prstGeom prst="rect">
            <a:avLst/>
          </a:prstGeom>
        </p:spPr>
        <p:txBody>
          <a:bodyPr wrap="square">
            <a:spAutoFit/>
          </a:bodyPr>
          <a:lstStyle/>
          <a:p>
            <a:pPr marL="457200" indent="-457200" algn="l">
              <a:buFont typeface="Wingdings" panose="05000000000000000000" charset="0"/>
              <a:buChar char="Ø"/>
            </a:pPr>
            <a:r>
              <a:rPr lang="en-US" altLang="zh-CN" sz="2800" b="1">
                <a:solidFill>
                  <a:schemeClr val="tx1"/>
                </a:solidFill>
                <a:latin typeface="Times New Roman" panose="02020603050405020304" charset="0"/>
                <a:ea typeface="Inter"/>
                <a:cs typeface="Times New Roman" panose="02020603050405020304" charset="0"/>
              </a:rPr>
              <a:t>state views(</a:t>
            </a:r>
            <a:r>
              <a:rPr lang="zh-CN" altLang="en-US" sz="2800" b="1">
                <a:solidFill>
                  <a:srgbClr val="FF0000"/>
                </a:solidFill>
                <a:latin typeface="Times New Roman" panose="02020603050405020304" charset="0"/>
                <a:ea typeface="宋体" panose="02010600030101010101" pitchFamily="2" charset="-122"/>
                <a:cs typeface="Times New Roman" panose="02020603050405020304" charset="0"/>
                <a:sym typeface="+mn-ea"/>
              </a:rPr>
              <a:t>正</a:t>
            </a:r>
            <a:r>
              <a:rPr lang="en-US" altLang="zh-CN" sz="2800" b="1">
                <a:solidFill>
                  <a:srgbClr val="FF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b="1">
                <a:solidFill>
                  <a:srgbClr val="FF0000"/>
                </a:solidFill>
                <a:latin typeface="Times New Roman" panose="02020603050405020304" charset="0"/>
                <a:ea typeface="宋体" panose="02010600030101010101" pitchFamily="2" charset="-122"/>
                <a:cs typeface="Times New Roman" panose="02020603050405020304" charset="0"/>
                <a:sym typeface="+mn-ea"/>
              </a:rPr>
              <a:t>正反辩证</a:t>
            </a:r>
            <a:r>
              <a:rPr lang="en-US" altLang="zh-CN" sz="2800" b="1">
                <a:solidFill>
                  <a:schemeClr val="tx1"/>
                </a:solidFill>
                <a:latin typeface="Times New Roman" panose="02020603050405020304" charset="0"/>
                <a:ea typeface="Inter"/>
                <a:cs typeface="Times New Roman" panose="02020603050405020304" charset="0"/>
              </a:rPr>
              <a:t>)</a:t>
            </a:r>
            <a:endParaRPr lang="en-US" altLang="zh-CN" sz="2800" b="1">
              <a:solidFill>
                <a:srgbClr val="FF0000"/>
              </a:solidFill>
              <a:latin typeface="Times New Roman" panose="02020603050405020304" charset="0"/>
              <a:ea typeface="Inter"/>
              <a:cs typeface="Times New Roman" panose="02020603050405020304" charset="0"/>
              <a:sym typeface="+mn-ea"/>
            </a:endParaRPr>
          </a:p>
        </p:txBody>
      </p:sp>
      <p:sp>
        <p:nvSpPr>
          <p:cNvPr id="13" name="文本框 12"/>
          <p:cNvSpPr txBox="1"/>
          <p:nvPr/>
        </p:nvSpPr>
        <p:spPr>
          <a:xfrm>
            <a:off x="5130800" y="3876675"/>
            <a:ext cx="6298565" cy="1383665"/>
          </a:xfrm>
          <a:prstGeom prst="rect">
            <a:avLst/>
          </a:prstGeom>
        </p:spPr>
        <p:txBody>
          <a:bodyPr wrap="square">
            <a:spAutoFit/>
          </a:bodyPr>
          <a:lstStyle/>
          <a:p>
            <a:pPr marL="457200" lvl="0" indent="-457200" algn="l">
              <a:buClrTx/>
              <a:buSzTx/>
              <a:buFont typeface="Wingdings" panose="05000000000000000000" charset="0"/>
              <a:buChar char="Ø"/>
            </a:pPr>
            <a:r>
              <a:rPr lang="en-US" altLang="zh-CN" sz="2800" b="1">
                <a:solidFill>
                  <a:srgbClr val="FF0000"/>
                </a:solidFill>
                <a:latin typeface="Times New Roman" panose="02020603050405020304" charset="0"/>
                <a:ea typeface="Inter"/>
                <a:cs typeface="Times New Roman" panose="02020603050405020304" charset="0"/>
                <a:sym typeface="+mn-ea"/>
              </a:rPr>
              <a:t>specific personal</a:t>
            </a:r>
            <a:r>
              <a:rPr lang="en-US" altLang="zh-CN" sz="2800" b="1">
                <a:solidFill>
                  <a:schemeClr val="tx1"/>
                </a:solidFill>
                <a:latin typeface="Times New Roman" panose="02020603050405020304" charset="0"/>
                <a:ea typeface="Inter"/>
                <a:cs typeface="Times New Roman" panose="02020603050405020304" charset="0"/>
                <a:sym typeface="+mn-ea"/>
              </a:rPr>
              <a:t> experience</a:t>
            </a:r>
            <a:endParaRPr lang="en-US" altLang="zh-CN" sz="2800" b="1">
              <a:solidFill>
                <a:schemeClr val="tx1"/>
              </a:solidFill>
              <a:latin typeface="Times New Roman" panose="02020603050405020304" charset="0"/>
              <a:ea typeface="Inter"/>
              <a:cs typeface="Times New Roman" panose="02020603050405020304" charset="0"/>
              <a:sym typeface="+mn-ea"/>
            </a:endParaRPr>
          </a:p>
          <a:p>
            <a:pPr lvl="0" indent="0" algn="l">
              <a:buClrTx/>
              <a:buSzTx/>
              <a:buFont typeface="Wingdings" panose="05000000000000000000" charset="0"/>
              <a:buNone/>
            </a:pPr>
            <a:endParaRPr lang="en-US" altLang="zh-CN" sz="2800" b="1">
              <a:solidFill>
                <a:schemeClr val="tx1"/>
              </a:solidFill>
              <a:latin typeface="Times New Roman" panose="02020603050405020304" charset="0"/>
              <a:ea typeface="Inter"/>
              <a:cs typeface="Times New Roman" panose="02020603050405020304" charset="0"/>
              <a:sym typeface="+mn-ea"/>
            </a:endParaRPr>
          </a:p>
          <a:p>
            <a:pPr marL="457200" lvl="0" indent="-457200" algn="l">
              <a:buClrTx/>
              <a:buSzTx/>
              <a:buFont typeface="Wingdings" panose="05000000000000000000" charset="0"/>
              <a:buChar char="Ø"/>
            </a:pPr>
            <a:r>
              <a:rPr lang="en-US" altLang="zh-CN" sz="2800" b="1">
                <a:solidFill>
                  <a:srgbClr val="FF0000"/>
                </a:solidFill>
                <a:latin typeface="Times New Roman" panose="02020603050405020304" charset="0"/>
                <a:ea typeface="Inter"/>
                <a:cs typeface="Times New Roman" panose="02020603050405020304" charset="0"/>
                <a:sym typeface="+mn-ea"/>
              </a:rPr>
              <a:t>related</a:t>
            </a:r>
            <a:r>
              <a:rPr lang="en-US" altLang="zh-CN" sz="2800" b="1">
                <a:solidFill>
                  <a:schemeClr val="tx1"/>
                </a:solidFill>
                <a:latin typeface="Times New Roman" panose="02020603050405020304" charset="0"/>
                <a:ea typeface="Inter"/>
                <a:cs typeface="Times New Roman" panose="02020603050405020304" charset="0"/>
                <a:sym typeface="+mn-ea"/>
              </a:rPr>
              <a:t> significance/effect</a:t>
            </a:r>
            <a:endParaRPr lang="en-US" altLang="zh-CN" sz="2800" b="1">
              <a:solidFill>
                <a:schemeClr val="tx1"/>
              </a:solidFill>
              <a:latin typeface="Times New Roman" panose="02020603050405020304" charset="0"/>
              <a:ea typeface="Inter"/>
              <a:cs typeface="Times New Roman" panose="02020603050405020304" charset="0"/>
              <a:sym typeface="+mn-ea"/>
            </a:endParaRPr>
          </a:p>
        </p:txBody>
      </p:sp>
      <p:sp>
        <p:nvSpPr>
          <p:cNvPr id="27" name="文本框 26"/>
          <p:cNvSpPr txBox="1"/>
          <p:nvPr/>
        </p:nvSpPr>
        <p:spPr>
          <a:xfrm>
            <a:off x="4904740" y="5723255"/>
            <a:ext cx="4629785" cy="953135"/>
          </a:xfrm>
          <a:prstGeom prst="rect">
            <a:avLst/>
          </a:prstGeom>
        </p:spPr>
        <p:txBody>
          <a:bodyPr wrap="square">
            <a:spAutoFit/>
          </a:bodyPr>
          <a:lstStyle/>
          <a:p>
            <a:pPr marL="457200" lvl="0" indent="-457200" algn="l">
              <a:buClrTx/>
              <a:buSzTx/>
              <a:buFont typeface="Wingdings" panose="05000000000000000000" charset="0"/>
              <a:buChar char="Ø"/>
            </a:pPr>
            <a:r>
              <a:rPr lang="en-US" altLang="zh-CN" sz="2800" b="1">
                <a:latin typeface="Times New Roman" panose="02020603050405020304" charset="0"/>
                <a:ea typeface="Inter"/>
                <a:cs typeface="Times New Roman" panose="02020603050405020304" charset="0"/>
                <a:sym typeface="+mn-ea"/>
              </a:rPr>
              <a:t>Summarize/Emphasize/</a:t>
            </a:r>
            <a:endParaRPr lang="en-US" altLang="zh-CN" sz="2800" b="1">
              <a:latin typeface="Times New Roman" panose="02020603050405020304" charset="0"/>
              <a:ea typeface="Inter"/>
              <a:cs typeface="Times New Roman" panose="02020603050405020304" charset="0"/>
              <a:sym typeface="+mn-ea"/>
            </a:endParaRPr>
          </a:p>
          <a:p>
            <a:pPr marL="457200" lvl="0" indent="-457200" algn="l">
              <a:buClrTx/>
              <a:buSzTx/>
              <a:buFont typeface="Wingdings" panose="05000000000000000000" charset="0"/>
              <a:buChar char="Ø"/>
            </a:pPr>
            <a:r>
              <a:rPr lang="en-US" altLang="zh-CN" sz="2800" b="1">
                <a:latin typeface="Times New Roman" panose="02020603050405020304" charset="0"/>
                <a:ea typeface="Inter"/>
                <a:cs typeface="Times New Roman" panose="02020603050405020304" charset="0"/>
                <a:sym typeface="+mn-ea"/>
              </a:rPr>
              <a:t>Anticipate/Wish  </a:t>
            </a:r>
            <a:endParaRPr lang="en-US" altLang="zh-CN" sz="2800" b="1">
              <a:latin typeface="Times New Roman" panose="02020603050405020304" charset="0"/>
              <a:ea typeface="Inter"/>
              <a:cs typeface="Times New Roman" panose="02020603050405020304" charset="0"/>
              <a:sym typeface="+mn-ea"/>
            </a:endParaRPr>
          </a:p>
        </p:txBody>
      </p:sp>
      <p:sp>
        <p:nvSpPr>
          <p:cNvPr id="4" name="左大括号 3"/>
          <p:cNvSpPr/>
          <p:nvPr/>
        </p:nvSpPr>
        <p:spPr>
          <a:xfrm>
            <a:off x="5388610" y="1889125"/>
            <a:ext cx="479425" cy="152463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lstStyle/>
          <a:p>
            <a:endParaRPr lang="zh-CN" altLang="en-US"/>
          </a:p>
        </p:txBody>
      </p:sp>
      <p:sp>
        <p:nvSpPr>
          <p:cNvPr id="5" name="左大括号 4"/>
          <p:cNvSpPr/>
          <p:nvPr/>
        </p:nvSpPr>
        <p:spPr>
          <a:xfrm>
            <a:off x="4199255" y="3876675"/>
            <a:ext cx="705485" cy="152463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p>
            <a:endParaRPr lang="zh-CN" altLang="en-US"/>
          </a:p>
        </p:txBody>
      </p:sp>
      <p:sp>
        <p:nvSpPr>
          <p:cNvPr id="8" name="文本框 7"/>
          <p:cNvSpPr txBox="1"/>
          <p:nvPr>
            <p:custDataLst>
              <p:tags r:id="rId1"/>
            </p:custDataLst>
          </p:nvPr>
        </p:nvSpPr>
        <p:spPr>
          <a:xfrm>
            <a:off x="-21590" y="0"/>
            <a:ext cx="2225675" cy="583565"/>
          </a:xfrm>
          <a:prstGeom prst="rect">
            <a:avLst/>
          </a:prstGeom>
          <a:solidFill>
            <a:schemeClr val="accent1">
              <a:lumMod val="75000"/>
            </a:schemeClr>
          </a:solidFill>
          <a:ln>
            <a:solidFill>
              <a:schemeClr val="accent1">
                <a:lumMod val="75000"/>
              </a:schemeClr>
            </a:solidFill>
          </a:ln>
        </p:spPr>
        <p:txBody>
          <a:bodyPr wrap="square" rtlCol="0">
            <a:normAutofit/>
          </a:bodyPr>
          <a:p>
            <a:r>
              <a:rPr lang="en-US" altLang="zh-CN" sz="3200" b="1" i="1">
                <a:solidFill>
                  <a:schemeClr val="lt1"/>
                </a:solidFill>
                <a:latin typeface="+mn-lt"/>
                <a:ea typeface="+mn-ea"/>
              </a:rPr>
              <a:t> Construct</a:t>
            </a:r>
            <a:endParaRPr lang="en-US" altLang="zh-CN" sz="3200" b="1" i="1">
              <a:solidFill>
                <a:schemeClr val="lt1"/>
              </a:solidFill>
              <a:latin typeface="+mn-lt"/>
              <a:ea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bldLvl="0" animBg="1"/>
      <p:bldP spid="7" grpId="1" animBg="1"/>
      <p:bldP spid="17" grpId="0"/>
      <p:bldP spid="17" grpId="1"/>
      <p:bldP spid="6" grpId="0"/>
      <p:bldP spid="6" grpId="1"/>
      <p:bldP spid="19" grpId="0"/>
      <p:bldP spid="19" grpId="1"/>
      <p:bldP spid="4" grpId="0" bldLvl="0" animBg="1"/>
      <p:bldP spid="4" grpId="1" animBg="1"/>
      <p:bldP spid="2" grpId="0"/>
      <p:bldP spid="2" grpId="1"/>
      <p:bldP spid="12" grpId="0"/>
      <p:bldP spid="12" grpId="1"/>
      <p:bldP spid="13" grpId="0"/>
      <p:bldP spid="13" grpId="1"/>
      <p:bldP spid="27" grpId="0"/>
      <p:bldP spid="27" grpId="1"/>
      <p:bldP spid="5" grpId="0" bldLvl="0" animBg="1"/>
      <p:bldP spid="5" grpId="1" animBg="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21590" y="0"/>
            <a:ext cx="3474720" cy="583565"/>
          </a:xfrm>
          <a:prstGeom prst="rect">
            <a:avLst/>
          </a:prstGeom>
          <a:solidFill>
            <a:schemeClr val="accent1">
              <a:lumMod val="75000"/>
            </a:schemeClr>
          </a:solidFill>
          <a:ln>
            <a:solidFill>
              <a:schemeClr val="accent1">
                <a:lumMod val="75000"/>
              </a:schemeClr>
            </a:solidFill>
          </a:ln>
        </p:spPr>
        <p:txBody>
          <a:bodyPr wrap="square" rtlCol="0">
            <a:normAutofit/>
          </a:bodyPr>
          <a:p>
            <a:r>
              <a:rPr lang="en-US" altLang="zh-CN" sz="3200" b="1" i="1">
                <a:solidFill>
                  <a:schemeClr val="lt1"/>
                </a:solidFill>
                <a:latin typeface="+mn-lt"/>
                <a:ea typeface="+mn-ea"/>
              </a:rPr>
              <a:t> Step4 Discover</a:t>
            </a:r>
            <a:endParaRPr lang="en-US" altLang="zh-CN" sz="3200" b="1" i="1">
              <a:solidFill>
                <a:schemeClr val="lt1"/>
              </a:solidFill>
              <a:latin typeface="+mn-lt"/>
              <a:ea typeface="+mn-ea"/>
            </a:endParaRPr>
          </a:p>
        </p:txBody>
      </p:sp>
      <p:pic>
        <p:nvPicPr>
          <p:cNvPr id="4" name="图片 3"/>
          <p:cNvPicPr>
            <a:picLocks noChangeAspect="1"/>
          </p:cNvPicPr>
          <p:nvPr/>
        </p:nvPicPr>
        <p:blipFill>
          <a:blip r:embed="rId2"/>
          <a:stretch>
            <a:fillRect/>
          </a:stretch>
        </p:blipFill>
        <p:spPr>
          <a:xfrm>
            <a:off x="-21590" y="810895"/>
            <a:ext cx="6047740" cy="2251710"/>
          </a:xfrm>
          <a:prstGeom prst="rect">
            <a:avLst/>
          </a:prstGeom>
        </p:spPr>
      </p:pic>
      <p:pic>
        <p:nvPicPr>
          <p:cNvPr id="5" name="图片 4"/>
          <p:cNvPicPr>
            <a:picLocks noChangeAspect="1"/>
          </p:cNvPicPr>
          <p:nvPr/>
        </p:nvPicPr>
        <p:blipFill>
          <a:blip r:embed="rId3"/>
          <a:stretch>
            <a:fillRect/>
          </a:stretch>
        </p:blipFill>
        <p:spPr>
          <a:xfrm>
            <a:off x="64770" y="3160395"/>
            <a:ext cx="5962015" cy="3631565"/>
          </a:xfrm>
          <a:prstGeom prst="rect">
            <a:avLst/>
          </a:prstGeom>
        </p:spPr>
      </p:pic>
      <p:sp>
        <p:nvSpPr>
          <p:cNvPr id="6" name="文本框 5"/>
          <p:cNvSpPr txBox="1"/>
          <p:nvPr/>
        </p:nvSpPr>
        <p:spPr>
          <a:xfrm>
            <a:off x="9091295" y="29210"/>
            <a:ext cx="1779270" cy="2676525"/>
          </a:xfrm>
          <a:prstGeom prst="rect">
            <a:avLst/>
          </a:prstGeom>
          <a:noFill/>
        </p:spPr>
        <p:txBody>
          <a:bodyPr wrap="square" rtlCol="0">
            <a:spAutoFit/>
          </a:bodyPr>
          <a:p>
            <a:r>
              <a:rPr lang="zh-CN" altLang="en-US" sz="2400" b="1">
                <a:solidFill>
                  <a:srgbClr val="FF0000"/>
                </a:solidFill>
                <a:latin typeface="Times New Roman" panose="02020603050405020304" charset="0"/>
              </a:rPr>
              <a:t>内容？</a:t>
            </a:r>
            <a:endParaRPr lang="zh-CN" altLang="en-US" sz="2400" b="1">
              <a:solidFill>
                <a:srgbClr val="FF0000"/>
              </a:solidFill>
              <a:latin typeface="Times New Roman" panose="02020603050405020304" charset="0"/>
            </a:endParaRPr>
          </a:p>
          <a:p>
            <a:endParaRPr lang="zh-CN" altLang="en-US" sz="2400" b="1">
              <a:solidFill>
                <a:srgbClr val="FF0000"/>
              </a:solidFill>
              <a:latin typeface="Times New Roman" panose="02020603050405020304" charset="0"/>
            </a:endParaRPr>
          </a:p>
          <a:p>
            <a:r>
              <a:rPr lang="zh-CN" altLang="en-US" sz="2400" b="1">
                <a:solidFill>
                  <a:srgbClr val="FF0000"/>
                </a:solidFill>
                <a:latin typeface="Times New Roman" panose="02020603050405020304" charset="0"/>
              </a:rPr>
              <a:t>语言语气？</a:t>
            </a:r>
            <a:endParaRPr lang="zh-CN" altLang="en-US" sz="2400" b="1">
              <a:solidFill>
                <a:srgbClr val="FF0000"/>
              </a:solidFill>
              <a:latin typeface="Times New Roman" panose="02020603050405020304" charset="0"/>
            </a:endParaRPr>
          </a:p>
          <a:p>
            <a:endParaRPr lang="zh-CN" altLang="en-US" sz="2400" b="1">
              <a:solidFill>
                <a:srgbClr val="FF0000"/>
              </a:solidFill>
              <a:latin typeface="Times New Roman" panose="02020603050405020304" charset="0"/>
            </a:endParaRPr>
          </a:p>
          <a:p>
            <a:r>
              <a:rPr lang="zh-CN" altLang="en-US" sz="2400" b="1">
                <a:solidFill>
                  <a:srgbClr val="FF0000"/>
                </a:solidFill>
                <a:latin typeface="Times New Roman" panose="02020603050405020304" charset="0"/>
              </a:rPr>
              <a:t>表述方式？</a:t>
            </a:r>
            <a:endParaRPr lang="zh-CN" altLang="en-US" sz="2400" b="1">
              <a:solidFill>
                <a:srgbClr val="FF0000"/>
              </a:solidFill>
              <a:latin typeface="Times New Roman" panose="02020603050405020304" charset="0"/>
            </a:endParaRPr>
          </a:p>
          <a:p>
            <a:endParaRPr lang="zh-CN" altLang="en-US" sz="2400" b="1">
              <a:solidFill>
                <a:srgbClr val="FF0000"/>
              </a:solidFill>
              <a:latin typeface="Times New Roman" panose="02020603050405020304" charset="0"/>
              <a:sym typeface="+mn-ea"/>
            </a:endParaRPr>
          </a:p>
          <a:p>
            <a:r>
              <a:rPr lang="zh-CN" altLang="en-US" sz="2400" b="1">
                <a:solidFill>
                  <a:srgbClr val="FF0000"/>
                </a:solidFill>
                <a:latin typeface="Times New Roman" panose="02020603050405020304" charset="0"/>
                <a:sym typeface="+mn-ea"/>
              </a:rPr>
              <a:t>体裁格式？</a:t>
            </a:r>
            <a:endParaRPr lang="zh-CN" altLang="en-US" sz="2400" b="1">
              <a:solidFill>
                <a:srgbClr val="FF0000"/>
              </a:solidFill>
              <a:latin typeface="Times New Roman" panose="02020603050405020304" charset="0"/>
            </a:endParaRPr>
          </a:p>
        </p:txBody>
      </p:sp>
      <p:sp>
        <p:nvSpPr>
          <p:cNvPr id="7" name="左大括号 6"/>
          <p:cNvSpPr/>
          <p:nvPr/>
        </p:nvSpPr>
        <p:spPr>
          <a:xfrm>
            <a:off x="8603615" y="141605"/>
            <a:ext cx="584835" cy="245173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p>
            <a:endParaRPr lang="zh-CN" altLang="en-US"/>
          </a:p>
        </p:txBody>
      </p:sp>
      <p:sp>
        <p:nvSpPr>
          <p:cNvPr id="9" name="文本框 8"/>
          <p:cNvSpPr txBox="1"/>
          <p:nvPr/>
        </p:nvSpPr>
        <p:spPr>
          <a:xfrm>
            <a:off x="6090920" y="1106170"/>
            <a:ext cx="274256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four dimensions</a:t>
            </a:r>
            <a:endParaRPr lang="en-US" altLang="zh-CN" sz="2800" b="1">
              <a:latin typeface="Times New Roman" panose="02020603050405020304" charset="0"/>
              <a:cs typeface="Times New Roman" panose="02020603050405020304" charset="0"/>
            </a:endParaRPr>
          </a:p>
        </p:txBody>
      </p:sp>
      <p:sp>
        <p:nvSpPr>
          <p:cNvPr id="10" name="文本框 9"/>
          <p:cNvSpPr txBox="1"/>
          <p:nvPr/>
        </p:nvSpPr>
        <p:spPr>
          <a:xfrm>
            <a:off x="8415655" y="3437255"/>
            <a:ext cx="3696335" cy="2553335"/>
          </a:xfrm>
          <a:prstGeom prst="rect">
            <a:avLst/>
          </a:prstGeom>
          <a:noFill/>
        </p:spPr>
        <p:txBody>
          <a:bodyPr wrap="square" rtlCol="0">
            <a:spAutoFit/>
          </a:bodyPr>
          <a:p>
            <a:r>
              <a:rPr lang="zh-CN" altLang="en-US" sz="2000" b="1">
                <a:solidFill>
                  <a:srgbClr val="FF0000"/>
                </a:solidFill>
                <a:latin typeface="Times New Roman" panose="02020603050405020304" charset="0"/>
                <a:cs typeface="Times New Roman" panose="02020603050405020304" charset="0"/>
              </a:rPr>
              <a:t>1</a:t>
            </a:r>
            <a:r>
              <a:rPr lang="zh-CN" altLang="en-US" sz="2000" b="1">
                <a:solidFill>
                  <a:srgbClr val="FF0000"/>
                </a:solidFill>
                <a:latin typeface="Times New Roman" panose="02020603050405020304" charset="0"/>
                <a:cs typeface="Times New Roman" panose="02020603050405020304" charset="0"/>
                <a:sym typeface="+mn-ea"/>
              </a:rPr>
              <a:t>没有切中要点，表意偏离主题。</a:t>
            </a:r>
            <a:endParaRPr lang="zh-CN" altLang="en-US" sz="2000" b="1">
              <a:solidFill>
                <a:srgbClr val="FF0000"/>
              </a:solidFill>
              <a:latin typeface="Times New Roman" panose="02020603050405020304" charset="0"/>
              <a:cs typeface="Times New Roman" panose="02020603050405020304" charset="0"/>
            </a:endParaRPr>
          </a:p>
          <a:p>
            <a:endParaRPr lang="en-US" altLang="zh-CN" sz="2000" b="1">
              <a:solidFill>
                <a:srgbClr val="FF0000"/>
              </a:solidFill>
              <a:latin typeface="Times New Roman" panose="02020603050405020304" charset="0"/>
              <a:cs typeface="Times New Roman" panose="02020603050405020304" charset="0"/>
            </a:endParaRPr>
          </a:p>
          <a:p>
            <a:r>
              <a:rPr lang="en-US" altLang="zh-CN" sz="2000" b="1">
                <a:solidFill>
                  <a:srgbClr val="FF0000"/>
                </a:solidFill>
                <a:latin typeface="Times New Roman" panose="02020603050405020304" charset="0"/>
                <a:cs typeface="Times New Roman" panose="02020603050405020304" charset="0"/>
              </a:rPr>
              <a:t>2.</a:t>
            </a:r>
            <a:r>
              <a:rPr lang="zh-CN" altLang="en-US" sz="2000" b="1">
                <a:solidFill>
                  <a:srgbClr val="FF0000"/>
                </a:solidFill>
                <a:latin typeface="Times New Roman" panose="02020603050405020304" charset="0"/>
                <a:cs typeface="Times New Roman" panose="02020603050405020304" charset="0"/>
              </a:rPr>
              <a:t>词汇句法单一，语法错误严重。</a:t>
            </a:r>
            <a:endParaRPr lang="en-US" altLang="zh-CN" sz="2000" b="1">
              <a:solidFill>
                <a:srgbClr val="FF0000"/>
              </a:solidFill>
              <a:latin typeface="Times New Roman" panose="02020603050405020304" charset="0"/>
              <a:cs typeface="Times New Roman" panose="02020603050405020304" charset="0"/>
            </a:endParaRPr>
          </a:p>
          <a:p>
            <a:endParaRPr lang="en-US" altLang="zh-CN" sz="2000" b="1">
              <a:solidFill>
                <a:srgbClr val="FF0000"/>
              </a:solidFill>
              <a:latin typeface="Times New Roman" panose="02020603050405020304" charset="0"/>
              <a:cs typeface="Times New Roman" panose="02020603050405020304" charset="0"/>
            </a:endParaRPr>
          </a:p>
          <a:p>
            <a:r>
              <a:rPr lang="en-US" altLang="zh-CN" sz="2000" b="1">
                <a:solidFill>
                  <a:srgbClr val="FF0000"/>
                </a:solidFill>
                <a:latin typeface="Times New Roman" panose="02020603050405020304" charset="0"/>
                <a:cs typeface="Times New Roman" panose="02020603050405020304" charset="0"/>
              </a:rPr>
              <a:t>3.</a:t>
            </a:r>
            <a:r>
              <a:rPr lang="zh-CN" altLang="en-US" sz="2000" b="1">
                <a:solidFill>
                  <a:srgbClr val="FF0000"/>
                </a:solidFill>
                <a:latin typeface="Times New Roman" panose="02020603050405020304" charset="0"/>
                <a:cs typeface="Times New Roman" panose="02020603050405020304" charset="0"/>
              </a:rPr>
              <a:t>思维混乱，语句之间缺少逻辑。</a:t>
            </a:r>
            <a:endParaRPr lang="zh-CN" altLang="en-US" sz="2000" b="1">
              <a:solidFill>
                <a:srgbClr val="FF0000"/>
              </a:solidFill>
              <a:latin typeface="Times New Roman" panose="02020603050405020304" charset="0"/>
              <a:cs typeface="Times New Roman" panose="02020603050405020304" charset="0"/>
            </a:endParaRPr>
          </a:p>
          <a:p>
            <a:endParaRPr lang="en-US" altLang="zh-CN" sz="2000" b="1">
              <a:solidFill>
                <a:srgbClr val="FF0000"/>
              </a:solidFill>
              <a:latin typeface="Times New Roman" panose="02020603050405020304" charset="0"/>
              <a:cs typeface="Times New Roman" panose="02020603050405020304" charset="0"/>
            </a:endParaRPr>
          </a:p>
          <a:p>
            <a:r>
              <a:rPr lang="en-US" altLang="zh-CN" sz="2000" b="1">
                <a:solidFill>
                  <a:srgbClr val="FF0000"/>
                </a:solidFill>
                <a:latin typeface="Times New Roman" panose="02020603050405020304" charset="0"/>
                <a:cs typeface="Times New Roman" panose="02020603050405020304" charset="0"/>
              </a:rPr>
              <a:t>4.</a:t>
            </a:r>
            <a:r>
              <a:rPr lang="zh-CN" altLang="en-US" sz="2000" b="1">
                <a:solidFill>
                  <a:srgbClr val="FF0000"/>
                </a:solidFill>
                <a:latin typeface="Times New Roman" panose="02020603050405020304" charset="0"/>
                <a:cs typeface="Times New Roman" panose="02020603050405020304" charset="0"/>
              </a:rPr>
              <a:t>段落层次不分，写作任务不明。</a:t>
            </a:r>
            <a:endParaRPr lang="zh-CN" altLang="en-US" sz="2000" b="1">
              <a:solidFill>
                <a:srgbClr val="FF0000"/>
              </a:solidFill>
              <a:latin typeface="Times New Roman" panose="02020603050405020304" charset="0"/>
              <a:cs typeface="Times New Roman" panose="02020603050405020304" charset="0"/>
            </a:endParaRPr>
          </a:p>
          <a:p>
            <a:endParaRPr lang="zh-CN" altLang="en-US" sz="2000" b="1">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5966460" y="4255135"/>
            <a:ext cx="2268855" cy="460375"/>
          </a:xfrm>
          <a:prstGeom prst="rect">
            <a:avLst/>
          </a:prstGeom>
          <a:noFill/>
        </p:spPr>
        <p:txBody>
          <a:bodyPr wrap="none" rtlCol="0" anchor="t">
            <a:spAutoFit/>
          </a:bodyPr>
          <a:p>
            <a:r>
              <a:rPr lang="en-US" altLang="zh-CN" sz="2400" b="1">
                <a:latin typeface="Times New Roman" panose="02020603050405020304" charset="0"/>
                <a:cs typeface="Times New Roman" panose="02020603050405020304" charset="0"/>
                <a:sym typeface="+mn-ea"/>
              </a:rPr>
              <a:t>four dimensions</a:t>
            </a:r>
            <a:endParaRPr lang="en-US" altLang="zh-CN" sz="2400" b="1">
              <a:latin typeface="Times New Roman" panose="02020603050405020304" charset="0"/>
              <a:cs typeface="Times New Roman" panose="02020603050405020304" charset="0"/>
              <a:sym typeface="+mn-ea"/>
            </a:endParaRPr>
          </a:p>
        </p:txBody>
      </p:sp>
      <p:sp>
        <p:nvSpPr>
          <p:cNvPr id="12" name="左大括号 11"/>
          <p:cNvSpPr/>
          <p:nvPr/>
        </p:nvSpPr>
        <p:spPr>
          <a:xfrm>
            <a:off x="8235315" y="3437255"/>
            <a:ext cx="272415" cy="2096135"/>
          </a:xfrm>
          <a:prstGeom prst="leftBrac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txBody>
          <a:bodyPr/>
          <a:p>
            <a:endParaRPr lang="zh-CN" altLang="en-US"/>
          </a:p>
        </p:txBody>
      </p:sp>
      <p:sp>
        <p:nvSpPr>
          <p:cNvPr id="2" name="文本框 1"/>
          <p:cNvSpPr txBox="1"/>
          <p:nvPr/>
        </p:nvSpPr>
        <p:spPr>
          <a:xfrm>
            <a:off x="3916045" y="5715"/>
            <a:ext cx="6096000" cy="521970"/>
          </a:xfrm>
          <a:prstGeom prst="rect">
            <a:avLst/>
          </a:prstGeom>
          <a:noFill/>
        </p:spPr>
        <p:txBody>
          <a:bodyPr wrap="square" rtlCol="0" anchor="t">
            <a:spAutoFit/>
          </a:bodyPr>
          <a:p>
            <a:r>
              <a:rPr lang="en-US" altLang="zh-CN" sz="2800" b="1">
                <a:latin typeface="Times New Roman" panose="02020603050405020304" charset="0"/>
                <a:cs typeface="Times New Roman" panose="02020603050405020304" charset="0"/>
                <a:sym typeface="+mn-ea"/>
              </a:rPr>
              <a:t>How to write Para.1.?</a:t>
            </a:r>
            <a:endParaRPr lang="en-US" altLang="zh-CN" sz="2800" b="1">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1" grpId="0"/>
      <p:bldP spid="11" grpId="1"/>
      <p:bldP spid="12" grpId="0" animBg="1"/>
      <p:bldP spid="12" grpId="1" animBg="1"/>
      <p:bldP spid="10" grpId="0"/>
      <p:bldP spid="10" grpId="1"/>
      <p:bldP spid="7" grpId="0" animBg="1"/>
      <p:bldP spid="7" grpId="1" animBg="1"/>
    </p:bldLst>
  </p:timing>
</p:sld>
</file>

<file path=ppt/tags/tag1.xml><?xml version="1.0" encoding="utf-8"?>
<p:tagLst xmlns:p="http://schemas.openxmlformats.org/presentationml/2006/main">
  <p:tag name="KSO_WM_BEAUTIFY_FLAG" val="#wm#"/>
  <p:tag name="KSO_WM_TEMPLATE_CATEGORY" val="custom"/>
  <p:tag name="KSO_WM_TEMPLATE_INDEX" val="20236744"/>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3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15000000596046448},&quot;type&quot;:1},&quot;glow&quot;:{&quot;colorType&quot;:0},&quot;line&quot;:{&quot;solidLine&quot;:{&quot;brightness&quot;:0,&quot;colorType&quot;:1,&quot;foreColorIndex&quot;:5,&quot;transparency&quot;:0.5},&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此处添加项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4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20000000298023224},&quot;type&quot;:1},&quot;glow&quot;:{&quot;colorType&quot;:0},&quot;line&quot;:{&quot;solidLine&quot;:{&quot;brightness&quot;:0,&quot;colorType&quot;:1,&quot;foreColorIndex&quot;:5,&quot;transparency&quot;:0.5},&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此处添加项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8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699999988079071},&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此处添加项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1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gradient&quot;:[{&quot;brightness&quot;:0,&quot;colorType&quot;:1,&quot;foreColorIndex&quot;:5,&quot;pos&quot;:0.7200000286102295,&quot;transparency&quot;:0},{&quot;brightness&quot;:0.10000000149011612,&quot;colorType&quot;:1,&quot;foreColorIndex&quot;:5,&quot;pos&quot;:0,&quot;transparency&quot;:0}],&quot;type&quot;:3},&quot;glow&quot;:{&quot;colorType&quot;:0},&quot;line&quot;:{&quot;gradient&quot;:[{&quot;brightness&quot;:0,&quot;colorType&quot;:2,&quot;pos&quot;:0,&quot;rgb&quot;:&quot;#ffffff&quot;,&quot;transparency&quot;:0},{&quot;brightness&quot;:0,&quot;colorType&quot;:2,&quot;pos&quot;:1,&quot;rgb&quot;:&quot;#ffffff&quot;,&quot;transparency&quot;:0},{&quot;brightness&quot;:0.699999988079071,&quot;colorType&quot;:1,&quot;foreColorIndex&quot;:5,&quot;pos&quot;:0.5,&quot;transparency&quot;:0}],&quot;type&quot;:2},&quot;shadow&quot;:{&quot;brightness&quot;:-0.25,&quot;colorType&quot;:1,&quot;foreColorIndex&quot;:5,&quot;transparency&quot;:0.699999988079071},&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
  <p:tag name="KSO_WM_UNIT_TEXT_TYPE" val="1"/>
  <p:tag name="KSO_WM_UNIT_SUBTYPE" val="a"/>
  <p:tag name="KSO_WM_UNIT_TEXT_LAYER_COUNT" val="1"/>
  <p:tag name="KSO_WM_UNIT_PRESET_TEXT" val="单击此处添加项标题内容"/>
  <p:tag name="KSO_WM_UNIT_FILL_TYPE" val="3"/>
  <p:tag name="KSO_WM_UNIT_LINE_FORE_SCHEMECOLOR_INDEX" val="5"/>
  <p:tag name="KSO_WM_UNIT_SHADOW_SCHEMECOLOR_INDEX" val="5"/>
  <p:tag name="KSO_WM_UNIT_TEXT_SHADOW_SCHEMECOLOR_INDEX" val="5"/>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2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10000000149011612},&quot;type&quot;:1},&quot;glow&quot;:{&quot;colorType&quot;:0},&quot;line&quot;:{&quot;solidLine&quot;:{&quot;brightness&quot;:0.6000000238418579,&quot;colorType&quot;:1,&quot;foreColorIndex&quot;:5,&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15000000596046448},&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单击此处添加项标题内容"/>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6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2199999988079071},&quot;type&quot;:1},&quot;glow&quot;:{&quot;colorType&quot;:0},&quot;line&quot;:{&quot;solidLine&quot;:{&quot;brightness&quot;:0,&quot;colorType&quot;:1,&quot;foreColorIndex&quot;:5,&quot;transparency&quot;:0.6000000238418579},&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单击此处添加项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7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800000011920929},&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12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800000011920929},&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9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800000011920929},&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10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699999988079071},&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项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ID" val="custom20231189_1*a*1"/>
  <p:tag name="KSO_WM_TEMPLATE_CATEGORY" val="custom"/>
  <p:tag name="KSO_WM_TEMPLATE_INDEX" val="20231189"/>
  <p:tag name="KSO_WM_UNIT_LAYERLEVEL" val="1"/>
  <p:tag name="KSO_WM_TAG_VERSION" val="3.0"/>
  <p:tag name="KSO_WM_UNIT_PRESET_TEXT" val="单击添加标题"/>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5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5},&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项标题内容"/>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11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699999988079071},&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此处添加项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22.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7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800000011920929},&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32_1*l_h_f*1_7_1"/>
  <p:tag name="KSO_WM_TEMPLATE_CATEGORY" val="diagram"/>
  <p:tag name="KSO_WM_TEMPLATE_INDEX" val="20230932"/>
  <p:tag name="KSO_WM_UNIT_LAYERLEVEL" val="1_1_1"/>
  <p:tag name="KSO_WM_TAG_VERSION" val="3.0"/>
  <p:tag name="KSO_WM_UNIT_ISCONTENTSTITLE" val="0"/>
  <p:tag name="KSO_WM_UNIT_ISNUMDGMTITLE" val="0"/>
  <p:tag name="KSO_WM_UNIT_NOCLEAR" val="0"/>
  <p:tag name="KSO_WM_DIAGRAM_GROUP_CODE" val="l1-1"/>
  <p:tag name="KSO_WM_DIAGRAM_VERSION" val="3"/>
  <p:tag name="KSO_WM_DIAGRAM_COLOR_TRICK" val="1"/>
  <p:tag name="KSO_WM_DIAGRAM_COLOR_TEXT_CAN_REMOVE" val="n"/>
  <p:tag name="KSO_WM_DIAGRAM_MAX_ITEMCNT" val="12"/>
  <p:tag name="KSO_WM_DIAGRAM_MIN_ITEMCNT" val="12"/>
  <p:tag name="KSO_WM_DIAGRAM_VIRTUALLY_FRAME" val="{&quot;height&quot;:443.35,&quot;left&quot;:5.5,&quot;top&quot;:92.3,&quot;width&quot;:956.3000000000008}"/>
  <p:tag name="KSO_WM_DIAGRAM_COLOR_MATCH_VALUE" val="{&quot;shape&quot;:{&quot;fill&quot;:{&quot;solid&quot;:{&quot;brightness&quot;:0,&quot;colorType&quot;:2,&quot;rgb&quot;:&quot;#ffffff&quot;,&quot;transparency&quot;:0.800000011920929},&quot;type&quot;:1},&quot;glow&quot;:{&quot;colorType&quot;:0},&quot;line&quot;:{&quot;solidLine&quot;:{&quot;brightness&quot;:0,&quot;colorType&quot;:1,&quot;foreColorIndex&quot;:5,&quot;transparency&quot;:0.5},&quot;type&quot;:1},&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400000005960464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EXT_LAYER_COUNT" val="1"/>
  <p:tag name="KSO_WM_UNIT_PRESET_TEXT" val="添加标题"/>
  <p:tag name="KSO_WM_UNIT_LINE_FORE_SCHEMECOLOR_INDEX" val="5"/>
  <p:tag name="KSO_WM_UNIT_TEXT_FILL_FORE_SCHEMECOLOR_INDEX" val="1"/>
  <p:tag name="KSO_WM_UNIT_TEXT_FILL_TYPE" val="1"/>
  <p:tag name="KSO_WM_UNIT_LINE_FILL_TYPE" val="2"/>
  <p:tag name="KSO_WM_UNIT_SHADOW_SCHEMECOLOR_INDEX" val="5"/>
  <p:tag name="KSO_WM_UNIT_USESOURCEFORMAT_APPLY" val="1"/>
</p:tagLst>
</file>

<file path=ppt/tags/tag25.xml><?xml version="1.0" encoding="utf-8"?>
<p:tagLst xmlns:p="http://schemas.openxmlformats.org/presentationml/2006/main">
  <p:tag name="KSO_WM_BEAUTIFY_FLAG" val="#wm#"/>
  <p:tag name="KSO_WM_TEMPLATE_CATEGORY" val="diagram"/>
  <p:tag name="KSO_WM_TEMPLATE_INDEX" val="20230932"/>
  <p:tag name="KSO_WM_SPECIAL_SOURCE" val="bdnull"/>
  <p:tag name="KSO_WM_SLIDE_ID" val="diagram20230932_1"/>
  <p:tag name="KSO_WM_TEMPLATE_SUBCATEGORY" val="0"/>
  <p:tag name="KSO_WM_TEMPLATE_MASTER_TYPE" val="0"/>
  <p:tag name="KSO_WM_TEMPLATE_COLOR_TYPE" val="0"/>
  <p:tag name="KSO_WM_SLIDE_TYPE" val="text"/>
  <p:tag name="KSO_WM_SLIDE_SUBTYPE" val="diag"/>
  <p:tag name="KSO_WM_SLIDE_ITEM_CNT" val="12"/>
  <p:tag name="KSO_WM_SLIDE_INDEX" val="1"/>
  <p:tag name="KSO_WM_SLIDE_SIZE" val="831.5*344.75"/>
  <p:tag name="KSO_WM_SLIDE_POSITION" val="63.5*138.4"/>
  <p:tag name="KSO_WM_TAG_VERSION" val="3.0"/>
  <p:tag name="KSO_WM_SLIDE_LAYOUT" val="a_l"/>
  <p:tag name="KSO_WM_SLIDE_LAYOUT_CNT" val="1_1"/>
  <p:tag name="KSO_WM_DIAGRAM_GROUP_CODE" val="l1-1"/>
  <p:tag name="KSO_WM_SLIDE_DIAGTYPE" val="l"/>
</p:tagLst>
</file>

<file path=ppt/tags/tag26.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27.xml><?xml version="1.0" encoding="utf-8"?>
<p:tagLst xmlns:p="http://schemas.openxmlformats.org/presentationml/2006/main">
  <p:tag name="TABLE_ENDDRAG_ORIGIN_RECT" val="592*540"/>
  <p:tag name="TABLE_ENDDRAG_RECT" val="374*0*592*540"/>
</p:tagLst>
</file>

<file path=ppt/tags/tag28.xml><?xml version="1.0" encoding="utf-8"?>
<p:tagLst xmlns:p="http://schemas.openxmlformats.org/presentationml/2006/main">
  <p:tag name="KSO_WM_BEAUTIFY_FLAG" val="#wm#"/>
  <p:tag name="KSO_WM_TEMPLATE_CATEGORY" val="custom"/>
  <p:tag name="KSO_WM_TEMPLATE_INDEX" val="20231587"/>
  <p:tag name="RESOURCE_RECORD_KEY" val="{&quot;29&quot;:[50000054,50000031],&quot;65&quot;:[20231587]}"/>
</p:tagLst>
</file>

<file path=ppt/tags/tag29.xml><?xml version="1.0" encoding="utf-8"?>
<p:tagLst xmlns:p="http://schemas.openxmlformats.org/presentationml/2006/main">
  <p:tag name="KSO_WM_DIAGRAM_VIRTUALLY_FRAME" val="{&quot;height&quot;:347.2,&quot;left&quot;:451.1,&quot;top&quot;:159.3,&quot;width&quot;:477.65}"/>
</p:tagLst>
</file>

<file path=ppt/tags/tag3.xml><?xml version="1.0" encoding="utf-8"?>
<p:tagLst xmlns:p="http://schemas.openxmlformats.org/presentationml/2006/main">
  <p:tag name="KSO_WM_UNIT_TYPE" val="b"/>
  <p:tag name="KSO_WM_UNIT_INDEX" val="1"/>
  <p:tag name="KSO_WM_BEAUTIFY_FLAG" val="#wm#"/>
  <p:tag name="KSO_WM_TAG_VERSION" val="3.0"/>
  <p:tag name="KSO_WM_UNIT_ID" val="custom20236744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744"/>
  <p:tag name="KSO_WM_TEMPLATE_CATEGORY" val="custom"/>
  <p:tag name="KSO_WM_UNIT_ISCONTENTSTITLE" val="0"/>
  <p:tag name="KSO_WM_UNIT_TEXT_TYPE" val="1"/>
  <p:tag name="KSO_WM_UNIT_VALUE" val="50"/>
  <p:tag name="KSO_WM_UNIT_PRESET_TEXT" val="单击此处添加副标题"/>
</p:tagLst>
</file>

<file path=ppt/tags/tag30.xml><?xml version="1.0" encoding="utf-8"?>
<p:tagLst xmlns:p="http://schemas.openxmlformats.org/presentationml/2006/main">
  <p:tag name="KSO_WM_DIAGRAM_VIRTUALLY_FRAME" val="{&quot;height&quot;:347.2,&quot;left&quot;:451.1,&quot;top&quot;:159.3,&quot;width&quot;:477.65}"/>
</p:tagLst>
</file>

<file path=ppt/tags/tag31.xml><?xml version="1.0" encoding="utf-8"?>
<p:tagLst xmlns:p="http://schemas.openxmlformats.org/presentationml/2006/main">
  <p:tag name="KSO_WM_DIAGRAM_VIRTUALLY_FRAME" val="{&quot;height&quot;:347.2,&quot;left&quot;:451.1,&quot;top&quot;:159.3,&quot;width&quot;:477.65}"/>
</p:tagLst>
</file>

<file path=ppt/tags/tag32.xml><?xml version="1.0" encoding="utf-8"?>
<p:tagLst xmlns:p="http://schemas.openxmlformats.org/presentationml/2006/main">
  <p:tag name="KSO_WM_DIAGRAM_VIRTUALLY_FRAME" val="{&quot;height&quot;:347.2,&quot;left&quot;:451.1,&quot;top&quot;:159.3,&quot;width&quot;:477.65}"/>
</p:tagLst>
</file>

<file path=ppt/tags/tag33.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34.xml><?xml version="1.0" encoding="utf-8"?>
<p:tagLst xmlns:p="http://schemas.openxmlformats.org/presentationml/2006/main">
  <p:tag name="KSO_WM_BEAUTIFY_FLAG" val="#wm#"/>
  <p:tag name="KSO_WM_TEMPLATE_CATEGORY" val="custom"/>
  <p:tag name="KSO_WM_TEMPLATE_INDEX" val="20231587"/>
</p:tagLst>
</file>

<file path=ppt/tags/tag35.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36.xml><?xml version="1.0" encoding="utf-8"?>
<p:tagLst xmlns:p="http://schemas.openxmlformats.org/presentationml/2006/main">
  <p:tag name="KSO_WM_BEAUTIFY_FLAG" val="#wm#"/>
  <p:tag name="KSO_WM_TEMPLATE_CATEGORY" val="custom"/>
  <p:tag name="KSO_WM_TEMPLATE_INDEX" val="20231587"/>
</p:tagLst>
</file>

<file path=ppt/tags/tag37.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38.xml><?xml version="1.0" encoding="utf-8"?>
<p:tagLst xmlns:p="http://schemas.openxmlformats.org/presentationml/2006/main">
  <p:tag name="KSO_WM_BEAUTIFY_FLAG" val="#wm#"/>
  <p:tag name="KSO_WM_TEMPLATE_CATEGORY" val="custom"/>
  <p:tag name="KSO_WM_TEMPLATE_INDEX" val="20231587"/>
</p:tagLst>
</file>

<file path=ppt/tags/tag39.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4.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744"/>
  <p:tag name="KSO_WM_TEMPLATE_CATEGORY" val="custom"/>
  <p:tag name="KSO_WM_SLIDE_INDEX" val="1"/>
  <p:tag name="KSO_WM_SLIDE_ID" val="custom20236744_1"/>
  <p:tag name="KSO_WM_TEMPLATE_MASTER_TYPE" val="0"/>
  <p:tag name="KSO_WM_SLIDE_LAYOUT" val="a_b_f"/>
  <p:tag name="KSO_WM_SLIDE_LAYOUT_CNT" val="1_1_1"/>
</p:tagLst>
</file>

<file path=ppt/tags/tag40.xml><?xml version="1.0" encoding="utf-8"?>
<p:tagLst xmlns:p="http://schemas.openxmlformats.org/presentationml/2006/main">
  <p:tag name="KSO_WM_BEAUTIFY_FLAG" val="#wm#"/>
  <p:tag name="KSO_WM_TEMPLATE_CATEGORY" val="custom"/>
  <p:tag name="KSO_WM_TEMPLATE_INDEX" val="20231587"/>
</p:tagLst>
</file>

<file path=ppt/tags/tag41.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42.xml><?xml version="1.0" encoding="utf-8"?>
<p:tagLst xmlns:p="http://schemas.openxmlformats.org/presentationml/2006/main">
  <p:tag name="KSO_WM_BEAUTIFY_FLAG" val="#wm#"/>
  <p:tag name="KSO_WM_TEMPLATE_CATEGORY" val="custom"/>
  <p:tag name="KSO_WM_TEMPLATE_INDEX" val="20231587"/>
</p:tagLst>
</file>

<file path=ppt/tags/tag43.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44.xml><?xml version="1.0" encoding="utf-8"?>
<p:tagLst xmlns:p="http://schemas.openxmlformats.org/presentationml/2006/main">
  <p:tag name="KSO_WM_BEAUTIFY_FLAG" val="#wm#"/>
  <p:tag name="KSO_WM_TEMPLATE_CATEGORY" val="custom"/>
  <p:tag name="KSO_WM_TEMPLATE_INDEX" val="20231587"/>
</p:tagLst>
</file>

<file path=ppt/tags/tag45.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46.xml><?xml version="1.0" encoding="utf-8"?>
<p:tagLst xmlns:p="http://schemas.openxmlformats.org/presentationml/2006/main">
  <p:tag name="KSO_WM_BEAUTIFY_FLAG" val="#wm#"/>
  <p:tag name="KSO_WM_TEMPLATE_CATEGORY" val="custom"/>
  <p:tag name="KSO_WM_TEMPLATE_INDEX" val="20231587"/>
</p:tagLst>
</file>

<file path=ppt/tags/tag47.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48.xml><?xml version="1.0" encoding="utf-8"?>
<p:tagLst xmlns:p="http://schemas.openxmlformats.org/presentationml/2006/main">
  <p:tag name="KSO_WM_BEAUTIFY_FLAG" val="#wm#"/>
  <p:tag name="KSO_WM_TEMPLATE_CATEGORY" val="custom"/>
  <p:tag name="KSO_WM_TEMPLATE_INDEX" val="20231587"/>
</p:tagLst>
</file>

<file path=ppt/tags/tag49.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5.xml><?xml version="1.0" encoding="utf-8"?>
<p:tagLst xmlns:p="http://schemas.openxmlformats.org/presentationml/2006/main">
  <p:tag name="KSO_WM_UNIT_TEXT_SUBTYPE" val="a"/>
  <p:tag name="KSO_WM_UNIT_SUBTYPE" val="a"/>
</p:tagLst>
</file>

<file path=ppt/tags/tag50.xml><?xml version="1.0" encoding="utf-8"?>
<p:tagLst xmlns:p="http://schemas.openxmlformats.org/presentationml/2006/main">
  <p:tag name="KSO_WM_BEAUTIFY_FLAG" val="#wm#"/>
  <p:tag name="KSO_WM_TEMPLATE_CATEGORY" val="custom"/>
  <p:tag name="KSO_WM_TEMPLATE_INDEX" val="20231587"/>
</p:tagLst>
</file>

<file path=ppt/tags/tag51.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52.xml><?xml version="1.0" encoding="utf-8"?>
<p:tagLst xmlns:p="http://schemas.openxmlformats.org/presentationml/2006/main">
  <p:tag name="KSO_WM_BEAUTIFY_FLAG" val="#wm#"/>
  <p:tag name="KSO_WM_TEMPLATE_CATEGORY" val="custom"/>
  <p:tag name="KSO_WM_TEMPLATE_INDEX" val="20231587"/>
</p:tagLst>
</file>

<file path=ppt/tags/tag53.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54.xml><?xml version="1.0" encoding="utf-8"?>
<p:tagLst xmlns:p="http://schemas.openxmlformats.org/presentationml/2006/main">
  <p:tag name="KSO_WM_BEAUTIFY_FLAG" val="#wm#"/>
  <p:tag name="KSO_WM_TEMPLATE_CATEGORY" val="custom"/>
  <p:tag name="KSO_WM_TEMPLATE_INDEX" val="20231587"/>
</p:tagLst>
</file>

<file path=ppt/tags/tag55.xml><?xml version="1.0" encoding="utf-8"?>
<p:tagLst xmlns:p="http://schemas.openxmlformats.org/presentationml/2006/main">
  <p:tag name="KSO_WM_BEAUTIFY_FLAG" val="#wm#"/>
  <p:tag name="KSO_WM_TEMPLATE_CATEGORY" val="custom"/>
  <p:tag name="KSO_WM_TEMPLATE_INDEX" val="20231587"/>
</p:tagLst>
</file>

<file path=ppt/tags/tag56.xml><?xml version="1.0" encoding="utf-8"?>
<p:tagLst xmlns:p="http://schemas.openxmlformats.org/presentationml/2006/main">
  <p:tag name="KSO_WM_BEAUTIFY_FLAG" val="#wm#"/>
  <p:tag name="KSO_WM_TEMPLATE_CATEGORY" val="custom"/>
  <p:tag name="KSO_WM_TEMPLATE_INDEX" val="20231587"/>
</p:tagLst>
</file>

<file path=ppt/tags/tag57.xml><?xml version="1.0" encoding="utf-8"?>
<p:tagLst xmlns:p="http://schemas.openxmlformats.org/presentationml/2006/main">
  <p:tag name="KSO_WM_BEAUTIFY_FLAG" val="#wm#"/>
  <p:tag name="KSO_WM_TEMPLATE_CATEGORY" val="custom"/>
  <p:tag name="KSO_WM_TEMPLATE_INDEX" val="20231587"/>
</p:tagLst>
</file>

<file path=ppt/tags/tag58.xml><?xml version="1.0" encoding="utf-8"?>
<p:tagLst xmlns:p="http://schemas.openxmlformats.org/presentationml/2006/main">
  <p:tag name="KSO_WM_BEAUTIFY_FLAG" val="#wm#"/>
  <p:tag name="KSO_WM_TEMPLATE_CATEGORY" val="custom"/>
  <p:tag name="KSO_WM_TEMPLATE_INDEX" val="20236744"/>
</p:tagLst>
</file>

<file path=ppt/tags/tag59.xml><?xml version="1.0" encoding="utf-8"?>
<p:tagLst xmlns:p="http://schemas.openxmlformats.org/presentationml/2006/main">
  <p:tag name="KSO_WM_BEAUTIFY_FLAG" val="#wm#"/>
  <p:tag name="KSO_WM_TEMPLATE_CATEGORY" val="custom"/>
  <p:tag name="KSO_WM_TEMPLATE_INDEX" val="20236744"/>
</p:tagLst>
</file>

<file path=ppt/tags/tag6.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36744"/>
</p:tagLst>
</file>

<file path=ppt/tags/tag61.xml><?xml version="1.0" encoding="utf-8"?>
<p:tagLst xmlns:p="http://schemas.openxmlformats.org/presentationml/2006/main">
  <p:tag name="KSO_WM_BEAUTIFY_FLAG" val="#wm#"/>
  <p:tag name="KSO_WM_TEMPLATE_CATEGORY" val="custom"/>
  <p:tag name="KSO_WM_TEMPLATE_INDEX" val="20236744"/>
</p:tagLst>
</file>

<file path=ppt/tags/tag62.xml><?xml version="1.0" encoding="utf-8"?>
<p:tagLst xmlns:p="http://schemas.openxmlformats.org/presentationml/2006/main">
  <p:tag name="KSO_WM_BEAUTIFY_FLAG" val="#wm#"/>
  <p:tag name="KSO_WM_TEMPLATE_CATEGORY" val="custom"/>
  <p:tag name="KSO_WM_TEMPLATE_INDEX" val="20236744"/>
</p:tagLst>
</file>

<file path=ppt/tags/tag7.xml><?xml version="1.0" encoding="utf-8"?>
<p:tagLst xmlns:p="http://schemas.openxmlformats.org/presentationml/2006/main">
  <p:tag name="KSO_WM_SLIDE_TYPE" val="text"/>
  <p:tag name="KSO_WM_BEAUTIFY_FLAG" val="#wm#"/>
  <p:tag name="KSO_WM_SLIDE_ID" val="custom20231587_8"/>
  <p:tag name="KSO_WM_TEMPLATE_SUBCATEGORY" val="29"/>
  <p:tag name="KSO_WM_TEMPLATE_MASTER_TYPE" val="0"/>
  <p:tag name="KSO_WM_TEMPLATE_COLOR_TYPE" val="0"/>
  <p:tag name="KSO_WM_SLIDE_ITEM_CNT" val="0"/>
  <p:tag name="KSO_WM_SLIDE_INDEX" val="8"/>
  <p:tag name="KSO_WM_TAG_VERSION" val="3.0"/>
  <p:tag name="KSO_WM_TEMPLATE_CATEGORY" val="custom"/>
  <p:tag name="KSO_WM_TEMPLATE_INDEX" val="20231587"/>
  <p:tag name="KSO_WM_SLIDE_SUBTYPE" val="pureTxt"/>
  <p:tag name="KSO_WM_SLIDE_SIZE" val="828*457"/>
  <p:tag name="KSO_WM_SLIDE_POSITION" val="66*28"/>
  <p:tag name="KSO_WM_SLIDE_LAYOUT" val="a_f"/>
  <p:tag name="KSO_WM_SLIDE_LAYOUT_CNT" val="1_1"/>
  <p:tag name="KSO_WM_SPECIAL_SOURCE" val="bdnull"/>
  <p:tag name="KSO_WM_SLIDE_LAYOUT_NAME" val="标题和内容"/>
</p:tagLst>
</file>

<file path=ppt/tags/tag8.xml><?xml version="1.0" encoding="utf-8"?>
<p:tagLst xmlns:p="http://schemas.openxmlformats.org/presentationml/2006/main">
  <p:tag name="KSO_WM_UNIT_INDEX" val="11"/>
  <p:tag name="KSO_WM_UNIT_TEXT_SUBTYPE" val="a"/>
  <p:tag name="KSO_WM_UNIT_SUBTYPE" val="a"/>
  <p:tag name="KSO_WM_UNIT_TYPE" val="f"/>
  <p:tag name="KSO_WM_BEAUTIFY_FLAG" val="#wm#"/>
</p:tagLst>
</file>

<file path=ppt/tags/tag9.xml><?xml version="1.0" encoding="utf-8"?>
<p:tagLst xmlns:p="http://schemas.openxmlformats.org/presentationml/2006/main">
  <p:tag name="KSO_WM_BEAUTIFY_FLAG" val="#wm#"/>
  <p:tag name="KSO_WM_TEMPLATE_CATEGORY" val="custom"/>
  <p:tag name="KSO_WM_TEMPLATE_INDEX" val="202367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14380</Words>
  <Application>WPS 演示</Application>
  <PresentationFormat>宽屏</PresentationFormat>
  <Paragraphs>470</Paragraphs>
  <Slides>26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微软雅黑</vt:lpstr>
      <vt:lpstr>Times New Roman</vt:lpstr>
      <vt:lpstr>Wingdings</vt:lpstr>
      <vt:lpstr>Arial Black</vt:lpstr>
      <vt:lpstr>华文楷体</vt:lpstr>
      <vt:lpstr>方正粗黑宋简体</vt:lpstr>
      <vt:lpstr>HGBZ_CNKI</vt:lpstr>
      <vt:lpstr>Inter</vt:lpstr>
      <vt:lpstr>黑体</vt:lpstr>
      <vt:lpstr>Arial Unicode MS</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50</cp:revision>
  <dcterms:created xsi:type="dcterms:W3CDTF">2019-09-19T02:01:00Z</dcterms:created>
  <dcterms:modified xsi:type="dcterms:W3CDTF">2025-04-16T06:12:54Z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BB597FBDC02B410EB8914ACB4F307773</vt:lpwstr>
  </property>
</Properties>
</file>