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1" r:id="rId3"/>
    <p:sldId id="256" r:id="rId4"/>
    <p:sldId id="257" r:id="rId5"/>
    <p:sldId id="258" r:id="rId6"/>
    <p:sldId id="260" r:id="rId7"/>
    <p:sldId id="259" r:id="rId8"/>
    <p:sldId id="261" r:id="rId9"/>
    <p:sldId id="265" r:id="rId10"/>
    <p:sldId id="263" r:id="rId11"/>
    <p:sldId id="266" r:id="rId12"/>
    <p:sldId id="264" r:id="rId13"/>
    <p:sldId id="267" r:id="rId14"/>
    <p:sldId id="262" r:id="rId15"/>
  </p:sldIdLst>
  <p:sldSz cx="12192000" cy="6858000"/>
  <p:notesSz cx="6858000" cy="9144000"/>
  <p:embeddedFontLst>
    <p:embeddedFont>
      <p:font typeface="Microsoft YaHei UI" panose="020B0503020204020204" pitchFamily="34" charset="-122"/>
      <p:regular r:id="rId19"/>
    </p:embeddedFont>
    <p:embeddedFont>
      <p:font typeface="MV Boli" panose="02000500030200090000" charset="0"/>
      <p:regular r:id="rId20"/>
    </p:embeddedFont>
    <p:embeddedFont>
      <p:font typeface="等线 Light" panose="02010600030101010101" charset="-122"/>
      <p:regular r:id="rId21"/>
    </p:embeddedFont>
    <p:embeddedFont>
      <p:font typeface="等线" panose="02010600030101010101" charset="-122"/>
      <p:regular r:id="rId22"/>
    </p:embeddedFont>
    <p:embeddedFont>
      <p:font typeface="华文新魏" panose="02010800040101010101" pitchFamily="2" charset="-122"/>
      <p:regular r:id="rId2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66FF"/>
    <a:srgbClr val="FFCCFF"/>
    <a:srgbClr val="FF99FF"/>
    <a:srgbClr val="46353F"/>
    <a:srgbClr val="4A3A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86" y="-82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font" Target="fonts/font5.fntdata"/><Relationship Id="rId22" Type="http://schemas.openxmlformats.org/officeDocument/2006/relationships/font" Target="fonts/font4.fntdata"/><Relationship Id="rId21" Type="http://schemas.openxmlformats.org/officeDocument/2006/relationships/font" Target="fonts/font3.fntdata"/><Relationship Id="rId20" Type="http://schemas.openxmlformats.org/officeDocument/2006/relationships/font" Target="fonts/font2.fntdata"/><Relationship Id="rId2" Type="http://schemas.openxmlformats.org/officeDocument/2006/relationships/theme" Target="theme/theme1.xml"/><Relationship Id="rId19" Type="http://schemas.openxmlformats.org/officeDocument/2006/relationships/font" Target="fonts/font1.fntdata"/><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C619BCF-F207-4BAC-AD8D-7572D28D30C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C61FDC-EA36-4F9C-9DBA-8B612115635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C619BCF-F207-4BAC-AD8D-7572D28D30C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C61FDC-EA36-4F9C-9DBA-8B612115635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C619BCF-F207-4BAC-AD8D-7572D28D30C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C61FDC-EA36-4F9C-9DBA-8B6121156355}"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C619BCF-F207-4BAC-AD8D-7572D28D30C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C61FDC-EA36-4F9C-9DBA-8B612115635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C619BCF-F207-4BAC-AD8D-7572D28D30C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C61FDC-EA36-4F9C-9DBA-8B612115635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3C619BCF-F207-4BAC-AD8D-7572D28D30C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C61FDC-EA36-4F9C-9DBA-8B612115635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3C619BCF-F207-4BAC-AD8D-7572D28D30C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6C61FDC-EA36-4F9C-9DBA-8B612115635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C619BCF-F207-4BAC-AD8D-7572D28D30C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6C61FDC-EA36-4F9C-9DBA-8B612115635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C619BCF-F207-4BAC-AD8D-7572D28D30C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6C61FDC-EA36-4F9C-9DBA-8B612115635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C619BCF-F207-4BAC-AD8D-7572D28D30C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C61FDC-EA36-4F9C-9DBA-8B612115635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C619BCF-F207-4BAC-AD8D-7572D28D30C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C61FDC-EA36-4F9C-9DBA-8B612115635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619BCF-F207-4BAC-AD8D-7572D28D30C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C61FDC-EA36-4F9C-9DBA-8B6121156355}"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9" Type="http://schemas.openxmlformats.org/officeDocument/2006/relationships/tags" Target="../tags/tag3.xml"/><Relationship Id="rId8" Type="http://schemas.openxmlformats.org/officeDocument/2006/relationships/tags" Target="../tags/tag2.xml"/><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0" Type="http://schemas.openxmlformats.org/officeDocument/2006/relationships/slideLayout" Target="../slideLayouts/slideLayout2.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3894" y="252500"/>
            <a:ext cx="11653935" cy="461665"/>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400" b="1" dirty="0" smtClean="0">
                <a:latin typeface="Microsoft YaHei UI" panose="020B0503020204020204" pitchFamily="34" charset="-122"/>
                <a:ea typeface="Microsoft YaHei UI" panose="020B0503020204020204" pitchFamily="34" charset="-122"/>
              </a:rPr>
              <a:t>Para. 2 </a:t>
            </a:r>
            <a:r>
              <a:rPr lang="zh-CN" altLang="en-US" sz="2400" b="1" dirty="0" smtClean="0">
                <a:latin typeface="Microsoft YaHei UI" panose="020B0503020204020204" pitchFamily="34" charset="-122"/>
                <a:ea typeface="Microsoft YaHei UI" panose="020B0503020204020204" pitchFamily="34" charset="-122"/>
              </a:rPr>
              <a:t>结尾主题句</a:t>
            </a:r>
            <a:endParaRPr lang="zh-CN" altLang="en-US" sz="2400" b="1" dirty="0">
              <a:latin typeface="Microsoft YaHei UI" panose="020B0503020204020204" pitchFamily="34" charset="-122"/>
              <a:ea typeface="Microsoft YaHei UI" panose="020B0503020204020204" pitchFamily="34" charset="-122"/>
            </a:endParaRPr>
          </a:p>
        </p:txBody>
      </p:sp>
      <p:sp>
        <p:nvSpPr>
          <p:cNvPr id="5" name="矩形 4"/>
          <p:cNvSpPr/>
          <p:nvPr/>
        </p:nvSpPr>
        <p:spPr>
          <a:xfrm>
            <a:off x="320351" y="792892"/>
            <a:ext cx="11871649" cy="5632311"/>
          </a:xfrm>
          <a:prstGeom prst="rect">
            <a:avLst/>
          </a:prstGeom>
        </p:spPr>
        <p:txBody>
          <a:bodyPr wrap="square">
            <a:spAutoFit/>
          </a:bodyPr>
          <a:lstStyle/>
          <a:p>
            <a:r>
              <a:rPr lang="en-US" altLang="zh-CN" sz="2400" dirty="0" smtClean="0">
                <a:latin typeface="Times New Roman" panose="02020603050405020304" pitchFamily="18" charset="0"/>
                <a:cs typeface="Times New Roman" panose="02020603050405020304" pitchFamily="18" charset="0"/>
              </a:rPr>
              <a:t>I </a:t>
            </a:r>
            <a:r>
              <a:rPr lang="en-US" altLang="zh-CN" sz="2400" b="1" i="1" dirty="0" smtClean="0">
                <a:latin typeface="Times New Roman" panose="02020603050405020304" pitchFamily="18" charset="0"/>
                <a:cs typeface="Times New Roman" panose="02020603050405020304" pitchFamily="18" charset="0"/>
              </a:rPr>
              <a:t>regretted even having the thought of</a:t>
            </a:r>
            <a:r>
              <a:rPr lang="en-US" altLang="zh-CN" sz="2400" i="1" dirty="0" smtClean="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giving Brigitte away. </a:t>
            </a:r>
            <a:r>
              <a:rPr lang="en-US" altLang="zh-CN" sz="2400" b="1" i="1" dirty="0" smtClean="0">
                <a:latin typeface="Times New Roman" panose="02020603050405020304" pitchFamily="18" charset="0"/>
                <a:cs typeface="Times New Roman" panose="02020603050405020304" pitchFamily="18" charset="0"/>
              </a:rPr>
              <a:t>Hard/ Tough </a:t>
            </a:r>
            <a:r>
              <a:rPr lang="en-US" altLang="zh-CN" sz="2400" b="1" i="1" dirty="0">
                <a:latin typeface="Times New Roman" panose="02020603050405020304" pitchFamily="18" charset="0"/>
                <a:cs typeface="Times New Roman" panose="02020603050405020304" pitchFamily="18" charset="0"/>
              </a:rPr>
              <a:t>as it would be</a:t>
            </a:r>
            <a:r>
              <a:rPr lang="en-US" altLang="zh-CN" sz="2400" dirty="0" smtClean="0">
                <a:latin typeface="Times New Roman" panose="02020603050405020304" pitchFamily="18" charset="0"/>
                <a:cs typeface="Times New Roman" panose="02020603050405020304" pitchFamily="18" charset="0"/>
              </a:rPr>
              <a:t>, I would </a:t>
            </a:r>
            <a:r>
              <a:rPr lang="en-US" altLang="zh-CN" sz="2400" b="1" i="1" dirty="0">
                <a:latin typeface="Times New Roman" panose="02020603050405020304" pitchFamily="18" charset="0"/>
                <a:cs typeface="Times New Roman" panose="02020603050405020304" pitchFamily="18" charset="0"/>
              </a:rPr>
              <a:t>try my utmost</a:t>
            </a:r>
            <a:r>
              <a:rPr lang="en-US" altLang="zh-CN" sz="2400" dirty="0" smtClean="0">
                <a:latin typeface="Times New Roman" panose="02020603050405020304" pitchFamily="18" charset="0"/>
                <a:cs typeface="Times New Roman" panose="02020603050405020304" pitchFamily="18" charset="0"/>
              </a:rPr>
              <a:t> to keep her </a:t>
            </a:r>
            <a:r>
              <a:rPr lang="en-US" altLang="zh-CN" sz="2400" u="sng" dirty="0" smtClean="0">
                <a:latin typeface="Times New Roman" panose="02020603050405020304" pitchFamily="18" charset="0"/>
                <a:cs typeface="Times New Roman" panose="02020603050405020304" pitchFamily="18" charset="0"/>
              </a:rPr>
              <a:t>in that</a:t>
            </a:r>
            <a:r>
              <a:rPr lang="en-US" altLang="zh-CN" sz="2400" dirty="0" smtClean="0">
                <a:latin typeface="Times New Roman" panose="02020603050405020304" pitchFamily="18" charset="0"/>
                <a:cs typeface="Times New Roman" panose="02020603050405020304" pitchFamily="18" charset="0"/>
              </a:rPr>
              <a:t> she was a family member, a best companion for my son, a real heroine in my heart, and the most important, </a:t>
            </a:r>
            <a:r>
              <a:rPr lang="en-US" altLang="zh-CN" sz="2400" b="1" dirty="0" smtClean="0">
                <a:solidFill>
                  <a:srgbClr val="FF0000"/>
                </a:solidFill>
                <a:latin typeface="Times New Roman" panose="02020603050405020304" pitchFamily="18" charset="0"/>
                <a:cs typeface="Times New Roman" panose="02020603050405020304" pitchFamily="18" charset="0"/>
              </a:rPr>
              <a:t>a four-legged guardian angel sent by Jesus Christ to our family</a:t>
            </a:r>
            <a:r>
              <a:rPr lang="en-US" altLang="zh-CN" sz="2400" dirty="0" smtClean="0">
                <a:latin typeface="Times New Roman" panose="02020603050405020304" pitchFamily="18" charset="0"/>
                <a:cs typeface="Times New Roman" panose="02020603050405020304" pitchFamily="18" charset="0"/>
              </a:rPr>
              <a:t>. </a:t>
            </a:r>
            <a:endParaRPr lang="en-US" altLang="zh-CN" sz="2400" dirty="0" smtClean="0">
              <a:latin typeface="Times New Roman" panose="02020603050405020304" pitchFamily="18" charset="0"/>
              <a:cs typeface="Times New Roman" panose="02020603050405020304" pitchFamily="18" charset="0"/>
            </a:endParaRPr>
          </a:p>
          <a:p>
            <a:r>
              <a:rPr lang="zh-CN" altLang="en-US" sz="2400" dirty="0" smtClean="0">
                <a:latin typeface="Times New Roman" panose="02020603050405020304" pitchFamily="18" charset="0"/>
                <a:cs typeface="Times New Roman" panose="02020603050405020304" pitchFamily="18" charset="0"/>
              </a:rPr>
              <a:t>直接点题          重复，强调原文中小狗出现的身份</a:t>
            </a:r>
            <a:endParaRPr lang="en-US" altLang="zh-CN" sz="2400" dirty="0" smtClean="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r>
              <a:rPr lang="en-US" altLang="zh-CN" sz="2400" b="1" dirty="0" smtClean="0">
                <a:solidFill>
                  <a:srgbClr val="FF0000"/>
                </a:solidFill>
                <a:latin typeface="Times New Roman" panose="02020603050405020304" pitchFamily="18" charset="0"/>
                <a:cs typeface="Times New Roman" panose="02020603050405020304" pitchFamily="18" charset="0"/>
              </a:rPr>
              <a:t>Thanks to our four-legged guardian angel</a:t>
            </a:r>
            <a:r>
              <a:rPr lang="en-US" altLang="zh-CN" sz="2400" dirty="0" smtClean="0">
                <a:latin typeface="Times New Roman" panose="02020603050405020304" pitchFamily="18" charset="0"/>
                <a:cs typeface="Times New Roman" panose="02020603050405020304" pitchFamily="18" charset="0"/>
              </a:rPr>
              <a:t>, all the previous despair </a:t>
            </a:r>
            <a:r>
              <a:rPr lang="en-US" altLang="zh-CN" sz="2400" b="1" i="1" dirty="0" smtClean="0">
                <a:latin typeface="Times New Roman" panose="02020603050405020304" pitchFamily="18" charset="0"/>
                <a:cs typeface="Times New Roman" panose="02020603050405020304" pitchFamily="18" charset="0"/>
              </a:rPr>
              <a:t>vanished like ashes</a:t>
            </a:r>
            <a:r>
              <a:rPr lang="en-US" altLang="zh-CN" sz="2400" dirty="0" smtClean="0">
                <a:latin typeface="Times New Roman" panose="02020603050405020304" pitchFamily="18" charset="0"/>
                <a:cs typeface="Times New Roman" panose="02020603050405020304" pitchFamily="18" charset="0"/>
              </a:rPr>
              <a:t>, which </a:t>
            </a:r>
            <a:r>
              <a:rPr lang="en-US" altLang="zh-CN" sz="2400" b="1" i="1" dirty="0">
                <a:latin typeface="Times New Roman" panose="02020603050405020304" pitchFamily="18" charset="0"/>
                <a:cs typeface="Times New Roman" panose="02020603050405020304" pitchFamily="18" charset="0"/>
              </a:rPr>
              <a:t>was</a:t>
            </a:r>
            <a:r>
              <a:rPr lang="en-US" altLang="zh-CN" sz="2400" dirty="0" smtClean="0">
                <a:latin typeface="Times New Roman" panose="02020603050405020304" pitchFamily="18" charset="0"/>
                <a:cs typeface="Times New Roman" panose="02020603050405020304" pitchFamily="18" charset="0"/>
              </a:rPr>
              <a:t> </a:t>
            </a:r>
            <a:r>
              <a:rPr lang="en-US" altLang="zh-CN" sz="2400" b="1" i="1" dirty="0">
                <a:latin typeface="Times New Roman" panose="02020603050405020304" pitchFamily="18" charset="0"/>
                <a:cs typeface="Times New Roman" panose="02020603050405020304" pitchFamily="18" charset="0"/>
              </a:rPr>
              <a:t>replaced</a:t>
            </a:r>
            <a:r>
              <a:rPr lang="en-US" altLang="zh-CN" sz="2400" dirty="0" smtClean="0">
                <a:latin typeface="Times New Roman" panose="02020603050405020304" pitchFamily="18" charset="0"/>
                <a:cs typeface="Times New Roman" panose="02020603050405020304" pitchFamily="18" charset="0"/>
              </a:rPr>
              <a:t> </a:t>
            </a:r>
            <a:r>
              <a:rPr lang="en-US" altLang="zh-CN" sz="2400" b="1" i="1" dirty="0">
                <a:latin typeface="Times New Roman" panose="02020603050405020304" pitchFamily="18" charset="0"/>
                <a:cs typeface="Times New Roman" panose="02020603050405020304" pitchFamily="18" charset="0"/>
              </a:rPr>
              <a:t>by</a:t>
            </a:r>
            <a:r>
              <a:rPr lang="en-US" altLang="zh-CN" sz="2400" dirty="0" smtClean="0">
                <a:latin typeface="Times New Roman" panose="02020603050405020304" pitchFamily="18" charset="0"/>
                <a:cs typeface="Times New Roman" panose="02020603050405020304" pitchFamily="18" charset="0"/>
              </a:rPr>
              <a:t> </a:t>
            </a:r>
            <a:r>
              <a:rPr lang="en-US" altLang="zh-CN" sz="2400" b="1" i="1" dirty="0" smtClean="0">
                <a:latin typeface="Times New Roman" panose="02020603050405020304" pitchFamily="18" charset="0"/>
                <a:cs typeface="Times New Roman" panose="02020603050405020304" pitchFamily="18" charset="0"/>
              </a:rPr>
              <a:t>regained/ rekindled</a:t>
            </a:r>
            <a:r>
              <a:rPr lang="en-US" altLang="zh-CN" sz="2400" dirty="0" smtClean="0">
                <a:latin typeface="Times New Roman" panose="02020603050405020304" pitchFamily="18" charset="0"/>
                <a:cs typeface="Times New Roman" panose="02020603050405020304" pitchFamily="18" charset="0"/>
              </a:rPr>
              <a:t> </a:t>
            </a:r>
            <a:r>
              <a:rPr lang="en-US" altLang="zh-CN" sz="2400" b="1" i="1" dirty="0">
                <a:latin typeface="Times New Roman" panose="02020603050405020304" pitchFamily="18" charset="0"/>
                <a:cs typeface="Times New Roman" panose="02020603050405020304" pitchFamily="18" charset="0"/>
              </a:rPr>
              <a:t>hope</a:t>
            </a:r>
            <a:r>
              <a:rPr lang="en-US" altLang="zh-CN" sz="2400" dirty="0" smtClean="0">
                <a:latin typeface="Times New Roman" panose="02020603050405020304" pitchFamily="18" charset="0"/>
                <a:cs typeface="Times New Roman" panose="02020603050405020304" pitchFamily="18" charset="0"/>
              </a:rPr>
              <a:t> </a:t>
            </a:r>
            <a:r>
              <a:rPr lang="en-US" altLang="zh-CN" sz="2400" b="1" i="1" dirty="0">
                <a:latin typeface="Times New Roman" panose="02020603050405020304" pitchFamily="18" charset="0"/>
                <a:cs typeface="Times New Roman" panose="02020603050405020304" pitchFamily="18" charset="0"/>
              </a:rPr>
              <a:t>and</a:t>
            </a:r>
            <a:r>
              <a:rPr lang="en-US" altLang="zh-CN" sz="2400" dirty="0" smtClean="0">
                <a:latin typeface="Times New Roman" panose="02020603050405020304" pitchFamily="18" charset="0"/>
                <a:cs typeface="Times New Roman" panose="02020603050405020304" pitchFamily="18" charset="0"/>
              </a:rPr>
              <a:t> </a:t>
            </a:r>
            <a:r>
              <a:rPr lang="en-US" altLang="zh-CN" sz="2400" b="1" i="1" dirty="0">
                <a:latin typeface="Times New Roman" panose="02020603050405020304" pitchFamily="18" charset="0"/>
                <a:cs typeface="Times New Roman" panose="02020603050405020304" pitchFamily="18" charset="0"/>
              </a:rPr>
              <a:t>anticipation</a:t>
            </a:r>
            <a:r>
              <a:rPr lang="en-US" altLang="zh-CN" sz="2400" dirty="0" smtClean="0">
                <a:latin typeface="Times New Roman" panose="02020603050405020304" pitchFamily="18" charset="0"/>
                <a:cs typeface="Times New Roman" panose="02020603050405020304" pitchFamily="18" charset="0"/>
              </a:rPr>
              <a:t> for a brand-new life.</a:t>
            </a:r>
            <a:endParaRPr lang="en-US" altLang="zh-CN" sz="2400" dirty="0" smtClean="0">
              <a:latin typeface="Times New Roman" panose="02020603050405020304" pitchFamily="18" charset="0"/>
              <a:cs typeface="Times New Roman" panose="02020603050405020304" pitchFamily="18" charset="0"/>
            </a:endParaRPr>
          </a:p>
          <a:p>
            <a:r>
              <a:rPr lang="zh-CN" altLang="en-US" sz="2400" dirty="0" smtClean="0">
                <a:latin typeface="Times New Roman" panose="02020603050405020304" pitchFamily="18" charset="0"/>
                <a:cs typeface="Times New Roman" panose="02020603050405020304" pitchFamily="18" charset="0"/>
              </a:rPr>
              <a:t>直接点题           强调影响</a:t>
            </a:r>
            <a:endParaRPr lang="en-US" altLang="zh-CN" sz="2400" dirty="0" smtClean="0">
              <a:latin typeface="Times New Roman" panose="02020603050405020304" pitchFamily="18" charset="0"/>
              <a:cs typeface="Times New Roman" panose="02020603050405020304" pitchFamily="18" charset="0"/>
            </a:endParaRPr>
          </a:p>
          <a:p>
            <a:endParaRPr lang="en-US" altLang="zh-CN" sz="2400" b="1" dirty="0" smtClean="0">
              <a:solidFill>
                <a:srgbClr val="FF0000"/>
              </a:solidFill>
              <a:latin typeface="Times New Roman" panose="02020603050405020304" pitchFamily="18" charset="0"/>
              <a:cs typeface="Times New Roman" panose="02020603050405020304" pitchFamily="18" charset="0"/>
            </a:endParaRPr>
          </a:p>
          <a:p>
            <a:r>
              <a:rPr lang="en-US" altLang="zh-CN" sz="2400" b="1" dirty="0" smtClean="0">
                <a:solidFill>
                  <a:srgbClr val="FF0000"/>
                </a:solidFill>
                <a:latin typeface="Times New Roman" panose="02020603050405020304" pitchFamily="18" charset="0"/>
                <a:cs typeface="Times New Roman" panose="02020603050405020304" pitchFamily="18" charset="0"/>
              </a:rPr>
              <a:t>Despite</a:t>
            </a:r>
            <a:r>
              <a:rPr lang="en-US" altLang="zh-CN" sz="2400" dirty="0" smtClean="0">
                <a:latin typeface="Times New Roman" panose="02020603050405020304" pitchFamily="18" charset="0"/>
                <a:cs typeface="Times New Roman" panose="02020603050405020304" pitchFamily="18" charset="0"/>
              </a:rPr>
              <a:t> the </a:t>
            </a:r>
            <a:r>
              <a:rPr lang="en-US" altLang="zh-CN" sz="2400" b="1" i="1" dirty="0" smtClean="0">
                <a:latin typeface="Times New Roman" panose="02020603050405020304" pitchFamily="18" charset="0"/>
                <a:cs typeface="Times New Roman" panose="02020603050405020304" pitchFamily="18" charset="0"/>
              </a:rPr>
              <a:t>loss</a:t>
            </a:r>
            <a:r>
              <a:rPr lang="en-US" altLang="zh-CN" sz="2400" dirty="0" smtClean="0">
                <a:latin typeface="Times New Roman" panose="02020603050405020304" pitchFamily="18" charset="0"/>
                <a:cs typeface="Times New Roman" panose="02020603050405020304" pitchFamily="18" charset="0"/>
              </a:rPr>
              <a:t> of job and house, I </a:t>
            </a:r>
            <a:r>
              <a:rPr lang="en-US" altLang="zh-CN" sz="2400" b="1" dirty="0" smtClean="0">
                <a:solidFill>
                  <a:srgbClr val="FF0000"/>
                </a:solidFill>
                <a:latin typeface="Times New Roman" panose="02020603050405020304" pitchFamily="18" charset="0"/>
                <a:cs typeface="Times New Roman" panose="02020603050405020304" pitchFamily="18" charset="0"/>
              </a:rPr>
              <a:t>still</a:t>
            </a:r>
            <a:r>
              <a:rPr lang="en-US" altLang="zh-CN" sz="2400" dirty="0" smtClean="0">
                <a:latin typeface="Times New Roman" panose="02020603050405020304" pitchFamily="18" charset="0"/>
                <a:cs typeface="Times New Roman" panose="02020603050405020304" pitchFamily="18" charset="0"/>
              </a:rPr>
              <a:t> </a:t>
            </a:r>
            <a:r>
              <a:rPr lang="en-US" altLang="zh-CN" sz="2400" b="1" i="1" dirty="0" smtClean="0">
                <a:latin typeface="Times New Roman" panose="02020603050405020304" pitchFamily="18" charset="0"/>
                <a:cs typeface="Times New Roman" panose="02020603050405020304" pitchFamily="18" charset="0"/>
              </a:rPr>
              <a:t>felt</a:t>
            </a:r>
            <a:r>
              <a:rPr lang="en-US" altLang="zh-CN" sz="2400" dirty="0" smtClean="0">
                <a:latin typeface="Times New Roman" panose="02020603050405020304" pitchFamily="18" charset="0"/>
                <a:cs typeface="Times New Roman" panose="02020603050405020304" pitchFamily="18" charset="0"/>
              </a:rPr>
              <a:t> </a:t>
            </a:r>
            <a:r>
              <a:rPr lang="en-US" altLang="zh-CN" sz="2400" b="1" i="1" dirty="0" smtClean="0">
                <a:latin typeface="Times New Roman" panose="02020603050405020304" pitchFamily="18" charset="0"/>
                <a:cs typeface="Times New Roman" panose="02020603050405020304" pitchFamily="18" charset="0"/>
              </a:rPr>
              <a:t>blessed</a:t>
            </a:r>
            <a:r>
              <a:rPr lang="en-US" altLang="zh-CN" sz="2400" dirty="0" smtClean="0">
                <a:latin typeface="Times New Roman" panose="02020603050405020304" pitchFamily="18" charset="0"/>
                <a:cs typeface="Times New Roman" panose="02020603050405020304" pitchFamily="18" charset="0"/>
              </a:rPr>
              <a:t> to have Brigitte </a:t>
            </a:r>
            <a:r>
              <a:rPr lang="en-US" altLang="zh-CN" sz="2400" b="1" i="1" dirty="0" smtClean="0">
                <a:latin typeface="Times New Roman" panose="02020603050405020304" pitchFamily="18" charset="0"/>
                <a:cs typeface="Times New Roman" panose="02020603050405020304" pitchFamily="18" charset="0"/>
              </a:rPr>
              <a:t>by</a:t>
            </a:r>
            <a:r>
              <a:rPr lang="en-US" altLang="zh-CN" sz="2400" dirty="0" smtClean="0">
                <a:latin typeface="Times New Roman" panose="02020603050405020304" pitchFamily="18" charset="0"/>
                <a:cs typeface="Times New Roman" panose="02020603050405020304" pitchFamily="18" charset="0"/>
              </a:rPr>
              <a:t> </a:t>
            </a:r>
            <a:r>
              <a:rPr lang="en-US" altLang="zh-CN" sz="2400" b="1" i="1" dirty="0" smtClean="0">
                <a:latin typeface="Times New Roman" panose="02020603050405020304" pitchFamily="18" charset="0"/>
                <a:cs typeface="Times New Roman" panose="02020603050405020304" pitchFamily="18" charset="0"/>
              </a:rPr>
              <a:t>our</a:t>
            </a:r>
            <a:r>
              <a:rPr lang="en-US" altLang="zh-CN" sz="2400" dirty="0" smtClean="0">
                <a:latin typeface="Times New Roman" panose="02020603050405020304" pitchFamily="18" charset="0"/>
                <a:cs typeface="Times New Roman" panose="02020603050405020304" pitchFamily="18" charset="0"/>
              </a:rPr>
              <a:t> </a:t>
            </a:r>
            <a:r>
              <a:rPr lang="en-US" altLang="zh-CN" sz="2400" b="1" i="1" dirty="0" smtClean="0">
                <a:latin typeface="Times New Roman" panose="02020603050405020304" pitchFamily="18" charset="0"/>
                <a:cs typeface="Times New Roman" panose="02020603050405020304" pitchFamily="18" charset="0"/>
              </a:rPr>
              <a:t>side/ it was a blessing </a:t>
            </a:r>
            <a:r>
              <a:rPr lang="en-US" altLang="zh-CN" sz="2400" dirty="0" smtClean="0">
                <a:latin typeface="Times New Roman" panose="02020603050405020304" pitchFamily="18" charset="0"/>
                <a:cs typeface="Times New Roman" panose="02020603050405020304" pitchFamily="18" charset="0"/>
              </a:rPr>
              <a:t>to have Brigitte by our side, who </a:t>
            </a:r>
            <a:r>
              <a:rPr lang="en-US" altLang="zh-CN" sz="2400" b="1" i="1" dirty="0" smtClean="0">
                <a:latin typeface="Times New Roman" panose="02020603050405020304" pitchFamily="18" charset="0"/>
                <a:cs typeface="Times New Roman" panose="02020603050405020304" pitchFamily="18" charset="0"/>
              </a:rPr>
              <a:t>was</a:t>
            </a:r>
            <a:r>
              <a:rPr lang="en-US" altLang="zh-CN" sz="2400" dirty="0" smtClean="0">
                <a:latin typeface="Times New Roman" panose="02020603050405020304" pitchFamily="18" charset="0"/>
                <a:cs typeface="Times New Roman" panose="02020603050405020304" pitchFamily="18" charset="0"/>
              </a:rPr>
              <a:t> </a:t>
            </a:r>
            <a:r>
              <a:rPr lang="en-US" altLang="zh-CN" sz="2400" b="1" i="1" dirty="0" smtClean="0">
                <a:latin typeface="Times New Roman" panose="02020603050405020304" pitchFamily="18" charset="0"/>
                <a:cs typeface="Times New Roman" panose="02020603050405020304" pitchFamily="18" charset="0"/>
              </a:rPr>
              <a:t>destined</a:t>
            </a:r>
            <a:r>
              <a:rPr lang="en-US" altLang="zh-CN" sz="2400" dirty="0" smtClean="0">
                <a:latin typeface="Times New Roman" panose="02020603050405020304" pitchFamily="18" charset="0"/>
                <a:cs typeface="Times New Roman" panose="02020603050405020304" pitchFamily="18" charset="0"/>
              </a:rPr>
              <a:t> </a:t>
            </a:r>
            <a:r>
              <a:rPr lang="en-US" altLang="zh-CN" sz="2400" b="1" i="1" dirty="0" smtClean="0">
                <a:latin typeface="Times New Roman" panose="02020603050405020304" pitchFamily="18" charset="0"/>
                <a:cs typeface="Times New Roman" panose="02020603050405020304" pitchFamily="18" charset="0"/>
              </a:rPr>
              <a:t>to</a:t>
            </a:r>
            <a:r>
              <a:rPr lang="en-US" altLang="zh-CN" sz="2400" dirty="0" smtClean="0">
                <a:latin typeface="Times New Roman" panose="02020603050405020304" pitchFamily="18" charset="0"/>
                <a:cs typeface="Times New Roman" panose="02020603050405020304" pitchFamily="18" charset="0"/>
              </a:rPr>
              <a:t> </a:t>
            </a:r>
            <a:r>
              <a:rPr lang="en-US" altLang="zh-CN" sz="2400" b="1" i="1" dirty="0" smtClean="0">
                <a:latin typeface="Times New Roman" panose="02020603050405020304" pitchFamily="18" charset="0"/>
                <a:cs typeface="Times New Roman" panose="02020603050405020304" pitchFamily="18" charset="0"/>
              </a:rPr>
              <a:t>guard</a:t>
            </a:r>
            <a:r>
              <a:rPr lang="en-US" altLang="zh-CN" sz="2400" dirty="0" smtClean="0">
                <a:latin typeface="Times New Roman" panose="02020603050405020304" pitchFamily="18" charset="0"/>
                <a:cs typeface="Times New Roman" panose="02020603050405020304" pitchFamily="18" charset="0"/>
              </a:rPr>
              <a:t> our family </a:t>
            </a:r>
            <a:r>
              <a:rPr lang="en-US" altLang="zh-CN" sz="2400" b="1" dirty="0" smtClean="0">
                <a:solidFill>
                  <a:srgbClr val="FF0000"/>
                </a:solidFill>
                <a:latin typeface="Times New Roman" panose="02020603050405020304" pitchFamily="18" charset="0"/>
                <a:cs typeface="Times New Roman" panose="02020603050405020304" pitchFamily="18" charset="0"/>
              </a:rPr>
              <a:t>as a real angel</a:t>
            </a:r>
            <a:r>
              <a:rPr lang="en-US" altLang="zh-CN" sz="2400" dirty="0" smtClean="0">
                <a:latin typeface="Times New Roman" panose="02020603050405020304" pitchFamily="18" charset="0"/>
                <a:cs typeface="Times New Roman" panose="02020603050405020304" pitchFamily="18" charset="0"/>
              </a:rPr>
              <a:t>.  </a:t>
            </a:r>
            <a:endParaRPr lang="en-US" altLang="zh-CN" sz="2400" dirty="0" smtClean="0">
              <a:latin typeface="Times New Roman" panose="02020603050405020304" pitchFamily="18" charset="0"/>
              <a:cs typeface="Times New Roman" panose="02020603050405020304" pitchFamily="18" charset="0"/>
            </a:endParaRPr>
          </a:p>
          <a:p>
            <a:r>
              <a:rPr lang="zh-CN" altLang="en-US" sz="2400" dirty="0" smtClean="0">
                <a:latin typeface="Times New Roman" panose="02020603050405020304" pitchFamily="18" charset="0"/>
                <a:cs typeface="Times New Roman" panose="02020603050405020304" pitchFamily="18" charset="0"/>
              </a:rPr>
              <a:t>对比</a:t>
            </a:r>
            <a:r>
              <a:rPr lang="zh-CN" altLang="en-US" sz="2400" dirty="0">
                <a:latin typeface="Times New Roman" panose="02020603050405020304" pitchFamily="18" charset="0"/>
                <a:cs typeface="Times New Roman" panose="02020603050405020304" pitchFamily="18" charset="0"/>
              </a:rPr>
              <a:t>点题</a:t>
            </a:r>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C:\Users\cheng'ming'zhi\Downloads\5c756168debe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162937" y="3017644"/>
            <a:ext cx="1340500" cy="38123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cheng'ming'zhi\Downloads\5c756168deb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4531" y="2168559"/>
            <a:ext cx="2453951" cy="38123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cheng'ming'zhi\Downloads\5c756168deb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9256" y="606966"/>
            <a:ext cx="612711" cy="38123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cheng'ming'zhi\Downloads\5c756168deb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586" y="579244"/>
            <a:ext cx="949133" cy="38123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911289" y="4548560"/>
            <a:ext cx="10742645" cy="400110"/>
          </a:xfrm>
          <a:prstGeom prst="rect">
            <a:avLst/>
          </a:prstGeom>
        </p:spPr>
        <p:txBody>
          <a:bodyPr wrap="square">
            <a:spAutoFit/>
          </a:bodyPr>
          <a:lstStyle/>
          <a:p>
            <a:r>
              <a:rPr lang="en-US" altLang="zh-CN" sz="2000" dirty="0">
                <a:latin typeface="Times New Roman" panose="02020603050405020304" pitchFamily="18" charset="0"/>
                <a:cs typeface="Times New Roman" panose="02020603050405020304" pitchFamily="18" charset="0"/>
              </a:rPr>
              <a:t> </a:t>
            </a:r>
            <a:endParaRPr lang="zh-CN" altLang="en-US" sz="2000" dirty="0">
              <a:latin typeface="Times New Roman" panose="02020603050405020304" pitchFamily="18" charset="0"/>
              <a:cs typeface="Times New Roman" panose="02020603050405020304" pitchFamily="18" charset="0"/>
            </a:endParaRPr>
          </a:p>
        </p:txBody>
      </p:sp>
      <p:sp>
        <p:nvSpPr>
          <p:cNvPr id="7" name="矩形 6"/>
          <p:cNvSpPr/>
          <p:nvPr/>
        </p:nvSpPr>
        <p:spPr>
          <a:xfrm>
            <a:off x="1184988" y="6139944"/>
            <a:ext cx="10151706" cy="400110"/>
          </a:xfrm>
          <a:prstGeom prst="rect">
            <a:avLst/>
          </a:prstGeom>
        </p:spPr>
        <p:txBody>
          <a:bodyPr wrap="square">
            <a:spAutoFit/>
          </a:bodyPr>
          <a:lstStyle/>
          <a:p>
            <a:r>
              <a:rPr lang="en-US" altLang="zh-CN" sz="2000" dirty="0">
                <a:latin typeface="Times New Roman" panose="02020603050405020304" pitchFamily="18" charset="0"/>
                <a:cs typeface="Times New Roman" panose="02020603050405020304" pitchFamily="18" charset="0"/>
              </a:rPr>
              <a:t> </a:t>
            </a:r>
            <a:endParaRPr lang="zh-CN" altLang="en-US" sz="20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270588" y="131202"/>
            <a:ext cx="7156580" cy="461665"/>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400" b="1" dirty="0" smtClean="0">
                <a:latin typeface="Microsoft YaHei UI" panose="020B0503020204020204" pitchFamily="34" charset="-122"/>
                <a:ea typeface="Microsoft YaHei UI" panose="020B0503020204020204" pitchFamily="34" charset="-122"/>
              </a:rPr>
              <a:t>Rescue work (verbs/ verb phrases/ nouns) </a:t>
            </a:r>
            <a:endParaRPr lang="zh-CN" altLang="en-US" sz="2400" b="1" dirty="0">
              <a:latin typeface="Microsoft YaHei UI" panose="020B0503020204020204" pitchFamily="34" charset="-122"/>
              <a:ea typeface="Microsoft YaHei UI" panose="020B0503020204020204" pitchFamily="34" charset="-122"/>
            </a:endParaRPr>
          </a:p>
        </p:txBody>
      </p:sp>
      <p:sp>
        <p:nvSpPr>
          <p:cNvPr id="13" name="TextBox 12"/>
          <p:cNvSpPr txBox="1"/>
          <p:nvPr/>
        </p:nvSpPr>
        <p:spPr>
          <a:xfrm>
            <a:off x="7427168" y="72375"/>
            <a:ext cx="2351314" cy="523220"/>
          </a:xfrm>
          <a:prstGeom prst="rect">
            <a:avLst/>
          </a:prstGeom>
          <a:noFill/>
        </p:spPr>
        <p:txBody>
          <a:bodyPr wrap="square" rtlCol="0">
            <a:spAutoFit/>
          </a:bodyPr>
          <a:lstStyle/>
          <a:p>
            <a:r>
              <a:rPr lang="en-US" altLang="zh-CN" sz="2800" b="1" dirty="0" smtClean="0">
                <a:solidFill>
                  <a:schemeClr val="accent4">
                    <a:lumMod val="75000"/>
                  </a:schemeClr>
                </a:solidFill>
              </a:rPr>
              <a:t>Pronouns!!!</a:t>
            </a:r>
            <a:endParaRPr lang="zh-CN" altLang="en-US" sz="2800" b="1" dirty="0">
              <a:solidFill>
                <a:schemeClr val="accent4">
                  <a:lumMod val="75000"/>
                </a:schemeClr>
              </a:solidFill>
            </a:endParaRPr>
          </a:p>
        </p:txBody>
      </p:sp>
      <p:sp>
        <p:nvSpPr>
          <p:cNvPr id="8" name="矩形 7"/>
          <p:cNvSpPr/>
          <p:nvPr/>
        </p:nvSpPr>
        <p:spPr>
          <a:xfrm>
            <a:off x="270587" y="579244"/>
            <a:ext cx="11871649" cy="6247864"/>
          </a:xfrm>
          <a:prstGeom prst="rect">
            <a:avLst/>
          </a:prstGeom>
        </p:spPr>
        <p:txBody>
          <a:bodyPr wrap="square">
            <a:spAutoFit/>
          </a:bodyPr>
          <a:lstStyle/>
          <a:p>
            <a:r>
              <a:rPr lang="en-US" altLang="zh-CN" sz="2000" dirty="0" smtClean="0">
                <a:latin typeface="Times New Roman" panose="02020603050405020304" pitchFamily="18" charset="0"/>
                <a:cs typeface="Times New Roman" panose="02020603050405020304" pitchFamily="18" charset="0"/>
              </a:rPr>
              <a:t>Brigitte </a:t>
            </a:r>
            <a:r>
              <a:rPr lang="en-US" altLang="zh-CN" sz="2000" b="1" dirty="0" smtClean="0">
                <a:solidFill>
                  <a:srgbClr val="0000FF"/>
                </a:solidFill>
                <a:latin typeface="Times New Roman" panose="02020603050405020304" pitchFamily="18" charset="0"/>
                <a:cs typeface="Times New Roman" panose="02020603050405020304" pitchFamily="18" charset="0"/>
              </a:rPr>
              <a:t>became noticeably upset</a:t>
            </a:r>
            <a:r>
              <a:rPr lang="en-US" altLang="zh-CN" sz="2000" dirty="0" smtClean="0">
                <a:latin typeface="Times New Roman" panose="02020603050405020304" pitchFamily="18" charset="0"/>
                <a:cs typeface="Times New Roman" panose="02020603050405020304" pitchFamily="18" charset="0"/>
              </a:rPr>
              <a:t> when my son </a:t>
            </a:r>
            <a:r>
              <a:rPr lang="en-US" altLang="zh-CN" sz="2000" b="1" i="1" dirty="0" smtClean="0">
                <a:latin typeface="Times New Roman" panose="02020603050405020304" pitchFamily="18" charset="0"/>
                <a:cs typeface="Times New Roman" panose="02020603050405020304" pitchFamily="18" charset="0"/>
              </a:rPr>
              <a:t>was found struggling </a:t>
            </a:r>
            <a:r>
              <a:rPr lang="en-US" altLang="zh-CN" sz="2000" dirty="0" smtClean="0">
                <a:latin typeface="Times New Roman" panose="02020603050405020304" pitchFamily="18" charset="0"/>
                <a:cs typeface="Times New Roman" panose="02020603050405020304" pitchFamily="18" charset="0"/>
              </a:rPr>
              <a:t>to keep his head above the water. She </a:t>
            </a:r>
            <a:r>
              <a:rPr lang="en-US" altLang="zh-CN" sz="2000" b="1" dirty="0" smtClean="0">
                <a:solidFill>
                  <a:srgbClr val="0000FF"/>
                </a:solidFill>
                <a:latin typeface="Times New Roman" panose="02020603050405020304" pitchFamily="18" charset="0"/>
                <a:cs typeface="Times New Roman" panose="02020603050405020304" pitchFamily="18" charset="0"/>
              </a:rPr>
              <a:t>barked furiously</a:t>
            </a:r>
            <a:r>
              <a:rPr lang="en-US" altLang="zh-CN" sz="2000" dirty="0" smtClean="0">
                <a:latin typeface="Times New Roman" panose="02020603050405020304" pitchFamily="18" charset="0"/>
                <a:cs typeface="Times New Roman" panose="02020603050405020304" pitchFamily="18" charset="0"/>
              </a:rPr>
              <a:t> </a:t>
            </a:r>
            <a:r>
              <a:rPr lang="en-US" altLang="zh-CN" sz="2000" b="1" i="1" dirty="0">
                <a:latin typeface="Times New Roman" panose="02020603050405020304" pitchFamily="18" charset="0"/>
                <a:cs typeface="Times New Roman" panose="02020603050405020304" pitchFamily="18" charset="0"/>
              </a:rPr>
              <a:t>as if encouraging </a:t>
            </a:r>
            <a:r>
              <a:rPr lang="en-US" altLang="zh-CN" sz="2000" dirty="0" smtClean="0">
                <a:latin typeface="Times New Roman" panose="02020603050405020304" pitchFamily="18" charset="0"/>
                <a:cs typeface="Times New Roman" panose="02020603050405020304" pitchFamily="18" charset="0"/>
              </a:rPr>
              <a:t>him not to give up and tried hard to </a:t>
            </a:r>
            <a:r>
              <a:rPr lang="en-US" altLang="zh-CN" sz="2000" b="1" dirty="0" smtClean="0">
                <a:solidFill>
                  <a:srgbClr val="0000FF"/>
                </a:solidFill>
                <a:latin typeface="Times New Roman" panose="02020603050405020304" pitchFamily="18" charset="0"/>
                <a:cs typeface="Times New Roman" panose="02020603050405020304" pitchFamily="18" charset="0"/>
              </a:rPr>
              <a:t>push </a:t>
            </a:r>
            <a:r>
              <a:rPr lang="en-US" altLang="zh-CN" sz="2000" b="1" dirty="0">
                <a:solidFill>
                  <a:srgbClr val="0000FF"/>
                </a:solidFill>
                <a:latin typeface="Times New Roman" panose="02020603050405020304" pitchFamily="18" charset="0"/>
                <a:cs typeface="Times New Roman" panose="02020603050405020304" pitchFamily="18" charset="0"/>
              </a:rPr>
              <a:t>him toward the pool’s </a:t>
            </a:r>
            <a:r>
              <a:rPr lang="en-US" altLang="zh-CN" sz="2000" b="1" dirty="0" smtClean="0">
                <a:solidFill>
                  <a:srgbClr val="0000FF"/>
                </a:solidFill>
                <a:latin typeface="Times New Roman" panose="02020603050405020304" pitchFamily="18" charset="0"/>
                <a:cs typeface="Times New Roman" panose="02020603050405020304" pitchFamily="18" charset="0"/>
              </a:rPr>
              <a:t>edge</a:t>
            </a:r>
            <a:r>
              <a:rPr lang="en-US" altLang="zh-CN" sz="2000" b="1" dirty="0">
                <a:solidFill>
                  <a:srgbClr val="0000FF"/>
                </a:solidFill>
                <a:latin typeface="Times New Roman" panose="02020603050405020304" pitchFamily="18" charset="0"/>
                <a:cs typeface="Times New Roman" panose="02020603050405020304" pitchFamily="18" charset="0"/>
              </a:rPr>
              <a:t>/ remove him from the </a:t>
            </a:r>
            <a:r>
              <a:rPr lang="en-US" altLang="zh-CN" sz="2000" b="1" dirty="0" smtClean="0">
                <a:solidFill>
                  <a:srgbClr val="0000FF"/>
                </a:solidFill>
                <a:latin typeface="Times New Roman" panose="02020603050405020304" pitchFamily="18" charset="0"/>
                <a:cs typeface="Times New Roman" panose="02020603050405020304" pitchFamily="18" charset="0"/>
              </a:rPr>
              <a:t>water</a:t>
            </a:r>
            <a:r>
              <a:rPr lang="en-US" altLang="zh-CN"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r>
              <a:rPr lang="en-US" altLang="zh-CN" sz="2000" dirty="0" smtClean="0">
                <a:latin typeface="Times New Roman" panose="02020603050405020304" pitchFamily="18" charset="0"/>
                <a:cs typeface="Times New Roman" panose="02020603050405020304" pitchFamily="18" charset="0"/>
              </a:rPr>
              <a:t>Forrest </a:t>
            </a:r>
            <a:r>
              <a:rPr lang="en-US" altLang="zh-CN" sz="2000" b="1" i="1" dirty="0">
                <a:latin typeface="Times New Roman" panose="02020603050405020304" pitchFamily="18" charset="0"/>
                <a:cs typeface="Times New Roman" panose="02020603050405020304" pitchFamily="18" charset="0"/>
              </a:rPr>
              <a:t>paddled</a:t>
            </a:r>
            <a:r>
              <a:rPr lang="en-US" altLang="zh-CN" sz="2000" dirty="0">
                <a:latin typeface="Times New Roman" panose="02020603050405020304" pitchFamily="18" charset="0"/>
                <a:cs typeface="Times New Roman" panose="02020603050405020304" pitchFamily="18" charset="0"/>
              </a:rPr>
              <a:t> </a:t>
            </a:r>
            <a:r>
              <a:rPr lang="en-US" altLang="zh-CN" sz="2000" b="1" i="1" dirty="0">
                <a:latin typeface="Times New Roman" panose="02020603050405020304" pitchFamily="18" charset="0"/>
                <a:cs typeface="Times New Roman" panose="02020603050405020304" pitchFamily="18" charset="0"/>
              </a:rPr>
              <a:t>frantically</a:t>
            </a:r>
            <a:r>
              <a:rPr lang="en-US" altLang="zh-CN" sz="2000" dirty="0" smtClean="0">
                <a:latin typeface="Times New Roman" panose="02020603050405020304" pitchFamily="18" charset="0"/>
                <a:cs typeface="Times New Roman" panose="02020603050405020304" pitchFamily="18" charset="0"/>
              </a:rPr>
              <a:t>/ </a:t>
            </a:r>
            <a:r>
              <a:rPr lang="en-US" altLang="zh-CN" sz="2000" b="1" i="1" dirty="0">
                <a:latin typeface="Times New Roman" panose="02020603050405020304" pitchFamily="18" charset="0"/>
                <a:cs typeface="Times New Roman" panose="02020603050405020304" pitchFamily="18" charset="0"/>
              </a:rPr>
              <a:t>flailed</a:t>
            </a:r>
            <a:r>
              <a:rPr lang="en-US" altLang="zh-CN" sz="2000" dirty="0" smtClean="0">
                <a:latin typeface="Times New Roman" panose="02020603050405020304" pitchFamily="18" charset="0"/>
                <a:cs typeface="Times New Roman" panose="02020603050405020304" pitchFamily="18" charset="0"/>
              </a:rPr>
              <a:t> (</a:t>
            </a:r>
            <a:r>
              <a:rPr lang="zh-CN" altLang="en-US" sz="2000" dirty="0" smtClean="0">
                <a:latin typeface="Times New Roman" panose="02020603050405020304" pitchFamily="18" charset="0"/>
                <a:cs typeface="Times New Roman" panose="02020603050405020304" pitchFamily="18" charset="0"/>
              </a:rPr>
              <a:t>使大幅波动</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in the water</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and </a:t>
            </a:r>
            <a:r>
              <a:rPr lang="en-US" altLang="zh-CN" sz="2000" b="1" i="1" dirty="0">
                <a:latin typeface="Times New Roman" panose="02020603050405020304" pitchFamily="18" charset="0"/>
                <a:cs typeface="Times New Roman" panose="02020603050405020304" pitchFamily="18" charset="0"/>
              </a:rPr>
              <a:t>constantly</a:t>
            </a:r>
            <a:r>
              <a:rPr lang="en-US" altLang="zh-CN" sz="2000" dirty="0">
                <a:latin typeface="Times New Roman" panose="02020603050405020304" pitchFamily="18" charset="0"/>
                <a:cs typeface="Times New Roman" panose="02020603050405020304" pitchFamily="18" charset="0"/>
              </a:rPr>
              <a:t> </a:t>
            </a:r>
            <a:r>
              <a:rPr lang="en-US" altLang="zh-CN" sz="2000" b="1" i="1" dirty="0">
                <a:latin typeface="Times New Roman" panose="02020603050405020304" pitchFamily="18" charset="0"/>
                <a:cs typeface="Times New Roman" panose="02020603050405020304" pitchFamily="18" charset="0"/>
              </a:rPr>
              <a:t>attempted</a:t>
            </a:r>
            <a:r>
              <a:rPr lang="en-US" altLang="zh-CN" sz="2000" dirty="0">
                <a:latin typeface="Times New Roman" panose="02020603050405020304" pitchFamily="18" charset="0"/>
                <a:cs typeface="Times New Roman" panose="02020603050405020304" pitchFamily="18" charset="0"/>
              </a:rPr>
              <a:t> to get out of the pool. </a:t>
            </a:r>
            <a:r>
              <a:rPr lang="en-US" altLang="zh-CN" sz="2000" b="1" u="sng" dirty="0">
                <a:solidFill>
                  <a:srgbClr val="0000FF"/>
                </a:solidFill>
                <a:latin typeface="Times New Roman" panose="02020603050405020304" pitchFamily="18" charset="0"/>
                <a:cs typeface="Times New Roman" panose="02020603050405020304" pitchFamily="18" charset="0"/>
              </a:rPr>
              <a:t>However</a:t>
            </a:r>
            <a:r>
              <a:rPr lang="en-US" altLang="zh-CN" sz="2000" dirty="0">
                <a:latin typeface="Times New Roman" panose="02020603050405020304" pitchFamily="18" charset="0"/>
                <a:cs typeface="Times New Roman" panose="02020603050405020304" pitchFamily="18" charset="0"/>
              </a:rPr>
              <a:t>, he was quite </a:t>
            </a:r>
            <a:r>
              <a:rPr lang="en-US" altLang="zh-CN" sz="2000" b="1" i="1" dirty="0">
                <a:latin typeface="Times New Roman" panose="02020603050405020304" pitchFamily="18" charset="0"/>
                <a:cs typeface="Times New Roman" panose="02020603050405020304" pitchFamily="18" charset="0"/>
              </a:rPr>
              <a:t>too</a:t>
            </a:r>
            <a:r>
              <a:rPr lang="en-US" altLang="zh-CN" sz="2000" dirty="0">
                <a:latin typeface="Times New Roman" panose="02020603050405020304" pitchFamily="18" charset="0"/>
                <a:cs typeface="Times New Roman" panose="02020603050405020304" pitchFamily="18" charset="0"/>
              </a:rPr>
              <a:t> weak </a:t>
            </a:r>
            <a:r>
              <a:rPr lang="en-US" altLang="zh-CN" sz="2000" b="1" i="1" dirty="0">
                <a:latin typeface="Times New Roman" panose="02020603050405020304" pitchFamily="18" charset="0"/>
                <a:cs typeface="Times New Roman" panose="02020603050405020304" pitchFamily="18" charset="0"/>
              </a:rPr>
              <a:t>to</a:t>
            </a:r>
            <a:r>
              <a:rPr lang="en-US" altLang="zh-CN" sz="2000" dirty="0">
                <a:latin typeface="Times New Roman" panose="02020603050405020304" pitchFamily="18" charset="0"/>
                <a:cs typeface="Times New Roman" panose="02020603050405020304" pitchFamily="18" charset="0"/>
              </a:rPr>
              <a:t> get out on his own. </a:t>
            </a:r>
            <a:r>
              <a:rPr lang="en-US" altLang="zh-CN" sz="2000" b="1" u="sng" dirty="0">
                <a:solidFill>
                  <a:srgbClr val="0000FF"/>
                </a:solidFill>
                <a:latin typeface="Times New Roman" panose="02020603050405020304" pitchFamily="18" charset="0"/>
                <a:cs typeface="Times New Roman" panose="02020603050405020304" pitchFamily="18" charset="0"/>
              </a:rPr>
              <a:t>Fortunately</a:t>
            </a:r>
            <a:r>
              <a:rPr lang="en-US" altLang="zh-CN" sz="2000" dirty="0">
                <a:latin typeface="Times New Roman" panose="02020603050405020304" pitchFamily="18" charset="0"/>
                <a:cs typeface="Times New Roman" panose="02020603050405020304" pitchFamily="18" charset="0"/>
              </a:rPr>
              <a:t>, our intelligent warrior, </a:t>
            </a:r>
            <a:r>
              <a:rPr lang="en-US" altLang="zh-CN" sz="2000" b="1" i="1" dirty="0">
                <a:latin typeface="Times New Roman" panose="02020603050405020304" pitchFamily="18" charset="0"/>
                <a:cs typeface="Times New Roman" panose="02020603050405020304" pitchFamily="18" charset="0"/>
              </a:rPr>
              <a:t>despite</a:t>
            </a:r>
            <a:r>
              <a:rPr lang="en-US" altLang="zh-CN" sz="2000" dirty="0">
                <a:latin typeface="Times New Roman" panose="02020603050405020304" pitchFamily="18" charset="0"/>
                <a:cs typeface="Times New Roman" panose="02020603050405020304" pitchFamily="18" charset="0"/>
              </a:rPr>
              <a:t> her fear of water, </a:t>
            </a:r>
            <a:r>
              <a:rPr lang="en-US" altLang="zh-CN" sz="2000" b="1" dirty="0">
                <a:solidFill>
                  <a:srgbClr val="0000FF"/>
                </a:solidFill>
                <a:latin typeface="Times New Roman" panose="02020603050405020304" pitchFamily="18" charset="0"/>
                <a:cs typeface="Times New Roman" panose="02020603050405020304" pitchFamily="18" charset="0"/>
              </a:rPr>
              <a:t>came to the </a:t>
            </a:r>
            <a:r>
              <a:rPr lang="en-US" altLang="zh-CN" sz="2000" b="1" dirty="0" smtClean="0">
                <a:solidFill>
                  <a:srgbClr val="0000FF"/>
                </a:solidFill>
                <a:latin typeface="Times New Roman" panose="02020603050405020304" pitchFamily="18" charset="0"/>
                <a:cs typeface="Times New Roman" panose="02020603050405020304" pitchFamily="18" charset="0"/>
              </a:rPr>
              <a:t>rescue</a:t>
            </a:r>
            <a:r>
              <a:rPr lang="en-US" altLang="zh-CN"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r>
              <a:rPr lang="en-US" altLang="zh-CN" sz="2000" dirty="0" smtClean="0">
                <a:latin typeface="Times New Roman" panose="02020603050405020304" pitchFamily="18" charset="0"/>
                <a:cs typeface="Times New Roman" panose="02020603050405020304" pitchFamily="18" charset="0"/>
              </a:rPr>
              <a:t>For </a:t>
            </a:r>
            <a:r>
              <a:rPr lang="en-US" altLang="zh-CN" sz="2000" dirty="0">
                <a:latin typeface="Times New Roman" panose="02020603050405020304" pitchFamily="18" charset="0"/>
                <a:cs typeface="Times New Roman" panose="02020603050405020304" pitchFamily="18" charset="0"/>
              </a:rPr>
              <a:t>34 </a:t>
            </a:r>
            <a:r>
              <a:rPr lang="en-US" altLang="zh-CN" sz="2000" b="1" i="1" dirty="0">
                <a:latin typeface="Times New Roman" panose="02020603050405020304" pitchFamily="18" charset="0"/>
                <a:cs typeface="Times New Roman" panose="02020603050405020304" pitchFamily="18" charset="0"/>
              </a:rPr>
              <a:t>agonizing</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痛苦的</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折磨人的</a:t>
            </a:r>
            <a:r>
              <a:rPr lang="en-US" altLang="zh-CN" sz="2000" dirty="0">
                <a:latin typeface="Times New Roman" panose="02020603050405020304" pitchFamily="18" charset="0"/>
                <a:cs typeface="Times New Roman" panose="02020603050405020304" pitchFamily="18" charset="0"/>
              </a:rPr>
              <a:t>) minutes, our </a:t>
            </a:r>
            <a:r>
              <a:rPr lang="en-US" altLang="zh-CN" sz="2000" dirty="0" smtClean="0">
                <a:latin typeface="Times New Roman" panose="02020603050405020304" pitchFamily="18" charset="0"/>
                <a:cs typeface="Times New Roman" panose="02020603050405020304" pitchFamily="18" charset="0"/>
              </a:rPr>
              <a:t>heroine </a:t>
            </a:r>
            <a:r>
              <a:rPr lang="en-US" altLang="zh-CN" sz="2000" b="1" dirty="0">
                <a:solidFill>
                  <a:srgbClr val="0000FF"/>
                </a:solidFill>
                <a:latin typeface="Times New Roman" panose="02020603050405020304" pitchFamily="18" charset="0"/>
                <a:cs typeface="Times New Roman" panose="02020603050405020304" pitchFamily="18" charset="0"/>
              </a:rPr>
              <a:t>worked diligently to rescue </a:t>
            </a:r>
            <a:r>
              <a:rPr lang="en-US" altLang="zh-CN" sz="2000" dirty="0">
                <a:latin typeface="Times New Roman" panose="02020603050405020304" pitchFamily="18" charset="0"/>
                <a:cs typeface="Times New Roman" panose="02020603050405020304" pitchFamily="18" charset="0"/>
              </a:rPr>
              <a:t>my son. She </a:t>
            </a:r>
            <a:r>
              <a:rPr lang="en-US" altLang="zh-CN" sz="2000" b="1" u="sng" dirty="0">
                <a:solidFill>
                  <a:srgbClr val="0000FF"/>
                </a:solidFill>
                <a:latin typeface="Times New Roman" panose="02020603050405020304" pitchFamily="18" charset="0"/>
                <a:cs typeface="Times New Roman" panose="02020603050405020304" pitchFamily="18" charset="0"/>
              </a:rPr>
              <a:t>repeatedly</a:t>
            </a:r>
            <a:r>
              <a:rPr lang="en-US" altLang="zh-CN" sz="2000" b="1" dirty="0">
                <a:solidFill>
                  <a:srgbClr val="0000FF"/>
                </a:solidFill>
                <a:latin typeface="Times New Roman" panose="02020603050405020304" pitchFamily="18" charset="0"/>
                <a:cs typeface="Times New Roman" panose="02020603050405020304" pitchFamily="18" charset="0"/>
              </a:rPr>
              <a:t> tried to grab hold of </a:t>
            </a:r>
            <a:r>
              <a:rPr lang="en-US" altLang="zh-CN" sz="2000" dirty="0">
                <a:latin typeface="Times New Roman" panose="02020603050405020304" pitchFamily="18" charset="0"/>
                <a:cs typeface="Times New Roman" panose="02020603050405020304" pitchFamily="18" charset="0"/>
              </a:rPr>
              <a:t>Forrest </a:t>
            </a:r>
            <a:r>
              <a:rPr lang="en-US" altLang="zh-CN" sz="2000" b="1" dirty="0">
                <a:solidFill>
                  <a:srgbClr val="0000FF"/>
                </a:solidFill>
                <a:latin typeface="Times New Roman" panose="02020603050405020304" pitchFamily="18" charset="0"/>
                <a:cs typeface="Times New Roman" panose="02020603050405020304" pitchFamily="18" charset="0"/>
              </a:rPr>
              <a:t>with her mouth</a:t>
            </a:r>
            <a:r>
              <a:rPr lang="en-US" altLang="zh-CN" sz="2000" dirty="0">
                <a:latin typeface="Times New Roman" panose="02020603050405020304" pitchFamily="18" charset="0"/>
                <a:cs typeface="Times New Roman" panose="02020603050405020304" pitchFamily="18" charset="0"/>
              </a:rPr>
              <a:t>, but my poor baby kept </a:t>
            </a:r>
            <a:r>
              <a:rPr lang="en-US" altLang="zh-CN" sz="2000" b="1" i="1" dirty="0">
                <a:latin typeface="Times New Roman" panose="02020603050405020304" pitchFamily="18" charset="0"/>
                <a:cs typeface="Times New Roman" panose="02020603050405020304" pitchFamily="18" charset="0"/>
              </a:rPr>
              <a:t>slipping</a:t>
            </a:r>
            <a:r>
              <a:rPr lang="en-US" altLang="zh-CN" sz="2000" dirty="0">
                <a:latin typeface="Times New Roman" panose="02020603050405020304" pitchFamily="18" charset="0"/>
                <a:cs typeface="Times New Roman" panose="02020603050405020304" pitchFamily="18" charset="0"/>
              </a:rPr>
              <a:t> </a:t>
            </a:r>
            <a:r>
              <a:rPr lang="en-US" altLang="zh-CN" sz="2000" b="1" i="1" dirty="0">
                <a:latin typeface="Times New Roman" panose="02020603050405020304" pitchFamily="18" charset="0"/>
                <a:cs typeface="Times New Roman" panose="02020603050405020304" pitchFamily="18" charset="0"/>
              </a:rPr>
              <a:t>out</a:t>
            </a:r>
            <a:r>
              <a:rPr lang="en-US" altLang="zh-CN" sz="2000" dirty="0">
                <a:latin typeface="Times New Roman" panose="02020603050405020304" pitchFamily="18" charset="0"/>
                <a:cs typeface="Times New Roman" panose="02020603050405020304" pitchFamily="18" charset="0"/>
              </a:rPr>
              <a:t> </a:t>
            </a:r>
            <a:r>
              <a:rPr lang="en-US" altLang="zh-CN" sz="2000" b="1" i="1" dirty="0">
                <a:latin typeface="Times New Roman" panose="02020603050405020304" pitchFamily="18" charset="0"/>
                <a:cs typeface="Times New Roman" panose="02020603050405020304" pitchFamily="18" charset="0"/>
              </a:rPr>
              <a:t>of</a:t>
            </a:r>
            <a:r>
              <a:rPr lang="en-US" altLang="zh-CN" sz="2000" dirty="0">
                <a:latin typeface="Times New Roman" panose="02020603050405020304" pitchFamily="18" charset="0"/>
                <a:cs typeface="Times New Roman" panose="02020603050405020304" pitchFamily="18" charset="0"/>
              </a:rPr>
              <a:t> </a:t>
            </a:r>
            <a:r>
              <a:rPr lang="en-US" altLang="zh-CN" sz="2000" b="1" dirty="0">
                <a:solidFill>
                  <a:srgbClr val="0000FF"/>
                </a:solidFill>
                <a:latin typeface="Times New Roman" panose="02020603050405020304" pitchFamily="18" charset="0"/>
                <a:cs typeface="Times New Roman" panose="02020603050405020304" pitchFamily="18" charset="0"/>
              </a:rPr>
              <a:t>her </a:t>
            </a:r>
            <a:r>
              <a:rPr lang="en-US" altLang="zh-CN" sz="2000" b="1" dirty="0" smtClean="0">
                <a:solidFill>
                  <a:srgbClr val="0000FF"/>
                </a:solidFill>
                <a:latin typeface="Times New Roman" panose="02020603050405020304" pitchFamily="18" charset="0"/>
                <a:cs typeface="Times New Roman" panose="02020603050405020304" pitchFamily="18" charset="0"/>
              </a:rPr>
              <a:t>grasp/ grip</a:t>
            </a:r>
            <a:r>
              <a:rPr lang="en-US" altLang="zh-CN"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r>
              <a:rPr lang="en-US" altLang="zh-CN" sz="2000" dirty="0" smtClean="0">
                <a:latin typeface="Times New Roman" panose="02020603050405020304" pitchFamily="18" charset="0"/>
                <a:cs typeface="Times New Roman" panose="02020603050405020304" pitchFamily="18" charset="0"/>
              </a:rPr>
              <a:t>Brigitte </a:t>
            </a:r>
            <a:r>
              <a:rPr lang="en-US" altLang="zh-CN" sz="2000" b="1" dirty="0" smtClean="0">
                <a:solidFill>
                  <a:srgbClr val="0000FF"/>
                </a:solidFill>
                <a:latin typeface="Times New Roman" panose="02020603050405020304" pitchFamily="18" charset="0"/>
                <a:cs typeface="Times New Roman" panose="02020603050405020304" pitchFamily="18" charset="0"/>
              </a:rPr>
              <a:t>zoomed to </a:t>
            </a:r>
            <a:r>
              <a:rPr lang="en-US" altLang="zh-CN" sz="2000" dirty="0" smtClean="0">
                <a:latin typeface="Times New Roman" panose="02020603050405020304" pitchFamily="18" charset="0"/>
                <a:cs typeface="Times New Roman" panose="02020603050405020304" pitchFamily="18" charset="0"/>
              </a:rPr>
              <a:t>where my son was and </a:t>
            </a:r>
            <a:r>
              <a:rPr lang="en-US" altLang="zh-CN" sz="2000" b="1" dirty="0" smtClean="0">
                <a:solidFill>
                  <a:srgbClr val="0000FF"/>
                </a:solidFill>
                <a:latin typeface="Times New Roman" panose="02020603050405020304" pitchFamily="18" charset="0"/>
                <a:cs typeface="Times New Roman" panose="02020603050405020304" pitchFamily="18" charset="0"/>
              </a:rPr>
              <a:t>tried </a:t>
            </a:r>
            <a:r>
              <a:rPr lang="en-US" altLang="zh-CN" sz="2000" b="1" dirty="0">
                <a:solidFill>
                  <a:srgbClr val="0000FF"/>
                </a:solidFill>
                <a:latin typeface="Times New Roman" panose="02020603050405020304" pitchFamily="18" charset="0"/>
                <a:cs typeface="Times New Roman" panose="02020603050405020304" pitchFamily="18" charset="0"/>
              </a:rPr>
              <a:t>to grab him in her jaws</a:t>
            </a:r>
            <a:r>
              <a:rPr lang="en-US" altLang="zh-CN" sz="2000" dirty="0">
                <a:latin typeface="Times New Roman" panose="02020603050405020304" pitchFamily="18" charset="0"/>
                <a:cs typeface="Times New Roman" panose="02020603050405020304" pitchFamily="18" charset="0"/>
              </a:rPr>
              <a:t>. </a:t>
            </a:r>
            <a:r>
              <a:rPr lang="en-US" altLang="zh-CN" sz="2000" b="1" u="sng" dirty="0">
                <a:solidFill>
                  <a:srgbClr val="0000FF"/>
                </a:solidFill>
                <a:latin typeface="Times New Roman" panose="02020603050405020304" pitchFamily="18" charset="0"/>
                <a:cs typeface="Times New Roman" panose="02020603050405020304" pitchFamily="18" charset="0"/>
              </a:rPr>
              <a:t>However</a:t>
            </a:r>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Forrest </a:t>
            </a:r>
            <a:r>
              <a:rPr lang="en-US" altLang="zh-CN" sz="2000" dirty="0">
                <a:latin typeface="Times New Roman" panose="02020603050405020304" pitchFamily="18" charset="0"/>
                <a:cs typeface="Times New Roman" panose="02020603050405020304" pitchFamily="18" charset="0"/>
              </a:rPr>
              <a:t>always </a:t>
            </a:r>
            <a:r>
              <a:rPr lang="en-US" altLang="zh-CN" sz="2000" b="1" i="1" dirty="0">
                <a:latin typeface="Times New Roman" panose="02020603050405020304" pitchFamily="18" charset="0"/>
                <a:cs typeface="Times New Roman" panose="02020603050405020304" pitchFamily="18" charset="0"/>
              </a:rPr>
              <a:t>slipped from</a:t>
            </a:r>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her </a:t>
            </a:r>
            <a:r>
              <a:rPr lang="en-US" altLang="zh-CN" sz="2000" b="1" dirty="0" smtClean="0">
                <a:solidFill>
                  <a:srgbClr val="0000FF"/>
                </a:solidFill>
                <a:latin typeface="Times New Roman" panose="02020603050405020304" pitchFamily="18" charset="0"/>
                <a:cs typeface="Times New Roman" panose="02020603050405020304" pitchFamily="18" charset="0"/>
              </a:rPr>
              <a:t>clutches</a:t>
            </a:r>
            <a:r>
              <a:rPr lang="en-US" altLang="zh-CN"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endParaRPr lang="en-US" altLang="zh-CN" sz="2000" b="1" u="sng" dirty="0">
              <a:solidFill>
                <a:srgbClr val="0000FF"/>
              </a:solidFill>
              <a:latin typeface="Times New Roman" panose="02020603050405020304" pitchFamily="18" charset="0"/>
              <a:cs typeface="Times New Roman" panose="02020603050405020304" pitchFamily="18" charset="0"/>
            </a:endParaRPr>
          </a:p>
          <a:p>
            <a:r>
              <a:rPr lang="en-US" altLang="zh-CN" sz="2000" b="1" u="sng" dirty="0" smtClean="0">
                <a:solidFill>
                  <a:srgbClr val="0000FF"/>
                </a:solidFill>
                <a:latin typeface="Times New Roman" panose="02020603050405020304" pitchFamily="18" charset="0"/>
                <a:cs typeface="Times New Roman" panose="02020603050405020304" pitchFamily="18" charset="0"/>
              </a:rPr>
              <a:t>Finally</a:t>
            </a:r>
            <a:r>
              <a:rPr lang="en-US" altLang="zh-CN" sz="2000" dirty="0">
                <a:latin typeface="Times New Roman" panose="02020603050405020304" pitchFamily="18" charset="0"/>
                <a:cs typeface="Times New Roman" panose="02020603050405020304" pitchFamily="18" charset="0"/>
              </a:rPr>
              <a:t>, after several </a:t>
            </a:r>
            <a:r>
              <a:rPr lang="en-US" altLang="zh-CN" sz="2000" b="1" dirty="0">
                <a:solidFill>
                  <a:srgbClr val="0000FF"/>
                </a:solidFill>
                <a:latin typeface="Times New Roman" panose="02020603050405020304" pitchFamily="18" charset="0"/>
                <a:cs typeface="Times New Roman" panose="02020603050405020304" pitchFamily="18" charset="0"/>
              </a:rPr>
              <a:t>failed attempts</a:t>
            </a:r>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she </a:t>
            </a:r>
            <a:r>
              <a:rPr lang="en-US" altLang="zh-CN" sz="2000" dirty="0">
                <a:latin typeface="Times New Roman" panose="02020603050405020304" pitchFamily="18" charset="0"/>
                <a:cs typeface="Times New Roman" panose="02020603050405020304" pitchFamily="18" charset="0"/>
              </a:rPr>
              <a:t>succeeded in </a:t>
            </a:r>
            <a:r>
              <a:rPr lang="en-US" altLang="zh-CN" sz="2000" b="1" dirty="0">
                <a:solidFill>
                  <a:srgbClr val="0000FF"/>
                </a:solidFill>
                <a:latin typeface="Times New Roman" panose="02020603050405020304" pitchFamily="18" charset="0"/>
                <a:cs typeface="Times New Roman" panose="02020603050405020304" pitchFamily="18" charset="0"/>
              </a:rPr>
              <a:t>grasping</a:t>
            </a:r>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Forrest’s collar and </a:t>
            </a:r>
            <a:r>
              <a:rPr lang="en-US" altLang="zh-CN" sz="2000" b="1" dirty="0" smtClean="0">
                <a:solidFill>
                  <a:srgbClr val="0000FF"/>
                </a:solidFill>
                <a:latin typeface="Times New Roman" panose="02020603050405020304" pitchFamily="18" charset="0"/>
                <a:cs typeface="Times New Roman" panose="02020603050405020304" pitchFamily="18" charset="0"/>
              </a:rPr>
              <a:t>pushing </a:t>
            </a:r>
            <a:r>
              <a:rPr lang="en-US" altLang="zh-CN" sz="2000" b="1" dirty="0">
                <a:solidFill>
                  <a:srgbClr val="0000FF"/>
                </a:solidFill>
                <a:latin typeface="Times New Roman" panose="02020603050405020304" pitchFamily="18" charset="0"/>
                <a:cs typeface="Times New Roman" panose="02020603050405020304" pitchFamily="18" charset="0"/>
              </a:rPr>
              <a:t>him out of the pool</a:t>
            </a:r>
            <a:r>
              <a:rPr lang="en-US" altLang="zh-CN" sz="2000" dirty="0">
                <a:latin typeface="Times New Roman" panose="02020603050405020304" pitchFamily="18" charset="0"/>
                <a:cs typeface="Times New Roman" panose="02020603050405020304" pitchFamily="18" charset="0"/>
              </a:rPr>
              <a:t>. She </a:t>
            </a:r>
            <a:r>
              <a:rPr lang="en-US" altLang="zh-CN" sz="2000" b="1" u="sng" dirty="0">
                <a:solidFill>
                  <a:srgbClr val="0000FF"/>
                </a:solidFill>
                <a:latin typeface="Times New Roman" panose="02020603050405020304" pitchFamily="18" charset="0"/>
                <a:cs typeface="Times New Roman" panose="02020603050405020304" pitchFamily="18" charset="0"/>
              </a:rPr>
              <a:t>even</a:t>
            </a:r>
            <a:r>
              <a:rPr lang="en-US" altLang="zh-CN" sz="2000" dirty="0">
                <a:latin typeface="Times New Roman" panose="02020603050405020304" pitchFamily="18" charset="0"/>
                <a:cs typeface="Times New Roman" panose="02020603050405020304" pitchFamily="18" charset="0"/>
              </a:rPr>
              <a:t> </a:t>
            </a:r>
            <a:r>
              <a:rPr lang="en-US" altLang="zh-CN" sz="2000" b="1" dirty="0">
                <a:solidFill>
                  <a:srgbClr val="0000FF"/>
                </a:solidFill>
                <a:latin typeface="Times New Roman" panose="02020603050405020304" pitchFamily="18" charset="0"/>
                <a:cs typeface="Times New Roman" panose="02020603050405020304" pitchFamily="18" charset="0"/>
              </a:rPr>
              <a:t>placed a big paw on her friend’s back to hold him in place </a:t>
            </a:r>
            <a:r>
              <a:rPr lang="en-US" altLang="zh-CN" sz="2000" dirty="0">
                <a:latin typeface="Times New Roman" panose="02020603050405020304" pitchFamily="18" charset="0"/>
                <a:cs typeface="Times New Roman" panose="02020603050405020304" pitchFamily="18" charset="0"/>
              </a:rPr>
              <a:t>and make sure he didn’t </a:t>
            </a:r>
            <a:r>
              <a:rPr lang="en-US" altLang="zh-CN" sz="2000" b="1" i="1" dirty="0">
                <a:latin typeface="Times New Roman" panose="02020603050405020304" pitchFamily="18" charset="0"/>
                <a:cs typeface="Times New Roman" panose="02020603050405020304" pitchFamily="18" charset="0"/>
              </a:rPr>
              <a:t>slide back </a:t>
            </a:r>
            <a:r>
              <a:rPr lang="en-US" altLang="zh-CN" sz="2000" dirty="0">
                <a:latin typeface="Times New Roman" panose="02020603050405020304" pitchFamily="18" charset="0"/>
                <a:cs typeface="Times New Roman" panose="02020603050405020304" pitchFamily="18" charset="0"/>
              </a:rPr>
              <a:t>into the </a:t>
            </a:r>
            <a:r>
              <a:rPr lang="en-US" altLang="zh-CN" sz="2000" dirty="0" smtClean="0">
                <a:latin typeface="Times New Roman" panose="02020603050405020304" pitchFamily="18" charset="0"/>
                <a:cs typeface="Times New Roman" panose="02020603050405020304" pitchFamily="18" charset="0"/>
              </a:rPr>
              <a:t>water.</a:t>
            </a:r>
            <a:endParaRPr lang="en-US" altLang="zh-CN" sz="2000" dirty="0" smtClean="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r>
              <a:rPr lang="en-US" altLang="zh-CN" sz="2000" b="1" u="sng" dirty="0">
                <a:solidFill>
                  <a:srgbClr val="0000FF"/>
                </a:solidFill>
                <a:latin typeface="Times New Roman" panose="02020603050405020304" pitchFamily="18" charset="0"/>
                <a:cs typeface="Times New Roman" panose="02020603050405020304" pitchFamily="18" charset="0"/>
              </a:rPr>
              <a:t>Nonetheless</a:t>
            </a:r>
            <a:r>
              <a:rPr lang="en-US" altLang="zh-CN" sz="2000" dirty="0">
                <a:latin typeface="Times New Roman" panose="02020603050405020304" pitchFamily="18" charset="0"/>
                <a:cs typeface="Times New Roman" panose="02020603050405020304" pitchFamily="18" charset="0"/>
              </a:rPr>
              <a:t>, Brigitte</a:t>
            </a:r>
            <a:r>
              <a:rPr lang="en-US" altLang="zh-CN" sz="2000" dirty="0" smtClean="0">
                <a:latin typeface="Times New Roman" panose="02020603050405020304" pitchFamily="18" charset="0"/>
                <a:cs typeface="Times New Roman" panose="02020603050405020304" pitchFamily="18" charset="0"/>
              </a:rPr>
              <a:t> </a:t>
            </a:r>
            <a:r>
              <a:rPr lang="en-US" altLang="zh-CN" sz="2000" b="1" u="sng" dirty="0">
                <a:solidFill>
                  <a:srgbClr val="0000FF"/>
                </a:solidFill>
                <a:latin typeface="Times New Roman" panose="02020603050405020304" pitchFamily="18" charset="0"/>
                <a:cs typeface="Times New Roman" panose="02020603050405020304" pitchFamily="18" charset="0"/>
              </a:rPr>
              <a:t>never </a:t>
            </a:r>
            <a:r>
              <a:rPr lang="en-US" altLang="zh-CN" sz="2000" b="1" dirty="0" smtClean="0">
                <a:solidFill>
                  <a:srgbClr val="0000FF"/>
                </a:solidFill>
                <a:latin typeface="Times New Roman" panose="02020603050405020304" pitchFamily="18" charset="0"/>
                <a:cs typeface="Times New Roman" panose="02020603050405020304" pitchFamily="18" charset="0"/>
              </a:rPr>
              <a:t>gave </a:t>
            </a:r>
            <a:r>
              <a:rPr lang="en-US" altLang="zh-CN" sz="2000" b="1" dirty="0">
                <a:solidFill>
                  <a:srgbClr val="0000FF"/>
                </a:solidFill>
                <a:latin typeface="Times New Roman" panose="02020603050405020304" pitchFamily="18" charset="0"/>
                <a:cs typeface="Times New Roman" panose="02020603050405020304" pitchFamily="18" charset="0"/>
              </a:rPr>
              <a:t>up </a:t>
            </a:r>
            <a:r>
              <a:rPr lang="en-US" altLang="zh-CN" sz="2000" dirty="0">
                <a:latin typeface="Times New Roman" panose="02020603050405020304" pitchFamily="18" charset="0"/>
                <a:cs typeface="Times New Roman" panose="02020603050405020304" pitchFamily="18" charset="0"/>
              </a:rPr>
              <a:t>and </a:t>
            </a:r>
            <a:r>
              <a:rPr lang="en-US" altLang="zh-CN" sz="2000" b="1" u="sng" dirty="0">
                <a:solidFill>
                  <a:srgbClr val="0000FF"/>
                </a:solidFill>
                <a:latin typeface="Times New Roman" panose="02020603050405020304" pitchFamily="18" charset="0"/>
                <a:cs typeface="Times New Roman" panose="02020603050405020304" pitchFamily="18" charset="0"/>
              </a:rPr>
              <a:t>still</a:t>
            </a:r>
            <a:r>
              <a:rPr lang="en-US" altLang="zh-CN" sz="2000" dirty="0">
                <a:latin typeface="Times New Roman" panose="02020603050405020304" pitchFamily="18" charset="0"/>
                <a:cs typeface="Times New Roman" panose="02020603050405020304" pitchFamily="18" charset="0"/>
              </a:rPr>
              <a:t> </a:t>
            </a:r>
            <a:r>
              <a:rPr lang="en-US" altLang="zh-CN" sz="2000" b="1" dirty="0">
                <a:solidFill>
                  <a:srgbClr val="0000FF"/>
                </a:solidFill>
                <a:latin typeface="Times New Roman" panose="02020603050405020304" pitchFamily="18" charset="0"/>
                <a:cs typeface="Times New Roman" panose="02020603050405020304" pitchFamily="18" charset="0"/>
              </a:rPr>
              <a:t>attempted</a:t>
            </a:r>
            <a:r>
              <a:rPr lang="en-US" altLang="zh-CN" sz="2000" dirty="0" smtClean="0">
                <a:latin typeface="Times New Roman" panose="02020603050405020304" pitchFamily="18" charset="0"/>
                <a:cs typeface="Times New Roman" panose="02020603050405020304" pitchFamily="18" charset="0"/>
              </a:rPr>
              <a:t> </a:t>
            </a:r>
            <a:r>
              <a:rPr lang="en-US" altLang="zh-CN" sz="2000" b="1" dirty="0">
                <a:solidFill>
                  <a:srgbClr val="0000FF"/>
                </a:solidFill>
                <a:latin typeface="Times New Roman" panose="02020603050405020304" pitchFamily="18" charset="0"/>
                <a:cs typeface="Times New Roman" panose="02020603050405020304" pitchFamily="18" charset="0"/>
              </a:rPr>
              <a:t>to</a:t>
            </a:r>
            <a:r>
              <a:rPr lang="en-US" altLang="zh-CN" sz="2000" dirty="0">
                <a:latin typeface="Times New Roman" panose="02020603050405020304" pitchFamily="18" charset="0"/>
                <a:cs typeface="Times New Roman" panose="02020603050405020304" pitchFamily="18" charset="0"/>
              </a:rPr>
              <a:t> </a:t>
            </a:r>
            <a:r>
              <a:rPr lang="en-US" altLang="zh-CN" sz="2000" b="1" dirty="0">
                <a:solidFill>
                  <a:srgbClr val="0000FF"/>
                </a:solidFill>
                <a:latin typeface="Times New Roman" panose="02020603050405020304" pitchFamily="18" charset="0"/>
                <a:cs typeface="Times New Roman" panose="02020603050405020304" pitchFamily="18" charset="0"/>
              </a:rPr>
              <a:t>pull</a:t>
            </a:r>
            <a:r>
              <a:rPr lang="en-US" altLang="zh-CN" sz="2000" dirty="0">
                <a:latin typeface="Times New Roman" panose="02020603050405020304" pitchFamily="18" charset="0"/>
                <a:cs typeface="Times New Roman" panose="02020603050405020304" pitchFamily="18" charset="0"/>
              </a:rPr>
              <a:t> the dog out of the water. After several </a:t>
            </a:r>
            <a:r>
              <a:rPr lang="en-US" altLang="zh-CN" sz="2000" b="1" dirty="0">
                <a:solidFill>
                  <a:srgbClr val="0000FF"/>
                </a:solidFill>
                <a:latin typeface="Times New Roman" panose="02020603050405020304" pitchFamily="18" charset="0"/>
                <a:cs typeface="Times New Roman" panose="02020603050405020304" pitchFamily="18" charset="0"/>
              </a:rPr>
              <a:t>attempts</a:t>
            </a:r>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she </a:t>
            </a:r>
            <a:r>
              <a:rPr lang="en-US" altLang="zh-CN" sz="2000" b="1" u="sng" dirty="0">
                <a:solidFill>
                  <a:srgbClr val="0000FF"/>
                </a:solidFill>
                <a:latin typeface="Times New Roman" panose="02020603050405020304" pitchFamily="18" charset="0"/>
                <a:cs typeface="Times New Roman" panose="02020603050405020304" pitchFamily="18" charset="0"/>
              </a:rPr>
              <a:t>eventually</a:t>
            </a:r>
            <a:r>
              <a:rPr lang="en-US" altLang="zh-CN" sz="2000" dirty="0">
                <a:latin typeface="Times New Roman" panose="02020603050405020304" pitchFamily="18" charset="0"/>
                <a:cs typeface="Times New Roman" panose="02020603050405020304" pitchFamily="18" charset="0"/>
              </a:rPr>
              <a:t> </a:t>
            </a:r>
            <a:r>
              <a:rPr lang="en-US" altLang="zh-CN" sz="2000" b="1" dirty="0" smtClean="0">
                <a:solidFill>
                  <a:srgbClr val="0000FF"/>
                </a:solidFill>
                <a:latin typeface="Times New Roman" panose="02020603050405020304" pitchFamily="18" charset="0"/>
                <a:cs typeface="Times New Roman" panose="02020603050405020304" pitchFamily="18" charset="0"/>
              </a:rPr>
              <a:t>succeeded/ proved herself a heroine</a:t>
            </a:r>
            <a:r>
              <a:rPr lang="en-US" altLang="zh-CN" sz="2000" dirty="0" smtClean="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075"/>
                                        </p:tgtEl>
                                        <p:attrNameLst>
                                          <p:attrName>style.visibility</p:attrName>
                                        </p:attrNameLst>
                                      </p:cBhvr>
                                      <p:to>
                                        <p:strVal val="visible"/>
                                      </p:to>
                                    </p:set>
                                    <p:animEffect transition="in" filter="fade">
                                      <p:cBhvr>
                                        <p:cTn id="31" dur="1000"/>
                                        <p:tgtEl>
                                          <p:spTgt spid="3075"/>
                                        </p:tgtEl>
                                      </p:cBhvr>
                                    </p:animEffect>
                                    <p:anim calcmode="lin" valueType="num">
                                      <p:cBhvr>
                                        <p:cTn id="32" dur="1000" fill="hold"/>
                                        <p:tgtEl>
                                          <p:spTgt spid="3075"/>
                                        </p:tgtEl>
                                        <p:attrNameLst>
                                          <p:attrName>ppt_x</p:attrName>
                                        </p:attrNameLst>
                                      </p:cBhvr>
                                      <p:tavLst>
                                        <p:tav tm="0">
                                          <p:val>
                                            <p:strVal val="#ppt_x"/>
                                          </p:val>
                                        </p:tav>
                                        <p:tav tm="100000">
                                          <p:val>
                                            <p:strVal val="#ppt_x"/>
                                          </p:val>
                                        </p:tav>
                                      </p:tavLst>
                                    </p:anim>
                                    <p:anim calcmode="lin" valueType="num">
                                      <p:cBhvr>
                                        <p:cTn id="33"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heel(1)">
                                      <p:cBhvr>
                                        <p:cTn id="5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9208" y="371298"/>
            <a:ext cx="8313575" cy="5940088"/>
          </a:xfrm>
          <a:prstGeom prst="rect">
            <a:avLst/>
          </a:prstGeom>
        </p:spPr>
        <p:txBody>
          <a:bodyPr wrap="square">
            <a:spAutoFit/>
          </a:bodyPr>
          <a:lstStyle/>
          <a:p>
            <a:pPr algn="just"/>
            <a:r>
              <a:rPr lang="zh-CN" altLang="en-US" sz="2000" b="1" dirty="0" smtClean="0">
                <a:latin typeface="Times New Roman" panose="02020603050405020304" pitchFamily="18" charset="0"/>
                <a:cs typeface="Times New Roman" panose="02020603050405020304" pitchFamily="18" charset="0"/>
              </a:rPr>
              <a:t>学生佳作：</a:t>
            </a:r>
            <a:endParaRPr lang="en-US" altLang="zh-CN" sz="2000" b="1" dirty="0" smtClean="0">
              <a:latin typeface="Times New Roman" panose="02020603050405020304" pitchFamily="18" charset="0"/>
              <a:cs typeface="Times New Roman" panose="02020603050405020304" pitchFamily="18" charset="0"/>
            </a:endParaRPr>
          </a:p>
          <a:p>
            <a:pPr algn="just"/>
            <a:r>
              <a:rPr lang="en-US" altLang="zh-CN" sz="2000" b="1" dirty="0" smtClean="0">
                <a:latin typeface="Times New Roman" panose="02020603050405020304" pitchFamily="18" charset="0"/>
                <a:cs typeface="Times New Roman" panose="02020603050405020304" pitchFamily="18" charset="0"/>
              </a:rPr>
              <a:t>       There </a:t>
            </a:r>
            <a:r>
              <a:rPr lang="en-US" altLang="zh-CN" sz="2000" b="1" dirty="0">
                <a:latin typeface="Times New Roman" panose="02020603050405020304" pitchFamily="18" charset="0"/>
                <a:cs typeface="Times New Roman" panose="02020603050405020304" pitchFamily="18" charset="0"/>
              </a:rPr>
              <a:t>I was surprised to see Brigitte, who was terrified of water, dive into the pool. </a:t>
            </a:r>
            <a:r>
              <a:rPr lang="en-US" altLang="zh-CN" sz="2000" i="1" u="sng" dirty="0" smtClean="0">
                <a:latin typeface="Times New Roman" panose="02020603050405020304" pitchFamily="18" charset="0"/>
                <a:cs typeface="Times New Roman" panose="02020603050405020304" pitchFamily="18" charset="0"/>
              </a:rPr>
              <a:t>Inside the pool was </a:t>
            </a:r>
            <a:r>
              <a:rPr lang="en-US" altLang="zh-CN" sz="2000" dirty="0" smtClean="0">
                <a:latin typeface="Times New Roman" panose="02020603050405020304" pitchFamily="18" charset="0"/>
                <a:cs typeface="Times New Roman" panose="02020603050405020304" pitchFamily="18" charset="0"/>
              </a:rPr>
              <a:t>my baby Forrest crying </a:t>
            </a:r>
            <a:r>
              <a:rPr lang="en-US" altLang="zh-CN" sz="2000" dirty="0" smtClean="0">
                <a:solidFill>
                  <a:srgbClr val="FF0000"/>
                </a:solidFill>
                <a:latin typeface="Times New Roman" panose="02020603050405020304" pitchFamily="18" charset="0"/>
                <a:cs typeface="Times New Roman" panose="02020603050405020304" pitchFamily="18" charset="0"/>
              </a:rPr>
              <a:t>helplessly</a:t>
            </a:r>
            <a:r>
              <a:rPr lang="en-US" altLang="zh-CN" sz="2000" dirty="0" smtClean="0">
                <a:latin typeface="Times New Roman" panose="02020603050405020304" pitchFamily="18" charset="0"/>
                <a:cs typeface="Times New Roman" panose="02020603050405020304" pitchFamily="18" charset="0"/>
              </a:rPr>
              <a:t>! </a:t>
            </a:r>
            <a:r>
              <a:rPr lang="en-US" altLang="zh-CN" sz="2000" i="1" u="sng" dirty="0">
                <a:latin typeface="Times New Roman" panose="02020603050405020304" pitchFamily="18" charset="0"/>
                <a:cs typeface="Times New Roman" panose="02020603050405020304" pitchFamily="18" charset="0"/>
              </a:rPr>
              <a:t>However</a:t>
            </a:r>
            <a:r>
              <a:rPr lang="en-US" altLang="zh-CN" sz="2000" dirty="0" smtClean="0">
                <a:latin typeface="Times New Roman" panose="02020603050405020304" pitchFamily="18" charset="0"/>
                <a:cs typeface="Times New Roman" panose="02020603050405020304" pitchFamily="18" charset="0"/>
              </a:rPr>
              <a:t>, when Forrest </a:t>
            </a:r>
            <a:r>
              <a:rPr lang="en-US" altLang="zh-CN" sz="2000" dirty="0">
                <a:solidFill>
                  <a:srgbClr val="FF0000"/>
                </a:solidFill>
                <a:latin typeface="Times New Roman" panose="02020603050405020304" pitchFamily="18" charset="0"/>
                <a:cs typeface="Times New Roman" panose="02020603050405020304" pitchFamily="18" charset="0"/>
              </a:rPr>
              <a:t>beheld</a:t>
            </a:r>
            <a:r>
              <a:rPr lang="en-US" altLang="zh-CN" sz="2000" dirty="0" smtClean="0">
                <a:latin typeface="Times New Roman" panose="02020603050405020304" pitchFamily="18" charset="0"/>
                <a:cs typeface="Times New Roman" panose="02020603050405020304" pitchFamily="18" charset="0"/>
              </a:rPr>
              <a:t> Brigitte swimming </a:t>
            </a:r>
            <a:r>
              <a:rPr lang="en-US" altLang="zh-CN" sz="2000" dirty="0">
                <a:solidFill>
                  <a:srgbClr val="FF0000"/>
                </a:solidFill>
                <a:latin typeface="Times New Roman" panose="02020603050405020304" pitchFamily="18" charset="0"/>
                <a:cs typeface="Times New Roman" panose="02020603050405020304" pitchFamily="18" charset="0"/>
              </a:rPr>
              <a:t>bravely</a:t>
            </a:r>
            <a:r>
              <a:rPr lang="en-US" altLang="zh-CN" sz="2000" dirty="0" smtClean="0">
                <a:latin typeface="Times New Roman" panose="02020603050405020304" pitchFamily="18" charset="0"/>
                <a:cs typeface="Times New Roman" panose="02020603050405020304" pitchFamily="18" charset="0"/>
              </a:rPr>
              <a:t> toward him, he stopped his </a:t>
            </a:r>
            <a:r>
              <a:rPr lang="en-US" altLang="zh-CN" sz="2000" dirty="0">
                <a:solidFill>
                  <a:srgbClr val="FF0000"/>
                </a:solidFill>
                <a:latin typeface="Times New Roman" panose="02020603050405020304" pitchFamily="18" charset="0"/>
                <a:cs typeface="Times New Roman" panose="02020603050405020304" pitchFamily="18" charset="0"/>
              </a:rPr>
              <a:t>desperate</a:t>
            </a:r>
            <a:r>
              <a:rPr lang="en-US" altLang="zh-CN" sz="2000" dirty="0" smtClean="0">
                <a:latin typeface="Times New Roman" panose="02020603050405020304" pitchFamily="18" charset="0"/>
                <a:cs typeface="Times New Roman" panose="02020603050405020304" pitchFamily="18" charset="0"/>
              </a:rPr>
              <a:t> </a:t>
            </a:r>
            <a:r>
              <a:rPr lang="en-US" altLang="zh-CN" sz="2000" dirty="0">
                <a:solidFill>
                  <a:srgbClr val="FF0000"/>
                </a:solidFill>
                <a:latin typeface="Times New Roman" panose="02020603050405020304" pitchFamily="18" charset="0"/>
                <a:cs typeface="Times New Roman" panose="02020603050405020304" pitchFamily="18" charset="0"/>
              </a:rPr>
              <a:t>scream</a:t>
            </a:r>
            <a:r>
              <a:rPr lang="en-US" altLang="zh-CN" sz="2000" dirty="0" smtClean="0">
                <a:latin typeface="Times New Roman" panose="02020603050405020304" pitchFamily="18" charset="0"/>
                <a:cs typeface="Times New Roman" panose="02020603050405020304" pitchFamily="18" charset="0"/>
              </a:rPr>
              <a:t>, as if </a:t>
            </a:r>
            <a:r>
              <a:rPr lang="en-US" altLang="zh-CN" sz="2000" dirty="0">
                <a:solidFill>
                  <a:srgbClr val="FF0000"/>
                </a:solidFill>
                <a:latin typeface="Times New Roman" panose="02020603050405020304" pitchFamily="18" charset="0"/>
                <a:cs typeface="Times New Roman" panose="02020603050405020304" pitchFamily="18" charset="0"/>
              </a:rPr>
              <a:t>clutching a straw</a:t>
            </a:r>
            <a:r>
              <a:rPr lang="en-US" altLang="zh-CN" sz="2000" dirty="0" smtClean="0">
                <a:latin typeface="Times New Roman" panose="02020603050405020304" pitchFamily="18" charset="0"/>
                <a:cs typeface="Times New Roman" panose="02020603050405020304" pitchFamily="18" charset="0"/>
              </a:rPr>
              <a:t>. </a:t>
            </a:r>
            <a:r>
              <a:rPr lang="en-US" altLang="zh-CN" sz="2000" i="1" u="sng" dirty="0">
                <a:latin typeface="Times New Roman" panose="02020603050405020304" pitchFamily="18" charset="0"/>
                <a:cs typeface="Times New Roman" panose="02020603050405020304" pitchFamily="18" charset="0"/>
              </a:rPr>
              <a:t>It was not long before </a:t>
            </a:r>
            <a:r>
              <a:rPr lang="en-US" altLang="zh-CN" sz="2000" dirty="0" smtClean="0">
                <a:latin typeface="Times New Roman" panose="02020603050405020304" pitchFamily="18" charset="0"/>
                <a:cs typeface="Times New Roman" panose="02020603050405020304" pitchFamily="18" charset="0"/>
              </a:rPr>
              <a:t>Brigitte swam alongside Forrest and </a:t>
            </a:r>
            <a:r>
              <a:rPr lang="en-US" altLang="zh-CN" sz="2000" dirty="0">
                <a:solidFill>
                  <a:srgbClr val="FF0000"/>
                </a:solidFill>
                <a:latin typeface="Times New Roman" panose="02020603050405020304" pitchFamily="18" charset="0"/>
                <a:cs typeface="Times New Roman" panose="02020603050405020304" pitchFamily="18" charset="0"/>
              </a:rPr>
              <a:t>nudged</a:t>
            </a:r>
            <a:r>
              <a:rPr lang="en-US" altLang="zh-CN" sz="2000" dirty="0" smtClean="0">
                <a:latin typeface="Times New Roman" panose="02020603050405020304" pitchFamily="18" charset="0"/>
                <a:cs typeface="Times New Roman" panose="02020603050405020304" pitchFamily="18" charset="0"/>
              </a:rPr>
              <a:t> him toward my direction </a:t>
            </a:r>
            <a:r>
              <a:rPr lang="en-US" altLang="zh-CN" sz="2000" dirty="0">
                <a:solidFill>
                  <a:srgbClr val="FF0000"/>
                </a:solidFill>
                <a:latin typeface="Times New Roman" panose="02020603050405020304" pitchFamily="18" charset="0"/>
                <a:cs typeface="Times New Roman" panose="02020603050405020304" pitchFamily="18" charset="0"/>
              </a:rPr>
              <a:t>with</a:t>
            </a:r>
            <a:r>
              <a:rPr lang="en-US" altLang="zh-CN" sz="2000" dirty="0" smtClean="0">
                <a:latin typeface="Times New Roman" panose="02020603050405020304" pitchFamily="18" charset="0"/>
                <a:cs typeface="Times New Roman" panose="02020603050405020304" pitchFamily="18" charset="0"/>
              </a:rPr>
              <a:t> </a:t>
            </a:r>
            <a:r>
              <a:rPr lang="en-US" altLang="zh-CN" sz="2000" dirty="0">
                <a:solidFill>
                  <a:srgbClr val="FF0000"/>
                </a:solidFill>
                <a:latin typeface="Times New Roman" panose="02020603050405020304" pitchFamily="18" charset="0"/>
                <a:cs typeface="Times New Roman" panose="02020603050405020304" pitchFamily="18" charset="0"/>
              </a:rPr>
              <a:t>her</a:t>
            </a:r>
            <a:r>
              <a:rPr lang="en-US" altLang="zh-CN" sz="2000" dirty="0" smtClean="0">
                <a:latin typeface="Times New Roman" panose="02020603050405020304" pitchFamily="18" charset="0"/>
                <a:cs typeface="Times New Roman" panose="02020603050405020304" pitchFamily="18" charset="0"/>
              </a:rPr>
              <a:t> </a:t>
            </a:r>
            <a:r>
              <a:rPr lang="en-US" altLang="zh-CN" sz="2000" dirty="0">
                <a:solidFill>
                  <a:srgbClr val="FF0000"/>
                </a:solidFill>
                <a:latin typeface="Times New Roman" panose="02020603050405020304" pitchFamily="18" charset="0"/>
                <a:cs typeface="Times New Roman" panose="02020603050405020304" pitchFamily="18" charset="0"/>
              </a:rPr>
              <a:t>paws</a:t>
            </a:r>
            <a:r>
              <a:rPr lang="en-US" altLang="zh-CN" sz="2000" dirty="0" smtClean="0">
                <a:latin typeface="Times New Roman" panose="02020603050405020304" pitchFamily="18" charset="0"/>
                <a:cs typeface="Times New Roman" panose="02020603050405020304" pitchFamily="18" charset="0"/>
              </a:rPr>
              <a:t> </a:t>
            </a:r>
            <a:r>
              <a:rPr lang="en-US" altLang="zh-CN" sz="2000" dirty="0">
                <a:solidFill>
                  <a:srgbClr val="FF0000"/>
                </a:solidFill>
                <a:latin typeface="Times New Roman" panose="02020603050405020304" pitchFamily="18" charset="0"/>
                <a:cs typeface="Times New Roman" panose="02020603050405020304" pitchFamily="18" charset="0"/>
              </a:rPr>
              <a:t>placing</a:t>
            </a:r>
            <a:r>
              <a:rPr lang="en-US" altLang="zh-CN" sz="2000" dirty="0" smtClean="0">
                <a:latin typeface="Times New Roman" panose="02020603050405020304" pitchFamily="18" charset="0"/>
                <a:cs typeface="Times New Roman" panose="02020603050405020304" pitchFamily="18" charset="0"/>
              </a:rPr>
              <a:t> </a:t>
            </a:r>
            <a:r>
              <a:rPr lang="en-US" altLang="zh-CN" sz="2000" dirty="0">
                <a:solidFill>
                  <a:srgbClr val="FF0000"/>
                </a:solidFill>
                <a:latin typeface="Times New Roman" panose="02020603050405020304" pitchFamily="18" charset="0"/>
                <a:cs typeface="Times New Roman" panose="02020603050405020304" pitchFamily="18" charset="0"/>
              </a:rPr>
              <a:t>gingerly</a:t>
            </a:r>
            <a:r>
              <a:rPr lang="en-US" altLang="zh-CN" sz="2000" dirty="0" smtClean="0">
                <a:latin typeface="Times New Roman" panose="02020603050405020304" pitchFamily="18" charset="0"/>
                <a:cs typeface="Times New Roman" panose="02020603050405020304" pitchFamily="18" charset="0"/>
              </a:rPr>
              <a:t> </a:t>
            </a:r>
            <a:r>
              <a:rPr lang="en-US" altLang="zh-CN" sz="2000" dirty="0">
                <a:solidFill>
                  <a:srgbClr val="FF0000"/>
                </a:solidFill>
                <a:latin typeface="Times New Roman" panose="02020603050405020304" pitchFamily="18" charset="0"/>
                <a:cs typeface="Times New Roman" panose="02020603050405020304" pitchFamily="18" charset="0"/>
              </a:rPr>
              <a:t>on</a:t>
            </a:r>
            <a:r>
              <a:rPr lang="en-US" altLang="zh-CN" sz="2000" dirty="0" smtClean="0">
                <a:latin typeface="Times New Roman" panose="02020603050405020304" pitchFamily="18" charset="0"/>
                <a:cs typeface="Times New Roman" panose="02020603050405020304" pitchFamily="18" charset="0"/>
              </a:rPr>
              <a:t> my son’s </a:t>
            </a:r>
            <a:r>
              <a:rPr lang="en-US" altLang="zh-CN" sz="2000" dirty="0">
                <a:solidFill>
                  <a:srgbClr val="FF0000"/>
                </a:solidFill>
                <a:latin typeface="Times New Roman" panose="02020603050405020304" pitchFamily="18" charset="0"/>
                <a:cs typeface="Times New Roman" panose="02020603050405020304" pitchFamily="18" charset="0"/>
              </a:rPr>
              <a:t>back</a:t>
            </a:r>
            <a:r>
              <a:rPr lang="en-US" altLang="zh-CN" sz="2000" i="1" u="sng" dirty="0">
                <a:latin typeface="Times New Roman" panose="02020603050405020304" pitchFamily="18" charset="0"/>
                <a:cs typeface="Times New Roman" panose="02020603050405020304" pitchFamily="18" charset="0"/>
              </a:rPr>
              <a:t>. After the successful rescue</a:t>
            </a:r>
            <a:r>
              <a:rPr lang="en-US" altLang="zh-CN" sz="2000" dirty="0" smtClean="0">
                <a:latin typeface="Times New Roman" panose="02020603050405020304" pitchFamily="18" charset="0"/>
                <a:cs typeface="Times New Roman" panose="02020603050405020304" pitchFamily="18" charset="0"/>
              </a:rPr>
              <a:t>, I </a:t>
            </a:r>
            <a:r>
              <a:rPr lang="en-US" altLang="zh-CN" sz="2000" dirty="0">
                <a:solidFill>
                  <a:srgbClr val="FF0000"/>
                </a:solidFill>
                <a:latin typeface="Times New Roman" panose="02020603050405020304" pitchFamily="18" charset="0"/>
                <a:cs typeface="Times New Roman" panose="02020603050405020304" pitchFamily="18" charset="0"/>
              </a:rPr>
              <a:t>promptly</a:t>
            </a:r>
            <a:r>
              <a:rPr lang="en-US" altLang="zh-CN" sz="2000" dirty="0" smtClean="0">
                <a:latin typeface="Times New Roman" panose="02020603050405020304" pitchFamily="18" charset="0"/>
                <a:cs typeface="Times New Roman" panose="02020603050405020304" pitchFamily="18" charset="0"/>
              </a:rPr>
              <a:t> </a:t>
            </a:r>
            <a:r>
              <a:rPr lang="en-US" altLang="zh-CN" sz="2000" dirty="0">
                <a:solidFill>
                  <a:srgbClr val="FF0000"/>
                </a:solidFill>
                <a:latin typeface="Times New Roman" panose="02020603050405020304" pitchFamily="18" charset="0"/>
                <a:cs typeface="Times New Roman" panose="02020603050405020304" pitchFamily="18" charset="0"/>
              </a:rPr>
              <a:t>held</a:t>
            </a:r>
            <a:r>
              <a:rPr lang="en-US" altLang="zh-CN" sz="2000" dirty="0" smtClean="0">
                <a:latin typeface="Times New Roman" panose="02020603050405020304" pitchFamily="18" charset="0"/>
                <a:cs typeface="Times New Roman" panose="02020603050405020304" pitchFamily="18" charset="0"/>
              </a:rPr>
              <a:t> Forrest in my arms and </a:t>
            </a:r>
            <a:r>
              <a:rPr lang="en-US" altLang="zh-CN" sz="2000" dirty="0">
                <a:solidFill>
                  <a:srgbClr val="FF0000"/>
                </a:solidFill>
                <a:latin typeface="Times New Roman" panose="02020603050405020304" pitchFamily="18" charset="0"/>
                <a:cs typeface="Times New Roman" panose="02020603050405020304" pitchFamily="18" charset="0"/>
              </a:rPr>
              <a:t>dashed</a:t>
            </a:r>
            <a:r>
              <a:rPr lang="en-US" altLang="zh-CN" sz="2000" dirty="0" smtClean="0">
                <a:latin typeface="Times New Roman" panose="02020603050405020304" pitchFamily="18" charset="0"/>
                <a:cs typeface="Times New Roman" panose="02020603050405020304" pitchFamily="18" charset="0"/>
              </a:rPr>
              <a:t> toward my car with Brigitte following me </a:t>
            </a:r>
            <a:r>
              <a:rPr lang="en-US" altLang="zh-CN" sz="2000" dirty="0">
                <a:solidFill>
                  <a:srgbClr val="FF0000"/>
                </a:solidFill>
                <a:latin typeface="Times New Roman" panose="02020603050405020304" pitchFamily="18" charset="0"/>
                <a:cs typeface="Times New Roman" panose="02020603050405020304" pitchFamily="18" charset="0"/>
              </a:rPr>
              <a:t>anxiously</a:t>
            </a:r>
            <a:r>
              <a:rPr lang="en-US" altLang="zh-CN" sz="2000" dirty="0" smtClean="0">
                <a:latin typeface="Times New Roman" panose="02020603050405020304" pitchFamily="18" charset="0"/>
                <a:cs typeface="Times New Roman" panose="02020603050405020304" pitchFamily="18" charset="0"/>
              </a:rPr>
              <a:t> as well. </a:t>
            </a:r>
            <a:r>
              <a:rPr lang="en-US" altLang="zh-CN" sz="2000" i="1" u="sng" dirty="0">
                <a:latin typeface="Times New Roman" panose="02020603050405020304" pitchFamily="18" charset="0"/>
                <a:cs typeface="Times New Roman" panose="02020603050405020304" pitchFamily="18" charset="0"/>
              </a:rPr>
              <a:t>On the way to hospital</a:t>
            </a:r>
            <a:r>
              <a:rPr lang="en-US" altLang="zh-CN" sz="2000" dirty="0" smtClean="0">
                <a:latin typeface="Times New Roman" panose="02020603050405020304" pitchFamily="18" charset="0"/>
                <a:cs typeface="Times New Roman" panose="02020603050405020304" pitchFamily="18" charset="0"/>
              </a:rPr>
              <a:t>, a complex feeling </a:t>
            </a:r>
            <a:r>
              <a:rPr lang="en-US" altLang="zh-CN" sz="2000" dirty="0" smtClean="0">
                <a:solidFill>
                  <a:srgbClr val="FF0000"/>
                </a:solidFill>
                <a:latin typeface="Times New Roman" panose="02020603050405020304" pitchFamily="18" charset="0"/>
                <a:cs typeface="Times New Roman" panose="02020603050405020304" pitchFamily="18" charset="0"/>
              </a:rPr>
              <a:t>mingled/ coupled</a:t>
            </a:r>
            <a:r>
              <a:rPr lang="en-US" altLang="zh-CN" sz="2000" dirty="0" smtClean="0">
                <a:latin typeface="Times New Roman" panose="02020603050405020304" pitchFamily="18" charset="0"/>
                <a:cs typeface="Times New Roman" panose="02020603050405020304" pitchFamily="18" charset="0"/>
              </a:rPr>
              <a:t> </a:t>
            </a:r>
            <a:r>
              <a:rPr lang="en-US" altLang="zh-CN" sz="2000" dirty="0">
                <a:solidFill>
                  <a:srgbClr val="FF0000"/>
                </a:solidFill>
                <a:latin typeface="Times New Roman" panose="02020603050405020304" pitchFamily="18" charset="0"/>
                <a:cs typeface="Times New Roman" panose="02020603050405020304" pitchFamily="18" charset="0"/>
              </a:rPr>
              <a:t>with</a:t>
            </a:r>
            <a:r>
              <a:rPr lang="en-US" altLang="zh-CN" sz="2000" dirty="0" smtClean="0">
                <a:latin typeface="Times New Roman" panose="02020603050405020304" pitchFamily="18" charset="0"/>
                <a:cs typeface="Times New Roman" panose="02020603050405020304" pitchFamily="18" charset="0"/>
              </a:rPr>
              <a:t> gratitude and tenseness </a:t>
            </a:r>
            <a:r>
              <a:rPr lang="en-US" altLang="zh-CN" sz="2000" dirty="0">
                <a:solidFill>
                  <a:srgbClr val="FF0000"/>
                </a:solidFill>
                <a:latin typeface="Times New Roman" panose="02020603050405020304" pitchFamily="18" charset="0"/>
                <a:cs typeface="Times New Roman" panose="02020603050405020304" pitchFamily="18" charset="0"/>
              </a:rPr>
              <a:t>stroke</a:t>
            </a:r>
            <a:r>
              <a:rPr lang="en-US" altLang="zh-CN" sz="2000" dirty="0" smtClean="0">
                <a:latin typeface="Times New Roman" panose="02020603050405020304" pitchFamily="18" charset="0"/>
                <a:cs typeface="Times New Roman" panose="02020603050405020304" pitchFamily="18" charset="0"/>
              </a:rPr>
              <a:t> </a:t>
            </a:r>
            <a:r>
              <a:rPr lang="en-US" altLang="zh-CN" sz="2000" dirty="0">
                <a:solidFill>
                  <a:srgbClr val="FF0000"/>
                </a:solidFill>
                <a:latin typeface="Times New Roman" panose="02020603050405020304" pitchFamily="18" charset="0"/>
                <a:cs typeface="Times New Roman" panose="02020603050405020304" pitchFamily="18" charset="0"/>
              </a:rPr>
              <a:t>my</a:t>
            </a:r>
            <a:r>
              <a:rPr lang="en-US" altLang="zh-CN" sz="2000" dirty="0" smtClean="0">
                <a:latin typeface="Times New Roman" panose="02020603050405020304" pitchFamily="18" charset="0"/>
                <a:cs typeface="Times New Roman" panose="02020603050405020304" pitchFamily="18" charset="0"/>
              </a:rPr>
              <a:t> </a:t>
            </a:r>
            <a:r>
              <a:rPr lang="en-US" altLang="zh-CN" sz="2000" dirty="0">
                <a:solidFill>
                  <a:srgbClr val="FF0000"/>
                </a:solidFill>
                <a:latin typeface="Times New Roman" panose="02020603050405020304" pitchFamily="18" charset="0"/>
                <a:cs typeface="Times New Roman" panose="02020603050405020304" pitchFamily="18" charset="0"/>
              </a:rPr>
              <a:t>head</a:t>
            </a:r>
            <a:r>
              <a:rPr lang="en-US" altLang="zh-CN" sz="2000" dirty="0" smtClean="0">
                <a:latin typeface="Times New Roman" panose="02020603050405020304" pitchFamily="18" charset="0"/>
                <a:cs typeface="Times New Roman" panose="02020603050405020304" pitchFamily="18" charset="0"/>
              </a:rPr>
              <a:t>. </a:t>
            </a:r>
            <a:r>
              <a:rPr lang="en-US" altLang="zh-CN" sz="2000" i="1" u="sng" dirty="0">
                <a:latin typeface="Times New Roman" panose="02020603050405020304" pitchFamily="18" charset="0"/>
                <a:cs typeface="Times New Roman" panose="02020603050405020304" pitchFamily="18" charset="0"/>
              </a:rPr>
              <a:t>It was </a:t>
            </a:r>
            <a:r>
              <a:rPr lang="en-US" altLang="zh-CN" sz="2000" dirty="0" smtClean="0">
                <a:latin typeface="Times New Roman" panose="02020603050405020304" pitchFamily="18" charset="0"/>
                <a:cs typeface="Times New Roman" panose="02020603050405020304" pitchFamily="18" charset="0"/>
              </a:rPr>
              <a:t>my dog </a:t>
            </a:r>
            <a:r>
              <a:rPr lang="en-US" altLang="zh-CN" sz="2000" i="1" u="sng" dirty="0">
                <a:latin typeface="Times New Roman" panose="02020603050405020304" pitchFamily="18" charset="0"/>
                <a:cs typeface="Times New Roman" panose="02020603050405020304" pitchFamily="18" charset="0"/>
              </a:rPr>
              <a:t>that</a:t>
            </a:r>
            <a:r>
              <a:rPr lang="en-US" altLang="zh-CN" sz="2000" dirty="0" smtClean="0">
                <a:latin typeface="Times New Roman" panose="02020603050405020304" pitchFamily="18" charset="0"/>
                <a:cs typeface="Times New Roman" panose="02020603050405020304" pitchFamily="18" charset="0"/>
              </a:rPr>
              <a:t> saved my boy! </a:t>
            </a:r>
            <a:endParaRPr lang="zh-CN" altLang="zh-CN" sz="2000" dirty="0">
              <a:latin typeface="Times New Roman" panose="02020603050405020304" pitchFamily="18" charset="0"/>
              <a:cs typeface="Times New Roman" panose="02020603050405020304" pitchFamily="18" charset="0"/>
            </a:endParaRPr>
          </a:p>
          <a:p>
            <a:pPr algn="just"/>
            <a:r>
              <a:rPr lang="en-US" altLang="zh-CN" sz="2000" b="1" dirty="0" smtClean="0">
                <a:latin typeface="Times New Roman" panose="02020603050405020304" pitchFamily="18" charset="0"/>
                <a:cs typeface="Times New Roman" panose="02020603050405020304" pitchFamily="18" charset="0"/>
              </a:rPr>
              <a:t>       Finally</a:t>
            </a:r>
            <a:r>
              <a:rPr lang="en-US" altLang="zh-CN" sz="2000" b="1" dirty="0">
                <a:latin typeface="Times New Roman" panose="02020603050405020304" pitchFamily="18" charset="0"/>
                <a:cs typeface="Times New Roman" panose="02020603050405020304" pitchFamily="18" charset="0"/>
              </a:rPr>
              <a:t>, the doctor said Forrest was all right and could be released from hospital. </a:t>
            </a:r>
            <a:r>
              <a:rPr lang="en-US" altLang="zh-CN" sz="2000" i="1" u="sng" dirty="0">
                <a:latin typeface="Times New Roman" panose="02020603050405020304" pitchFamily="18" charset="0"/>
                <a:cs typeface="Times New Roman" panose="02020603050405020304" pitchFamily="18" charset="0"/>
              </a:rPr>
              <a:t>When</a:t>
            </a:r>
            <a:r>
              <a:rPr lang="en-US" altLang="zh-CN" sz="2000" dirty="0" smtClean="0">
                <a:latin typeface="Times New Roman" panose="02020603050405020304" pitchFamily="18" charset="0"/>
                <a:cs typeface="Times New Roman" panose="02020603050405020304" pitchFamily="18" charset="0"/>
              </a:rPr>
              <a:t> I heard this </a:t>
            </a:r>
            <a:r>
              <a:rPr lang="en-US" altLang="zh-CN" sz="2000" dirty="0">
                <a:solidFill>
                  <a:srgbClr val="FF0000"/>
                </a:solidFill>
                <a:latin typeface="Times New Roman" panose="02020603050405020304" pitchFamily="18" charset="0"/>
                <a:cs typeface="Times New Roman" panose="02020603050405020304" pitchFamily="18" charset="0"/>
              </a:rPr>
              <a:t>exhilarating</a:t>
            </a:r>
            <a:r>
              <a:rPr lang="en-US" altLang="zh-CN" sz="2000" dirty="0" smtClean="0">
                <a:latin typeface="Times New Roman" panose="02020603050405020304" pitchFamily="18" charset="0"/>
                <a:cs typeface="Times New Roman" panose="02020603050405020304" pitchFamily="18" charset="0"/>
              </a:rPr>
              <a:t> news, I hugged my dog in the corridor excitedly and yelled, </a:t>
            </a:r>
            <a:r>
              <a:rPr lang="en-US" altLang="zh-CN" sz="2000" i="1" u="sng" dirty="0">
                <a:latin typeface="Times New Roman" panose="02020603050405020304" pitchFamily="18" charset="0"/>
                <a:cs typeface="Times New Roman" panose="02020603050405020304" pitchFamily="18" charset="0"/>
              </a:rPr>
              <a:t>which intrigued</a:t>
            </a:r>
            <a:r>
              <a:rPr lang="en-US" altLang="zh-CN" sz="2000" dirty="0" smtClean="0">
                <a:latin typeface="Times New Roman" panose="02020603050405020304" pitchFamily="18" charset="0"/>
                <a:cs typeface="Times New Roman" panose="02020603050405020304" pitchFamily="18" charset="0"/>
              </a:rPr>
              <a:t> the doctor’s </a:t>
            </a:r>
            <a:r>
              <a:rPr lang="en-US" altLang="zh-CN" sz="2000" dirty="0">
                <a:solidFill>
                  <a:srgbClr val="FF0000"/>
                </a:solidFill>
                <a:latin typeface="Times New Roman" panose="02020603050405020304" pitchFamily="18" charset="0"/>
                <a:cs typeface="Times New Roman" panose="02020603050405020304" pitchFamily="18" charset="0"/>
              </a:rPr>
              <a:t>zest</a:t>
            </a:r>
            <a:r>
              <a:rPr lang="en-US" altLang="zh-CN" sz="2000" dirty="0" smtClean="0">
                <a:latin typeface="Times New Roman" panose="02020603050405020304" pitchFamily="18" charset="0"/>
                <a:cs typeface="Times New Roman" panose="02020603050405020304" pitchFamily="18" charset="0"/>
              </a:rPr>
              <a:t> inside. Words of gratitude to my dog </a:t>
            </a:r>
            <a:r>
              <a:rPr lang="en-US" altLang="zh-CN" sz="2000" dirty="0">
                <a:solidFill>
                  <a:srgbClr val="FF0000"/>
                </a:solidFill>
                <a:latin typeface="Times New Roman" panose="02020603050405020304" pitchFamily="18" charset="0"/>
                <a:cs typeface="Times New Roman" panose="02020603050405020304" pitchFamily="18" charset="0"/>
              </a:rPr>
              <a:t>gushed</a:t>
            </a:r>
            <a:r>
              <a:rPr lang="en-US" altLang="zh-CN" sz="2000" dirty="0" smtClean="0">
                <a:latin typeface="Times New Roman" panose="02020603050405020304" pitchFamily="18" charset="0"/>
                <a:cs typeface="Times New Roman" panose="02020603050405020304" pitchFamily="18" charset="0"/>
              </a:rPr>
              <a:t> </a:t>
            </a:r>
            <a:r>
              <a:rPr lang="en-US" altLang="zh-CN" sz="2000" dirty="0">
                <a:solidFill>
                  <a:srgbClr val="FF0000"/>
                </a:solidFill>
                <a:latin typeface="Times New Roman" panose="02020603050405020304" pitchFamily="18" charset="0"/>
                <a:cs typeface="Times New Roman" panose="02020603050405020304" pitchFamily="18" charset="0"/>
              </a:rPr>
              <a:t>from</a:t>
            </a:r>
            <a:r>
              <a:rPr lang="en-US" altLang="zh-CN" sz="2000" dirty="0" smtClean="0">
                <a:latin typeface="Times New Roman" panose="02020603050405020304" pitchFamily="18" charset="0"/>
                <a:cs typeface="Times New Roman" panose="02020603050405020304" pitchFamily="18" charset="0"/>
              </a:rPr>
              <a:t> </a:t>
            </a:r>
            <a:r>
              <a:rPr lang="en-US" altLang="zh-CN" sz="2000" dirty="0">
                <a:solidFill>
                  <a:srgbClr val="FF0000"/>
                </a:solidFill>
                <a:latin typeface="Times New Roman" panose="02020603050405020304" pitchFamily="18" charset="0"/>
                <a:cs typeface="Times New Roman" panose="02020603050405020304" pitchFamily="18" charset="0"/>
              </a:rPr>
              <a:t>my</a:t>
            </a:r>
            <a:r>
              <a:rPr lang="en-US" altLang="zh-CN" sz="2000" dirty="0" smtClean="0">
                <a:latin typeface="Times New Roman" panose="02020603050405020304" pitchFamily="18" charset="0"/>
                <a:cs typeface="Times New Roman" panose="02020603050405020304" pitchFamily="18" charset="0"/>
              </a:rPr>
              <a:t> </a:t>
            </a:r>
            <a:r>
              <a:rPr lang="en-US" altLang="zh-CN" sz="2000" dirty="0">
                <a:solidFill>
                  <a:srgbClr val="FF0000"/>
                </a:solidFill>
                <a:latin typeface="Times New Roman" panose="02020603050405020304" pitchFamily="18" charset="0"/>
                <a:cs typeface="Times New Roman" panose="02020603050405020304" pitchFamily="18" charset="0"/>
              </a:rPr>
              <a:t>mouth</a:t>
            </a:r>
            <a:r>
              <a:rPr lang="en-US" altLang="zh-CN" sz="2000" dirty="0" smtClean="0">
                <a:latin typeface="Times New Roman" panose="02020603050405020304" pitchFamily="18" charset="0"/>
                <a:cs typeface="Times New Roman" panose="02020603050405020304" pitchFamily="18" charset="0"/>
              </a:rPr>
              <a:t> </a:t>
            </a:r>
            <a:r>
              <a:rPr lang="en-US" altLang="zh-CN" sz="2000" i="1" u="sng" dirty="0">
                <a:latin typeface="Times New Roman" panose="02020603050405020304" pitchFamily="18" charset="0"/>
                <a:cs typeface="Times New Roman" panose="02020603050405020304" pitchFamily="18" charset="0"/>
              </a:rPr>
              <a:t>when</a:t>
            </a:r>
            <a:r>
              <a:rPr lang="en-US" altLang="zh-CN" sz="2000" dirty="0" smtClean="0">
                <a:latin typeface="Times New Roman" panose="02020603050405020304" pitchFamily="18" charset="0"/>
                <a:cs typeface="Times New Roman" panose="02020603050405020304" pitchFamily="18" charset="0"/>
              </a:rPr>
              <a:t> I explained all to the doctor, but </a:t>
            </a:r>
            <a:r>
              <a:rPr lang="en-US" altLang="zh-CN" sz="2000" i="1" u="sng" dirty="0">
                <a:latin typeface="Times New Roman" panose="02020603050405020304" pitchFamily="18" charset="0"/>
                <a:cs typeface="Times New Roman" panose="02020603050405020304" pitchFamily="18" charset="0"/>
              </a:rPr>
              <a:t>when it came to </a:t>
            </a:r>
            <a:r>
              <a:rPr lang="en-US" altLang="zh-CN" sz="2000" dirty="0" smtClean="0">
                <a:latin typeface="Times New Roman" panose="02020603050405020304" pitchFamily="18" charset="0"/>
                <a:cs typeface="Times New Roman" panose="02020603050405020304" pitchFamily="18" charset="0"/>
              </a:rPr>
              <a:t>the future of the dog, I felt a sense of sadness. </a:t>
            </a:r>
            <a:r>
              <a:rPr lang="en-US" altLang="zh-CN" sz="2000" i="1" u="sng" dirty="0">
                <a:latin typeface="Times New Roman" panose="02020603050405020304" pitchFamily="18" charset="0"/>
                <a:cs typeface="Times New Roman" panose="02020603050405020304" pitchFamily="18" charset="0"/>
              </a:rPr>
              <a:t>Moved by my story</a:t>
            </a:r>
            <a:r>
              <a:rPr lang="en-US" altLang="zh-CN" sz="2000" dirty="0" smtClean="0">
                <a:latin typeface="Times New Roman" panose="02020603050405020304" pitchFamily="18" charset="0"/>
                <a:cs typeface="Times New Roman" panose="02020603050405020304" pitchFamily="18" charset="0"/>
              </a:rPr>
              <a:t>, the doctor said </a:t>
            </a:r>
            <a:r>
              <a:rPr lang="en-US" altLang="zh-CN" sz="2000" dirty="0">
                <a:solidFill>
                  <a:srgbClr val="FF0000"/>
                </a:solidFill>
                <a:latin typeface="Times New Roman" panose="02020603050405020304" pitchFamily="18" charset="0"/>
                <a:cs typeface="Times New Roman" panose="02020603050405020304" pitchFamily="18" charset="0"/>
              </a:rPr>
              <a:t>affectionately</a:t>
            </a:r>
            <a:r>
              <a:rPr lang="en-US" altLang="zh-CN" sz="2000" dirty="0" smtClean="0">
                <a:latin typeface="Times New Roman" panose="02020603050405020304" pitchFamily="18" charset="0"/>
                <a:cs typeface="Times New Roman" panose="02020603050405020304" pitchFamily="18" charset="0"/>
              </a:rPr>
              <a:t>, “She is a real four-legged guardian angel. How about I recommending you a vet who is kind to animals?” </a:t>
            </a:r>
            <a:r>
              <a:rPr lang="en-US" altLang="zh-CN" sz="2000" i="1" u="sng" dirty="0">
                <a:latin typeface="Times New Roman" panose="02020603050405020304" pitchFamily="18" charset="0"/>
                <a:cs typeface="Times New Roman" panose="02020603050405020304" pitchFamily="18" charset="0"/>
              </a:rPr>
              <a:t>To my great relief</a:t>
            </a:r>
            <a:r>
              <a:rPr lang="en-US" altLang="zh-CN" sz="2000" dirty="0" smtClean="0">
                <a:latin typeface="Times New Roman" panose="02020603050405020304" pitchFamily="18" charset="0"/>
                <a:cs typeface="Times New Roman" panose="02020603050405020304" pitchFamily="18" charset="0"/>
              </a:rPr>
              <a:t>, the vet agreed to adopt Brigitte and treated her well. It was great that my angel met another angel. </a:t>
            </a:r>
            <a:endParaRPr lang="zh-CN" altLang="zh-CN" sz="2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8892074" y="832963"/>
            <a:ext cx="2733869" cy="5324535"/>
          </a:xfrm>
          <a:prstGeom prst="rect">
            <a:avLst/>
          </a:prstGeom>
          <a:noFill/>
        </p:spPr>
        <p:txBody>
          <a:bodyPr wrap="square" rtlCol="0">
            <a:spAutoFit/>
          </a:bodyPr>
          <a:lstStyle/>
          <a:p>
            <a:r>
              <a:rPr lang="zh-CN" altLang="en-US" sz="2000" dirty="0" smtClean="0"/>
              <a:t>该生语言储备丰富，用词较为准确，语言上唯一的不足就是代词使用单一。</a:t>
            </a:r>
            <a:endParaRPr lang="en-US" altLang="zh-CN" sz="2000" dirty="0" smtClean="0"/>
          </a:p>
          <a:p>
            <a:endParaRPr lang="en-US" altLang="zh-CN" sz="2000" dirty="0" smtClean="0"/>
          </a:p>
          <a:p>
            <a:r>
              <a:rPr lang="zh-CN" altLang="en-US" sz="2000" dirty="0" smtClean="0"/>
              <a:t>情节上不同于大部分学生“不放弃小狗”的选择，该生另辟蹊径，给小狗找了一个好归宿，也不失为是一种两全其美的选择。</a:t>
            </a:r>
            <a:endParaRPr lang="en-US" altLang="zh-CN" sz="2000" dirty="0" smtClean="0"/>
          </a:p>
          <a:p>
            <a:endParaRPr lang="en-US" altLang="zh-CN" sz="2000" dirty="0"/>
          </a:p>
          <a:p>
            <a:r>
              <a:rPr lang="zh-CN" altLang="en-US" sz="2000" dirty="0" smtClean="0"/>
              <a:t>逻辑连接较为顺畅，详略得当，适当留白，把篇幅留给重要的描写，主题也有体现，处理的也比较成熟。</a:t>
            </a:r>
            <a:endParaRPr lang="zh-CN" alt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81133" y="217410"/>
            <a:ext cx="11206065" cy="6370975"/>
          </a:xfrm>
          <a:prstGeom prst="rect">
            <a:avLst/>
          </a:prstGeom>
        </p:spPr>
        <p:txBody>
          <a:bodyPr wrap="square">
            <a:spAutoFit/>
          </a:bodyPr>
          <a:lstStyle/>
          <a:p>
            <a:r>
              <a:rPr lang="en-US" altLang="zh-CN" sz="2400" b="1" i="1" dirty="0" smtClean="0">
                <a:latin typeface="Times New Roman" panose="02020603050405020304" pitchFamily="18" charset="0"/>
                <a:cs typeface="Times New Roman" panose="02020603050405020304" pitchFamily="18" charset="0"/>
              </a:rPr>
              <a:t>One </a:t>
            </a:r>
            <a:r>
              <a:rPr lang="en-US" altLang="zh-CN" sz="2400" b="1" i="1" dirty="0">
                <a:latin typeface="Times New Roman" panose="02020603050405020304" pitchFamily="18" charset="0"/>
                <a:cs typeface="Times New Roman" panose="02020603050405020304" pitchFamily="18" charset="0"/>
              </a:rPr>
              <a:t>possible version</a:t>
            </a:r>
            <a:r>
              <a:rPr lang="en-US" altLang="zh-CN" sz="2400" b="1" i="1" dirty="0" smtClean="0">
                <a:latin typeface="Times New Roman" panose="02020603050405020304" pitchFamily="18" charset="0"/>
                <a:cs typeface="Times New Roman" panose="02020603050405020304" pitchFamily="18" charset="0"/>
              </a:rPr>
              <a:t>:</a:t>
            </a:r>
            <a:endParaRPr lang="en-US" altLang="zh-CN" sz="2400" b="1" i="1" dirty="0" smtClean="0">
              <a:latin typeface="Times New Roman" panose="02020603050405020304" pitchFamily="18" charset="0"/>
              <a:cs typeface="Times New Roman" panose="02020603050405020304" pitchFamily="18" charset="0"/>
            </a:endParaRPr>
          </a:p>
          <a:p>
            <a:r>
              <a:rPr lang="en-US" altLang="zh-CN" sz="2400" b="1" dirty="0" smtClean="0">
                <a:latin typeface="Times New Roman" panose="02020603050405020304" pitchFamily="18" charset="0"/>
                <a:cs typeface="Times New Roman" panose="02020603050405020304" pitchFamily="18" charset="0"/>
              </a:rPr>
              <a:t>       There </a:t>
            </a:r>
            <a:r>
              <a:rPr lang="en-US" altLang="zh-CN" sz="2400" b="1" dirty="0">
                <a:latin typeface="Times New Roman" panose="02020603050405020304" pitchFamily="18" charset="0"/>
                <a:cs typeface="Times New Roman" panose="02020603050405020304" pitchFamily="18" charset="0"/>
              </a:rPr>
              <a:t>I was surprised to see Brigitte, who was terrified of water, dive into the pool. </a:t>
            </a:r>
            <a:r>
              <a:rPr lang="en-US" altLang="zh-CN" sz="2400" i="1" u="sng" dirty="0">
                <a:latin typeface="Times New Roman" panose="02020603050405020304" pitchFamily="18" charset="0"/>
                <a:cs typeface="Times New Roman" panose="02020603050405020304" pitchFamily="18" charset="0"/>
              </a:rPr>
              <a:t>Then to my horror</a:t>
            </a:r>
            <a:r>
              <a:rPr lang="en-US" altLang="zh-CN" sz="2400" dirty="0">
                <a:latin typeface="Times New Roman" panose="02020603050405020304" pitchFamily="18" charset="0"/>
                <a:cs typeface="Times New Roman" panose="02020603050405020304" pitchFamily="18" charset="0"/>
              </a:rPr>
              <a:t>, I </a:t>
            </a:r>
            <a:r>
              <a:rPr lang="en-US" altLang="zh-CN" sz="2400" dirty="0">
                <a:solidFill>
                  <a:srgbClr val="FF0000"/>
                </a:solidFill>
                <a:latin typeface="Times New Roman" panose="02020603050405020304" pitchFamily="18" charset="0"/>
                <a:cs typeface="Times New Roman" panose="02020603050405020304" pitchFamily="18" charset="0"/>
              </a:rPr>
              <a:t>caught sight of </a:t>
            </a:r>
            <a:r>
              <a:rPr lang="en-US" altLang="zh-CN" sz="2400" dirty="0">
                <a:latin typeface="Times New Roman" panose="02020603050405020304" pitchFamily="18" charset="0"/>
                <a:cs typeface="Times New Roman" panose="02020603050405020304" pitchFamily="18" charset="0"/>
              </a:rPr>
              <a:t>Forrest's yellow sleeper. Brigitte was </a:t>
            </a:r>
            <a:r>
              <a:rPr lang="en-US" altLang="zh-CN" sz="2400" dirty="0">
                <a:solidFill>
                  <a:srgbClr val="FF0000"/>
                </a:solidFill>
                <a:latin typeface="Times New Roman" panose="02020603050405020304" pitchFamily="18" charset="0"/>
                <a:cs typeface="Times New Roman" panose="02020603050405020304" pitchFamily="18" charset="0"/>
              </a:rPr>
              <a:t>bravely</a:t>
            </a:r>
            <a:r>
              <a:rPr lang="en-US" altLang="zh-CN" sz="2400" dirty="0">
                <a:latin typeface="Times New Roman" panose="02020603050405020304" pitchFamily="18" charset="0"/>
                <a:cs typeface="Times New Roman" panose="02020603050405020304" pitchFamily="18" charset="0"/>
              </a:rPr>
              <a:t> doing her best to keep him afloat by holding on to his sleeper with her mouth. </a:t>
            </a:r>
            <a:r>
              <a:rPr lang="en-US" altLang="zh-CN" sz="2400" i="1" u="sng" dirty="0">
                <a:latin typeface="Times New Roman" panose="02020603050405020304" pitchFamily="18" charset="0"/>
                <a:cs typeface="Times New Roman" panose="02020603050405020304" pitchFamily="18" charset="0"/>
              </a:rPr>
              <a:t>At the same time</a:t>
            </a:r>
            <a:r>
              <a:rPr lang="en-US" altLang="zh-CN" sz="2400" dirty="0">
                <a:latin typeface="Times New Roman" panose="02020603050405020304" pitchFamily="18" charset="0"/>
                <a:cs typeface="Times New Roman" panose="02020603050405020304" pitchFamily="18" charset="0"/>
              </a:rPr>
              <a:t>, she was desperately trying to swim to the shallow end. </a:t>
            </a:r>
            <a:r>
              <a:rPr lang="en-US" altLang="zh-CN" sz="2400" i="1" u="sng" dirty="0">
                <a:latin typeface="Times New Roman" panose="02020603050405020304" pitchFamily="18" charset="0"/>
                <a:cs typeface="Times New Roman" panose="02020603050405020304" pitchFamily="18" charset="0"/>
              </a:rPr>
              <a:t>Only then did I realize that</a:t>
            </a:r>
            <a:r>
              <a:rPr lang="en-US" altLang="zh-CN" sz="2400" dirty="0">
                <a:latin typeface="Times New Roman" panose="02020603050405020304" pitchFamily="18" charset="0"/>
                <a:cs typeface="Times New Roman" panose="02020603050405020304" pitchFamily="18" charset="0"/>
              </a:rPr>
              <a:t> Forrest had somehow opened the door, wandered out and fallen into the pool. </a:t>
            </a:r>
            <a:r>
              <a:rPr lang="en-US" altLang="zh-CN" sz="2400" i="1" u="sng" dirty="0">
                <a:latin typeface="Times New Roman" panose="02020603050405020304" pitchFamily="18" charset="0"/>
                <a:cs typeface="Times New Roman" panose="02020603050405020304" pitchFamily="18" charset="0"/>
              </a:rPr>
              <a:t>In a split second</a:t>
            </a:r>
            <a:r>
              <a:rPr lang="en-US" altLang="zh-CN" sz="2400" dirty="0">
                <a:latin typeface="Times New Roman" panose="02020603050405020304" pitchFamily="18" charset="0"/>
                <a:cs typeface="Times New Roman" panose="02020603050405020304" pitchFamily="18" charset="0"/>
              </a:rPr>
              <a:t>, I </a:t>
            </a:r>
            <a:r>
              <a:rPr lang="en-US" altLang="zh-CN" sz="2400" dirty="0">
                <a:solidFill>
                  <a:srgbClr val="FF0000"/>
                </a:solidFill>
                <a:latin typeface="Times New Roman" panose="02020603050405020304" pitchFamily="18" charset="0"/>
                <a:cs typeface="Times New Roman" panose="02020603050405020304" pitchFamily="18" charset="0"/>
              </a:rPr>
              <a:t>dove</a:t>
            </a:r>
            <a:r>
              <a:rPr lang="en-US" altLang="zh-CN" sz="2400" dirty="0">
                <a:latin typeface="Times New Roman" panose="02020603050405020304" pitchFamily="18" charset="0"/>
                <a:cs typeface="Times New Roman" panose="02020603050405020304" pitchFamily="18" charset="0"/>
              </a:rPr>
              <a:t> </a:t>
            </a:r>
            <a:r>
              <a:rPr lang="en-US" altLang="zh-CN" sz="2400" dirty="0">
                <a:solidFill>
                  <a:srgbClr val="FF0000"/>
                </a:solidFill>
                <a:latin typeface="Times New Roman" panose="02020603050405020304" pitchFamily="18" charset="0"/>
                <a:cs typeface="Times New Roman" panose="02020603050405020304" pitchFamily="18" charset="0"/>
              </a:rPr>
              <a:t>in</a:t>
            </a:r>
            <a:r>
              <a:rPr lang="en-US" altLang="zh-CN" sz="2400" dirty="0">
                <a:latin typeface="Times New Roman" panose="02020603050405020304" pitchFamily="18" charset="0"/>
                <a:cs typeface="Times New Roman" panose="02020603050405020304" pitchFamily="18" charset="0"/>
              </a:rPr>
              <a:t>, </a:t>
            </a:r>
            <a:r>
              <a:rPr lang="en-US" altLang="zh-CN" sz="2400" dirty="0">
                <a:solidFill>
                  <a:srgbClr val="FF0000"/>
                </a:solidFill>
                <a:latin typeface="Times New Roman" panose="02020603050405020304" pitchFamily="18" charset="0"/>
                <a:cs typeface="Times New Roman" panose="02020603050405020304" pitchFamily="18" charset="0"/>
              </a:rPr>
              <a:t>lifted</a:t>
            </a:r>
            <a:r>
              <a:rPr lang="en-US" altLang="zh-CN" sz="2400" dirty="0">
                <a:latin typeface="Times New Roman" panose="02020603050405020304" pitchFamily="18" charset="0"/>
                <a:cs typeface="Times New Roman" panose="02020603050405020304" pitchFamily="18" charset="0"/>
              </a:rPr>
              <a:t> my precious baby out and carried him inside. </a:t>
            </a:r>
            <a:r>
              <a:rPr lang="en-US" altLang="zh-CN" sz="2400" dirty="0">
                <a:solidFill>
                  <a:srgbClr val="FF0000"/>
                </a:solidFill>
                <a:latin typeface="Times New Roman" panose="02020603050405020304" pitchFamily="18" charset="0"/>
                <a:cs typeface="Times New Roman" panose="02020603050405020304" pitchFamily="18" charset="0"/>
              </a:rPr>
              <a:t>Hands</a:t>
            </a:r>
            <a:r>
              <a:rPr lang="en-US" altLang="zh-CN" sz="2400" dirty="0">
                <a:latin typeface="Times New Roman" panose="02020603050405020304" pitchFamily="18" charset="0"/>
                <a:cs typeface="Times New Roman" panose="02020603050405020304" pitchFamily="18" charset="0"/>
              </a:rPr>
              <a:t> </a:t>
            </a:r>
            <a:r>
              <a:rPr lang="en-US" altLang="zh-CN" sz="2400" dirty="0">
                <a:solidFill>
                  <a:srgbClr val="FF0000"/>
                </a:solidFill>
                <a:latin typeface="Times New Roman" panose="02020603050405020304" pitchFamily="18" charset="0"/>
                <a:cs typeface="Times New Roman" panose="02020603050405020304" pitchFamily="18" charset="0"/>
              </a:rPr>
              <a:t>shaking</a:t>
            </a:r>
            <a:r>
              <a:rPr lang="en-US" altLang="zh-CN" sz="2400" dirty="0">
                <a:latin typeface="Times New Roman" panose="02020603050405020304" pitchFamily="18" charset="0"/>
                <a:cs typeface="Times New Roman" panose="02020603050405020304" pitchFamily="18" charset="0"/>
              </a:rPr>
              <a:t>, I called 911 and we were </a:t>
            </a:r>
            <a:r>
              <a:rPr lang="en-US" altLang="zh-CN" sz="2400" dirty="0">
                <a:solidFill>
                  <a:srgbClr val="FF0000"/>
                </a:solidFill>
                <a:latin typeface="Times New Roman" panose="02020603050405020304" pitchFamily="18" charset="0"/>
                <a:cs typeface="Times New Roman" panose="02020603050405020304" pitchFamily="18" charset="0"/>
              </a:rPr>
              <a:t>rushed</a:t>
            </a:r>
            <a:r>
              <a:rPr lang="en-US" altLang="zh-CN" sz="2400" dirty="0">
                <a:latin typeface="Times New Roman" panose="02020603050405020304" pitchFamily="18" charset="0"/>
                <a:cs typeface="Times New Roman" panose="02020603050405020304" pitchFamily="18" charset="0"/>
              </a:rPr>
              <a:t> to the hospital immediately, </a:t>
            </a:r>
            <a:r>
              <a:rPr lang="en-US" altLang="zh-CN" sz="2400" i="1" u="sng" dirty="0">
                <a:latin typeface="Times New Roman" panose="02020603050405020304" pitchFamily="18" charset="0"/>
                <a:cs typeface="Times New Roman" panose="02020603050405020304" pitchFamily="18" charset="0"/>
              </a:rPr>
              <a:t>where</a:t>
            </a:r>
            <a:r>
              <a:rPr lang="en-US" altLang="zh-CN" sz="2400" dirty="0">
                <a:latin typeface="Times New Roman" panose="02020603050405020304" pitchFamily="18" charset="0"/>
                <a:cs typeface="Times New Roman" panose="02020603050405020304" pitchFamily="18" charset="0"/>
              </a:rPr>
              <a:t> the doctor kept him for observation for one night. </a:t>
            </a:r>
            <a:endParaRPr lang="zh-CN" altLang="zh-CN" sz="2400" dirty="0">
              <a:latin typeface="Times New Roman" panose="02020603050405020304" pitchFamily="18" charset="0"/>
              <a:cs typeface="Times New Roman" panose="02020603050405020304" pitchFamily="18" charset="0"/>
            </a:endParaRPr>
          </a:p>
          <a:p>
            <a:r>
              <a:rPr lang="en-US" altLang="zh-CN" sz="2400" b="1" dirty="0" smtClean="0">
                <a:latin typeface="Times New Roman" panose="02020603050405020304" pitchFamily="18" charset="0"/>
                <a:cs typeface="Times New Roman" panose="02020603050405020304" pitchFamily="18" charset="0"/>
              </a:rPr>
              <a:t>       Finally</a:t>
            </a:r>
            <a:r>
              <a:rPr lang="en-US" altLang="zh-CN" sz="2400" b="1" dirty="0">
                <a:latin typeface="Times New Roman" panose="02020603050405020304" pitchFamily="18" charset="0"/>
                <a:cs typeface="Times New Roman" panose="02020603050405020304" pitchFamily="18" charset="0"/>
              </a:rPr>
              <a:t>, the doctor said Forrest was all right and could be released from hospital. </a:t>
            </a:r>
            <a:r>
              <a:rPr lang="en-US" altLang="zh-CN" sz="2400" i="1" u="sng" dirty="0">
                <a:latin typeface="Times New Roman" panose="02020603050405020304" pitchFamily="18" charset="0"/>
                <a:cs typeface="Times New Roman" panose="02020603050405020304" pitchFamily="18" charset="0"/>
              </a:rPr>
              <a:t>Back home</a:t>
            </a:r>
            <a:r>
              <a:rPr lang="en-US" altLang="zh-CN" sz="2400" dirty="0">
                <a:latin typeface="Times New Roman" panose="02020603050405020304" pitchFamily="18" charset="0"/>
                <a:cs typeface="Times New Roman" panose="02020603050405020304" pitchFamily="18" charset="0"/>
              </a:rPr>
              <a:t>, </a:t>
            </a:r>
            <a:r>
              <a:rPr lang="en-US" altLang="zh-CN" sz="2400" i="1" u="sng" dirty="0">
                <a:latin typeface="Times New Roman" panose="02020603050405020304" pitchFamily="18" charset="0"/>
                <a:cs typeface="Times New Roman" panose="02020603050405020304" pitchFamily="18" charset="0"/>
              </a:rPr>
              <a:t>once</a:t>
            </a:r>
            <a:r>
              <a:rPr lang="en-US" altLang="zh-CN" sz="2400" dirty="0">
                <a:latin typeface="Times New Roman" panose="02020603050405020304" pitchFamily="18" charset="0"/>
                <a:cs typeface="Times New Roman" panose="02020603050405020304" pitchFamily="18" charset="0"/>
              </a:rPr>
              <a:t> Brigitte saw him, she barked with apparent joy and </a:t>
            </a:r>
            <a:r>
              <a:rPr lang="en-US" altLang="zh-CN" sz="2400" dirty="0" smtClean="0">
                <a:latin typeface="Times New Roman" panose="02020603050405020304" pitchFamily="18" charset="0"/>
                <a:cs typeface="Times New Roman" panose="02020603050405020304" pitchFamily="18" charset="0"/>
              </a:rPr>
              <a:t>wouldn‘t </a:t>
            </a:r>
            <a:r>
              <a:rPr lang="en-US" altLang="zh-CN" sz="2400" dirty="0">
                <a:latin typeface="Times New Roman" panose="02020603050405020304" pitchFamily="18" charset="0"/>
                <a:cs typeface="Times New Roman" panose="02020603050405020304" pitchFamily="18" charset="0"/>
              </a:rPr>
              <a:t>let Forrest out of her sight. In time she settled down, but </a:t>
            </a:r>
            <a:r>
              <a:rPr lang="en-US" altLang="zh-CN" sz="2400" dirty="0">
                <a:solidFill>
                  <a:srgbClr val="FF0000"/>
                </a:solidFill>
                <a:latin typeface="Times New Roman" panose="02020603050405020304" pitchFamily="18" charset="0"/>
                <a:cs typeface="Times New Roman" panose="02020603050405020304" pitchFamily="18" charset="0"/>
              </a:rPr>
              <a:t>remained</a:t>
            </a:r>
            <a:r>
              <a:rPr lang="en-US" altLang="zh-CN" sz="2400" dirty="0">
                <a:latin typeface="Times New Roman" panose="02020603050405020304" pitchFamily="18" charset="0"/>
                <a:cs typeface="Times New Roman" panose="02020603050405020304" pitchFamily="18" charset="0"/>
              </a:rPr>
              <a:t> </a:t>
            </a:r>
            <a:r>
              <a:rPr lang="en-US" altLang="zh-CN" sz="2400" dirty="0">
                <a:solidFill>
                  <a:srgbClr val="FF0000"/>
                </a:solidFill>
                <a:latin typeface="Times New Roman" panose="02020603050405020304" pitchFamily="18" charset="0"/>
                <a:cs typeface="Times New Roman" panose="02020603050405020304" pitchFamily="18" charset="0"/>
              </a:rPr>
              <a:t>dedicated</a:t>
            </a:r>
            <a:r>
              <a:rPr lang="en-US" altLang="zh-CN" sz="2400" dirty="0">
                <a:latin typeface="Times New Roman" panose="02020603050405020304" pitchFamily="18" charset="0"/>
                <a:cs typeface="Times New Roman" panose="02020603050405020304" pitchFamily="18" charset="0"/>
              </a:rPr>
              <a:t> </a:t>
            </a:r>
            <a:r>
              <a:rPr lang="en-US" altLang="zh-CN" sz="2400" dirty="0">
                <a:solidFill>
                  <a:srgbClr val="FF0000"/>
                </a:solidFill>
                <a:latin typeface="Times New Roman" panose="02020603050405020304" pitchFamily="18" charset="0"/>
                <a:cs typeface="Times New Roman" panose="02020603050405020304" pitchFamily="18" charset="0"/>
              </a:rPr>
              <a:t>to</a:t>
            </a:r>
            <a:r>
              <a:rPr lang="en-US" altLang="zh-CN" sz="2400" dirty="0">
                <a:latin typeface="Times New Roman" panose="02020603050405020304" pitchFamily="18" charset="0"/>
                <a:cs typeface="Times New Roman" panose="02020603050405020304" pitchFamily="18" charset="0"/>
              </a:rPr>
              <a:t> Forrest and followed him everywhere, concerned about his safety. </a:t>
            </a:r>
            <a:r>
              <a:rPr lang="en-US" altLang="zh-CN" sz="2400" i="1" u="sng" dirty="0">
                <a:latin typeface="Times New Roman" panose="02020603050405020304" pitchFamily="18" charset="0"/>
                <a:cs typeface="Times New Roman" panose="02020603050405020304" pitchFamily="18" charset="0"/>
              </a:rPr>
              <a:t>Even when </a:t>
            </a:r>
            <a:r>
              <a:rPr lang="en-US" altLang="zh-CN" sz="2400" dirty="0">
                <a:latin typeface="Times New Roman" panose="02020603050405020304" pitchFamily="18" charset="0"/>
                <a:cs typeface="Times New Roman" panose="02020603050405020304" pitchFamily="18" charset="0"/>
              </a:rPr>
              <a:t>Forrest was asleep, Brigitte </a:t>
            </a:r>
            <a:r>
              <a:rPr lang="en-US" altLang="zh-CN" sz="2400" dirty="0">
                <a:solidFill>
                  <a:srgbClr val="FF0000"/>
                </a:solidFill>
                <a:latin typeface="Times New Roman" panose="02020603050405020304" pitchFamily="18" charset="0"/>
                <a:cs typeface="Times New Roman" panose="02020603050405020304" pitchFamily="18" charset="0"/>
              </a:rPr>
              <a:t>crammed</a:t>
            </a:r>
            <a:r>
              <a:rPr lang="en-US" altLang="zh-CN" sz="2400" dirty="0">
                <a:latin typeface="Times New Roman" panose="02020603050405020304" pitchFamily="18" charset="0"/>
                <a:cs typeface="Times New Roman" panose="02020603050405020304" pitchFamily="18" charset="0"/>
              </a:rPr>
              <a:t> herself under the </a:t>
            </a:r>
            <a:r>
              <a:rPr lang="en-US" altLang="zh-CN" sz="2400" dirty="0" smtClean="0">
                <a:latin typeface="Times New Roman" panose="02020603050405020304" pitchFamily="18" charset="0"/>
                <a:cs typeface="Times New Roman" panose="02020603050405020304" pitchFamily="18" charset="0"/>
              </a:rPr>
              <a:t>crib (</a:t>
            </a:r>
            <a:r>
              <a:rPr lang="zh-CN" altLang="en-US" sz="2400" dirty="0" smtClean="0">
                <a:latin typeface="Times New Roman" panose="02020603050405020304" pitchFamily="18" charset="0"/>
                <a:cs typeface="Times New Roman" panose="02020603050405020304" pitchFamily="18" charset="0"/>
              </a:rPr>
              <a:t>婴儿床</a:t>
            </a:r>
            <a:r>
              <a:rPr lang="en-US" altLang="zh-CN" sz="2400" dirty="0" smtClean="0">
                <a:latin typeface="Times New Roman" panose="02020603050405020304" pitchFamily="18" charset="0"/>
                <a:cs typeface="Times New Roman" panose="02020603050405020304" pitchFamily="18" charset="0"/>
              </a:rPr>
              <a:t>), </a:t>
            </a:r>
            <a:r>
              <a:rPr lang="en-US" altLang="zh-CN" sz="2400" dirty="0">
                <a:solidFill>
                  <a:srgbClr val="FF0000"/>
                </a:solidFill>
                <a:latin typeface="Times New Roman" panose="02020603050405020304" pitchFamily="18" charset="0"/>
                <a:cs typeface="Times New Roman" panose="02020603050405020304" pitchFamily="18" charset="0"/>
              </a:rPr>
              <a:t>keeping</a:t>
            </a:r>
            <a:r>
              <a:rPr lang="en-US" altLang="zh-CN" sz="2400" dirty="0">
                <a:latin typeface="Times New Roman" panose="02020603050405020304" pitchFamily="18" charset="0"/>
                <a:cs typeface="Times New Roman" panose="02020603050405020304" pitchFamily="18" charset="0"/>
              </a:rPr>
              <a:t> </a:t>
            </a:r>
            <a:r>
              <a:rPr lang="en-US" altLang="zh-CN" sz="2400" dirty="0">
                <a:solidFill>
                  <a:srgbClr val="FF0000"/>
                </a:solidFill>
                <a:latin typeface="Times New Roman" panose="02020603050405020304" pitchFamily="18" charset="0"/>
                <a:cs typeface="Times New Roman" panose="02020603050405020304" pitchFamily="18" charset="0"/>
              </a:rPr>
              <a:t>a </a:t>
            </a:r>
            <a:r>
              <a:rPr lang="en-US" altLang="zh-CN" sz="2400" dirty="0" smtClean="0">
                <a:solidFill>
                  <a:srgbClr val="FF0000"/>
                </a:solidFill>
                <a:latin typeface="Times New Roman" panose="02020603050405020304" pitchFamily="18" charset="0"/>
                <a:cs typeface="Times New Roman" panose="02020603050405020304" pitchFamily="18" charset="0"/>
              </a:rPr>
              <a:t>vigil (</a:t>
            </a:r>
            <a:r>
              <a:rPr lang="zh-CN" altLang="en-US" sz="2400" dirty="0" smtClean="0">
                <a:solidFill>
                  <a:srgbClr val="FF0000"/>
                </a:solidFill>
                <a:latin typeface="Times New Roman" panose="02020603050405020304" pitchFamily="18" charset="0"/>
                <a:cs typeface="Times New Roman" panose="02020603050405020304" pitchFamily="18" charset="0"/>
              </a:rPr>
              <a:t>守夜</a:t>
            </a:r>
            <a:r>
              <a:rPr lang="en-US" altLang="zh-CN" sz="2400" dirty="0" smtClean="0">
                <a:solidFill>
                  <a:srgbClr val="FF0000"/>
                </a:solidFill>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Our dog was indeed an angel, </a:t>
            </a:r>
            <a:r>
              <a:rPr lang="en-US" altLang="zh-CN" sz="2400" dirty="0">
                <a:solidFill>
                  <a:srgbClr val="FF0000"/>
                </a:solidFill>
                <a:latin typeface="Times New Roman" panose="02020603050405020304" pitchFamily="18" charset="0"/>
                <a:cs typeface="Times New Roman" panose="02020603050405020304" pitchFamily="18" charset="0"/>
              </a:rPr>
              <a:t>erasing</a:t>
            </a:r>
            <a:r>
              <a:rPr lang="en-US" altLang="zh-CN" sz="2400" dirty="0">
                <a:latin typeface="Times New Roman" panose="02020603050405020304" pitchFamily="18" charset="0"/>
                <a:cs typeface="Times New Roman" panose="02020603050405020304" pitchFamily="18" charset="0"/>
              </a:rPr>
              <a:t> any despair I might have had about losing our home. A house could always be replaced, </a:t>
            </a:r>
            <a:r>
              <a:rPr lang="en-US" altLang="zh-CN" sz="2400" i="1" u="sng" dirty="0">
                <a:latin typeface="Times New Roman" panose="02020603050405020304" pitchFamily="18" charset="0"/>
                <a:cs typeface="Times New Roman" panose="02020603050405020304" pitchFamily="18" charset="0"/>
              </a:rPr>
              <a:t>but</a:t>
            </a:r>
            <a:r>
              <a:rPr lang="en-US" altLang="zh-CN" sz="2400" dirty="0">
                <a:latin typeface="Times New Roman" panose="02020603050405020304" pitchFamily="18" charset="0"/>
                <a:cs typeface="Times New Roman" panose="02020603050405020304" pitchFamily="18" charset="0"/>
              </a:rPr>
              <a:t> knowing we had each other around was the greatest </a:t>
            </a:r>
            <a:r>
              <a:rPr lang="en-US" altLang="zh-CN" sz="2400" dirty="0">
                <a:solidFill>
                  <a:srgbClr val="FF0000"/>
                </a:solidFill>
                <a:latin typeface="Times New Roman" panose="02020603050405020304" pitchFamily="18" charset="0"/>
                <a:cs typeface="Times New Roman" panose="02020603050405020304" pitchFamily="18" charset="0"/>
              </a:rPr>
              <a:t>blessing</a:t>
            </a:r>
            <a:r>
              <a:rPr lang="en-US" altLang="zh-CN" sz="2400" dirty="0">
                <a:latin typeface="Times New Roman" panose="02020603050405020304" pitchFamily="18" charset="0"/>
                <a:cs typeface="Times New Roman" panose="02020603050405020304" pitchFamily="18" charset="0"/>
              </a:rPr>
              <a:t> of all. I was grateful she was part of our lives, who I would never give up. </a:t>
            </a:r>
            <a:endParaRPr lang="zh-CN" altLang="zh-CN"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6353F"/>
        </a:solidFill>
        <a:effectLst/>
      </p:bgPr>
    </p:bg>
    <p:spTree>
      <p:nvGrpSpPr>
        <p:cNvPr id="1" name=""/>
        <p:cNvGrpSpPr/>
        <p:nvPr/>
      </p:nvGrpSpPr>
      <p:grpSpPr>
        <a:xfrm>
          <a:off x="0" y="0"/>
          <a:ext cx="0" cy="0"/>
          <a:chOff x="0" y="0"/>
          <a:chExt cx="0" cy="0"/>
        </a:xfrm>
      </p:grpSpPr>
      <p:pic>
        <p:nvPicPr>
          <p:cNvPr id="2052" name="Picture 4" descr="Great Dane | Pet City Pet Shops"/>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1624416" y="0"/>
            <a:ext cx="91376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847811" y="91440"/>
            <a:ext cx="10690860" cy="829945"/>
          </a:xfrm>
          <a:prstGeom prst="rect">
            <a:avLst/>
          </a:prstGeom>
          <a:noFill/>
        </p:spPr>
        <p:txBody>
          <a:bodyPr wrap="square" rtlCol="0">
            <a:spAutoFit/>
          </a:bodyPr>
          <a:lstStyle/>
          <a:p>
            <a:pPr algn="ctr"/>
            <a:r>
              <a:rPr lang="en-US" altLang="zh-CN" sz="4800" b="1" dirty="0">
                <a:solidFill>
                  <a:schemeClr val="bg1"/>
                </a:solidFill>
                <a:effectLst>
                  <a:outerShdw blurRad="38100" dist="38100" dir="2700000" algn="tl">
                    <a:srgbClr val="000000">
                      <a:alpha val="43137"/>
                    </a:srgbClr>
                  </a:outerShdw>
                </a:effectLst>
                <a:latin typeface="Microsoft YaHei UI" panose="020B0503020204020204" pitchFamily="34" charset="-122"/>
                <a:ea typeface="Microsoft YaHei UI" panose="020B0503020204020204" pitchFamily="34" charset="-122"/>
              </a:rPr>
              <a:t>A Four-legged Guardian Angel</a:t>
            </a:r>
            <a:endParaRPr lang="en-US" altLang="zh-CN" sz="4800" b="1" dirty="0">
              <a:solidFill>
                <a:schemeClr val="bg1"/>
              </a:solidFill>
              <a:effectLst>
                <a:outerShdw blurRad="38100" dist="38100" dir="2700000" algn="tl">
                  <a:srgbClr val="000000">
                    <a:alpha val="43137"/>
                  </a:srgbClr>
                </a:outerShdw>
              </a:effectLst>
              <a:latin typeface="Microsoft YaHei UI" panose="020B0503020204020204" pitchFamily="34" charset="-122"/>
              <a:ea typeface="Microsoft YaHei UI" panose="020B0503020204020204"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60728" y="143300"/>
            <a:ext cx="11562781" cy="6463308"/>
          </a:xfrm>
          <a:prstGeom prst="rect">
            <a:avLst/>
          </a:prstGeom>
          <a:noFill/>
        </p:spPr>
        <p:txBody>
          <a:bodyPr wrap="square">
            <a:spAutoFit/>
          </a:bodyPr>
          <a:lstStyle/>
          <a:p>
            <a:pPr indent="306070" algn="ctr"/>
            <a:r>
              <a:rPr lang="en-US" altLang="zh-CN" b="1" dirty="0">
                <a:effectLst/>
                <a:latin typeface="Times New Roman" panose="02020603050405020304" pitchFamily="18" charset="0"/>
                <a:ea typeface="宋体" panose="02010600030101010101" pitchFamily="2" charset="-122"/>
              </a:rPr>
              <a:t>A Four-legged Guardian Angel</a:t>
            </a:r>
            <a:endParaRPr lang="en-US" altLang="zh-CN" b="1" dirty="0">
              <a:latin typeface="Times New Roman" panose="02020603050405020304" pitchFamily="18" charset="0"/>
              <a:ea typeface="宋体" panose="02010600030101010101" pitchFamily="2" charset="-122"/>
            </a:endParaRPr>
          </a:p>
          <a:p>
            <a:pPr indent="306070" algn="just"/>
            <a:r>
              <a:rPr lang="en-US" altLang="zh-CN" dirty="0">
                <a:effectLst/>
                <a:latin typeface="Times New Roman" panose="02020603050405020304" pitchFamily="18" charset="0"/>
                <a:ea typeface="宋体" panose="02010600030101010101" pitchFamily="2" charset="-122"/>
              </a:rPr>
              <a:t>Snow had just melted off the ground that April day at our house in Regina Beach, Saskatchewan. I had just cleaned up the pool in preparation for selling the house. The year before, I had lost my job with the provincial government, and now our financial situation was grim. In despair, I had finally put the home on the market, and a real estate agent was due to show up later that day. Even worse, I would have to give up my beloved Great Dane </a:t>
            </a:r>
            <a:r>
              <a:rPr lang="en-US" altLang="zh-CN" dirty="0">
                <a:effectLst/>
                <a:latin typeface="宋体" panose="02010600030101010101" pitchFamily="2" charset="-122"/>
                <a:ea typeface="宋体" panose="02010600030101010101" pitchFamily="2" charset="-122"/>
              </a:rPr>
              <a:t>(</a:t>
            </a:r>
            <a:r>
              <a:rPr lang="en-US" altLang="zh-CN" dirty="0" err="1">
                <a:effectLst/>
                <a:latin typeface="宋体" panose="02010600030101010101" pitchFamily="2" charset="-122"/>
                <a:ea typeface="宋体" panose="02010600030101010101" pitchFamily="2" charset="-122"/>
              </a:rPr>
              <a:t>大丹犬</a:t>
            </a:r>
            <a:r>
              <a:rPr lang="en-US" altLang="zh-CN" dirty="0">
                <a:effectLst/>
                <a:latin typeface="宋体" panose="02010600030101010101" pitchFamily="2" charset="-122"/>
                <a:ea typeface="宋体" panose="02010600030101010101" pitchFamily="2" charset="-122"/>
              </a:rPr>
              <a:t>)</a:t>
            </a:r>
            <a:r>
              <a:rPr lang="en-US" altLang="zh-CN" dirty="0">
                <a:effectLst/>
                <a:latin typeface="Times New Roman" panose="02020603050405020304" pitchFamily="18" charset="0"/>
                <a:ea typeface="宋体" panose="02010600030101010101" pitchFamily="2" charset="-122"/>
              </a:rPr>
              <a:t>, Brigitte, because I could no longer afford the cost of feeding it. The thought of losing the dog and our beautiful home was almost more than I could bear. </a:t>
            </a:r>
            <a:endParaRPr lang="zh-CN" altLang="zh-CN" dirty="0">
              <a:effectLst/>
              <a:latin typeface="Times New Roman" panose="02020603050405020304" pitchFamily="18" charset="0"/>
              <a:ea typeface="宋体" panose="02010600030101010101" pitchFamily="2" charset="-122"/>
            </a:endParaRPr>
          </a:p>
          <a:p>
            <a:pPr indent="304800" algn="just"/>
            <a:r>
              <a:rPr lang="en-US" altLang="zh-CN" dirty="0">
                <a:effectLst/>
                <a:latin typeface="Times New Roman" panose="02020603050405020304" pitchFamily="18" charset="0"/>
                <a:ea typeface="宋体" panose="02010600030101010101" pitchFamily="2" charset="-122"/>
              </a:rPr>
              <a:t> Deep in despair, I sat typing up resumes and cover letters. Out of the corner of my eye I could see my thirteen-month-old son, Forrest, as he lay on the carpet, playing near our big, gentle nanny-dog, Brigitte. It seemed as if Brigitte was always meant to be in this family and she turned out to be a perfect companion. </a:t>
            </a:r>
            <a:endParaRPr lang="zh-CN" altLang="zh-CN" dirty="0">
              <a:effectLst/>
              <a:latin typeface="Times New Roman" panose="02020603050405020304" pitchFamily="18" charset="0"/>
              <a:ea typeface="宋体" panose="02010600030101010101" pitchFamily="2" charset="-122"/>
            </a:endParaRPr>
          </a:p>
          <a:p>
            <a:pPr indent="304800" algn="just"/>
            <a:r>
              <a:rPr lang="en-US" altLang="zh-CN" dirty="0">
                <a:effectLst/>
                <a:latin typeface="Times New Roman" panose="02020603050405020304" pitchFamily="18" charset="0"/>
                <a:ea typeface="宋体" panose="02010600030101010101" pitchFamily="2" charset="-122"/>
              </a:rPr>
              <a:t> Brigitte came to our house on Christmas eve when the doorbell rang and I was sure some of my Christmas packages had arrived. I ran to the door and swung it open, but no one was there. I sensed something and looked down, only to find a beautiful Great Dane sitting there, looking up at me with big, intelligent eyes. There was no way that she could have rung the doorbell by herself, was there? Perhaps, someone had found the puppy somewhere and left her there, and then rang the doorbell and ran away. They accurately guessed I would welcome an additional family member and take care of her. </a:t>
            </a:r>
            <a:endParaRPr lang="zh-CN" altLang="zh-CN" dirty="0">
              <a:effectLst/>
              <a:latin typeface="Times New Roman" panose="02020603050405020304" pitchFamily="18" charset="0"/>
              <a:ea typeface="宋体" panose="02010600030101010101" pitchFamily="2" charset="-122"/>
            </a:endParaRPr>
          </a:p>
          <a:p>
            <a:pPr indent="304800" algn="just"/>
            <a:r>
              <a:rPr lang="en-US" altLang="zh-CN" dirty="0">
                <a:effectLst/>
                <a:latin typeface="Times New Roman" panose="02020603050405020304" pitchFamily="18" charset="0"/>
                <a:ea typeface="宋体" panose="02010600030101010101" pitchFamily="2" charset="-122"/>
              </a:rPr>
              <a:t> Thinking of these, I couldn't help heaving a sigh and went straight back to work. However, I hadn't typed more than two sentences when Brigitte began barking furiously and running back and forth to the sliding glass door overlooking our pool. </a:t>
            </a:r>
            <a:endParaRPr lang="zh-CN" altLang="zh-CN" dirty="0">
              <a:effectLst/>
              <a:latin typeface="Times New Roman" panose="02020603050405020304" pitchFamily="18" charset="0"/>
              <a:ea typeface="宋体" panose="02010600030101010101" pitchFamily="2" charset="-122"/>
            </a:endParaRPr>
          </a:p>
          <a:p>
            <a:pPr indent="304800" algn="just"/>
            <a:r>
              <a:rPr lang="en-US" altLang="zh-CN" dirty="0">
                <a:effectLst/>
                <a:latin typeface="Times New Roman" panose="02020603050405020304" pitchFamily="18" charset="0"/>
                <a:ea typeface="宋体" panose="02010600030101010101" pitchFamily="2" charset="-122"/>
              </a:rPr>
              <a:t> I raced to see what was happening and noticed that the sliding door was slightly open. Suddenly, I realized Forrest was nowhere to be seen. In panic, I opened the door and ran outside. </a:t>
            </a:r>
            <a:endParaRPr lang="zh-CN" altLang="zh-CN" dirty="0">
              <a:effectLst/>
              <a:latin typeface="Times New Roman" panose="02020603050405020304" pitchFamily="18" charset="0"/>
              <a:ea typeface="宋体" panose="02010600030101010101" pitchFamily="2" charset="-122"/>
            </a:endParaRPr>
          </a:p>
          <a:p>
            <a:pPr indent="304800" algn="just"/>
            <a:r>
              <a:rPr lang="zh-CN" altLang="zh-CN" dirty="0">
                <a:effectLst/>
                <a:latin typeface="Times New Roman" panose="02020603050405020304" pitchFamily="18" charset="0"/>
                <a:ea typeface="宋体" panose="02010600030101010101" pitchFamily="2" charset="-122"/>
              </a:rPr>
              <a:t>注意：</a:t>
            </a:r>
            <a:endParaRPr lang="en-US" altLang="zh-CN" dirty="0">
              <a:effectLst/>
              <a:latin typeface="Times New Roman" panose="02020603050405020304" pitchFamily="18" charset="0"/>
              <a:ea typeface="宋体" panose="02010600030101010101" pitchFamily="2" charset="-122"/>
            </a:endParaRPr>
          </a:p>
          <a:p>
            <a:pPr indent="304800" algn="just"/>
            <a:r>
              <a:rPr lang="en-US" altLang="zh-CN" dirty="0">
                <a:effectLst/>
                <a:latin typeface="Times New Roman" panose="02020603050405020304" pitchFamily="18" charset="0"/>
                <a:ea typeface="宋体" panose="02010600030101010101" pitchFamily="2" charset="-122"/>
              </a:rPr>
              <a:t>1. </a:t>
            </a:r>
            <a:r>
              <a:rPr lang="zh-CN" altLang="zh-CN" dirty="0">
                <a:effectLst/>
                <a:latin typeface="Times New Roman" panose="02020603050405020304" pitchFamily="18" charset="0"/>
                <a:ea typeface="宋体" panose="02010600030101010101" pitchFamily="2" charset="-122"/>
              </a:rPr>
              <a:t>所续写短文的词数应为</a:t>
            </a:r>
            <a:r>
              <a:rPr lang="en-US" altLang="zh-CN" dirty="0">
                <a:effectLst/>
                <a:latin typeface="Times New Roman" panose="02020603050405020304" pitchFamily="18" charset="0"/>
                <a:ea typeface="宋体" panose="02010600030101010101" pitchFamily="2" charset="-122"/>
              </a:rPr>
              <a:t>150</a:t>
            </a:r>
            <a:r>
              <a:rPr lang="zh-CN" altLang="zh-CN" dirty="0">
                <a:effectLst/>
                <a:latin typeface="Times New Roman" panose="02020603050405020304" pitchFamily="18" charset="0"/>
                <a:ea typeface="宋体" panose="02010600030101010101" pitchFamily="2" charset="-122"/>
              </a:rPr>
              <a:t>左右；</a:t>
            </a:r>
            <a:endParaRPr lang="zh-CN" altLang="zh-CN" dirty="0">
              <a:effectLst/>
              <a:latin typeface="Times New Roman" panose="02020603050405020304" pitchFamily="18" charset="0"/>
              <a:ea typeface="宋体" panose="02010600030101010101" pitchFamily="2" charset="-122"/>
            </a:endParaRPr>
          </a:p>
          <a:p>
            <a:pPr indent="304800" algn="just"/>
            <a:r>
              <a:rPr lang="en-US" altLang="zh-CN" dirty="0">
                <a:effectLst/>
                <a:latin typeface="Times New Roman" panose="02020603050405020304" pitchFamily="18" charset="0"/>
                <a:ea typeface="宋体" panose="02010600030101010101" pitchFamily="2" charset="-122"/>
              </a:rPr>
              <a:t>2. </a:t>
            </a:r>
            <a:r>
              <a:rPr lang="zh-CN" altLang="zh-CN" dirty="0">
                <a:effectLst/>
                <a:latin typeface="Times New Roman" panose="02020603050405020304" pitchFamily="18" charset="0"/>
                <a:ea typeface="宋体" panose="02010600030101010101" pitchFamily="2" charset="-122"/>
              </a:rPr>
              <a:t>请按如下格式在答题卡的相应位置作答</a:t>
            </a:r>
            <a:r>
              <a:rPr lang="zh-CN" altLang="zh-CN" dirty="0" smtClean="0">
                <a:effectLst/>
                <a:latin typeface="Times New Roman" panose="02020603050405020304" pitchFamily="18" charset="0"/>
                <a:ea typeface="宋体" panose="02010600030101010101" pitchFamily="2" charset="-122"/>
              </a:rPr>
              <a:t>。</a:t>
            </a:r>
            <a:endParaRPr lang="en-US" altLang="zh-CN" dirty="0">
              <a:latin typeface="Times New Roman" panose="02020603050405020304" pitchFamily="18" charset="0"/>
              <a:ea typeface="宋体" panose="02010600030101010101" pitchFamily="2" charset="-122"/>
            </a:endParaRPr>
          </a:p>
          <a:p>
            <a:pPr indent="304800" algn="just"/>
            <a:r>
              <a:rPr lang="en-US" altLang="zh-CN" dirty="0" smtClean="0">
                <a:latin typeface="Times New Roman" panose="02020603050405020304" pitchFamily="18" charset="0"/>
                <a:ea typeface="宋体" panose="02010600030101010101" pitchFamily="2" charset="-122"/>
              </a:rPr>
              <a:t>Para</a:t>
            </a:r>
            <a:r>
              <a:rPr lang="en-US" altLang="zh-CN" dirty="0">
                <a:latin typeface="Times New Roman" panose="02020603050405020304" pitchFamily="18" charset="0"/>
                <a:ea typeface="宋体" panose="02010600030101010101" pitchFamily="2" charset="-122"/>
              </a:rPr>
              <a:t>. 1 </a:t>
            </a:r>
            <a:r>
              <a:rPr lang="en-US" altLang="zh-CN" dirty="0">
                <a:effectLst/>
                <a:latin typeface="Times New Roman" panose="02020603050405020304" pitchFamily="18" charset="0"/>
                <a:ea typeface="宋体" panose="02010600030101010101" pitchFamily="2" charset="-122"/>
              </a:rPr>
              <a:t>There I was surprised to see Brigitte, who was terrified of water, dive into the </a:t>
            </a:r>
            <a:r>
              <a:rPr lang="en-US" altLang="zh-CN" dirty="0" smtClean="0">
                <a:effectLst/>
                <a:latin typeface="Times New Roman" panose="02020603050405020304" pitchFamily="18" charset="0"/>
                <a:ea typeface="宋体" panose="02010600030101010101" pitchFamily="2" charset="-122"/>
              </a:rPr>
              <a:t>pool.</a:t>
            </a:r>
            <a:endParaRPr lang="zh-CN" altLang="zh-CN" dirty="0">
              <a:effectLst/>
              <a:latin typeface="Times New Roman" panose="02020603050405020304" pitchFamily="18" charset="0"/>
              <a:ea typeface="宋体" panose="02010600030101010101" pitchFamily="2" charset="-122"/>
            </a:endParaRPr>
          </a:p>
          <a:p>
            <a:r>
              <a:rPr lang="en-US" altLang="zh-CN" dirty="0">
                <a:effectLst/>
                <a:latin typeface="Times New Roman" panose="02020603050405020304" pitchFamily="18" charset="0"/>
                <a:ea typeface="宋体" panose="02010600030101010101" pitchFamily="2" charset="-122"/>
              </a:rPr>
              <a:t>     Para. 2 Finally, the doctor said Forrest was all right and could be released from hospital. </a:t>
            </a:r>
            <a:endParaRPr lang="zh-CN" altLang="en-US" dirty="0"/>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334500" y="4343400"/>
            <a:ext cx="2857500" cy="2857500"/>
          </a:xfrm>
          <a:prstGeom prst="rect">
            <a:avLst/>
          </a:prstGeom>
        </p:spPr>
      </p:pic>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225" y="2634948"/>
            <a:ext cx="369086" cy="369086"/>
          </a:xfrm>
          <a:prstGeom prst="rect">
            <a:avLst/>
          </a:pr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225" y="1775120"/>
            <a:ext cx="371318" cy="371318"/>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133" y="396070"/>
            <a:ext cx="369086" cy="369086"/>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133" y="3974314"/>
            <a:ext cx="369086" cy="369086"/>
          </a:xfrm>
          <a:prstGeom prst="rect">
            <a:avLst/>
          </a:prstGeom>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0728" y="4541350"/>
            <a:ext cx="368491" cy="36849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97180" y="185342"/>
            <a:ext cx="7056120" cy="584775"/>
          </a:xfrm>
          <a:prstGeom prst="rect">
            <a:avLst/>
          </a:prstGeom>
          <a:noFill/>
        </p:spPr>
        <p:txBody>
          <a:bodyPr wrap="square" rtlCol="0">
            <a:spAutoFit/>
          </a:bodyPr>
          <a:lstStyle/>
          <a:p>
            <a:r>
              <a:rPr lang="en-US" altLang="zh-CN" sz="3200" b="1" i="1" dirty="0">
                <a:solidFill>
                  <a:srgbClr val="FF0000"/>
                </a:solidFill>
                <a:latin typeface="Times New Roman" panose="02020603050405020304" pitchFamily="18" charset="0"/>
                <a:cs typeface="Times New Roman" panose="02020603050405020304" pitchFamily="18" charset="0"/>
              </a:rPr>
              <a:t>3 Basics </a:t>
            </a:r>
            <a:r>
              <a:rPr lang="en-US" altLang="zh-CN" sz="3200" b="1" dirty="0">
                <a:latin typeface="Times New Roman" panose="02020603050405020304" pitchFamily="18" charset="0"/>
                <a:cs typeface="Times New Roman" panose="02020603050405020304" pitchFamily="18" charset="0"/>
              </a:rPr>
              <a:t>to consider when reading</a:t>
            </a:r>
            <a:endParaRPr lang="zh-CN" altLang="en-US" sz="3200" b="1"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373380" y="770117"/>
            <a:ext cx="11818620" cy="5693866"/>
          </a:xfrm>
          <a:prstGeom prst="rect">
            <a:avLst/>
          </a:prstGeom>
          <a:noFill/>
        </p:spPr>
        <p:txBody>
          <a:bodyPr wrap="square" rtlCol="0">
            <a:spAutoFit/>
          </a:bodyPr>
          <a:lstStyle/>
          <a:p>
            <a:r>
              <a:rPr lang="en-US" altLang="zh-CN" sz="2800" b="1" dirty="0">
                <a:highlight>
                  <a:srgbClr val="FFFF00"/>
                </a:highlight>
                <a:latin typeface="Times New Roman" panose="02020603050405020304" pitchFamily="18" charset="0"/>
                <a:cs typeface="Times New Roman" panose="02020603050405020304" pitchFamily="18" charset="0"/>
              </a:rPr>
              <a:t>1. Setting</a:t>
            </a:r>
            <a:endParaRPr lang="en-US" altLang="zh-CN" sz="2800" b="1" dirty="0">
              <a:highlight>
                <a:srgbClr val="FFFF00"/>
              </a:highlight>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altLang="zh-CN" sz="2800" b="1" dirty="0">
                <a:latin typeface="Times New Roman" panose="02020603050405020304" pitchFamily="18" charset="0"/>
                <a:cs typeface="Times New Roman" panose="02020603050405020304" pitchFamily="18" charset="0"/>
              </a:rPr>
              <a:t>Time &amp; Place</a:t>
            </a:r>
            <a:endParaRPr lang="en-US" altLang="zh-CN" sz="2800" b="1"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altLang="zh-CN" sz="2800" b="1" dirty="0">
                <a:solidFill>
                  <a:srgbClr val="0000FF"/>
                </a:solidFill>
                <a:latin typeface="Times New Roman" panose="02020603050405020304" pitchFamily="18" charset="0"/>
                <a:cs typeface="Times New Roman" panose="02020603050405020304" pitchFamily="18" charset="0"/>
              </a:rPr>
              <a:t>Natural</a:t>
            </a:r>
            <a:r>
              <a:rPr lang="en-US" altLang="zh-CN" sz="2800" b="1" dirty="0">
                <a:latin typeface="Times New Roman" panose="02020603050405020304" pitchFamily="18" charset="0"/>
                <a:cs typeface="Times New Roman" panose="02020603050405020304" pitchFamily="18" charset="0"/>
              </a:rPr>
              <a:t> &amp; </a:t>
            </a:r>
            <a:r>
              <a:rPr lang="en-US" altLang="zh-CN" sz="2800" b="1" dirty="0">
                <a:solidFill>
                  <a:srgbClr val="0000FF"/>
                </a:solidFill>
                <a:latin typeface="Times New Roman" panose="02020603050405020304" pitchFamily="18" charset="0"/>
                <a:cs typeface="Times New Roman" panose="02020603050405020304" pitchFamily="18" charset="0"/>
              </a:rPr>
              <a:t>Cultural</a:t>
            </a:r>
            <a:r>
              <a:rPr lang="en-US" altLang="zh-CN" sz="2800" b="1" dirty="0">
                <a:latin typeface="Times New Roman" panose="02020603050405020304" pitchFamily="18" charset="0"/>
                <a:cs typeface="Times New Roman" panose="02020603050405020304" pitchFamily="18" charset="0"/>
              </a:rPr>
              <a:t> Environment </a:t>
            </a:r>
            <a:endParaRPr lang="en-US" altLang="zh-CN" sz="2800" b="1" dirty="0">
              <a:latin typeface="Times New Roman" panose="02020603050405020304" pitchFamily="18" charset="0"/>
              <a:cs typeface="Times New Roman" panose="02020603050405020304" pitchFamily="18" charset="0"/>
            </a:endParaRPr>
          </a:p>
          <a:p>
            <a:r>
              <a:rPr lang="en-US" altLang="zh-CN" sz="2800" b="1" dirty="0">
                <a:highlight>
                  <a:srgbClr val="FFFF00"/>
                </a:highlight>
                <a:latin typeface="Times New Roman" panose="02020603050405020304" pitchFamily="18" charset="0"/>
                <a:cs typeface="Times New Roman" panose="02020603050405020304" pitchFamily="18" charset="0"/>
              </a:rPr>
              <a:t>2. Characters</a:t>
            </a:r>
            <a:endParaRPr lang="en-US" altLang="zh-CN" sz="2800" b="1" dirty="0">
              <a:highlight>
                <a:srgbClr val="FFFF00"/>
              </a:highlight>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altLang="zh-CN" sz="2800" b="1" dirty="0">
                <a:solidFill>
                  <a:srgbClr val="0000FF"/>
                </a:solidFill>
                <a:latin typeface="Times New Roman" panose="02020603050405020304" pitchFamily="18" charset="0"/>
                <a:cs typeface="Times New Roman" panose="02020603050405020304" pitchFamily="18" charset="0"/>
              </a:rPr>
              <a:t>Who</a:t>
            </a:r>
            <a:r>
              <a:rPr lang="en-US" altLang="zh-CN" sz="2800" b="1" dirty="0">
                <a:latin typeface="Times New Roman" panose="02020603050405020304" pitchFamily="18" charset="0"/>
                <a:cs typeface="Times New Roman" panose="02020603050405020304" pitchFamily="18" charset="0"/>
              </a:rPr>
              <a:t> are they?</a:t>
            </a:r>
            <a:endParaRPr lang="en-US" altLang="zh-CN" sz="2800"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altLang="zh-CN" sz="2800" b="1" dirty="0">
                <a:solidFill>
                  <a:srgbClr val="0000FF"/>
                </a:solidFill>
                <a:latin typeface="Times New Roman" panose="02020603050405020304" pitchFamily="18" charset="0"/>
                <a:cs typeface="Times New Roman" panose="02020603050405020304" pitchFamily="18" charset="0"/>
              </a:rPr>
              <a:t>What</a:t>
            </a:r>
            <a:r>
              <a:rPr lang="en-US" altLang="zh-CN" sz="2800" b="1" dirty="0">
                <a:latin typeface="Times New Roman" panose="02020603050405020304" pitchFamily="18" charset="0"/>
                <a:cs typeface="Times New Roman" panose="02020603050405020304" pitchFamily="18" charset="0"/>
              </a:rPr>
              <a:t> happened to them?</a:t>
            </a:r>
            <a:endParaRPr lang="en-US" altLang="zh-CN" sz="2800"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altLang="zh-CN" sz="2800" b="1" dirty="0">
                <a:latin typeface="Times New Roman" panose="02020603050405020304" pitchFamily="18" charset="0"/>
                <a:cs typeface="Times New Roman" panose="02020603050405020304" pitchFamily="18" charset="0"/>
              </a:rPr>
              <a:t>What are the </a:t>
            </a:r>
            <a:r>
              <a:rPr lang="en-US" altLang="zh-CN" sz="2800" b="1" dirty="0">
                <a:solidFill>
                  <a:srgbClr val="0000FF"/>
                </a:solidFill>
                <a:latin typeface="Times New Roman" panose="02020603050405020304" pitchFamily="18" charset="0"/>
                <a:cs typeface="Times New Roman" panose="02020603050405020304" pitchFamily="18" charset="0"/>
              </a:rPr>
              <a:t>characteristics</a:t>
            </a:r>
            <a:r>
              <a:rPr lang="en-US" altLang="zh-CN" sz="2800" b="1" dirty="0">
                <a:latin typeface="Times New Roman" panose="02020603050405020304" pitchFamily="18" charset="0"/>
                <a:cs typeface="Times New Roman" panose="02020603050405020304" pitchFamily="18" charset="0"/>
              </a:rPr>
              <a:t>? </a:t>
            </a:r>
            <a:endParaRPr lang="en-US" altLang="zh-CN" sz="2800" b="1" dirty="0">
              <a:latin typeface="Times New Roman" panose="02020603050405020304" pitchFamily="18" charset="0"/>
              <a:cs typeface="Times New Roman" panose="02020603050405020304" pitchFamily="18" charset="0"/>
            </a:endParaRPr>
          </a:p>
          <a:p>
            <a:r>
              <a:rPr lang="en-US" altLang="zh-CN" sz="2800" b="1" dirty="0">
                <a:latin typeface="Times New Roman" panose="02020603050405020304" pitchFamily="18" charset="0"/>
                <a:cs typeface="Times New Roman" panose="02020603050405020304" pitchFamily="18" charset="0"/>
              </a:rPr>
              <a:t>     (age, gender, health condition, social status, personality, etc.)</a:t>
            </a:r>
            <a:endParaRPr lang="en-US" altLang="zh-CN" sz="2800" b="1"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altLang="zh-CN" sz="2800" b="1" dirty="0">
                <a:latin typeface="Times New Roman" panose="02020603050405020304" pitchFamily="18" charset="0"/>
                <a:cs typeface="Times New Roman" panose="02020603050405020304" pitchFamily="18" charset="0"/>
              </a:rPr>
              <a:t> How do they </a:t>
            </a:r>
            <a:r>
              <a:rPr lang="en-US" altLang="zh-CN" sz="2800" b="1" dirty="0">
                <a:solidFill>
                  <a:srgbClr val="0000FF"/>
                </a:solidFill>
                <a:latin typeface="Times New Roman" panose="02020603050405020304" pitchFamily="18" charset="0"/>
                <a:cs typeface="Times New Roman" panose="02020603050405020304" pitchFamily="18" charset="0"/>
              </a:rPr>
              <a:t>interact</a:t>
            </a:r>
            <a:r>
              <a:rPr lang="en-US" altLang="zh-CN" sz="2800" b="1" dirty="0">
                <a:latin typeface="Times New Roman" panose="02020603050405020304" pitchFamily="18" charset="0"/>
                <a:cs typeface="Times New Roman" panose="02020603050405020304" pitchFamily="18" charset="0"/>
              </a:rPr>
              <a:t> with each other?</a:t>
            </a:r>
            <a:endParaRPr lang="en-US" altLang="zh-CN" sz="2800" b="1" dirty="0">
              <a:latin typeface="Times New Roman" panose="02020603050405020304" pitchFamily="18" charset="0"/>
              <a:cs typeface="Times New Roman" panose="02020603050405020304" pitchFamily="18" charset="0"/>
            </a:endParaRPr>
          </a:p>
          <a:p>
            <a:r>
              <a:rPr lang="en-US" altLang="zh-CN" sz="2800" b="1" dirty="0">
                <a:highlight>
                  <a:srgbClr val="FFFF00"/>
                </a:highlight>
                <a:latin typeface="Times New Roman" panose="02020603050405020304" pitchFamily="18" charset="0"/>
                <a:cs typeface="Times New Roman" panose="02020603050405020304" pitchFamily="18" charset="0"/>
              </a:rPr>
              <a:t>3. Plot-Theme</a:t>
            </a:r>
            <a:endParaRPr lang="en-US" altLang="zh-CN" sz="2800" b="1" dirty="0">
              <a:highlight>
                <a:srgbClr val="FFFF00"/>
              </a:highlight>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altLang="zh-CN" sz="2800" b="1" dirty="0">
                <a:latin typeface="Times New Roman" panose="02020603050405020304" pitchFamily="18" charset="0"/>
                <a:cs typeface="Times New Roman" panose="02020603050405020304" pitchFamily="18" charset="0"/>
              </a:rPr>
              <a:t>What is/ are the </a:t>
            </a:r>
            <a:r>
              <a:rPr lang="en-US" altLang="zh-CN" sz="2800" b="1" dirty="0">
                <a:solidFill>
                  <a:srgbClr val="0000FF"/>
                </a:solidFill>
                <a:latin typeface="Times New Roman" panose="02020603050405020304" pitchFamily="18" charset="0"/>
                <a:cs typeface="Times New Roman" panose="02020603050405020304" pitchFamily="18" charset="0"/>
              </a:rPr>
              <a:t>problem</a:t>
            </a:r>
            <a:r>
              <a:rPr lang="en-US" altLang="zh-CN" sz="2800" b="1" dirty="0">
                <a:latin typeface="Times New Roman" panose="02020603050405020304" pitchFamily="18" charset="0"/>
                <a:cs typeface="Times New Roman" panose="02020603050405020304" pitchFamily="18" charset="0"/>
              </a:rPr>
              <a:t>(s)? What might be the </a:t>
            </a:r>
            <a:r>
              <a:rPr lang="en-US" altLang="zh-CN" sz="2800" b="1" dirty="0">
                <a:solidFill>
                  <a:srgbClr val="0000FF"/>
                </a:solidFill>
                <a:latin typeface="Times New Roman" panose="02020603050405020304" pitchFamily="18" charset="0"/>
                <a:cs typeface="Times New Roman" panose="02020603050405020304" pitchFamily="18" charset="0"/>
              </a:rPr>
              <a:t>solution</a:t>
            </a:r>
            <a:r>
              <a:rPr lang="en-US" altLang="zh-CN" sz="2800" b="1" dirty="0">
                <a:latin typeface="Times New Roman" panose="02020603050405020304" pitchFamily="18" charset="0"/>
                <a:cs typeface="Times New Roman" panose="02020603050405020304" pitchFamily="18" charset="0"/>
              </a:rPr>
              <a:t>? </a:t>
            </a:r>
            <a:endParaRPr lang="en-US" altLang="zh-CN" sz="2800" b="1"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altLang="zh-CN" sz="2800" b="1" dirty="0">
                <a:latin typeface="Times New Roman" panose="02020603050405020304" pitchFamily="18" charset="0"/>
                <a:cs typeface="Times New Roman" panose="02020603050405020304" pitchFamily="18" charset="0"/>
              </a:rPr>
              <a:t>People and Nature/ Society/ Self </a:t>
            </a:r>
            <a:endParaRPr lang="en-US" altLang="zh-CN" sz="2800" b="1"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altLang="zh-CN" sz="2800" b="1" dirty="0">
                <a:latin typeface="Times New Roman" panose="02020603050405020304" pitchFamily="18" charset="0"/>
                <a:cs typeface="Times New Roman" panose="02020603050405020304" pitchFamily="18" charset="0"/>
              </a:rPr>
              <a:t>What does the </a:t>
            </a:r>
            <a:r>
              <a:rPr lang="en-US" altLang="zh-CN" sz="2800" b="1" dirty="0">
                <a:solidFill>
                  <a:srgbClr val="0000FF"/>
                </a:solidFill>
                <a:latin typeface="Times New Roman" panose="02020603050405020304" pitchFamily="18" charset="0"/>
                <a:cs typeface="Times New Roman" panose="02020603050405020304" pitchFamily="18" charset="0"/>
              </a:rPr>
              <a:t>title</a:t>
            </a:r>
            <a:r>
              <a:rPr lang="en-US" altLang="zh-CN" sz="2800" b="1" dirty="0">
                <a:latin typeface="Times New Roman" panose="02020603050405020304" pitchFamily="18" charset="0"/>
                <a:cs typeface="Times New Roman" panose="02020603050405020304" pitchFamily="18" charset="0"/>
              </a:rPr>
              <a:t> suggest?</a:t>
            </a:r>
            <a:endParaRPr lang="zh-CN" altLang="en-US" sz="2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8">
                                            <p:txEl>
                                              <p:pRg st="5" end="5"/>
                                            </p:txEl>
                                          </p:spTgt>
                                        </p:tgtEl>
                                        <p:attrNameLst>
                                          <p:attrName>style.visibility</p:attrName>
                                        </p:attrNameLst>
                                      </p:cBhvr>
                                      <p:to>
                                        <p:strVal val="visible"/>
                                      </p:to>
                                    </p:set>
                                    <p:animEffect transition="in" filter="fade">
                                      <p:cBhvr>
                                        <p:cTn id="30" dur="500"/>
                                        <p:tgtEl>
                                          <p:spTgt spid="8">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Effect transition="in" filter="fade">
                                      <p:cBhvr>
                                        <p:cTn id="33" dur="500"/>
                                        <p:tgtEl>
                                          <p:spTgt spid="8">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8">
                                            <p:txEl>
                                              <p:pRg st="7" end="7"/>
                                            </p:txEl>
                                          </p:spTgt>
                                        </p:tgtEl>
                                        <p:attrNameLst>
                                          <p:attrName>style.visibility</p:attrName>
                                        </p:attrNameLst>
                                      </p:cBhvr>
                                      <p:to>
                                        <p:strVal val="visible"/>
                                      </p:to>
                                    </p:set>
                                    <p:animEffect transition="in" filter="wipe(down)">
                                      <p:cBhvr>
                                        <p:cTn id="38" dur="500"/>
                                        <p:tgtEl>
                                          <p:spTgt spid="8">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8">
                                            <p:txEl>
                                              <p:pRg st="8" end="8"/>
                                            </p:txEl>
                                          </p:spTgt>
                                        </p:tgtEl>
                                        <p:attrNameLst>
                                          <p:attrName>style.visibility</p:attrName>
                                        </p:attrNameLst>
                                      </p:cBhvr>
                                      <p:to>
                                        <p:strVal val="visible"/>
                                      </p:to>
                                    </p:set>
                                    <p:animEffect transition="in" filter="wipe(down)">
                                      <p:cBhvr>
                                        <p:cTn id="43" dur="500"/>
                                        <p:tgtEl>
                                          <p:spTgt spid="8">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8">
                                            <p:txEl>
                                              <p:pRg st="10" end="10"/>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8">
                                            <p:txEl>
                                              <p:pRg st="11" end="11"/>
                                            </p:txEl>
                                          </p:spTgt>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6314578" y="107187"/>
            <a:ext cx="5609230" cy="2010046"/>
          </a:xfrm>
          <a:prstGeom prst="rect">
            <a:avLst/>
          </a:prstGeom>
        </p:spPr>
      </p:pic>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1" y="0"/>
            <a:ext cx="2312195" cy="820997"/>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492919" y="2317197"/>
            <a:ext cx="11430889" cy="400110"/>
          </a:xfrm>
          <a:prstGeom prst="rect">
            <a:avLst/>
          </a:prstGeom>
          <a:noFill/>
        </p:spPr>
        <p:txBody>
          <a:bodyPr wrap="square" rtlCol="0">
            <a:spAutoFit/>
          </a:bodyPr>
          <a:lstStyle/>
          <a:p>
            <a:r>
              <a:rPr lang="en-US" altLang="zh-CN" sz="2000" b="1" dirty="0">
                <a:latin typeface="Times New Roman" panose="02020603050405020304" pitchFamily="18" charset="0"/>
                <a:ea typeface="宋体" panose="02010600030101010101" pitchFamily="2" charset="-122"/>
              </a:rPr>
              <a:t>“</a:t>
            </a:r>
            <a:r>
              <a:rPr lang="en-US" altLang="zh-CN" sz="2000" b="1" dirty="0">
                <a:solidFill>
                  <a:srgbClr val="0000FF"/>
                </a:solidFill>
                <a:latin typeface="Times New Roman" panose="02020603050405020304" pitchFamily="18" charset="0"/>
                <a:ea typeface="宋体" panose="02010600030101010101" pitchFamily="2" charset="-122"/>
              </a:rPr>
              <a:t>Snow</a:t>
            </a:r>
            <a:r>
              <a:rPr lang="en-US" altLang="zh-CN" sz="2000" b="1" dirty="0"/>
              <a:t> </a:t>
            </a:r>
            <a:r>
              <a:rPr lang="en-US" altLang="zh-CN" sz="2000" b="1" dirty="0">
                <a:latin typeface="Times New Roman" panose="02020603050405020304" pitchFamily="18" charset="0"/>
                <a:ea typeface="宋体" panose="02010600030101010101" pitchFamily="2" charset="-122"/>
              </a:rPr>
              <a:t>had just </a:t>
            </a:r>
            <a:r>
              <a:rPr lang="en-US" altLang="zh-CN" sz="2000" b="1" dirty="0">
                <a:solidFill>
                  <a:srgbClr val="0000FF"/>
                </a:solidFill>
                <a:latin typeface="Times New Roman" panose="02020603050405020304" pitchFamily="18" charset="0"/>
                <a:ea typeface="宋体" panose="02010600030101010101" pitchFamily="2" charset="-122"/>
              </a:rPr>
              <a:t>melted</a:t>
            </a:r>
            <a:r>
              <a:rPr lang="en-US" altLang="zh-CN" sz="2000" b="1" dirty="0">
                <a:latin typeface="Times New Roman" panose="02020603050405020304" pitchFamily="18" charset="0"/>
                <a:ea typeface="宋体" panose="02010600030101010101" pitchFamily="2" charset="-122"/>
              </a:rPr>
              <a:t> off the ground that </a:t>
            </a:r>
            <a:r>
              <a:rPr lang="en-US" altLang="zh-CN" sz="2000" b="1" dirty="0">
                <a:solidFill>
                  <a:srgbClr val="0000FF"/>
                </a:solidFill>
                <a:latin typeface="Times New Roman" panose="02020603050405020304" pitchFamily="18" charset="0"/>
                <a:ea typeface="宋体" panose="02010600030101010101" pitchFamily="2" charset="-122"/>
              </a:rPr>
              <a:t>April</a:t>
            </a:r>
            <a:r>
              <a:rPr lang="en-US" altLang="zh-CN" sz="2000" b="1" dirty="0">
                <a:latin typeface="Times New Roman" panose="02020603050405020304" pitchFamily="18" charset="0"/>
                <a:ea typeface="宋体" panose="02010600030101010101" pitchFamily="2" charset="-122"/>
              </a:rPr>
              <a:t> </a:t>
            </a:r>
            <a:r>
              <a:rPr lang="en-US" altLang="zh-CN" sz="2000" b="1" dirty="0">
                <a:solidFill>
                  <a:srgbClr val="0000FF"/>
                </a:solidFill>
                <a:latin typeface="Times New Roman" panose="02020603050405020304" pitchFamily="18" charset="0"/>
                <a:ea typeface="宋体" panose="02010600030101010101" pitchFamily="2" charset="-122"/>
              </a:rPr>
              <a:t>day</a:t>
            </a:r>
            <a:r>
              <a:rPr lang="en-US" altLang="zh-CN" sz="2000" b="1" dirty="0">
                <a:latin typeface="Times New Roman" panose="02020603050405020304" pitchFamily="18" charset="0"/>
                <a:ea typeface="宋体" panose="02010600030101010101" pitchFamily="2" charset="-122"/>
              </a:rPr>
              <a:t> </a:t>
            </a:r>
            <a:r>
              <a:rPr lang="en-US" altLang="zh-CN" sz="2000" b="1" dirty="0">
                <a:solidFill>
                  <a:srgbClr val="00B050"/>
                </a:solidFill>
                <a:latin typeface="Times New Roman" panose="02020603050405020304" pitchFamily="18" charset="0"/>
                <a:ea typeface="宋体" panose="02010600030101010101" pitchFamily="2" charset="-122"/>
              </a:rPr>
              <a:t>at our house in Regina Beach, Saskatchewan</a:t>
            </a:r>
            <a:r>
              <a:rPr lang="en-US" altLang="zh-CN" sz="2000" b="1" dirty="0">
                <a:latin typeface="Times New Roman" panose="02020603050405020304" pitchFamily="18" charset="0"/>
                <a:ea typeface="宋体" panose="02010600030101010101" pitchFamily="2" charset="-122"/>
              </a:rPr>
              <a:t>.”</a:t>
            </a:r>
            <a:r>
              <a:rPr lang="en-US" altLang="zh-CN" sz="2000" b="1" dirty="0"/>
              <a:t> </a:t>
            </a:r>
            <a:endParaRPr lang="zh-CN" altLang="en-US" sz="2000" b="1" dirty="0"/>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810658">
            <a:off x="5591721" y="1470884"/>
            <a:ext cx="1233282" cy="1233282"/>
          </a:xfrm>
          <a:prstGeom prst="rect">
            <a:avLst/>
          </a:prstGeom>
        </p:spPr>
      </p:pic>
      <p:sp>
        <p:nvSpPr>
          <p:cNvPr id="8" name="文本框 7"/>
          <p:cNvSpPr txBox="1"/>
          <p:nvPr/>
        </p:nvSpPr>
        <p:spPr>
          <a:xfrm>
            <a:off x="3150394" y="1401765"/>
            <a:ext cx="3429000" cy="460375"/>
          </a:xfrm>
          <a:prstGeom prst="rect">
            <a:avLst/>
          </a:prstGeom>
          <a:noFill/>
        </p:spPr>
        <p:txBody>
          <a:bodyPr wrap="square" rtlCol="0">
            <a:spAutoFit/>
          </a:bodyPr>
          <a:lstStyle/>
          <a:p>
            <a:r>
              <a:rPr lang="en-US" altLang="zh-CN" sz="2400" b="1" dirty="0">
                <a:latin typeface="MV Boli" panose="02000500030200090000" charset="0"/>
                <a:cs typeface="MV Boli" panose="02000500030200090000" charset="0"/>
              </a:rPr>
              <a:t>freezing cold water </a:t>
            </a:r>
            <a:endParaRPr lang="en-US" altLang="zh-CN" sz="2400" b="1" dirty="0">
              <a:latin typeface="MV Boli" panose="02000500030200090000" charset="0"/>
              <a:cs typeface="MV Boli" panose="02000500030200090000" charset="0"/>
            </a:endParaRPr>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203573" y="682239"/>
            <a:ext cx="1946821" cy="1634958"/>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22282">
            <a:off x="4759026" y="579910"/>
            <a:ext cx="1233282" cy="1233282"/>
          </a:xfrm>
          <a:prstGeom prst="rect">
            <a:avLst/>
          </a:prstGeom>
        </p:spPr>
      </p:pic>
      <p:sp>
        <p:nvSpPr>
          <p:cNvPr id="11" name="文本框 10"/>
          <p:cNvSpPr txBox="1"/>
          <p:nvPr/>
        </p:nvSpPr>
        <p:spPr>
          <a:xfrm>
            <a:off x="3693330" y="370728"/>
            <a:ext cx="1286362" cy="830997"/>
          </a:xfrm>
          <a:prstGeom prst="rect">
            <a:avLst/>
          </a:prstGeom>
          <a:noFill/>
        </p:spPr>
        <p:txBody>
          <a:bodyPr wrap="square" rtlCol="0">
            <a:spAutoFit/>
          </a:bodyPr>
          <a:lstStyle/>
          <a:p>
            <a:r>
              <a:rPr lang="en-US" altLang="zh-CN" sz="2400" b="1" dirty="0">
                <a:latin typeface="MV Boli" panose="02000500030200090000" charset="0"/>
                <a:cs typeface="MV Boli" panose="02000500030200090000" charset="0"/>
              </a:rPr>
              <a:t>urgent</a:t>
            </a:r>
            <a:endParaRPr lang="en-US" altLang="zh-CN" sz="2400" b="1" dirty="0">
              <a:latin typeface="MV Boli" panose="02000500030200090000" charset="0"/>
              <a:cs typeface="MV Boli" panose="02000500030200090000" charset="0"/>
            </a:endParaRPr>
          </a:p>
          <a:p>
            <a:r>
              <a:rPr lang="en-US" altLang="zh-CN" sz="2400" b="1" dirty="0">
                <a:latin typeface="MV Boli" panose="02000500030200090000" charset="0"/>
                <a:cs typeface="MV Boli" panose="02000500030200090000" charset="0"/>
              </a:rPr>
              <a:t>difficult</a:t>
            </a:r>
            <a:endParaRPr lang="zh-CN" altLang="en-US" sz="2400" b="1" dirty="0">
              <a:latin typeface="MV Boli" panose="02000500030200090000" charset="0"/>
              <a:cs typeface="MV Boli" panose="02000500030200090000" charset="0"/>
            </a:endParaRPr>
          </a:p>
        </p:txBody>
      </p:sp>
      <p:sp>
        <p:nvSpPr>
          <p:cNvPr id="13" name="文本框 12"/>
          <p:cNvSpPr txBox="1"/>
          <p:nvPr/>
        </p:nvSpPr>
        <p:spPr>
          <a:xfrm>
            <a:off x="492919" y="2982088"/>
            <a:ext cx="11430889" cy="707886"/>
          </a:xfrm>
          <a:prstGeom prst="rect">
            <a:avLst/>
          </a:prstGeom>
          <a:noFill/>
        </p:spPr>
        <p:txBody>
          <a:bodyPr wrap="square" rtlCol="0">
            <a:spAutoFit/>
          </a:bodyPr>
          <a:lstStyle>
            <a:defPPr>
              <a:defRPr lang="zh-CN"/>
            </a:defPPr>
            <a:lvl1pPr>
              <a:defRPr sz="2000" b="1">
                <a:latin typeface="Times New Roman" panose="02020603050405020304" pitchFamily="18" charset="0"/>
                <a:ea typeface="宋体" panose="02010600030101010101" pitchFamily="2" charset="-122"/>
              </a:defRPr>
            </a:lvl1pPr>
          </a:lstStyle>
          <a:p>
            <a:r>
              <a:rPr lang="en-US" altLang="zh-CN" dirty="0"/>
              <a:t>“Brigitte came to our house </a:t>
            </a:r>
            <a:r>
              <a:rPr lang="en-US" altLang="zh-CN" dirty="0">
                <a:solidFill>
                  <a:srgbClr val="0000FF"/>
                </a:solidFill>
              </a:rPr>
              <a:t>on Christmas eve </a:t>
            </a:r>
            <a:r>
              <a:rPr lang="en-US" altLang="zh-CN" dirty="0"/>
              <a:t>when the doorbell rang and I was sure some of my Christmas packages had arrived.” </a:t>
            </a:r>
            <a:endParaRPr lang="zh-CN" altLang="en-US" dirty="0"/>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65471" flipH="1">
            <a:off x="4287005" y="3163979"/>
            <a:ext cx="1600745" cy="1233282"/>
          </a:xfrm>
          <a:prstGeom prst="rect">
            <a:avLst/>
          </a:prstGeom>
        </p:spPr>
      </p:pic>
      <p:sp>
        <p:nvSpPr>
          <p:cNvPr id="3" name="文本框 2"/>
          <p:cNvSpPr txBox="1"/>
          <p:nvPr/>
        </p:nvSpPr>
        <p:spPr>
          <a:xfrm>
            <a:off x="2618105" y="4554855"/>
            <a:ext cx="3046095" cy="922020"/>
          </a:xfrm>
          <a:prstGeom prst="rect">
            <a:avLst/>
          </a:prstGeom>
          <a:noFill/>
        </p:spPr>
        <p:txBody>
          <a:bodyPr wrap="square" rtlCol="0" anchor="t">
            <a:spAutoFit/>
          </a:bodyPr>
          <a:lstStyle/>
          <a:p>
            <a:r>
              <a:rPr lang="zh-CN" altLang="en-US"/>
              <a:t>People around the world celebrate the birth of Jesus Christ on December 25.</a:t>
            </a:r>
            <a:endParaRPr lang="zh-CN" altLang="en-US"/>
          </a:p>
        </p:txBody>
      </p:sp>
      <p:pic>
        <p:nvPicPr>
          <p:cNvPr id="6" name="图片 5"/>
          <p:cNvPicPr>
            <a:picLocks noChangeAspect="1"/>
          </p:cNvPicPr>
          <p:nvPr/>
        </p:nvPicPr>
        <p:blipFill>
          <a:blip r:embed="rId5"/>
          <a:stretch>
            <a:fillRect/>
          </a:stretch>
        </p:blipFill>
        <p:spPr>
          <a:xfrm>
            <a:off x="646430" y="3898900"/>
            <a:ext cx="1805940" cy="270954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2" name="图片 11"/>
          <p:cNvPicPr>
            <a:picLocks noChangeAspect="1"/>
          </p:cNvPicPr>
          <p:nvPr/>
        </p:nvPicPr>
        <p:blipFill>
          <a:blip r:embed="rId6"/>
          <a:srcRect b="22200"/>
          <a:stretch>
            <a:fillRect/>
          </a:stretch>
        </p:blipFill>
        <p:spPr>
          <a:xfrm>
            <a:off x="8973820" y="3459480"/>
            <a:ext cx="2842895" cy="2254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图片 14"/>
          <p:cNvPicPr>
            <a:picLocks noChangeAspect="1"/>
          </p:cNvPicPr>
          <p:nvPr/>
        </p:nvPicPr>
        <p:blipFill>
          <a:blip r:embed="rId7"/>
          <a:stretch>
            <a:fillRect/>
          </a:stretch>
        </p:blipFill>
        <p:spPr>
          <a:xfrm>
            <a:off x="5522595" y="3459480"/>
            <a:ext cx="2909570" cy="201739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7" name="文本框 16"/>
          <p:cNvSpPr txBox="1"/>
          <p:nvPr>
            <p:custDataLst>
              <p:tags r:id="rId8"/>
            </p:custDataLst>
          </p:nvPr>
        </p:nvSpPr>
        <p:spPr>
          <a:xfrm>
            <a:off x="5375667" y="5527040"/>
            <a:ext cx="2886953" cy="1200329"/>
          </a:xfrm>
          <a:prstGeom prst="rect">
            <a:avLst/>
          </a:prstGeom>
          <a:noFill/>
        </p:spPr>
        <p:txBody>
          <a:bodyPr wrap="square" rtlCol="0">
            <a:spAutoFit/>
          </a:bodyPr>
          <a:lstStyle/>
          <a:p>
            <a:r>
              <a:rPr lang="en-US" altLang="zh-CN" sz="2400" b="1" dirty="0">
                <a:latin typeface="MV Boli" panose="02000500030200090000" charset="0"/>
                <a:cs typeface="MV Boli" panose="02000500030200090000" charset="0"/>
              </a:rPr>
              <a:t>an unexpected Christmas </a:t>
            </a:r>
            <a:r>
              <a:rPr lang="en-US" altLang="zh-CN" sz="2400" b="1" dirty="0" smtClean="0">
                <a:latin typeface="MV Boli" panose="02000500030200090000" charset="0"/>
                <a:cs typeface="MV Boli" panose="02000500030200090000" charset="0"/>
              </a:rPr>
              <a:t>gift from Santa Claus</a:t>
            </a:r>
            <a:endParaRPr lang="en-US" altLang="zh-CN" sz="2400" b="1" dirty="0">
              <a:latin typeface="MV Boli" panose="02000500030200090000" charset="0"/>
              <a:cs typeface="MV Boli" panose="02000500030200090000" charset="0"/>
            </a:endParaRPr>
          </a:p>
        </p:txBody>
      </p:sp>
      <p:sp>
        <p:nvSpPr>
          <p:cNvPr id="18" name="文本框 17"/>
          <p:cNvSpPr txBox="1"/>
          <p:nvPr>
            <p:custDataLst>
              <p:tags r:id="rId9"/>
            </p:custDataLst>
          </p:nvPr>
        </p:nvSpPr>
        <p:spPr>
          <a:xfrm>
            <a:off x="8973820" y="5778500"/>
            <a:ext cx="3242945" cy="829945"/>
          </a:xfrm>
          <a:prstGeom prst="rect">
            <a:avLst/>
          </a:prstGeom>
          <a:noFill/>
        </p:spPr>
        <p:txBody>
          <a:bodyPr wrap="square" rtlCol="0">
            <a:spAutoFit/>
          </a:bodyPr>
          <a:lstStyle/>
          <a:p>
            <a:r>
              <a:rPr lang="en-US" altLang="zh-CN" sz="2400" b="1" dirty="0">
                <a:latin typeface="MV Boli" panose="02000500030200090000" charset="0"/>
                <a:cs typeface="MV Boli" panose="02000500030200090000" charset="0"/>
              </a:rPr>
              <a:t>an angel sent by Jesus </a:t>
            </a:r>
            <a:r>
              <a:rPr lang="en-US" altLang="zh-CN" sz="2400" b="1" dirty="0" smtClean="0">
                <a:latin typeface="MV Boli" panose="02000500030200090000" charset="0"/>
                <a:cs typeface="MV Boli" panose="02000500030200090000" charset="0"/>
              </a:rPr>
              <a:t>Christ</a:t>
            </a:r>
            <a:endParaRPr lang="en-US" altLang="zh-CN" sz="2400" b="1" dirty="0">
              <a:latin typeface="MV Boli" panose="02000500030200090000" charset="0"/>
              <a:cs typeface="MV Boli" panose="0200050003020009000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0"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edge">
                                      <p:cBhvr>
                                        <p:cTn id="55" dur="20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P spid="13" grpId="0"/>
      <p:bldP spid="3"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7937847" flipH="1" flipV="1">
            <a:off x="7304513" y="1485421"/>
            <a:ext cx="1812314" cy="1812314"/>
          </a:xfrm>
          <a:prstGeom prst="rect">
            <a:avLst/>
          </a:prstGeom>
        </p:spPr>
      </p:pic>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8" y="172403"/>
            <a:ext cx="3313598" cy="642937"/>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3749040" y="292120"/>
            <a:ext cx="8923020" cy="523220"/>
          </a:xfrm>
          <a:prstGeom prst="rect">
            <a:avLst/>
          </a:prstGeom>
          <a:noFill/>
        </p:spPr>
        <p:txBody>
          <a:bodyPr wrap="square" rtlCol="0">
            <a:spAutoFit/>
          </a:bodyPr>
          <a:lstStyle/>
          <a:p>
            <a:r>
              <a:rPr lang="en-US" altLang="zh-CN" sz="2800" b="1" dirty="0">
                <a:latin typeface="Aptos Narrow" panose="020B0004020202020204" pitchFamily="34" charset="0"/>
              </a:rPr>
              <a:t>Use one sentence to introduce each character. </a:t>
            </a:r>
            <a:endParaRPr lang="zh-CN" altLang="en-US" sz="2800" b="1" dirty="0">
              <a:latin typeface="Aptos Narrow" panose="020B0004020202020204" pitchFamily="34" charset="0"/>
            </a:endParaRPr>
          </a:p>
        </p:txBody>
      </p:sp>
      <p:sp>
        <p:nvSpPr>
          <p:cNvPr id="7" name="文本框 6"/>
          <p:cNvSpPr txBox="1"/>
          <p:nvPr/>
        </p:nvSpPr>
        <p:spPr>
          <a:xfrm>
            <a:off x="899160" y="1249680"/>
            <a:ext cx="10629900" cy="452431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I </a:t>
            </a:r>
            <a:endParaRPr lang="en-US" altLang="zh-CN" sz="2400" b="1" dirty="0">
              <a:latin typeface="Times New Roman" panose="02020603050405020304" pitchFamily="18" charset="0"/>
              <a:cs typeface="Times New Roman" panose="02020603050405020304" pitchFamily="18" charset="0"/>
            </a:endParaRPr>
          </a:p>
          <a:p>
            <a:endParaRPr lang="en-US" altLang="zh-CN" sz="2400" b="1" dirty="0">
              <a:latin typeface="Times New Roman" panose="02020603050405020304" pitchFamily="18" charset="0"/>
              <a:cs typeface="Times New Roman" panose="02020603050405020304" pitchFamily="18" charset="0"/>
            </a:endParaRPr>
          </a:p>
          <a:p>
            <a:endParaRPr lang="en-US" altLang="zh-CN" sz="2400" b="1" dirty="0">
              <a:latin typeface="Times New Roman" panose="02020603050405020304" pitchFamily="18" charset="0"/>
              <a:cs typeface="Times New Roman" panose="02020603050405020304" pitchFamily="18" charset="0"/>
            </a:endParaRPr>
          </a:p>
          <a:p>
            <a:endParaRPr lang="en-US" altLang="zh-CN" sz="2400" b="1" dirty="0">
              <a:latin typeface="Times New Roman" panose="02020603050405020304" pitchFamily="18" charset="0"/>
              <a:cs typeface="Times New Roman" panose="02020603050405020304" pitchFamily="18" charset="0"/>
            </a:endParaRPr>
          </a:p>
          <a:p>
            <a:endParaRPr lang="en-US" altLang="zh-CN" sz="2400" b="1" dirty="0">
              <a:latin typeface="Times New Roman" panose="02020603050405020304" pitchFamily="18" charset="0"/>
              <a:cs typeface="Times New Roman" panose="02020603050405020304" pitchFamily="18" charset="0"/>
            </a:endParaRPr>
          </a:p>
          <a:p>
            <a:r>
              <a:rPr lang="en-US" altLang="zh-CN" sz="2400" b="1" dirty="0">
                <a:latin typeface="Times New Roman" panose="02020603050405020304" pitchFamily="18" charset="0"/>
                <a:cs typeface="Times New Roman" panose="02020603050405020304" pitchFamily="18" charset="0"/>
              </a:rPr>
              <a:t>Brigitte</a:t>
            </a:r>
            <a:endParaRPr lang="en-US" altLang="zh-CN" sz="2400" b="1" dirty="0">
              <a:latin typeface="Times New Roman" panose="02020603050405020304" pitchFamily="18" charset="0"/>
              <a:cs typeface="Times New Roman" panose="02020603050405020304" pitchFamily="18" charset="0"/>
            </a:endParaRPr>
          </a:p>
          <a:p>
            <a:endParaRPr lang="en-US" altLang="zh-CN" sz="2400" b="1" dirty="0">
              <a:latin typeface="Times New Roman" panose="02020603050405020304" pitchFamily="18" charset="0"/>
              <a:cs typeface="Times New Roman" panose="02020603050405020304" pitchFamily="18" charset="0"/>
            </a:endParaRPr>
          </a:p>
          <a:p>
            <a:endParaRPr lang="en-US" altLang="zh-CN" sz="2400" b="1" dirty="0">
              <a:latin typeface="Times New Roman" panose="02020603050405020304" pitchFamily="18" charset="0"/>
              <a:cs typeface="Times New Roman" panose="02020603050405020304" pitchFamily="18" charset="0"/>
            </a:endParaRPr>
          </a:p>
          <a:p>
            <a:endParaRPr lang="en-US" altLang="zh-CN" sz="2400" b="1" dirty="0">
              <a:latin typeface="Times New Roman" panose="02020603050405020304" pitchFamily="18" charset="0"/>
              <a:cs typeface="Times New Roman" panose="02020603050405020304" pitchFamily="18" charset="0"/>
            </a:endParaRPr>
          </a:p>
          <a:p>
            <a:endParaRPr lang="en-US" altLang="zh-CN" sz="2400" b="1" dirty="0">
              <a:latin typeface="Times New Roman" panose="02020603050405020304" pitchFamily="18" charset="0"/>
              <a:cs typeface="Times New Roman" panose="02020603050405020304" pitchFamily="18" charset="0"/>
            </a:endParaRPr>
          </a:p>
          <a:p>
            <a:endParaRPr lang="en-US" altLang="zh-CN" sz="2400" b="1" dirty="0">
              <a:latin typeface="Times New Roman" panose="02020603050405020304" pitchFamily="18" charset="0"/>
              <a:cs typeface="Times New Roman" panose="02020603050405020304" pitchFamily="18" charset="0"/>
            </a:endParaRPr>
          </a:p>
          <a:p>
            <a:r>
              <a:rPr lang="en-US" altLang="zh-CN" sz="2400" b="1" dirty="0">
                <a:latin typeface="Times New Roman" panose="02020603050405020304" pitchFamily="18" charset="0"/>
                <a:cs typeface="Times New Roman" panose="02020603050405020304" pitchFamily="18" charset="0"/>
              </a:rPr>
              <a:t>Forrest</a:t>
            </a:r>
            <a:endParaRPr lang="zh-CN" altLang="en-US" sz="2400" b="1"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1226820" y="1271705"/>
            <a:ext cx="10515600" cy="830997"/>
          </a:xfrm>
          <a:prstGeom prst="rect">
            <a:avLst/>
          </a:prstGeom>
          <a:noFill/>
        </p:spPr>
        <p:txBody>
          <a:bodyPr wrap="square" rtlCol="0">
            <a:spAutoFit/>
          </a:bodyPr>
          <a:lstStyle/>
          <a:p>
            <a:r>
              <a:rPr lang="en-US" altLang="zh-CN" sz="2400" dirty="0"/>
              <a:t>was ____________ money because I had lost my job the year before, so I had to sell the house and my b________ Great Dane.  </a:t>
            </a:r>
            <a:endParaRPr lang="zh-CN" altLang="en-US" sz="2400" dirty="0"/>
          </a:p>
        </p:txBody>
      </p:sp>
      <p:sp>
        <p:nvSpPr>
          <p:cNvPr id="10" name="文本框 9"/>
          <p:cNvSpPr txBox="1"/>
          <p:nvPr/>
        </p:nvSpPr>
        <p:spPr>
          <a:xfrm>
            <a:off x="1897231" y="1225538"/>
            <a:ext cx="1632585" cy="461665"/>
          </a:xfrm>
          <a:prstGeom prst="rect">
            <a:avLst/>
          </a:prstGeom>
          <a:noFill/>
        </p:spPr>
        <p:txBody>
          <a:bodyPr wrap="square">
            <a:spAutoFit/>
          </a:bodyPr>
          <a:lstStyle/>
          <a:p>
            <a:r>
              <a:rPr lang="en-US" altLang="zh-CN" sz="2400" b="1" dirty="0">
                <a:solidFill>
                  <a:srgbClr val="0000FF"/>
                </a:solidFill>
              </a:rPr>
              <a:t>lacking in </a:t>
            </a:r>
            <a:endParaRPr lang="zh-CN" altLang="en-US" sz="2400" b="1" dirty="0">
              <a:solidFill>
                <a:srgbClr val="0000FF"/>
              </a:solidFill>
            </a:endParaRPr>
          </a:p>
        </p:txBody>
      </p:sp>
      <p:sp>
        <p:nvSpPr>
          <p:cNvPr id="11" name="文本框 10"/>
          <p:cNvSpPr txBox="1"/>
          <p:nvPr/>
        </p:nvSpPr>
        <p:spPr>
          <a:xfrm>
            <a:off x="4366111" y="1641037"/>
            <a:ext cx="1181249" cy="461665"/>
          </a:xfrm>
          <a:prstGeom prst="rect">
            <a:avLst/>
          </a:prstGeom>
          <a:noFill/>
        </p:spPr>
        <p:txBody>
          <a:bodyPr wrap="square">
            <a:spAutoFit/>
          </a:bodyPr>
          <a:lstStyle/>
          <a:p>
            <a:r>
              <a:rPr lang="en-US" altLang="zh-CN" sz="2400" b="1" dirty="0" err="1">
                <a:solidFill>
                  <a:srgbClr val="0000FF"/>
                </a:solidFill>
              </a:rPr>
              <a:t>eloved</a:t>
            </a:r>
            <a:endParaRPr lang="zh-CN" altLang="en-US" sz="2400" b="1" dirty="0">
              <a:solidFill>
                <a:srgbClr val="0000FF"/>
              </a:solidFill>
            </a:endParaRPr>
          </a:p>
        </p:txBody>
      </p:sp>
      <p:sp>
        <p:nvSpPr>
          <p:cNvPr id="12" name="文本框 11"/>
          <p:cNvSpPr txBox="1"/>
          <p:nvPr/>
        </p:nvSpPr>
        <p:spPr>
          <a:xfrm>
            <a:off x="2065020" y="3084491"/>
            <a:ext cx="9677400" cy="1569660"/>
          </a:xfrm>
          <a:prstGeom prst="rect">
            <a:avLst/>
          </a:prstGeom>
          <a:noFill/>
        </p:spPr>
        <p:txBody>
          <a:bodyPr wrap="square" rtlCol="0">
            <a:spAutoFit/>
          </a:bodyPr>
          <a:lstStyle/>
          <a:p>
            <a:r>
              <a:rPr lang="en-US" altLang="zh-CN" sz="2400" dirty="0"/>
              <a:t>was a _________________ puppy who </a:t>
            </a:r>
            <a:r>
              <a:rPr lang="en-US" altLang="zh-CN" sz="2400" b="1" i="1" dirty="0"/>
              <a:t>accidentally/ unexpectedly </a:t>
            </a:r>
            <a:r>
              <a:rPr lang="en-US" altLang="zh-CN" sz="2400" dirty="0"/>
              <a:t>came to our family on Christmas Eve and </a:t>
            </a:r>
            <a:r>
              <a:rPr lang="en-US" altLang="zh-CN" sz="2400" b="1" i="1" dirty="0"/>
              <a:t>attempted to </a:t>
            </a:r>
            <a:r>
              <a:rPr lang="en-US" altLang="zh-CN" sz="2400" dirty="0"/>
              <a:t>save my son in the pool </a:t>
            </a:r>
            <a:r>
              <a:rPr lang="en-US" altLang="zh-CN" sz="2400" b="1" i="1" dirty="0"/>
              <a:t>despite</a:t>
            </a:r>
            <a:r>
              <a:rPr lang="en-US" altLang="zh-CN" sz="2400" dirty="0"/>
              <a:t> her ______ of water. </a:t>
            </a:r>
            <a:endParaRPr lang="en-US" altLang="zh-CN" sz="2400" dirty="0"/>
          </a:p>
          <a:p>
            <a:endParaRPr lang="zh-CN" altLang="en-US" sz="2400" dirty="0"/>
          </a:p>
        </p:txBody>
      </p:sp>
      <p:sp>
        <p:nvSpPr>
          <p:cNvPr id="13" name="文本框 12"/>
          <p:cNvSpPr txBox="1"/>
          <p:nvPr/>
        </p:nvSpPr>
        <p:spPr>
          <a:xfrm>
            <a:off x="2065020" y="2724684"/>
            <a:ext cx="7300775" cy="461665"/>
          </a:xfrm>
          <a:prstGeom prst="rect">
            <a:avLst/>
          </a:prstGeom>
          <a:noFill/>
        </p:spPr>
        <p:txBody>
          <a:bodyPr wrap="square">
            <a:spAutoFit/>
          </a:bodyPr>
          <a:lstStyle/>
          <a:p>
            <a:r>
              <a:rPr lang="en-US" altLang="zh-CN" sz="2400" b="1" dirty="0">
                <a:solidFill>
                  <a:srgbClr val="0000FF"/>
                </a:solidFill>
              </a:rPr>
              <a:t>big/ intelligent/ gentle/ loyal/ courageous  </a:t>
            </a:r>
            <a:endParaRPr lang="zh-CN" altLang="en-US" sz="2400" b="1" dirty="0">
              <a:solidFill>
                <a:srgbClr val="0000FF"/>
              </a:solidFill>
            </a:endParaRPr>
          </a:p>
        </p:txBody>
      </p:sp>
      <p:sp>
        <p:nvSpPr>
          <p:cNvPr id="14" name="文本框 13"/>
          <p:cNvSpPr txBox="1"/>
          <p:nvPr/>
        </p:nvSpPr>
        <p:spPr>
          <a:xfrm>
            <a:off x="2026920" y="5289887"/>
            <a:ext cx="9677400" cy="830997"/>
          </a:xfrm>
          <a:prstGeom prst="rect">
            <a:avLst/>
          </a:prstGeom>
          <a:noFill/>
        </p:spPr>
        <p:txBody>
          <a:bodyPr wrap="square" rtlCol="0">
            <a:spAutoFit/>
          </a:bodyPr>
          <a:lstStyle/>
          <a:p>
            <a:r>
              <a:rPr lang="en-US" altLang="zh-CN" sz="2400" dirty="0"/>
              <a:t>was a ______________________ son who fell into the pool.  </a:t>
            </a:r>
            <a:endParaRPr lang="en-US" altLang="zh-CN" sz="2400" dirty="0"/>
          </a:p>
          <a:p>
            <a:endParaRPr lang="zh-CN" altLang="en-US" sz="2400" dirty="0"/>
          </a:p>
        </p:txBody>
      </p:sp>
      <p:sp>
        <p:nvSpPr>
          <p:cNvPr id="15" name="文本框 14"/>
          <p:cNvSpPr txBox="1"/>
          <p:nvPr/>
        </p:nvSpPr>
        <p:spPr>
          <a:xfrm>
            <a:off x="3749040" y="3822085"/>
            <a:ext cx="838200" cy="461665"/>
          </a:xfrm>
          <a:prstGeom prst="rect">
            <a:avLst/>
          </a:prstGeom>
          <a:noFill/>
        </p:spPr>
        <p:txBody>
          <a:bodyPr wrap="square">
            <a:spAutoFit/>
          </a:bodyPr>
          <a:lstStyle/>
          <a:p>
            <a:r>
              <a:rPr lang="en-US" altLang="zh-CN" sz="2400" b="1" dirty="0">
                <a:solidFill>
                  <a:srgbClr val="0000FF"/>
                </a:solidFill>
              </a:rPr>
              <a:t>fear</a:t>
            </a:r>
            <a:endParaRPr lang="zh-CN" altLang="en-US" sz="2400" b="1" dirty="0">
              <a:solidFill>
                <a:srgbClr val="0000FF"/>
              </a:solidFill>
            </a:endParaRPr>
          </a:p>
        </p:txBody>
      </p:sp>
      <p:sp>
        <p:nvSpPr>
          <p:cNvPr id="17" name="文本框 16"/>
          <p:cNvSpPr txBox="1"/>
          <p:nvPr/>
        </p:nvSpPr>
        <p:spPr>
          <a:xfrm>
            <a:off x="2846885" y="5292987"/>
            <a:ext cx="2967175" cy="461665"/>
          </a:xfrm>
          <a:prstGeom prst="rect">
            <a:avLst/>
          </a:prstGeom>
          <a:noFill/>
        </p:spPr>
        <p:txBody>
          <a:bodyPr wrap="square">
            <a:spAutoFit/>
          </a:bodyPr>
          <a:lstStyle>
            <a:defPPr>
              <a:defRPr lang="zh-CN"/>
            </a:defPPr>
            <a:lvl1pPr>
              <a:defRPr sz="2400" b="1">
                <a:solidFill>
                  <a:srgbClr val="0000FF"/>
                </a:solidFill>
              </a:defRPr>
            </a:lvl1pPr>
          </a:lstStyle>
          <a:p>
            <a:r>
              <a:rPr lang="en-US" altLang="zh-CN" dirty="0"/>
              <a:t>thirteen-month-old</a:t>
            </a:r>
            <a:endParaRPr lang="zh-CN" altLang="en-US" dirty="0"/>
          </a:p>
        </p:txBody>
      </p:sp>
      <p:pic>
        <p:nvPicPr>
          <p:cNvPr id="21" name="图片 2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7937847">
            <a:off x="7730490" y="1486535"/>
            <a:ext cx="1818005" cy="1818005"/>
          </a:xfrm>
          <a:prstGeom prst="rect">
            <a:avLst/>
          </a:prstGeom>
        </p:spPr>
      </p:pic>
      <p:sp>
        <p:nvSpPr>
          <p:cNvPr id="22" name="文本框 21"/>
          <p:cNvSpPr txBox="1"/>
          <p:nvPr/>
        </p:nvSpPr>
        <p:spPr>
          <a:xfrm>
            <a:off x="8794750" y="1762125"/>
            <a:ext cx="3502660" cy="1322070"/>
          </a:xfrm>
          <a:prstGeom prst="rect">
            <a:avLst/>
          </a:prstGeom>
          <a:noFill/>
        </p:spPr>
        <p:txBody>
          <a:bodyPr wrap="square" rtlCol="0">
            <a:spAutoFit/>
          </a:bodyPr>
          <a:lstStyle/>
          <a:p>
            <a:r>
              <a:rPr lang="en-US" altLang="zh-CN" sz="2000" b="1" dirty="0">
                <a:effectLst>
                  <a:outerShdw blurRad="38100" dist="38100" dir="2700000" algn="tl">
                    <a:srgbClr val="000000">
                      <a:alpha val="43137"/>
                    </a:srgbClr>
                  </a:outerShdw>
                </a:effectLst>
                <a:latin typeface="Bahnschrift SemiLight SemiConde" panose="020B0502040204020203" pitchFamily="34" charset="0"/>
              </a:rPr>
              <a:t>an additional family</a:t>
            </a:r>
            <a:endParaRPr lang="en-US" altLang="zh-CN" sz="2000" b="1" dirty="0">
              <a:effectLst>
                <a:outerShdw blurRad="38100" dist="38100" dir="2700000" algn="tl">
                  <a:srgbClr val="000000">
                    <a:alpha val="43137"/>
                  </a:srgbClr>
                </a:outerShdw>
              </a:effectLst>
              <a:latin typeface="Bahnschrift SemiLight SemiConde" panose="020B0502040204020203" pitchFamily="34" charset="0"/>
            </a:endParaRPr>
          </a:p>
          <a:p>
            <a:r>
              <a:rPr lang="en-US" altLang="zh-CN" sz="2000" b="1" dirty="0">
                <a:effectLst>
                  <a:outerShdw blurRad="38100" dist="38100" dir="2700000" algn="tl">
                    <a:srgbClr val="000000">
                      <a:alpha val="43137"/>
                    </a:srgbClr>
                  </a:outerShdw>
                </a:effectLst>
                <a:latin typeface="Bahnschrift SemiLight SemiConde" panose="020B0502040204020203" pitchFamily="34" charset="0"/>
              </a:rPr>
              <a:t>be meant to be in this family </a:t>
            </a:r>
            <a:endParaRPr lang="en-US" altLang="zh-CN" sz="2000" b="1" dirty="0">
              <a:effectLst>
                <a:outerShdw blurRad="38100" dist="38100" dir="2700000" algn="tl">
                  <a:srgbClr val="000000">
                    <a:alpha val="43137"/>
                  </a:srgbClr>
                </a:outerShdw>
              </a:effectLst>
              <a:latin typeface="Bahnschrift SemiLight SemiConde" panose="020B0502040204020203" pitchFamily="34" charset="0"/>
            </a:endParaRPr>
          </a:p>
          <a:p>
            <a:r>
              <a:rPr lang="en-US" altLang="zh-CN" sz="2000" b="1" dirty="0">
                <a:effectLst>
                  <a:outerShdw blurRad="38100" dist="38100" dir="2700000" algn="tl">
                    <a:srgbClr val="000000">
                      <a:alpha val="43137"/>
                    </a:srgbClr>
                  </a:outerShdw>
                </a:effectLst>
                <a:latin typeface="Bahnschrift SemiLight SemiConde" panose="020B0502040204020203" pitchFamily="34" charset="0"/>
              </a:rPr>
              <a:t>turned out to be a perfect companion </a:t>
            </a:r>
            <a:r>
              <a:rPr lang="en-US" altLang="zh-CN" sz="2000" b="1" dirty="0" smtClean="0">
                <a:effectLst>
                  <a:outerShdw blurRad="38100" dist="38100" dir="2700000" algn="tl">
                    <a:srgbClr val="000000">
                      <a:alpha val="43137"/>
                    </a:srgbClr>
                  </a:outerShdw>
                </a:effectLst>
                <a:latin typeface="Bahnschrift SemiLight SemiConde" panose="020B0502040204020203" pitchFamily="34" charset="0"/>
              </a:rPr>
              <a:t>  “she”</a:t>
            </a:r>
            <a:endParaRPr lang="en-US" altLang="zh-CN" sz="2000" b="1" dirty="0">
              <a:effectLst>
                <a:outerShdw blurRad="38100" dist="38100" dir="2700000" algn="tl">
                  <a:srgbClr val="000000">
                    <a:alpha val="43137"/>
                  </a:srgbClr>
                </a:outerShdw>
              </a:effectLst>
              <a:latin typeface="Bahnschrift SemiLight SemiConde" panose="020B0502040204020203" pitchFamily="34" charset="0"/>
            </a:endParaRPr>
          </a:p>
        </p:txBody>
      </p:sp>
      <p:sp>
        <p:nvSpPr>
          <p:cNvPr id="24" name="文本框 23"/>
          <p:cNvSpPr txBox="1"/>
          <p:nvPr/>
        </p:nvSpPr>
        <p:spPr>
          <a:xfrm>
            <a:off x="5360034" y="1983908"/>
            <a:ext cx="3010535" cy="460375"/>
          </a:xfrm>
          <a:prstGeom prst="rect">
            <a:avLst/>
          </a:prstGeom>
          <a:noFill/>
        </p:spPr>
        <p:txBody>
          <a:bodyPr wrap="square" rtlCol="0">
            <a:spAutoFit/>
          </a:bodyPr>
          <a:lstStyle/>
          <a:p>
            <a:r>
              <a:rPr lang="en-US" altLang="zh-CN" sz="2400" b="1" dirty="0" smtClean="0">
                <a:effectLst>
                  <a:outerShdw blurRad="38100" dist="38100" dir="2700000" algn="tl">
                    <a:srgbClr val="000000">
                      <a:alpha val="43137"/>
                    </a:srgbClr>
                  </a:outerShdw>
                </a:effectLst>
                <a:latin typeface="Bahnschrift SemiLight SemiConde" panose="020B0502040204020203" pitchFamily="34" charset="0"/>
              </a:rPr>
              <a:t>care-giver</a:t>
            </a:r>
            <a:r>
              <a:rPr lang="en-US" altLang="zh-CN" sz="2400" b="1" dirty="0">
                <a:effectLst>
                  <a:outerShdw blurRad="38100" dist="38100" dir="2700000" algn="tl">
                    <a:srgbClr val="000000">
                      <a:alpha val="43137"/>
                    </a:srgbClr>
                  </a:outerShdw>
                </a:effectLst>
                <a:latin typeface="Bahnschrift SemiLight SemiConde" panose="020B0502040204020203" pitchFamily="34" charset="0"/>
              </a:rPr>
              <a:t>/ keeper</a:t>
            </a:r>
            <a:endParaRPr lang="zh-CN" altLang="en-US" sz="2400" b="1" dirty="0">
              <a:effectLst>
                <a:outerShdw blurRad="38100" dist="38100" dir="2700000" algn="tl">
                  <a:srgbClr val="000000">
                    <a:alpha val="43137"/>
                  </a:srgbClr>
                </a:outerShdw>
              </a:effectLst>
              <a:latin typeface="Bahnschrift SemiLight SemiConde" panose="020B0502040204020203" pitchFamily="34" charset="0"/>
            </a:endParaRPr>
          </a:p>
        </p:txBody>
      </p:sp>
      <p:pic>
        <p:nvPicPr>
          <p:cNvPr id="25" name="图片 2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7937847" flipH="1" flipV="1">
            <a:off x="6697540" y="3725940"/>
            <a:ext cx="1812314" cy="1812314"/>
          </a:xfrm>
          <a:prstGeom prst="rect">
            <a:avLst/>
          </a:prstGeom>
        </p:spPr>
      </p:pic>
      <p:sp>
        <p:nvSpPr>
          <p:cNvPr id="26" name="文本框 25"/>
          <p:cNvSpPr txBox="1"/>
          <p:nvPr/>
        </p:nvSpPr>
        <p:spPr>
          <a:xfrm>
            <a:off x="7971790" y="4179570"/>
            <a:ext cx="2384425" cy="460375"/>
          </a:xfrm>
          <a:prstGeom prst="rect">
            <a:avLst/>
          </a:prstGeom>
          <a:noFill/>
        </p:spPr>
        <p:txBody>
          <a:bodyPr wrap="square" rtlCol="0">
            <a:spAutoFit/>
          </a:bodyPr>
          <a:lstStyle/>
          <a:p>
            <a:r>
              <a:rPr lang="en-US" altLang="zh-CN" sz="2400" b="1" dirty="0">
                <a:effectLst>
                  <a:outerShdw blurRad="38100" dist="38100" dir="2700000" algn="tl">
                    <a:srgbClr val="000000">
                      <a:alpha val="43137"/>
                    </a:srgbClr>
                  </a:outerShdw>
                </a:effectLst>
                <a:latin typeface="Bahnschrift SemiLight SemiConde" panose="020B0502040204020203" pitchFamily="34" charset="0"/>
              </a:rPr>
              <a:t>nanny-dog</a:t>
            </a:r>
            <a:endParaRPr lang="zh-CN" altLang="en-US" sz="2400" b="1" dirty="0">
              <a:effectLst>
                <a:outerShdw blurRad="38100" dist="38100" dir="2700000" algn="tl">
                  <a:srgbClr val="000000">
                    <a:alpha val="43137"/>
                  </a:srgbClr>
                </a:outerShdw>
              </a:effectLst>
              <a:latin typeface="Bahnschrift SemiLight SemiConde" panose="020B0502040204020203" pitchFamily="34" charset="0"/>
            </a:endParaRPr>
          </a:p>
        </p:txBody>
      </p:sp>
      <p:sp>
        <p:nvSpPr>
          <p:cNvPr id="27" name="文本框 26"/>
          <p:cNvSpPr txBox="1"/>
          <p:nvPr/>
        </p:nvSpPr>
        <p:spPr>
          <a:xfrm>
            <a:off x="7971794" y="4598857"/>
            <a:ext cx="4080427" cy="461665"/>
          </a:xfrm>
          <a:prstGeom prst="rect">
            <a:avLst/>
          </a:prstGeom>
          <a:noFill/>
        </p:spPr>
        <p:txBody>
          <a:bodyPr wrap="square" rtlCol="0">
            <a:spAutoFit/>
          </a:bodyPr>
          <a:lstStyle/>
          <a:p>
            <a:r>
              <a:rPr lang="en-US" altLang="zh-CN" sz="2400" b="1" dirty="0">
                <a:solidFill>
                  <a:srgbClr val="FF0000"/>
                </a:solidFill>
                <a:effectLst>
                  <a:outerShdw blurRad="38100" dist="38100" dir="2700000" algn="tl">
                    <a:srgbClr val="000000">
                      <a:alpha val="43137"/>
                    </a:srgbClr>
                  </a:outerShdw>
                </a:effectLst>
                <a:latin typeface="Bahnschrift SemiLight SemiConde" panose="020B0502040204020203" pitchFamily="34" charset="0"/>
              </a:rPr>
              <a:t>four-legged guardian angel</a:t>
            </a:r>
            <a:endParaRPr lang="zh-CN" altLang="en-US" sz="2400" b="1" dirty="0">
              <a:solidFill>
                <a:srgbClr val="FF0000"/>
              </a:solidFill>
              <a:effectLst>
                <a:outerShdw blurRad="38100" dist="38100" dir="2700000" algn="tl">
                  <a:srgbClr val="000000">
                    <a:alpha val="43137"/>
                  </a:srgbClr>
                </a:outerShdw>
              </a:effectLst>
              <a:latin typeface="Bahnschrift SemiLight SemiConde" panose="020B0502040204020203" pitchFamily="34" charset="0"/>
            </a:endParaRPr>
          </a:p>
        </p:txBody>
      </p:sp>
      <p:sp>
        <p:nvSpPr>
          <p:cNvPr id="20" name="文本框 23"/>
          <p:cNvSpPr txBox="1"/>
          <p:nvPr/>
        </p:nvSpPr>
        <p:spPr>
          <a:xfrm>
            <a:off x="5360033" y="2359937"/>
            <a:ext cx="3010535" cy="460375"/>
          </a:xfrm>
          <a:prstGeom prst="rect">
            <a:avLst/>
          </a:prstGeom>
          <a:noFill/>
        </p:spPr>
        <p:txBody>
          <a:bodyPr wrap="square" rtlCol="0">
            <a:spAutoFit/>
          </a:bodyPr>
          <a:lstStyle/>
          <a:p>
            <a:r>
              <a:rPr lang="en-US" altLang="zh-CN" sz="2400" b="1" dirty="0" smtClean="0">
                <a:effectLst>
                  <a:outerShdw blurRad="38100" dist="38100" dir="2700000" algn="tl">
                    <a:srgbClr val="000000">
                      <a:alpha val="43137"/>
                    </a:srgbClr>
                  </a:outerShdw>
                </a:effectLst>
                <a:latin typeface="Bahnschrift SemiLight SemiConde" panose="020B0502040204020203" pitchFamily="34" charset="0"/>
              </a:rPr>
              <a:t>a rescuer?</a:t>
            </a:r>
            <a:endParaRPr lang="zh-CN" altLang="en-US" sz="2400" b="1" dirty="0">
              <a:effectLst>
                <a:outerShdw blurRad="38100" dist="38100" dir="2700000" algn="tl">
                  <a:srgbClr val="000000">
                    <a:alpha val="43137"/>
                  </a:srgbClr>
                </a:outerShdw>
              </a:effectLst>
              <a:latin typeface="Bahnschrift SemiLight SemiConde" panose="020B0502040204020203" pitchFamily="34" charset="0"/>
            </a:endParaRPr>
          </a:p>
        </p:txBody>
      </p:sp>
      <p:sp>
        <p:nvSpPr>
          <p:cNvPr id="28" name="文本框 25"/>
          <p:cNvSpPr txBox="1"/>
          <p:nvPr/>
        </p:nvSpPr>
        <p:spPr>
          <a:xfrm>
            <a:off x="2942123" y="5791100"/>
            <a:ext cx="3610099" cy="461665"/>
          </a:xfrm>
          <a:prstGeom prst="rect">
            <a:avLst/>
          </a:prstGeom>
          <a:noFill/>
        </p:spPr>
        <p:txBody>
          <a:bodyPr wrap="square" rtlCol="0">
            <a:spAutoFit/>
          </a:bodyPr>
          <a:lstStyle/>
          <a:p>
            <a:r>
              <a:rPr lang="en-US" altLang="zh-CN" sz="2400" b="1" dirty="0" smtClean="0">
                <a:effectLst>
                  <a:outerShdw blurRad="38100" dist="38100" dir="2700000" algn="tl">
                    <a:srgbClr val="000000">
                      <a:alpha val="43137"/>
                    </a:srgbClr>
                  </a:outerShdw>
                </a:effectLst>
                <a:latin typeface="Bahnschrift SemiLight SemiConde" panose="020B0502040204020203" pitchFamily="34" charset="0"/>
              </a:rPr>
              <a:t>can barely speak fluently</a:t>
            </a:r>
            <a:endParaRPr lang="zh-CN" altLang="en-US" sz="2400" b="1" dirty="0">
              <a:effectLst>
                <a:outerShdw blurRad="38100" dist="38100" dir="2700000" algn="tl">
                  <a:srgbClr val="000000">
                    <a:alpha val="43137"/>
                  </a:srgbClr>
                </a:outerShdw>
              </a:effectLst>
              <a:latin typeface="Bahnschrift SemiLight SemiConde" panose="020B05020402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25"/>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6"/>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27"/>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3" grpId="0"/>
      <p:bldP spid="14" grpId="0"/>
      <p:bldP spid="15" grpId="0"/>
      <p:bldP spid="17" grpId="0"/>
      <p:bldP spid="22" grpId="0"/>
      <p:bldP spid="24" grpId="0"/>
      <p:bldP spid="26" grpId="0"/>
      <p:bldP spid="27" grpId="0"/>
      <p:bldP spid="20"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547356" y="2535064"/>
            <a:ext cx="2428693" cy="369332"/>
          </a:xfrm>
          <a:prstGeom prst="rect">
            <a:avLst/>
          </a:prstGeom>
          <a:solidFill>
            <a:srgbClr val="FF66FF"/>
          </a:solidFill>
        </p:spPr>
        <p:txBody>
          <a:bodyPr wrap="square" rtlCol="0">
            <a:spAutoFit/>
          </a:bodyPr>
          <a:lstStyle/>
          <a:p>
            <a:endParaRPr lang="zh-CN" altLang="en-US" dirty="0"/>
          </a:p>
        </p:txBody>
      </p:sp>
      <p:sp>
        <p:nvSpPr>
          <p:cNvPr id="18" name="TextBox 17"/>
          <p:cNvSpPr txBox="1"/>
          <p:nvPr/>
        </p:nvSpPr>
        <p:spPr>
          <a:xfrm>
            <a:off x="7948076" y="4407693"/>
            <a:ext cx="2801439" cy="369332"/>
          </a:xfrm>
          <a:prstGeom prst="rect">
            <a:avLst/>
          </a:prstGeom>
          <a:solidFill>
            <a:srgbClr val="FF66FF"/>
          </a:solidFill>
        </p:spPr>
        <p:txBody>
          <a:bodyPr wrap="square" rtlCol="0">
            <a:spAutoFit/>
          </a:bodyPr>
          <a:lstStyle/>
          <a:p>
            <a:endParaRPr lang="zh-CN" altLang="en-US" dirty="0"/>
          </a:p>
        </p:txBody>
      </p:sp>
      <p:sp>
        <p:nvSpPr>
          <p:cNvPr id="15" name="TextBox 14"/>
          <p:cNvSpPr txBox="1"/>
          <p:nvPr/>
        </p:nvSpPr>
        <p:spPr>
          <a:xfrm>
            <a:off x="3404069" y="2530256"/>
            <a:ext cx="1027972" cy="369332"/>
          </a:xfrm>
          <a:prstGeom prst="rect">
            <a:avLst/>
          </a:prstGeom>
          <a:solidFill>
            <a:srgbClr val="FF66FF"/>
          </a:solidFill>
        </p:spPr>
        <p:txBody>
          <a:bodyPr wrap="square" rtlCol="0">
            <a:spAutoFit/>
          </a:bodyPr>
          <a:lstStyle/>
          <a:p>
            <a:endParaRPr lang="zh-CN" altLang="en-US" dirty="0"/>
          </a:p>
        </p:txBody>
      </p:sp>
      <p:sp>
        <p:nvSpPr>
          <p:cNvPr id="14" name="TextBox 13"/>
          <p:cNvSpPr txBox="1"/>
          <p:nvPr/>
        </p:nvSpPr>
        <p:spPr>
          <a:xfrm>
            <a:off x="4552269" y="4407693"/>
            <a:ext cx="2277739" cy="369332"/>
          </a:xfrm>
          <a:prstGeom prst="rect">
            <a:avLst/>
          </a:prstGeom>
          <a:solidFill>
            <a:srgbClr val="FF66FF"/>
          </a:solidFill>
        </p:spPr>
        <p:txBody>
          <a:bodyPr wrap="square" rtlCol="0">
            <a:spAutoFit/>
          </a:bodyPr>
          <a:lstStyle/>
          <a:p>
            <a:endParaRPr lang="zh-CN" altLang="en-US" dirty="0"/>
          </a:p>
        </p:txBody>
      </p:sp>
      <p:sp>
        <p:nvSpPr>
          <p:cNvPr id="11" name="TextBox 10"/>
          <p:cNvSpPr txBox="1"/>
          <p:nvPr/>
        </p:nvSpPr>
        <p:spPr>
          <a:xfrm>
            <a:off x="8976049" y="2530256"/>
            <a:ext cx="2024743" cy="369332"/>
          </a:xfrm>
          <a:prstGeom prst="rect">
            <a:avLst/>
          </a:prstGeom>
          <a:solidFill>
            <a:srgbClr val="FF66FF"/>
          </a:solidFill>
        </p:spPr>
        <p:txBody>
          <a:bodyPr wrap="square" rtlCol="0">
            <a:spAutoFit/>
          </a:bodyPr>
          <a:lstStyle/>
          <a:p>
            <a:endParaRPr lang="zh-CN" altLang="en-US" dirty="0"/>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7427" y="87217"/>
            <a:ext cx="1575901" cy="806711"/>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117600" y="1045210"/>
            <a:ext cx="1718906" cy="550325"/>
          </a:xfrm>
          <a:prstGeom prst="rect">
            <a:avLst/>
          </a:prstGeom>
          <a:noFill/>
        </p:spPr>
        <p:txBody>
          <a:bodyPr wrap="square" rtlCol="0">
            <a:noAutofit/>
          </a:bodyPr>
          <a:lstStyle/>
          <a:p>
            <a:pPr lvl="0" algn="l">
              <a:buClrTx/>
              <a:buSzTx/>
              <a:buFontTx/>
            </a:pPr>
            <a:r>
              <a:rPr lang="en-US" altLang="zh-CN" sz="2400" b="1" dirty="0" smtClean="0">
                <a:latin typeface="Times New Roman" panose="02020603050405020304" pitchFamily="18" charset="0"/>
                <a:cs typeface="Times New Roman" panose="02020603050405020304" pitchFamily="18" charset="0"/>
                <a:sym typeface="+mn-ea"/>
              </a:rPr>
              <a:t>Main idea:</a:t>
            </a:r>
            <a:endParaRPr lang="en-US" altLang="zh-CN" sz="2400" b="1" dirty="0">
              <a:latin typeface="Times New Roman" panose="02020603050405020304" pitchFamily="18" charset="0"/>
              <a:cs typeface="Times New Roman" panose="02020603050405020304" pitchFamily="18" charset="0"/>
              <a:sym typeface="+mn-ea"/>
            </a:endParaRPr>
          </a:p>
        </p:txBody>
      </p:sp>
      <p:sp>
        <p:nvSpPr>
          <p:cNvPr id="4" name="文本框 7"/>
          <p:cNvSpPr txBox="1"/>
          <p:nvPr/>
        </p:nvSpPr>
        <p:spPr>
          <a:xfrm>
            <a:off x="438539" y="1570857"/>
            <a:ext cx="11753461" cy="830997"/>
          </a:xfrm>
          <a:prstGeom prst="rect">
            <a:avLst/>
          </a:prstGeom>
          <a:noFill/>
        </p:spPr>
        <p:txBody>
          <a:bodyPr wrap="square" rtlCol="0">
            <a:spAutoFit/>
          </a:bodyPr>
          <a:lstStyle/>
          <a:p>
            <a:r>
              <a:rPr lang="en-US" altLang="zh-CN" sz="2400" dirty="0" smtClean="0">
                <a:latin typeface="Times New Roman" panose="02020603050405020304" pitchFamily="18" charset="0"/>
                <a:ea typeface="宋体" panose="02010600030101010101" pitchFamily="2" charset="-122"/>
              </a:rPr>
              <a:t>        Brigitte, the dog which came to my family on Christmas Eve and I intended to ____ ___ for l___ of money, came to my son’s r_____ when he was trapped in pool at our house. </a:t>
            </a:r>
            <a:endParaRPr lang="zh-CN" altLang="en-US" sz="2400" dirty="0"/>
          </a:p>
        </p:txBody>
      </p:sp>
      <p:sp>
        <p:nvSpPr>
          <p:cNvPr id="5" name="文本框 9"/>
          <p:cNvSpPr txBox="1"/>
          <p:nvPr/>
        </p:nvSpPr>
        <p:spPr>
          <a:xfrm>
            <a:off x="10749516" y="1610030"/>
            <a:ext cx="1305635" cy="461665"/>
          </a:xfrm>
          <a:prstGeom prst="rect">
            <a:avLst/>
          </a:prstGeom>
          <a:noFill/>
        </p:spPr>
        <p:txBody>
          <a:bodyPr wrap="square">
            <a:spAutoFit/>
          </a:bodyPr>
          <a:lstStyle/>
          <a:p>
            <a:r>
              <a:rPr lang="en-US" altLang="zh-CN" sz="2400" b="1" dirty="0" smtClean="0">
                <a:solidFill>
                  <a:srgbClr val="0000FF"/>
                </a:solidFill>
              </a:rPr>
              <a:t>give up</a:t>
            </a:r>
            <a:endParaRPr lang="zh-CN" altLang="en-US" sz="2400" b="1" dirty="0">
              <a:solidFill>
                <a:srgbClr val="0000FF"/>
              </a:solidFill>
            </a:endParaRPr>
          </a:p>
        </p:txBody>
      </p:sp>
      <p:sp>
        <p:nvSpPr>
          <p:cNvPr id="6" name="文本框 9"/>
          <p:cNvSpPr txBox="1"/>
          <p:nvPr/>
        </p:nvSpPr>
        <p:spPr>
          <a:xfrm>
            <a:off x="967599" y="1944072"/>
            <a:ext cx="696683" cy="461665"/>
          </a:xfrm>
          <a:prstGeom prst="rect">
            <a:avLst/>
          </a:prstGeom>
          <a:noFill/>
        </p:spPr>
        <p:txBody>
          <a:bodyPr wrap="square">
            <a:spAutoFit/>
          </a:bodyPr>
          <a:lstStyle/>
          <a:p>
            <a:r>
              <a:rPr lang="en-US" altLang="zh-CN" sz="2400" b="1" dirty="0" err="1" smtClean="0">
                <a:solidFill>
                  <a:srgbClr val="0000FF"/>
                </a:solidFill>
              </a:rPr>
              <a:t>ack</a:t>
            </a:r>
            <a:endParaRPr lang="zh-CN" altLang="en-US" sz="2400" b="1" dirty="0">
              <a:solidFill>
                <a:srgbClr val="0000FF"/>
              </a:solidFill>
            </a:endParaRPr>
          </a:p>
        </p:txBody>
      </p:sp>
      <p:sp>
        <p:nvSpPr>
          <p:cNvPr id="7" name="文本框 9"/>
          <p:cNvSpPr txBox="1"/>
          <p:nvPr/>
        </p:nvSpPr>
        <p:spPr>
          <a:xfrm>
            <a:off x="5071678" y="1949520"/>
            <a:ext cx="985927" cy="461665"/>
          </a:xfrm>
          <a:prstGeom prst="rect">
            <a:avLst/>
          </a:prstGeom>
          <a:noFill/>
        </p:spPr>
        <p:txBody>
          <a:bodyPr wrap="square">
            <a:spAutoFit/>
          </a:bodyPr>
          <a:lstStyle/>
          <a:p>
            <a:r>
              <a:rPr lang="en-US" altLang="zh-CN" sz="2400" b="1" dirty="0" err="1" smtClean="0">
                <a:solidFill>
                  <a:srgbClr val="0000FF"/>
                </a:solidFill>
              </a:rPr>
              <a:t>escue</a:t>
            </a:r>
            <a:endParaRPr lang="zh-CN" altLang="en-US" sz="2400" b="1" dirty="0">
              <a:solidFill>
                <a:srgbClr val="0000FF"/>
              </a:solidFill>
            </a:endParaRPr>
          </a:p>
        </p:txBody>
      </p:sp>
      <p:sp>
        <p:nvSpPr>
          <p:cNvPr id="10" name="矩形 9"/>
          <p:cNvSpPr/>
          <p:nvPr/>
        </p:nvSpPr>
        <p:spPr>
          <a:xfrm>
            <a:off x="1117600" y="2530256"/>
            <a:ext cx="10387045" cy="2246769"/>
          </a:xfrm>
          <a:prstGeom prst="rect">
            <a:avLst/>
          </a:prstGeom>
        </p:spPr>
        <p:txBody>
          <a:bodyPr wrap="square">
            <a:spAutoFit/>
          </a:bodyPr>
          <a:lstStyle/>
          <a:p>
            <a:r>
              <a:rPr lang="en-US" altLang="zh-CN" sz="2000" b="1" dirty="0">
                <a:latin typeface="Times New Roman" panose="02020603050405020304" pitchFamily="18" charset="0"/>
                <a:cs typeface="Times New Roman" panose="02020603050405020304" pitchFamily="18" charset="0"/>
              </a:rPr>
              <a:t>Para. 1 There I was surprised to see Brigitte, who was terrified of water, dive into the </a:t>
            </a:r>
            <a:r>
              <a:rPr lang="en-US" altLang="zh-CN" sz="2000" b="1" dirty="0" smtClean="0">
                <a:latin typeface="Times New Roman" panose="02020603050405020304" pitchFamily="18" charset="0"/>
                <a:cs typeface="Times New Roman" panose="02020603050405020304" pitchFamily="18" charset="0"/>
              </a:rPr>
              <a:t>pool.</a:t>
            </a:r>
            <a:endParaRPr lang="en-US" altLang="zh-CN" sz="2000" b="1" dirty="0" smtClean="0">
              <a:latin typeface="Times New Roman" panose="02020603050405020304" pitchFamily="18" charset="0"/>
              <a:cs typeface="Times New Roman" panose="02020603050405020304" pitchFamily="18" charset="0"/>
            </a:endParaRPr>
          </a:p>
          <a:p>
            <a:endParaRPr lang="en-US" altLang="zh-CN" sz="2000" b="1" dirty="0">
              <a:latin typeface="Times New Roman" panose="02020603050405020304" pitchFamily="18" charset="0"/>
              <a:cs typeface="Times New Roman" panose="02020603050405020304" pitchFamily="18" charset="0"/>
            </a:endParaRPr>
          </a:p>
          <a:p>
            <a:endParaRPr lang="en-US" altLang="zh-CN" sz="2000" b="1" dirty="0" smtClean="0">
              <a:latin typeface="Times New Roman" panose="02020603050405020304" pitchFamily="18" charset="0"/>
              <a:cs typeface="Times New Roman" panose="02020603050405020304" pitchFamily="18" charset="0"/>
            </a:endParaRPr>
          </a:p>
          <a:p>
            <a:endParaRPr lang="en-US" altLang="zh-CN" sz="2000" b="1" dirty="0">
              <a:latin typeface="Times New Roman" panose="02020603050405020304" pitchFamily="18" charset="0"/>
              <a:cs typeface="Times New Roman" panose="02020603050405020304" pitchFamily="18" charset="0"/>
            </a:endParaRPr>
          </a:p>
          <a:p>
            <a:endParaRPr lang="en-US" altLang="zh-CN" sz="2000" b="1" dirty="0" smtClean="0">
              <a:latin typeface="Times New Roman" panose="02020603050405020304" pitchFamily="18" charset="0"/>
              <a:cs typeface="Times New Roman" panose="02020603050405020304" pitchFamily="18" charset="0"/>
            </a:endParaRPr>
          </a:p>
          <a:p>
            <a:endParaRPr lang="en-US" altLang="zh-CN" sz="2000" b="1" dirty="0">
              <a:latin typeface="Times New Roman" panose="02020603050405020304" pitchFamily="18" charset="0"/>
              <a:cs typeface="Times New Roman" panose="02020603050405020304" pitchFamily="18" charset="0"/>
            </a:endParaRPr>
          </a:p>
          <a:p>
            <a:r>
              <a:rPr lang="en-US" altLang="zh-CN" sz="2000" b="1" dirty="0" smtClean="0">
                <a:latin typeface="Times New Roman" panose="02020603050405020304" pitchFamily="18" charset="0"/>
                <a:cs typeface="Times New Roman" panose="02020603050405020304" pitchFamily="18" charset="0"/>
              </a:rPr>
              <a:t>Para</a:t>
            </a:r>
            <a:r>
              <a:rPr lang="en-US" altLang="zh-CN" sz="2000" b="1" dirty="0">
                <a:latin typeface="Times New Roman" panose="02020603050405020304" pitchFamily="18" charset="0"/>
                <a:cs typeface="Times New Roman" panose="02020603050405020304" pitchFamily="18" charset="0"/>
              </a:rPr>
              <a:t>. 2 Finally, the doctor said Forrest was all right and could be released from hospital. </a:t>
            </a:r>
            <a:endParaRPr lang="en-US" altLang="zh-CN" sz="20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119152" y="3253530"/>
            <a:ext cx="5256248" cy="400110"/>
          </a:xfrm>
          <a:prstGeom prst="rect">
            <a:avLst/>
          </a:prstGeom>
          <a:noFill/>
        </p:spPr>
        <p:txBody>
          <a:bodyPr wrap="square" rtlCol="0">
            <a:spAutoFit/>
          </a:bodyPr>
          <a:lstStyle/>
          <a:p>
            <a:r>
              <a:rPr lang="en-US" altLang="zh-CN" sz="2000" b="1" dirty="0" smtClean="0">
                <a:solidFill>
                  <a:srgbClr val="0000FF"/>
                </a:solidFill>
              </a:rPr>
              <a:t>What did Brigitte do to save my son? </a:t>
            </a:r>
            <a:endParaRPr lang="zh-CN" altLang="en-US" sz="2000" b="1" dirty="0">
              <a:solidFill>
                <a:srgbClr val="0000FF"/>
              </a:solidFill>
            </a:endParaRPr>
          </a:p>
        </p:txBody>
      </p:sp>
      <p:sp>
        <p:nvSpPr>
          <p:cNvPr id="17" name="TextBox 16"/>
          <p:cNvSpPr txBox="1"/>
          <p:nvPr/>
        </p:nvSpPr>
        <p:spPr>
          <a:xfrm>
            <a:off x="1122259" y="2899588"/>
            <a:ext cx="7004704" cy="400110"/>
          </a:xfrm>
          <a:prstGeom prst="rect">
            <a:avLst/>
          </a:prstGeom>
          <a:noFill/>
        </p:spPr>
        <p:txBody>
          <a:bodyPr wrap="square" rtlCol="0">
            <a:spAutoFit/>
          </a:bodyPr>
          <a:lstStyle/>
          <a:p>
            <a:r>
              <a:rPr lang="en-US" altLang="zh-CN" sz="2000" b="1" dirty="0" smtClean="0">
                <a:solidFill>
                  <a:srgbClr val="0000FF"/>
                </a:solidFill>
              </a:rPr>
              <a:t>How did I feel when figuring out what had happened? </a:t>
            </a:r>
            <a:endParaRPr lang="zh-CN" altLang="en-US" sz="2000" b="1" dirty="0">
              <a:solidFill>
                <a:srgbClr val="0000FF"/>
              </a:solidFill>
            </a:endParaRPr>
          </a:p>
        </p:txBody>
      </p:sp>
      <p:sp>
        <p:nvSpPr>
          <p:cNvPr id="19" name="TextBox 18"/>
          <p:cNvSpPr txBox="1"/>
          <p:nvPr/>
        </p:nvSpPr>
        <p:spPr>
          <a:xfrm>
            <a:off x="1122259" y="3616316"/>
            <a:ext cx="5256248" cy="400110"/>
          </a:xfrm>
          <a:prstGeom prst="rect">
            <a:avLst/>
          </a:prstGeom>
          <a:noFill/>
        </p:spPr>
        <p:txBody>
          <a:bodyPr wrap="square" rtlCol="0">
            <a:spAutoFit/>
          </a:bodyPr>
          <a:lstStyle/>
          <a:p>
            <a:r>
              <a:rPr lang="en-US" altLang="zh-CN" sz="2000" b="1" dirty="0" smtClean="0">
                <a:solidFill>
                  <a:srgbClr val="0000FF"/>
                </a:solidFill>
              </a:rPr>
              <a:t>What did I do to help them? </a:t>
            </a:r>
            <a:endParaRPr lang="zh-CN" altLang="en-US" sz="2000" b="1" dirty="0">
              <a:solidFill>
                <a:srgbClr val="0000FF"/>
              </a:solidFill>
            </a:endParaRPr>
          </a:p>
        </p:txBody>
      </p:sp>
      <p:pic>
        <p:nvPicPr>
          <p:cNvPr id="21" name="图片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937847" flipH="1" flipV="1">
            <a:off x="9461374" y="2662452"/>
            <a:ext cx="1399003" cy="1399003"/>
          </a:xfrm>
          <a:prstGeom prst="rect">
            <a:avLst/>
          </a:prstGeom>
        </p:spPr>
      </p:pic>
      <p:sp>
        <p:nvSpPr>
          <p:cNvPr id="22" name="TextBox 21"/>
          <p:cNvSpPr txBox="1"/>
          <p:nvPr/>
        </p:nvSpPr>
        <p:spPr>
          <a:xfrm>
            <a:off x="6127115" y="3796864"/>
            <a:ext cx="5256248" cy="400110"/>
          </a:xfrm>
          <a:prstGeom prst="rect">
            <a:avLst/>
          </a:prstGeom>
          <a:noFill/>
        </p:spPr>
        <p:txBody>
          <a:bodyPr wrap="square" rtlCol="0">
            <a:spAutoFit/>
          </a:bodyPr>
          <a:lstStyle/>
          <a:p>
            <a:r>
              <a:rPr lang="en-US" altLang="zh-CN" sz="2000" b="1" dirty="0" smtClean="0">
                <a:solidFill>
                  <a:srgbClr val="0000FF"/>
                </a:solidFill>
              </a:rPr>
              <a:t>Forrest was rushed to the hospital. </a:t>
            </a:r>
            <a:endParaRPr lang="zh-CN" altLang="en-US" sz="2000" b="1" dirty="0">
              <a:solidFill>
                <a:srgbClr val="0000FF"/>
              </a:solidFill>
            </a:endParaRPr>
          </a:p>
        </p:txBody>
      </p:sp>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937847" flipH="1" flipV="1">
            <a:off x="9475485" y="3858661"/>
            <a:ext cx="1467396" cy="1467396"/>
          </a:xfrm>
          <a:prstGeom prst="rect">
            <a:avLst/>
          </a:prstGeom>
        </p:spPr>
      </p:pic>
      <p:sp>
        <p:nvSpPr>
          <p:cNvPr id="24" name="TextBox 23"/>
          <p:cNvSpPr txBox="1"/>
          <p:nvPr/>
        </p:nvSpPr>
        <p:spPr>
          <a:xfrm>
            <a:off x="6979298" y="4777025"/>
            <a:ext cx="4353782" cy="400110"/>
          </a:xfrm>
          <a:prstGeom prst="rect">
            <a:avLst/>
          </a:prstGeom>
          <a:noFill/>
        </p:spPr>
        <p:txBody>
          <a:bodyPr wrap="square" rtlCol="0">
            <a:spAutoFit/>
          </a:bodyPr>
          <a:lstStyle/>
          <a:p>
            <a:r>
              <a:rPr lang="en-US" altLang="zh-CN" sz="2000" b="1" dirty="0" smtClean="0">
                <a:solidFill>
                  <a:srgbClr val="0000FF"/>
                </a:solidFill>
              </a:rPr>
              <a:t>Forrest was back at home. </a:t>
            </a:r>
            <a:endParaRPr lang="zh-CN" altLang="en-US" sz="2000" b="1" dirty="0">
              <a:solidFill>
                <a:srgbClr val="0000FF"/>
              </a:solidFill>
            </a:endParaRPr>
          </a:p>
        </p:txBody>
      </p:sp>
      <p:sp>
        <p:nvSpPr>
          <p:cNvPr id="25" name="文本框 23"/>
          <p:cNvSpPr txBox="1"/>
          <p:nvPr/>
        </p:nvSpPr>
        <p:spPr>
          <a:xfrm>
            <a:off x="8593016" y="5156295"/>
            <a:ext cx="2316875" cy="460375"/>
          </a:xfrm>
          <a:prstGeom prst="rect">
            <a:avLst/>
          </a:prstGeom>
          <a:solidFill>
            <a:srgbClr val="FFCCFF"/>
          </a:solidFill>
        </p:spPr>
        <p:txBody>
          <a:bodyPr wrap="square" rtlCol="0">
            <a:spAutoFit/>
          </a:bodyPr>
          <a:lstStyle/>
          <a:p>
            <a:r>
              <a:rPr lang="en-US" altLang="zh-CN" sz="2400" b="1" dirty="0" smtClean="0">
                <a:effectLst>
                  <a:outerShdw blurRad="38100" dist="38100" dir="2700000" algn="tl">
                    <a:srgbClr val="000000">
                      <a:alpha val="43137"/>
                    </a:srgbClr>
                  </a:outerShdw>
                </a:effectLst>
                <a:latin typeface="Bahnschrift SemiLight SemiConde" panose="020B0502040204020203" pitchFamily="34" charset="0"/>
              </a:rPr>
              <a:t>change of setting</a:t>
            </a:r>
            <a:endParaRPr lang="zh-CN" altLang="en-US" sz="2400" b="1" dirty="0">
              <a:effectLst>
                <a:outerShdw blurRad="38100" dist="38100" dir="2700000" algn="tl">
                  <a:srgbClr val="000000">
                    <a:alpha val="43137"/>
                  </a:srgbClr>
                </a:outerShdw>
              </a:effectLst>
              <a:latin typeface="Bahnschrift SemiLight SemiConde" panose="020B0502040204020203" pitchFamily="34" charset="0"/>
            </a:endParaRPr>
          </a:p>
        </p:txBody>
      </p:sp>
      <p:sp>
        <p:nvSpPr>
          <p:cNvPr id="13" name="矩形 12"/>
          <p:cNvSpPr/>
          <p:nvPr/>
        </p:nvSpPr>
        <p:spPr>
          <a:xfrm>
            <a:off x="3535925" y="338892"/>
            <a:ext cx="5219314" cy="523220"/>
          </a:xfrm>
          <a:prstGeom prst="rect">
            <a:avLst/>
          </a:prstGeom>
        </p:spPr>
        <p:txBody>
          <a:bodyPr wrap="none">
            <a:spAutoFit/>
          </a:bodyPr>
          <a:lstStyle/>
          <a:p>
            <a:pPr indent="306070" algn="ctr"/>
            <a:r>
              <a:rPr lang="en-US" altLang="zh-CN" sz="2800" b="1" dirty="0">
                <a:latin typeface="Times New Roman" panose="02020603050405020304" pitchFamily="18" charset="0"/>
                <a:ea typeface="宋体" panose="02010600030101010101" pitchFamily="2" charset="-122"/>
              </a:rPr>
              <a:t>A Four-legged </a:t>
            </a:r>
            <a:r>
              <a:rPr lang="en-US" altLang="zh-CN" sz="2800" b="1" dirty="0">
                <a:solidFill>
                  <a:srgbClr val="FF66FF"/>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rPr>
              <a:t>Guardian Angel</a:t>
            </a:r>
            <a:endParaRPr lang="en-US" altLang="zh-CN" sz="2800" b="1" dirty="0">
              <a:solidFill>
                <a:srgbClr val="FF66FF"/>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endParaRPr>
          </a:p>
        </p:txBody>
      </p:sp>
      <p:pic>
        <p:nvPicPr>
          <p:cNvPr id="26" name="Picture 2" descr="C:\Users\cheng'ming'zhi\Downloads\5c753823ef34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115721">
            <a:off x="3676656" y="1967211"/>
            <a:ext cx="3729003" cy="32313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cheng'ming'zhi\Downloads\5c753823ef34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328962">
            <a:off x="4006949" y="2920283"/>
            <a:ext cx="4795987" cy="323139"/>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139363" y="5235902"/>
            <a:ext cx="8024037" cy="400110"/>
          </a:xfrm>
          <a:prstGeom prst="rect">
            <a:avLst/>
          </a:prstGeom>
          <a:noFill/>
        </p:spPr>
        <p:txBody>
          <a:bodyPr wrap="square" rtlCol="0">
            <a:spAutoFit/>
          </a:bodyPr>
          <a:lstStyle/>
          <a:p>
            <a:r>
              <a:rPr lang="en-US" altLang="zh-CN" sz="2000" b="1" dirty="0" smtClean="0">
                <a:solidFill>
                  <a:srgbClr val="0000FF"/>
                </a:solidFill>
              </a:rPr>
              <a:t>What other things did Brigitte do to safeguard my son? </a:t>
            </a:r>
            <a:endParaRPr lang="zh-CN" altLang="en-US" sz="2000" b="1" dirty="0">
              <a:solidFill>
                <a:srgbClr val="0000FF"/>
              </a:solidFill>
            </a:endParaRPr>
          </a:p>
        </p:txBody>
      </p:sp>
      <p:sp>
        <p:nvSpPr>
          <p:cNvPr id="30" name="TextBox 29"/>
          <p:cNvSpPr txBox="1"/>
          <p:nvPr/>
        </p:nvSpPr>
        <p:spPr>
          <a:xfrm>
            <a:off x="1144028" y="4874375"/>
            <a:ext cx="7004704" cy="400110"/>
          </a:xfrm>
          <a:prstGeom prst="rect">
            <a:avLst/>
          </a:prstGeom>
          <a:noFill/>
        </p:spPr>
        <p:txBody>
          <a:bodyPr wrap="square" rtlCol="0">
            <a:spAutoFit/>
          </a:bodyPr>
          <a:lstStyle/>
          <a:p>
            <a:r>
              <a:rPr lang="en-US" altLang="zh-CN" sz="2000" b="1" dirty="0" smtClean="0">
                <a:solidFill>
                  <a:srgbClr val="0000FF"/>
                </a:solidFill>
              </a:rPr>
              <a:t>How did Brigitte react to my son’s coming back?</a:t>
            </a:r>
            <a:endParaRPr lang="zh-CN" altLang="en-US" sz="2000" b="1" dirty="0">
              <a:solidFill>
                <a:srgbClr val="0000FF"/>
              </a:solidFill>
            </a:endParaRPr>
          </a:p>
        </p:txBody>
      </p:sp>
      <p:sp>
        <p:nvSpPr>
          <p:cNvPr id="31" name="TextBox 30"/>
          <p:cNvSpPr txBox="1"/>
          <p:nvPr/>
        </p:nvSpPr>
        <p:spPr>
          <a:xfrm>
            <a:off x="1148694" y="5588357"/>
            <a:ext cx="8024037" cy="400110"/>
          </a:xfrm>
          <a:prstGeom prst="rect">
            <a:avLst/>
          </a:prstGeom>
          <a:noFill/>
        </p:spPr>
        <p:txBody>
          <a:bodyPr wrap="square" rtlCol="0">
            <a:spAutoFit/>
          </a:bodyPr>
          <a:lstStyle/>
          <a:p>
            <a:r>
              <a:rPr lang="en-US" altLang="zh-CN" sz="2000" b="1" dirty="0" smtClean="0">
                <a:solidFill>
                  <a:srgbClr val="0000FF"/>
                </a:solidFill>
              </a:rPr>
              <a:t>How did I feel and what decision did I make?</a:t>
            </a:r>
            <a:endParaRPr lang="zh-CN" altLang="en-US" sz="2000" b="1" dirty="0">
              <a:solidFill>
                <a:srgbClr val="0000FF"/>
              </a:solidFill>
            </a:endParaRPr>
          </a:p>
        </p:txBody>
      </p:sp>
      <p:pic>
        <p:nvPicPr>
          <p:cNvPr id="1028" name="Picture 4" descr="C:\Users\cheng'ming'zhi\Downloads\5c750a19cda35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0102820" y="3499147"/>
            <a:ext cx="3333874" cy="53975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10314129" y="5588357"/>
            <a:ext cx="1863011" cy="400110"/>
          </a:xfrm>
          <a:prstGeom prst="rect">
            <a:avLst/>
          </a:prstGeom>
          <a:noFill/>
        </p:spPr>
        <p:txBody>
          <a:bodyPr wrap="square" rtlCol="0">
            <a:spAutoFit/>
          </a:bodyPr>
          <a:lstStyle/>
          <a:p>
            <a:r>
              <a:rPr lang="en-US" altLang="zh-CN" sz="2000" b="1" dirty="0" smtClean="0">
                <a:solidFill>
                  <a:srgbClr val="0000FF"/>
                </a:solidFill>
              </a:rPr>
              <a:t>not to give up </a:t>
            </a:r>
            <a:endParaRPr lang="zh-CN" altLang="en-US" sz="2000" b="1" dirty="0">
              <a:solidFill>
                <a:srgbClr val="0000FF"/>
              </a:solidFill>
            </a:endParaRPr>
          </a:p>
        </p:txBody>
      </p:sp>
      <p:sp>
        <p:nvSpPr>
          <p:cNvPr id="37" name="文本框 23"/>
          <p:cNvSpPr txBox="1"/>
          <p:nvPr/>
        </p:nvSpPr>
        <p:spPr>
          <a:xfrm>
            <a:off x="1031210" y="5979348"/>
            <a:ext cx="2316875" cy="461665"/>
          </a:xfrm>
          <a:prstGeom prst="rect">
            <a:avLst/>
          </a:prstGeom>
          <a:solidFill>
            <a:srgbClr val="FFCCFF"/>
          </a:solidFill>
        </p:spPr>
        <p:txBody>
          <a:bodyPr wrap="square" rtlCol="0">
            <a:spAutoFit/>
          </a:bodyPr>
          <a:lstStyle/>
          <a:p>
            <a:r>
              <a:rPr lang="en-US" altLang="zh-CN" sz="2400" b="1" dirty="0" smtClean="0">
                <a:effectLst>
                  <a:outerShdw blurRad="38100" dist="38100" dir="2700000" algn="tl">
                    <a:srgbClr val="000000">
                      <a:alpha val="43137"/>
                    </a:srgbClr>
                  </a:outerShdw>
                </a:effectLst>
                <a:latin typeface="Bahnschrift SemiLight SemiConde" panose="020B0502040204020203" pitchFamily="34" charset="0"/>
              </a:rPr>
              <a:t>change of feeling</a:t>
            </a:r>
            <a:endParaRPr lang="zh-CN" altLang="en-US" sz="2400" b="1" dirty="0">
              <a:effectLst>
                <a:outerShdw blurRad="38100" dist="38100" dir="2700000" algn="tl">
                  <a:srgbClr val="000000">
                    <a:alpha val="43137"/>
                  </a:srgbClr>
                </a:outerShdw>
              </a:effectLst>
              <a:latin typeface="Bahnschrift SemiLight SemiConde" panose="020B0502040204020203" pitchFamily="34" charset="0"/>
            </a:endParaRPr>
          </a:p>
        </p:txBody>
      </p:sp>
      <p:sp>
        <p:nvSpPr>
          <p:cNvPr id="38" name="文本框 23"/>
          <p:cNvSpPr txBox="1"/>
          <p:nvPr/>
        </p:nvSpPr>
        <p:spPr>
          <a:xfrm>
            <a:off x="9751453" y="5988467"/>
            <a:ext cx="2343481" cy="461665"/>
          </a:xfrm>
          <a:prstGeom prst="rect">
            <a:avLst/>
          </a:prstGeom>
          <a:solidFill>
            <a:srgbClr val="FFCCFF"/>
          </a:solidFill>
        </p:spPr>
        <p:txBody>
          <a:bodyPr wrap="square" rtlCol="0">
            <a:spAutoFit/>
          </a:bodyPr>
          <a:lstStyle/>
          <a:p>
            <a:r>
              <a:rPr lang="en-US" altLang="zh-CN" sz="2400" b="1" dirty="0" smtClean="0">
                <a:effectLst>
                  <a:outerShdw blurRad="38100" dist="38100" dir="2700000" algn="tl">
                    <a:srgbClr val="000000">
                      <a:alpha val="43137"/>
                    </a:srgbClr>
                  </a:outerShdw>
                </a:effectLst>
                <a:latin typeface="Bahnschrift SemiLight SemiConde" panose="020B0502040204020203" pitchFamily="34" charset="0"/>
              </a:rPr>
              <a:t>change of attitude</a:t>
            </a:r>
            <a:endParaRPr lang="zh-CN" altLang="en-US" sz="2400" b="1" dirty="0">
              <a:effectLst>
                <a:outerShdw blurRad="38100" dist="38100" dir="2700000" algn="tl">
                  <a:srgbClr val="000000">
                    <a:alpha val="43137"/>
                  </a:srgbClr>
                </a:outerShdw>
              </a:effectLst>
              <a:latin typeface="Bahnschrift SemiLight SemiConde" panose="020B0502040204020203" pitchFamily="34" charset="0"/>
            </a:endParaRPr>
          </a:p>
        </p:txBody>
      </p:sp>
      <p:sp>
        <p:nvSpPr>
          <p:cNvPr id="32" name="文本框 23"/>
          <p:cNvSpPr txBox="1"/>
          <p:nvPr/>
        </p:nvSpPr>
        <p:spPr>
          <a:xfrm>
            <a:off x="5388918" y="6073732"/>
            <a:ext cx="2559158" cy="461665"/>
          </a:xfrm>
          <a:prstGeom prst="rect">
            <a:avLst/>
          </a:prstGeom>
          <a:solidFill>
            <a:srgbClr val="FFCCFF"/>
          </a:solidFill>
        </p:spPr>
        <p:txBody>
          <a:bodyPr wrap="square" rtlCol="0">
            <a:spAutoFit/>
          </a:bodyPr>
          <a:lstStyle/>
          <a:p>
            <a:r>
              <a:rPr lang="en-US" altLang="zh-CN" sz="2400" b="1" dirty="0" smtClean="0">
                <a:effectLst>
                  <a:outerShdw blurRad="38100" dist="38100" dir="2700000" algn="tl">
                    <a:srgbClr val="000000">
                      <a:alpha val="43137"/>
                    </a:srgbClr>
                  </a:outerShdw>
                </a:effectLst>
                <a:latin typeface="Bahnschrift SemiLight SemiConde" panose="020B0502040204020203" pitchFamily="34" charset="0"/>
              </a:rPr>
              <a:t>development of plot</a:t>
            </a:r>
            <a:endParaRPr lang="zh-CN" altLang="en-US" sz="2400" b="1" dirty="0">
              <a:effectLst>
                <a:outerShdw blurRad="38100" dist="38100" dir="2700000" algn="tl">
                  <a:srgbClr val="000000">
                    <a:alpha val="43137"/>
                  </a:srgbClr>
                </a:outerShdw>
              </a:effectLst>
              <a:latin typeface="Bahnschrift SemiLight SemiConde" panose="020B0502040204020203" pitchFamily="34" charset="0"/>
            </a:endParaRPr>
          </a:p>
        </p:txBody>
      </p:sp>
      <p:cxnSp>
        <p:nvCxnSpPr>
          <p:cNvPr id="8" name="直接箭头连接符 7"/>
          <p:cNvCxnSpPr/>
          <p:nvPr/>
        </p:nvCxnSpPr>
        <p:spPr>
          <a:xfrm flipH="1">
            <a:off x="7948076" y="5636012"/>
            <a:ext cx="644940" cy="352455"/>
          </a:xfrm>
          <a:prstGeom prst="straightConnector1">
            <a:avLst/>
          </a:prstGeom>
          <a:ln w="41275" cmpd="dbl">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flipH="1">
            <a:off x="7948076" y="6219299"/>
            <a:ext cx="1727769" cy="121623"/>
          </a:xfrm>
          <a:prstGeom prst="straightConnector1">
            <a:avLst/>
          </a:prstGeom>
          <a:ln w="41275" cmpd="dbl">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3217746" y="6219907"/>
            <a:ext cx="2199164" cy="93451"/>
          </a:xfrm>
          <a:prstGeom prst="straightConnector1">
            <a:avLst/>
          </a:prstGeom>
          <a:ln w="41275" cmpd="db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23"/>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13"/>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wipe(down)">
                                      <p:cBhvr>
                                        <p:cTn id="92" dur="500"/>
                                        <p:tgtEl>
                                          <p:spTgt spid="26"/>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wipe(down)">
                                      <p:cBhvr>
                                        <p:cTn id="97" dur="500"/>
                                        <p:tgtEl>
                                          <p:spTgt spid="28"/>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29"/>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30"/>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31"/>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37"/>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36"/>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1028"/>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38"/>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32"/>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8"/>
                                        </p:tgtEl>
                                        <p:attrNameLst>
                                          <p:attrName>style.visibility</p:attrName>
                                        </p:attrNameLst>
                                      </p:cBhvr>
                                      <p:to>
                                        <p:strVal val="visible"/>
                                      </p:to>
                                    </p:set>
                                    <p:animEffect transition="in" filter="fade">
                                      <p:cBhvr>
                                        <p:cTn id="134" dur="500"/>
                                        <p:tgtEl>
                                          <p:spTgt spid="8"/>
                                        </p:tgtEl>
                                      </p:cBhvr>
                                    </p:animEffect>
                                  </p:childTnLst>
                                </p:cTn>
                              </p:par>
                              <p:par>
                                <p:cTn id="135" presetID="10" presetClass="entr" presetSubtype="0" fill="hold" nodeType="withEffect">
                                  <p:stCondLst>
                                    <p:cond delay="0"/>
                                  </p:stCondLst>
                                  <p:childTnLst>
                                    <p:set>
                                      <p:cBhvr>
                                        <p:cTn id="136" dur="1" fill="hold">
                                          <p:stCondLst>
                                            <p:cond delay="0"/>
                                          </p:stCondLst>
                                        </p:cTn>
                                        <p:tgtEl>
                                          <p:spTgt spid="35"/>
                                        </p:tgtEl>
                                        <p:attrNameLst>
                                          <p:attrName>style.visibility</p:attrName>
                                        </p:attrNameLst>
                                      </p:cBhvr>
                                      <p:to>
                                        <p:strVal val="visible"/>
                                      </p:to>
                                    </p:set>
                                    <p:animEffect transition="in" filter="fade">
                                      <p:cBhvr>
                                        <p:cTn id="137" dur="500"/>
                                        <p:tgtEl>
                                          <p:spTgt spid="35"/>
                                        </p:tgtEl>
                                      </p:cBhvr>
                                    </p:animEffect>
                                  </p:childTnLst>
                                </p:cTn>
                              </p:par>
                              <p:par>
                                <p:cTn id="138" presetID="10" presetClass="entr" presetSubtype="0" fill="hold" nodeType="withEffect">
                                  <p:stCondLst>
                                    <p:cond delay="0"/>
                                  </p:stCondLst>
                                  <p:childTnLst>
                                    <p:set>
                                      <p:cBhvr>
                                        <p:cTn id="139" dur="1" fill="hold">
                                          <p:stCondLst>
                                            <p:cond delay="0"/>
                                          </p:stCondLst>
                                        </p:cTn>
                                        <p:tgtEl>
                                          <p:spTgt spid="39"/>
                                        </p:tgtEl>
                                        <p:attrNameLst>
                                          <p:attrName>style.visibility</p:attrName>
                                        </p:attrNameLst>
                                      </p:cBhvr>
                                      <p:to>
                                        <p:strVal val="visible"/>
                                      </p:to>
                                    </p:set>
                                    <p:animEffect transition="in" filter="fade">
                                      <p:cBhvr>
                                        <p:cTn id="14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animBg="1"/>
      <p:bldP spid="15" grpId="0" animBg="1"/>
      <p:bldP spid="14" grpId="0" animBg="1"/>
      <p:bldP spid="11" grpId="0" animBg="1"/>
      <p:bldP spid="4" grpId="0"/>
      <p:bldP spid="5" grpId="0"/>
      <p:bldP spid="6" grpId="0"/>
      <p:bldP spid="7" grpId="0"/>
      <p:bldP spid="10" grpId="0"/>
      <p:bldP spid="12" grpId="0"/>
      <p:bldP spid="17" grpId="0"/>
      <p:bldP spid="19" grpId="0"/>
      <p:bldP spid="22" grpId="0"/>
      <p:bldP spid="24" grpId="0"/>
      <p:bldP spid="25" grpId="0" animBg="1"/>
      <p:bldP spid="13" grpId="0"/>
      <p:bldP spid="29" grpId="0"/>
      <p:bldP spid="30" grpId="0"/>
      <p:bldP spid="31" grpId="0"/>
      <p:bldP spid="36" grpId="0"/>
      <p:bldP spid="37" grpId="0" animBg="1"/>
      <p:bldP spid="38"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0588" y="131202"/>
            <a:ext cx="7156580" cy="461665"/>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400" b="1" dirty="0" smtClean="0">
                <a:latin typeface="Microsoft YaHei UI" panose="020B0503020204020204" pitchFamily="34" charset="-122"/>
                <a:ea typeface="Microsoft YaHei UI" panose="020B0503020204020204" pitchFamily="34" charset="-122"/>
              </a:rPr>
              <a:t>Para. 1 </a:t>
            </a:r>
            <a:r>
              <a:rPr lang="zh-CN" altLang="en-US" sz="2400" b="1" dirty="0" smtClean="0">
                <a:latin typeface="Microsoft YaHei UI" panose="020B0503020204020204" pitchFamily="34" charset="-122"/>
                <a:ea typeface="Microsoft YaHei UI" panose="020B0503020204020204" pitchFamily="34" charset="-122"/>
              </a:rPr>
              <a:t>开头衔接句</a:t>
            </a:r>
            <a:endParaRPr lang="zh-CN" altLang="en-US" sz="2400" b="1" dirty="0">
              <a:latin typeface="Microsoft YaHei UI" panose="020B0503020204020204" pitchFamily="34" charset="-122"/>
              <a:ea typeface="Microsoft YaHei UI" panose="020B0503020204020204" pitchFamily="34" charset="-122"/>
            </a:endParaRPr>
          </a:p>
        </p:txBody>
      </p:sp>
      <p:sp>
        <p:nvSpPr>
          <p:cNvPr id="5" name="矩形 4"/>
          <p:cNvSpPr/>
          <p:nvPr/>
        </p:nvSpPr>
        <p:spPr>
          <a:xfrm>
            <a:off x="320351" y="688117"/>
            <a:ext cx="11871649" cy="5632311"/>
          </a:xfrm>
          <a:prstGeom prst="rect">
            <a:avLst/>
          </a:prstGeom>
        </p:spPr>
        <p:txBody>
          <a:bodyPr wrap="square">
            <a:spAutoFit/>
          </a:bodyPr>
          <a:lstStyle/>
          <a:p>
            <a:r>
              <a:rPr lang="en-US" altLang="zh-CN" sz="2400" u="sng" dirty="0" smtClean="0">
                <a:latin typeface="Times New Roman" panose="02020603050405020304" pitchFamily="18" charset="0"/>
                <a:cs typeface="Times New Roman" panose="02020603050405020304" pitchFamily="18" charset="0"/>
              </a:rPr>
              <a:t>She</a:t>
            </a:r>
            <a:r>
              <a:rPr lang="en-US" altLang="zh-CN" sz="2400" dirty="0" smtClean="0">
                <a:latin typeface="Times New Roman" panose="02020603050405020304" pitchFamily="18" charset="0"/>
                <a:cs typeface="Times New Roman" panose="02020603050405020304" pitchFamily="18" charset="0"/>
              </a:rPr>
              <a:t> </a:t>
            </a:r>
            <a:r>
              <a:rPr lang="en-US" altLang="zh-CN" sz="2400" b="1" dirty="0" smtClean="0">
                <a:solidFill>
                  <a:srgbClr val="FF0000"/>
                </a:solidFill>
                <a:latin typeface="Times New Roman" panose="02020603050405020304" pitchFamily="18" charset="0"/>
                <a:cs typeface="Times New Roman" panose="02020603050405020304" pitchFamily="18" charset="0"/>
              </a:rPr>
              <a:t>s</a:t>
            </a:r>
            <a:r>
              <a:rPr lang="en-US" altLang="zh-CN" sz="2400" dirty="0" smtClean="0">
                <a:latin typeface="Times New Roman" panose="02020603050405020304" pitchFamily="18" charset="0"/>
                <a:cs typeface="Times New Roman" panose="02020603050405020304" pitchFamily="18" charset="0"/>
              </a:rPr>
              <a:t>wam </a:t>
            </a:r>
            <a:r>
              <a:rPr lang="en-US" altLang="zh-CN" sz="2400" b="1" i="1" dirty="0">
                <a:solidFill>
                  <a:srgbClr val="FF0000"/>
                </a:solidFill>
                <a:latin typeface="Times New Roman" panose="02020603050405020304" pitchFamily="18" charset="0"/>
                <a:cs typeface="Times New Roman" panose="02020603050405020304" pitchFamily="18" charset="0"/>
              </a:rPr>
              <a:t>s</a:t>
            </a:r>
            <a:r>
              <a:rPr lang="en-US" altLang="zh-CN" sz="2400" i="1" dirty="0" smtClean="0">
                <a:latin typeface="Times New Roman" panose="02020603050405020304" pitchFamily="18" charset="0"/>
                <a:cs typeface="Times New Roman" panose="02020603050405020304" pitchFamily="18" charset="0"/>
              </a:rPr>
              <a:t>wiftly</a:t>
            </a:r>
            <a:r>
              <a:rPr lang="en-US" altLang="zh-CN" sz="2400" dirty="0" smtClean="0">
                <a:latin typeface="Times New Roman" panose="02020603050405020304" pitchFamily="18" charset="0"/>
                <a:cs typeface="Times New Roman" panose="02020603050405020304" pitchFamily="18" charset="0"/>
              </a:rPr>
              <a:t> toward the center of the pool, </a:t>
            </a:r>
            <a:r>
              <a:rPr lang="en-US" altLang="zh-CN" sz="2400" b="1" dirty="0">
                <a:solidFill>
                  <a:srgbClr val="FF0000"/>
                </a:solidFill>
                <a:latin typeface="Times New Roman" panose="02020603050405020304" pitchFamily="18" charset="0"/>
                <a:cs typeface="Times New Roman" panose="02020603050405020304" pitchFamily="18" charset="0"/>
              </a:rPr>
              <a:t>where</a:t>
            </a:r>
            <a:r>
              <a:rPr lang="en-US" altLang="zh-CN" sz="2400" dirty="0" smtClean="0">
                <a:latin typeface="Times New Roman" panose="02020603050405020304" pitchFamily="18" charset="0"/>
                <a:cs typeface="Times New Roman" panose="02020603050405020304" pitchFamily="18" charset="0"/>
              </a:rPr>
              <a:t> </a:t>
            </a:r>
            <a:r>
              <a:rPr lang="en-US" altLang="zh-CN" sz="2400" u="sng" dirty="0" smtClean="0">
                <a:latin typeface="Times New Roman" panose="02020603050405020304" pitchFamily="18" charset="0"/>
                <a:cs typeface="Times New Roman" panose="02020603050405020304" pitchFamily="18" charset="0"/>
              </a:rPr>
              <a:t>my son, Forrest </a:t>
            </a:r>
            <a:r>
              <a:rPr lang="en-US" altLang="zh-CN" sz="2400" dirty="0" smtClean="0">
                <a:latin typeface="Times New Roman" panose="02020603050405020304" pitchFamily="18" charset="0"/>
                <a:cs typeface="Times New Roman" panose="02020603050405020304" pitchFamily="18" charset="0"/>
              </a:rPr>
              <a:t>was </a:t>
            </a:r>
            <a:r>
              <a:rPr lang="en-US" altLang="zh-CN" sz="2400" b="1" i="1" dirty="0" smtClean="0">
                <a:latin typeface="Times New Roman" panose="02020603050405020304" pitchFamily="18" charset="0"/>
                <a:cs typeface="Times New Roman" panose="02020603050405020304" pitchFamily="18" charset="0"/>
              </a:rPr>
              <a:t>stuck</a:t>
            </a:r>
            <a:r>
              <a:rPr lang="en-US" altLang="zh-CN" sz="2400" dirty="0" smtClean="0">
                <a:latin typeface="Times New Roman" panose="02020603050405020304" pitchFamily="18" charset="0"/>
                <a:cs typeface="Times New Roman" panose="02020603050405020304" pitchFamily="18" charset="0"/>
              </a:rPr>
              <a:t>.</a:t>
            </a:r>
            <a:endParaRPr lang="en-US" altLang="zh-CN" sz="2400" dirty="0" smtClean="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      </a:t>
            </a:r>
            <a:r>
              <a:rPr lang="zh-CN" altLang="en-US" sz="2400" dirty="0" smtClean="0">
                <a:latin typeface="Times New Roman" panose="02020603050405020304" pitchFamily="18" charset="0"/>
                <a:cs typeface="Times New Roman" panose="02020603050405020304" pitchFamily="18" charset="0"/>
              </a:rPr>
              <a:t>押头韵                                                      </a:t>
            </a:r>
            <a:r>
              <a:rPr lang="en-US" altLang="zh-CN" sz="2400" dirty="0" smtClean="0">
                <a:latin typeface="Times New Roman" panose="02020603050405020304" pitchFamily="18" charset="0"/>
                <a:cs typeface="Times New Roman" panose="02020603050405020304" pitchFamily="18" charset="0"/>
              </a:rPr>
              <a:t>                </a:t>
            </a:r>
            <a:r>
              <a:rPr lang="zh-CN" altLang="en-US" sz="2400" dirty="0" smtClean="0">
                <a:latin typeface="Times New Roman" panose="02020603050405020304" pitchFamily="18" charset="0"/>
                <a:cs typeface="Times New Roman" panose="02020603050405020304" pitchFamily="18" charset="0"/>
              </a:rPr>
              <a:t>主位推进</a:t>
            </a:r>
            <a:endParaRPr lang="en-US" altLang="zh-CN" sz="2400" dirty="0" smtClean="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r>
              <a:rPr lang="en-US" altLang="zh-CN" sz="2400" b="1" dirty="0" smtClean="0">
                <a:solidFill>
                  <a:srgbClr val="FF0000"/>
                </a:solidFill>
                <a:latin typeface="Times New Roman" panose="02020603050405020304" pitchFamily="18" charset="0"/>
                <a:cs typeface="Times New Roman" panose="02020603050405020304" pitchFamily="18" charset="0"/>
              </a:rPr>
              <a:t>Inches away was</a:t>
            </a:r>
            <a:r>
              <a:rPr lang="en-US" altLang="zh-CN" sz="2400" dirty="0" smtClean="0">
                <a:latin typeface="Times New Roman" panose="02020603050405020304" pitchFamily="18" charset="0"/>
                <a:cs typeface="Times New Roman" panose="02020603050405020304" pitchFamily="18" charset="0"/>
              </a:rPr>
              <a:t> </a:t>
            </a:r>
            <a:r>
              <a:rPr lang="en-US" altLang="zh-CN" sz="2400" u="sng" dirty="0" smtClean="0">
                <a:latin typeface="Times New Roman" panose="02020603050405020304" pitchFamily="18" charset="0"/>
                <a:cs typeface="Times New Roman" panose="02020603050405020304" pitchFamily="18" charset="0"/>
              </a:rPr>
              <a:t>my thirteen-year-old son</a:t>
            </a:r>
            <a:r>
              <a:rPr lang="en-US" altLang="zh-CN" sz="2400" dirty="0" smtClean="0">
                <a:latin typeface="Times New Roman" panose="02020603050405020304" pitchFamily="18" charset="0"/>
                <a:cs typeface="Times New Roman" panose="02020603050405020304" pitchFamily="18" charset="0"/>
              </a:rPr>
              <a:t>, struggling </a:t>
            </a:r>
            <a:r>
              <a:rPr lang="en-US" altLang="zh-CN" sz="2400" b="1" i="1" dirty="0">
                <a:latin typeface="Times New Roman" panose="02020603050405020304" pitchFamily="18" charset="0"/>
                <a:cs typeface="Times New Roman" panose="02020603050405020304" pitchFamily="18" charset="0"/>
              </a:rPr>
              <a:t>frantically</a:t>
            </a:r>
            <a:r>
              <a:rPr lang="en-US" altLang="zh-CN" sz="2400" dirty="0" smtClean="0">
                <a:latin typeface="Times New Roman" panose="02020603050405020304" pitchFamily="18" charset="0"/>
                <a:cs typeface="Times New Roman" panose="02020603050405020304" pitchFamily="18" charset="0"/>
              </a:rPr>
              <a:t> in the water. </a:t>
            </a:r>
            <a:endParaRPr lang="en-US" altLang="zh-CN" sz="2400" dirty="0" smtClean="0">
              <a:latin typeface="Times New Roman" panose="02020603050405020304" pitchFamily="18" charset="0"/>
              <a:cs typeface="Times New Roman" panose="02020603050405020304" pitchFamily="18" charset="0"/>
            </a:endParaRPr>
          </a:p>
          <a:p>
            <a:r>
              <a:rPr lang="en-US" altLang="zh-CN" sz="2400" b="1" dirty="0" smtClean="0">
                <a:solidFill>
                  <a:srgbClr val="FF0000"/>
                </a:solidFill>
                <a:latin typeface="Times New Roman" panose="02020603050405020304" pitchFamily="18" charset="0"/>
                <a:cs typeface="Times New Roman" panose="02020603050405020304" pitchFamily="18" charset="0"/>
              </a:rPr>
              <a:t>In the middle of the pool was</a:t>
            </a:r>
            <a:r>
              <a:rPr lang="en-US" altLang="zh-CN" sz="2400" dirty="0" smtClean="0">
                <a:latin typeface="Times New Roman" panose="02020603050405020304" pitchFamily="18" charset="0"/>
                <a:cs typeface="Times New Roman" panose="02020603050405020304" pitchFamily="18" charset="0"/>
              </a:rPr>
              <a:t> </a:t>
            </a:r>
            <a:r>
              <a:rPr lang="en-US" altLang="zh-CN" sz="2400" u="sng" dirty="0" smtClean="0">
                <a:latin typeface="Times New Roman" panose="02020603050405020304" pitchFamily="18" charset="0"/>
                <a:cs typeface="Times New Roman" panose="02020603050405020304" pitchFamily="18" charset="0"/>
              </a:rPr>
              <a:t>Forrest</a:t>
            </a:r>
            <a:r>
              <a:rPr lang="en-US" altLang="zh-CN" sz="2400" dirty="0" smtClean="0">
                <a:latin typeface="Times New Roman" panose="02020603050405020304" pitchFamily="18" charset="0"/>
                <a:cs typeface="Times New Roman" panose="02020603050405020304" pitchFamily="18" charset="0"/>
              </a:rPr>
              <a:t>, struggling and screaming </a:t>
            </a:r>
            <a:r>
              <a:rPr lang="en-US" altLang="zh-CN" sz="2400" b="1" i="1" dirty="0">
                <a:latin typeface="Times New Roman" panose="02020603050405020304" pitchFamily="18" charset="0"/>
                <a:cs typeface="Times New Roman" panose="02020603050405020304" pitchFamily="18" charset="0"/>
              </a:rPr>
              <a:t>wildly</a:t>
            </a:r>
            <a:r>
              <a:rPr lang="en-US" altLang="zh-CN" sz="2400" dirty="0" smtClean="0">
                <a:latin typeface="Times New Roman" panose="02020603050405020304" pitchFamily="18" charset="0"/>
                <a:cs typeface="Times New Roman" panose="02020603050405020304" pitchFamily="18" charset="0"/>
              </a:rPr>
              <a:t>. </a:t>
            </a:r>
            <a:endParaRPr lang="en-US" altLang="zh-CN" sz="2400" dirty="0" smtClean="0">
              <a:latin typeface="Times New Roman" panose="02020603050405020304" pitchFamily="18" charset="0"/>
              <a:cs typeface="Times New Roman" panose="02020603050405020304" pitchFamily="18" charset="0"/>
            </a:endParaRPr>
          </a:p>
          <a:p>
            <a:r>
              <a:rPr lang="en-US" altLang="zh-CN" sz="2400" dirty="0" smtClean="0">
                <a:latin typeface="Times New Roman" panose="02020603050405020304" pitchFamily="18" charset="0"/>
                <a:cs typeface="Times New Roman" panose="02020603050405020304" pitchFamily="18" charset="0"/>
              </a:rPr>
              <a:t>      </a:t>
            </a:r>
            <a:r>
              <a:rPr lang="zh-CN" altLang="en-US" sz="2400" dirty="0" smtClean="0">
                <a:latin typeface="Times New Roman" panose="02020603050405020304" pitchFamily="18" charset="0"/>
                <a:cs typeface="Times New Roman" panose="02020603050405020304" pitchFamily="18" charset="0"/>
              </a:rPr>
              <a:t>倒装句                               主位推进               </a:t>
            </a:r>
            <a:endParaRPr lang="en-US" altLang="zh-CN" sz="2400" dirty="0" smtClean="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r>
              <a:rPr lang="en-US" altLang="zh-CN" sz="2400" u="sng" dirty="0" smtClean="0">
                <a:latin typeface="Times New Roman" panose="02020603050405020304" pitchFamily="18" charset="0"/>
                <a:cs typeface="Times New Roman" panose="02020603050405020304" pitchFamily="18" charset="0"/>
              </a:rPr>
              <a:t>It was</a:t>
            </a:r>
            <a:r>
              <a:rPr lang="en-US" altLang="zh-CN" sz="2400" b="1" u="sng" dirty="0" smtClean="0">
                <a:solidFill>
                  <a:srgbClr val="FF0000"/>
                </a:solidFill>
                <a:latin typeface="Times New Roman" panose="02020603050405020304" pitchFamily="18" charset="0"/>
                <a:cs typeface="Times New Roman" panose="02020603050405020304" pitchFamily="18" charset="0"/>
              </a:rPr>
              <a:t> </a:t>
            </a:r>
            <a:r>
              <a:rPr lang="en-US" altLang="zh-CN" sz="2400" b="1" dirty="0" smtClean="0">
                <a:solidFill>
                  <a:srgbClr val="FF0000"/>
                </a:solidFill>
                <a:latin typeface="Times New Roman" panose="02020603050405020304" pitchFamily="18" charset="0"/>
                <a:cs typeface="Times New Roman" panose="02020603050405020304" pitchFamily="18" charset="0"/>
              </a:rPr>
              <a:t>then </a:t>
            </a:r>
            <a:r>
              <a:rPr lang="en-US" altLang="zh-CN" sz="2400" u="sng" dirty="0">
                <a:latin typeface="Times New Roman" panose="02020603050405020304" pitchFamily="18" charset="0"/>
                <a:cs typeface="Times New Roman" panose="02020603050405020304" pitchFamily="18" charset="0"/>
              </a:rPr>
              <a:t>that</a:t>
            </a:r>
            <a:r>
              <a:rPr lang="en-US" altLang="zh-CN" sz="2400" dirty="0" smtClean="0">
                <a:latin typeface="Times New Roman" panose="02020603050405020304" pitchFamily="18" charset="0"/>
                <a:cs typeface="Times New Roman" panose="02020603050405020304" pitchFamily="18" charset="0"/>
              </a:rPr>
              <a:t> I realized what had happened before- </a:t>
            </a:r>
            <a:r>
              <a:rPr lang="en-US" altLang="zh-CN" sz="2400" u="sng" dirty="0" smtClean="0">
                <a:latin typeface="Times New Roman" panose="02020603050405020304" pitchFamily="18" charset="0"/>
                <a:cs typeface="Times New Roman" panose="02020603050405020304" pitchFamily="18" charset="0"/>
              </a:rPr>
              <a:t>My curious son</a:t>
            </a:r>
            <a:r>
              <a:rPr lang="en-US" altLang="zh-CN" sz="2400" dirty="0" smtClean="0">
                <a:latin typeface="Times New Roman" panose="02020603050405020304" pitchFamily="18" charset="0"/>
                <a:cs typeface="Times New Roman" panose="02020603050405020304" pitchFamily="18" charset="0"/>
              </a:rPr>
              <a:t> had </a:t>
            </a:r>
            <a:r>
              <a:rPr lang="en-US" altLang="zh-CN" sz="2400" b="1" i="1" dirty="0">
                <a:latin typeface="Times New Roman" panose="02020603050405020304" pitchFamily="18" charset="0"/>
                <a:cs typeface="Times New Roman" panose="02020603050405020304" pitchFamily="18" charset="0"/>
              </a:rPr>
              <a:t>crawled</a:t>
            </a:r>
            <a:r>
              <a:rPr lang="en-US" altLang="zh-CN" sz="2400" dirty="0" smtClean="0">
                <a:latin typeface="Times New Roman" panose="02020603050405020304" pitchFamily="18" charset="0"/>
                <a:cs typeface="Times New Roman" panose="02020603050405020304" pitchFamily="18" charset="0"/>
              </a:rPr>
              <a:t> at the edge of the pool and </a:t>
            </a:r>
            <a:r>
              <a:rPr lang="en-US" altLang="zh-CN" sz="2400" b="1" i="1" dirty="0">
                <a:latin typeface="Times New Roman" panose="02020603050405020304" pitchFamily="18" charset="0"/>
                <a:cs typeface="Times New Roman" panose="02020603050405020304" pitchFamily="18" charset="0"/>
              </a:rPr>
              <a:t>accidentally</a:t>
            </a:r>
            <a:r>
              <a:rPr lang="en-US" altLang="zh-CN" sz="2400" dirty="0" smtClean="0">
                <a:latin typeface="Times New Roman" panose="02020603050405020304" pitchFamily="18" charset="0"/>
                <a:cs typeface="Times New Roman" panose="02020603050405020304" pitchFamily="18" charset="0"/>
              </a:rPr>
              <a:t> </a:t>
            </a:r>
            <a:r>
              <a:rPr lang="en-US" altLang="zh-CN" sz="2400" b="1" i="1" dirty="0">
                <a:latin typeface="Times New Roman" panose="02020603050405020304" pitchFamily="18" charset="0"/>
                <a:cs typeface="Times New Roman" panose="02020603050405020304" pitchFamily="18" charset="0"/>
              </a:rPr>
              <a:t>slid</a:t>
            </a:r>
            <a:r>
              <a:rPr lang="en-US" altLang="zh-CN" sz="2400" dirty="0" smtClean="0">
                <a:latin typeface="Times New Roman" panose="02020603050405020304" pitchFamily="18" charset="0"/>
                <a:cs typeface="Times New Roman" panose="02020603050405020304" pitchFamily="18" charset="0"/>
              </a:rPr>
              <a:t> </a:t>
            </a:r>
            <a:r>
              <a:rPr lang="en-US" altLang="zh-CN" sz="2400" b="1" i="1" dirty="0">
                <a:latin typeface="Times New Roman" panose="02020603050405020304" pitchFamily="18" charset="0"/>
                <a:cs typeface="Times New Roman" panose="02020603050405020304" pitchFamily="18" charset="0"/>
              </a:rPr>
              <a:t>into</a:t>
            </a:r>
            <a:r>
              <a:rPr lang="en-US" altLang="zh-CN" sz="2400" dirty="0" smtClean="0">
                <a:latin typeface="Times New Roman" panose="02020603050405020304" pitchFamily="18" charset="0"/>
                <a:cs typeface="Times New Roman" panose="02020603050405020304" pitchFamily="18" charset="0"/>
              </a:rPr>
              <a:t> it. </a:t>
            </a:r>
            <a:endParaRPr lang="en-US" altLang="zh-CN" sz="2400" dirty="0" smtClean="0">
              <a:latin typeface="Times New Roman" panose="02020603050405020304" pitchFamily="18" charset="0"/>
              <a:cs typeface="Times New Roman" panose="02020603050405020304" pitchFamily="18" charset="0"/>
            </a:endParaRPr>
          </a:p>
          <a:p>
            <a:r>
              <a:rPr lang="zh-CN" altLang="en-US" sz="2400" dirty="0" smtClean="0">
                <a:latin typeface="Times New Roman" panose="02020603050405020304" pitchFamily="18" charset="0"/>
                <a:cs typeface="Times New Roman" panose="02020603050405020304" pitchFamily="18" charset="0"/>
              </a:rPr>
              <a:t>      强调句               代词的衔接</a:t>
            </a:r>
            <a:endParaRPr lang="en-US" altLang="zh-CN" sz="2400" dirty="0" smtClean="0">
              <a:latin typeface="Times New Roman" panose="02020603050405020304" pitchFamily="18" charset="0"/>
              <a:cs typeface="Times New Roman" panose="02020603050405020304" pitchFamily="18" charset="0"/>
            </a:endParaRPr>
          </a:p>
          <a:p>
            <a:endParaRPr lang="en-US" altLang="zh-CN" sz="2400" u="sng" dirty="0">
              <a:latin typeface="Times New Roman" panose="02020603050405020304" pitchFamily="18" charset="0"/>
              <a:cs typeface="Times New Roman" panose="02020603050405020304" pitchFamily="18" charset="0"/>
            </a:endParaRPr>
          </a:p>
          <a:p>
            <a:r>
              <a:rPr lang="en-US" altLang="zh-CN" sz="2400" b="1" dirty="0" smtClean="0">
                <a:solidFill>
                  <a:srgbClr val="FF0000"/>
                </a:solidFill>
                <a:latin typeface="Times New Roman" panose="02020603050405020304" pitchFamily="18" charset="0"/>
                <a:cs typeface="Times New Roman" panose="02020603050405020304" pitchFamily="18" charset="0"/>
              </a:rPr>
              <a:t>Following</a:t>
            </a:r>
            <a:r>
              <a:rPr lang="en-US" altLang="zh-CN" sz="2400" dirty="0" smtClean="0">
                <a:latin typeface="Times New Roman" panose="02020603050405020304" pitchFamily="18" charset="0"/>
                <a:cs typeface="Times New Roman" panose="02020603050405020304" pitchFamily="18" charset="0"/>
              </a:rPr>
              <a:t> her </a:t>
            </a:r>
            <a:r>
              <a:rPr lang="en-US" altLang="zh-CN" sz="2400" b="1" i="1" dirty="0">
                <a:latin typeface="Times New Roman" panose="02020603050405020304" pitchFamily="18" charset="0"/>
                <a:cs typeface="Times New Roman" panose="02020603050405020304" pitchFamily="18" charset="0"/>
              </a:rPr>
              <a:t>zooming</a:t>
            </a:r>
            <a:r>
              <a:rPr lang="en-US" altLang="zh-CN" sz="2400" dirty="0" smtClean="0">
                <a:latin typeface="Times New Roman" panose="02020603050405020304" pitchFamily="18" charset="0"/>
                <a:cs typeface="Times New Roman" panose="02020603050405020304" pitchFamily="18" charset="0"/>
              </a:rPr>
              <a:t> </a:t>
            </a:r>
            <a:r>
              <a:rPr lang="en-US" altLang="zh-CN" sz="2400" b="1" i="1" dirty="0">
                <a:latin typeface="Times New Roman" panose="02020603050405020304" pitchFamily="18" charset="0"/>
                <a:cs typeface="Times New Roman" panose="02020603050405020304" pitchFamily="18" charset="0"/>
              </a:rPr>
              <a:t>figure</a:t>
            </a:r>
            <a:r>
              <a:rPr lang="en-US" altLang="zh-CN" sz="2400" dirty="0" smtClean="0">
                <a:latin typeface="Times New Roman" panose="02020603050405020304" pitchFamily="18" charset="0"/>
                <a:cs typeface="Times New Roman" panose="02020603050405020304" pitchFamily="18" charset="0"/>
              </a:rPr>
              <a:t>, I was </a:t>
            </a:r>
            <a:r>
              <a:rPr lang="en-US" altLang="zh-CN" sz="2400" b="1" i="1" dirty="0">
                <a:latin typeface="Times New Roman" panose="02020603050405020304" pitchFamily="18" charset="0"/>
                <a:cs typeface="Times New Roman" panose="02020603050405020304" pitchFamily="18" charset="0"/>
              </a:rPr>
              <a:t>heart-wrenched</a:t>
            </a:r>
            <a:r>
              <a:rPr lang="en-US" altLang="zh-CN" sz="2400" dirty="0" smtClean="0">
                <a:latin typeface="Times New Roman" panose="02020603050405020304" pitchFamily="18" charset="0"/>
                <a:cs typeface="Times New Roman" panose="02020603050405020304" pitchFamily="18" charset="0"/>
              </a:rPr>
              <a:t> (</a:t>
            </a:r>
            <a:r>
              <a:rPr lang="zh-CN" altLang="en-US" sz="2400" dirty="0" smtClean="0">
                <a:latin typeface="Times New Roman" panose="02020603050405020304" pitchFamily="18" charset="0"/>
                <a:cs typeface="Times New Roman" panose="02020603050405020304" pitchFamily="18" charset="0"/>
              </a:rPr>
              <a:t>揪心的；心如刀绞的</a:t>
            </a:r>
            <a:r>
              <a:rPr lang="en-US" altLang="zh-CN" sz="2400" dirty="0" smtClean="0">
                <a:latin typeface="Times New Roman" panose="02020603050405020304" pitchFamily="18" charset="0"/>
                <a:cs typeface="Times New Roman" panose="02020603050405020304" pitchFamily="18" charset="0"/>
              </a:rPr>
              <a:t>) to see </a:t>
            </a:r>
            <a:r>
              <a:rPr lang="en-US" altLang="zh-CN" sz="2400" u="sng" dirty="0" smtClean="0">
                <a:latin typeface="Times New Roman" panose="02020603050405020304" pitchFamily="18" charset="0"/>
                <a:cs typeface="Times New Roman" panose="02020603050405020304" pitchFamily="18" charset="0"/>
              </a:rPr>
              <a:t>my little son</a:t>
            </a:r>
            <a:r>
              <a:rPr lang="en-US" altLang="zh-CN" sz="2400" dirty="0" smtClean="0">
                <a:latin typeface="Times New Roman" panose="02020603050405020304" pitchFamily="18" charset="0"/>
                <a:cs typeface="Times New Roman" panose="02020603050405020304" pitchFamily="18" charset="0"/>
              </a:rPr>
              <a:t>, who </a:t>
            </a:r>
            <a:r>
              <a:rPr lang="en-US" altLang="zh-CN" sz="2400" b="1" i="1" dirty="0">
                <a:latin typeface="Times New Roman" panose="02020603050405020304" pitchFamily="18" charset="0"/>
                <a:cs typeface="Times New Roman" panose="02020603050405020304" pitchFamily="18" charset="0"/>
              </a:rPr>
              <a:t>should have been </a:t>
            </a:r>
            <a:r>
              <a:rPr lang="en-US" altLang="zh-CN" sz="2400" dirty="0" smtClean="0">
                <a:latin typeface="Times New Roman" panose="02020603050405020304" pitchFamily="18" charset="0"/>
                <a:cs typeface="Times New Roman" panose="02020603050405020304" pitchFamily="18" charset="0"/>
              </a:rPr>
              <a:t>inside the house, </a:t>
            </a:r>
            <a:r>
              <a:rPr lang="en-US" altLang="zh-CN" sz="2400" b="1" i="1" dirty="0">
                <a:latin typeface="Times New Roman" panose="02020603050405020304" pitchFamily="18" charset="0"/>
                <a:cs typeface="Times New Roman" panose="02020603050405020304" pitchFamily="18" charset="0"/>
              </a:rPr>
              <a:t>paddling</a:t>
            </a:r>
            <a:r>
              <a:rPr lang="en-US" altLang="zh-CN" sz="2400" dirty="0" smtClean="0">
                <a:latin typeface="Times New Roman" panose="02020603050405020304" pitchFamily="18" charset="0"/>
                <a:cs typeface="Times New Roman" panose="02020603050405020304" pitchFamily="18" charset="0"/>
              </a:rPr>
              <a:t> </a:t>
            </a:r>
            <a:r>
              <a:rPr lang="en-US" altLang="zh-CN" sz="2400" b="1" i="1" dirty="0">
                <a:latin typeface="Times New Roman" panose="02020603050405020304" pitchFamily="18" charset="0"/>
                <a:cs typeface="Times New Roman" panose="02020603050405020304" pitchFamily="18" charset="0"/>
              </a:rPr>
              <a:t>crazily</a:t>
            </a:r>
            <a:r>
              <a:rPr lang="en-US" altLang="zh-CN" sz="2400" dirty="0" smtClean="0">
                <a:latin typeface="Times New Roman" panose="02020603050405020304" pitchFamily="18" charset="0"/>
                <a:cs typeface="Times New Roman" panose="02020603050405020304" pitchFamily="18" charset="0"/>
              </a:rPr>
              <a:t> in the middle of the pool. </a:t>
            </a:r>
            <a:endParaRPr lang="en-US" altLang="zh-CN" sz="2400" dirty="0" smtClean="0">
              <a:latin typeface="Times New Roman" panose="02020603050405020304" pitchFamily="18" charset="0"/>
              <a:cs typeface="Times New Roman" panose="02020603050405020304" pitchFamily="18" charset="0"/>
            </a:endParaRPr>
          </a:p>
          <a:p>
            <a:r>
              <a:rPr lang="zh-CN" altLang="en-US" sz="2400" dirty="0" smtClean="0">
                <a:latin typeface="Times New Roman" panose="02020603050405020304" pitchFamily="18" charset="0"/>
                <a:cs typeface="Times New Roman" panose="02020603050405020304" pitchFamily="18" charset="0"/>
              </a:rPr>
              <a:t>非谓语动词（视角的移动）           主位推进</a:t>
            </a:r>
            <a:endParaRPr lang="en-US" altLang="zh-CN"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6095" y="714165"/>
            <a:ext cx="11162524" cy="1323439"/>
          </a:xfrm>
          <a:prstGeom prst="rect">
            <a:avLst/>
          </a:prstGeom>
        </p:spPr>
        <p:txBody>
          <a:bodyPr wrap="square">
            <a:spAutoFit/>
          </a:bodyPr>
          <a:lstStyle/>
          <a:p>
            <a:r>
              <a:rPr lang="en-US" altLang="zh-CN" sz="2000" dirty="0">
                <a:latin typeface="Times New Roman" panose="02020603050405020304" pitchFamily="18" charset="0"/>
                <a:cs typeface="Times New Roman" panose="02020603050405020304" pitchFamily="18" charset="0"/>
              </a:rPr>
              <a:t>Humorist Josh Billings once said, </a:t>
            </a:r>
            <a:r>
              <a:rPr lang="en-US" altLang="zh-CN" sz="2000" dirty="0" smtClean="0">
                <a:latin typeface="Times New Roman" panose="02020603050405020304" pitchFamily="18" charset="0"/>
                <a:cs typeface="Times New Roman" panose="02020603050405020304" pitchFamily="18" charset="0"/>
              </a:rPr>
              <a:t>“</a:t>
            </a:r>
            <a:r>
              <a:rPr lang="en-US" altLang="zh-CN" sz="2000" b="1" i="1" dirty="0" smtClean="0">
                <a:solidFill>
                  <a:srgbClr val="FF0000"/>
                </a:solidFill>
                <a:latin typeface="Times New Roman" panose="02020603050405020304" pitchFamily="18" charset="0"/>
                <a:cs typeface="Times New Roman" panose="02020603050405020304" pitchFamily="18" charset="0"/>
              </a:rPr>
              <a:t>a </a:t>
            </a:r>
            <a:r>
              <a:rPr lang="en-US" altLang="zh-CN" sz="2000" b="1" i="1" dirty="0">
                <a:solidFill>
                  <a:srgbClr val="FF0000"/>
                </a:solidFill>
                <a:latin typeface="Times New Roman" panose="02020603050405020304" pitchFamily="18" charset="0"/>
                <a:cs typeface="Times New Roman" panose="02020603050405020304" pitchFamily="18" charset="0"/>
              </a:rPr>
              <a:t>dog is the only thing on Earth that loves you more than he loves himself</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Never is that sentiment more obvious than during a life or death emergency. Time after time, </a:t>
            </a:r>
            <a:r>
              <a:rPr lang="en-US" altLang="zh-CN" sz="2000" b="1" i="1" dirty="0">
                <a:solidFill>
                  <a:srgbClr val="FF0000"/>
                </a:solidFill>
                <a:latin typeface="Times New Roman" panose="02020603050405020304" pitchFamily="18" charset="0"/>
                <a:cs typeface="Times New Roman" panose="02020603050405020304" pitchFamily="18" charset="0"/>
              </a:rPr>
              <a:t>dogs display loyalty, bravery, and intelligence </a:t>
            </a:r>
            <a:r>
              <a:rPr lang="en-US" altLang="zh-CN" sz="2000" b="1" i="1" u="sng" dirty="0">
                <a:solidFill>
                  <a:srgbClr val="FF0000"/>
                </a:solidFill>
                <a:latin typeface="Times New Roman" panose="02020603050405020304" pitchFamily="18" charset="0"/>
                <a:cs typeface="Times New Roman" panose="02020603050405020304" pitchFamily="18" charset="0"/>
              </a:rPr>
              <a:t>in the face of </a:t>
            </a:r>
            <a:r>
              <a:rPr lang="en-US" altLang="zh-CN" sz="2000" b="1" i="1" u="sng" dirty="0" smtClean="0">
                <a:solidFill>
                  <a:srgbClr val="FF0000"/>
                </a:solidFill>
                <a:latin typeface="Times New Roman" panose="02020603050405020304" pitchFamily="18" charset="0"/>
                <a:cs typeface="Times New Roman" panose="02020603050405020304" pitchFamily="18" charset="0"/>
              </a:rPr>
              <a:t>imminent (</a:t>
            </a:r>
            <a:r>
              <a:rPr lang="zh-CN" altLang="en-US" sz="2000" b="1" u="sng" dirty="0" smtClean="0">
                <a:solidFill>
                  <a:srgbClr val="FF0000"/>
                </a:solidFill>
                <a:latin typeface="Times New Roman" panose="02020603050405020304" pitchFamily="18" charset="0"/>
                <a:cs typeface="Times New Roman" panose="02020603050405020304" pitchFamily="18" charset="0"/>
              </a:rPr>
              <a:t>迫在眉睫的</a:t>
            </a:r>
            <a:r>
              <a:rPr lang="en-US" altLang="zh-CN" sz="2000" b="1" i="1" u="sng" dirty="0" smtClean="0">
                <a:solidFill>
                  <a:srgbClr val="FF0000"/>
                </a:solidFill>
                <a:latin typeface="Times New Roman" panose="02020603050405020304" pitchFamily="18" charset="0"/>
                <a:cs typeface="Times New Roman" panose="02020603050405020304" pitchFamily="18" charset="0"/>
              </a:rPr>
              <a:t>) </a:t>
            </a:r>
            <a:r>
              <a:rPr lang="en-US" altLang="zh-CN" sz="2000" b="1" i="1" u="sng" dirty="0">
                <a:solidFill>
                  <a:srgbClr val="FF0000"/>
                </a:solidFill>
                <a:latin typeface="Times New Roman" panose="02020603050405020304" pitchFamily="18" charset="0"/>
                <a:cs typeface="Times New Roman" panose="02020603050405020304" pitchFamily="18" charset="0"/>
              </a:rPr>
              <a:t>danger</a:t>
            </a:r>
            <a:r>
              <a:rPr lang="en-US" altLang="zh-CN" sz="2000" b="1" i="1" dirty="0">
                <a:solidFill>
                  <a:srgbClr val="FF0000"/>
                </a:solidFill>
                <a:latin typeface="Times New Roman" panose="02020603050405020304" pitchFamily="18" charset="0"/>
                <a:cs typeface="Times New Roman" panose="02020603050405020304" pitchFamily="18" charset="0"/>
              </a:rPr>
              <a:t> to protect their family members</a:t>
            </a:r>
            <a:r>
              <a:rPr lang="en-US" altLang="zh-CN" sz="2000" dirty="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63894" y="252500"/>
            <a:ext cx="11653935" cy="461665"/>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400" b="1" dirty="0" smtClean="0">
                <a:latin typeface="Microsoft YaHei UI" panose="020B0503020204020204" pitchFamily="34" charset="-122"/>
                <a:ea typeface="Microsoft YaHei UI" panose="020B0503020204020204" pitchFamily="34" charset="-122"/>
              </a:rPr>
              <a:t>Para. 2 </a:t>
            </a:r>
            <a:r>
              <a:rPr lang="zh-CN" altLang="en-US" sz="2400" b="1" dirty="0" smtClean="0">
                <a:latin typeface="Microsoft YaHei UI" panose="020B0503020204020204" pitchFamily="34" charset="-122"/>
                <a:ea typeface="Microsoft YaHei UI" panose="020B0503020204020204" pitchFamily="34" charset="-122"/>
              </a:rPr>
              <a:t>结尾主题句：</a:t>
            </a:r>
            <a:r>
              <a:rPr lang="en-US" altLang="zh-CN" sz="2400" b="1" dirty="0" smtClean="0">
                <a:latin typeface="Microsoft YaHei UI" panose="020B0503020204020204" pitchFamily="34" charset="-122"/>
                <a:ea typeface="Microsoft YaHei UI" panose="020B0503020204020204" pitchFamily="34" charset="-122"/>
              </a:rPr>
              <a:t>Theme—— Human and Dogs (Quotes)</a:t>
            </a:r>
            <a:endParaRPr lang="zh-CN" altLang="en-US" sz="2400" b="1" dirty="0">
              <a:latin typeface="Microsoft YaHei UI" panose="020B0503020204020204" pitchFamily="34" charset="-122"/>
              <a:ea typeface="Microsoft YaHei UI" panose="020B0503020204020204" pitchFamily="34" charset="-122"/>
            </a:endParaRPr>
          </a:p>
        </p:txBody>
      </p:sp>
      <p:sp>
        <p:nvSpPr>
          <p:cNvPr id="8" name="矩形 7"/>
          <p:cNvSpPr/>
          <p:nvPr/>
        </p:nvSpPr>
        <p:spPr>
          <a:xfrm>
            <a:off x="363893" y="3304945"/>
            <a:ext cx="9184435" cy="1631216"/>
          </a:xfrm>
          <a:prstGeom prst="rect">
            <a:avLst/>
          </a:prstGeom>
        </p:spPr>
        <p:txBody>
          <a:bodyPr wrap="square">
            <a:spAutoFit/>
          </a:bodyPr>
          <a:lstStyle/>
          <a:p>
            <a:pPr algn="just"/>
            <a:r>
              <a:rPr lang="en-US" altLang="zh-CN" sz="2000" b="1" i="1" dirty="0">
                <a:solidFill>
                  <a:srgbClr val="FF0000"/>
                </a:solidFill>
                <a:latin typeface="Times New Roman" panose="02020603050405020304" pitchFamily="18" charset="0"/>
                <a:cs typeface="Times New Roman" panose="02020603050405020304" pitchFamily="18" charset="0"/>
              </a:rPr>
              <a:t>Whether </a:t>
            </a:r>
            <a:r>
              <a:rPr lang="en-US" altLang="zh-CN" sz="2000" b="1" i="1" dirty="0" smtClean="0">
                <a:solidFill>
                  <a:srgbClr val="FF0000"/>
                </a:solidFill>
                <a:latin typeface="Times New Roman" panose="02020603050405020304" pitchFamily="18" charset="0"/>
                <a:cs typeface="Times New Roman" panose="02020603050405020304" pitchFamily="18" charset="0"/>
              </a:rPr>
              <a:t>they’re </a:t>
            </a:r>
            <a:r>
              <a:rPr lang="en-US" altLang="zh-CN" sz="2000" b="1" i="1" dirty="0">
                <a:solidFill>
                  <a:srgbClr val="FF0000"/>
                </a:solidFill>
                <a:latin typeface="Times New Roman" panose="02020603050405020304" pitchFamily="18" charset="0"/>
                <a:cs typeface="Times New Roman" panose="02020603050405020304" pitchFamily="18" charset="0"/>
              </a:rPr>
              <a:t>elderly, blind, scared or hurt, dogs have repeatedly </a:t>
            </a:r>
            <a:r>
              <a:rPr lang="en-US" altLang="zh-CN" sz="2000" b="1" i="1" u="sng" dirty="0">
                <a:solidFill>
                  <a:srgbClr val="FF0000"/>
                </a:solidFill>
                <a:latin typeface="Times New Roman" panose="02020603050405020304" pitchFamily="18" charset="0"/>
                <a:cs typeface="Times New Roman" panose="02020603050405020304" pitchFamily="18" charset="0"/>
              </a:rPr>
              <a:t>taken split-second action to rescue people—most times, the very person who rescued them</a:t>
            </a:r>
            <a:r>
              <a:rPr lang="en-US" altLang="zh-CN" sz="2000" dirty="0">
                <a:latin typeface="Times New Roman" panose="02020603050405020304" pitchFamily="18" charset="0"/>
                <a:cs typeface="Times New Roman" panose="02020603050405020304" pitchFamily="18" charset="0"/>
              </a:rPr>
              <a:t>. From car accidents and house fires to near-</a:t>
            </a:r>
            <a:r>
              <a:rPr lang="en-US" altLang="zh-CN" sz="2000" dirty="0" err="1">
                <a:latin typeface="Times New Roman" panose="02020603050405020304" pitchFamily="18" charset="0"/>
                <a:cs typeface="Times New Roman" panose="02020603050405020304" pitchFamily="18" charset="0"/>
              </a:rPr>
              <a:t>drownings</a:t>
            </a:r>
            <a:r>
              <a:rPr lang="en-US" altLang="zh-CN" sz="2000" dirty="0">
                <a:latin typeface="Times New Roman" panose="02020603050405020304" pitchFamily="18" charset="0"/>
                <a:cs typeface="Times New Roman" panose="02020603050405020304" pitchFamily="18" charset="0"/>
              </a:rPr>
              <a:t> and overseas combat, countless humans </a:t>
            </a:r>
            <a:r>
              <a:rPr lang="en-US" altLang="zh-CN" sz="2000" b="1" i="1" u="sng" dirty="0">
                <a:solidFill>
                  <a:srgbClr val="FF0000"/>
                </a:solidFill>
                <a:latin typeface="Times New Roman" panose="02020603050405020304" pitchFamily="18" charset="0"/>
                <a:cs typeface="Times New Roman" panose="02020603050405020304" pitchFamily="18" charset="0"/>
              </a:rPr>
              <a:t>owe their lives to </a:t>
            </a:r>
            <a:r>
              <a:rPr lang="en-US" altLang="zh-CN" sz="2000" b="1" i="1" dirty="0">
                <a:solidFill>
                  <a:srgbClr val="FF0000"/>
                </a:solidFill>
                <a:latin typeface="Times New Roman" panose="02020603050405020304" pitchFamily="18" charset="0"/>
                <a:cs typeface="Times New Roman" panose="02020603050405020304" pitchFamily="18" charset="0"/>
              </a:rPr>
              <a:t>the bravery and determination of their dogs, a neighbor's dog or even a four-legged stranger</a:t>
            </a:r>
            <a:r>
              <a:rPr lang="en-US" altLang="zh-CN" sz="2000" dirty="0">
                <a:latin typeface="Times New Roman" panose="02020603050405020304" pitchFamily="18" charset="0"/>
                <a:cs typeface="Times New Roman" panose="02020603050405020304" pitchFamily="18" charset="0"/>
              </a:rPr>
              <a:t>. </a:t>
            </a:r>
            <a:endParaRPr lang="zh-CN" altLang="en-US" sz="2000" dirty="0">
              <a:latin typeface="Times New Roman" panose="02020603050405020304" pitchFamily="18" charset="0"/>
              <a:cs typeface="Times New Roman" panose="02020603050405020304" pitchFamily="18" charset="0"/>
            </a:endParaRPr>
          </a:p>
        </p:txBody>
      </p:sp>
      <p:sp>
        <p:nvSpPr>
          <p:cNvPr id="9" name="矩形 8"/>
          <p:cNvSpPr/>
          <p:nvPr/>
        </p:nvSpPr>
        <p:spPr>
          <a:xfrm>
            <a:off x="363893" y="2239948"/>
            <a:ext cx="9125339" cy="707886"/>
          </a:xfrm>
          <a:prstGeom prst="rect">
            <a:avLst/>
          </a:prstGeom>
        </p:spPr>
        <p:txBody>
          <a:bodyPr wrap="square">
            <a:spAutoFit/>
          </a:bodyPr>
          <a:lstStyle/>
          <a:p>
            <a:r>
              <a:rPr lang="en-US" altLang="zh-CN" sz="2000" dirty="0">
                <a:latin typeface="Times New Roman" panose="02020603050405020304" pitchFamily="18" charset="0"/>
                <a:cs typeface="Times New Roman" panose="02020603050405020304" pitchFamily="18" charset="0"/>
              </a:rPr>
              <a:t>Dogs are a man’s best friend for a reason. They’re the </a:t>
            </a:r>
            <a:r>
              <a:rPr lang="en-US" altLang="zh-CN" sz="2000" b="1" i="1" dirty="0">
                <a:solidFill>
                  <a:srgbClr val="0000FF"/>
                </a:solidFill>
                <a:latin typeface="Times New Roman" panose="02020603050405020304" pitchFamily="18" charset="0"/>
                <a:cs typeface="Times New Roman" panose="02020603050405020304" pitchFamily="18" charset="0"/>
              </a:rPr>
              <a:t>loyal and loving companions that never leave your side and always have your back</a:t>
            </a:r>
            <a:r>
              <a:rPr lang="en-US" altLang="zh-CN" sz="2000" dirty="0">
                <a:latin typeface="Times New Roman" panose="02020603050405020304" pitchFamily="18" charset="0"/>
                <a:cs typeface="Times New Roman" panose="02020603050405020304" pitchFamily="18" charset="0"/>
              </a:rPr>
              <a:t>. </a:t>
            </a:r>
            <a:endParaRPr lang="zh-CN" altLang="en-US" sz="2000" dirty="0">
              <a:latin typeface="Times New Roman" panose="02020603050405020304" pitchFamily="18" charset="0"/>
              <a:cs typeface="Times New Roman" panose="02020603050405020304" pitchFamily="18" charset="0"/>
            </a:endParaRPr>
          </a:p>
        </p:txBody>
      </p:sp>
      <p:sp>
        <p:nvSpPr>
          <p:cNvPr id="10" name="矩形 9"/>
          <p:cNvSpPr/>
          <p:nvPr/>
        </p:nvSpPr>
        <p:spPr>
          <a:xfrm>
            <a:off x="363894" y="5205509"/>
            <a:ext cx="11532638" cy="1015663"/>
          </a:xfrm>
          <a:prstGeom prst="rect">
            <a:avLst/>
          </a:prstGeom>
        </p:spPr>
        <p:txBody>
          <a:bodyPr wrap="square">
            <a:spAutoFit/>
          </a:bodyPr>
          <a:lstStyle/>
          <a:p>
            <a:r>
              <a:rPr lang="en-US" altLang="zh-CN" sz="2000" dirty="0">
                <a:latin typeface="Times New Roman" panose="02020603050405020304" pitchFamily="18" charset="0"/>
                <a:cs typeface="Times New Roman" panose="02020603050405020304" pitchFamily="18" charset="0"/>
              </a:rPr>
              <a:t>Time and time again, these </a:t>
            </a:r>
            <a:r>
              <a:rPr lang="en-US" altLang="zh-CN" sz="2000" b="1" i="1" dirty="0">
                <a:solidFill>
                  <a:srgbClr val="0000FF"/>
                </a:solidFill>
                <a:latin typeface="Times New Roman" panose="02020603050405020304" pitchFamily="18" charset="0"/>
                <a:cs typeface="Times New Roman" panose="02020603050405020304" pitchFamily="18" charset="0"/>
              </a:rPr>
              <a:t>courageous companions have </a:t>
            </a:r>
            <a:r>
              <a:rPr lang="en-US" altLang="zh-CN" sz="2000" b="1" i="1" u="sng" dirty="0">
                <a:solidFill>
                  <a:srgbClr val="0000FF"/>
                </a:solidFill>
                <a:latin typeface="Times New Roman" panose="02020603050405020304" pitchFamily="18" charset="0"/>
                <a:cs typeface="Times New Roman" panose="02020603050405020304" pitchFamily="18" charset="0"/>
              </a:rPr>
              <a:t>prevented the worst from happening </a:t>
            </a:r>
            <a:r>
              <a:rPr lang="en-US" altLang="zh-CN" sz="2000" b="1" i="1" dirty="0">
                <a:solidFill>
                  <a:srgbClr val="0000FF"/>
                </a:solidFill>
                <a:latin typeface="Times New Roman" panose="02020603050405020304" pitchFamily="18" charset="0"/>
                <a:cs typeface="Times New Roman" panose="02020603050405020304" pitchFamily="18" charset="0"/>
              </a:rPr>
              <a:t>by saving their owners’ life</a:t>
            </a:r>
            <a:r>
              <a:rPr lang="en-US" altLang="zh-CN" sz="2000" dirty="0">
                <a:latin typeface="Times New Roman" panose="02020603050405020304" pitchFamily="18" charset="0"/>
                <a:cs typeface="Times New Roman" panose="02020603050405020304" pitchFamily="18" charset="0"/>
              </a:rPr>
              <a:t>. When it comes to protecting families, </a:t>
            </a:r>
            <a:r>
              <a:rPr lang="en-US" altLang="zh-CN" sz="2000" b="1" i="1" dirty="0">
                <a:solidFill>
                  <a:srgbClr val="0000FF"/>
                </a:solidFill>
                <a:latin typeface="Times New Roman" panose="02020603050405020304" pitchFamily="18" charset="0"/>
                <a:cs typeface="Times New Roman" panose="02020603050405020304" pitchFamily="18" charset="0"/>
              </a:rPr>
              <a:t>a loyal dog cannot be deterred </a:t>
            </a:r>
            <a:r>
              <a:rPr lang="en-US" altLang="zh-CN" sz="2000" b="1" i="1" dirty="0" smtClean="0">
                <a:solidFill>
                  <a:srgbClr val="0000FF"/>
                </a:solidFill>
                <a:latin typeface="Times New Roman" panose="02020603050405020304" pitchFamily="18" charset="0"/>
                <a:cs typeface="Times New Roman" panose="02020603050405020304" pitchFamily="18" charset="0"/>
              </a:rPr>
              <a:t>by (</a:t>
            </a:r>
            <a:r>
              <a:rPr lang="zh-CN" altLang="en-US" sz="2000" b="1" i="1" dirty="0" smtClean="0">
                <a:solidFill>
                  <a:srgbClr val="0000FF"/>
                </a:solidFill>
                <a:latin typeface="Times New Roman" panose="02020603050405020304" pitchFamily="18" charset="0"/>
                <a:cs typeface="Times New Roman" panose="02020603050405020304" pitchFamily="18" charset="0"/>
              </a:rPr>
              <a:t>望而却步</a:t>
            </a:r>
            <a:r>
              <a:rPr lang="en-US" altLang="zh-CN" sz="2000" b="1" i="1" dirty="0" smtClean="0">
                <a:solidFill>
                  <a:srgbClr val="0000FF"/>
                </a:solidFill>
                <a:latin typeface="Times New Roman" panose="02020603050405020304" pitchFamily="18" charset="0"/>
                <a:cs typeface="Times New Roman" panose="02020603050405020304" pitchFamily="18" charset="0"/>
              </a:rPr>
              <a:t>) </a:t>
            </a:r>
            <a:r>
              <a:rPr lang="en-US" altLang="zh-CN" sz="2000" b="1" i="1" dirty="0">
                <a:solidFill>
                  <a:srgbClr val="0000FF"/>
                </a:solidFill>
                <a:latin typeface="Times New Roman" panose="02020603050405020304" pitchFamily="18" charset="0"/>
                <a:cs typeface="Times New Roman" panose="02020603050405020304" pitchFamily="18" charset="0"/>
              </a:rPr>
              <a:t>any threat – no matter how big or scary</a:t>
            </a:r>
            <a:r>
              <a:rPr lang="en-US" altLang="zh-CN" sz="2000" dirty="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pic>
        <p:nvPicPr>
          <p:cNvPr id="2050" name="Picture 2" descr="40 Amazing Pictures of Great Dane and their bond with the kids"/>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647852" y="1997311"/>
            <a:ext cx="2436542" cy="3065981"/>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tags/tag1.xml><?xml version="1.0" encoding="utf-8"?>
<p:tagLst xmlns:p="http://schemas.openxmlformats.org/presentationml/2006/main">
  <p:tag name="KSO_WM_UNIT_PLACING_PICTURE_USER_VIEWPORT" val="{&quot;height&quot;:10800,&quot;width&quot;:14390}"/>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11298</Words>
  <Application>WPS 演示</Application>
  <PresentationFormat>自定义</PresentationFormat>
  <Paragraphs>218</Paragraphs>
  <Slides>13</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13</vt:i4>
      </vt:variant>
    </vt:vector>
  </HeadingPairs>
  <TitlesOfParts>
    <vt:vector size="32" baseType="lpstr">
      <vt:lpstr>Arial</vt:lpstr>
      <vt:lpstr>宋体</vt:lpstr>
      <vt:lpstr>Wingdings</vt:lpstr>
      <vt:lpstr>Microsoft YaHei UI</vt:lpstr>
      <vt:lpstr>Times New Roman</vt:lpstr>
      <vt:lpstr>MV Boli</vt:lpstr>
      <vt:lpstr>Aptos Narrow</vt:lpstr>
      <vt:lpstr>Segoe Print</vt:lpstr>
      <vt:lpstr>Bahnschrift SemiLight SemiConde</vt:lpstr>
      <vt:lpstr>Bahnschrift</vt:lpstr>
      <vt:lpstr>微软雅黑</vt:lpstr>
      <vt:lpstr>Arial Unicode MS</vt:lpstr>
      <vt:lpstr>等线 Light</vt:lpstr>
      <vt:lpstr>等线</vt:lpstr>
      <vt:lpstr>Calibri</vt:lpstr>
      <vt:lpstr>HelveticaNeue</vt:lpstr>
      <vt:lpstr>Helvetica 65 Medium</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chen minzhi</dc:creator>
  <cp:lastModifiedBy>24147</cp:lastModifiedBy>
  <cp:revision>98</cp:revision>
  <dcterms:created xsi:type="dcterms:W3CDTF">2023-08-25T23:38:00Z</dcterms:created>
  <dcterms:modified xsi:type="dcterms:W3CDTF">2023-09-02T12:52:08Z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EF1478AD227242D4AE6B643DC0574771_12</vt:lpwstr>
  </property>
  <property fmtid="{D5CDD505-2E9C-101B-9397-08002B2CF9AE}" pid="3" name="KSOProductBuildVer">
    <vt:lpwstr>2052-11.8.2.8411</vt:lpwstr>
  </property>
</Properties>
</file>