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4" r:id="rId3"/>
    <p:sldId id="257" r:id="rId4"/>
    <p:sldId id="258" r:id="rId5"/>
    <p:sldId id="260" r:id="rId6"/>
    <p:sldId id="262" r:id="rId7"/>
    <p:sldId id="263" r:id="rId8"/>
    <p:sldId id="264" r:id="rId9"/>
    <p:sldId id="265" r:id="rId10"/>
    <p:sldId id="266" r:id="rId11"/>
    <p:sldId id="267" r:id="rId12"/>
    <p:sldId id="268" r:id="rId13"/>
    <p:sldId id="270" r:id="rId14"/>
    <p:sldId id="278" r:id="rId15"/>
    <p:sldId id="279" r:id="rId16"/>
    <p:sldId id="271" r:id="rId17"/>
    <p:sldId id="272" r:id="rId18"/>
    <p:sldId id="273" r:id="rId19"/>
    <p:sldId id="274" r:id="rId20"/>
    <p:sldId id="275" r:id="rId21"/>
    <p:sldId id="276" r:id="rId22"/>
    <p:sldId id="277" r:id="rId23"/>
    <p:sldId id="302" r:id="rId24"/>
    <p:sldId id="28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 id="3" name="ylmfeng" initials="y" lastIdx="1" clrIdx="1"/>
  <p:cmAuthor id="4" name="HZXL" initials="H" lastIdx="6" clrIdx="2"/>
  <p:cmAuthor id="0" name="微软用户" initials="微软用户"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1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2" Type="http://schemas.openxmlformats.org/officeDocument/2006/relationships/slideLayout" Target="../slideLayouts/slideLayout7.xml"/><Relationship Id="rId31" Type="http://schemas.openxmlformats.org/officeDocument/2006/relationships/tags" Target="../tags/tag56.xml"/><Relationship Id="rId30" Type="http://schemas.openxmlformats.org/officeDocument/2006/relationships/tags" Target="../tags/tag55.xml"/><Relationship Id="rId3" Type="http://schemas.openxmlformats.org/officeDocument/2006/relationships/tags" Target="../tags/tag28.xml"/><Relationship Id="rId29" Type="http://schemas.openxmlformats.org/officeDocument/2006/relationships/tags" Target="../tags/tag54.xml"/><Relationship Id="rId28" Type="http://schemas.openxmlformats.org/officeDocument/2006/relationships/tags" Target="../tags/tag53.xml"/><Relationship Id="rId27" Type="http://schemas.openxmlformats.org/officeDocument/2006/relationships/tags" Target="../tags/tag52.xml"/><Relationship Id="rId26" Type="http://schemas.openxmlformats.org/officeDocument/2006/relationships/tags" Target="../tags/tag51.xml"/><Relationship Id="rId25" Type="http://schemas.openxmlformats.org/officeDocument/2006/relationships/tags" Target="../tags/tag50.xml"/><Relationship Id="rId24" Type="http://schemas.openxmlformats.org/officeDocument/2006/relationships/tags" Target="../tags/tag49.xml"/><Relationship Id="rId23" Type="http://schemas.openxmlformats.org/officeDocument/2006/relationships/tags" Target="../tags/tag48.xml"/><Relationship Id="rId22" Type="http://schemas.openxmlformats.org/officeDocument/2006/relationships/tags" Target="../tags/tag47.xml"/><Relationship Id="rId21" Type="http://schemas.openxmlformats.org/officeDocument/2006/relationships/tags" Target="../tags/tag46.xml"/><Relationship Id="rId20" Type="http://schemas.openxmlformats.org/officeDocument/2006/relationships/tags" Target="../tags/tag45.xml"/><Relationship Id="rId2" Type="http://schemas.openxmlformats.org/officeDocument/2006/relationships/tags" Target="../tags/tag27.xml"/><Relationship Id="rId19" Type="http://schemas.openxmlformats.org/officeDocument/2006/relationships/tags" Target="../tags/tag44.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5237097"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481774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文本解读</a:t>
            </a:r>
            <a:r>
              <a:rPr lang="en-US" altLang="zh-CN" sz="3200" b="1" dirty="0">
                <a:solidFill>
                  <a:srgbClr val="FFC000"/>
                </a:solidFill>
                <a:latin typeface="MS UI Gothic" panose="020B0600070205080204" pitchFamily="34" charset="-128"/>
                <a:ea typeface="MS UI Gothic" panose="020B0600070205080204" pitchFamily="34" charset="-128"/>
              </a:rPr>
              <a:t>-Story mountain</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cxnSp>
        <p:nvCxnSpPr>
          <p:cNvPr id="5" name="直接连接符 4"/>
          <p:cNvCxnSpPr/>
          <p:nvPr>
            <p:custDataLst>
              <p:tags r:id="rId4"/>
            </p:custDataLst>
          </p:nvPr>
        </p:nvCxnSpPr>
        <p:spPr>
          <a:xfrm flipV="1">
            <a:off x="2554724" y="972784"/>
            <a:ext cx="2825796" cy="4323116"/>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grpSp>
        <p:nvGrpSpPr>
          <p:cNvPr id="2" name="组合 8"/>
          <p:cNvGrpSpPr/>
          <p:nvPr/>
        </p:nvGrpSpPr>
        <p:grpSpPr>
          <a:xfrm>
            <a:off x="153670" y="955040"/>
            <a:ext cx="11838305" cy="4340860"/>
            <a:chOff x="676" y="1995"/>
            <a:chExt cx="16946" cy="6116"/>
          </a:xfrm>
        </p:grpSpPr>
        <p:cxnSp>
          <p:nvCxnSpPr>
            <p:cNvPr id="4" name="直接连接符 3"/>
            <p:cNvCxnSpPr/>
            <p:nvPr>
              <p:custDataLst>
                <p:tags r:id="rId5"/>
              </p:custDataLst>
            </p:nvPr>
          </p:nvCxnSpPr>
          <p:spPr>
            <a:xfrm>
              <a:off x="676" y="8089"/>
              <a:ext cx="3507" cy="0"/>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custDataLst>
                <p:tags r:id="rId6"/>
              </p:custDataLst>
            </p:nvPr>
          </p:nvCxnSpPr>
          <p:spPr>
            <a:xfrm flipV="1">
              <a:off x="4113" y="2020"/>
              <a:ext cx="4045" cy="6091"/>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cxnSp>
          <p:nvCxnSpPr>
            <p:cNvPr id="9" name="直接连接符 8"/>
            <p:cNvCxnSpPr/>
            <p:nvPr>
              <p:custDataLst>
                <p:tags r:id="rId7"/>
              </p:custDataLst>
            </p:nvPr>
          </p:nvCxnSpPr>
          <p:spPr>
            <a:xfrm>
              <a:off x="8158" y="1995"/>
              <a:ext cx="5678" cy="6038"/>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cxnSp>
          <p:nvCxnSpPr>
            <p:cNvPr id="10" name="直接连接符 9"/>
            <p:cNvCxnSpPr/>
            <p:nvPr>
              <p:custDataLst>
                <p:tags r:id="rId8"/>
              </p:custDataLst>
            </p:nvPr>
          </p:nvCxnSpPr>
          <p:spPr>
            <a:xfrm>
              <a:off x="13827" y="8014"/>
              <a:ext cx="3795" cy="0"/>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grpSp>
      <p:sp>
        <p:nvSpPr>
          <p:cNvPr id="11" name="文本框 9"/>
          <p:cNvSpPr txBox="1"/>
          <p:nvPr>
            <p:custDataLst>
              <p:tags r:id="rId9"/>
            </p:custDataLst>
          </p:nvPr>
        </p:nvSpPr>
        <p:spPr>
          <a:xfrm>
            <a:off x="230505" y="5295900"/>
            <a:ext cx="262382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Beginning</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文本框 11"/>
          <p:cNvSpPr txBox="1"/>
          <p:nvPr>
            <p:custDataLst>
              <p:tags r:id="rId10"/>
            </p:custDataLst>
          </p:nvPr>
        </p:nvSpPr>
        <p:spPr>
          <a:xfrm>
            <a:off x="9347835" y="5280025"/>
            <a:ext cx="248031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Ending</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文本框 10"/>
          <p:cNvSpPr txBox="1"/>
          <p:nvPr>
            <p:custDataLst>
              <p:tags r:id="rId11"/>
            </p:custDataLst>
          </p:nvPr>
        </p:nvSpPr>
        <p:spPr>
          <a:xfrm>
            <a:off x="5019040" y="103505"/>
            <a:ext cx="198120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Climax</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文本框 12"/>
          <p:cNvSpPr txBox="1"/>
          <p:nvPr>
            <p:custDataLst>
              <p:tags r:id="rId12"/>
            </p:custDataLst>
          </p:nvPr>
        </p:nvSpPr>
        <p:spPr>
          <a:xfrm>
            <a:off x="230505" y="4347845"/>
            <a:ext cx="2709545" cy="329565"/>
          </a:xfrm>
          <a:prstGeom prst="rect">
            <a:avLst/>
          </a:prstGeom>
          <a:noFill/>
          <a:ln w="9525">
            <a:no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solidFill>
                  <a:srgbClr val="FF0000"/>
                </a:solidFill>
                <a:latin typeface="Times New Roman" panose="02020603050405020304" charset="0"/>
                <a:cs typeface="Times New Roman" panose="02020603050405020304" charset="0"/>
                <a:sym typeface="+mn-ea"/>
              </a:rPr>
              <a:t>early in the morning</a:t>
            </a:r>
            <a:endPar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6" name="文本框 14"/>
          <p:cNvSpPr txBox="1"/>
          <p:nvPr>
            <p:custDataLst>
              <p:tags r:id="rId13"/>
            </p:custDataLst>
          </p:nvPr>
        </p:nvSpPr>
        <p:spPr>
          <a:xfrm>
            <a:off x="1958975" y="3058160"/>
            <a:ext cx="1786255" cy="321945"/>
          </a:xfrm>
          <a:prstGeom prst="rect">
            <a:avLst/>
          </a:prstGeom>
          <a:noFill/>
          <a:ln w="9525">
            <a:noFill/>
          </a:ln>
        </p:spPr>
        <p:txBody>
          <a:bodyPr wrap="square" anchor="t">
            <a:spAutoFit/>
          </a:bodyPr>
          <a:p>
            <a:pPr marL="0" marR="0" lvl="0" indent="0" algn="l" defTabSz="914400" rtl="0" fontAlgn="auto">
              <a:lnSpc>
                <a:spcPts val="1800"/>
              </a:lnSpc>
              <a:spcBef>
                <a:spcPts val="0"/>
              </a:spcBef>
              <a:spcAft>
                <a:spcPts val="0"/>
              </a:spcAft>
              <a:buClrTx/>
              <a:buSzTx/>
              <a:buFontTx/>
              <a:buNone/>
              <a:defRPr/>
            </a:pPr>
            <a:r>
              <a:rPr lang="en-US" altLang="zh-CN" sz="2000">
                <a:solidFill>
                  <a:srgbClr val="FF0000"/>
                </a:solidFill>
                <a:latin typeface="Times New Roman" panose="02020603050405020304" charset="0"/>
                <a:cs typeface="Times New Roman" panose="02020603050405020304" charset="0"/>
                <a:sym typeface="+mn-ea"/>
              </a:rPr>
              <a:t>t</a:t>
            </a:r>
            <a:r>
              <a:rPr lang="zh-CN" altLang="en-US" sz="2000">
                <a:solidFill>
                  <a:srgbClr val="FF0000"/>
                </a:solidFill>
                <a:latin typeface="Times New Roman" panose="02020603050405020304" charset="0"/>
                <a:cs typeface="Times New Roman" panose="02020603050405020304" charset="0"/>
                <a:sym typeface="+mn-ea"/>
              </a:rPr>
              <a:t>he sun was up</a:t>
            </a:r>
            <a:endPar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7" name="文本框 15"/>
          <p:cNvSpPr txBox="1"/>
          <p:nvPr>
            <p:custDataLst>
              <p:tags r:id="rId14"/>
            </p:custDataLst>
          </p:nvPr>
        </p:nvSpPr>
        <p:spPr>
          <a:xfrm>
            <a:off x="1222375" y="1768475"/>
            <a:ext cx="3630295" cy="321945"/>
          </a:xfrm>
          <a:prstGeom prst="rect">
            <a:avLst/>
          </a:prstGeom>
          <a:noFill/>
          <a:ln w="9525">
            <a:noFill/>
          </a:ln>
        </p:spPr>
        <p:txBody>
          <a:bodyPr wrap="square" anchor="t">
            <a:spAutoFit/>
          </a:bodyPr>
          <a:p>
            <a:pPr marL="0" marR="0" lvl="0" indent="0" algn="l" defTabSz="914400" rtl="0" fontAlgn="auto">
              <a:lnSpc>
                <a:spcPts val="1800"/>
              </a:lnSpc>
              <a:spcBef>
                <a:spcPts val="0"/>
              </a:spcBef>
              <a:spcAft>
                <a:spcPts val="0"/>
              </a:spcAft>
              <a:buClrTx/>
              <a:buSzTx/>
              <a:buFontTx/>
              <a:buNone/>
              <a:defRPr/>
            </a:pPr>
            <a:r>
              <a:rPr lang="en-US" altLang="zh-CN" sz="2000">
                <a:solidFill>
                  <a:srgbClr val="FF0000"/>
                </a:solidFill>
                <a:latin typeface="Times New Roman" panose="02020603050405020304" charset="0"/>
                <a:cs typeface="Times New Roman" panose="02020603050405020304" charset="0"/>
                <a:sym typeface="+mn-ea"/>
              </a:rPr>
              <a:t>m</a:t>
            </a:r>
            <a:r>
              <a:rPr lang="zh-CN" altLang="en-US" sz="2000">
                <a:solidFill>
                  <a:srgbClr val="FF0000"/>
                </a:solidFill>
                <a:latin typeface="Times New Roman" panose="02020603050405020304" charset="0"/>
                <a:cs typeface="Times New Roman" panose="02020603050405020304" charset="0"/>
                <a:sym typeface="+mn-ea"/>
              </a:rPr>
              <a:t>idway through our expedition</a:t>
            </a:r>
            <a:endPar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3"/>
          <p:cNvSpPr txBox="1"/>
          <p:nvPr>
            <p:custDataLst>
              <p:tags r:id="rId15"/>
            </p:custDataLst>
          </p:nvPr>
        </p:nvSpPr>
        <p:spPr>
          <a:xfrm>
            <a:off x="4439920" y="625475"/>
            <a:ext cx="2202815" cy="347345"/>
          </a:xfrm>
          <a:prstGeom prst="rect">
            <a:avLst/>
          </a:prstGeom>
          <a:noFill/>
          <a:ln w="9525">
            <a:noFill/>
          </a:ln>
        </p:spPr>
        <p:txBody>
          <a:bodyPr wrap="square" anchor="t">
            <a:spAutoFit/>
          </a:bodyPr>
          <a:p>
            <a:pPr marL="0" marR="0" lvl="0" indent="0" algn="l" defTabSz="914400" rtl="0" fontAlgn="auto">
              <a:lnSpc>
                <a:spcPts val="2000"/>
              </a:lnSpc>
              <a:spcBef>
                <a:spcPts val="0"/>
              </a:spcBef>
              <a:spcAft>
                <a:spcPts val="0"/>
              </a:spcAft>
              <a:buClrTx/>
              <a:buSzTx/>
              <a:buFontTx/>
              <a:buNone/>
              <a:defRPr/>
            </a:pPr>
            <a:r>
              <a:rPr lang="en-US" altLang="zh-CN" sz="2000">
                <a:solidFill>
                  <a:srgbClr val="FF0000"/>
                </a:solidFill>
                <a:latin typeface="Times New Roman" panose="02020603050405020304" charset="0"/>
                <a:cs typeface="Times New Roman" panose="02020603050405020304" charset="0"/>
                <a:sym typeface="+mn-ea"/>
              </a:rPr>
              <a:t>a</a:t>
            </a:r>
            <a:r>
              <a:rPr lang="zh-CN" altLang="en-US" sz="2000">
                <a:solidFill>
                  <a:srgbClr val="FF0000"/>
                </a:solidFill>
                <a:latin typeface="Times New Roman" panose="02020603050405020304" charset="0"/>
                <a:cs typeface="Times New Roman" panose="02020603050405020304" charset="0"/>
                <a:sym typeface="+mn-ea"/>
              </a:rPr>
              <a:t>s the day wore on</a:t>
            </a:r>
            <a:endPar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27"/>
          <p:cNvSpPr txBox="1"/>
          <p:nvPr>
            <p:custDataLst>
              <p:tags r:id="rId16"/>
            </p:custDataLst>
          </p:nvPr>
        </p:nvSpPr>
        <p:spPr>
          <a:xfrm>
            <a:off x="7092950" y="2098675"/>
            <a:ext cx="4898390" cy="553085"/>
          </a:xfrm>
          <a:prstGeom prst="rect">
            <a:avLst/>
          </a:prstGeom>
          <a:noFill/>
          <a:ln w="9525">
            <a:noFill/>
          </a:ln>
        </p:spPr>
        <p:txBody>
          <a:bodyPr wrap="square" anchor="t">
            <a:spAutoFit/>
          </a:bodyPr>
          <a:p>
            <a:pPr marL="0" marR="0" lvl="0" indent="0" algn="l" defTabSz="914400" rtl="0" fontAlgn="auto">
              <a:lnSpc>
                <a:spcPts val="1800"/>
              </a:lnSpc>
              <a:spcBef>
                <a:spcPts val="0"/>
              </a:spcBef>
              <a:spcAft>
                <a:spcPts val="0"/>
              </a:spcAft>
              <a:buClrTx/>
              <a:buSzTx/>
              <a:buFontTx/>
              <a:buNone/>
              <a:defRPr/>
            </a:pPr>
            <a:r>
              <a:rPr kumimoji="0" lang="en-US" altLang="zh-CN" sz="2400"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charset="-122"/>
                <a:cs typeface="Times New Roman" panose="02020603050405020304" charset="0"/>
              </a:rPr>
              <a:t>1:</a:t>
            </a:r>
            <a:r>
              <a:rPr kumimoji="0" lang="en-US" altLang="zh-CN" sz="2400"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charset="-122"/>
                <a:cs typeface="Times New Roman" panose="02020603050405020304" charset="0"/>
              </a:rPr>
              <a:t> </a:t>
            </a:r>
            <a:r>
              <a:rPr lang="en-US" sz="2400" i="1">
                <a:solidFill>
                  <a:srgbClr val="FF0000"/>
                </a:solidFill>
                <a:latin typeface="Times New Roman" panose="02020603050405020304" charset="0"/>
                <a:ea typeface="宋体" panose="02010600030101010101" pitchFamily="2" charset="-122"/>
                <a:cs typeface="Times New Roman" panose="02020603050405020304" charset="0"/>
                <a:sym typeface="+mn-ea"/>
              </a:rPr>
              <a:t>Suddenly</a:t>
            </a:r>
            <a:r>
              <a:rPr lang="en-US" sz="2400" i="1">
                <a:solidFill>
                  <a:schemeClr val="tx1"/>
                </a:solidFill>
                <a:latin typeface="Times New Roman" panose="02020603050405020304" charset="0"/>
                <a:ea typeface="宋体" panose="02010600030101010101" pitchFamily="2" charset="-122"/>
                <a:cs typeface="Times New Roman" panose="02020603050405020304" charset="0"/>
                <a:sym typeface="+mn-ea"/>
              </a:rPr>
              <a:t>, the weather took an abrupt turn. </a:t>
            </a:r>
            <a:endParaRPr kumimoji="0" lang="en-US" altLang="zh-CN" sz="2400" i="1"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19" name="文本框 27"/>
          <p:cNvSpPr txBox="1"/>
          <p:nvPr>
            <p:custDataLst>
              <p:tags r:id="rId17"/>
            </p:custDataLst>
          </p:nvPr>
        </p:nvSpPr>
        <p:spPr>
          <a:xfrm>
            <a:off x="8526780" y="3928745"/>
            <a:ext cx="3665220" cy="783590"/>
          </a:xfrm>
          <a:prstGeom prst="rect">
            <a:avLst/>
          </a:prstGeom>
          <a:noFill/>
          <a:ln w="9525">
            <a:noFill/>
          </a:ln>
        </p:spPr>
        <p:txBody>
          <a:bodyPr wrap="square" anchor="t">
            <a:spAutoFit/>
          </a:bodyPr>
          <a:p>
            <a:pPr marL="0" marR="0" lvl="0" indent="0" algn="l" defTabSz="914400" rtl="0" fontAlgn="auto">
              <a:lnSpc>
                <a:spcPts val="1800"/>
              </a:lnSpc>
              <a:spcBef>
                <a:spcPts val="0"/>
              </a:spcBef>
              <a:spcAft>
                <a:spcPts val="0"/>
              </a:spcAft>
              <a:buClrTx/>
              <a:buSzTx/>
              <a:buFontTx/>
              <a:buNone/>
              <a:defRPr/>
            </a:pPr>
            <a:r>
              <a:rPr kumimoji="0" lang="en-US" altLang="zh-CN" sz="2400"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charset="-122"/>
                <a:cs typeface="Times New Roman" panose="02020603050405020304" charset="0"/>
              </a:rPr>
              <a:t>2: </a:t>
            </a:r>
            <a:r>
              <a:rPr lang="en-US" altLang="en-US" sz="2400" i="1">
                <a:solidFill>
                  <a:srgbClr val="FF0000"/>
                </a:solidFill>
                <a:latin typeface="Times New Roman" panose="02020603050405020304" charset="0"/>
                <a:ea typeface="宋体" panose="02010600030101010101" pitchFamily="2" charset="-122"/>
                <a:cs typeface="Times New Roman" panose="02020603050405020304" charset="0"/>
                <a:sym typeface="+mn-ea"/>
              </a:rPr>
              <a:t>Just when we were about to give up</a:t>
            </a:r>
            <a:r>
              <a:rPr lang="en-US" altLang="en-US" sz="2400" i="1">
                <a:solidFill>
                  <a:schemeClr val="tx1"/>
                </a:solidFill>
                <a:latin typeface="Times New Roman" panose="02020603050405020304" charset="0"/>
                <a:ea typeface="宋体" panose="02010600030101010101" pitchFamily="2" charset="-122"/>
                <a:cs typeface="Times New Roman" panose="02020603050405020304" charset="0"/>
                <a:sym typeface="+mn-ea"/>
              </a:rPr>
              <a:t>, a faint light flickered in the distance.</a:t>
            </a:r>
            <a:endParaRPr kumimoji="0" lang="en-US" altLang="en-US" sz="2400" i="1"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20" name="文本框 12"/>
          <p:cNvSpPr txBox="1"/>
          <p:nvPr>
            <p:custDataLst>
              <p:tags r:id="rId18"/>
            </p:custDataLst>
          </p:nvPr>
        </p:nvSpPr>
        <p:spPr>
          <a:xfrm>
            <a:off x="311150" y="4716145"/>
            <a:ext cx="2428875" cy="32956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set off, </a:t>
            </a:r>
            <a:r>
              <a:rPr lang="en-US" altLang="zh-CN" sz="2000">
                <a:latin typeface="Times New Roman" panose="02020603050405020304" charset="0"/>
                <a:cs typeface="Times New Roman" panose="02020603050405020304" charset="0"/>
                <a:sym typeface="+mn-ea"/>
              </a:rPr>
              <a:t>well </a:t>
            </a:r>
            <a:r>
              <a:rPr lang="zh-CN" altLang="en-US" sz="2000">
                <a:latin typeface="Times New Roman" panose="02020603050405020304" charset="0"/>
                <a:cs typeface="Times New Roman" panose="02020603050405020304" charset="0"/>
                <a:sym typeface="+mn-ea"/>
              </a:rPr>
              <a:t>equipped </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22" name="文本框 12"/>
          <p:cNvSpPr txBox="1"/>
          <p:nvPr>
            <p:custDataLst>
              <p:tags r:id="rId19"/>
            </p:custDataLst>
          </p:nvPr>
        </p:nvSpPr>
        <p:spPr>
          <a:xfrm>
            <a:off x="723265" y="3383915"/>
            <a:ext cx="3021965" cy="32956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trekked, laughed, marveled</a:t>
            </a:r>
            <a:r>
              <a:rPr lang="en-US" altLang="zh-CN" sz="2000">
                <a:latin typeface="Times New Roman" panose="02020603050405020304" charset="0"/>
                <a:cs typeface="Times New Roman" panose="02020603050405020304" charset="0"/>
                <a:sym typeface="+mn-ea"/>
              </a:rPr>
              <a:t> </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3" name="文本框 12"/>
          <p:cNvSpPr txBox="1"/>
          <p:nvPr>
            <p:custDataLst>
              <p:tags r:id="rId20"/>
            </p:custDataLst>
          </p:nvPr>
        </p:nvSpPr>
        <p:spPr>
          <a:xfrm>
            <a:off x="662305" y="2098040"/>
            <a:ext cx="3573780" cy="56832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stumbled upon</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sat down by</a:t>
            </a:r>
            <a:r>
              <a:rPr lang="en-US" altLang="zh-CN" sz="2000">
                <a:latin typeface="Times New Roman" panose="02020603050405020304" charset="0"/>
                <a:cs typeface="Times New Roman" panose="02020603050405020304" charset="0"/>
                <a:sym typeface="+mn-ea"/>
              </a:rPr>
              <a:t>..., </a:t>
            </a:r>
            <a:endParaRPr lang="en-US" altLang="zh-CN" sz="2000">
              <a:latin typeface="Times New Roman" panose="02020603050405020304" charset="0"/>
              <a:cs typeface="Times New Roman" panose="02020603050405020304" charset="0"/>
              <a:sym typeface="+mn-ea"/>
            </a:endParaRPr>
          </a:p>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 lost in the beauty of nature</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4" name="文本框 12"/>
          <p:cNvSpPr txBox="1"/>
          <p:nvPr>
            <p:custDataLst>
              <p:tags r:id="rId21"/>
            </p:custDataLst>
          </p:nvPr>
        </p:nvSpPr>
        <p:spPr>
          <a:xfrm>
            <a:off x="1576705" y="972820"/>
            <a:ext cx="8034020" cy="32956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ventured deeper</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not find the way back</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scrambled to find</a:t>
            </a:r>
            <a:r>
              <a:rPr lang="en-US" altLang="zh-CN" sz="2000">
                <a:latin typeface="Times New Roman" panose="02020603050405020304" charset="0"/>
                <a:cs typeface="Times New Roman" panose="02020603050405020304" charset="0"/>
                <a:sym typeface="+mn-ea"/>
              </a:rPr>
              <a:t>..., try to remember</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p:cNvSpPr txBox="1"/>
          <p:nvPr>
            <p:custDataLst>
              <p:tags r:id="rId22"/>
            </p:custDataLst>
          </p:nvPr>
        </p:nvSpPr>
        <p:spPr>
          <a:xfrm>
            <a:off x="2992755" y="4662170"/>
            <a:ext cx="2026285" cy="368300"/>
          </a:xfrm>
          <a:prstGeom prst="rect">
            <a:avLst/>
          </a:prstGeom>
          <a:noFill/>
          <a:ln>
            <a:solidFill>
              <a:srgbClr val="FF0000"/>
            </a:solidFill>
          </a:ln>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i="1" dirty="0">
                <a:solidFill>
                  <a:srgbClr val="0000FF"/>
                </a:solidFill>
                <a:latin typeface="+mj-lt"/>
                <a:ea typeface="微软雅黑" panose="020B0503020204020204" charset="-122"/>
              </a:rPr>
              <a:t>excited, expectant</a:t>
            </a:r>
            <a:endParaRPr kumimoji="0" lang="en-US" altLang="zh-CN" sz="1800" b="1" i="1" u="none" strike="noStrike" kern="1200" cap="none" spc="0" normalizeH="0" baseline="0" noProof="0" dirty="0">
              <a:ln>
                <a:noFill/>
              </a:ln>
              <a:solidFill>
                <a:srgbClr val="0000FF"/>
              </a:solidFill>
              <a:effectLst/>
              <a:uLnTx/>
              <a:uFillTx/>
              <a:latin typeface="+mj-lt"/>
              <a:ea typeface="微软雅黑" panose="020B0503020204020204" charset="-122"/>
            </a:endParaRPr>
          </a:p>
        </p:txBody>
      </p:sp>
      <p:sp>
        <p:nvSpPr>
          <p:cNvPr id="35" name="文本框 34"/>
          <p:cNvSpPr txBox="1"/>
          <p:nvPr>
            <p:custDataLst>
              <p:tags r:id="rId23"/>
            </p:custDataLst>
          </p:nvPr>
        </p:nvSpPr>
        <p:spPr>
          <a:xfrm>
            <a:off x="3864610" y="3309620"/>
            <a:ext cx="1880870" cy="384810"/>
          </a:xfrm>
          <a:prstGeom prst="rect">
            <a:avLst/>
          </a:prstGeom>
          <a:noFill/>
          <a:ln>
            <a:solidFill>
              <a:srgbClr val="FF000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i="1" dirty="0">
                <a:solidFill>
                  <a:srgbClr val="0000FF"/>
                </a:solidFill>
                <a:latin typeface="+mj-lt"/>
                <a:ea typeface="微软雅黑" panose="020B0503020204020204" charset="-122"/>
              </a:rPr>
              <a:t>relaxed, marvlled</a:t>
            </a:r>
            <a:endParaRPr kumimoji="0" lang="en-US" altLang="zh-CN" sz="1800" b="1" i="1" u="none" strike="noStrike" kern="1200" cap="none" spc="0" normalizeH="0" baseline="0" noProof="0" dirty="0">
              <a:ln>
                <a:noFill/>
              </a:ln>
              <a:solidFill>
                <a:srgbClr val="0000FF"/>
              </a:solidFill>
              <a:effectLst/>
              <a:uLnTx/>
              <a:uFillTx/>
              <a:latin typeface="+mj-lt"/>
              <a:ea typeface="微软雅黑" panose="020B0503020204020204" charset="-122"/>
            </a:endParaRPr>
          </a:p>
        </p:txBody>
      </p:sp>
      <p:sp>
        <p:nvSpPr>
          <p:cNvPr id="38" name="文本框 37"/>
          <p:cNvSpPr txBox="1"/>
          <p:nvPr>
            <p:custDataLst>
              <p:tags r:id="rId24"/>
            </p:custDataLst>
          </p:nvPr>
        </p:nvSpPr>
        <p:spPr>
          <a:xfrm>
            <a:off x="4439920" y="2252345"/>
            <a:ext cx="2202180" cy="368300"/>
          </a:xfrm>
          <a:prstGeom prst="rect">
            <a:avLst/>
          </a:prstGeom>
          <a:noFill/>
          <a:ln>
            <a:solidFill>
              <a:srgbClr val="FF0000"/>
            </a:solidFill>
          </a:ln>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i="1">
                <a:solidFill>
                  <a:srgbClr val="0000FF"/>
                </a:solidFill>
                <a:cs typeface="+mn-lt"/>
                <a:sym typeface="+mn-ea"/>
              </a:rPr>
              <a:t>refreshed</a:t>
            </a:r>
            <a:r>
              <a:rPr lang="en-US" altLang="zh-CN" b="1" i="1">
                <a:solidFill>
                  <a:srgbClr val="0000FF"/>
                </a:solidFill>
                <a:cs typeface="+mn-lt"/>
                <a:sym typeface="+mn-ea"/>
              </a:rPr>
              <a:t>, </a:t>
            </a:r>
            <a:r>
              <a:rPr lang="zh-CN" altLang="en-US" b="1" i="1">
                <a:solidFill>
                  <a:srgbClr val="0000FF"/>
                </a:solidFill>
                <a:cs typeface="+mn-lt"/>
                <a:sym typeface="+mn-ea"/>
              </a:rPr>
              <a:t>energetic</a:t>
            </a:r>
            <a:endParaRPr kumimoji="0" lang="zh-CN" altLang="en-US" sz="1800" b="1" i="1" u="none" strike="noStrike" kern="1200" cap="none" spc="0" normalizeH="0" baseline="0" noProof="0" dirty="0">
              <a:ln>
                <a:noFill/>
              </a:ln>
              <a:solidFill>
                <a:srgbClr val="0000FF"/>
              </a:solidFill>
              <a:effectLst/>
              <a:uLnTx/>
              <a:uFillTx/>
              <a:ea typeface="微软雅黑" panose="020B0503020204020204" charset="-122"/>
              <a:cs typeface="+mn-lt"/>
              <a:sym typeface="+mn-ea"/>
            </a:endParaRPr>
          </a:p>
        </p:txBody>
      </p:sp>
      <p:sp>
        <p:nvSpPr>
          <p:cNvPr id="39" name="文本框 38"/>
          <p:cNvSpPr txBox="1"/>
          <p:nvPr>
            <p:custDataLst>
              <p:tags r:id="rId25"/>
            </p:custDataLst>
          </p:nvPr>
        </p:nvSpPr>
        <p:spPr>
          <a:xfrm>
            <a:off x="4852670" y="1471930"/>
            <a:ext cx="1348105" cy="368300"/>
          </a:xfrm>
          <a:prstGeom prst="rect">
            <a:avLst/>
          </a:prstGeom>
          <a:noFill/>
          <a:ln>
            <a:solidFill>
              <a:srgbClr val="0000FF"/>
            </a:solidFill>
          </a:ln>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b="1" i="1" dirty="0">
                <a:solidFill>
                  <a:srgbClr val="1D1D99"/>
                </a:solidFill>
                <a:latin typeface="+mj-lt"/>
                <a:ea typeface="微软雅黑" panose="020B0503020204020204" charset="-122"/>
              </a:rPr>
              <a:t>panicking</a:t>
            </a:r>
            <a:endParaRPr kumimoji="0" lang="en-US" altLang="zh-CN" sz="1800" b="1" i="1" u="none" strike="noStrike" kern="1200" cap="none" spc="0" normalizeH="0" baseline="0" noProof="0" dirty="0">
              <a:ln>
                <a:noFill/>
              </a:ln>
              <a:solidFill>
                <a:srgbClr val="1D1D99"/>
              </a:solidFill>
              <a:effectLst/>
              <a:uLnTx/>
              <a:uFillTx/>
              <a:latin typeface="+mj-lt"/>
              <a:ea typeface="微软雅黑" panose="020B0503020204020204" charset="-122"/>
            </a:endParaRPr>
          </a:p>
        </p:txBody>
      </p:sp>
      <p:sp>
        <p:nvSpPr>
          <p:cNvPr id="40" name="文本框 39"/>
          <p:cNvSpPr txBox="1"/>
          <p:nvPr>
            <p:custDataLst>
              <p:tags r:id="rId26"/>
            </p:custDataLst>
          </p:nvPr>
        </p:nvSpPr>
        <p:spPr>
          <a:xfrm>
            <a:off x="6337935" y="2651760"/>
            <a:ext cx="826135" cy="460375"/>
          </a:xfrm>
          <a:prstGeom prst="rect">
            <a:avLst/>
          </a:prstGeom>
          <a:noFill/>
          <a:ln>
            <a:solidFill>
              <a:srgbClr val="0000FF"/>
            </a:solidFill>
          </a:ln>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i="1" dirty="0">
                <a:solidFill>
                  <a:srgbClr val="1D1D99"/>
                </a:solidFill>
                <a:latin typeface="+mj-lt"/>
                <a:ea typeface="微软雅黑" panose="020B0503020204020204" charset="-122"/>
              </a:rPr>
              <a:t>?</a:t>
            </a:r>
            <a:endParaRPr kumimoji="0" lang="en-US" altLang="zh-CN" sz="2400" b="1" i="1" u="none" strike="noStrike" kern="1200" cap="none" spc="0" normalizeH="0" baseline="0" noProof="0" dirty="0">
              <a:ln>
                <a:noFill/>
              </a:ln>
              <a:solidFill>
                <a:srgbClr val="1D1D99"/>
              </a:solidFill>
              <a:effectLst/>
              <a:uLnTx/>
              <a:uFillTx/>
              <a:latin typeface="+mj-lt"/>
              <a:ea typeface="微软雅黑" panose="020B0503020204020204" charset="-122"/>
            </a:endParaRPr>
          </a:p>
        </p:txBody>
      </p:sp>
      <p:sp>
        <p:nvSpPr>
          <p:cNvPr id="41" name="文本框 40"/>
          <p:cNvSpPr txBox="1"/>
          <p:nvPr>
            <p:custDataLst>
              <p:tags r:id="rId27"/>
            </p:custDataLst>
          </p:nvPr>
        </p:nvSpPr>
        <p:spPr>
          <a:xfrm>
            <a:off x="7735570" y="4298315"/>
            <a:ext cx="791210" cy="521970"/>
          </a:xfrm>
          <a:prstGeom prst="rect">
            <a:avLst/>
          </a:prstGeom>
          <a:noFill/>
          <a:ln>
            <a:solidFill>
              <a:srgbClr val="FF0000"/>
            </a:solidFill>
          </a:ln>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sz="2800" b="1" i="1">
                <a:solidFill>
                  <a:srgbClr val="0000FF"/>
                </a:solidFill>
                <a:cs typeface="+mn-lt"/>
                <a:sym typeface="+mn-ea"/>
              </a:rPr>
              <a:t>?</a:t>
            </a:r>
            <a:endParaRPr kumimoji="0" lang="en-US" sz="2800" b="1" i="1" u="none" strike="noStrike" kern="1200" cap="none" spc="0" normalizeH="0" baseline="0" noProof="0" dirty="0">
              <a:ln>
                <a:noFill/>
              </a:ln>
              <a:solidFill>
                <a:srgbClr val="0000FF"/>
              </a:solidFill>
              <a:effectLst/>
              <a:uLnTx/>
              <a:uFillTx/>
              <a:ea typeface="微软雅黑" panose="020B0503020204020204" charset="-122"/>
              <a:cs typeface="+mn-lt"/>
              <a:sym typeface="+mn-ea"/>
            </a:endParaRPr>
          </a:p>
        </p:txBody>
      </p:sp>
      <p:sp>
        <p:nvSpPr>
          <p:cNvPr id="42" name="文本框 10"/>
          <p:cNvSpPr txBox="1"/>
          <p:nvPr>
            <p:custDataLst>
              <p:tags r:id="rId28"/>
            </p:custDataLst>
          </p:nvPr>
        </p:nvSpPr>
        <p:spPr>
          <a:xfrm>
            <a:off x="1958975" y="2556510"/>
            <a:ext cx="252730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Rising action</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文本框 12"/>
          <p:cNvSpPr txBox="1"/>
          <p:nvPr>
            <p:custDataLst>
              <p:tags r:id="rId29"/>
            </p:custDataLst>
          </p:nvPr>
        </p:nvSpPr>
        <p:spPr>
          <a:xfrm>
            <a:off x="7547610" y="2620645"/>
            <a:ext cx="3573780" cy="56832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en-US" sz="2000">
                <a:latin typeface="Times New Roman" panose="02020603050405020304" charset="0"/>
                <a:cs typeface="Times New Roman" panose="02020603050405020304" charset="0"/>
                <a:sym typeface="+mn-ea"/>
              </a:rPr>
              <a:t>____________________________________________________</a:t>
            </a:r>
            <a:endParaRPr kumimoji="0" lang="en-US"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44" name="文本框 12"/>
          <p:cNvSpPr txBox="1"/>
          <p:nvPr>
            <p:custDataLst>
              <p:tags r:id="rId30"/>
            </p:custDataLst>
          </p:nvPr>
        </p:nvSpPr>
        <p:spPr>
          <a:xfrm>
            <a:off x="9340850" y="4606290"/>
            <a:ext cx="2720975" cy="56832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en-US" sz="2000">
                <a:latin typeface="Times New Roman" panose="02020603050405020304" charset="0"/>
                <a:cs typeface="Times New Roman" panose="02020603050405020304" charset="0"/>
                <a:sym typeface="+mn-ea"/>
              </a:rPr>
              <a:t>______________________________________</a:t>
            </a:r>
            <a:endParaRPr kumimoji="0" lang="en-US"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10"/>
          <p:cNvSpPr txBox="1"/>
          <p:nvPr>
            <p:custDataLst>
              <p:tags r:id="rId31"/>
            </p:custDataLst>
          </p:nvPr>
        </p:nvSpPr>
        <p:spPr>
          <a:xfrm>
            <a:off x="7547610" y="3112135"/>
            <a:ext cx="252730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Falling action</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bldLvl="0" animBg="1"/>
      <p:bldP spid="33" grpId="0" bldLvl="0" animBg="1"/>
      <p:bldP spid="34" grpId="0" bldLvl="0" animBg="1"/>
      <p:bldP spid="23" grpId="0" bldLvl="0" animBg="1"/>
      <p:bldP spid="35" grpId="0" bldLvl="0" animBg="1"/>
      <p:bldP spid="38" grpId="0" bldLvl="0" animBg="1"/>
      <p:bldP spid="39" grpId="0" bldLvl="0" animBg="1"/>
      <p:bldP spid="40" grpId="0" bldLvl="0" animBg="1"/>
      <p:bldP spid="41" grpId="0" bldLvl="0" animBg="1"/>
      <p:bldP spid="43" grpId="0" bldLvl="0" animBg="1"/>
      <p:bldP spid="4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46830" y="384810"/>
            <a:ext cx="415925"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45567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段首句</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0" y="638810"/>
            <a:ext cx="12134850" cy="629666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l" fontAlgn="auto">
              <a:lnSpc>
                <a:spcPts val="3460"/>
              </a:lnSpc>
            </a:pPr>
            <a:r>
              <a:rPr lang="en-US" sz="2800">
                <a:latin typeface="Times New Roman" panose="02020603050405020304" charset="0"/>
                <a:cs typeface="Times New Roman" panose="02020603050405020304" charset="0"/>
              </a:rPr>
              <a:t>Para1</a:t>
            </a:r>
            <a:r>
              <a:rPr lang="zh-CN" alt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Suddenly, the weather took an abrupt turn.</a:t>
            </a: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r>
              <a:rPr lang="en-US" sz="2800">
                <a:latin typeface="Times New Roman" panose="02020603050405020304" charset="0"/>
                <a:cs typeface="Times New Roman" panose="02020603050405020304" charset="0"/>
              </a:rPr>
              <a:t>Para2</a:t>
            </a:r>
            <a:r>
              <a:rPr lang="zh-CN" alt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Just when we were about to give up, a faint light flickered in the distance.		</a:t>
            </a:r>
            <a:endParaRPr sz="2800">
              <a:latin typeface="Times New Roman" panose="02020603050405020304" charset="0"/>
              <a:cs typeface="Times New Roman" panose="02020603050405020304" charset="0"/>
            </a:endParaRPr>
          </a:p>
          <a:p>
            <a:pPr indent="0" algn="l"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
        <p:nvSpPr>
          <p:cNvPr id="2" name="文本框 1"/>
          <p:cNvSpPr txBox="1"/>
          <p:nvPr/>
        </p:nvSpPr>
        <p:spPr>
          <a:xfrm>
            <a:off x="336550" y="1220470"/>
            <a:ext cx="11064240" cy="460375"/>
          </a:xfrm>
          <a:prstGeom prst="rect">
            <a:avLst/>
          </a:prstGeom>
          <a:noFill/>
          <a:ln>
            <a:solidFill>
              <a:schemeClr val="accent6"/>
            </a:solidFill>
          </a:ln>
        </p:spPr>
        <p:txBody>
          <a:bodyPr wrap="square" rtlCol="0">
            <a:spAutoFit/>
          </a:bodyPr>
          <a:p>
            <a:r>
              <a:rPr lang="en-US" altLang="zh-CN" sz="2400">
                <a:solidFill>
                  <a:srgbClr val="1D1D99"/>
                </a:solidFill>
                <a:latin typeface="Arial" panose="020B0604020202020204" pitchFamily="34" charset="0"/>
                <a:cs typeface="Arial" panose="020B0604020202020204" pitchFamily="34" charset="0"/>
              </a:rPr>
              <a:t>Think</a:t>
            </a:r>
            <a:r>
              <a:rPr lang="zh-CN" altLang="en-US" sz="2400">
                <a:solidFill>
                  <a:srgbClr val="1D1D99"/>
                </a:solidFill>
                <a:latin typeface="Arial" panose="020B0604020202020204" pitchFamily="34" charset="0"/>
                <a:cs typeface="Arial" panose="020B0604020202020204" pitchFamily="34" charset="0"/>
              </a:rPr>
              <a:t>：</a:t>
            </a:r>
            <a:r>
              <a:rPr lang="en-US" altLang="zh-CN" sz="2400">
                <a:solidFill>
                  <a:srgbClr val="1D1D99"/>
                </a:solidFill>
                <a:latin typeface="Arial" panose="020B0604020202020204" pitchFamily="34" charset="0"/>
                <a:cs typeface="Arial" panose="020B0604020202020204" pitchFamily="34" charset="0"/>
              </a:rPr>
              <a:t>Did the situation turn/change for the better or worse?</a:t>
            </a:r>
            <a:endParaRPr lang="en-US" altLang="zh-CN" sz="2400">
              <a:solidFill>
                <a:srgbClr val="1D1D99"/>
              </a:solidFill>
              <a:latin typeface="Arial" panose="020B0604020202020204" pitchFamily="34" charset="0"/>
              <a:cs typeface="Arial" panose="020B0604020202020204" pitchFamily="34" charset="0"/>
            </a:endParaRPr>
          </a:p>
        </p:txBody>
      </p:sp>
      <p:sp>
        <p:nvSpPr>
          <p:cNvPr id="4" name="文本框 3"/>
          <p:cNvSpPr txBox="1"/>
          <p:nvPr/>
        </p:nvSpPr>
        <p:spPr>
          <a:xfrm>
            <a:off x="311785" y="1807845"/>
            <a:ext cx="11363325" cy="829945"/>
          </a:xfrm>
          <a:prstGeom prst="rect">
            <a:avLst/>
          </a:prstGeom>
          <a:noFill/>
          <a:ln>
            <a:solidFill>
              <a:schemeClr val="accent6"/>
            </a:solidFill>
          </a:ln>
        </p:spPr>
        <p:txBody>
          <a:bodyPr wrap="square" rtlCol="0">
            <a:spAutoFit/>
          </a:bodyPr>
          <a:p>
            <a:r>
              <a:rPr lang="en-US" sz="2400">
                <a:solidFill>
                  <a:srgbClr val="1D1D99"/>
                </a:solidFill>
                <a:latin typeface="Arial" panose="020B0604020202020204" pitchFamily="34" charset="0"/>
                <a:cs typeface="Arial" panose="020B0604020202020204" pitchFamily="34" charset="0"/>
              </a:rPr>
              <a:t>    </a:t>
            </a:r>
            <a:r>
              <a:rPr sz="2400">
                <a:solidFill>
                  <a:srgbClr val="1D1D99"/>
                </a:solidFill>
                <a:latin typeface="Arial" panose="020B0604020202020204" pitchFamily="34" charset="0"/>
                <a:cs typeface="Arial" panose="020B0604020202020204" pitchFamily="34" charset="0"/>
              </a:rPr>
              <a:t>No sooner had we celebrated our return to the clear trails than something worse happened.</a:t>
            </a:r>
            <a:endParaRPr sz="2400">
              <a:solidFill>
                <a:srgbClr val="1D1D99"/>
              </a:solidFill>
              <a:latin typeface="Arial" panose="020B0604020202020204" pitchFamily="34" charset="0"/>
              <a:cs typeface="Arial" panose="020B0604020202020204" pitchFamily="34" charset="0"/>
            </a:endParaRPr>
          </a:p>
        </p:txBody>
      </p:sp>
      <p:sp>
        <p:nvSpPr>
          <p:cNvPr id="5" name="圆角矩形 4"/>
          <p:cNvSpPr/>
          <p:nvPr/>
        </p:nvSpPr>
        <p:spPr>
          <a:xfrm>
            <a:off x="2739390" y="3329305"/>
            <a:ext cx="3698240" cy="559435"/>
          </a:xfrm>
          <a:prstGeom prst="roundRect">
            <a:avLst/>
          </a:prstGeom>
          <a:noFill/>
          <a:ln>
            <a:gradFill>
              <a:gsLst>
                <a:gs pos="0">
                  <a:srgbClr val="FE4444"/>
                </a:gs>
                <a:gs pos="100000">
                  <a:srgbClr val="832B2B"/>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437630" y="2986405"/>
            <a:ext cx="5356225" cy="521970"/>
          </a:xfrm>
          <a:prstGeom prst="rect">
            <a:avLst/>
          </a:prstGeom>
          <a:solidFill>
            <a:schemeClr val="bg2">
              <a:lumMod val="75000"/>
            </a:schemeClr>
          </a:solidFill>
          <a:ln>
            <a:solidFill>
              <a:schemeClr val="accent2"/>
            </a:solidFill>
          </a:ln>
        </p:spPr>
        <p:txBody>
          <a:bodyPr wrap="square" rtlCol="0">
            <a:spAutoFit/>
          </a:bodyPr>
          <a:p>
            <a:r>
              <a:rPr lang="zh-CN" altLang="en-US" sz="2800">
                <a:solidFill>
                  <a:srgbClr val="FF0000"/>
                </a:solidFill>
              </a:rPr>
              <a:t>逆推法确定第一段最后一个情节</a:t>
            </a:r>
            <a:endParaRPr lang="zh-CN" altLang="en-US" sz="2800">
              <a:solidFill>
                <a:srgbClr val="FF0000"/>
              </a:solidFill>
            </a:endParaRPr>
          </a:p>
        </p:txBody>
      </p:sp>
      <p:sp>
        <p:nvSpPr>
          <p:cNvPr id="7" name="文本框 6"/>
          <p:cNvSpPr txBox="1"/>
          <p:nvPr/>
        </p:nvSpPr>
        <p:spPr>
          <a:xfrm>
            <a:off x="287655" y="2731135"/>
            <a:ext cx="84448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3.We were in despair.</a:t>
            </a:r>
            <a:endParaRPr lang="en-US" altLang="zh-CN" sz="2800">
              <a:latin typeface="Arial" panose="020B0604020202020204" pitchFamily="34" charset="0"/>
              <a:cs typeface="Arial" panose="020B0604020202020204" pitchFamily="34" charset="0"/>
            </a:endParaRPr>
          </a:p>
        </p:txBody>
      </p:sp>
      <p:sp>
        <p:nvSpPr>
          <p:cNvPr id="8" name="文本框 7"/>
          <p:cNvSpPr txBox="1"/>
          <p:nvPr>
            <p:custDataLst>
              <p:tags r:id="rId4"/>
            </p:custDataLst>
          </p:nvPr>
        </p:nvSpPr>
        <p:spPr>
          <a:xfrm>
            <a:off x="414655" y="1192530"/>
            <a:ext cx="11719560"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1.How was the weather changing?(the sun, the clouds, the storm/wind)</a:t>
            </a:r>
            <a:endParaRPr lang="en-US" altLang="zh-CN" sz="2800">
              <a:latin typeface="Arial" panose="020B0604020202020204" pitchFamily="34" charset="0"/>
              <a:cs typeface="Arial" panose="020B0604020202020204" pitchFamily="34" charset="0"/>
            </a:endParaRPr>
          </a:p>
        </p:txBody>
      </p:sp>
      <p:sp>
        <p:nvSpPr>
          <p:cNvPr id="9" name="文本框 8"/>
          <p:cNvSpPr txBox="1"/>
          <p:nvPr>
            <p:custDataLst>
              <p:tags r:id="rId5"/>
            </p:custDataLst>
          </p:nvPr>
        </p:nvSpPr>
        <p:spPr>
          <a:xfrm>
            <a:off x="336550" y="1945005"/>
            <a:ext cx="11719560"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2.What made the situation even worse? (forest, trail, sounds...)</a:t>
            </a:r>
            <a:endParaRPr lang="en-US" altLang="zh-CN" sz="2800">
              <a:latin typeface="Arial" panose="020B0604020202020204" pitchFamily="34" charset="0"/>
              <a:cs typeface="Arial" panose="020B0604020202020204" pitchFamily="34" charset="0"/>
            </a:endParaRPr>
          </a:p>
        </p:txBody>
      </p:sp>
      <p:sp>
        <p:nvSpPr>
          <p:cNvPr id="10" name="文本框 9"/>
          <p:cNvSpPr txBox="1"/>
          <p:nvPr>
            <p:custDataLst>
              <p:tags r:id="rId6"/>
            </p:custDataLst>
          </p:nvPr>
        </p:nvSpPr>
        <p:spPr>
          <a:xfrm>
            <a:off x="74295" y="4142740"/>
            <a:ext cx="11719560"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1.How did we react to the flickering light?</a:t>
            </a:r>
            <a:endParaRPr lang="en-US" altLang="zh-CN" sz="2800">
              <a:latin typeface="Arial" panose="020B0604020202020204" pitchFamily="34" charset="0"/>
              <a:cs typeface="Arial" panose="020B0604020202020204" pitchFamily="34" charset="0"/>
            </a:endParaRPr>
          </a:p>
        </p:txBody>
      </p:sp>
      <p:sp>
        <p:nvSpPr>
          <p:cNvPr id="11" name="文本框 10"/>
          <p:cNvSpPr txBox="1"/>
          <p:nvPr>
            <p:custDataLst>
              <p:tags r:id="rId7"/>
            </p:custDataLst>
          </p:nvPr>
        </p:nvSpPr>
        <p:spPr>
          <a:xfrm>
            <a:off x="57150" y="4918710"/>
            <a:ext cx="11719560"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2.Approaching the light, what did we find? (Mrs. Evans’ house)</a:t>
            </a:r>
            <a:endParaRPr lang="en-US" altLang="zh-CN" sz="2800">
              <a:latin typeface="Arial" panose="020B0604020202020204" pitchFamily="34" charset="0"/>
              <a:cs typeface="Arial" panose="020B0604020202020204" pitchFamily="34" charset="0"/>
            </a:endParaRPr>
          </a:p>
        </p:txBody>
      </p:sp>
      <p:sp>
        <p:nvSpPr>
          <p:cNvPr id="12" name="文本框 11"/>
          <p:cNvSpPr txBox="1"/>
          <p:nvPr>
            <p:custDataLst>
              <p:tags r:id="rId8"/>
            </p:custDataLst>
          </p:nvPr>
        </p:nvSpPr>
        <p:spPr>
          <a:xfrm>
            <a:off x="74295" y="5554345"/>
            <a:ext cx="11719560" cy="1383665"/>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3.How did the story end?(</a:t>
            </a:r>
            <a:r>
              <a:rPr lang="zh-CN" altLang="en-US" sz="2800">
                <a:latin typeface="Arial" panose="020B0604020202020204" pitchFamily="34" charset="0"/>
                <a:cs typeface="Arial" panose="020B0604020202020204" pitchFamily="34" charset="0"/>
              </a:rPr>
              <a:t>呼应第一段的点题句，呼应第二段的</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our casual hike would soon turn into an unexpected personal incident, forever engraved in our memories.</a:t>
            </a:r>
            <a:r>
              <a:rPr lang="en-US" altLang="zh-CN" sz="2800">
                <a:latin typeface="Arial" panose="020B0604020202020204" pitchFamily="34" charset="0"/>
                <a:cs typeface="Arial" panose="020B0604020202020204" pitchFamily="34" charset="0"/>
              </a:rPr>
              <a:t>)</a:t>
            </a:r>
            <a:endParaRPr lang="en-US" altLang="zh-CN"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blinds(horizontal)">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blinds(horizontal)">
                                      <p:cBhvr>
                                        <p:cTn id="44" dur="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blinds(horizontal)">
                                      <p:cBhvr>
                                        <p:cTn id="49" dur="5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blinds(horizontal)">
                                      <p:cBhvr>
                                        <p:cTn id="54" dur="500"/>
                                        <p:tgtEl>
                                          <p:spTgt spid="1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blinds(horizontal)">
                                      <p:cBhvr>
                                        <p:cTn id="59" dur="500"/>
                                        <p:tgtEl>
                                          <p:spTgt spid="1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blinds(horizontal)">
                                      <p:cBhvr>
                                        <p:cTn id="6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2" grpId="1" animBg="1"/>
      <p:bldP spid="4" grpId="1"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1.How was the weather changing? (the sun, clouds, wind, rain)</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57150" y="1192530"/>
            <a:ext cx="11965305" cy="5359400"/>
          </a:xfrm>
          <a:prstGeom prst="rect">
            <a:avLst/>
          </a:prstGeom>
          <a:noFill/>
        </p:spPr>
        <p:txBody>
          <a:bodyPr wrap="square" rtlCol="0">
            <a:spAutoFit/>
          </a:bodyPr>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1.Dark clouds were gathering above us and blocked out the bright summer sunshine, as if to swallow us and the entire world around. </a:t>
            </a:r>
            <a:endParaRPr lang="en-US" altLang="zh-CN" sz="26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2.</a:t>
            </a:r>
            <a:r>
              <a:rPr lang="en-US" sz="2600">
                <a:uFillTx/>
                <a:latin typeface="Times New Roman" panose="02020603050405020304" charset="0"/>
                <a:ea typeface="微软雅黑" panose="020B0503020204020204" charset="-122"/>
                <a:cs typeface="Times New Roman" panose="02020603050405020304" charset="0"/>
                <a:sym typeface="+mn-ea"/>
              </a:rPr>
              <a:t>Black clouds loomed</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sz="2600">
                <a:solidFill>
                  <a:srgbClr val="FF0000"/>
                </a:solidFill>
                <a:uFillTx/>
                <a:latin typeface="Times New Roman" panose="02020603050405020304" charset="0"/>
                <a:ea typeface="微软雅黑" panose="020B0503020204020204" charset="-122"/>
                <a:cs typeface="Times New Roman" panose="02020603050405020304" charset="0"/>
                <a:sym typeface="+mn-ea"/>
              </a:rPr>
              <a:t>[luːm]</a:t>
            </a:r>
            <a:r>
              <a:rPr lang="en-US" altLang="en-US" sz="2600">
                <a:solidFill>
                  <a:srgbClr val="FF0000"/>
                </a:solidFill>
                <a:uFillTx/>
                <a:latin typeface="Times New Roman" panose="02020603050405020304" charset="0"/>
                <a:ea typeface="微软雅黑" panose="020B0503020204020204" charset="-122"/>
                <a:cs typeface="Times New Roman" panose="02020603050405020304" charset="0"/>
                <a:sym typeface="+mn-ea"/>
              </a:rPr>
              <a:t>隐约逼近</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sz="2600">
                <a:uFillTx/>
                <a:latin typeface="Times New Roman" panose="02020603050405020304" charset="0"/>
                <a:ea typeface="微软雅黑" panose="020B0503020204020204" charset="-122"/>
                <a:cs typeface="Times New Roman" panose="02020603050405020304" charset="0"/>
                <a:sym typeface="+mn-ea"/>
              </a:rPr>
              <a:t>over the distant horizon. Clouds seemed to be moving towards us.</a:t>
            </a:r>
            <a:endParaRPr lang="en-US" sz="260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3. A thick grey cloud masked </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solidFill>
                  <a:srgbClr val="FF0000"/>
                </a:solidFill>
                <a:uFillTx/>
                <a:latin typeface="Times New Roman" panose="02020603050405020304" charset="0"/>
                <a:ea typeface="微软雅黑" panose="020B0503020204020204" charset="-122"/>
                <a:cs typeface="Times New Roman" panose="02020603050405020304" charset="0"/>
                <a:sym typeface="+mn-ea"/>
              </a:rPr>
              <a:t>[mɑːsk] </a:t>
            </a:r>
            <a:r>
              <a:rPr lang="zh-CN" altLang="en-US" sz="2600">
                <a:solidFill>
                  <a:srgbClr val="FF0000"/>
                </a:solidFill>
                <a:uFillTx/>
                <a:latin typeface="Times New Roman" panose="02020603050405020304" charset="0"/>
                <a:ea typeface="微软雅黑" panose="020B0503020204020204" charset="-122"/>
                <a:cs typeface="Times New Roman" panose="02020603050405020304" charset="0"/>
                <a:sym typeface="+mn-ea"/>
              </a:rPr>
              <a:t>罩住</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uFillTx/>
                <a:latin typeface="Times New Roman" panose="02020603050405020304" charset="0"/>
                <a:ea typeface="微软雅黑" panose="020B0503020204020204" charset="-122"/>
                <a:cs typeface="Times New Roman" panose="02020603050405020304" charset="0"/>
                <a:sym typeface="+mn-ea"/>
              </a:rPr>
              <a:t> the sun.</a:t>
            </a:r>
            <a:endParaRPr lang="en-US" altLang="zh-CN" sz="260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sz="2600">
                <a:uFillTx/>
                <a:latin typeface="Times New Roman" panose="02020603050405020304" charset="0"/>
                <a:ea typeface="微软雅黑" panose="020B0503020204020204" charset="-122"/>
                <a:cs typeface="Times New Roman" panose="02020603050405020304" charset="0"/>
                <a:sym typeface="+mn-ea"/>
              </a:rPr>
              <a:t>4. </a:t>
            </a:r>
            <a:r>
              <a:rPr lang="en-US" altLang="zh-CN" sz="2600">
                <a:uFillTx/>
                <a:latin typeface="Times New Roman" panose="02020603050405020304" charset="0"/>
                <a:ea typeface="微软雅黑" panose="020B0503020204020204" charset="-122"/>
                <a:cs typeface="Times New Roman" panose="02020603050405020304" charset="0"/>
                <a:sym typeface="+mn-ea"/>
              </a:rPr>
              <a:t>Dark clouds began to bank up and soon a violent storm broke out.</a:t>
            </a:r>
            <a:endParaRPr lang="en-US" altLang="zh-CN" sz="26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5.The downpour put us in an even more desperate situation, blocking our vision and making the clear trail we had just spotted muddy and more winding.</a:t>
            </a:r>
            <a:endParaRPr lang="en-US" altLang="zh-CN" sz="26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6.The wind murmured（</a:t>
            </a:r>
            <a:r>
              <a:rPr lang="en-US" altLang="zh-CN" sz="2600">
                <a:solidFill>
                  <a:srgbClr val="FF0000"/>
                </a:solidFill>
                <a:uFillTx/>
                <a:latin typeface="Times New Roman" panose="02020603050405020304" charset="0"/>
                <a:ea typeface="微软雅黑" panose="020B0503020204020204" charset="-122"/>
                <a:cs typeface="Times New Roman" panose="02020603050405020304" charset="0"/>
                <a:sym typeface="+mn-ea"/>
              </a:rPr>
              <a:t>[ˈmɜːmə] 低语</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uFillTx/>
                <a:latin typeface="Times New Roman" panose="02020603050405020304" charset="0"/>
                <a:ea typeface="微软雅黑" panose="020B0503020204020204" charset="-122"/>
                <a:cs typeface="Times New Roman" panose="02020603050405020304" charset="0"/>
                <a:sym typeface="+mn-ea"/>
              </a:rPr>
              <a:t> in the trees.</a:t>
            </a:r>
            <a:endParaRPr lang="en-US" altLang="zh-CN" sz="260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7.Dark clouds shrouded（</a:t>
            </a:r>
            <a:r>
              <a:rPr lang="en-US" altLang="zh-CN" sz="2600">
                <a:solidFill>
                  <a:srgbClr val="FF0000"/>
                </a:solidFill>
                <a:uFillTx/>
                <a:latin typeface="Times New Roman" panose="02020603050405020304" charset="0"/>
                <a:ea typeface="微软雅黑" panose="020B0503020204020204" charset="-122"/>
                <a:cs typeface="Times New Roman" panose="02020603050405020304" charset="0"/>
                <a:sym typeface="+mn-ea"/>
              </a:rPr>
              <a:t>[ʃraʊd]遮蔽</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uFillTx/>
                <a:latin typeface="Times New Roman" panose="02020603050405020304" charset="0"/>
                <a:ea typeface="微软雅黑" panose="020B0503020204020204" charset="-122"/>
                <a:cs typeface="Times New Roman" panose="02020603050405020304" charset="0"/>
                <a:sym typeface="+mn-ea"/>
              </a:rPr>
              <a:t> the sky, and a heavy downpour ensued（</a:t>
            </a:r>
            <a:r>
              <a:rPr lang="en-US" altLang="zh-CN" sz="2600">
                <a:solidFill>
                  <a:srgbClr val="FF0000"/>
                </a:solidFill>
                <a:uFillTx/>
                <a:latin typeface="Times New Roman" panose="02020603050405020304" charset="0"/>
                <a:ea typeface="微软雅黑" panose="020B0503020204020204" charset="-122"/>
                <a:cs typeface="Times New Roman" panose="02020603050405020304" charset="0"/>
                <a:sym typeface="+mn-ea"/>
              </a:rPr>
              <a:t>[ɪnˈsjuː随之而来</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uFillTx/>
                <a:latin typeface="Times New Roman" panose="02020603050405020304" charset="0"/>
                <a:ea typeface="微软雅黑" panose="020B0503020204020204" charset="-122"/>
                <a:cs typeface="Times New Roman" panose="02020603050405020304" charset="0"/>
                <a:sym typeface="+mn-ea"/>
              </a:rPr>
              <a:t>. The comforting forest sounds quickly turned into a terrifying symphony of thunder and wind.</a:t>
            </a:r>
            <a:endParaRPr lang="en-US" altLang="zh-CN" sz="26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8. Lightning  tore through the sky, blinding us for a</a:t>
            </a:r>
            <a:r>
              <a:rPr lang="en-US" altLang="zh-CN" sz="2800">
                <a:uFillTx/>
                <a:latin typeface="Times New Roman" panose="02020603050405020304" charset="0"/>
                <a:ea typeface="微软雅黑" panose="020B0503020204020204" charset="-122"/>
                <a:cs typeface="Times New Roman" panose="02020603050405020304" charset="0"/>
                <a:sym typeface="+mn-ea"/>
              </a:rPr>
              <a:t> moment and leaving us frozen.</a:t>
            </a:r>
            <a:endParaRPr lang="en-US" altLang="zh-CN" sz="2800">
              <a:solidFill>
                <a:schemeClr val="tx1"/>
              </a:solidFill>
              <a:uFillTx/>
              <a:latin typeface="Times New Roman" panose="02020603050405020304" charset="0"/>
              <a:ea typeface="微软雅黑" panose="020B0503020204020204" charset="-122"/>
              <a:cs typeface="Times New Roman" panose="02020603050405020304" charset="0"/>
              <a:sym typeface="+mn-ea"/>
            </a:endParaRPr>
          </a:p>
        </p:txBody>
      </p:sp>
      <p:sp>
        <p:nvSpPr>
          <p:cNvPr id="5" name="文本框 4"/>
          <p:cNvSpPr txBox="1"/>
          <p:nvPr>
            <p:custDataLst>
              <p:tags r:id="rId5"/>
            </p:custDataLst>
          </p:nvPr>
        </p:nvSpPr>
        <p:spPr>
          <a:xfrm>
            <a:off x="180340" y="6443345"/>
            <a:ext cx="1174686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FF0000"/>
                </a:solidFill>
                <a:latin typeface="Times New Roman" panose="02020603050405020304" charset="0"/>
                <a:cs typeface="Times New Roman" panose="02020603050405020304" charset="0"/>
              </a:rPr>
              <a:t>Tip:</a:t>
            </a:r>
            <a:r>
              <a:rPr lang="zh-CN" altLang="en-US" sz="2800">
                <a:solidFill>
                  <a:srgbClr val="FF0000"/>
                </a:solidFill>
                <a:latin typeface="Times New Roman" panose="02020603050405020304" charset="0"/>
                <a:cs typeface="Times New Roman" panose="02020603050405020304" charset="0"/>
              </a:rPr>
              <a:t>通过相应的环境描写</a:t>
            </a:r>
            <a:r>
              <a:rPr lang="zh-CN" altLang="en-US" sz="2800">
                <a:solidFill>
                  <a:srgbClr val="FF0000"/>
                </a:solidFill>
                <a:latin typeface="Times New Roman" panose="02020603050405020304" charset="0"/>
                <a:cs typeface="Times New Roman" panose="02020603050405020304" charset="0"/>
              </a:rPr>
              <a:t>来烘托主人公的内心活动和情绪状态。</a:t>
            </a:r>
            <a:endParaRPr lang="zh-CN" altLang="en-US" sz="28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4570982" y="384555"/>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410210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语料积累</a:t>
            </a:r>
            <a:r>
              <a:rPr lang="en-US" altLang="zh-CN" sz="3200" b="1" dirty="0">
                <a:solidFill>
                  <a:srgbClr val="FFC000"/>
                </a:solidFill>
                <a:latin typeface="MS UI Gothic" panose="020B0600070205080204" pitchFamily="34" charset="-128"/>
                <a:ea typeface="MS UI Gothic" panose="020B0600070205080204" pitchFamily="34" charset="-128"/>
              </a:rPr>
              <a:t>- </a:t>
            </a:r>
            <a:r>
              <a:rPr lang="zh-CN" altLang="en-US" sz="3200" b="1" dirty="0">
                <a:solidFill>
                  <a:srgbClr val="FFC000"/>
                </a:solidFill>
                <a:latin typeface="MS UI Gothic" panose="020B0600070205080204" pitchFamily="34" charset="-128"/>
                <a:ea typeface="MS UI Gothic" panose="020B0600070205080204" pitchFamily="34" charset="-128"/>
              </a:rPr>
              <a:t>恶劣天气</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785" y="638810"/>
            <a:ext cx="12075795" cy="6043295"/>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sz="2800">
                <a:latin typeface="Times New Roman" panose="02020603050405020304" charset="0"/>
                <a:cs typeface="Times New Roman" panose="02020603050405020304" charset="0"/>
              </a:rPr>
              <a:t>1.Layers of black heavy clouds clung to the hill and blanketed the city.</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2.A massive bank of dark clouds was gatheringing over her. It seemed to writhe and twist(扭来扭去), growling</a:t>
            </a:r>
            <a:r>
              <a:rPr lang="en-US" sz="2800" baseline="-25000">
                <a:latin typeface="Times New Roman" panose="02020603050405020304" charset="0"/>
                <a:cs typeface="Times New Roman" panose="02020603050405020304" charset="0"/>
              </a:rPr>
              <a:t>(</a:t>
            </a:r>
            <a:r>
              <a:rPr lang="en-US" sz="2800" baseline="-25000">
                <a:solidFill>
                  <a:srgbClr val="FF0000"/>
                </a:solidFill>
                <a:latin typeface="Times New Roman" panose="02020603050405020304" charset="0"/>
                <a:cs typeface="Times New Roman" panose="02020603050405020304" charset="0"/>
              </a:rPr>
              <a:t>[ɡraʊl] </a:t>
            </a:r>
            <a:r>
              <a:rPr lang="zh-CN" altLang="en-US" sz="2800" baseline="-25000">
                <a:solidFill>
                  <a:srgbClr val="FF0000"/>
                </a:solidFill>
                <a:latin typeface="Times New Roman" panose="02020603050405020304" charset="0"/>
                <a:cs typeface="Times New Roman" panose="02020603050405020304" charset="0"/>
              </a:rPr>
              <a:t>咆哮</a:t>
            </a:r>
            <a:r>
              <a:rPr lang="zh-CN" altLang="en-US"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and swelling as if it were alive.</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3.The thunder struggled and howled </a:t>
            </a:r>
            <a:r>
              <a:rPr lang="en-US" sz="2800" u="sng">
                <a:latin typeface="Times New Roman" panose="02020603050405020304" charset="0"/>
                <a:cs typeface="Times New Roman" panose="02020603050405020304" charset="0"/>
              </a:rPr>
              <a:t>in fits and starts</a:t>
            </a:r>
            <a:r>
              <a:rPr lang="zh-CN" altLang="en-US" sz="2800" baseline="-25000">
                <a:latin typeface="Times New Roman" panose="02020603050405020304" charset="0"/>
                <a:cs typeface="Times New Roman" panose="02020603050405020304" charset="0"/>
              </a:rPr>
              <a:t>（断断续续的）</a:t>
            </a:r>
            <a:r>
              <a:rPr lang="en-US" sz="2800">
                <a:latin typeface="Times New Roman" panose="02020603050405020304" charset="0"/>
                <a:cs typeface="Times New Roman" panose="02020603050405020304" charset="0"/>
              </a:rPr>
              <a:t>, until it rumbled</a:t>
            </a:r>
            <a:r>
              <a:rPr lang="en-US" altLang="en-US" sz="2800" baseline="-25000">
                <a:latin typeface="Times New Roman" panose="02020603050405020304" charset="0"/>
                <a:cs typeface="Times New Roman" panose="02020603050405020304" charset="0"/>
              </a:rPr>
              <a:t>（</a:t>
            </a:r>
            <a:r>
              <a:rPr lang="en-US" altLang="en-US" sz="2800" baseline="-25000">
                <a:solidFill>
                  <a:srgbClr val="FF0000"/>
                </a:solidFill>
                <a:latin typeface="Times New Roman" panose="02020603050405020304" charset="0"/>
                <a:cs typeface="Times New Roman" panose="02020603050405020304" charset="0"/>
              </a:rPr>
              <a:t>[ˈrʌmbl] 发隆隆声</a:t>
            </a:r>
            <a:r>
              <a:rPr lang="zh-CN" altLang="en-US"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 closer and closer, and  crashed overhead.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4.The air shook as the loud booming wind hammered at the trees, and thunder crashed and roared overhead.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5.Thunder rumbled in the distance, the sky continued to darken, the wind blew harder, gusting</a:t>
            </a:r>
            <a:r>
              <a:rPr lang="en-US" altLang="en-US" sz="2800" baseline="-25000">
                <a:latin typeface="Times New Roman" panose="02020603050405020304" charset="0"/>
                <a:cs typeface="Times New Roman" panose="02020603050405020304" charset="0"/>
              </a:rPr>
              <a:t>（ </a:t>
            </a:r>
            <a:r>
              <a:rPr lang="en-US" altLang="en-US" sz="2800" baseline="-25000">
                <a:solidFill>
                  <a:srgbClr val="FF0000"/>
                </a:solidFill>
                <a:latin typeface="Times New Roman" panose="02020603050405020304" charset="0"/>
                <a:cs typeface="Times New Roman" panose="02020603050405020304" charset="0"/>
              </a:rPr>
              <a:t>[ɡʌst] 猛吹</a:t>
            </a:r>
            <a:r>
              <a:rPr lang="zh-CN" altLang="en-US"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against the curtains of rain, screaming through the trees.</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6.The breeze was cold, the sky grey, ominous</a:t>
            </a:r>
            <a:r>
              <a:rPr lang="en-US" sz="2800" baseline="-25000">
                <a:latin typeface="Times New Roman" panose="02020603050405020304" charset="0"/>
                <a:cs typeface="Times New Roman" panose="02020603050405020304" charset="0"/>
              </a:rPr>
              <a:t>(</a:t>
            </a:r>
            <a:r>
              <a:rPr lang="zh-CN" altLang="en-US" sz="2800" baseline="-25000">
                <a:solidFill>
                  <a:srgbClr val="FF0000"/>
                </a:solidFill>
                <a:latin typeface="Times New Roman" panose="02020603050405020304" charset="0"/>
                <a:cs typeface="Times New Roman" panose="02020603050405020304" charset="0"/>
              </a:rPr>
              <a:t>[ˈɒmɪnəs]不祥的</a:t>
            </a:r>
            <a:r>
              <a:rPr lang="zh-CN" altLang="en-US"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 and threatening, the misty haze  across the sky, bringing with a feeling of dread.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7.The wind seemed to grow in strength and was soon screaming through the trees.</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8.</a:t>
            </a:r>
            <a:r>
              <a:rPr lang="en-US" altLang="zh-CN" sz="2800">
                <a:solidFill>
                  <a:schemeClr val="tx1"/>
                </a:solidFill>
                <a:uFillTx/>
                <a:latin typeface="Times New Roman" panose="02020603050405020304" charset="0"/>
                <a:ea typeface="微软雅黑" panose="020B0503020204020204" charset="-122"/>
                <a:cs typeface="Times New Roman" panose="02020603050405020304" charset="0"/>
                <a:sym typeface="+mn-ea"/>
              </a:rPr>
              <a:t>Dark clouds began to bank up and soon a violent storm broke out.</a:t>
            </a:r>
            <a:endParaRPr lang="en-US" altLang="zh-CN" sz="280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endParaRPr lang="en-US" sz="2800">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4570982" y="384555"/>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410210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语料积累</a:t>
            </a:r>
            <a:r>
              <a:rPr lang="en-US" altLang="zh-CN" sz="3200" b="1" dirty="0">
                <a:solidFill>
                  <a:srgbClr val="FFC000"/>
                </a:solidFill>
                <a:latin typeface="MS UI Gothic" panose="020B0600070205080204" pitchFamily="34" charset="-128"/>
                <a:ea typeface="MS UI Gothic" panose="020B0600070205080204" pitchFamily="34" charset="-128"/>
              </a:rPr>
              <a:t>- </a:t>
            </a:r>
            <a:r>
              <a:rPr lang="zh-CN" altLang="en-US" sz="3200" b="1" dirty="0">
                <a:solidFill>
                  <a:srgbClr val="FFC000"/>
                </a:solidFill>
                <a:latin typeface="MS UI Gothic" panose="020B0600070205080204" pitchFamily="34" charset="-128"/>
                <a:ea typeface="MS UI Gothic" panose="020B0600070205080204" pitchFamily="34" charset="-128"/>
              </a:rPr>
              <a:t>恶劣天气</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116205" y="816610"/>
            <a:ext cx="11929745" cy="590042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sz="2800">
                <a:latin typeface="Times New Roman" panose="02020603050405020304" charset="0"/>
                <a:cs typeface="Times New Roman" panose="02020603050405020304" charset="0"/>
              </a:rPr>
              <a:t>  1.Thunder crashed in the sky.</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2.The thunder was rumbling in the distance.</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3.An ash of lightning flashed across the sky.</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4.Outside, thunder boomed and crashed.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5.Thunder boomed in the sky overhead.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6.The weather in summer is unpredictable. Just now it was sunny. In a flash, lightning and thunder broke out, and the storm began to rain.</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7.Thunder</a:t>
            </a:r>
            <a:r>
              <a:rPr lang="en-US" sz="2400">
                <a:latin typeface="Times New Roman" panose="02020603050405020304" charset="0"/>
                <a:cs typeface="Times New Roman" panose="02020603050405020304" charset="0"/>
              </a:rPr>
              <a:t> rumbled in the mountains all around and rain began to fall in heavy drops.</a:t>
            </a:r>
            <a:endParaRPr lang="en-US" sz="24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8.After a loud crash of thunder, it rained furiously.</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9.The sky was overcast</a:t>
            </a:r>
            <a:r>
              <a:rPr lang="en-US" sz="2800" baseline="-25000">
                <a:latin typeface="Times New Roman" panose="02020603050405020304" charset="0"/>
                <a:cs typeface="Times New Roman" panose="02020603050405020304" charset="0"/>
              </a:rPr>
              <a:t> (</a:t>
            </a:r>
            <a:r>
              <a:rPr lang="en-US" sz="2800" baseline="-25000">
                <a:solidFill>
                  <a:srgbClr val="FF0000"/>
                </a:solidFill>
                <a:latin typeface="Times New Roman" panose="02020603050405020304" charset="0"/>
                <a:cs typeface="Times New Roman" panose="02020603050405020304" charset="0"/>
              </a:rPr>
              <a:t>[ˈəʊvəˌkɑːst]</a:t>
            </a:r>
            <a:r>
              <a:rPr lang="zh-CN" altLang="en-US" sz="2800" baseline="-25000">
                <a:solidFill>
                  <a:srgbClr val="FF0000"/>
                </a:solidFill>
                <a:latin typeface="Times New Roman" panose="02020603050405020304" charset="0"/>
                <a:cs typeface="Times New Roman" panose="02020603050405020304" charset="0"/>
              </a:rPr>
              <a:t>乌云密布的</a:t>
            </a:r>
            <a:r>
              <a:rPr lang="en-US" altLang="zh-CN"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 darkened with gloomy </a:t>
            </a:r>
            <a:r>
              <a:rPr lang="zh-CN" altLang="en-US" sz="2800" baseline="-25000">
                <a:latin typeface="Times New Roman" panose="02020603050405020304" charset="0"/>
                <a:cs typeface="Times New Roman" panose="02020603050405020304" charset="0"/>
              </a:rPr>
              <a:t>（</a:t>
            </a:r>
            <a:r>
              <a:rPr lang="zh-CN" altLang="en-US" sz="2800" baseline="-25000">
                <a:solidFill>
                  <a:srgbClr val="FF0000"/>
                </a:solidFill>
                <a:latin typeface="Times New Roman" panose="02020603050405020304" charset="0"/>
                <a:cs typeface="Times New Roman" panose="02020603050405020304" charset="0"/>
              </a:rPr>
              <a:t>[ˈɡluːmɪ] 昏暗的</a:t>
            </a:r>
            <a:r>
              <a:rPr lang="en-US" altLang="zh-CN"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clouds, and the whole world seemed to be enveloped in a huge gray quilt.</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10.The wind was howling horribly and the rain was pouring down, flapping against the trees. </a:t>
            </a:r>
            <a:endParaRPr lang="en-US" sz="2800">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2.What made the situation even worse? (forest, trail, sounds, map...)</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831080"/>
          </a:xfrm>
          <a:prstGeom prst="rect">
            <a:avLst/>
          </a:prstGeom>
          <a:noFill/>
        </p:spPr>
        <p:txBody>
          <a:bodyPr wrap="square" rtlCol="0">
            <a:spAutoFit/>
          </a:bodyPr>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1.The dense forest now turned into a ferocious monster, as if to engulf the whole world with its wide-open mouth.</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2.</a:t>
            </a:r>
            <a:r>
              <a:rPr lang="en-US" sz="2800">
                <a:uFillTx/>
                <a:latin typeface="Times New Roman" panose="02020603050405020304" charset="0"/>
                <a:ea typeface="微软雅黑" panose="020B0503020204020204" charset="-122"/>
                <a:cs typeface="Times New Roman" panose="02020603050405020304" charset="0"/>
                <a:sym typeface="+mn-ea"/>
              </a:rPr>
              <a:t>The comforting forest sounds quickly turned into a terrifying symphony of thunder and wind. </a:t>
            </a:r>
            <a:endParaRPr lang="en-US" sz="28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3. The trail that was once so clear became a muddy mess, making it impossible for us to make our way back. </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4.</a:t>
            </a:r>
            <a:r>
              <a:rPr sz="2800" b="1">
                <a:latin typeface="Times New Roman" panose="02020603050405020304" charset="0"/>
                <a:cs typeface="Times New Roman" panose="02020603050405020304" charset="0"/>
                <a:sym typeface="+mn-ea"/>
              </a:rPr>
              <a:t>The gentle breeze we had been enjoying turned into a fierce gust, whipping through the trees and causing leaves to dance wildly in the air. </a:t>
            </a:r>
            <a:endParaRPr sz="2800" b="1">
              <a:latin typeface="Times New Roman" panose="02020603050405020304" charset="0"/>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5.The whole world seemed unnaturally dark, as if it had been drained of all light.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6.We tried the guide map we brought with us, but it didn’t work at all in such a mist-clouded dense forest.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3.We were in despair.</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399915"/>
          </a:xfrm>
          <a:prstGeom prst="rect">
            <a:avLst/>
          </a:prstGeom>
          <a:noFill/>
        </p:spPr>
        <p:txBody>
          <a:bodyPr wrap="square" rtlCol="0">
            <a:spAutoFit/>
          </a:bodyPr>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1.</a:t>
            </a:r>
            <a:r>
              <a:rPr lang="zh-CN" altLang="en-US" sz="2800">
                <a:latin typeface="Times New Roman" panose="02020603050405020304" charset="0"/>
                <a:cs typeface="Times New Roman" panose="02020603050405020304" charset="0"/>
                <a:sym typeface="+mn-ea"/>
              </a:rPr>
              <a:t>Hours passed,and our attempts to find the trail proved to be in vain. With the cold creeping in,</a:t>
            </a: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despair started to set in. </a:t>
            </a:r>
            <a:endParaRPr lang="zh-CN" altLang="en-US" sz="2800">
              <a:latin typeface="Times New Roman" panose="02020603050405020304" charset="0"/>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2.However, after a long walk, we still failed to find a way out.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3.Despite this, we searched blindly and madly for our way out, exhausted and soaked through.</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4.With every possible means tried, we were at a loss. Our life seemed like a tiny broken boat at the mercy of the storm and the forest.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5. We cried for help, but no response; we tried the map, but no luck; we prayed, but no god was in sight.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6.It seemed that our adventurous day would be a disaster.</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2.1.How did we react to the flickering light?</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831080"/>
          </a:xfrm>
          <a:prstGeom prst="rect">
            <a:avLst/>
          </a:prstGeom>
          <a:noFill/>
        </p:spPr>
        <p:txBody>
          <a:bodyPr wrap="square" rtlCol="0">
            <a:spAutoFit/>
          </a:bodyPr>
          <a:p>
            <a:pPr algn="just"/>
            <a:r>
              <a:rPr lang="en-US" sz="2800">
                <a:uFillTx/>
                <a:latin typeface="Times New Roman" panose="02020603050405020304" charset="0"/>
                <a:ea typeface="微软雅黑" panose="020B0503020204020204" charset="-122"/>
                <a:cs typeface="Times New Roman" panose="02020603050405020304" charset="0"/>
                <a:sym typeface="+mn-ea"/>
              </a:rPr>
              <a:t>1.Immediately, the fire of hope deep down at heart was reignited, totally replacing the previous fear. </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2.Curiosity overpowered our fear, and we decided to follow it. </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3.The fear and despair inside immediately disappeared, totally replaced by the desire to reach the light, where hope was.</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4.The flickering light threw a light upon our desperate heart, motivating us to  plough on.</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5.As we drew closer, we saw a small log cabin, lights shining from its windows.</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6.Following the muddy trail, we stumbled forward through the big rain and headed in the direction of the light. And it was not long before we arrived at where the light came from- Mrs. Evan’s cabin.</a:t>
            </a:r>
            <a:endParaRPr lang="en-US"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2.2.Approaching the light, what did we find?</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831080"/>
          </a:xfrm>
          <a:prstGeom prst="rect">
            <a:avLst/>
          </a:prstGeom>
          <a:noFill/>
        </p:spPr>
        <p:txBody>
          <a:bodyPr wrap="square" rtlCol="0">
            <a:spAutoFit/>
          </a:bodyPr>
          <a:p>
            <a:pPr algn="just"/>
            <a:r>
              <a:rPr lang="en-US" sz="2800">
                <a:uFillTx/>
                <a:latin typeface="Times New Roman" panose="02020603050405020304" charset="0"/>
                <a:ea typeface="微软雅黑" panose="020B0503020204020204" charset="-122"/>
                <a:cs typeface="Times New Roman" panose="02020603050405020304" charset="0"/>
                <a:sym typeface="+mn-ea"/>
              </a:rPr>
              <a:t>1.And it was not long before we arrived at where the light came from- Mrs. Evan’s cabin. We were welcomed into the cabin, got changed and were put up for the night. </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2.As we drew closer, we saw a small log cabin, lights shining from its windows. Knocking on the door, an elderly woman, Mrs. Evans, welcomed us with a warm smile.</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3.As we drew closer, we were relieved to find that the light was coming from a small cabin  in the woods-- a house belonging to Mrs. Evsans, a ranger.</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4. She offered us shelter for the night, and the next morning, guided us back to the main trail.</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5.We were welcomed into the cabin, got changed and were put up for the night. </a:t>
            </a:r>
            <a:endParaRPr lang="en-US"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2.3.How did the story end?</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399915"/>
          </a:xfrm>
          <a:prstGeom prst="rect">
            <a:avLst/>
          </a:prstGeom>
          <a:noFill/>
        </p:spPr>
        <p:txBody>
          <a:bodyPr wrap="square" rtlCol="0">
            <a:spAutoFit/>
          </a:bodyPr>
          <a:p>
            <a:pPr algn="just"/>
            <a:r>
              <a:rPr lang="en-US" sz="2800">
                <a:uFillTx/>
                <a:latin typeface="Times New Roman" panose="02020603050405020304" charset="0"/>
                <a:ea typeface="微软雅黑" panose="020B0503020204020204" charset="-122"/>
                <a:cs typeface="Times New Roman" panose="02020603050405020304" charset="0"/>
                <a:sym typeface="+mn-ea"/>
              </a:rPr>
              <a:t>1.Sitting by the light and chatting with Mrs. Evans about what had happened, it struck me that</a:t>
            </a:r>
            <a:r>
              <a:rPr lang="en-US" sz="2800">
                <a:solidFill>
                  <a:srgbClr val="FF0000"/>
                </a:solidFill>
                <a:uFillTx/>
                <a:latin typeface="Times New Roman" panose="02020603050405020304" charset="0"/>
                <a:ea typeface="微软雅黑" panose="020B0503020204020204" charset="-122"/>
                <a:cs typeface="Times New Roman" panose="02020603050405020304" charset="0"/>
                <a:sym typeface="+mn-ea"/>
              </a:rPr>
              <a:t> there was always light at the end of the tunnel</a:t>
            </a:r>
            <a:r>
              <a:rPr lang="en-US" sz="2800">
                <a:uFillTx/>
                <a:latin typeface="Times New Roman" panose="02020603050405020304" charset="0"/>
                <a:ea typeface="微软雅黑" panose="020B0503020204020204" charset="-122"/>
                <a:cs typeface="Times New Roman" panose="02020603050405020304" charset="0"/>
                <a:sym typeface="+mn-ea"/>
              </a:rPr>
              <a:t>, leading me through the darkest times and the unpredictable and merciless nature.(</a:t>
            </a:r>
            <a:r>
              <a:rPr lang="zh-CN" altLang="en-US" sz="2800">
                <a:uFillTx/>
                <a:latin typeface="Times New Roman" panose="02020603050405020304" charset="0"/>
                <a:ea typeface="微软雅黑" panose="020B0503020204020204" charset="-122"/>
                <a:cs typeface="Times New Roman" panose="02020603050405020304" charset="0"/>
                <a:sym typeface="+mn-ea"/>
              </a:rPr>
              <a:t>回扣文本主题</a:t>
            </a:r>
            <a:r>
              <a:rPr lang="en-US" sz="2800">
                <a:uFillTx/>
                <a:latin typeface="Times New Roman" panose="02020603050405020304" charset="0"/>
                <a:ea typeface="微软雅黑" panose="020B0503020204020204" charset="-122"/>
                <a:cs typeface="Times New Roman" panose="02020603050405020304" charset="0"/>
                <a:sym typeface="+mn-ea"/>
              </a:rPr>
              <a:t>)</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2.Miraculously, the dark clouds disappeared, the piercing wind left, the big rain stopped and rainbows emerged against the setting sun, i</a:t>
            </a:r>
            <a:r>
              <a:rPr lang="en-US" sz="2800">
                <a:solidFill>
                  <a:srgbClr val="FF0000"/>
                </a:solidFill>
                <a:uFillTx/>
                <a:latin typeface="Times New Roman" panose="02020603050405020304" charset="0"/>
                <a:ea typeface="微软雅黑" panose="020B0503020204020204" charset="-122"/>
                <a:cs typeface="Times New Roman" panose="02020603050405020304" charset="0"/>
                <a:sym typeface="+mn-ea"/>
              </a:rPr>
              <a:t>ts rays of light streaming through the window, warming the whole room</a:t>
            </a:r>
            <a:r>
              <a:rPr lang="en-US" sz="2800">
                <a:uFillTx/>
                <a:latin typeface="Times New Roman" panose="02020603050405020304" charset="0"/>
                <a:ea typeface="微软雅黑" panose="020B0503020204020204" charset="-122"/>
                <a:cs typeface="Times New Roman" panose="02020603050405020304" charset="0"/>
                <a:sym typeface="+mn-ea"/>
              </a:rPr>
              <a:t>.</a:t>
            </a:r>
            <a:r>
              <a:rPr lang="zh-CN" altLang="en-US" sz="2800">
                <a:uFillTx/>
                <a:latin typeface="Times New Roman" panose="02020603050405020304" charset="0"/>
                <a:ea typeface="微软雅黑" panose="020B0503020204020204" charset="-122"/>
                <a:cs typeface="Times New Roman" panose="02020603050405020304" charset="0"/>
                <a:sym typeface="+mn-ea"/>
              </a:rPr>
              <a:t>（画面定格）</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3.This incident </a:t>
            </a:r>
            <a:r>
              <a:rPr lang="en-US" sz="2800">
                <a:solidFill>
                  <a:srgbClr val="FF0000"/>
                </a:solidFill>
                <a:uFillTx/>
                <a:latin typeface="Times New Roman" panose="02020603050405020304" charset="0"/>
                <a:ea typeface="微软雅黑" panose="020B0503020204020204" charset="-122"/>
                <a:cs typeface="Times New Roman" panose="02020603050405020304" charset="0"/>
                <a:sym typeface="+mn-ea"/>
              </a:rPr>
              <a:t>strengthened our friendship and taught us the value of resilience and hope.</a:t>
            </a:r>
            <a:r>
              <a:rPr lang="en-US" sz="2800">
                <a:uFillTx/>
                <a:latin typeface="Times New Roman" panose="02020603050405020304" charset="0"/>
                <a:ea typeface="微软雅黑" panose="020B0503020204020204" charset="-122"/>
                <a:cs typeface="Times New Roman" panose="02020603050405020304" charset="0"/>
                <a:sym typeface="+mn-ea"/>
              </a:rPr>
              <a:t> The experience was </a:t>
            </a:r>
            <a:r>
              <a:rPr lang="en-US" sz="2800">
                <a:solidFill>
                  <a:srgbClr val="FF0000"/>
                </a:solidFill>
                <a:uFillTx/>
                <a:latin typeface="Times New Roman" panose="02020603050405020304" charset="0"/>
                <a:ea typeface="微软雅黑" panose="020B0503020204020204" charset="-122"/>
                <a:cs typeface="Times New Roman" panose="02020603050405020304" charset="0"/>
                <a:sym typeface="+mn-ea"/>
              </a:rPr>
              <a:t>unexpected, terrifying, but enlightening all the same.</a:t>
            </a:r>
            <a:r>
              <a:rPr lang="en-US" sz="2800">
                <a:uFillTx/>
                <a:latin typeface="Times New Roman" panose="02020603050405020304" charset="0"/>
                <a:ea typeface="微软雅黑" panose="020B0503020204020204" charset="-122"/>
                <a:cs typeface="Times New Roman" panose="02020603050405020304" charset="0"/>
                <a:sym typeface="+mn-ea"/>
              </a:rPr>
              <a:t> </a:t>
            </a:r>
            <a:r>
              <a:rPr lang="zh-CN" altLang="en-US" sz="2800">
                <a:uFillTx/>
                <a:latin typeface="Times New Roman" panose="02020603050405020304" charset="0"/>
                <a:ea typeface="微软雅黑" panose="020B0503020204020204" charset="-122"/>
                <a:cs typeface="Times New Roman" panose="02020603050405020304" charset="0"/>
                <a:sym typeface="+mn-ea"/>
              </a:rPr>
              <a:t>（感悟）</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endParaRPr lang="en-US"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6662400" cy="6858000"/>
          </a:xfrm>
          <a:prstGeom prst="rect">
            <a:avLst/>
          </a:prstGeom>
        </p:spPr>
      </p:pic>
      <p:sp>
        <p:nvSpPr>
          <p:cNvPr id="4" name="文本框 3"/>
          <p:cNvSpPr txBox="1"/>
          <p:nvPr/>
        </p:nvSpPr>
        <p:spPr>
          <a:xfrm>
            <a:off x="168275" y="518795"/>
            <a:ext cx="11856085" cy="1476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indent="0" algn="ctr" fontAlgn="auto">
              <a:lnSpc>
                <a:spcPts val="5400"/>
              </a:lnSpc>
            </a:pPr>
            <a:r>
              <a:rPr lang="zh-CN" altLang="en-US" sz="4000">
                <a:latin typeface="Arial" panose="020B0604020202020204" pitchFamily="34" charset="0"/>
                <a:cs typeface="Arial" panose="020B0604020202020204" pitchFamily="34" charset="0"/>
              </a:rPr>
              <a:t>20230901浙江省七彩阳光返校考读后续写讲评</a:t>
            </a:r>
            <a:endParaRPr lang="zh-CN" altLang="en-US" sz="4000">
              <a:latin typeface="Arial" panose="020B0604020202020204" pitchFamily="34" charset="0"/>
              <a:cs typeface="Arial" panose="020B0604020202020204" pitchFamily="34" charset="0"/>
            </a:endParaRPr>
          </a:p>
          <a:p>
            <a:pPr indent="0" algn="ctr" fontAlgn="auto">
              <a:lnSpc>
                <a:spcPts val="5400"/>
              </a:lnSpc>
            </a:pPr>
            <a:r>
              <a:rPr lang="zh-CN" altLang="en-US" sz="4000">
                <a:latin typeface="Arial" panose="020B0604020202020204" pitchFamily="34" charset="0"/>
                <a:cs typeface="Arial" panose="020B0604020202020204" pitchFamily="34" charset="0"/>
              </a:rPr>
              <a:t>-Lost in the Smoky Mountain</a:t>
            </a:r>
            <a:endParaRPr lang="zh-CN" altLang="en-US" sz="4000">
              <a:latin typeface="Arial" panose="020B0604020202020204" pitchFamily="34" charset="0"/>
              <a:cs typeface="Arial" panose="020B0604020202020204" pitchFamily="34" charset="0"/>
            </a:endParaRPr>
          </a:p>
        </p:txBody>
      </p:sp>
      <p:sp>
        <p:nvSpPr>
          <p:cNvPr id="5" name="文本框 4"/>
          <p:cNvSpPr txBox="1"/>
          <p:nvPr>
            <p:custDataLst>
              <p:tags r:id="rId2"/>
            </p:custDataLst>
          </p:nvPr>
        </p:nvSpPr>
        <p:spPr>
          <a:xfrm>
            <a:off x="9596755" y="5648960"/>
            <a:ext cx="2722245" cy="1065530"/>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pPr indent="0" algn="l" fontAlgn="auto">
              <a:lnSpc>
                <a:spcPts val="3800"/>
              </a:lnSpc>
            </a:pPr>
            <a:r>
              <a:rPr lang="zh-CN" altLang="en-US" sz="2800">
                <a:latin typeface="华文中宋" panose="02010600040101010101" charset="-122"/>
                <a:ea typeface="华文中宋" panose="02010600040101010101" charset="-122"/>
                <a:cs typeface="Arial" panose="020B0604020202020204" pitchFamily="34" charset="0"/>
              </a:rPr>
              <a:t>陈星可</a:t>
            </a:r>
            <a:endParaRPr lang="zh-CN" altLang="en-US" sz="2800">
              <a:latin typeface="华文中宋" panose="02010600040101010101" charset="-122"/>
              <a:ea typeface="华文中宋" panose="02010600040101010101" charset="-122"/>
              <a:cs typeface="Arial" panose="020B0604020202020204" pitchFamily="34" charset="0"/>
            </a:endParaRPr>
          </a:p>
          <a:p>
            <a:pPr indent="0" algn="l" fontAlgn="auto">
              <a:lnSpc>
                <a:spcPts val="3800"/>
              </a:lnSpc>
            </a:pPr>
            <a:r>
              <a:rPr lang="zh-CN" altLang="en-US" sz="2800">
                <a:latin typeface="华文中宋" panose="02010600040101010101" charset="-122"/>
                <a:ea typeface="华文中宋" panose="02010600040101010101" charset="-122"/>
                <a:cs typeface="Arial" panose="020B0604020202020204" pitchFamily="34" charset="0"/>
              </a:rPr>
              <a:t>浙江省天台中学</a:t>
            </a:r>
            <a:endParaRPr lang="zh-CN" altLang="en-US" sz="2800">
              <a:latin typeface="华文中宋" panose="02010600040101010101" charset="-122"/>
              <a:ea typeface="华文中宋" panose="02010600040101010101" charset="-122"/>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范文展示</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311150" y="763905"/>
            <a:ext cx="11540490" cy="587375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sz="2400">
                <a:latin typeface="Times New Roman" panose="02020603050405020304" charset="0"/>
                <a:cs typeface="Times New Roman" panose="02020603050405020304" charset="0"/>
              </a:rPr>
              <a:t>     </a:t>
            </a:r>
            <a:r>
              <a:rPr lang="en-US" altLang="zh-CN" sz="2400">
                <a:solidFill>
                  <a:srgbClr val="0070C0"/>
                </a:solidFill>
                <a:latin typeface="Times New Roman" panose="02020603050405020304" charset="0"/>
                <a:cs typeface="Times New Roman" panose="02020603050405020304" charset="0"/>
              </a:rPr>
              <a:t> </a:t>
            </a:r>
            <a:r>
              <a:rPr sz="2400" i="1">
                <a:solidFill>
                  <a:srgbClr val="0070C0"/>
                </a:solidFill>
                <a:latin typeface="Times New Roman" panose="02020603050405020304" charset="0"/>
                <a:cs typeface="Times New Roman" panose="02020603050405020304" charset="0"/>
              </a:rPr>
              <a:t>Suddenly, the weather took an abrupt turn.</a:t>
            </a:r>
            <a:r>
              <a:rPr sz="2400">
                <a:latin typeface="Times New Roman" panose="02020603050405020304" charset="0"/>
                <a:cs typeface="Times New Roman" panose="02020603050405020304" charset="0"/>
              </a:rPr>
              <a:t> Dark clouds shrouded the sky, and a heavy downpour ensued. The comforting forest sounds quickly turned into a terrifying symphony of thunder and wind. The trail that was once so clear became a muddy mess, making it impossible to continue. We tried to consult our map, but it was too late; we were lost in the wildness. Hours passed, and our attempts to find the trail proved to be in vain. With the cold creeping in, despair started to set in. </a:t>
            </a:r>
            <a:endParaRPr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a:t>
            </a:r>
            <a:r>
              <a:rPr sz="2400" i="1">
                <a:solidFill>
                  <a:srgbClr val="0070C0"/>
                </a:solidFill>
                <a:latin typeface="Times New Roman" panose="02020603050405020304" charset="0"/>
                <a:cs typeface="Times New Roman" panose="02020603050405020304" charset="0"/>
              </a:rPr>
              <a:t>Just when we were about to give up, a faint light flickered in the distance. </a:t>
            </a:r>
            <a:r>
              <a:rPr sz="2400">
                <a:latin typeface="Times New Roman" panose="02020603050405020304" charset="0"/>
                <a:cs typeface="Times New Roman" panose="02020603050405020304" charset="0"/>
              </a:rPr>
              <a:t>Curiosity overpowered our fear, and we decided to follow it. As we drew closer, we saw a small log cabin, lights shining from its windows. Knocking on the door, an elderly woman, Mrs. Evans, welcomed us with a warm smile. She was a retired ranger who had chosen to live her twilight years in the heart of the mountains. She offered us shelter for the night, and the next morning, guided us back to the main trail. This incident strengthened our friendship and taught us the value of resilience and hope. The experience was unexpected, terrifying, but enlightening all the same. </a:t>
            </a:r>
            <a:endParaRPr sz="2400">
              <a:latin typeface="Times New Roman" panose="02020603050405020304" charset="0"/>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下水作文</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785" y="638810"/>
            <a:ext cx="7394575" cy="615442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algn="just"/>
            <a:r>
              <a:rPr lang="en-US" altLang="zh-CN" sz="24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sz="2800" i="1">
                <a:solidFill>
                  <a:srgbClr val="0070C0"/>
                </a:solidFill>
                <a:latin typeface="Times New Roman" panose="02020603050405020304" charset="0"/>
                <a:cs typeface="Times New Roman" panose="02020603050405020304" charset="0"/>
              </a:rPr>
              <a:t>Suddenly, the weather took an abrupt turn.</a:t>
            </a:r>
            <a:r>
              <a:rPr sz="2800">
                <a:latin typeface="Times New Roman" panose="02020603050405020304" charset="0"/>
                <a:cs typeface="Times New Roman" panose="02020603050405020304" charset="0"/>
              </a:rPr>
              <a:t> Dark clouds were gathering above us and blocked out the bright summer sunshine, as if to swallow us and the entire world around. Then followed deafening thunder and piercing wind, which gave Peter and me the fright of our life. And the next moment, the subsequent downpour put us in an even more desperate situation, blocking our vision and making the clear trail we had just spotted muddy and more winding. We tried the guide map we brought with us, but it didn’t work at all in such a mist-clouded dense forest. Despite this, we searched blindly and madly for our way out, exhausted and soaked through.</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p:txBody>
      </p:sp>
      <p:sp>
        <p:nvSpPr>
          <p:cNvPr id="4" name="文本框 3"/>
          <p:cNvSpPr txBox="1"/>
          <p:nvPr/>
        </p:nvSpPr>
        <p:spPr>
          <a:xfrm>
            <a:off x="7452995" y="638810"/>
            <a:ext cx="4571365" cy="6123940"/>
          </a:xfrm>
          <a:prstGeom prst="rect">
            <a:avLst/>
          </a:prstGeom>
          <a:solidFill>
            <a:schemeClr val="bg1">
              <a:lumMod val="6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1.</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本段与段首句的衔接非常自然，紧紧抓住</a:t>
            </a:r>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weather</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一词展开。同时充分利用文本元素，进行合理加工，如</a:t>
            </a:r>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trail, map</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等元素都进行了再利用。</a:t>
            </a:r>
            <a:endPar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endParaRPr>
          </a:p>
          <a:p>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2.</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尾句凸显了作者面临的绝望境地，与第二段的</a:t>
            </a:r>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give up </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很好的呼应和衔接。</a:t>
            </a:r>
            <a:endPar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endParaRPr>
          </a:p>
          <a:p>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3.</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非谓语结构、修辞格、无灵主语、长短句的交错使用的运用使得文章顺畅、灵动。</a:t>
            </a:r>
            <a:endPar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endParaRPr>
          </a:p>
          <a:p>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4.</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多处用具体性的词汇，使表达更具画面感。</a:t>
            </a:r>
            <a:endPar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下水作文</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785" y="638810"/>
            <a:ext cx="7420610" cy="615442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algn="just"/>
            <a:r>
              <a:rPr lang="en-US" altLang="zh-CN" sz="2400">
                <a:latin typeface="Times New Roman" panose="02020603050405020304" charset="0"/>
                <a:cs typeface="Times New Roman" panose="02020603050405020304" charset="0"/>
              </a:rPr>
              <a:t>   </a:t>
            </a:r>
            <a:r>
              <a:rPr sz="2800" i="1">
                <a:solidFill>
                  <a:srgbClr val="0070C0"/>
                </a:solidFill>
                <a:latin typeface="Times New Roman" panose="02020603050405020304" charset="0"/>
                <a:cs typeface="Times New Roman" panose="02020603050405020304" charset="0"/>
              </a:rPr>
              <a:t>Just when we were about to give up, a faint light flickered in the distance.</a:t>
            </a:r>
            <a:r>
              <a:rPr sz="2800">
                <a:latin typeface="Times New Roman" panose="02020603050405020304" charset="0"/>
                <a:cs typeface="Times New Roman" panose="02020603050405020304" charset="0"/>
              </a:rPr>
              <a:t> Immediately, the fire of hope deep down at heart was reignited, totally replacing the previous fear. Following the muddy trail, we stumbled forward through the big rain and headed in the direction of the light. And it was not long before we arrived at where the light came from- Mrs. Evan’s cabin. We were welcomed into the cabin, got changed and were put up for the night. Sitting by the light and chatting with Mrs. Evans about what had happened, it struck me that there was always light at the end of the tunnel, leading me through the darkest times and the unpredictable and merciless nature.</a:t>
            </a:r>
            <a:endParaRPr sz="2800">
              <a:latin typeface="Times New Roman" panose="02020603050405020304" charset="0"/>
              <a:cs typeface="Times New Roman" panose="02020603050405020304" charset="0"/>
            </a:endParaRPr>
          </a:p>
        </p:txBody>
      </p:sp>
      <p:sp>
        <p:nvSpPr>
          <p:cNvPr id="4" name="文本框 3"/>
          <p:cNvSpPr txBox="1"/>
          <p:nvPr>
            <p:custDataLst>
              <p:tags r:id="rId4"/>
            </p:custDataLst>
          </p:nvPr>
        </p:nvSpPr>
        <p:spPr>
          <a:xfrm>
            <a:off x="7584440" y="638810"/>
            <a:ext cx="4460240" cy="6153785"/>
          </a:xfrm>
          <a:prstGeom prst="rect">
            <a:avLst/>
          </a:prstGeom>
          <a:solidFill>
            <a:schemeClr val="bg1">
              <a:lumMod val="65000"/>
            </a:scheme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1.</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本段与段首句的衔接非常自然，情节简洁，表达丰富。</a:t>
            </a:r>
            <a:endParaRPr lang="zh-CN" altLang="en-US" sz="2800">
              <a:solidFill>
                <a:srgbClr val="1D1D99"/>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2.</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通过句子副词</a:t>
            </a:r>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Immediately</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、时间句式</a:t>
            </a:r>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It was not long before...</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、分词状语</a:t>
            </a:r>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Sitting... and chatting</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等多样方式，实现了情节的高效推进。</a:t>
            </a:r>
            <a:endParaRPr lang="zh-CN" altLang="en-US" sz="2800">
              <a:solidFill>
                <a:srgbClr val="1D1D99"/>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4.</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高级句式和高级词汇的应景运用给读者眼前一亮。</a:t>
            </a:r>
            <a:endParaRPr lang="zh-CN" altLang="en-US" sz="2800">
              <a:solidFill>
                <a:srgbClr val="1D1D99"/>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4.</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结束句是提分亮点，不但回扣了文本主旨，而且巧妙地再利用段首句信息，达到了意境和表达的完美融合。</a:t>
            </a:r>
            <a:endParaRPr lang="zh-CN" altLang="en-US" sz="2800">
              <a:solidFill>
                <a:srgbClr val="1D1D99"/>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213995" y="0"/>
            <a:ext cx="11978005" cy="6858635"/>
          </a:xfrm>
          <a:prstGeom prst="rect">
            <a:avLst/>
          </a:prstGeom>
          <a:noFill/>
          <a:ln w="9525">
            <a:noFill/>
          </a:ln>
        </p:spPr>
      </p:pic>
      <p:sp>
        <p:nvSpPr>
          <p:cNvPr id="2" name="文本框 1"/>
          <p:cNvSpPr txBox="1"/>
          <p:nvPr/>
        </p:nvSpPr>
        <p:spPr>
          <a:xfrm>
            <a:off x="686435" y="5229225"/>
            <a:ext cx="10916920" cy="768350"/>
          </a:xfrm>
          <a:prstGeom prst="rect">
            <a:avLst/>
          </a:prstGeom>
          <a:solidFill>
            <a:schemeClr val="accent2"/>
          </a:solidFill>
        </p:spPr>
        <p:txBody>
          <a:bodyPr wrap="square" rtlCol="0">
            <a:spAutoFit/>
          </a:bodyPr>
          <a:p>
            <a:pPr algn="ctr"/>
            <a:r>
              <a:rPr lang="en-US" altLang="zh-CN" sz="4400">
                <a:latin typeface="Times New Roman" panose="02020603050405020304" charset="0"/>
                <a:cs typeface="Times New Roman" panose="02020603050405020304" charset="0"/>
                <a:sym typeface="+mn-ea"/>
              </a:rPr>
              <a:t>T</a:t>
            </a:r>
            <a:r>
              <a:rPr lang="zh-CN" altLang="en-US" sz="4400">
                <a:latin typeface="Times New Roman" panose="02020603050405020304" charset="0"/>
                <a:cs typeface="Times New Roman" panose="02020603050405020304" charset="0"/>
                <a:sym typeface="+mn-ea"/>
              </a:rPr>
              <a:t>here</a:t>
            </a:r>
            <a:r>
              <a:rPr lang="en-US" altLang="zh-CN" sz="4400">
                <a:latin typeface="Times New Roman" panose="02020603050405020304" charset="0"/>
                <a:cs typeface="Times New Roman" panose="02020603050405020304" charset="0"/>
                <a:sym typeface="+mn-ea"/>
              </a:rPr>
              <a:t>’</a:t>
            </a:r>
            <a:r>
              <a:rPr lang="zh-CN" altLang="en-US" sz="4400">
                <a:latin typeface="Times New Roman" panose="02020603050405020304" charset="0"/>
                <a:cs typeface="Times New Roman" panose="02020603050405020304" charset="0"/>
                <a:sym typeface="+mn-ea"/>
              </a:rPr>
              <a:t>s always a light at the end of the tunnel</a:t>
            </a:r>
            <a:r>
              <a:rPr lang="en-US" altLang="zh-CN" sz="4400">
                <a:latin typeface="Times New Roman" panose="02020603050405020304" charset="0"/>
                <a:cs typeface="Times New Roman" panose="02020603050405020304" charset="0"/>
                <a:sym typeface="+mn-ea"/>
              </a:rPr>
              <a:t>.</a:t>
            </a:r>
            <a:endParaRPr lang="en-US" altLang="zh-CN" sz="4400">
              <a:latin typeface="Times New Roman" panose="02020603050405020304" charset="0"/>
              <a:cs typeface="Times New Roman" panose="02020603050405020304" charset="0"/>
              <a:sym typeface="+mn-ea"/>
            </a:endParaRPr>
          </a:p>
        </p:txBody>
      </p:sp>
      <p:sp>
        <p:nvSpPr>
          <p:cNvPr id="3" name="文本框 2"/>
          <p:cNvSpPr txBox="1"/>
          <p:nvPr>
            <p:custDataLst>
              <p:tags r:id="rId2"/>
            </p:custDataLst>
          </p:nvPr>
        </p:nvSpPr>
        <p:spPr>
          <a:xfrm>
            <a:off x="3657600" y="1315085"/>
            <a:ext cx="4963160" cy="1322070"/>
          </a:xfrm>
          <a:prstGeom prst="rect">
            <a:avLst/>
          </a:prstGeom>
          <a:solidFill>
            <a:schemeClr val="accent2"/>
          </a:solidFill>
        </p:spPr>
        <p:txBody>
          <a:bodyPr wrap="square" rtlCol="0">
            <a:spAutoFit/>
          </a:bodyPr>
          <a:p>
            <a:pPr algn="ctr"/>
            <a:r>
              <a:rPr lang="en-US" altLang="zh-CN" sz="8000">
                <a:latin typeface="Bernard MT Condensed" panose="02050806060905020404" charset="0"/>
                <a:cs typeface="Bernard MT Condensed" panose="02050806060905020404" charset="0"/>
                <a:sym typeface="+mn-ea"/>
              </a:rPr>
              <a:t>T</a:t>
            </a:r>
            <a:r>
              <a:rPr lang="zh-CN" altLang="en-US" sz="8000">
                <a:latin typeface="Bernard MT Condensed" panose="02050806060905020404" charset="0"/>
                <a:cs typeface="Bernard MT Condensed" panose="02050806060905020404" charset="0"/>
                <a:sym typeface="+mn-ea"/>
              </a:rPr>
              <a:t>h</a:t>
            </a:r>
            <a:r>
              <a:rPr lang="en-US" sz="8000">
                <a:latin typeface="Bernard MT Condensed" panose="02050806060905020404" charset="0"/>
                <a:cs typeface="Bernard MT Condensed" panose="02050806060905020404" charset="0"/>
                <a:sym typeface="+mn-ea"/>
              </a:rPr>
              <a:t>ank you!</a:t>
            </a:r>
            <a:endParaRPr lang="en-US" sz="8000">
              <a:latin typeface="Bernard MT Condensed" panose="02050806060905020404" charset="0"/>
              <a:cs typeface="Bernard MT Condensed" panose="020508060609050204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文本呈现</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785" y="638810"/>
            <a:ext cx="12075795" cy="6101080"/>
          </a:xfrm>
          <a:prstGeom prst="rect">
            <a:avLst/>
          </a:prstGeom>
          <a:noFill/>
          <a:extLst>
            <a:ext uri="{909E8E84-426E-40DD-AFC4-6F175D3DCCD1}">
              <a14:hiddenFill xmlns:a14="http://schemas.microsoft.com/office/drawing/2010/main">
                <a:solidFill>
                  <a:schemeClr val="bg1">
                    <a:lumMod val="85000"/>
                  </a:schemeClr>
                </a:solidFill>
              </a14:hiddenFill>
            </a:ext>
          </a:extLst>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Nature, while beautiful, could also be unpredictable and merciless. But most importantly, we bear in mind that in the darkest times, there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always a light at the end of the tunnel, just like Mrs. Evans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cabin light.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One bright summer day, my friend Peter and I decided to venture into the unexplored trails of the Great Smoky Mountains. Blessed with rich biodiversity and fascinating landscapes, the national park seemed a perfect getaway. Little did we know that our casual hike would soon turn into an unexpected personal incident, forever engraved in our memories.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We set off early in the morning, equipped with our backpacks and a map that was supposed to guide us through the winding trails. The sun was up, casting long shadows on the forest floor as we set off on our journey. We trekked(艰难行走), laughed, and marveled at the beauty of nature around us.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As we trekked through the dense forests, taking in the natural wonders around us, we couldn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help but feel a sense of adventure coursing through our veins. The trail was rugged and uneven, but we persevered through the challenging landscape.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Midway through our expedition, we stumbled upon a breathtaking waterfall, its glistening waters cascading down the rocks in a quiet and peaceful melody. We sat down by the water</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edge, taking a moment to get lost in the beauty of nature. The cool mist from the waterfall enveloped us, and we felt refreshed and energetic.</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As the day wore on, we ventured deeper into the wilderness, eager to explore every corner of this natural paradise. We were so absorbed in the beauty of nature that just didn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notice our way and it seemed that we could not find the way back to the familiar part of the forest.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Panicking, we scrambled to find our way back but the dense vegetation and winding trails only served to confuse us further. We tried to remember any possible signs that might lead us back. No sooner had we celebrated our return to the clear trails than something worse happened.</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注意：1.续写词数应为150左右；2.请按如下格式在答题卡的相应位置作答。</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Suddenly, the weather took an abrupt turn.</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Just when we were about to give up, a faint light flickered in the distance.</a:t>
            </a:r>
            <a:endParaRPr lang="zh-CN" altLang="en-US">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37845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00482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语言积累</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词块</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311785" y="638810"/>
            <a:ext cx="4479290" cy="6075680"/>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1.记在心/脑里</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2.冒险进入..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3.有幸拥有...	</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4.永远扎根在我的记忆里</a:t>
            </a:r>
            <a:endParaRPr sz="2800">
              <a:latin typeface="Times New Roman" panose="02020603050405020304" charset="0"/>
              <a:cs typeface="Times New Roman" panose="02020603050405020304" charset="0"/>
            </a:endParaRPr>
          </a:p>
          <a:p>
            <a:pPr indent="0" algn="r" fontAlgn="auto">
              <a:lnSpc>
                <a:spcPts val="3860"/>
              </a:lnSpc>
            </a:pP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5.配备，武装...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6.蜿蜒的小道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7.投下长长的影子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8</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对...惊叹	</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9.观赏/欣赏大自然的杰作</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10.情不自禁地做...</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a:p>
            <a:pPr indent="0"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
        <p:nvSpPr>
          <p:cNvPr id="2" name="文本框 1"/>
          <p:cNvSpPr txBox="1"/>
          <p:nvPr/>
        </p:nvSpPr>
        <p:spPr>
          <a:xfrm>
            <a:off x="5015230" y="638810"/>
            <a:ext cx="6938010" cy="6075045"/>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fontAlgn="auto">
              <a:lnSpc>
                <a:spcPts val="3860"/>
              </a:lnSpc>
            </a:pPr>
            <a:r>
              <a:rPr sz="2800">
                <a:latin typeface="Times New Roman" panose="02020603050405020304" charset="0"/>
                <a:cs typeface="Times New Roman" panose="02020603050405020304" charset="0"/>
              </a:rPr>
              <a:t>1.bear/ keep... in mind</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2.venture into...</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3.be blessed with...</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4.forever engraved/planted/imprinted in my memory</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5.be equipped with...</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6.the winding trail/path</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7.cast /throw long shadows</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8</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marvel at...</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9.take in the natural wonders</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10.can’t help but do..., </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can’t help/resist doing...		</a:t>
            </a:r>
            <a:endParaRPr sz="2800">
              <a:latin typeface="Times New Roman" panose="02020603050405020304" charset="0"/>
              <a:cs typeface="Times New Roman" panose="02020603050405020304" charset="0"/>
            </a:endParaRPr>
          </a:p>
          <a:p>
            <a:pPr indent="0"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37845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00482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语言积累</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词块</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321310" y="638810"/>
            <a:ext cx="5006975" cy="6028055"/>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r" fontAlgn="auto">
              <a:lnSpc>
                <a:spcPts val="3860"/>
              </a:lnSpc>
            </a:pPr>
            <a:r>
              <a:rPr sz="2800">
                <a:latin typeface="Times New Roman" panose="02020603050405020304" charset="0"/>
                <a:cs typeface="Times New Roman" panose="02020603050405020304" charset="0"/>
              </a:rPr>
              <a:t>11.</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情感</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在全身血管中流动</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12.坚韧不拔穿过那有挑战性</a:t>
            </a:r>
            <a:r>
              <a:rPr lang="en-US" sz="2800">
                <a:latin typeface="Times New Roman" panose="02020603050405020304" charset="0"/>
                <a:cs typeface="Times New Roman" panose="02020603050405020304" charset="0"/>
              </a:rPr>
              <a:t>         </a:t>
            </a:r>
            <a:endParaRPr lang="en-US"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的风景	</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13.偶然发现让人</a:t>
            </a:r>
            <a:r>
              <a:rPr lang="zh-CN" sz="2800">
                <a:latin typeface="Times New Roman" panose="02020603050405020304" charset="0"/>
                <a:cs typeface="Times New Roman" panose="02020603050405020304" charset="0"/>
              </a:rPr>
              <a:t>惊</a:t>
            </a:r>
            <a:r>
              <a:rPr sz="2800">
                <a:latin typeface="Times New Roman" panose="02020603050405020304" charset="0"/>
                <a:cs typeface="Times New Roman" panose="02020603050405020304" charset="0"/>
              </a:rPr>
              <a:t>叹的瀑布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14.在旅途半路中</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15.感到神清气爽，精力充沛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16.（时间）消逝 	</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17.沉醉于自然的美丽中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18.努力去做某事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19.起到做...的作用</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sym typeface="+mn-ea"/>
              </a:rPr>
              <a:t>                 20.</a:t>
            </a:r>
            <a:r>
              <a:rPr lang="zh-CN" altLang="en-US" sz="2800">
                <a:latin typeface="Times New Roman" panose="02020603050405020304" charset="0"/>
                <a:cs typeface="Times New Roman" panose="02020603050405020304" charset="0"/>
                <a:sym typeface="+mn-ea"/>
              </a:rPr>
              <a:t>庆祝我们的回归</a:t>
            </a:r>
            <a:r>
              <a:rPr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a:p>
            <a:pPr indent="0"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
        <p:nvSpPr>
          <p:cNvPr id="2" name="文本框 1"/>
          <p:cNvSpPr txBox="1"/>
          <p:nvPr/>
        </p:nvSpPr>
        <p:spPr>
          <a:xfrm>
            <a:off x="5600700" y="638810"/>
            <a:ext cx="6352540" cy="602869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fontAlgn="auto">
              <a:lnSpc>
                <a:spcPts val="3860"/>
              </a:lnSpc>
            </a:pPr>
            <a:r>
              <a:rPr sz="2800">
                <a:latin typeface="Times New Roman" panose="02020603050405020304" charset="0"/>
                <a:cs typeface="Times New Roman" panose="02020603050405020304" charset="0"/>
              </a:rPr>
              <a:t>11.</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course through one’s veins</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12.persevere through the challenging landscape</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13.stumble on the breathtaking waterfall</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14.halfway through the adventure</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15.feel refreshed and energetic</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16.wear on</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17.be lost/absorbed in the beauty of nature</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18.scramble/ try/ strive to do...</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19.serve to do...	</a:t>
            </a:r>
            <a:endParaRPr sz="2800">
              <a:latin typeface="Times New Roman" panose="02020603050405020304" charset="0"/>
              <a:cs typeface="Times New Roman" panose="02020603050405020304" charset="0"/>
            </a:endParaRPr>
          </a:p>
          <a:p>
            <a:pPr indent="0" fontAlgn="auto">
              <a:lnSpc>
                <a:spcPts val="3860"/>
              </a:lnSpc>
            </a:pPr>
            <a:r>
              <a:rPr lang="en-US" sz="2800">
                <a:latin typeface="Times New Roman" panose="02020603050405020304" charset="0"/>
                <a:cs typeface="Times New Roman" panose="02020603050405020304" charset="0"/>
              </a:rPr>
              <a:t>20.celebrate our return</a:t>
            </a:r>
            <a:r>
              <a:rPr sz="2800">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37845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00482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语言积累</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句子</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150" y="638810"/>
            <a:ext cx="12024995" cy="6052185"/>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l" fontAlgn="auto">
              <a:lnSpc>
                <a:spcPts val="3860"/>
              </a:lnSpc>
            </a:pPr>
            <a:r>
              <a:rPr sz="2800">
                <a:latin typeface="Times New Roman" panose="02020603050405020304" charset="0"/>
                <a:cs typeface="Times New Roman" panose="02020603050405020304" charset="0"/>
              </a:rPr>
              <a:t>1.我们几乎不知道，我们的徒步旅行很快会变成意想不到的个人事件，永远铭刻在我们的记忆中。</a:t>
            </a:r>
            <a:r>
              <a:rPr sz="2800">
                <a:latin typeface="Times New Roman" panose="02020603050405020304" charset="0"/>
                <a:cs typeface="Times New Roman" panose="02020603050405020304" charset="0"/>
                <a:sym typeface="+mn-ea"/>
              </a:rPr>
              <a:t>（</a:t>
            </a:r>
            <a:r>
              <a:rPr lang="en-US" sz="2800">
                <a:latin typeface="Times New Roman" panose="02020603050405020304" charset="0"/>
                <a:cs typeface="Times New Roman" panose="02020603050405020304" charset="0"/>
                <a:sym typeface="+mn-ea"/>
              </a:rPr>
              <a:t>Little</a:t>
            </a:r>
            <a:r>
              <a:rPr sz="2800">
                <a:latin typeface="Times New Roman" panose="02020603050405020304" charset="0"/>
                <a:cs typeface="Times New Roman" panose="02020603050405020304" charset="0"/>
                <a:sym typeface="+mn-ea"/>
              </a:rPr>
              <a:t>部分倒装结构+分词状语）</a:t>
            </a:r>
            <a:endParaRPr sz="2800">
              <a:latin typeface="Times New Roman" panose="02020603050405020304" charset="0"/>
              <a:cs typeface="Times New Roman" panose="02020603050405020304" charset="0"/>
            </a:endParaRPr>
          </a:p>
          <a:p>
            <a:pPr indent="0" algn="l" fontAlgn="auto">
              <a:lnSpc>
                <a:spcPts val="3860"/>
              </a:lnSpc>
            </a:pPr>
            <a:r>
              <a:rPr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   </a:t>
            </a:r>
            <a:r>
              <a:rPr sz="2800">
                <a:solidFill>
                  <a:srgbClr val="FF0000"/>
                </a:solidFill>
                <a:latin typeface="Times New Roman" panose="02020603050405020304" charset="0"/>
                <a:cs typeface="Times New Roman" panose="02020603050405020304" charset="0"/>
              </a:rPr>
              <a:t>Little did we know</a:t>
            </a:r>
            <a:r>
              <a:rPr sz="2800">
                <a:latin typeface="Times New Roman" panose="02020603050405020304" charset="0"/>
                <a:cs typeface="Times New Roman" panose="02020603050405020304" charset="0"/>
              </a:rPr>
              <a:t> that our casual hike would soon turn into an unexpected personal incident, forever engraved in our memories.</a:t>
            </a:r>
            <a:endParaRPr sz="2800">
              <a:latin typeface="Times New Roman" panose="02020603050405020304" charset="0"/>
              <a:cs typeface="Times New Roman" panose="02020603050405020304" charset="0"/>
            </a:endParaRPr>
          </a:p>
          <a:p>
            <a:pPr indent="0" algn="l" fontAlgn="auto">
              <a:lnSpc>
                <a:spcPts val="3860"/>
              </a:lnSpc>
            </a:pPr>
            <a:endParaRPr lang="en-US" sz="2800">
              <a:latin typeface="Times New Roman" panose="02020603050405020304" charset="0"/>
              <a:cs typeface="Times New Roman" panose="02020603050405020304" charset="0"/>
            </a:endParaRPr>
          </a:p>
          <a:p>
            <a:pPr indent="0" algn="l" fontAlgn="auto">
              <a:lnSpc>
                <a:spcPts val="3860"/>
              </a:lnSpc>
            </a:pPr>
            <a:r>
              <a:rPr lang="en-US" sz="2800">
                <a:latin typeface="Times New Roman" panose="02020603050405020304" charset="0"/>
                <a:cs typeface="Times New Roman" panose="02020603050405020304" charset="0"/>
              </a:rPr>
              <a:t>2</a:t>
            </a:r>
            <a:r>
              <a:rPr sz="2800">
                <a:latin typeface="Times New Roman" panose="02020603050405020304" charset="0"/>
                <a:cs typeface="Times New Roman" panose="02020603050405020304" charset="0"/>
              </a:rPr>
              <a:t>.在探险的中途，我们偶然发现了一个令人惊叹的瀑布，它闪闪发光的水以平静的旋律从岩石上倾泻而下。</a:t>
            </a:r>
            <a:r>
              <a:rPr sz="2800">
                <a:latin typeface="Times New Roman" panose="02020603050405020304" charset="0"/>
                <a:cs typeface="Times New Roman" panose="02020603050405020304" charset="0"/>
                <a:sym typeface="+mn-ea"/>
              </a:rPr>
              <a:t>（高级用词+独立主格结构）</a:t>
            </a:r>
            <a:endParaRPr sz="2800">
              <a:latin typeface="Times New Roman" panose="02020603050405020304" charset="0"/>
              <a:cs typeface="Times New Roman" panose="02020603050405020304" charset="0"/>
            </a:endParaRPr>
          </a:p>
          <a:p>
            <a:pPr indent="0" algn="l"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Midway through our expedition, we </a:t>
            </a:r>
            <a:r>
              <a:rPr sz="2800">
                <a:solidFill>
                  <a:srgbClr val="FF0000"/>
                </a:solidFill>
                <a:latin typeface="Times New Roman" panose="02020603050405020304" charset="0"/>
                <a:cs typeface="Times New Roman" panose="02020603050405020304" charset="0"/>
              </a:rPr>
              <a:t>stumbled upon</a:t>
            </a:r>
            <a:r>
              <a:rPr sz="2800">
                <a:latin typeface="Times New Roman" panose="02020603050405020304" charset="0"/>
                <a:cs typeface="Times New Roman" panose="02020603050405020304" charset="0"/>
              </a:rPr>
              <a:t> a breathtaking waterfall, its </a:t>
            </a:r>
            <a:r>
              <a:rPr sz="2800">
                <a:solidFill>
                  <a:srgbClr val="FF0000"/>
                </a:solidFill>
                <a:latin typeface="Times New Roman" panose="02020603050405020304" charset="0"/>
                <a:cs typeface="Times New Roman" panose="02020603050405020304" charset="0"/>
              </a:rPr>
              <a:t>glistening waters cascading</a:t>
            </a:r>
            <a:r>
              <a:rPr sz="2800">
                <a:latin typeface="Times New Roman" panose="02020603050405020304" charset="0"/>
                <a:cs typeface="Times New Roman" panose="02020603050405020304" charset="0"/>
              </a:rPr>
              <a:t> down the rocks in a quiet and peaceful melody.				</a:t>
            </a:r>
            <a:endParaRPr sz="2800">
              <a:latin typeface="Times New Roman" panose="02020603050405020304" charset="0"/>
              <a:cs typeface="Times New Roman" panose="02020603050405020304" charset="0"/>
            </a:endParaRPr>
          </a:p>
          <a:p>
            <a:pPr indent="0" algn="l"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37845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00482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语言积累</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句子</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150" y="638810"/>
            <a:ext cx="12040235" cy="605155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l" fontAlgn="auto">
              <a:lnSpc>
                <a:spcPts val="3460"/>
              </a:lnSpc>
            </a:pPr>
            <a:r>
              <a:rPr lang="en-US" sz="2800">
                <a:latin typeface="Times New Roman" panose="02020603050405020304" charset="0"/>
                <a:cs typeface="Times New Roman" panose="02020603050405020304" charset="0"/>
              </a:rPr>
              <a:t>3</a:t>
            </a:r>
            <a:r>
              <a:rPr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sym typeface="+mn-ea"/>
              </a:rPr>
              <a:t>惊慌失措，</a:t>
            </a:r>
            <a:r>
              <a:rPr sz="2800">
                <a:latin typeface="Times New Roman" panose="02020603050405020304" charset="0"/>
                <a:cs typeface="Times New Roman" panose="02020603050405020304" charset="0"/>
              </a:rPr>
              <a:t>我们奋力寻找回去的路，但茂密的植被和蜿蜒的小径只会让我们更加困惑。</a:t>
            </a:r>
            <a:r>
              <a:rPr sz="2800">
                <a:latin typeface="Times New Roman" panose="02020603050405020304" charset="0"/>
                <a:cs typeface="Times New Roman" panose="02020603050405020304" charset="0"/>
                <a:sym typeface="+mn-ea"/>
              </a:rPr>
              <a:t>（高级用词+分词状语）</a:t>
            </a:r>
            <a:endParaRPr sz="2800">
              <a:latin typeface="Times New Roman" panose="02020603050405020304" charset="0"/>
              <a:cs typeface="Times New Roman" panose="02020603050405020304" charset="0"/>
            </a:endParaRPr>
          </a:p>
          <a:p>
            <a:pPr indent="0" algn="l" fontAlgn="auto">
              <a:lnSpc>
                <a:spcPts val="34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Panicking, we </a:t>
            </a:r>
            <a:r>
              <a:rPr sz="2800">
                <a:solidFill>
                  <a:srgbClr val="FF0000"/>
                </a:solidFill>
                <a:latin typeface="Times New Roman" panose="02020603050405020304" charset="0"/>
                <a:cs typeface="Times New Roman" panose="02020603050405020304" charset="0"/>
              </a:rPr>
              <a:t>scrambled to find</a:t>
            </a:r>
            <a:r>
              <a:rPr sz="2800">
                <a:latin typeface="Times New Roman" panose="02020603050405020304" charset="0"/>
                <a:cs typeface="Times New Roman" panose="02020603050405020304" charset="0"/>
              </a:rPr>
              <a:t> our way back but the dense vegetation and winding trails only </a:t>
            </a:r>
            <a:r>
              <a:rPr sz="2800">
                <a:solidFill>
                  <a:srgbClr val="FF0000"/>
                </a:solidFill>
                <a:latin typeface="Times New Roman" panose="02020603050405020304" charset="0"/>
                <a:cs typeface="Times New Roman" panose="02020603050405020304" charset="0"/>
              </a:rPr>
              <a:t>served to confuse </a:t>
            </a:r>
            <a:r>
              <a:rPr sz="2800">
                <a:latin typeface="Times New Roman" panose="02020603050405020304" charset="0"/>
                <a:cs typeface="Times New Roman" panose="02020603050405020304" charset="0"/>
              </a:rPr>
              <a:t>us further. </a:t>
            </a:r>
            <a:endParaRPr lang="en-US" sz="2800">
              <a:latin typeface="Times New Roman" panose="02020603050405020304" charset="0"/>
              <a:cs typeface="Times New Roman" panose="02020603050405020304" charset="0"/>
            </a:endParaRPr>
          </a:p>
          <a:p>
            <a:pPr indent="0" algn="l" fontAlgn="auto">
              <a:lnSpc>
                <a:spcPts val="2560"/>
              </a:lnSpc>
            </a:pPr>
            <a:endParaRPr lang="en-US" sz="2800">
              <a:latin typeface="Times New Roman" panose="02020603050405020304" charset="0"/>
              <a:cs typeface="Times New Roman" panose="02020603050405020304" charset="0"/>
            </a:endParaRPr>
          </a:p>
          <a:p>
            <a:pPr indent="0" algn="l" fontAlgn="auto">
              <a:lnSpc>
                <a:spcPts val="3460"/>
              </a:lnSpc>
            </a:pPr>
            <a:r>
              <a:rPr lang="en-US" sz="2800">
                <a:latin typeface="Times New Roman" panose="02020603050405020304" charset="0"/>
                <a:cs typeface="Times New Roman" panose="02020603050405020304" charset="0"/>
              </a:rPr>
              <a:t>4.我们</a:t>
            </a:r>
            <a:r>
              <a:rPr lang="zh-CN" altLang="en-US" sz="2800">
                <a:latin typeface="Times New Roman" panose="02020603050405020304" charset="0"/>
                <a:cs typeface="Times New Roman" panose="02020603050405020304" charset="0"/>
              </a:rPr>
              <a:t>刚刚</a:t>
            </a:r>
            <a:r>
              <a:rPr lang="en-US" sz="2800">
                <a:latin typeface="Times New Roman" panose="02020603050405020304" charset="0"/>
                <a:cs typeface="Times New Roman" panose="02020603050405020304" charset="0"/>
              </a:rPr>
              <a:t>庆祝我们回到清晰的道路上，更糟糕的事情就发生了。</a:t>
            </a:r>
            <a:r>
              <a:rPr sz="2800">
                <a:latin typeface="Times New Roman" panose="02020603050405020304" charset="0"/>
                <a:cs typeface="Times New Roman" panose="02020603050405020304" charset="0"/>
                <a:sym typeface="+mn-ea"/>
              </a:rPr>
              <a:t>（</a:t>
            </a:r>
            <a:r>
              <a:rPr lang="en-US" sz="2800">
                <a:latin typeface="Times New Roman" panose="02020603050405020304" charset="0"/>
                <a:cs typeface="Times New Roman" panose="02020603050405020304" charset="0"/>
                <a:sym typeface="+mn-ea"/>
              </a:rPr>
              <a:t>No sooner </a:t>
            </a:r>
            <a:r>
              <a:rPr sz="2800">
                <a:latin typeface="Times New Roman" panose="02020603050405020304" charset="0"/>
                <a:cs typeface="Times New Roman" panose="02020603050405020304" charset="0"/>
                <a:sym typeface="+mn-ea"/>
              </a:rPr>
              <a:t>倒装结构）	</a:t>
            </a:r>
            <a:endParaRPr sz="2800">
              <a:latin typeface="Times New Roman" panose="02020603050405020304" charset="0"/>
              <a:cs typeface="Times New Roman" panose="02020603050405020304" charset="0"/>
              <a:sym typeface="+mn-ea"/>
            </a:endParaRPr>
          </a:p>
          <a:p>
            <a:pPr indent="0" algn="l" fontAlgn="auto">
              <a:lnSpc>
                <a:spcPts val="3460"/>
              </a:lnSpc>
            </a:pPr>
            <a:r>
              <a:rPr sz="2800">
                <a:latin typeface="Times New Roman" panose="02020603050405020304" charset="0"/>
                <a:cs typeface="Times New Roman" panose="02020603050405020304" charset="0"/>
                <a:sym typeface="+mn-ea"/>
              </a:rPr>
              <a:t> </a:t>
            </a:r>
            <a:r>
              <a:rPr lang="en-US" sz="2800">
                <a:latin typeface="Times New Roman" panose="02020603050405020304" charset="0"/>
                <a:cs typeface="Times New Roman" panose="02020603050405020304" charset="0"/>
                <a:sym typeface="+mn-ea"/>
              </a:rPr>
              <a:t>   </a:t>
            </a:r>
            <a:r>
              <a:rPr sz="2800">
                <a:solidFill>
                  <a:srgbClr val="FF0000"/>
                </a:solidFill>
                <a:latin typeface="Times New Roman" panose="02020603050405020304" charset="0"/>
                <a:cs typeface="Times New Roman" panose="02020603050405020304" charset="0"/>
              </a:rPr>
              <a:t>No sooner had we celebrated</a:t>
            </a:r>
            <a:r>
              <a:rPr sz="2800">
                <a:latin typeface="Times New Roman" panose="02020603050405020304" charset="0"/>
                <a:cs typeface="Times New Roman" panose="02020603050405020304" charset="0"/>
              </a:rPr>
              <a:t> our return to the clear trails </a:t>
            </a:r>
            <a:r>
              <a:rPr sz="2800">
                <a:solidFill>
                  <a:srgbClr val="FF0000"/>
                </a:solidFill>
                <a:latin typeface="Times New Roman" panose="02020603050405020304" charset="0"/>
                <a:cs typeface="Times New Roman" panose="02020603050405020304" charset="0"/>
              </a:rPr>
              <a:t>than</a:t>
            </a:r>
            <a:r>
              <a:rPr sz="2800">
                <a:latin typeface="Times New Roman" panose="02020603050405020304" charset="0"/>
                <a:cs typeface="Times New Roman" panose="02020603050405020304" charset="0"/>
              </a:rPr>
              <a:t> something worse happened.		</a:t>
            </a:r>
            <a:endParaRPr sz="2800">
              <a:latin typeface="Times New Roman" panose="02020603050405020304" charset="0"/>
              <a:cs typeface="Times New Roman" panose="02020603050405020304" charset="0"/>
            </a:endParaRPr>
          </a:p>
          <a:p>
            <a:pPr indent="0" algn="l" fontAlgn="auto">
              <a:lnSpc>
                <a:spcPts val="2560"/>
              </a:lnSpc>
            </a:pPr>
            <a:endParaRPr lang="en-US" sz="2800">
              <a:latin typeface="Times New Roman" panose="02020603050405020304" charset="0"/>
              <a:cs typeface="Times New Roman" panose="02020603050405020304" charset="0"/>
            </a:endParaRPr>
          </a:p>
          <a:p>
            <a:pPr indent="0" algn="l" fontAlgn="auto">
              <a:lnSpc>
                <a:spcPts val="3460"/>
              </a:lnSpc>
            </a:pPr>
            <a:r>
              <a:rPr lang="en-US" sz="2800">
                <a:latin typeface="Times New Roman" panose="02020603050405020304" charset="0"/>
                <a:cs typeface="Times New Roman" panose="02020603050405020304" charset="0"/>
              </a:rPr>
              <a:t>5.我们记住，在最黑暗的时候，隧道的尽头总是有一盏灯，就像埃文斯</a:t>
            </a:r>
            <a:r>
              <a:rPr lang="en-US" sz="2800">
                <a:latin typeface="Times New Roman" panose="02020603050405020304" charset="0"/>
                <a:cs typeface="Times New Roman" panose="02020603050405020304" charset="0"/>
                <a:sym typeface="+mn-ea"/>
              </a:rPr>
              <a:t>夫人</a:t>
            </a:r>
            <a:r>
              <a:rPr lang="en-US" sz="2800">
                <a:latin typeface="Times New Roman" panose="02020603050405020304" charset="0"/>
                <a:cs typeface="Times New Roman" panose="02020603050405020304" charset="0"/>
              </a:rPr>
              <a:t>的小屋的灯</a:t>
            </a:r>
            <a:r>
              <a:rPr lang="zh-CN" altLang="en-US" sz="28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sym typeface="+mn-ea"/>
              </a:rPr>
              <a:t>（美句-寓意）</a:t>
            </a:r>
            <a:r>
              <a:rPr sz="2800">
                <a:latin typeface="Times New Roman" panose="02020603050405020304" charset="0"/>
                <a:cs typeface="Times New Roman" panose="02020603050405020304" charset="0"/>
                <a:sym typeface="+mn-ea"/>
              </a:rPr>
              <a:t>	</a:t>
            </a:r>
            <a:endParaRPr sz="2800">
              <a:latin typeface="Times New Roman" panose="02020603050405020304" charset="0"/>
              <a:cs typeface="Times New Roman" panose="02020603050405020304" charset="0"/>
              <a:sym typeface="+mn-ea"/>
            </a:endParaRPr>
          </a:p>
          <a:p>
            <a:pPr indent="0" algn="l" fontAlgn="auto">
              <a:lnSpc>
                <a:spcPts val="3460"/>
              </a:lnSpc>
            </a:pPr>
            <a:r>
              <a:rPr lang="en-US" sz="2800">
                <a:latin typeface="Times New Roman" panose="02020603050405020304" charset="0"/>
                <a:cs typeface="Times New Roman" panose="02020603050405020304" charset="0"/>
              </a:rPr>
              <a:t>    We bear in mind that in the darkest times, </a:t>
            </a:r>
            <a:r>
              <a:rPr lang="en-US" sz="2800">
                <a:solidFill>
                  <a:srgbClr val="FF0000"/>
                </a:solidFill>
                <a:latin typeface="Times New Roman" panose="02020603050405020304" charset="0"/>
                <a:cs typeface="Times New Roman" panose="02020603050405020304" charset="0"/>
              </a:rPr>
              <a:t>there’s always a light at the end of the tunnel</a:t>
            </a:r>
            <a:r>
              <a:rPr lang="en-US" sz="2800">
                <a:latin typeface="Times New Roman" panose="02020603050405020304" charset="0"/>
                <a:cs typeface="Times New Roman" panose="02020603050405020304" charset="0"/>
              </a:rPr>
              <a:t>, just like Mrs. Evans’ cabin light.</a:t>
            </a:r>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a:p>
            <a:pPr indent="0" algn="l"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文本解读</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0" y="495300"/>
            <a:ext cx="7818120" cy="636270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a:latin typeface="Times New Roman" panose="02020603050405020304" charset="0"/>
                <a:cs typeface="Times New Roman" panose="02020603050405020304" charset="0"/>
              </a:rPr>
              <a:t>    </a:t>
            </a:r>
            <a:r>
              <a:rPr lang="en-US" altLang="zh-CN" sz="1600">
                <a:latin typeface="Times New Roman" panose="02020603050405020304" charset="0"/>
                <a:cs typeface="Times New Roman" panose="02020603050405020304" charset="0"/>
              </a:rPr>
              <a:t>1.</a:t>
            </a:r>
            <a:r>
              <a:rPr lang="zh-CN" altLang="en-US" sz="1600">
                <a:latin typeface="Times New Roman" panose="02020603050405020304" charset="0"/>
                <a:cs typeface="Times New Roman" panose="02020603050405020304" charset="0"/>
              </a:rPr>
              <a:t>Nature, while beautiful, could also be unpredictable and merciless. But most importantly, we bear in mind that </a:t>
            </a:r>
            <a:r>
              <a:rPr lang="zh-CN" altLang="en-US" sz="1600" u="sng">
                <a:solidFill>
                  <a:srgbClr val="FF0000"/>
                </a:solidFill>
                <a:latin typeface="Arial" panose="020B0604020202020204" pitchFamily="34" charset="0"/>
                <a:cs typeface="Arial" panose="020B0604020202020204" pitchFamily="34" charset="0"/>
              </a:rPr>
              <a:t>in the darkest times, there</a:t>
            </a:r>
            <a:r>
              <a:rPr lang="en-US" altLang="zh-CN" sz="1600" u="sng">
                <a:solidFill>
                  <a:srgbClr val="FF0000"/>
                </a:solidFill>
                <a:latin typeface="Arial" panose="020B0604020202020204" pitchFamily="34" charset="0"/>
                <a:cs typeface="Arial" panose="020B0604020202020204" pitchFamily="34" charset="0"/>
              </a:rPr>
              <a:t>’</a:t>
            </a:r>
            <a:r>
              <a:rPr lang="zh-CN" altLang="en-US" sz="1600" u="sng">
                <a:solidFill>
                  <a:srgbClr val="FF0000"/>
                </a:solidFill>
                <a:latin typeface="Arial" panose="020B0604020202020204" pitchFamily="34" charset="0"/>
                <a:cs typeface="Arial" panose="020B0604020202020204" pitchFamily="34" charset="0"/>
              </a:rPr>
              <a:t>s always a light at the end of the tunnel, just like Mrs. Evans</a:t>
            </a:r>
            <a:r>
              <a:rPr lang="en-US" altLang="zh-CN" sz="1600" u="sng">
                <a:solidFill>
                  <a:srgbClr val="FF0000"/>
                </a:solidFill>
                <a:latin typeface="Arial" panose="020B0604020202020204" pitchFamily="34" charset="0"/>
                <a:cs typeface="Arial" panose="020B0604020202020204" pitchFamily="34" charset="0"/>
              </a:rPr>
              <a:t>’</a:t>
            </a:r>
            <a:r>
              <a:rPr lang="zh-CN" altLang="en-US" sz="1600" u="sng">
                <a:solidFill>
                  <a:srgbClr val="FF0000"/>
                </a:solidFill>
                <a:latin typeface="Arial" panose="020B0604020202020204" pitchFamily="34" charset="0"/>
                <a:cs typeface="Arial" panose="020B0604020202020204" pitchFamily="34" charset="0"/>
              </a:rPr>
              <a:t> cabin light</a:t>
            </a:r>
            <a:r>
              <a:rPr lang="zh-CN" altLang="en-US" sz="1600">
                <a:latin typeface="Times New Roman" panose="02020603050405020304" charset="0"/>
                <a:cs typeface="Times New Roman" panose="02020603050405020304" charset="0"/>
              </a:rPr>
              <a:t>.</a:t>
            </a:r>
            <a:endParaRPr lang="zh-CN" altLang="en-US" sz="1600">
              <a:latin typeface="Times New Roman" panose="02020603050405020304" charset="0"/>
              <a:cs typeface="Times New Roman" panose="02020603050405020304" charset="0"/>
            </a:endParaRPr>
          </a:p>
          <a:p>
            <a:r>
              <a:rPr lang="zh-CN" altLang="en-US" sz="1600">
                <a:latin typeface="Times New Roman" panose="02020603050405020304" charset="0"/>
                <a:cs typeface="Times New Roman" panose="02020603050405020304" charset="0"/>
              </a:rPr>
              <a:t>   </a:t>
            </a:r>
            <a:r>
              <a:rPr lang="en-US" altLang="zh-CN" sz="1600">
                <a:latin typeface="Times New Roman" panose="02020603050405020304" charset="0"/>
                <a:cs typeface="Times New Roman" panose="02020603050405020304" charset="0"/>
              </a:rPr>
              <a:t> </a:t>
            </a:r>
            <a:r>
              <a:rPr lang="en-US" altLang="zh-CN" sz="1600">
                <a:solidFill>
                  <a:srgbClr val="1D1D99"/>
                </a:solidFill>
                <a:latin typeface="Times New Roman" panose="02020603050405020304" charset="0"/>
                <a:cs typeface="Times New Roman" panose="02020603050405020304" charset="0"/>
              </a:rPr>
              <a:t>2. </a:t>
            </a:r>
            <a:r>
              <a:rPr lang="zh-CN" altLang="en-US" sz="1600">
                <a:solidFill>
                  <a:srgbClr val="1D1D99"/>
                </a:solidFill>
                <a:latin typeface="Times New Roman" panose="02020603050405020304" charset="0"/>
                <a:cs typeface="Times New Roman" panose="02020603050405020304" charset="0"/>
              </a:rPr>
              <a:t>One bright summer day, my friend Peter and I decided to venture into the unexplored trails of the Great Smoky Mountains. Blessed with </a:t>
            </a:r>
            <a:r>
              <a:rPr lang="zh-CN" altLang="en-US" sz="1600">
                <a:solidFill>
                  <a:srgbClr val="FF0000"/>
                </a:solidFill>
                <a:latin typeface="Times New Roman" panose="02020603050405020304" charset="0"/>
                <a:cs typeface="Times New Roman" panose="02020603050405020304" charset="0"/>
              </a:rPr>
              <a:t>rich biodiversity and fascinating landscapes</a:t>
            </a:r>
            <a:r>
              <a:rPr lang="zh-CN" altLang="en-US" sz="1600">
                <a:solidFill>
                  <a:srgbClr val="1D1D99"/>
                </a:solidFill>
                <a:latin typeface="Times New Roman" panose="02020603050405020304" charset="0"/>
                <a:cs typeface="Times New Roman" panose="02020603050405020304" charset="0"/>
              </a:rPr>
              <a:t>, the national park seemed </a:t>
            </a:r>
            <a:r>
              <a:rPr lang="zh-CN" altLang="en-US" sz="1600">
                <a:solidFill>
                  <a:srgbClr val="FF0000"/>
                </a:solidFill>
                <a:latin typeface="Times New Roman" panose="02020603050405020304" charset="0"/>
                <a:cs typeface="Times New Roman" panose="02020603050405020304" charset="0"/>
              </a:rPr>
              <a:t>a perfect getaway</a:t>
            </a:r>
            <a:r>
              <a:rPr lang="zh-CN" altLang="en-US" sz="1600">
                <a:solidFill>
                  <a:srgbClr val="1D1D99"/>
                </a:solidFill>
                <a:latin typeface="Times New Roman" panose="02020603050405020304" charset="0"/>
                <a:cs typeface="Times New Roman" panose="02020603050405020304" charset="0"/>
              </a:rPr>
              <a:t>. Little did we know that our casual hike would soon turn into an unexpected personal incident, forever engraved in our memories.</a:t>
            </a:r>
            <a:endParaRPr lang="zh-CN" altLang="en-US" sz="1600">
              <a:solidFill>
                <a:srgbClr val="1D1D99"/>
              </a:solidFill>
              <a:latin typeface="Times New Roman" panose="02020603050405020304" charset="0"/>
              <a:cs typeface="Times New Roman" panose="02020603050405020304" charset="0"/>
            </a:endParaRPr>
          </a:p>
          <a:p>
            <a:r>
              <a:rPr lang="zh-CN" altLang="en-US" sz="1600">
                <a:solidFill>
                  <a:srgbClr val="1D1D99"/>
                </a:solidFill>
                <a:latin typeface="Times New Roman" panose="02020603050405020304" charset="0"/>
                <a:cs typeface="Times New Roman" panose="02020603050405020304" charset="0"/>
              </a:rPr>
              <a:t>   </a:t>
            </a:r>
            <a:r>
              <a:rPr lang="en-US" altLang="zh-CN" sz="1600">
                <a:solidFill>
                  <a:srgbClr val="1D1D99"/>
                </a:solidFill>
                <a:latin typeface="Times New Roman" panose="02020603050405020304" charset="0"/>
                <a:cs typeface="Times New Roman" panose="02020603050405020304" charset="0"/>
              </a:rPr>
              <a:t>3.</a:t>
            </a:r>
            <a:r>
              <a:rPr lang="zh-CN" altLang="en-US" sz="1600">
                <a:solidFill>
                  <a:srgbClr val="1D1D99"/>
                </a:solidFill>
                <a:latin typeface="Times New Roman" panose="02020603050405020304" charset="0"/>
                <a:cs typeface="Times New Roman" panose="02020603050405020304" charset="0"/>
              </a:rPr>
              <a:t>We set off early in the morning, equipped with our backpacks and a map that was supposed to guide us through the </a:t>
            </a:r>
            <a:r>
              <a:rPr lang="zh-CN" altLang="en-US" sz="1600">
                <a:solidFill>
                  <a:schemeClr val="accent6"/>
                </a:solidFill>
                <a:latin typeface="Times New Roman" panose="02020603050405020304" charset="0"/>
                <a:cs typeface="Times New Roman" panose="02020603050405020304" charset="0"/>
              </a:rPr>
              <a:t>winding trails</a:t>
            </a:r>
            <a:r>
              <a:rPr lang="zh-CN" altLang="en-US" sz="1600">
                <a:solidFill>
                  <a:srgbClr val="1D1D99"/>
                </a:solidFill>
                <a:latin typeface="Times New Roman" panose="02020603050405020304" charset="0"/>
                <a:cs typeface="Times New Roman" panose="02020603050405020304" charset="0"/>
              </a:rPr>
              <a:t>. The sun was up, casting long shadows on the forest floor as we set off on our journey. We </a:t>
            </a:r>
            <a:r>
              <a:rPr lang="zh-CN" altLang="en-US" sz="1600">
                <a:solidFill>
                  <a:schemeClr val="accent6"/>
                </a:solidFill>
                <a:latin typeface="Times New Roman" panose="02020603050405020304" charset="0"/>
                <a:cs typeface="Times New Roman" panose="02020603050405020304" charset="0"/>
              </a:rPr>
              <a:t>trekked(艰难行走)</a:t>
            </a:r>
            <a:r>
              <a:rPr lang="zh-CN" altLang="en-US" sz="1600">
                <a:solidFill>
                  <a:srgbClr val="1D1D99"/>
                </a:solidFill>
                <a:latin typeface="Times New Roman" panose="02020603050405020304" charset="0"/>
                <a:cs typeface="Times New Roman" panose="02020603050405020304" charset="0"/>
              </a:rPr>
              <a:t>, laughed, and marveled at the </a:t>
            </a:r>
            <a:r>
              <a:rPr lang="zh-CN" altLang="en-US" sz="1600">
                <a:solidFill>
                  <a:srgbClr val="FF0000"/>
                </a:solidFill>
                <a:latin typeface="Times New Roman" panose="02020603050405020304" charset="0"/>
                <a:cs typeface="Times New Roman" panose="02020603050405020304" charset="0"/>
              </a:rPr>
              <a:t>beauty of nature</a:t>
            </a:r>
            <a:r>
              <a:rPr lang="zh-CN" altLang="en-US" sz="1600">
                <a:solidFill>
                  <a:srgbClr val="1D1D99"/>
                </a:solidFill>
                <a:latin typeface="Times New Roman" panose="02020603050405020304" charset="0"/>
                <a:cs typeface="Times New Roman" panose="02020603050405020304" charset="0"/>
              </a:rPr>
              <a:t> around us.</a:t>
            </a:r>
            <a:endParaRPr lang="zh-CN" altLang="en-US" sz="1600">
              <a:solidFill>
                <a:srgbClr val="1D1D99"/>
              </a:solidFill>
              <a:latin typeface="Times New Roman" panose="02020603050405020304" charset="0"/>
              <a:cs typeface="Times New Roman" panose="02020603050405020304" charset="0"/>
            </a:endParaRPr>
          </a:p>
          <a:p>
            <a:r>
              <a:rPr lang="zh-CN" altLang="en-US" sz="1600">
                <a:solidFill>
                  <a:srgbClr val="1D1D99"/>
                </a:solidFill>
                <a:latin typeface="Times New Roman" panose="02020603050405020304" charset="0"/>
                <a:cs typeface="Times New Roman" panose="02020603050405020304" charset="0"/>
              </a:rPr>
              <a:t>   </a:t>
            </a:r>
            <a:r>
              <a:rPr lang="en-US" altLang="zh-CN" sz="1600">
                <a:solidFill>
                  <a:srgbClr val="1D1D99"/>
                </a:solidFill>
                <a:latin typeface="Times New Roman" panose="02020603050405020304" charset="0"/>
                <a:cs typeface="Times New Roman" panose="02020603050405020304" charset="0"/>
              </a:rPr>
              <a:t>4.</a:t>
            </a:r>
            <a:r>
              <a:rPr lang="zh-CN" altLang="en-US" sz="1600">
                <a:solidFill>
                  <a:srgbClr val="1D1D99"/>
                </a:solidFill>
                <a:latin typeface="Times New Roman" panose="02020603050405020304" charset="0"/>
                <a:cs typeface="Times New Roman" panose="02020603050405020304" charset="0"/>
              </a:rPr>
              <a:t>As we </a:t>
            </a:r>
            <a:r>
              <a:rPr lang="zh-CN" altLang="en-US" sz="1600">
                <a:solidFill>
                  <a:schemeClr val="accent6"/>
                </a:solidFill>
                <a:latin typeface="Times New Roman" panose="02020603050405020304" charset="0"/>
                <a:cs typeface="Times New Roman" panose="02020603050405020304" charset="0"/>
              </a:rPr>
              <a:t>trekked through the dense forests</a:t>
            </a:r>
            <a:r>
              <a:rPr lang="zh-CN" altLang="en-US" sz="1600">
                <a:solidFill>
                  <a:srgbClr val="1D1D99"/>
                </a:solidFill>
                <a:latin typeface="Times New Roman" panose="02020603050405020304" charset="0"/>
                <a:cs typeface="Times New Roman" panose="02020603050405020304" charset="0"/>
              </a:rPr>
              <a:t>, taking in the </a:t>
            </a:r>
            <a:r>
              <a:rPr lang="zh-CN" altLang="en-US" sz="1600">
                <a:solidFill>
                  <a:srgbClr val="FF0000"/>
                </a:solidFill>
                <a:latin typeface="Times New Roman" panose="02020603050405020304" charset="0"/>
                <a:cs typeface="Times New Roman" panose="02020603050405020304" charset="0"/>
              </a:rPr>
              <a:t>natural wonders</a:t>
            </a:r>
            <a:r>
              <a:rPr lang="zh-CN" altLang="en-US" sz="1600">
                <a:solidFill>
                  <a:srgbClr val="1D1D99"/>
                </a:solidFill>
                <a:latin typeface="Times New Roman" panose="02020603050405020304" charset="0"/>
                <a:cs typeface="Times New Roman" panose="02020603050405020304" charset="0"/>
              </a:rPr>
              <a:t> around us, we couldn</a:t>
            </a:r>
            <a:r>
              <a:rPr lang="en-US" altLang="zh-CN" sz="1600">
                <a:solidFill>
                  <a:srgbClr val="1D1D99"/>
                </a:solidFill>
                <a:latin typeface="Times New Roman" panose="02020603050405020304" charset="0"/>
                <a:cs typeface="Times New Roman" panose="02020603050405020304" charset="0"/>
              </a:rPr>
              <a:t>’</a:t>
            </a:r>
            <a:r>
              <a:rPr lang="zh-CN" altLang="en-US" sz="1600">
                <a:solidFill>
                  <a:srgbClr val="1D1D99"/>
                </a:solidFill>
                <a:latin typeface="Times New Roman" panose="02020603050405020304" charset="0"/>
                <a:cs typeface="Times New Roman" panose="02020603050405020304" charset="0"/>
              </a:rPr>
              <a:t>t help but feel a sense of adventure coursing through our veins. </a:t>
            </a:r>
            <a:r>
              <a:rPr lang="zh-CN" altLang="en-US" sz="1600">
                <a:solidFill>
                  <a:schemeClr val="accent6"/>
                </a:solidFill>
                <a:latin typeface="Times New Roman" panose="02020603050405020304" charset="0"/>
                <a:cs typeface="Times New Roman" panose="02020603050405020304" charset="0"/>
              </a:rPr>
              <a:t>The trail was rugged and uneven</a:t>
            </a:r>
            <a:r>
              <a:rPr lang="zh-CN" altLang="en-US" sz="1600">
                <a:solidFill>
                  <a:srgbClr val="1D1D99"/>
                </a:solidFill>
                <a:latin typeface="Times New Roman" panose="02020603050405020304" charset="0"/>
                <a:cs typeface="Times New Roman" panose="02020603050405020304" charset="0"/>
              </a:rPr>
              <a:t>, but we persevered through the challenging landscape.</a:t>
            </a:r>
            <a:endParaRPr lang="zh-CN" altLang="en-US" sz="1600">
              <a:solidFill>
                <a:srgbClr val="1D1D99"/>
              </a:solidFill>
              <a:latin typeface="Times New Roman" panose="02020603050405020304" charset="0"/>
              <a:cs typeface="Times New Roman" panose="02020603050405020304" charset="0"/>
            </a:endParaRPr>
          </a:p>
          <a:p>
            <a:r>
              <a:rPr lang="zh-CN" altLang="en-US" sz="1600">
                <a:solidFill>
                  <a:srgbClr val="1D1D99"/>
                </a:solidFill>
                <a:latin typeface="Times New Roman" panose="02020603050405020304" charset="0"/>
                <a:cs typeface="Times New Roman" panose="02020603050405020304" charset="0"/>
              </a:rPr>
              <a:t>   </a:t>
            </a:r>
            <a:r>
              <a:rPr lang="en-US" altLang="zh-CN" sz="1600">
                <a:solidFill>
                  <a:srgbClr val="1D1D99"/>
                </a:solidFill>
                <a:latin typeface="Times New Roman" panose="02020603050405020304" charset="0"/>
                <a:cs typeface="Times New Roman" panose="02020603050405020304" charset="0"/>
              </a:rPr>
              <a:t>5.</a:t>
            </a:r>
            <a:r>
              <a:rPr lang="zh-CN" altLang="en-US" sz="1600">
                <a:solidFill>
                  <a:srgbClr val="1D1D99"/>
                </a:solidFill>
                <a:latin typeface="Times New Roman" panose="02020603050405020304" charset="0"/>
                <a:cs typeface="Times New Roman" panose="02020603050405020304" charset="0"/>
              </a:rPr>
              <a:t>Midway through our expedition, we stumbled upon </a:t>
            </a:r>
            <a:r>
              <a:rPr lang="zh-CN" altLang="en-US" sz="1600">
                <a:solidFill>
                  <a:srgbClr val="FF0000"/>
                </a:solidFill>
                <a:latin typeface="Times New Roman" panose="02020603050405020304" charset="0"/>
                <a:cs typeface="Times New Roman" panose="02020603050405020304" charset="0"/>
              </a:rPr>
              <a:t>a breathtaking waterfall, its glistening waters cascading down the rocks in a quiet and peaceful melody</a:t>
            </a:r>
            <a:r>
              <a:rPr lang="zh-CN" altLang="en-US" sz="1600">
                <a:solidFill>
                  <a:srgbClr val="1D1D99"/>
                </a:solidFill>
                <a:latin typeface="Times New Roman" panose="02020603050405020304" charset="0"/>
                <a:cs typeface="Times New Roman" panose="02020603050405020304" charset="0"/>
              </a:rPr>
              <a:t>. We sat down by the water</a:t>
            </a:r>
            <a:r>
              <a:rPr lang="en-US" altLang="zh-CN" sz="1600">
                <a:solidFill>
                  <a:srgbClr val="1D1D99"/>
                </a:solidFill>
                <a:latin typeface="Times New Roman" panose="02020603050405020304" charset="0"/>
                <a:cs typeface="Times New Roman" panose="02020603050405020304" charset="0"/>
              </a:rPr>
              <a:t>’</a:t>
            </a:r>
            <a:r>
              <a:rPr lang="zh-CN" altLang="en-US" sz="1600">
                <a:solidFill>
                  <a:srgbClr val="1D1D99"/>
                </a:solidFill>
                <a:latin typeface="Times New Roman" panose="02020603050405020304" charset="0"/>
                <a:cs typeface="Times New Roman" panose="02020603050405020304" charset="0"/>
              </a:rPr>
              <a:t>s edge, taking a moment to </a:t>
            </a:r>
            <a:r>
              <a:rPr lang="zh-CN" altLang="en-US" sz="1600">
                <a:solidFill>
                  <a:srgbClr val="FF0000"/>
                </a:solidFill>
                <a:latin typeface="Times New Roman" panose="02020603050405020304" charset="0"/>
                <a:cs typeface="Times New Roman" panose="02020603050405020304" charset="0"/>
              </a:rPr>
              <a:t>get lost in the beauty of nature</a:t>
            </a:r>
            <a:r>
              <a:rPr lang="zh-CN" altLang="en-US" sz="1600">
                <a:solidFill>
                  <a:srgbClr val="1D1D99"/>
                </a:solidFill>
                <a:latin typeface="Times New Roman" panose="02020603050405020304" charset="0"/>
                <a:cs typeface="Times New Roman" panose="02020603050405020304" charset="0"/>
              </a:rPr>
              <a:t>. The cool mist from the waterfall enveloped us, and we felt refreshed and energetic.</a:t>
            </a:r>
            <a:endParaRPr lang="zh-CN" altLang="en-US" sz="1600">
              <a:solidFill>
                <a:srgbClr val="1D1D99"/>
              </a:solidFill>
              <a:latin typeface="Times New Roman" panose="02020603050405020304" charset="0"/>
              <a:cs typeface="Times New Roman" panose="02020603050405020304" charset="0"/>
            </a:endParaRPr>
          </a:p>
          <a:p>
            <a:r>
              <a:rPr lang="zh-CN" altLang="en-US" sz="1600">
                <a:latin typeface="Times New Roman" panose="02020603050405020304" charset="0"/>
                <a:cs typeface="Times New Roman" panose="02020603050405020304" charset="0"/>
              </a:rPr>
              <a:t>  </a:t>
            </a:r>
            <a:r>
              <a:rPr lang="en-US" altLang="zh-CN" sz="1600">
                <a:latin typeface="Times New Roman" panose="02020603050405020304" charset="0"/>
                <a:cs typeface="Times New Roman" panose="02020603050405020304" charset="0"/>
              </a:rPr>
              <a:t>6.</a:t>
            </a:r>
            <a:r>
              <a:rPr lang="zh-CN" altLang="en-US" sz="1600">
                <a:latin typeface="Times New Roman" panose="02020603050405020304" charset="0"/>
                <a:cs typeface="Times New Roman" panose="02020603050405020304" charset="0"/>
              </a:rPr>
              <a:t>As the day wore on, we ventured deeper into the wilderness, eager to explore every corner of this </a:t>
            </a:r>
            <a:r>
              <a:rPr lang="zh-CN" altLang="en-US" sz="1600">
                <a:solidFill>
                  <a:srgbClr val="FF0000"/>
                </a:solidFill>
                <a:latin typeface="Times New Roman" panose="02020603050405020304" charset="0"/>
                <a:cs typeface="Times New Roman" panose="02020603050405020304" charset="0"/>
              </a:rPr>
              <a:t>natural paradise</a:t>
            </a:r>
            <a:r>
              <a:rPr lang="zh-CN" altLang="en-US" sz="1600">
                <a:latin typeface="Times New Roman" panose="02020603050405020304" charset="0"/>
                <a:cs typeface="Times New Roman" panose="02020603050405020304" charset="0"/>
              </a:rPr>
              <a:t>. We were so absorbed in the</a:t>
            </a:r>
            <a:r>
              <a:rPr lang="zh-CN" altLang="en-US" sz="1600">
                <a:solidFill>
                  <a:srgbClr val="FF0000"/>
                </a:solidFill>
                <a:latin typeface="Times New Roman" panose="02020603050405020304" charset="0"/>
                <a:cs typeface="Times New Roman" panose="02020603050405020304" charset="0"/>
              </a:rPr>
              <a:t> beauty of nature</a:t>
            </a:r>
            <a:r>
              <a:rPr lang="zh-CN" altLang="en-US" sz="1600">
                <a:latin typeface="Times New Roman" panose="02020603050405020304" charset="0"/>
                <a:cs typeface="Times New Roman" panose="02020603050405020304" charset="0"/>
              </a:rPr>
              <a:t> that</a:t>
            </a:r>
            <a:r>
              <a:rPr lang="en-US" altLang="zh-CN" sz="1600">
                <a:latin typeface="Times New Roman" panose="02020603050405020304" charset="0"/>
                <a:cs typeface="Times New Roman" panose="02020603050405020304" charset="0"/>
              </a:rPr>
              <a:t> we </a:t>
            </a:r>
            <a:r>
              <a:rPr lang="zh-CN" altLang="en-US" sz="1600">
                <a:latin typeface="Times New Roman" panose="02020603050405020304" charset="0"/>
                <a:cs typeface="Times New Roman" panose="02020603050405020304" charset="0"/>
              </a:rPr>
              <a:t>just didn</a:t>
            </a:r>
            <a:r>
              <a:rPr lang="en-US" altLang="zh-CN" sz="1600">
                <a:latin typeface="Times New Roman" panose="02020603050405020304" charset="0"/>
                <a:cs typeface="Times New Roman" panose="02020603050405020304" charset="0"/>
              </a:rPr>
              <a:t>’</a:t>
            </a:r>
            <a:r>
              <a:rPr lang="zh-CN" altLang="en-US" sz="1600">
                <a:latin typeface="Times New Roman" panose="02020603050405020304" charset="0"/>
                <a:cs typeface="Times New Roman" panose="02020603050405020304" charset="0"/>
              </a:rPr>
              <a:t>t notice our way and it seemed that we could not find the way back to the familiar part of the forest.</a:t>
            </a:r>
            <a:endParaRPr lang="zh-CN" altLang="en-US" sz="1600">
              <a:latin typeface="Times New Roman" panose="02020603050405020304" charset="0"/>
              <a:cs typeface="Times New Roman" panose="02020603050405020304" charset="0"/>
            </a:endParaRPr>
          </a:p>
          <a:p>
            <a:r>
              <a:rPr lang="zh-CN" altLang="en-US" sz="1600">
                <a:latin typeface="Times New Roman" panose="02020603050405020304" charset="0"/>
                <a:cs typeface="Times New Roman" panose="02020603050405020304" charset="0"/>
              </a:rPr>
              <a:t>   </a:t>
            </a:r>
            <a:r>
              <a:rPr lang="en-US" altLang="zh-CN" sz="1600">
                <a:latin typeface="Times New Roman" panose="02020603050405020304" charset="0"/>
                <a:cs typeface="Times New Roman" panose="02020603050405020304" charset="0"/>
              </a:rPr>
              <a:t>7. </a:t>
            </a:r>
            <a:r>
              <a:rPr lang="zh-CN" altLang="en-US" sz="1600">
                <a:latin typeface="Times New Roman" panose="02020603050405020304" charset="0"/>
                <a:cs typeface="Times New Roman" panose="02020603050405020304" charset="0"/>
              </a:rPr>
              <a:t>Panicking, we scrambled to find our way back but the dense vegetation and winding trails only served to confuse us further. We tried to remember any possible signs that might lead us back. No sooner had we celebrated our return to the clear trails than something worse happened.</a:t>
            </a:r>
            <a:endParaRPr lang="zh-CN" altLang="en-US" sz="1600">
              <a:latin typeface="Times New Roman" panose="02020603050405020304" charset="0"/>
              <a:cs typeface="Times New Roman" panose="02020603050405020304" charset="0"/>
            </a:endParaRPr>
          </a:p>
        </p:txBody>
      </p:sp>
      <p:sp>
        <p:nvSpPr>
          <p:cNvPr id="2" name="文本框 1"/>
          <p:cNvSpPr txBox="1"/>
          <p:nvPr/>
        </p:nvSpPr>
        <p:spPr>
          <a:xfrm>
            <a:off x="7977505" y="583565"/>
            <a:ext cx="4213860" cy="7067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000">
                <a:solidFill>
                  <a:srgbClr val="FF0000"/>
                </a:solidFill>
                <a:latin typeface="Times New Roman" panose="02020603050405020304" charset="0"/>
                <a:cs typeface="Times New Roman" panose="02020603050405020304" charset="0"/>
              </a:rPr>
              <a:t>Para1:</a:t>
            </a:r>
            <a:r>
              <a:rPr lang="en-US" altLang="zh-CN" sz="2000">
                <a:latin typeface="Times New Roman" panose="02020603050405020304" charset="0"/>
                <a:cs typeface="Times New Roman" panose="02020603050405020304" charset="0"/>
              </a:rPr>
              <a:t>The message/theme  the author wants to convey </a:t>
            </a:r>
            <a:endParaRPr lang="en-US" altLang="zh-CN" sz="2000">
              <a:latin typeface="Times New Roman" panose="02020603050405020304" charset="0"/>
              <a:cs typeface="Times New Roman" panose="02020603050405020304" charset="0"/>
            </a:endParaRPr>
          </a:p>
        </p:txBody>
      </p:sp>
      <p:cxnSp>
        <p:nvCxnSpPr>
          <p:cNvPr id="4" name="直接箭头连接符 3"/>
          <p:cNvCxnSpPr/>
          <p:nvPr/>
        </p:nvCxnSpPr>
        <p:spPr>
          <a:xfrm flipH="1">
            <a:off x="5354955" y="877570"/>
            <a:ext cx="4129405" cy="255270"/>
          </a:xfrm>
          <a:prstGeom prst="straightConnector1">
            <a:avLst/>
          </a:prstGeom>
          <a:ln w="38100">
            <a:solidFill>
              <a:srgbClr val="1D1D99"/>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4"/>
            </p:custDataLst>
          </p:nvPr>
        </p:nvSpPr>
        <p:spPr>
          <a:xfrm>
            <a:off x="7978140" y="1290320"/>
            <a:ext cx="4213860" cy="7067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000">
                <a:solidFill>
                  <a:srgbClr val="FF0000"/>
                </a:solidFill>
                <a:latin typeface="Times New Roman" panose="02020603050405020304" charset="0"/>
                <a:cs typeface="Times New Roman" panose="02020603050405020304" charset="0"/>
              </a:rPr>
              <a:t>Tip:</a:t>
            </a:r>
            <a:r>
              <a:rPr lang="zh-CN" altLang="en-US" sz="2000">
                <a:solidFill>
                  <a:schemeClr val="tx1"/>
                </a:solidFill>
                <a:latin typeface="Times New Roman" panose="02020603050405020304" charset="0"/>
                <a:cs typeface="Times New Roman" panose="02020603050405020304" charset="0"/>
              </a:rPr>
              <a:t>细研第一段文本，把握文本的基调和主旨。</a:t>
            </a:r>
            <a:endParaRPr lang="zh-CN" altLang="en-US" sz="2000">
              <a:solidFill>
                <a:schemeClr val="tx1"/>
              </a:solidFill>
              <a:latin typeface="Times New Roman" panose="02020603050405020304" charset="0"/>
              <a:cs typeface="Times New Roman" panose="02020603050405020304" charset="0"/>
            </a:endParaRPr>
          </a:p>
        </p:txBody>
      </p:sp>
      <p:sp>
        <p:nvSpPr>
          <p:cNvPr id="6" name="右大括号 5"/>
          <p:cNvSpPr/>
          <p:nvPr/>
        </p:nvSpPr>
        <p:spPr>
          <a:xfrm>
            <a:off x="7818120" y="1564640"/>
            <a:ext cx="519430" cy="3383915"/>
          </a:xfrm>
          <a:prstGeom prst="rightBrace">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8052435" y="2280285"/>
            <a:ext cx="4138930" cy="10147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sz="2000">
                <a:latin typeface="Arial" panose="020B0604020202020204" pitchFamily="34" charset="0"/>
                <a:cs typeface="Arial" panose="020B0604020202020204" pitchFamily="34" charset="0"/>
              </a:rPr>
              <a:t>Para2-5:   Despite the</a:t>
            </a:r>
            <a:r>
              <a:rPr lang="en-US" altLang="zh-CN" sz="2000">
                <a:solidFill>
                  <a:schemeClr val="accent6"/>
                </a:solidFill>
                <a:latin typeface="Arial" panose="020B0604020202020204" pitchFamily="34" charset="0"/>
                <a:cs typeface="Arial" panose="020B0604020202020204" pitchFamily="34" charset="0"/>
              </a:rPr>
              <a:t> </a:t>
            </a:r>
            <a:r>
              <a:rPr lang="en-US" altLang="zh-CN" sz="2000" b="1">
                <a:solidFill>
                  <a:schemeClr val="accent6"/>
                </a:solidFill>
                <a:latin typeface="Arial" panose="020B0604020202020204" pitchFamily="34" charset="0"/>
                <a:cs typeface="Arial" panose="020B0604020202020204" pitchFamily="34" charset="0"/>
              </a:rPr>
              <a:t>challenges</a:t>
            </a:r>
            <a:r>
              <a:rPr lang="en-US" altLang="zh-CN" sz="2000">
                <a:latin typeface="Arial" panose="020B0604020202020204" pitchFamily="34" charset="0"/>
                <a:cs typeface="Arial" panose="020B0604020202020204" pitchFamily="34" charset="0"/>
              </a:rPr>
              <a:t> we faced, we enjoyed the </a:t>
            </a:r>
            <a:r>
              <a:rPr lang="en-US" altLang="zh-CN" sz="2000">
                <a:solidFill>
                  <a:srgbClr val="FF0000"/>
                </a:solidFill>
                <a:latin typeface="Arial" panose="020B0604020202020204" pitchFamily="34" charset="0"/>
                <a:cs typeface="Arial" panose="020B0604020202020204" pitchFamily="34" charset="0"/>
              </a:rPr>
              <a:t>wonders of nature</a:t>
            </a:r>
            <a:r>
              <a:rPr lang="en-US" altLang="zh-CN" sz="2000">
                <a:latin typeface="Arial" panose="020B0604020202020204" pitchFamily="34" charset="0"/>
                <a:cs typeface="Arial" panose="020B0604020202020204" pitchFamily="34" charset="0"/>
              </a:rPr>
              <a:t> and the adventure.</a:t>
            </a:r>
            <a:endParaRPr lang="en-US" altLang="zh-CN" sz="2000">
              <a:latin typeface="Arial" panose="020B0604020202020204" pitchFamily="34" charset="0"/>
              <a:cs typeface="Arial" panose="020B0604020202020204" pitchFamily="34" charset="0"/>
            </a:endParaRPr>
          </a:p>
        </p:txBody>
      </p:sp>
      <p:grpSp>
        <p:nvGrpSpPr>
          <p:cNvPr id="12" name="组合 11"/>
          <p:cNvGrpSpPr/>
          <p:nvPr/>
        </p:nvGrpSpPr>
        <p:grpSpPr>
          <a:xfrm>
            <a:off x="3962400" y="2495550"/>
            <a:ext cx="6668770" cy="510540"/>
            <a:chOff x="6240" y="3930"/>
            <a:chExt cx="10502" cy="804"/>
          </a:xfrm>
        </p:grpSpPr>
        <p:cxnSp>
          <p:nvCxnSpPr>
            <p:cNvPr id="8" name="直接箭头连接符 7"/>
            <p:cNvCxnSpPr/>
            <p:nvPr/>
          </p:nvCxnSpPr>
          <p:spPr>
            <a:xfrm flipH="1">
              <a:off x="6240" y="3930"/>
              <a:ext cx="10257" cy="402"/>
            </a:xfrm>
            <a:prstGeom prst="straightConnector1">
              <a:avLst/>
            </a:prstGeom>
            <a:ln w="95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custDataLst>
                <p:tags r:id="rId5"/>
              </p:custDataLst>
            </p:nvPr>
          </p:nvCxnSpPr>
          <p:spPr>
            <a:xfrm flipH="1">
              <a:off x="6532" y="4024"/>
              <a:ext cx="10211" cy="710"/>
            </a:xfrm>
            <a:prstGeom prst="straightConnector1">
              <a:avLst/>
            </a:prstGeom>
            <a:ln w="9525">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直接箭头连接符 9"/>
          <p:cNvCxnSpPr/>
          <p:nvPr/>
        </p:nvCxnSpPr>
        <p:spPr>
          <a:xfrm flipH="1">
            <a:off x="3305175" y="2495550"/>
            <a:ext cx="7355840" cy="834390"/>
          </a:xfrm>
          <a:prstGeom prst="straightConnector1">
            <a:avLst/>
          </a:prstGeom>
          <a:ln w="95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6443980" y="2495550"/>
            <a:ext cx="4217035" cy="1118870"/>
          </a:xfrm>
          <a:prstGeom prst="straightConnector1">
            <a:avLst/>
          </a:prstGeom>
          <a:ln w="95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6767195" y="1760855"/>
            <a:ext cx="4070985" cy="10293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4285615" y="1937385"/>
            <a:ext cx="6522720" cy="8432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882650" y="2780665"/>
            <a:ext cx="9867265" cy="3822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914390" y="2790190"/>
            <a:ext cx="4815840" cy="549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5031105" y="2809875"/>
            <a:ext cx="5738495" cy="1412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4001135" y="2800350"/>
            <a:ext cx="6817360" cy="18148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1853565" y="2790190"/>
            <a:ext cx="8994140" cy="25895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5021580" y="2780665"/>
            <a:ext cx="5767070" cy="25304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21"/>
                                        </p:tgtEl>
                                        <p:attrNameLst>
                                          <p:attrName>ppt_x</p:attrName>
                                        </p:attrNameLst>
                                      </p:cBhvr>
                                      <p:tavLst>
                                        <p:tav tm="0">
                                          <p:val>
                                            <p:strVal val="ppt_x"/>
                                          </p:val>
                                        </p:tav>
                                        <p:tav tm="100000">
                                          <p:val>
                                            <p:strVal val="ppt_x"/>
                                          </p:val>
                                        </p:tav>
                                      </p:tavLst>
                                    </p:anim>
                                    <p:anim calcmode="lin" valueType="num">
                                      <p:cBhvr additive="base">
                                        <p:cTn id="79" dur="500"/>
                                        <p:tgtEl>
                                          <p:spTgt spid="21"/>
                                        </p:tgtEl>
                                        <p:attrNameLst>
                                          <p:attrName>ppt_y</p:attrName>
                                        </p:attrNameLst>
                                      </p:cBhvr>
                                      <p:tavLst>
                                        <p:tav tm="0">
                                          <p:val>
                                            <p:strVal val="ppt_y"/>
                                          </p:val>
                                        </p:tav>
                                        <p:tav tm="100000">
                                          <p:val>
                                            <p:strVal val="1+ppt_h/2"/>
                                          </p:val>
                                        </p:tav>
                                      </p:tavLst>
                                    </p:anim>
                                    <p:set>
                                      <p:cBhvr>
                                        <p:cTn id="80" dur="1" fill="hold">
                                          <p:stCondLst>
                                            <p:cond delay="499"/>
                                          </p:stCondLst>
                                        </p:cTn>
                                        <p:tgtEl>
                                          <p:spTgt spid="21"/>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22"/>
                                        </p:tgtEl>
                                        <p:attrNameLst>
                                          <p:attrName>ppt_x</p:attrName>
                                        </p:attrNameLst>
                                      </p:cBhvr>
                                      <p:tavLst>
                                        <p:tav tm="0">
                                          <p:val>
                                            <p:strVal val="ppt_x"/>
                                          </p:val>
                                        </p:tav>
                                        <p:tav tm="100000">
                                          <p:val>
                                            <p:strVal val="ppt_x"/>
                                          </p:val>
                                        </p:tav>
                                      </p:tavLst>
                                    </p:anim>
                                    <p:anim calcmode="lin" valueType="num">
                                      <p:cBhvr additive="base">
                                        <p:cTn id="83" dur="500"/>
                                        <p:tgtEl>
                                          <p:spTgt spid="22"/>
                                        </p:tgtEl>
                                        <p:attrNameLst>
                                          <p:attrName>ppt_y</p:attrName>
                                        </p:attrNameLst>
                                      </p:cBhvr>
                                      <p:tavLst>
                                        <p:tav tm="0">
                                          <p:val>
                                            <p:strVal val="ppt_y"/>
                                          </p:val>
                                        </p:tav>
                                        <p:tav tm="100000">
                                          <p:val>
                                            <p:strVal val="1+ppt_h/2"/>
                                          </p:val>
                                        </p:tav>
                                      </p:tavLst>
                                    </p:anim>
                                    <p:set>
                                      <p:cBhvr>
                                        <p:cTn id="84" dur="1" fill="hold">
                                          <p:stCondLst>
                                            <p:cond delay="499"/>
                                          </p:stCondLst>
                                        </p:cTn>
                                        <p:tgtEl>
                                          <p:spTgt spid="22"/>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23"/>
                                        </p:tgtEl>
                                        <p:attrNameLst>
                                          <p:attrName>ppt_x</p:attrName>
                                        </p:attrNameLst>
                                      </p:cBhvr>
                                      <p:tavLst>
                                        <p:tav tm="0">
                                          <p:val>
                                            <p:strVal val="ppt_x"/>
                                          </p:val>
                                        </p:tav>
                                        <p:tav tm="100000">
                                          <p:val>
                                            <p:strVal val="ppt_x"/>
                                          </p:val>
                                        </p:tav>
                                      </p:tavLst>
                                    </p:anim>
                                    <p:anim calcmode="lin" valueType="num">
                                      <p:cBhvr additive="base">
                                        <p:cTn id="87" dur="500"/>
                                        <p:tgtEl>
                                          <p:spTgt spid="23"/>
                                        </p:tgtEl>
                                        <p:attrNameLst>
                                          <p:attrName>ppt_y</p:attrName>
                                        </p:attrNameLst>
                                      </p:cBhvr>
                                      <p:tavLst>
                                        <p:tav tm="0">
                                          <p:val>
                                            <p:strVal val="ppt_y"/>
                                          </p:val>
                                        </p:tav>
                                        <p:tav tm="100000">
                                          <p:val>
                                            <p:strVal val="1+ppt_h/2"/>
                                          </p:val>
                                        </p:tav>
                                      </p:tavLst>
                                    </p:anim>
                                    <p:set>
                                      <p:cBhvr>
                                        <p:cTn id="88" dur="1" fill="hold">
                                          <p:stCondLst>
                                            <p:cond delay="499"/>
                                          </p:stCondLst>
                                        </p:cTn>
                                        <p:tgtEl>
                                          <p:spTgt spid="23"/>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20"/>
                                        </p:tgtEl>
                                        <p:attrNameLst>
                                          <p:attrName>ppt_x</p:attrName>
                                        </p:attrNameLst>
                                      </p:cBhvr>
                                      <p:tavLst>
                                        <p:tav tm="0">
                                          <p:val>
                                            <p:strVal val="ppt_x"/>
                                          </p:val>
                                        </p:tav>
                                        <p:tav tm="100000">
                                          <p:val>
                                            <p:strVal val="ppt_x"/>
                                          </p:val>
                                        </p:tav>
                                      </p:tavLst>
                                    </p:anim>
                                    <p:anim calcmode="lin" valueType="num">
                                      <p:cBhvr additive="base">
                                        <p:cTn id="91" dur="500"/>
                                        <p:tgtEl>
                                          <p:spTgt spid="20"/>
                                        </p:tgtEl>
                                        <p:attrNameLst>
                                          <p:attrName>ppt_y</p:attrName>
                                        </p:attrNameLst>
                                      </p:cBhvr>
                                      <p:tavLst>
                                        <p:tav tm="0">
                                          <p:val>
                                            <p:strVal val="ppt_y"/>
                                          </p:val>
                                        </p:tav>
                                        <p:tav tm="100000">
                                          <p:val>
                                            <p:strVal val="1+ppt_h/2"/>
                                          </p:val>
                                        </p:tav>
                                      </p:tavLst>
                                    </p:anim>
                                    <p:set>
                                      <p:cBhvr>
                                        <p:cTn id="92" dur="1" fill="hold">
                                          <p:stCondLst>
                                            <p:cond delay="499"/>
                                          </p:stCondLst>
                                        </p:cTn>
                                        <p:tgtEl>
                                          <p:spTgt spid="20"/>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19"/>
                                        </p:tgtEl>
                                        <p:attrNameLst>
                                          <p:attrName>ppt_x</p:attrName>
                                        </p:attrNameLst>
                                      </p:cBhvr>
                                      <p:tavLst>
                                        <p:tav tm="0">
                                          <p:val>
                                            <p:strVal val="ppt_x"/>
                                          </p:val>
                                        </p:tav>
                                        <p:tav tm="100000">
                                          <p:val>
                                            <p:strVal val="ppt_x"/>
                                          </p:val>
                                        </p:tav>
                                      </p:tavLst>
                                    </p:anim>
                                    <p:anim calcmode="lin" valueType="num">
                                      <p:cBhvr additive="base">
                                        <p:cTn id="95" dur="500"/>
                                        <p:tgtEl>
                                          <p:spTgt spid="19"/>
                                        </p:tgtEl>
                                        <p:attrNameLst>
                                          <p:attrName>ppt_y</p:attrName>
                                        </p:attrNameLst>
                                      </p:cBhvr>
                                      <p:tavLst>
                                        <p:tav tm="0">
                                          <p:val>
                                            <p:strVal val="ppt_y"/>
                                          </p:val>
                                        </p:tav>
                                        <p:tav tm="100000">
                                          <p:val>
                                            <p:strVal val="1+ppt_h/2"/>
                                          </p:val>
                                        </p:tav>
                                      </p:tavLst>
                                    </p:anim>
                                    <p:set>
                                      <p:cBhvr>
                                        <p:cTn id="96" dur="1" fill="hold">
                                          <p:stCondLst>
                                            <p:cond delay="499"/>
                                          </p:stCondLst>
                                        </p:cTn>
                                        <p:tgtEl>
                                          <p:spTgt spid="19"/>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16"/>
                                        </p:tgtEl>
                                        <p:attrNameLst>
                                          <p:attrName>ppt_x</p:attrName>
                                        </p:attrNameLst>
                                      </p:cBhvr>
                                      <p:tavLst>
                                        <p:tav tm="0">
                                          <p:val>
                                            <p:strVal val="ppt_x"/>
                                          </p:val>
                                        </p:tav>
                                        <p:tav tm="100000">
                                          <p:val>
                                            <p:strVal val="ppt_x"/>
                                          </p:val>
                                        </p:tav>
                                      </p:tavLst>
                                    </p:anim>
                                    <p:anim calcmode="lin" valueType="num">
                                      <p:cBhvr additive="base">
                                        <p:cTn id="99" dur="500"/>
                                        <p:tgtEl>
                                          <p:spTgt spid="16"/>
                                        </p:tgtEl>
                                        <p:attrNameLst>
                                          <p:attrName>ppt_y</p:attrName>
                                        </p:attrNameLst>
                                      </p:cBhvr>
                                      <p:tavLst>
                                        <p:tav tm="0">
                                          <p:val>
                                            <p:strVal val="ppt_y"/>
                                          </p:val>
                                        </p:tav>
                                        <p:tav tm="100000">
                                          <p:val>
                                            <p:strVal val="1+ppt_h/2"/>
                                          </p:val>
                                        </p:tav>
                                      </p:tavLst>
                                    </p:anim>
                                    <p:set>
                                      <p:cBhvr>
                                        <p:cTn id="100" dur="1" fill="hold">
                                          <p:stCondLst>
                                            <p:cond delay="499"/>
                                          </p:stCondLst>
                                        </p:cTn>
                                        <p:tgtEl>
                                          <p:spTgt spid="16"/>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15"/>
                                        </p:tgtEl>
                                        <p:attrNameLst>
                                          <p:attrName>ppt_x</p:attrName>
                                        </p:attrNameLst>
                                      </p:cBhvr>
                                      <p:tavLst>
                                        <p:tav tm="0">
                                          <p:val>
                                            <p:strVal val="ppt_x"/>
                                          </p:val>
                                        </p:tav>
                                        <p:tav tm="100000">
                                          <p:val>
                                            <p:strVal val="ppt_x"/>
                                          </p:val>
                                        </p:tav>
                                      </p:tavLst>
                                    </p:anim>
                                    <p:anim calcmode="lin" valueType="num">
                                      <p:cBhvr additive="base">
                                        <p:cTn id="103" dur="500"/>
                                        <p:tgtEl>
                                          <p:spTgt spid="15"/>
                                        </p:tgtEl>
                                        <p:attrNameLst>
                                          <p:attrName>ppt_y</p:attrName>
                                        </p:attrNameLst>
                                      </p:cBhvr>
                                      <p:tavLst>
                                        <p:tav tm="0">
                                          <p:val>
                                            <p:strVal val="ppt_y"/>
                                          </p:val>
                                        </p:tav>
                                        <p:tav tm="100000">
                                          <p:val>
                                            <p:strVal val="1+ppt_h/2"/>
                                          </p:val>
                                        </p:tav>
                                      </p:tavLst>
                                    </p:anim>
                                    <p:set>
                                      <p:cBhvr>
                                        <p:cTn id="104" dur="1" fill="hold">
                                          <p:stCondLst>
                                            <p:cond delay="499"/>
                                          </p:stCondLst>
                                        </p:cTn>
                                        <p:tgtEl>
                                          <p:spTgt spid="15"/>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14"/>
                                        </p:tgtEl>
                                        <p:attrNameLst>
                                          <p:attrName>ppt_x</p:attrName>
                                        </p:attrNameLst>
                                      </p:cBhvr>
                                      <p:tavLst>
                                        <p:tav tm="0">
                                          <p:val>
                                            <p:strVal val="ppt_x"/>
                                          </p:val>
                                        </p:tav>
                                        <p:tav tm="100000">
                                          <p:val>
                                            <p:strVal val="ppt_x"/>
                                          </p:val>
                                        </p:tav>
                                      </p:tavLst>
                                    </p:anim>
                                    <p:anim calcmode="lin" valueType="num">
                                      <p:cBhvr additive="base">
                                        <p:cTn id="107" dur="500"/>
                                        <p:tgtEl>
                                          <p:spTgt spid="14"/>
                                        </p:tgtEl>
                                        <p:attrNameLst>
                                          <p:attrName>ppt_y</p:attrName>
                                        </p:attrNameLst>
                                      </p:cBhvr>
                                      <p:tavLst>
                                        <p:tav tm="0">
                                          <p:val>
                                            <p:strVal val="ppt_y"/>
                                          </p:val>
                                        </p:tav>
                                        <p:tav tm="100000">
                                          <p:val>
                                            <p:strVal val="1+ppt_h/2"/>
                                          </p:val>
                                        </p:tav>
                                      </p:tavLst>
                                    </p:anim>
                                    <p:set>
                                      <p:cBhvr>
                                        <p:cTn id="10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文本解读</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0" y="495300"/>
            <a:ext cx="7464425" cy="636270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a:latin typeface="Times New Roman" panose="02020603050405020304" charset="0"/>
                <a:cs typeface="Times New Roman" panose="02020603050405020304" charset="0"/>
              </a:rPr>
              <a:t>   </a:t>
            </a:r>
            <a:r>
              <a:rPr lang="zh-CN" altLang="en-US" sz="1600">
                <a:latin typeface="Times New Roman" panose="02020603050405020304" charset="0"/>
                <a:cs typeface="Times New Roman" panose="02020603050405020304" charset="0"/>
              </a:rPr>
              <a:t>  </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 2. </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One bright summer day, my friend Peter and I decided to venture into the unexplored trails of the Great Smoky Mountains. </a:t>
            </a:r>
            <a:r>
              <a:rPr lang="zh-CN" altLang="en-US" sz="1600">
                <a:solidFill>
                  <a:srgbClr val="00B050"/>
                </a:solidFill>
                <a:latin typeface="Times New Roman" panose="02020603050405020304" charset="0"/>
                <a:cs typeface="Times New Roman" panose="02020603050405020304" charset="0"/>
              </a:rPr>
              <a:t>Blessed with r</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ich biodiversity and fascinating landscapes, the national park seemed </a:t>
            </a:r>
            <a:r>
              <a:rPr lang="zh-CN" altLang="en-US" sz="1600">
                <a:solidFill>
                  <a:srgbClr val="00B050"/>
                </a:solidFill>
                <a:latin typeface="Times New Roman" panose="02020603050405020304" charset="0"/>
                <a:cs typeface="Times New Roman" panose="02020603050405020304" charset="0"/>
              </a:rPr>
              <a:t>a perfect getaway</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Little did we know that our casual hike would soon turn into an unexpected personal incident, forever engraved in our memories.</a:t>
            </a:r>
            <a:endPar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endParaRPr>
          </a:p>
          <a:p>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3.</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We set off early in the morning, equipped with our backpacks and a map that was supposed to guide us through the winding trails. The sun was up, casting long shadows on the forest floor as we set off on our journey. We trekked(艰难行走), </a:t>
            </a:r>
            <a:r>
              <a:rPr lang="zh-CN" altLang="en-US" sz="1600">
                <a:solidFill>
                  <a:srgbClr val="00B050"/>
                </a:solidFill>
                <a:latin typeface="Times New Roman" panose="02020603050405020304" charset="0"/>
                <a:cs typeface="Times New Roman" panose="02020603050405020304" charset="0"/>
              </a:rPr>
              <a:t>laughed, and marveled at</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the beauty of nature around us.</a:t>
            </a:r>
            <a:endPar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endParaRPr>
          </a:p>
          <a:p>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4.</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As we trekked through the dense forests, taking in the natural wonders around us, we couldn</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t help but feel a sense of adventure coursing through our veins. The trail was rugged and uneven, but we </a:t>
            </a:r>
            <a:r>
              <a:rPr lang="zh-CN" altLang="en-US" sz="1600">
                <a:solidFill>
                  <a:srgbClr val="00B050"/>
                </a:solidFill>
                <a:latin typeface="Times New Roman" panose="02020603050405020304" charset="0"/>
                <a:cs typeface="Times New Roman" panose="02020603050405020304" charset="0"/>
              </a:rPr>
              <a:t>persevered through the challenging landscape</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a:t>
            </a:r>
            <a:endPar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endParaRPr>
          </a:p>
          <a:p>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5.</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Midway through our expedition, we stumbled upon a breathtaking waterfall, its glistening waters cascading down the rocks in a quiet and peaceful melody. We sat down by the water</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s edge, taking a moment to </a:t>
            </a:r>
            <a:r>
              <a:rPr lang="zh-CN" altLang="en-US" sz="1600">
                <a:solidFill>
                  <a:srgbClr val="00B050"/>
                </a:solidFill>
                <a:latin typeface="Times New Roman" panose="02020603050405020304" charset="0"/>
                <a:cs typeface="Times New Roman" panose="02020603050405020304" charset="0"/>
              </a:rPr>
              <a:t>get lost in </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the beauty of nature. The cool mist from the waterfall enveloped us, and we </a:t>
            </a:r>
            <a:r>
              <a:rPr lang="zh-CN" altLang="en-US" sz="1600">
                <a:solidFill>
                  <a:srgbClr val="00B050"/>
                </a:solidFill>
                <a:latin typeface="Times New Roman" panose="02020603050405020304" charset="0"/>
                <a:cs typeface="Times New Roman" panose="02020603050405020304" charset="0"/>
              </a:rPr>
              <a:t>felt refreshed and energetic</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a:t>
            </a:r>
            <a:endPar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endParaRPr>
          </a:p>
          <a:p>
            <a:r>
              <a:rPr lang="zh-CN" altLang="en-US" sz="1600">
                <a:latin typeface="Times New Roman" panose="02020603050405020304" charset="0"/>
                <a:cs typeface="Times New Roman" panose="02020603050405020304" charset="0"/>
              </a:rPr>
              <a:t>  </a:t>
            </a:r>
            <a:r>
              <a:rPr lang="en-US" altLang="zh-CN" sz="1600">
                <a:solidFill>
                  <a:schemeClr val="tx1"/>
                </a:solidFill>
                <a:latin typeface="Times New Roman" panose="02020603050405020304" charset="0"/>
                <a:cs typeface="Times New Roman" panose="02020603050405020304" charset="0"/>
              </a:rPr>
              <a:t>6.</a:t>
            </a:r>
            <a:r>
              <a:rPr lang="zh-CN" altLang="en-US" sz="1600">
                <a:solidFill>
                  <a:schemeClr val="tx1"/>
                </a:solidFill>
                <a:latin typeface="Times New Roman" panose="02020603050405020304" charset="0"/>
                <a:cs typeface="Times New Roman" panose="02020603050405020304" charset="0"/>
              </a:rPr>
              <a:t>As the day wore on, we ventured deeper into the wilderness, </a:t>
            </a:r>
            <a:r>
              <a:rPr lang="zh-CN" altLang="en-US" sz="1600">
                <a:solidFill>
                  <a:srgbClr val="00B050"/>
                </a:solidFill>
                <a:latin typeface="Times New Roman" panose="02020603050405020304" charset="0"/>
                <a:cs typeface="Times New Roman" panose="02020603050405020304" charset="0"/>
              </a:rPr>
              <a:t>eager to explore </a:t>
            </a:r>
            <a:r>
              <a:rPr lang="zh-CN" altLang="en-US" sz="1600">
                <a:solidFill>
                  <a:schemeClr val="tx1"/>
                </a:solidFill>
                <a:latin typeface="Times New Roman" panose="02020603050405020304" charset="0"/>
                <a:cs typeface="Times New Roman" panose="02020603050405020304" charset="0"/>
              </a:rPr>
              <a:t>every corner of this natural paradise. We were </a:t>
            </a:r>
            <a:r>
              <a:rPr lang="zh-CN" altLang="en-US" sz="1600">
                <a:solidFill>
                  <a:srgbClr val="00B050"/>
                </a:solidFill>
                <a:latin typeface="Times New Roman" panose="02020603050405020304" charset="0"/>
                <a:cs typeface="Times New Roman" panose="02020603050405020304" charset="0"/>
              </a:rPr>
              <a:t>so absorbed in</a:t>
            </a:r>
            <a:r>
              <a:rPr lang="zh-CN" altLang="en-US" sz="1600">
                <a:solidFill>
                  <a:schemeClr val="tx1"/>
                </a:solidFill>
                <a:latin typeface="Times New Roman" panose="02020603050405020304" charset="0"/>
                <a:cs typeface="Times New Roman" panose="02020603050405020304" charset="0"/>
              </a:rPr>
              <a:t> the beauty of nature that</a:t>
            </a:r>
            <a:r>
              <a:rPr lang="en-US" altLang="zh-CN" sz="1600">
                <a:solidFill>
                  <a:schemeClr val="tx1"/>
                </a:solidFill>
                <a:latin typeface="Times New Roman" panose="02020603050405020304" charset="0"/>
                <a:cs typeface="Times New Roman" panose="02020603050405020304" charset="0"/>
              </a:rPr>
              <a:t> we </a:t>
            </a:r>
            <a:r>
              <a:rPr lang="zh-CN" altLang="en-US" sz="1600">
                <a:solidFill>
                  <a:schemeClr val="tx1"/>
                </a:solidFill>
                <a:latin typeface="Times New Roman" panose="02020603050405020304" charset="0"/>
                <a:cs typeface="Times New Roman" panose="02020603050405020304" charset="0"/>
              </a:rPr>
              <a:t>just didn</a:t>
            </a:r>
            <a:r>
              <a:rPr lang="en-US" altLang="zh-CN" sz="1600">
                <a:solidFill>
                  <a:schemeClr val="tx1"/>
                </a:solidFill>
                <a:latin typeface="Times New Roman" panose="02020603050405020304" charset="0"/>
                <a:cs typeface="Times New Roman" panose="02020603050405020304" charset="0"/>
              </a:rPr>
              <a:t>’</a:t>
            </a:r>
            <a:r>
              <a:rPr lang="zh-CN" altLang="en-US" sz="1600">
                <a:solidFill>
                  <a:schemeClr val="tx1"/>
                </a:solidFill>
                <a:latin typeface="Times New Roman" panose="02020603050405020304" charset="0"/>
                <a:cs typeface="Times New Roman" panose="02020603050405020304" charset="0"/>
              </a:rPr>
              <a:t>t notice our way and it seemed that we could not find the way back to the familiar part of the forest.</a:t>
            </a:r>
            <a:endParaRPr lang="zh-CN" altLang="en-US" sz="1600">
              <a:solidFill>
                <a:schemeClr val="tx1"/>
              </a:solidFill>
              <a:latin typeface="Times New Roman" panose="02020603050405020304" charset="0"/>
              <a:cs typeface="Times New Roman" panose="02020603050405020304" charset="0"/>
            </a:endParaRPr>
          </a:p>
          <a:p>
            <a:r>
              <a:rPr lang="zh-CN" altLang="en-US" sz="1600">
                <a:solidFill>
                  <a:schemeClr val="tx1"/>
                </a:solidFill>
                <a:latin typeface="Times New Roman" panose="02020603050405020304" charset="0"/>
                <a:cs typeface="Times New Roman" panose="02020603050405020304" charset="0"/>
              </a:rPr>
              <a:t>   </a:t>
            </a:r>
            <a:r>
              <a:rPr lang="en-US" altLang="zh-CN" sz="1600">
                <a:solidFill>
                  <a:schemeClr val="tx1"/>
                </a:solidFill>
                <a:latin typeface="Times New Roman" panose="02020603050405020304" charset="0"/>
                <a:cs typeface="Times New Roman" panose="02020603050405020304" charset="0"/>
              </a:rPr>
              <a:t>7. </a:t>
            </a:r>
            <a:r>
              <a:rPr lang="zh-CN" altLang="en-US" sz="1600">
                <a:solidFill>
                  <a:schemeClr val="tx1"/>
                </a:solidFill>
                <a:latin typeface="Times New Roman" panose="02020603050405020304" charset="0"/>
                <a:cs typeface="Times New Roman" panose="02020603050405020304" charset="0"/>
              </a:rPr>
              <a:t>Panicking, we sc</a:t>
            </a:r>
            <a:r>
              <a:rPr lang="zh-CN" altLang="en-US" sz="1600">
                <a:latin typeface="Times New Roman" panose="02020603050405020304" charset="0"/>
                <a:cs typeface="Times New Roman" panose="02020603050405020304" charset="0"/>
              </a:rPr>
              <a:t>rambled to find our way back but the dense vegetation and winding trails only served to confuse us further. We tried to remember any possible signs that might lead us back. No sooner had we celebrated our return to the clear trails than something worse happened.</a:t>
            </a:r>
            <a:endParaRPr lang="zh-CN" altLang="en-US" sz="1600">
              <a:latin typeface="Times New Roman" panose="02020603050405020304" charset="0"/>
              <a:cs typeface="Times New Roman" panose="02020603050405020304" charset="0"/>
            </a:endParaRPr>
          </a:p>
        </p:txBody>
      </p:sp>
      <p:sp>
        <p:nvSpPr>
          <p:cNvPr id="6" name="右大括号 5"/>
          <p:cNvSpPr/>
          <p:nvPr/>
        </p:nvSpPr>
        <p:spPr>
          <a:xfrm>
            <a:off x="7464425" y="583565"/>
            <a:ext cx="519430" cy="4070985"/>
          </a:xfrm>
          <a:prstGeom prst="rightBrace">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7954010" y="495300"/>
            <a:ext cx="4138930" cy="8299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sz="2400">
                <a:latin typeface="Arial" panose="020B0604020202020204" pitchFamily="34" charset="0"/>
                <a:cs typeface="Arial" panose="020B0604020202020204" pitchFamily="34" charset="0"/>
              </a:rPr>
              <a:t>Para2-5:  In their eyes, what was the adventure like?</a:t>
            </a:r>
            <a:endParaRPr lang="en-US" altLang="zh-CN" sz="2400">
              <a:latin typeface="Arial" panose="020B0604020202020204" pitchFamily="34" charset="0"/>
              <a:cs typeface="Arial" panose="020B0604020202020204" pitchFamily="34" charset="0"/>
            </a:endParaRPr>
          </a:p>
        </p:txBody>
      </p:sp>
      <p:cxnSp>
        <p:nvCxnSpPr>
          <p:cNvPr id="24" name="直接箭头连接符 23"/>
          <p:cNvCxnSpPr/>
          <p:nvPr/>
        </p:nvCxnSpPr>
        <p:spPr>
          <a:xfrm flipH="1">
            <a:off x="4913630" y="848360"/>
            <a:ext cx="3403600" cy="8826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5129530" y="867410"/>
            <a:ext cx="3265805" cy="41275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6208395" y="867410"/>
            <a:ext cx="2186940" cy="170751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4766310" y="867410"/>
            <a:ext cx="3629025" cy="255079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4090035" y="720725"/>
            <a:ext cx="4423410" cy="341376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5708015" y="661670"/>
            <a:ext cx="2687320" cy="3708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4090035" y="661670"/>
            <a:ext cx="4305300" cy="395351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865110" y="1916430"/>
            <a:ext cx="4138930"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sz="2400">
                <a:latin typeface="Arial" panose="020B0604020202020204" pitchFamily="34" charset="0"/>
                <a:cs typeface="Arial" panose="020B0604020202020204" pitchFamily="34" charset="0"/>
              </a:rPr>
              <a:t>Collins: adventure</a:t>
            </a:r>
            <a:endParaRPr lang="en-US" altLang="zh-CN"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  </a:t>
            </a:r>
            <a:r>
              <a:rPr lang="en-US" altLang="zh-CN" sz="2400">
                <a:solidFill>
                  <a:srgbClr val="00B050"/>
                </a:solidFill>
                <a:latin typeface="Arial" panose="020B0604020202020204" pitchFamily="34" charset="0"/>
                <a:cs typeface="Arial" panose="020B0604020202020204" pitchFamily="34" charset="0"/>
              </a:rPr>
              <a:t>A</a:t>
            </a:r>
            <a:r>
              <a:rPr lang="en-US" altLang="zh-CN" sz="2400">
                <a:latin typeface="Arial" panose="020B0604020202020204" pitchFamily="34" charset="0"/>
                <a:cs typeface="Arial" panose="020B0604020202020204" pitchFamily="34" charset="0"/>
              </a:rPr>
              <a:t>. an exciting experience</a:t>
            </a:r>
            <a:endParaRPr lang="en-US" altLang="zh-CN"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  </a:t>
            </a:r>
            <a:r>
              <a:rPr lang="en-US" altLang="zh-CN" sz="2400">
                <a:solidFill>
                  <a:srgbClr val="00B050"/>
                </a:solidFill>
                <a:latin typeface="Arial" panose="020B0604020202020204" pitchFamily="34" charset="0"/>
                <a:cs typeface="Arial" panose="020B0604020202020204" pitchFamily="34" charset="0"/>
              </a:rPr>
              <a:t>B</a:t>
            </a:r>
            <a:r>
              <a:rPr lang="en-US" altLang="zh-CN" sz="2400">
                <a:latin typeface="Arial" panose="020B0604020202020204" pitchFamily="34" charset="0"/>
                <a:cs typeface="Arial" panose="020B0604020202020204" pitchFamily="34" charset="0"/>
              </a:rPr>
              <a:t>. a dangerous experience</a:t>
            </a:r>
            <a:endParaRPr lang="en-US" altLang="zh-CN" sz="2400">
              <a:latin typeface="Arial" panose="020B0604020202020204" pitchFamily="34" charset="0"/>
              <a:cs typeface="Arial" panose="020B0604020202020204" pitchFamily="34" charset="0"/>
            </a:endParaRPr>
          </a:p>
        </p:txBody>
      </p:sp>
      <p:sp>
        <p:nvSpPr>
          <p:cNvPr id="32" name="文本框 31"/>
          <p:cNvSpPr txBox="1"/>
          <p:nvPr>
            <p:custDataLst>
              <p:tags r:id="rId4"/>
            </p:custDataLst>
          </p:nvPr>
        </p:nvSpPr>
        <p:spPr>
          <a:xfrm>
            <a:off x="7669530" y="4789805"/>
            <a:ext cx="4422775"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sz="2400">
                <a:latin typeface="Arial" panose="020B0604020202020204" pitchFamily="34" charset="0"/>
                <a:cs typeface="Arial" panose="020B0604020202020204" pitchFamily="34" charset="0"/>
              </a:rPr>
              <a:t>Para6-7:</a:t>
            </a:r>
            <a:endParaRPr lang="en-US" altLang="zh-CN"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  </a:t>
            </a:r>
            <a:r>
              <a:rPr lang="en-US" altLang="zh-CN" sz="2400">
                <a:solidFill>
                  <a:srgbClr val="00B050"/>
                </a:solidFill>
                <a:latin typeface="Arial" panose="020B0604020202020204" pitchFamily="34" charset="0"/>
                <a:cs typeface="Arial" panose="020B0604020202020204" pitchFamily="34" charset="0"/>
              </a:rPr>
              <a:t>Absorbed in the wonders, we failed to find our way back.</a:t>
            </a:r>
            <a:endParaRPr lang="en-US" altLang="zh-CN"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par>
                                <p:cTn id="19" presetID="3" presetClass="entr" presetSubtype="1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par>
                                <p:cTn id="22" presetID="3"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par>
                                <p:cTn id="25" presetID="3"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25"/>
                                        </p:tgtEl>
                                        <p:attrNameLst>
                                          <p:attrName>ppt_x</p:attrName>
                                        </p:attrNameLst>
                                      </p:cBhvr>
                                      <p:tavLst>
                                        <p:tav tm="0">
                                          <p:val>
                                            <p:strVal val="ppt_x"/>
                                          </p:val>
                                        </p:tav>
                                        <p:tav tm="100000">
                                          <p:val>
                                            <p:strVal val="ppt_x"/>
                                          </p:val>
                                        </p:tav>
                                      </p:tavLst>
                                    </p:anim>
                                    <p:anim calcmode="lin" valueType="num">
                                      <p:cBhvr additive="base">
                                        <p:cTn id="39" dur="500"/>
                                        <p:tgtEl>
                                          <p:spTgt spid="25"/>
                                        </p:tgtEl>
                                        <p:attrNameLst>
                                          <p:attrName>ppt_y</p:attrName>
                                        </p:attrNameLst>
                                      </p:cBhvr>
                                      <p:tavLst>
                                        <p:tav tm="0">
                                          <p:val>
                                            <p:strVal val="ppt_y"/>
                                          </p:val>
                                        </p:tav>
                                        <p:tav tm="100000">
                                          <p:val>
                                            <p:strVal val="1+ppt_h/2"/>
                                          </p:val>
                                        </p:tav>
                                      </p:tavLst>
                                    </p:anim>
                                    <p:set>
                                      <p:cBhvr>
                                        <p:cTn id="40" dur="1" fill="hold">
                                          <p:stCondLst>
                                            <p:cond delay="499"/>
                                          </p:stCondLst>
                                        </p:cTn>
                                        <p:tgtEl>
                                          <p:spTgt spid="25"/>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27"/>
                                        </p:tgtEl>
                                        <p:attrNameLst>
                                          <p:attrName>ppt_x</p:attrName>
                                        </p:attrNameLst>
                                      </p:cBhvr>
                                      <p:tavLst>
                                        <p:tav tm="0">
                                          <p:val>
                                            <p:strVal val="ppt_x"/>
                                          </p:val>
                                        </p:tav>
                                        <p:tav tm="100000">
                                          <p:val>
                                            <p:strVal val="ppt_x"/>
                                          </p:val>
                                        </p:tav>
                                      </p:tavLst>
                                    </p:anim>
                                    <p:anim calcmode="lin" valueType="num">
                                      <p:cBhvr additive="base">
                                        <p:cTn id="43" dur="500"/>
                                        <p:tgtEl>
                                          <p:spTgt spid="27"/>
                                        </p:tgtEl>
                                        <p:attrNameLst>
                                          <p:attrName>ppt_y</p:attrName>
                                        </p:attrNameLst>
                                      </p:cBhvr>
                                      <p:tavLst>
                                        <p:tav tm="0">
                                          <p:val>
                                            <p:strVal val="ppt_y"/>
                                          </p:val>
                                        </p:tav>
                                        <p:tav tm="100000">
                                          <p:val>
                                            <p:strVal val="1+ppt_h/2"/>
                                          </p:val>
                                        </p:tav>
                                      </p:tavLst>
                                    </p:anim>
                                    <p:set>
                                      <p:cBhvr>
                                        <p:cTn id="44" dur="1" fill="hold">
                                          <p:stCondLst>
                                            <p:cond delay="499"/>
                                          </p:stCondLst>
                                        </p:cTn>
                                        <p:tgtEl>
                                          <p:spTgt spid="27"/>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28"/>
                                        </p:tgtEl>
                                        <p:attrNameLst>
                                          <p:attrName>ppt_x</p:attrName>
                                        </p:attrNameLst>
                                      </p:cBhvr>
                                      <p:tavLst>
                                        <p:tav tm="0">
                                          <p:val>
                                            <p:strVal val="ppt_x"/>
                                          </p:val>
                                        </p:tav>
                                        <p:tav tm="100000">
                                          <p:val>
                                            <p:strVal val="ppt_x"/>
                                          </p:val>
                                        </p:tav>
                                      </p:tavLst>
                                    </p:anim>
                                    <p:anim calcmode="lin" valueType="num">
                                      <p:cBhvr additive="base">
                                        <p:cTn id="47" dur="500"/>
                                        <p:tgtEl>
                                          <p:spTgt spid="28"/>
                                        </p:tgtEl>
                                        <p:attrNameLst>
                                          <p:attrName>ppt_y</p:attrName>
                                        </p:attrNameLst>
                                      </p:cBhvr>
                                      <p:tavLst>
                                        <p:tav tm="0">
                                          <p:val>
                                            <p:strVal val="ppt_y"/>
                                          </p:val>
                                        </p:tav>
                                        <p:tav tm="100000">
                                          <p:val>
                                            <p:strVal val="1+ppt_h/2"/>
                                          </p:val>
                                        </p:tav>
                                      </p:tavLst>
                                    </p:anim>
                                    <p:set>
                                      <p:cBhvr>
                                        <p:cTn id="48" dur="1" fill="hold">
                                          <p:stCondLst>
                                            <p:cond delay="499"/>
                                          </p:stCondLst>
                                        </p:cTn>
                                        <p:tgtEl>
                                          <p:spTgt spid="28"/>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30"/>
                                        </p:tgtEl>
                                        <p:attrNameLst>
                                          <p:attrName>ppt_x</p:attrName>
                                        </p:attrNameLst>
                                      </p:cBhvr>
                                      <p:tavLst>
                                        <p:tav tm="0">
                                          <p:val>
                                            <p:strVal val="ppt_x"/>
                                          </p:val>
                                        </p:tav>
                                        <p:tav tm="100000">
                                          <p:val>
                                            <p:strVal val="ppt_x"/>
                                          </p:val>
                                        </p:tav>
                                      </p:tavLst>
                                    </p:anim>
                                    <p:anim calcmode="lin" valueType="num">
                                      <p:cBhvr additive="base">
                                        <p:cTn id="51" dur="500"/>
                                        <p:tgtEl>
                                          <p:spTgt spid="30"/>
                                        </p:tgtEl>
                                        <p:attrNameLst>
                                          <p:attrName>ppt_y</p:attrName>
                                        </p:attrNameLst>
                                      </p:cBhvr>
                                      <p:tavLst>
                                        <p:tav tm="0">
                                          <p:val>
                                            <p:strVal val="ppt_y"/>
                                          </p:val>
                                        </p:tav>
                                        <p:tav tm="100000">
                                          <p:val>
                                            <p:strVal val="1+ppt_h/2"/>
                                          </p:val>
                                        </p:tav>
                                      </p:tavLst>
                                    </p:anim>
                                    <p:set>
                                      <p:cBhvr>
                                        <p:cTn id="52" dur="1" fill="hold">
                                          <p:stCondLst>
                                            <p:cond delay="499"/>
                                          </p:stCondLst>
                                        </p:cTn>
                                        <p:tgtEl>
                                          <p:spTgt spid="30"/>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26"/>
                                        </p:tgtEl>
                                        <p:attrNameLst>
                                          <p:attrName>ppt_x</p:attrName>
                                        </p:attrNameLst>
                                      </p:cBhvr>
                                      <p:tavLst>
                                        <p:tav tm="0">
                                          <p:val>
                                            <p:strVal val="ppt_x"/>
                                          </p:val>
                                        </p:tav>
                                        <p:tav tm="100000">
                                          <p:val>
                                            <p:strVal val="ppt_x"/>
                                          </p:val>
                                        </p:tav>
                                      </p:tavLst>
                                    </p:anim>
                                    <p:anim calcmode="lin" valueType="num">
                                      <p:cBhvr additive="base">
                                        <p:cTn id="55" dur="500"/>
                                        <p:tgtEl>
                                          <p:spTgt spid="26"/>
                                        </p:tgtEl>
                                        <p:attrNameLst>
                                          <p:attrName>ppt_y</p:attrName>
                                        </p:attrNameLst>
                                      </p:cBhvr>
                                      <p:tavLst>
                                        <p:tav tm="0">
                                          <p:val>
                                            <p:strVal val="ppt_y"/>
                                          </p:val>
                                        </p:tav>
                                        <p:tav tm="100000">
                                          <p:val>
                                            <p:strVal val="1+ppt_h/2"/>
                                          </p:val>
                                        </p:tav>
                                      </p:tavLst>
                                    </p:anim>
                                    <p:set>
                                      <p:cBhvr>
                                        <p:cTn id="56" dur="1" fill="hold">
                                          <p:stCondLst>
                                            <p:cond delay="499"/>
                                          </p:stCondLst>
                                        </p:cTn>
                                        <p:tgtEl>
                                          <p:spTgt spid="26"/>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29"/>
                                        </p:tgtEl>
                                        <p:attrNameLst>
                                          <p:attrName>ppt_x</p:attrName>
                                        </p:attrNameLst>
                                      </p:cBhvr>
                                      <p:tavLst>
                                        <p:tav tm="0">
                                          <p:val>
                                            <p:strVal val="ppt_x"/>
                                          </p:val>
                                        </p:tav>
                                        <p:tav tm="100000">
                                          <p:val>
                                            <p:strVal val="ppt_x"/>
                                          </p:val>
                                        </p:tav>
                                      </p:tavLst>
                                    </p:anim>
                                    <p:anim calcmode="lin" valueType="num">
                                      <p:cBhvr additive="base">
                                        <p:cTn id="59" dur="500"/>
                                        <p:tgtEl>
                                          <p:spTgt spid="29"/>
                                        </p:tgtEl>
                                        <p:attrNameLst>
                                          <p:attrName>ppt_y</p:attrName>
                                        </p:attrNameLst>
                                      </p:cBhvr>
                                      <p:tavLst>
                                        <p:tav tm="0">
                                          <p:val>
                                            <p:strVal val="ppt_y"/>
                                          </p:val>
                                        </p:tav>
                                        <p:tav tm="100000">
                                          <p:val>
                                            <p:strVal val="1+ppt_h/2"/>
                                          </p:val>
                                        </p:tav>
                                      </p:tavLst>
                                    </p:anim>
                                    <p:set>
                                      <p:cBhvr>
                                        <p:cTn id="60" dur="1" fill="hold">
                                          <p:stCondLst>
                                            <p:cond delay="499"/>
                                          </p:stCondLst>
                                        </p:cTn>
                                        <p:tgtEl>
                                          <p:spTgt spid="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linds(horizontal)">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linds(horizontal)">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1" grpId="0" bldLvl="0" animBg="1"/>
      <p:bldP spid="3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18734</Words>
  <Application>WPS 演示</Application>
  <PresentationFormat>宽屏</PresentationFormat>
  <Paragraphs>334</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Times New Roman</vt:lpstr>
      <vt:lpstr>HelveticaNeue</vt:lpstr>
      <vt:lpstr>Helvetica 65 Medium</vt:lpstr>
      <vt:lpstr>华文新魏</vt:lpstr>
      <vt:lpstr>华文中宋</vt:lpstr>
      <vt:lpstr>MS UI Gothic</vt:lpstr>
      <vt:lpstr>微软雅黑</vt:lpstr>
      <vt:lpstr>Arial Unicode MS</vt:lpstr>
      <vt:lpstr>Calibri</vt:lpstr>
      <vt:lpstr>Bernard MT 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24147</cp:lastModifiedBy>
  <cp:revision>19</cp:revision>
  <dcterms:created xsi:type="dcterms:W3CDTF">2023-09-02T08:43:00Z</dcterms:created>
  <dcterms:modified xsi:type="dcterms:W3CDTF">2023-09-04T12:50:55Z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59E44D688B804E79A464ED52FDD39E7B_12</vt:lpwstr>
  </property>
  <property fmtid="{D5CDD505-2E9C-101B-9397-08002B2CF9AE}" pid="3" name="KSOProductBuildVer">
    <vt:lpwstr>2052-11.8.2.8411</vt:lpwstr>
  </property>
</Properties>
</file>