
<file path=[Content_Types].xml><?xml version="1.0" encoding="utf-8"?>
<Types xmlns="http://schemas.openxmlformats.org/package/2006/content-types">
  <Default Extension="png" ContentType="image/png"/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41" r:id="rId3"/>
    <p:sldId id="294" r:id="rId4"/>
    <p:sldId id="296" r:id="rId6"/>
    <p:sldId id="297" r:id="rId7"/>
    <p:sldId id="277" r:id="rId8"/>
    <p:sldId id="293" r:id="rId9"/>
    <p:sldId id="298" r:id="rId10"/>
    <p:sldId id="305" r:id="rId11"/>
    <p:sldId id="256" r:id="rId12"/>
    <p:sldId id="260" r:id="rId13"/>
    <p:sldId id="261" r:id="rId14"/>
    <p:sldId id="264" r:id="rId15"/>
    <p:sldId id="265" r:id="rId16"/>
    <p:sldId id="263" r:id="rId17"/>
    <p:sldId id="286" r:id="rId18"/>
    <p:sldId id="287" r:id="rId19"/>
    <p:sldId id="288" r:id="rId20"/>
    <p:sldId id="279" r:id="rId21"/>
    <p:sldId id="300" r:id="rId22"/>
    <p:sldId id="301" r:id="rId23"/>
    <p:sldId id="299" r:id="rId24"/>
    <p:sldId id="302" r:id="rId25"/>
    <p:sldId id="266" r:id="rId26"/>
    <p:sldId id="292" r:id="rId27"/>
    <p:sldId id="303" r:id="rId28"/>
    <p:sldId id="304" r:id="rId29"/>
    <p:sldId id="306" r:id="rId30"/>
    <p:sldId id="309" r:id="rId31"/>
    <p:sldId id="273" r:id="rId32"/>
    <p:sldId id="321" r:id="rId33"/>
    <p:sldId id="322" r:id="rId34"/>
    <p:sldId id="310" r:id="rId35"/>
    <p:sldId id="311" r:id="rId36"/>
    <p:sldId id="312" r:id="rId37"/>
    <p:sldId id="307" r:id="rId38"/>
    <p:sldId id="308" r:id="rId39"/>
    <p:sldId id="313" r:id="rId40"/>
    <p:sldId id="317" r:id="rId41"/>
    <p:sldId id="318" r:id="rId42"/>
    <p:sldId id="319" r:id="rId43"/>
    <p:sldId id="320" r:id="rId44"/>
    <p:sldId id="283" r:id="rId45"/>
    <p:sldId id="285" r:id="rId46"/>
  </p:sldIdLst>
  <p:sldSz cx="12190095" cy="685927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609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219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438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3048000" algn="l" defTabSz="12192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3657600" algn="l" defTabSz="12192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4267200" algn="l" defTabSz="12192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4876800" algn="l" defTabSz="12192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372"/>
    <a:srgbClr val="FFFFFF"/>
    <a:srgbClr val="0000FF"/>
    <a:srgbClr val="EC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8333" autoAdjust="0"/>
    <p:restoredTop sz="91714" autoAdjust="0"/>
  </p:normalViewPr>
  <p:slideViewPr>
    <p:cSldViewPr>
      <p:cViewPr varScale="1">
        <p:scale>
          <a:sx n="63" d="100"/>
          <a:sy n="63" d="100"/>
        </p:scale>
        <p:origin x="1128" y="48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54" y="53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B0F0BFF-092E-42DF-A18C-C46624B9C71A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07F31BF-B258-4EF5-8286-90F9123BB1F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 eaLnBrk="1" hangingPunct="1"/>
            <a:endParaRPr lang="zh-CN" altLang="zh-CN" sz="300" dirty="0" smtClean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eaLnBrk="1" hangingPunct="1"/>
            <a:fld id="{9A7D8441-5780-4D69-BB8C-AA6FA6E89E6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What is your response? Yes</a:t>
            </a:r>
            <a:r>
              <a:rPr lang="en-US" altLang="zh-CN" baseline="0" dirty="0" smtClean="0"/>
              <a:t> or NO?</a:t>
            </a:r>
            <a:endParaRPr lang="en-US" altLang="zh-CN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zh-CN" baseline="0" dirty="0" smtClean="0"/>
              <a:t>Do a quick survey</a:t>
            </a:r>
            <a:endParaRPr lang="en-US" altLang="zh-CN" baseline="0" dirty="0" smtClean="0"/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899DC3-F32E-4F6F-A027-1B796854485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A34CD9-CAA7-4DC6-B8E0-DFBF4D6FA5A3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E7AD70-9C46-4B8A-94C1-7979423F61D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From …to…</a:t>
            </a:r>
            <a:endParaRPr lang="en-US" altLang="zh-CN" dirty="0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585254-ADBA-43D1-9727-5E2D896A0928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B52CF8-96A0-4843-A86C-0104EAC83C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C9B5BC-86E4-452B-97A3-4CC12DC760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2DB459-E0F0-4B29-A585-7DB89E114E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F31BF-B258-4EF5-8286-90F9123BB1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F31BF-B258-4EF5-8286-90F9123BB1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F31BF-B258-4EF5-8286-90F9123BB1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F31BF-B258-4EF5-8286-90F9123BB1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F31BF-B258-4EF5-8286-90F9123BB1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dirty="0" smtClean="0"/>
          </a:p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Music box</a:t>
            </a:r>
            <a:endParaRPr lang="zh-CN" altLang="en-US" dirty="0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E35C3B-545F-4AB5-BA14-C1EB51948150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dirty="0" smtClean="0"/>
          </a:p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Music box</a:t>
            </a:r>
            <a:endParaRPr lang="zh-CN" altLang="en-US" dirty="0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E35C3B-545F-4AB5-BA14-C1EB51948150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F31BF-B258-4EF5-8286-90F9123BB1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F31BF-B258-4EF5-8286-90F9123BB1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dirty="0" smtClean="0">
                <a:solidFill>
                  <a:srgbClr val="1C4372"/>
                </a:solidFill>
                <a:latin typeface="Cambria" panose="02040503050406030204" charset="0"/>
              </a:rPr>
              <a:t>More often than not, we judge people on the basis of stereotypes(</a:t>
            </a:r>
            <a:r>
              <a:rPr lang="zh-CN" altLang="en-US" sz="1600" dirty="0" smtClean="0">
                <a:solidFill>
                  <a:srgbClr val="1C4372"/>
                </a:solidFill>
                <a:latin typeface="Cambria" panose="02040503050406030204" charset="0"/>
              </a:rPr>
              <a:t>刻板印象</a:t>
            </a:r>
            <a:r>
              <a:rPr lang="en-US" altLang="zh-CN" sz="1600" dirty="0" smtClean="0">
                <a:solidFill>
                  <a:srgbClr val="1C4372"/>
                </a:solidFill>
                <a:latin typeface="Cambria" panose="02040503050406030204" charset="0"/>
              </a:rPr>
              <a:t>).</a:t>
            </a:r>
            <a:endParaRPr lang="en-US" altLang="zh-CN" sz="1600" dirty="0" smtClean="0">
              <a:solidFill>
                <a:srgbClr val="1C4372"/>
              </a:solidFill>
              <a:latin typeface="Cambria" panose="02040503050406030204" charset="0"/>
            </a:endParaRPr>
          </a:p>
          <a:p>
            <a:r>
              <a:rPr lang="en-US" altLang="zh-CN" dirty="0" smtClean="0"/>
              <a:t>What kind of </a:t>
            </a:r>
            <a:r>
              <a:rPr lang="en-US" altLang="zh-CN" dirty="0" err="1" smtClean="0"/>
              <a:t>respo</a:t>
            </a:r>
            <a:r>
              <a:rPr lang="en-US" altLang="zh-CN" dirty="0" smtClean="0"/>
              <a:t>// should we</a:t>
            </a:r>
            <a:r>
              <a:rPr lang="en-US" altLang="zh-CN" baseline="0" dirty="0" smtClean="0"/>
              <a:t> </a:t>
            </a:r>
            <a:r>
              <a:rPr lang="en-US" altLang="zh-CN" baseline="0" smtClean="0"/>
              <a:t>load ourselves with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F31BF-B258-4EF5-8286-90F9123BB1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F31BF-B258-4EF5-8286-90F9123BB1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D6DF6F-1205-4CF3-B964-0441CD3BA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F31BF-B258-4EF5-8286-90F9123BB1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F31BF-B258-4EF5-8286-90F9123BB1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F31BF-B258-4EF5-8286-90F9123BB1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F31BF-B258-4EF5-8286-90F9123BB1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F31BF-B258-4EF5-8286-90F9123BB1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F31BF-B258-4EF5-8286-90F9123BB1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F31BF-B258-4EF5-8286-90F9123BB1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F31BF-B258-4EF5-8286-90F9123BB1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F31BF-B258-4EF5-8286-90F9123BB1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F31BF-B258-4EF5-8286-90F9123BB1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baseline="0" dirty="0" smtClean="0"/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CB2011-8964-429B-9537-D033726177FF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B2271C-8540-4E3F-B618-EFE6C80671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47"/>
          <p:cNvSpPr/>
          <p:nvPr/>
        </p:nvSpPr>
        <p:spPr>
          <a:xfrm>
            <a:off x="247621" y="257234"/>
            <a:ext cx="11695177" cy="63451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</a:lstStyle>
          <a:p>
            <a:pPr algn="ctr">
              <a:defRPr/>
            </a:pPr>
            <a:endParaRPr noProof="1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2"/>
            <a:ext cx="9142810" cy="2388153"/>
          </a:xfrm>
        </p:spPr>
        <p:txBody>
          <a:bodyPr anchor="b"/>
          <a:lstStyle>
            <a:lvl1pPr algn="ctr">
              <a:defRPr sz="8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1"/>
            <a:ext cx="9142810" cy="1656146"/>
          </a:xfrm>
        </p:spPr>
        <p:txBody>
          <a:bodyPr/>
          <a:lstStyle>
            <a:lvl1pPr marL="0" indent="0" algn="ctr">
              <a:buNone/>
              <a:defRPr sz="3200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609600" indent="0" algn="ctr">
              <a:buNone/>
              <a:defRPr sz="2700"/>
            </a:lvl2pPr>
            <a:lvl3pPr marL="1219200" indent="0" algn="ctr">
              <a:buNone/>
              <a:defRPr sz="2400"/>
            </a:lvl3pPr>
            <a:lvl4pPr marL="1828800" indent="0" algn="ctr">
              <a:buNone/>
              <a:defRPr sz="2100"/>
            </a:lvl4pPr>
            <a:lvl5pPr marL="2438400" indent="0" algn="ctr">
              <a:buNone/>
              <a:defRPr sz="2100"/>
            </a:lvl5pPr>
            <a:lvl6pPr marL="3048000" indent="0" algn="ctr">
              <a:buNone/>
              <a:defRPr sz="2100"/>
            </a:lvl6pPr>
            <a:lvl7pPr marL="3657600" indent="0" algn="ctr">
              <a:buNone/>
              <a:defRPr sz="2100"/>
            </a:lvl7pPr>
            <a:lvl8pPr marL="4267200" indent="0" algn="ctr">
              <a:buNone/>
              <a:defRPr sz="2100"/>
            </a:lvl8pPr>
            <a:lvl9pPr marL="4876800" indent="0" algn="ctr">
              <a:buNone/>
              <a:defRPr sz="21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0AD07-35BB-4A41-8F3E-6BDF80FEE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4ED98-23B0-400C-9C9D-F6FE3E3D23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A941-28CC-439E-8948-376688B0E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CE3F1-EFEF-45E4-8285-D6882C059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6" y="365209"/>
            <a:ext cx="2628558" cy="581318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3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E5B8-13F0-4305-8EAD-E66562AEFF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B435-15B4-481A-B96D-DEBA0C24B0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00984-0786-4B06-9EEF-F4416BD66A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C0803-C42E-440B-9A7F-CD0AB440B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47"/>
          <p:cNvSpPr/>
          <p:nvPr/>
        </p:nvSpPr>
        <p:spPr>
          <a:xfrm>
            <a:off x="247621" y="257234"/>
            <a:ext cx="11695177" cy="63451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</a:lstStyle>
          <a:p>
            <a:pPr algn="ctr">
              <a:defRPr/>
            </a:pPr>
            <a:endParaRPr noProof="1">
              <a:solidFill>
                <a:srgbClr val="FFFFFF"/>
              </a:solidFill>
            </a:endParaRPr>
          </a:p>
        </p:txBody>
      </p:sp>
      <p:grpSp>
        <p:nvGrpSpPr>
          <p:cNvPr id="8" name="组合 11"/>
          <p:cNvGrpSpPr/>
          <p:nvPr/>
        </p:nvGrpSpPr>
        <p:grpSpPr bwMode="auto">
          <a:xfrm>
            <a:off x="1585707" y="1946727"/>
            <a:ext cx="9107889" cy="2805763"/>
            <a:chOff x="1511216" y="1984548"/>
            <a:chExt cx="9109727" cy="2804184"/>
          </a:xfrm>
        </p:grpSpPr>
        <p:cxnSp>
          <p:nvCxnSpPr>
            <p:cNvPr id="9" name="直接连接符 12"/>
            <p:cNvCxnSpPr>
              <a:cxnSpLocks noChangeShapeType="1"/>
            </p:cNvCxnSpPr>
            <p:nvPr/>
          </p:nvCxnSpPr>
          <p:spPr bwMode="auto">
            <a:xfrm flipH="1">
              <a:off x="8764782" y="2331125"/>
              <a:ext cx="1205941" cy="1239911"/>
            </a:xfrm>
            <a:prstGeom prst="line">
              <a:avLst/>
            </a:prstGeom>
            <a:noFill/>
            <a:ln w="19050" cap="rnd">
              <a:solidFill>
                <a:srgbClr val="1C437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直接连接符 13"/>
            <p:cNvCxnSpPr>
              <a:cxnSpLocks noChangeShapeType="1"/>
            </p:cNvCxnSpPr>
            <p:nvPr/>
          </p:nvCxnSpPr>
          <p:spPr bwMode="auto">
            <a:xfrm flipH="1">
              <a:off x="9415002" y="2007216"/>
              <a:ext cx="1205941" cy="1239911"/>
            </a:xfrm>
            <a:prstGeom prst="line">
              <a:avLst/>
            </a:prstGeom>
            <a:noFill/>
            <a:ln w="19050" cap="rnd">
              <a:solidFill>
                <a:srgbClr val="1C437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直接连接符 14"/>
            <p:cNvCxnSpPr/>
            <p:nvPr/>
          </p:nvCxnSpPr>
          <p:spPr>
            <a:xfrm>
              <a:off x="2968645" y="1987722"/>
              <a:ext cx="6253610" cy="0"/>
            </a:xfrm>
            <a:prstGeom prst="line">
              <a:avLst/>
            </a:prstGeom>
            <a:ln w="28575" cap="rnd">
              <a:solidFill>
                <a:srgbClr val="1C4372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5"/>
            <p:cNvCxnSpPr/>
            <p:nvPr/>
          </p:nvCxnSpPr>
          <p:spPr>
            <a:xfrm flipH="1">
              <a:off x="9223843" y="1984548"/>
              <a:ext cx="0" cy="822053"/>
            </a:xfrm>
            <a:prstGeom prst="line">
              <a:avLst/>
            </a:prstGeom>
            <a:ln w="28575" cap="rnd">
              <a:solidFill>
                <a:srgbClr val="1C4372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6"/>
            <p:cNvCxnSpPr/>
            <p:nvPr/>
          </p:nvCxnSpPr>
          <p:spPr>
            <a:xfrm flipH="1">
              <a:off x="2968645" y="1986135"/>
              <a:ext cx="0" cy="1164839"/>
            </a:xfrm>
            <a:prstGeom prst="line">
              <a:avLst/>
            </a:prstGeom>
            <a:ln w="28575" cap="rnd">
              <a:solidFill>
                <a:srgbClr val="1C4372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7"/>
            <p:cNvCxnSpPr>
              <a:cxnSpLocks noChangeShapeType="1"/>
            </p:cNvCxnSpPr>
            <p:nvPr/>
          </p:nvCxnSpPr>
          <p:spPr bwMode="auto">
            <a:xfrm flipV="1">
              <a:off x="2969080" y="4641819"/>
              <a:ext cx="6253840" cy="0"/>
            </a:xfrm>
            <a:prstGeom prst="line">
              <a:avLst/>
            </a:prstGeom>
            <a:noFill/>
            <a:ln w="28575" cap="rnd">
              <a:solidFill>
                <a:srgbClr val="1C437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连接符 18"/>
            <p:cNvCxnSpPr>
              <a:cxnSpLocks noChangeShapeType="1"/>
            </p:cNvCxnSpPr>
            <p:nvPr/>
          </p:nvCxnSpPr>
          <p:spPr bwMode="auto">
            <a:xfrm flipH="1" flipV="1">
              <a:off x="9223774" y="3467000"/>
              <a:ext cx="0" cy="1177993"/>
            </a:xfrm>
            <a:prstGeom prst="line">
              <a:avLst/>
            </a:prstGeom>
            <a:noFill/>
            <a:ln w="28575" cap="rnd">
              <a:solidFill>
                <a:srgbClr val="1C437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连接符 19"/>
            <p:cNvCxnSpPr>
              <a:cxnSpLocks noChangeShapeType="1"/>
            </p:cNvCxnSpPr>
            <p:nvPr/>
          </p:nvCxnSpPr>
          <p:spPr bwMode="auto">
            <a:xfrm flipH="1" flipV="1">
              <a:off x="2968225" y="4060759"/>
              <a:ext cx="0" cy="582648"/>
            </a:xfrm>
            <a:prstGeom prst="line">
              <a:avLst/>
            </a:prstGeom>
            <a:noFill/>
            <a:ln w="28575" cap="rnd">
              <a:solidFill>
                <a:srgbClr val="1C437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接连接符 20"/>
            <p:cNvCxnSpPr>
              <a:cxnSpLocks noChangeShapeType="1"/>
            </p:cNvCxnSpPr>
            <p:nvPr/>
          </p:nvCxnSpPr>
          <p:spPr bwMode="auto">
            <a:xfrm flipH="1">
              <a:off x="1511216" y="3548821"/>
              <a:ext cx="1205941" cy="1239911"/>
            </a:xfrm>
            <a:prstGeom prst="line">
              <a:avLst/>
            </a:prstGeom>
            <a:noFill/>
            <a:ln w="19050" cap="rnd">
              <a:solidFill>
                <a:srgbClr val="1C437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连接符 21"/>
            <p:cNvCxnSpPr>
              <a:cxnSpLocks noChangeShapeType="1"/>
            </p:cNvCxnSpPr>
            <p:nvPr/>
          </p:nvCxnSpPr>
          <p:spPr bwMode="auto">
            <a:xfrm flipH="1">
              <a:off x="2161436" y="3224912"/>
              <a:ext cx="1205941" cy="1239911"/>
            </a:xfrm>
            <a:prstGeom prst="line">
              <a:avLst/>
            </a:prstGeom>
            <a:noFill/>
            <a:ln w="19050" cap="rnd">
              <a:solidFill>
                <a:srgbClr val="1C437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矩形: 圆角 22"/>
          <p:cNvSpPr/>
          <p:nvPr/>
        </p:nvSpPr>
        <p:spPr>
          <a:xfrm>
            <a:off x="3807920" y="4422213"/>
            <a:ext cx="4574579" cy="441428"/>
          </a:xfrm>
          <a:prstGeom prst="roundRect">
            <a:avLst>
              <a:gd name="adj" fmla="val 0"/>
            </a:avLst>
          </a:prstGeom>
          <a:solidFill>
            <a:srgbClr val="1C43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</a:lstStyle>
          <a:p>
            <a:pPr algn="ctr">
              <a:defRPr/>
            </a:pPr>
            <a:r>
              <a:rPr lang="en-US" b="1" noProof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sss</a:t>
            </a:r>
            <a:endParaRPr lang="en-US" altLang="zh-CN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1" y="1710135"/>
            <a:ext cx="10514231" cy="2853398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1" y="4590528"/>
            <a:ext cx="10514231" cy="150053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AFCEC-B8BB-45C3-BD8E-39D45D94B9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68D9B-7678-4F55-8629-52CF2D8BED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7"/>
            <a:ext cx="5180926" cy="4352346"/>
          </a:xfrm>
        </p:spPr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7"/>
            <a:ext cx="5180926" cy="4352346"/>
          </a:xfrm>
        </p:spPr>
        <p:txBody>
          <a:bodyPr/>
          <a:lstStyle>
            <a:lvl1pPr>
              <a:defRPr>
                <a:latin typeface="Cambria" panose="02040503050406030204" charset="0"/>
                <a:ea typeface="宋体" panose="02010600030101010101" pitchFamily="2" charset="-122"/>
              </a:defRPr>
            </a:lvl1pPr>
            <a:lvl2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noProof="1" smtClean="0"/>
              <a:t>dd</a:t>
            </a:r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FAD17-5D6C-4027-9DBA-237B0DE61E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1196-B2D1-4A10-9FAC-86AFF3BDA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365211"/>
            <a:ext cx="10514231" cy="132587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80" y="1681552"/>
            <a:ext cx="5157115" cy="82410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80" y="2505655"/>
            <a:ext cx="5157115" cy="3685441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9" y="1681552"/>
            <a:ext cx="5182513" cy="82410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9" y="2505655"/>
            <a:ext cx="5182513" cy="3685441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B0C0F-C460-41D2-8802-EAA43D3736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1B2D5-9F4D-4EA7-AD2D-AC0F5ED57B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418D-7FA9-4A83-866E-1FD070A108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DCB23-5413-40E8-9957-8EBD94828A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6967-2DFA-4727-8C87-65D30BD7D1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10546-DCB3-4F97-92ED-6C995C8152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3" y="987656"/>
            <a:ext cx="6171397" cy="4874754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2100"/>
            </a:lvl1pPr>
            <a:lvl2pPr marL="609600" indent="0">
              <a:buNone/>
              <a:defRPr sz="1900"/>
            </a:lvl2pPr>
            <a:lvl3pPr marL="1219200" indent="0">
              <a:buNone/>
              <a:defRPr sz="1600"/>
            </a:lvl3pPr>
            <a:lvl4pPr marL="1828800" indent="0">
              <a:buNone/>
              <a:defRPr sz="1300"/>
            </a:lvl4pPr>
            <a:lvl5pPr marL="2438400" indent="0">
              <a:buNone/>
              <a:defRPr sz="1300"/>
            </a:lvl5pPr>
            <a:lvl6pPr marL="3048000" indent="0">
              <a:buNone/>
              <a:defRPr sz="1300"/>
            </a:lvl6pPr>
            <a:lvl7pPr marL="3657600" indent="0">
              <a:buNone/>
              <a:defRPr sz="1300"/>
            </a:lvl7pPr>
            <a:lvl8pPr marL="4267200" indent="0">
              <a:buNone/>
              <a:defRPr sz="1300"/>
            </a:lvl8pPr>
            <a:lvl9pPr marL="4876800" indent="0">
              <a:buNone/>
              <a:defRPr sz="13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B7445-5750-4419-AD3F-C8EB48B562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46835-2E7E-4A2A-A216-AA7F311555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3" y="987656"/>
            <a:ext cx="6171397" cy="4874754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2100"/>
            </a:lvl1pPr>
            <a:lvl2pPr marL="609600" indent="0">
              <a:buNone/>
              <a:defRPr sz="1900"/>
            </a:lvl2pPr>
            <a:lvl3pPr marL="1219200" indent="0">
              <a:buNone/>
              <a:defRPr sz="1600"/>
            </a:lvl3pPr>
            <a:lvl4pPr marL="1828800" indent="0">
              <a:buNone/>
              <a:defRPr sz="1300"/>
            </a:lvl4pPr>
            <a:lvl5pPr marL="2438400" indent="0">
              <a:buNone/>
              <a:defRPr sz="1300"/>
            </a:lvl5pPr>
            <a:lvl6pPr marL="3048000" indent="0">
              <a:buNone/>
              <a:defRPr sz="1300"/>
            </a:lvl6pPr>
            <a:lvl7pPr marL="3657600" indent="0">
              <a:buNone/>
              <a:defRPr sz="1300"/>
            </a:lvl7pPr>
            <a:lvl8pPr marL="4267200" indent="0">
              <a:buNone/>
              <a:defRPr sz="1300"/>
            </a:lvl8pPr>
            <a:lvl9pPr marL="4876800" indent="0">
              <a:buNone/>
              <a:defRPr sz="13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6D7E0-50D7-42AA-B182-B57CE4043B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C1E3-BD34-47CA-8570-1D5522AD82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1C43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47"/>
          <p:cNvSpPr/>
          <p:nvPr userDrawn="1"/>
        </p:nvSpPr>
        <p:spPr>
          <a:xfrm>
            <a:off x="247621" y="257234"/>
            <a:ext cx="11695177" cy="63451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</a:lstStyle>
          <a:p>
            <a:pPr algn="ctr">
              <a:defRPr/>
            </a:pPr>
            <a:endParaRPr noProof="1">
              <a:solidFill>
                <a:srgbClr val="FFFFFF"/>
              </a:solidFill>
            </a:endParaRPr>
          </a:p>
        </p:txBody>
      </p:sp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091" y="365211"/>
            <a:ext cx="10514231" cy="132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/>
          <a:lstStyle/>
          <a:p>
            <a:pPr lvl="0"/>
            <a:r>
              <a:rPr lang="zh-CN" altLang="zh-CN" dirty="0" smtClean="0"/>
              <a:t>单击此处编辑母版标题样式</a:t>
            </a:r>
            <a:endParaRPr lang="zh-CN" altLang="zh-CN" dirty="0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091" y="1826047"/>
            <a:ext cx="10514231" cy="435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pPr lvl="0"/>
            <a:endParaRPr lang="zh-CN" altLang="zh-CN" dirty="0" smtClean="0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838091" y="6357824"/>
            <a:ext cx="2742843" cy="365210"/>
          </a:xfrm>
          <a:prstGeom prst="rect">
            <a:avLst/>
          </a:prstGeom>
        </p:spPr>
        <p:txBody>
          <a:bodyPr vert="horz" lIns="121917" tIns="60958" rIns="121917" bIns="60958" rtlCol="0" anchor="ctr" anchorCtr="0"/>
          <a:lstStyle>
            <a:defPPr>
              <a:defRPr lang="zh-CN"/>
            </a:defPPr>
            <a:lvl1pPr mar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600" kern="1200" noProof="1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60960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BCE5B8-13F0-4305-8EAD-E66562AEFF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4"/>
            <a:ext cx="4114264" cy="365210"/>
          </a:xfrm>
          <a:prstGeom prst="rect">
            <a:avLst/>
          </a:prstGeom>
        </p:spPr>
        <p:txBody>
          <a:bodyPr vert="horz" lIns="121917" tIns="60958" rIns="121917" bIns="60958" rtlCol="0" anchor="ctr" anchorCtr="0"/>
          <a:lstStyle>
            <a:defPPr>
              <a:defRPr lang="zh-CN"/>
            </a:defPPr>
            <a:lvl1pPr mar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600" kern="1200" noProof="1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60960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79" y="6357824"/>
            <a:ext cx="2742843" cy="365210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/>
          <a:lstStyle>
            <a:lvl1pPr algn="r">
              <a:defRPr sz="16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96B435-15B4-481A-B96D-DEBA0C24B089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85172" y="64661"/>
            <a:ext cx="4901434" cy="15866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Arial" panose="020B0604020202020204" pitchFamily="34" charset="0"/>
        </a:defRPr>
      </a:lvl5pPr>
      <a:lvl6pPr marL="609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6pPr>
      <a:lvl7pPr marL="1219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7pPr>
      <a:lvl8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8pPr>
      <a:lvl9pPr marL="2438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9pPr>
    </p:titleStyle>
    <p:bodyStyle>
      <a:lvl1pPr marL="304800" indent="-304800" algn="l" rtl="0" eaLnBrk="1" fontAlgn="base" hangingPunct="1">
        <a:lnSpc>
          <a:spcPct val="90000"/>
        </a:lnSpc>
        <a:spcBef>
          <a:spcPts val="1335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Cambria" panose="02040503050406030204" charset="0"/>
          <a:ea typeface="+mn-ea"/>
          <a:cs typeface="+mn-cs"/>
        </a:defRPr>
      </a:lvl1pPr>
      <a:lvl2pPr marL="914400" indent="-304800" algn="l" rtl="0" eaLnBrk="1" fontAlgn="base" hangingPunct="1">
        <a:lnSpc>
          <a:spcPct val="90000"/>
        </a:lnSpc>
        <a:spcBef>
          <a:spcPts val="665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mbria" panose="02040503050406030204" charset="0"/>
          <a:ea typeface="+mn-ea"/>
          <a:cs typeface="+mn-cs"/>
        </a:defRPr>
      </a:lvl2pPr>
      <a:lvl3pPr marL="1524000" indent="-304800" algn="l" rtl="0" eaLnBrk="1" fontAlgn="base" hangingPunct="1">
        <a:lnSpc>
          <a:spcPct val="90000"/>
        </a:lnSpc>
        <a:spcBef>
          <a:spcPts val="665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Cambria" panose="02040503050406030204" charset="0"/>
          <a:ea typeface="+mn-ea"/>
          <a:cs typeface="+mn-cs"/>
        </a:defRPr>
      </a:lvl3pPr>
      <a:lvl4pPr marL="2133600" indent="-304800" algn="l" rtl="0" eaLnBrk="1" fontAlgn="base" hangingPunct="1">
        <a:lnSpc>
          <a:spcPct val="90000"/>
        </a:lnSpc>
        <a:spcBef>
          <a:spcPts val="66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mbria" panose="02040503050406030204" charset="0"/>
          <a:ea typeface="+mn-ea"/>
          <a:cs typeface="+mn-cs"/>
        </a:defRPr>
      </a:lvl4pPr>
      <a:lvl5pPr marL="2743200" indent="-304800" algn="l" rtl="0" eaLnBrk="1" fontAlgn="base" hangingPunct="1">
        <a:lnSpc>
          <a:spcPct val="90000"/>
        </a:lnSpc>
        <a:spcBef>
          <a:spcPts val="66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mbria" panose="02040503050406030204" charset="0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1219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0" algn="l" defTabSz="1219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indent="0" algn="l" defTabSz="1219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0" algn="l" defTabSz="1219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indent="0" algn="l" defTabSz="1219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GIF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GIF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1881" y="1247481"/>
            <a:ext cx="6537573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249" y="2274750"/>
            <a:ext cx="3358625" cy="335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0248" y="1617628"/>
            <a:ext cx="3603062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5172" y="64661"/>
            <a:ext cx="4901434" cy="158661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内容占位符 2"/>
          <p:cNvSpPr>
            <a:spLocks noGrp="1"/>
          </p:cNvSpPr>
          <p:nvPr>
            <p:ph sz="half" idx="1"/>
          </p:nvPr>
        </p:nvSpPr>
        <p:spPr>
          <a:xfrm>
            <a:off x="690816" y="1733728"/>
            <a:ext cx="6484510" cy="4527011"/>
          </a:xfrm>
          <a:ln>
            <a:solidFill>
              <a:srgbClr val="1C4372"/>
            </a:solidFill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Azura</a:t>
            </a:r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 </a:t>
            </a:r>
            <a:r>
              <a:rPr lang="en-US" altLang="zh-CN" sz="3600" b="1" dirty="0" smtClean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Ge:</a:t>
            </a:r>
            <a:endParaRPr lang="en-US" altLang="zh-CN" sz="36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  <a:p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Show off the progress she had made in the </a:t>
            </a:r>
            <a:r>
              <a:rPr lang="en-US" altLang="zh-CN" sz="3600" b="1" dirty="0" smtClean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gym</a:t>
            </a:r>
            <a:endParaRPr lang="en-US" altLang="zh-CN" sz="3600" b="1" dirty="0" smtClean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  <a:p>
            <a:pPr marL="0" indent="0">
              <a:buNone/>
            </a:pPr>
            <a:endParaRPr lang="en-US" altLang="zh-CN" sz="11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 smtClean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Another </a:t>
            </a:r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Chinese </a:t>
            </a:r>
            <a:r>
              <a:rPr lang="en-US" altLang="zh-CN" sz="3600" b="1" dirty="0" smtClean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student:</a:t>
            </a:r>
            <a:endParaRPr lang="en-US" altLang="zh-CN" sz="36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  <a:p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Show off her recent weight loss</a:t>
            </a:r>
            <a:endParaRPr lang="en-US" altLang="zh-CN" sz="36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077" name="Picture 5" descr="C:\Users\toshiba\Desktop\pics\B509D86B-88E9-4805-91BB-B91B20BF5A77.JPG"/>
          <p:cNvPicPr>
            <a:picLocks noChangeAspect="1" noChangeArrowheads="1"/>
          </p:cNvPicPr>
          <p:nvPr/>
        </p:nvPicPr>
        <p:blipFill>
          <a:blip r:embed="rId1" cstate="print"/>
          <a:srcRect l="14001" t="21004" b="2489"/>
          <a:stretch>
            <a:fillRect/>
          </a:stretch>
        </p:blipFill>
        <p:spPr bwMode="auto">
          <a:xfrm>
            <a:off x="7632054" y="1758752"/>
            <a:ext cx="3883442" cy="450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/>
          <p:nvPr/>
        </p:nvSpPr>
        <p:spPr bwMode="auto">
          <a:xfrm>
            <a:off x="690816" y="620688"/>
            <a:ext cx="10800000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>
                <a:solidFill>
                  <a:srgbClr val="1C4372"/>
                </a:solidFill>
                <a:latin typeface="Cambria" panose="02040503050406030204" charset="0"/>
              </a:rPr>
              <a:t>Say YES to the </a:t>
            </a: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challenge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0" y="1783103"/>
            <a:ext cx="6709822" cy="4527011"/>
          </a:xfrm>
          <a:ln>
            <a:solidFill>
              <a:srgbClr val="1C4372"/>
            </a:solidFill>
          </a:ln>
        </p:spPr>
        <p:txBody>
          <a:bodyPr/>
          <a:lstStyle/>
          <a:p>
            <a:pPr eaLnBrk="1" hangingPunct="1"/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be criticized as </a:t>
            </a:r>
            <a:r>
              <a:rPr lang="en-US" altLang="zh-CN" sz="3600" b="1" dirty="0" smtClean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______________ and _______________ </a:t>
            </a:r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unhealthy.</a:t>
            </a:r>
            <a:endParaRPr lang="en-US" altLang="zh-CN" sz="36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  <a:p>
            <a:pPr eaLnBrk="1" hangingPunct="1"/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could </a:t>
            </a:r>
            <a:r>
              <a:rPr lang="en-US" altLang="zh-CN" sz="3600" b="1" dirty="0" smtClean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______________</a:t>
            </a:r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eating disorders and body shaming.</a:t>
            </a:r>
            <a:endParaRPr lang="en-US" altLang="zh-CN" sz="36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  <a:p>
            <a:pPr eaLnBrk="1" hangingPunct="1">
              <a:buNone/>
            </a:pPr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Angela </a:t>
            </a:r>
            <a:r>
              <a:rPr lang="en-US" altLang="zh-CN" sz="3600" b="1" dirty="0" err="1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Hui</a:t>
            </a:r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:</a:t>
            </a:r>
            <a:endParaRPr lang="en-US" altLang="zh-CN" sz="36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  <a:p>
            <a:pPr eaLnBrk="1" hangingPunct="1"/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have  a </a:t>
            </a:r>
            <a:r>
              <a:rPr lang="en-US" altLang="zh-CN" sz="3600" b="1" dirty="0" smtClean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_______________ </a:t>
            </a:r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body image</a:t>
            </a:r>
            <a:endParaRPr lang="en-US" altLang="zh-CN" sz="36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4300" dirty="0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416316" y="1808509"/>
            <a:ext cx="4151498" cy="450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258319" y="1731709"/>
            <a:ext cx="3205039" cy="67710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>
              <a:defRPr/>
            </a:pP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irresponsible 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67891" y="2206621"/>
            <a:ext cx="2550500" cy="67710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potentially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99624" y="2883725"/>
            <a:ext cx="2071843" cy="67710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promote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66814" y="4654893"/>
            <a:ext cx="2544858" cy="67710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prejudiced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690816" y="620688"/>
            <a:ext cx="10800000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>
                <a:solidFill>
                  <a:srgbClr val="1C4372"/>
                </a:solidFill>
                <a:latin typeface="Cambria" panose="02040503050406030204" charset="0"/>
              </a:rPr>
              <a:t>Say </a:t>
            </a: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NO </a:t>
            </a:r>
            <a:r>
              <a:rPr lang="en-US" altLang="zh-CN" sz="3600" dirty="0">
                <a:solidFill>
                  <a:srgbClr val="1C4372"/>
                </a:solidFill>
                <a:latin typeface="Cambria" panose="02040503050406030204" charset="0"/>
              </a:rPr>
              <a:t>to the </a:t>
            </a: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challenge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标题 5"/>
          <p:cNvSpPr>
            <a:spLocks noGrp="1"/>
          </p:cNvSpPr>
          <p:nvPr>
            <p:ph type="title"/>
          </p:nvPr>
        </p:nvSpPr>
        <p:spPr>
          <a:xfrm>
            <a:off x="7919172" y="1120141"/>
            <a:ext cx="3695252" cy="437012"/>
          </a:xfrm>
        </p:spPr>
        <p:txBody>
          <a:bodyPr/>
          <a:lstStyle/>
          <a:p>
            <a:r>
              <a:rPr lang="en-US" altLang="zh-CN" sz="3200" dirty="0">
                <a:solidFill>
                  <a:srgbClr val="1C4372"/>
                </a:solidFill>
                <a:latin typeface="Cambria" panose="02040503050406030204" charset="0"/>
              </a:rPr>
              <a:t>rib (</a:t>
            </a:r>
            <a:r>
              <a:rPr lang="zh-CN" altLang="en-US" sz="3200" dirty="0">
                <a:solidFill>
                  <a:srgbClr val="1C4372"/>
                </a:solidFill>
                <a:latin typeface="Cambria" panose="02040503050406030204" charset="0"/>
              </a:rPr>
              <a:t>肋骨</a:t>
            </a:r>
            <a:r>
              <a:rPr lang="en-US" altLang="zh-CN" sz="3200" dirty="0">
                <a:solidFill>
                  <a:srgbClr val="1C4372"/>
                </a:solidFill>
                <a:latin typeface="Cambria" panose="02040503050406030204" charset="0"/>
              </a:rPr>
              <a:t>) broken</a:t>
            </a:r>
            <a:endParaRPr lang="zh-CN" altLang="en-US" sz="32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pic>
        <p:nvPicPr>
          <p:cNvPr id="4100" name="Picture 4" descr="C:\Users\toshiba\Desktop\pics\corset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814813" y="1700608"/>
            <a:ext cx="3405273" cy="3240837"/>
          </a:xfrm>
        </p:spPr>
      </p:pic>
      <p:pic>
        <p:nvPicPr>
          <p:cNvPr id="5122" name="Picture 3" descr="C:\Users\toshiba\Desktop\pics\models a corse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63471" y="1700608"/>
            <a:ext cx="3286755" cy="3437733"/>
          </a:xfrm>
        </p:spPr>
      </p:pic>
      <p:pic>
        <p:nvPicPr>
          <p:cNvPr id="4101" name="Picture 6" descr="C:\Users\toshiba\Desktop\pics\X-Ray'de_bir_korseli_kadı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128" y="1773650"/>
            <a:ext cx="3324850" cy="324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内容占位符 2"/>
          <p:cNvSpPr txBox="1"/>
          <p:nvPr/>
        </p:nvSpPr>
        <p:spPr>
          <a:xfrm>
            <a:off x="406574" y="5301258"/>
            <a:ext cx="4032447" cy="720892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+mn-lt"/>
                <a:ea typeface="+mn-ea"/>
              </a:rPr>
              <a:t> </a:t>
            </a:r>
            <a:r>
              <a:rPr lang="en-US" altLang="zh-CN" sz="32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corset(</a:t>
            </a:r>
            <a:r>
              <a:rPr lang="zh-CN" altLang="en-US" sz="32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束腰内衣</a:t>
            </a:r>
            <a:r>
              <a:rPr lang="en-US" altLang="zh-CN" sz="32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)</a:t>
            </a:r>
            <a:endParaRPr lang="zh-CN" altLang="en-US" sz="32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551141" y="1485128"/>
            <a:ext cx="1343974" cy="936321"/>
            <a:chOff x="7164288" y="1484784"/>
            <a:chExt cx="1008112" cy="936104"/>
          </a:xfrm>
        </p:grpSpPr>
        <p:sp>
          <p:nvSpPr>
            <p:cNvPr id="8" name="椭圆 7"/>
            <p:cNvSpPr/>
            <p:nvPr/>
          </p:nvSpPr>
          <p:spPr>
            <a:xfrm>
              <a:off x="7524328" y="1772816"/>
              <a:ext cx="648072" cy="64807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直接连接符 9"/>
            <p:cNvCxnSpPr>
              <a:stCxn id="8" idx="1"/>
            </p:cNvCxnSpPr>
            <p:nvPr/>
          </p:nvCxnSpPr>
          <p:spPr>
            <a:xfrm flipH="1" flipV="1">
              <a:off x="7164288" y="1484784"/>
              <a:ext cx="454948" cy="3829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4" descr="C:\Users\toshiba\Desktop\pics\corset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814813" y="1700608"/>
            <a:ext cx="3405273" cy="3240837"/>
          </a:xfrm>
        </p:spPr>
      </p:pic>
      <p:pic>
        <p:nvPicPr>
          <p:cNvPr id="6146" name="Picture 3" descr="C:\Users\toshiba\Desktop\pics\models a corse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63471" y="1700608"/>
            <a:ext cx="3286755" cy="3437733"/>
          </a:xfrm>
        </p:spPr>
      </p:pic>
      <p:pic>
        <p:nvPicPr>
          <p:cNvPr id="5125" name="Picture 2" descr="C:\Users\toshiba\Desktop\pics\timg.jpg"/>
          <p:cNvPicPr>
            <a:picLocks noChangeAspect="1" noChangeArrowheads="1"/>
          </p:cNvPicPr>
          <p:nvPr/>
        </p:nvPicPr>
        <p:blipFill>
          <a:blip r:embed="rId3" cstate="print"/>
          <a:srcRect l="25200" t="-5164" r="19676"/>
          <a:stretch>
            <a:fillRect/>
          </a:stretch>
        </p:blipFill>
        <p:spPr bwMode="auto">
          <a:xfrm>
            <a:off x="8014774" y="1535469"/>
            <a:ext cx="3597865" cy="359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内容占位符 2"/>
          <p:cNvSpPr txBox="1"/>
          <p:nvPr/>
        </p:nvSpPr>
        <p:spPr>
          <a:xfrm>
            <a:off x="406574" y="5301258"/>
            <a:ext cx="4032447" cy="720892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+mn-lt"/>
                <a:ea typeface="+mn-ea"/>
              </a:rPr>
              <a:t> </a:t>
            </a:r>
            <a:r>
              <a:rPr lang="en-US" altLang="zh-CN" sz="32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corset(</a:t>
            </a:r>
            <a:r>
              <a:rPr lang="zh-CN" altLang="en-US" sz="32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束腰内衣</a:t>
            </a:r>
            <a:r>
              <a:rPr lang="en-US" altLang="zh-CN" sz="32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)</a:t>
            </a:r>
            <a:endParaRPr lang="zh-CN" altLang="en-US" sz="32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7797482" y="5301258"/>
            <a:ext cx="4032447" cy="720892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+mn-lt"/>
                <a:ea typeface="+mn-ea"/>
              </a:rPr>
              <a:t> </a:t>
            </a:r>
            <a:r>
              <a:rPr lang="en-US" altLang="zh-CN" sz="3200" b="1" dirty="0" smtClean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foot-binding</a:t>
            </a:r>
            <a:endParaRPr lang="zh-CN" altLang="en-US" sz="32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 txBox="1"/>
          <p:nvPr/>
        </p:nvSpPr>
        <p:spPr bwMode="auto">
          <a:xfrm>
            <a:off x="690816" y="620688"/>
            <a:ext cx="10800000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      Gender ______________________________________________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1050688" y="4446769"/>
            <a:ext cx="10070949" cy="1143265"/>
          </a:xfrm>
        </p:spPr>
        <p:txBody>
          <a:bodyPr/>
          <a:lstStyle/>
          <a:p>
            <a:pPr eaLnBrk="1" hangingPunct="1"/>
            <a:r>
              <a:rPr lang="en-US" altLang="zh-CN" sz="4000" dirty="0">
                <a:solidFill>
                  <a:srgbClr val="1C4372"/>
                </a:solidFill>
                <a:latin typeface="Cambria" panose="02040503050406030204" charset="0"/>
              </a:rPr>
              <a:t>the standards for </a:t>
            </a:r>
            <a:r>
              <a:rPr lang="en-US" altLang="zh-CN" sz="4000" dirty="0" smtClean="0">
                <a:solidFill>
                  <a:srgbClr val="1C4372"/>
                </a:solidFill>
                <a:latin typeface="Cambria" panose="02040503050406030204" charset="0"/>
              </a:rPr>
              <a:t>________ </a:t>
            </a:r>
            <a:r>
              <a:rPr lang="en-US" altLang="zh-CN" sz="4000" dirty="0">
                <a:solidFill>
                  <a:srgbClr val="1C4372"/>
                </a:solidFill>
                <a:latin typeface="Cambria" panose="02040503050406030204" charset="0"/>
              </a:rPr>
              <a:t>to submit to(</a:t>
            </a:r>
            <a:r>
              <a:rPr lang="zh-CN" altLang="en-US" sz="4000" dirty="0">
                <a:solidFill>
                  <a:srgbClr val="1C4372"/>
                </a:solidFill>
                <a:latin typeface="Cambria" panose="02040503050406030204" charset="0"/>
              </a:rPr>
              <a:t>顺从</a:t>
            </a:r>
            <a:r>
              <a:rPr lang="en-US" altLang="zh-CN" sz="4000" dirty="0">
                <a:solidFill>
                  <a:srgbClr val="1C4372"/>
                </a:solidFill>
                <a:latin typeface="Cambria" panose="02040503050406030204" charset="0"/>
              </a:rPr>
              <a:t>)</a:t>
            </a:r>
            <a:endParaRPr lang="zh-CN" altLang="en-US" sz="40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80792" y="2061642"/>
            <a:ext cx="10054975" cy="2062640"/>
            <a:chOff x="1007404" y="2565995"/>
            <a:chExt cx="10054975" cy="2062640"/>
          </a:xfrm>
        </p:grpSpPr>
        <p:pic>
          <p:nvPicPr>
            <p:cNvPr id="7175" name="Picture 3" descr="C:\Users\toshiba\Desktop\pics\models a corset.png"/>
            <p:cNvPicPr>
              <a:picLocks noChangeAspect="1" noChangeArrowheads="1"/>
            </p:cNvPicPr>
            <p:nvPr/>
          </p:nvPicPr>
          <p:blipFill>
            <a:blip r:embed="rId1" cstate="print"/>
            <a:srcRect l="12701" t="7352" r="15298" b="7761"/>
            <a:stretch>
              <a:fillRect/>
            </a:stretch>
          </p:blipFill>
          <p:spPr bwMode="auto">
            <a:xfrm>
              <a:off x="7414148" y="2684042"/>
              <a:ext cx="1577663" cy="1944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2" descr="C:\Users\toshiba\Desktop\pics\timg.jpg"/>
            <p:cNvPicPr>
              <a:picLocks noChangeAspect="1" noChangeArrowheads="1"/>
            </p:cNvPicPr>
            <p:nvPr/>
          </p:nvPicPr>
          <p:blipFill>
            <a:blip r:embed="rId2" cstate="print"/>
            <a:srcRect l="25200" t="-5164" r="19676"/>
            <a:stretch>
              <a:fillRect/>
            </a:stretch>
          </p:blipFill>
          <p:spPr bwMode="auto">
            <a:xfrm>
              <a:off x="9001920" y="2565995"/>
              <a:ext cx="2060459" cy="206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2" descr="C:\Users\toshiba\Desktop\pics\FQF590QV9_EYC}4Y}M~Z3`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7404" y="2684613"/>
              <a:ext cx="2093284" cy="1943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2" descr="C:\Users\toshiba\Desktop\pics\FD7CBDF0-40E6-44A7-B329-F11A899B1BC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9308" y="2684613"/>
              <a:ext cx="2309174" cy="1943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94338" y="2684613"/>
              <a:ext cx="2014970" cy="1943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2926854" y="664458"/>
            <a:ext cx="8208913" cy="677104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Prejudice/Discrimination/Inequality</a:t>
            </a:r>
            <a:endParaRPr lang="en-US" altLang="zh-CN" sz="36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9102" y="4647700"/>
            <a:ext cx="2304749" cy="677104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women</a:t>
            </a:r>
            <a:endParaRPr lang="en-US" altLang="zh-CN" sz="3600" b="1" dirty="0">
              <a:solidFill>
                <a:schemeClr val="accent2">
                  <a:lumMod val="75000"/>
                </a:schemeClr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170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246549" y="1872101"/>
            <a:ext cx="11688533" cy="4320481"/>
            <a:chOff x="742609" y="1940272"/>
            <a:chExt cx="5033723" cy="1954949"/>
          </a:xfrm>
        </p:grpSpPr>
        <p:pic>
          <p:nvPicPr>
            <p:cNvPr id="10247" name="Picture 8" descr="C:\Users\toshiba\Desktop\pics\20150310142500515.jpg"/>
            <p:cNvPicPr>
              <a:picLocks noChangeAspect="1" noChangeArrowheads="1"/>
            </p:cNvPicPr>
            <p:nvPr/>
          </p:nvPicPr>
          <p:blipFill>
            <a:blip r:embed="rId1" cstate="print"/>
            <a:srcRect t="41658" b="18044"/>
            <a:stretch>
              <a:fillRect/>
            </a:stretch>
          </p:blipFill>
          <p:spPr bwMode="auto">
            <a:xfrm>
              <a:off x="742609" y="3138467"/>
              <a:ext cx="5033723" cy="756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Picture 4" descr="C:\Users\toshiba\Desktop\pics\51019704_1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613" y="1940272"/>
              <a:ext cx="2571750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标题 1"/>
          <p:cNvSpPr txBox="1"/>
          <p:nvPr/>
        </p:nvSpPr>
        <p:spPr bwMode="auto">
          <a:xfrm>
            <a:off x="690816" y="620688"/>
            <a:ext cx="10800000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Celebrating Women’s Day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8" name="Picture 4" descr="C:\Users\toshiba\Desktop\pics\51019704_1.gif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743700" y="271839"/>
            <a:ext cx="3973291" cy="14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组合 15"/>
          <p:cNvGrpSpPr/>
          <p:nvPr/>
        </p:nvGrpSpPr>
        <p:grpSpPr bwMode="auto">
          <a:xfrm>
            <a:off x="478031" y="2277666"/>
            <a:ext cx="3746009" cy="3165264"/>
            <a:chOff x="320679" y="3484563"/>
            <a:chExt cx="2810163" cy="3164531"/>
          </a:xfrm>
        </p:grpSpPr>
        <p:pic>
          <p:nvPicPr>
            <p:cNvPr id="25" name="Picture 2" descr="C:\Users\toshiba\Desktop\新建文件夹\51019704_3.png"/>
            <p:cNvPicPr>
              <a:picLocks noChangeArrowheads="1"/>
            </p:cNvPicPr>
            <p:nvPr/>
          </p:nvPicPr>
          <p:blipFill>
            <a:blip r:embed="rId2" cstate="print"/>
            <a:srcRect l="21895" t="5638" r="26849" b="13571"/>
            <a:stretch>
              <a:fillRect/>
            </a:stretch>
          </p:blipFill>
          <p:spPr bwMode="auto">
            <a:xfrm>
              <a:off x="323013" y="3484563"/>
              <a:ext cx="2807829" cy="2088729"/>
            </a:xfrm>
            <a:prstGeom prst="rect">
              <a:avLst/>
            </a:prstGeom>
            <a:ln w="6350" cap="rnd">
              <a:solidFill>
                <a:srgbClr val="1C4372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6" name="TextBox 25"/>
            <p:cNvSpPr txBox="1"/>
            <p:nvPr/>
          </p:nvSpPr>
          <p:spPr bwMode="auto">
            <a:xfrm>
              <a:off x="320679" y="5572126"/>
              <a:ext cx="2808577" cy="1076968"/>
            </a:xfrm>
            <a:prstGeom prst="rect">
              <a:avLst/>
            </a:prstGeom>
            <a:noFill/>
            <a:ln w="6350">
              <a:solidFill>
                <a:srgbClr val="1C4372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200" b="1" dirty="0">
                  <a:solidFill>
                    <a:srgbClr val="1C4372"/>
                  </a:solidFill>
                  <a:latin typeface="Cambria" panose="02040503050406030204" charset="0"/>
                  <a:ea typeface="微软雅黑" panose="020B0503020204020204" pitchFamily="34" charset="-122"/>
                  <a:cs typeface="+mj-cs"/>
                </a:rPr>
                <a:t>a lipstick, a mirror and a necklace</a:t>
              </a:r>
              <a:endParaRPr lang="zh-CN" altLang="en-US" sz="32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grpSp>
        <p:nvGrpSpPr>
          <p:cNvPr id="27" name="组合 16"/>
          <p:cNvGrpSpPr/>
          <p:nvPr/>
        </p:nvGrpSpPr>
        <p:grpSpPr bwMode="auto">
          <a:xfrm>
            <a:off x="4221928" y="2277666"/>
            <a:ext cx="3746011" cy="3165263"/>
            <a:chOff x="3128965" y="3484564"/>
            <a:chExt cx="2810018" cy="3165325"/>
          </a:xfrm>
        </p:grpSpPr>
        <p:pic>
          <p:nvPicPr>
            <p:cNvPr id="28" name="Picture 3" descr="C:\Users\toshiba\Desktop\新建文件夹\51019704_4.png"/>
            <p:cNvPicPr>
              <a:picLocks noChangeArrowheads="1"/>
            </p:cNvPicPr>
            <p:nvPr/>
          </p:nvPicPr>
          <p:blipFill>
            <a:blip r:embed="rId3" cstate="print"/>
            <a:srcRect l="10981" t="1530" r="17640" b="1813"/>
            <a:stretch>
              <a:fillRect/>
            </a:stretch>
          </p:blipFill>
          <p:spPr bwMode="auto">
            <a:xfrm>
              <a:off x="3131154" y="3484564"/>
              <a:ext cx="2807829" cy="2088730"/>
            </a:xfrm>
            <a:prstGeom prst="rect">
              <a:avLst/>
            </a:prstGeom>
            <a:ln w="6350" cap="rnd">
              <a:solidFill>
                <a:srgbClr val="1C4372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9" name="TextBox 28"/>
            <p:cNvSpPr txBox="1"/>
            <p:nvPr/>
          </p:nvSpPr>
          <p:spPr bwMode="auto">
            <a:xfrm>
              <a:off x="3128965" y="5572650"/>
              <a:ext cx="2808432" cy="1077239"/>
            </a:xfrm>
            <a:prstGeom prst="rect">
              <a:avLst/>
            </a:prstGeom>
            <a:noFill/>
            <a:ln>
              <a:solidFill>
                <a:srgbClr val="1C4372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200" b="1" dirty="0">
                  <a:solidFill>
                    <a:srgbClr val="1C4372"/>
                  </a:solidFill>
                  <a:latin typeface="Cambria" panose="02040503050406030204" charset="0"/>
                  <a:ea typeface="微软雅黑" panose="020B0503020204020204" pitchFamily="34" charset="-122"/>
                  <a:cs typeface="+mj-cs"/>
                </a:rPr>
                <a:t>a red rose, rings, a wedding dress</a:t>
              </a:r>
              <a:endParaRPr lang="zh-CN" altLang="en-US" sz="32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grpSp>
        <p:nvGrpSpPr>
          <p:cNvPr id="30" name="组合 17"/>
          <p:cNvGrpSpPr/>
          <p:nvPr/>
        </p:nvGrpSpPr>
        <p:grpSpPr bwMode="auto">
          <a:xfrm>
            <a:off x="7965820" y="2277668"/>
            <a:ext cx="3746010" cy="3165448"/>
            <a:chOff x="5937251" y="3484564"/>
            <a:chExt cx="2809874" cy="3164713"/>
          </a:xfrm>
        </p:grpSpPr>
        <p:pic>
          <p:nvPicPr>
            <p:cNvPr id="31" name="Picture 4" descr="C:\Users\toshiba\Desktop\新建文件夹\51019704_5.png"/>
            <p:cNvPicPr>
              <a:picLocks noChangeArrowheads="1"/>
            </p:cNvPicPr>
            <p:nvPr/>
          </p:nvPicPr>
          <p:blipFill>
            <a:blip r:embed="rId4" cstate="print"/>
            <a:srcRect l="14452" t="-3933" r="16822" b="-3918"/>
            <a:stretch>
              <a:fillRect/>
            </a:stretch>
          </p:blipFill>
          <p:spPr bwMode="auto">
            <a:xfrm>
              <a:off x="5938984" y="3484564"/>
              <a:ext cx="2808141" cy="2088729"/>
            </a:xfrm>
            <a:prstGeom prst="rect">
              <a:avLst/>
            </a:prstGeom>
            <a:ln w="6350" cap="rnd">
              <a:solidFill>
                <a:srgbClr val="1C4372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2" name="TextBox 31"/>
            <p:cNvSpPr txBox="1"/>
            <p:nvPr/>
          </p:nvSpPr>
          <p:spPr bwMode="auto">
            <a:xfrm>
              <a:off x="5937251" y="5572309"/>
              <a:ext cx="2808287" cy="1076968"/>
            </a:xfrm>
            <a:prstGeom prst="rect">
              <a:avLst/>
            </a:prstGeom>
            <a:noFill/>
            <a:ln>
              <a:solidFill>
                <a:srgbClr val="1C4372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200" b="1" dirty="0">
                  <a:solidFill>
                    <a:srgbClr val="1C4372"/>
                  </a:solidFill>
                  <a:latin typeface="Cambria" panose="02040503050406030204" charset="0"/>
                  <a:ea typeface="微软雅黑" panose="020B0503020204020204" pitchFamily="34" charset="-122"/>
                  <a:cs typeface="+mj-cs"/>
                </a:rPr>
                <a:t>a baby carriage, a milk bottle, toys</a:t>
              </a:r>
              <a:endParaRPr lang="zh-CN" altLang="en-US" sz="32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sp>
        <p:nvSpPr>
          <p:cNvPr id="15" name="标题 1"/>
          <p:cNvSpPr txBox="1"/>
          <p:nvPr/>
        </p:nvSpPr>
        <p:spPr bwMode="auto">
          <a:xfrm>
            <a:off x="622598" y="568487"/>
            <a:ext cx="6691754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Description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592882" y="1917626"/>
            <a:ext cx="10971372" cy="4248472"/>
          </a:xfrm>
          <a:ln>
            <a:solidFill>
              <a:srgbClr val="1C4372"/>
            </a:solidFill>
          </a:ln>
        </p:spPr>
        <p:txBody>
          <a:bodyPr/>
          <a:lstStyle/>
          <a:p>
            <a:r>
              <a:rPr lang="en-US" altLang="zh-CN" b="1" dirty="0">
                <a:solidFill>
                  <a:srgbClr val="1C4372"/>
                </a:solidFill>
              </a:rPr>
              <a:t>As is vividly shown in the picture, </a:t>
            </a:r>
            <a:r>
              <a:rPr lang="en-US" altLang="zh-CN" dirty="0">
                <a:solidFill>
                  <a:srgbClr val="1C4372"/>
                </a:solidFill>
              </a:rPr>
              <a:t>a little girl is dancing in a music box, </a:t>
            </a:r>
            <a:r>
              <a:rPr lang="en-US" altLang="zh-CN" b="1" dirty="0">
                <a:solidFill>
                  <a:srgbClr val="1C4372"/>
                </a:solidFill>
              </a:rPr>
              <a:t>surrounded</a:t>
            </a:r>
            <a:r>
              <a:rPr lang="en-US" altLang="zh-CN" dirty="0">
                <a:solidFill>
                  <a:srgbClr val="1C4372"/>
                </a:solidFill>
              </a:rPr>
              <a:t> by __________.</a:t>
            </a:r>
            <a:endParaRPr lang="en-US" altLang="zh-CN" dirty="0">
              <a:solidFill>
                <a:srgbClr val="1C4372"/>
              </a:solidFill>
            </a:endParaRPr>
          </a:p>
          <a:p>
            <a:r>
              <a:rPr lang="en-US" altLang="zh-CN" dirty="0">
                <a:solidFill>
                  <a:srgbClr val="1C4372"/>
                </a:solidFill>
              </a:rPr>
              <a:t>As she dances, she has grown into a young lady in _________, </a:t>
            </a:r>
            <a:r>
              <a:rPr lang="en-US" altLang="zh-CN" b="1" dirty="0">
                <a:solidFill>
                  <a:srgbClr val="1C4372"/>
                </a:solidFill>
              </a:rPr>
              <a:t>with _____________________ around</a:t>
            </a:r>
            <a:r>
              <a:rPr lang="en-US" altLang="zh-CN" dirty="0">
                <a:solidFill>
                  <a:srgbClr val="1C4372"/>
                </a:solidFill>
              </a:rPr>
              <a:t>.</a:t>
            </a:r>
            <a:endParaRPr lang="en-US" altLang="zh-CN" dirty="0">
              <a:solidFill>
                <a:srgbClr val="1C4372"/>
              </a:solidFill>
            </a:endParaRPr>
          </a:p>
          <a:p>
            <a:r>
              <a:rPr lang="en-US" altLang="zh-CN" dirty="0">
                <a:solidFill>
                  <a:srgbClr val="1C4372"/>
                </a:solidFill>
              </a:rPr>
              <a:t>She </a:t>
            </a:r>
            <a:r>
              <a:rPr lang="en-US" altLang="zh-CN" dirty="0" smtClean="0">
                <a:solidFill>
                  <a:srgbClr val="1C4372"/>
                </a:solidFill>
              </a:rPr>
              <a:t>whirled in </a:t>
            </a:r>
            <a:r>
              <a:rPr lang="en-US" altLang="zh-CN" dirty="0">
                <a:solidFill>
                  <a:srgbClr val="1C4372"/>
                </a:solidFill>
              </a:rPr>
              <a:t>this </a:t>
            </a:r>
            <a:r>
              <a:rPr lang="en-US" altLang="zh-CN" dirty="0" smtClean="0">
                <a:solidFill>
                  <a:srgbClr val="1C4372"/>
                </a:solidFill>
              </a:rPr>
              <a:t>_______________. </a:t>
            </a:r>
            <a:r>
              <a:rPr lang="en-US" altLang="zh-CN" dirty="0">
                <a:solidFill>
                  <a:srgbClr val="1C4372"/>
                </a:solidFill>
              </a:rPr>
              <a:t>Things that </a:t>
            </a:r>
            <a:r>
              <a:rPr lang="en-US" altLang="zh-CN" dirty="0" smtClean="0">
                <a:solidFill>
                  <a:srgbClr val="1C4372"/>
                </a:solidFill>
              </a:rPr>
              <a:t>surrounded </a:t>
            </a:r>
            <a:r>
              <a:rPr lang="en-US" altLang="zh-CN" dirty="0">
                <a:solidFill>
                  <a:srgbClr val="1C4372"/>
                </a:solidFill>
              </a:rPr>
              <a:t>her have, </a:t>
            </a:r>
            <a:r>
              <a:rPr lang="en-US" altLang="zh-CN" b="1" dirty="0">
                <a:solidFill>
                  <a:srgbClr val="1C4372"/>
                </a:solidFill>
              </a:rPr>
              <a:t>eventually</a:t>
            </a:r>
            <a:r>
              <a:rPr lang="en-US" altLang="zh-CN" dirty="0">
                <a:solidFill>
                  <a:srgbClr val="1C4372"/>
                </a:solidFill>
              </a:rPr>
              <a:t>, changed into </a:t>
            </a:r>
            <a:r>
              <a:rPr lang="en-US" altLang="zh-CN" dirty="0" smtClean="0">
                <a:solidFill>
                  <a:srgbClr val="1C4372"/>
                </a:solidFill>
              </a:rPr>
              <a:t>_________________________________.</a:t>
            </a:r>
            <a:endParaRPr lang="en-US" altLang="zh-CN" dirty="0">
              <a:solidFill>
                <a:srgbClr val="1C4372"/>
              </a:solidFill>
            </a:endParaRPr>
          </a:p>
          <a:p>
            <a:endParaRPr lang="en-US" altLang="zh-CN" dirty="0">
              <a:solidFill>
                <a:srgbClr val="1C4372"/>
              </a:solidFill>
            </a:endParaRPr>
          </a:p>
        </p:txBody>
      </p:sp>
      <p:pic>
        <p:nvPicPr>
          <p:cNvPr id="13" name="Picture 4" descr="C:\Users\toshiba\Desktop\pics\51019704_1.gif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743700" y="271839"/>
            <a:ext cx="3973291" cy="14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标题 1"/>
          <p:cNvSpPr txBox="1"/>
          <p:nvPr/>
        </p:nvSpPr>
        <p:spPr bwMode="auto">
          <a:xfrm>
            <a:off x="622598" y="568487"/>
            <a:ext cx="6691754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Description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toshiba\Desktop\pics\51019704_1.gif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743700" y="316218"/>
            <a:ext cx="3973291" cy="14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1142" y="1703757"/>
            <a:ext cx="11228572" cy="1656931"/>
          </a:xfrm>
          <a:ln>
            <a:solidFill>
              <a:srgbClr val="1C4372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3200" b="1" dirty="0" smtClean="0">
                <a:solidFill>
                  <a:srgbClr val="1C4372"/>
                </a:solidFill>
              </a:rPr>
              <a:t>The picture seems to be reflecting </a:t>
            </a:r>
            <a:r>
              <a:rPr lang="en-US" altLang="zh-CN" sz="3200" dirty="0" smtClean="0">
                <a:solidFill>
                  <a:srgbClr val="1C4372"/>
                </a:solidFill>
              </a:rPr>
              <a:t>a woman’s role as ____________and ___________, </a:t>
            </a:r>
            <a:r>
              <a:rPr lang="en-US" altLang="zh-CN" sz="3200" b="1" dirty="0" smtClean="0">
                <a:solidFill>
                  <a:srgbClr val="1C4372"/>
                </a:solidFill>
              </a:rPr>
              <a:t>suggesting</a:t>
            </a:r>
            <a:r>
              <a:rPr lang="en-US" altLang="zh-CN" sz="3200" dirty="0" smtClean="0">
                <a:solidFill>
                  <a:srgbClr val="1C4372"/>
                </a:solidFill>
              </a:rPr>
              <a:t> that Baidu would like to </a:t>
            </a:r>
            <a:r>
              <a:rPr lang="en-US" altLang="zh-CN" sz="3200" b="1" dirty="0" smtClean="0">
                <a:solidFill>
                  <a:srgbClr val="1C4372"/>
                </a:solidFill>
              </a:rPr>
              <a:t>shows its appreciation towards women </a:t>
            </a:r>
            <a:r>
              <a:rPr lang="en-US" altLang="zh-CN" sz="3200" dirty="0" smtClean="0">
                <a:solidFill>
                  <a:srgbClr val="1C4372"/>
                </a:solidFill>
              </a:rPr>
              <a:t>for their ____________</a:t>
            </a:r>
            <a:endParaRPr lang="en-US" altLang="zh-CN" sz="3200" dirty="0" smtClean="0">
              <a:solidFill>
                <a:srgbClr val="1C4372"/>
              </a:solidFill>
            </a:endParaRPr>
          </a:p>
        </p:txBody>
      </p:sp>
      <p:sp>
        <p:nvSpPr>
          <p:cNvPr id="14" name="标题 1"/>
          <p:cNvSpPr txBox="1"/>
          <p:nvPr/>
        </p:nvSpPr>
        <p:spPr bwMode="auto">
          <a:xfrm>
            <a:off x="622598" y="568487"/>
            <a:ext cx="6691754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Interpretation </a:t>
            </a:r>
            <a:r>
              <a:rPr lang="zh-CN" altLang="en-US" sz="3600" dirty="0" smtClean="0">
                <a:solidFill>
                  <a:srgbClr val="1C4372"/>
                </a:solidFill>
                <a:latin typeface="Cambria" panose="02040503050406030204" charset="0"/>
              </a:rPr>
              <a:t>解读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grpSp>
        <p:nvGrpSpPr>
          <p:cNvPr id="15" name="组合 15"/>
          <p:cNvGrpSpPr/>
          <p:nvPr/>
        </p:nvGrpSpPr>
        <p:grpSpPr bwMode="auto">
          <a:xfrm>
            <a:off x="478031" y="3360688"/>
            <a:ext cx="3746009" cy="3165264"/>
            <a:chOff x="320679" y="3484563"/>
            <a:chExt cx="2810163" cy="3164531"/>
          </a:xfrm>
        </p:grpSpPr>
        <p:pic>
          <p:nvPicPr>
            <p:cNvPr id="18" name="Picture 2" descr="C:\Users\toshiba\Desktop\新建文件夹\51019704_3.png"/>
            <p:cNvPicPr>
              <a:picLocks noChangeArrowheads="1"/>
            </p:cNvPicPr>
            <p:nvPr/>
          </p:nvPicPr>
          <p:blipFill>
            <a:blip r:embed="rId2" cstate="print"/>
            <a:srcRect l="21895" t="5638" r="26849" b="13571"/>
            <a:stretch>
              <a:fillRect/>
            </a:stretch>
          </p:blipFill>
          <p:spPr bwMode="auto">
            <a:xfrm>
              <a:off x="323013" y="3484563"/>
              <a:ext cx="2807829" cy="2088729"/>
            </a:xfrm>
            <a:prstGeom prst="rect">
              <a:avLst/>
            </a:prstGeom>
            <a:ln w="6350" cap="rnd">
              <a:solidFill>
                <a:srgbClr val="1C4372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1" name="TextBox 20"/>
            <p:cNvSpPr txBox="1"/>
            <p:nvPr/>
          </p:nvSpPr>
          <p:spPr bwMode="auto">
            <a:xfrm>
              <a:off x="320679" y="5572126"/>
              <a:ext cx="2808577" cy="1076968"/>
            </a:xfrm>
            <a:prstGeom prst="rect">
              <a:avLst/>
            </a:prstGeom>
            <a:noFill/>
            <a:ln w="6350">
              <a:solidFill>
                <a:srgbClr val="1C4372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200" b="1" dirty="0">
                  <a:solidFill>
                    <a:srgbClr val="1C4372"/>
                  </a:solidFill>
                  <a:latin typeface="Cambria" panose="02040503050406030204" charset="0"/>
                  <a:ea typeface="微软雅黑" panose="020B0503020204020204" pitchFamily="34" charset="-122"/>
                  <a:cs typeface="+mj-cs"/>
                </a:rPr>
                <a:t>a lipstick, a mirror and a necklace</a:t>
              </a:r>
              <a:endParaRPr lang="zh-CN" altLang="en-US" sz="32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grpSp>
        <p:nvGrpSpPr>
          <p:cNvPr id="24" name="组合 16"/>
          <p:cNvGrpSpPr/>
          <p:nvPr/>
        </p:nvGrpSpPr>
        <p:grpSpPr bwMode="auto">
          <a:xfrm>
            <a:off x="4221928" y="3360688"/>
            <a:ext cx="3746011" cy="3165263"/>
            <a:chOff x="3128965" y="3484564"/>
            <a:chExt cx="2810018" cy="3165325"/>
          </a:xfrm>
        </p:grpSpPr>
        <p:pic>
          <p:nvPicPr>
            <p:cNvPr id="26" name="Picture 3" descr="C:\Users\toshiba\Desktop\新建文件夹\51019704_4.png"/>
            <p:cNvPicPr>
              <a:picLocks noChangeArrowheads="1"/>
            </p:cNvPicPr>
            <p:nvPr/>
          </p:nvPicPr>
          <p:blipFill>
            <a:blip r:embed="rId3" cstate="print"/>
            <a:srcRect l="10981" t="1530" r="17640" b="1813"/>
            <a:stretch>
              <a:fillRect/>
            </a:stretch>
          </p:blipFill>
          <p:spPr bwMode="auto">
            <a:xfrm>
              <a:off x="3131154" y="3484564"/>
              <a:ext cx="2807829" cy="2088730"/>
            </a:xfrm>
            <a:prstGeom prst="rect">
              <a:avLst/>
            </a:prstGeom>
            <a:ln w="6350" cap="rnd">
              <a:solidFill>
                <a:srgbClr val="1C4372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7" name="TextBox 26"/>
            <p:cNvSpPr txBox="1"/>
            <p:nvPr/>
          </p:nvSpPr>
          <p:spPr bwMode="auto">
            <a:xfrm>
              <a:off x="3128965" y="5572650"/>
              <a:ext cx="2808432" cy="1077239"/>
            </a:xfrm>
            <a:prstGeom prst="rect">
              <a:avLst/>
            </a:prstGeom>
            <a:noFill/>
            <a:ln>
              <a:solidFill>
                <a:srgbClr val="1C4372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200" b="1" dirty="0">
                  <a:solidFill>
                    <a:srgbClr val="1C4372"/>
                  </a:solidFill>
                  <a:latin typeface="Cambria" panose="02040503050406030204" charset="0"/>
                  <a:ea typeface="微软雅黑" panose="020B0503020204020204" pitchFamily="34" charset="-122"/>
                  <a:cs typeface="+mj-cs"/>
                </a:rPr>
                <a:t>a red rose, rings, a wedding dress</a:t>
              </a:r>
              <a:endParaRPr lang="zh-CN" altLang="en-US" sz="32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grpSp>
        <p:nvGrpSpPr>
          <p:cNvPr id="28" name="组合 17"/>
          <p:cNvGrpSpPr/>
          <p:nvPr/>
        </p:nvGrpSpPr>
        <p:grpSpPr bwMode="auto">
          <a:xfrm>
            <a:off x="7965820" y="3360690"/>
            <a:ext cx="3746010" cy="3165448"/>
            <a:chOff x="5937251" y="3484564"/>
            <a:chExt cx="2809874" cy="3164713"/>
          </a:xfrm>
        </p:grpSpPr>
        <p:pic>
          <p:nvPicPr>
            <p:cNvPr id="29" name="Picture 4" descr="C:\Users\toshiba\Desktop\新建文件夹\51019704_5.png"/>
            <p:cNvPicPr>
              <a:picLocks noChangeArrowheads="1"/>
            </p:cNvPicPr>
            <p:nvPr/>
          </p:nvPicPr>
          <p:blipFill>
            <a:blip r:embed="rId4" cstate="print"/>
            <a:srcRect l="14452" t="-3933" r="16822" b="-3918"/>
            <a:stretch>
              <a:fillRect/>
            </a:stretch>
          </p:blipFill>
          <p:spPr bwMode="auto">
            <a:xfrm>
              <a:off x="5938984" y="3484564"/>
              <a:ext cx="2808141" cy="2088729"/>
            </a:xfrm>
            <a:prstGeom prst="rect">
              <a:avLst/>
            </a:prstGeom>
            <a:ln w="6350" cap="rnd">
              <a:solidFill>
                <a:srgbClr val="1C4372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0" name="TextBox 29"/>
            <p:cNvSpPr txBox="1"/>
            <p:nvPr/>
          </p:nvSpPr>
          <p:spPr bwMode="auto">
            <a:xfrm>
              <a:off x="5937251" y="5572309"/>
              <a:ext cx="2808287" cy="1076968"/>
            </a:xfrm>
            <a:prstGeom prst="rect">
              <a:avLst/>
            </a:prstGeom>
            <a:noFill/>
            <a:ln>
              <a:solidFill>
                <a:srgbClr val="1C4372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200" b="1" dirty="0">
                  <a:solidFill>
                    <a:srgbClr val="1C4372"/>
                  </a:solidFill>
                  <a:latin typeface="Cambria" panose="02040503050406030204" charset="0"/>
                  <a:ea typeface="微软雅黑" panose="020B0503020204020204" pitchFamily="34" charset="-122"/>
                  <a:cs typeface="+mj-cs"/>
                </a:rPr>
                <a:t>a baby carriage, a milk bottle, toys</a:t>
              </a:r>
              <a:endParaRPr lang="zh-CN" altLang="en-US" sz="32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622598" y="568487"/>
            <a:ext cx="10873208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How does Baidu define us as a woman? 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622598" y="1701602"/>
            <a:ext cx="6999262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A doll in the box?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pic>
        <p:nvPicPr>
          <p:cNvPr id="3074" name="Picture 2" descr="C:\Users\ADMINI~1\AppData\Local\Temp\WeChat Files\ebbb07bf338f5a0b9fa60993ac04395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176" y="1557586"/>
            <a:ext cx="3489630" cy="49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toshiba\Desktop\pics\51019704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597" y="3645817"/>
            <a:ext cx="6999263" cy="256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组合 4"/>
          <p:cNvGrpSpPr/>
          <p:nvPr/>
        </p:nvGrpSpPr>
        <p:grpSpPr bwMode="auto">
          <a:xfrm>
            <a:off x="1997930" y="2087487"/>
            <a:ext cx="8304079" cy="2122591"/>
            <a:chOff x="4425711" y="1939854"/>
            <a:chExt cx="6781463" cy="1611856"/>
          </a:xfrm>
        </p:grpSpPr>
        <p:sp>
          <p:nvSpPr>
            <p:cNvPr id="3088" name="文本框 5"/>
            <p:cNvSpPr>
              <a:spLocks noChangeArrowheads="1"/>
            </p:cNvSpPr>
            <p:nvPr/>
          </p:nvSpPr>
          <p:spPr bwMode="auto">
            <a:xfrm>
              <a:off x="4542908" y="1939854"/>
              <a:ext cx="712380" cy="121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algn="ctr" eaLnBrk="1" hangingPunct="1"/>
              <a:endParaRPr lang="zh-CN" altLang="en-US" sz="9600">
                <a:solidFill>
                  <a:srgbClr val="1C4372"/>
                </a:solidFill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  <p:sp>
          <p:nvSpPr>
            <p:cNvPr id="3089" name="文本框 6"/>
            <p:cNvSpPr>
              <a:spLocks noChangeArrowheads="1"/>
            </p:cNvSpPr>
            <p:nvPr/>
          </p:nvSpPr>
          <p:spPr bwMode="auto">
            <a:xfrm>
              <a:off x="4425711" y="1968142"/>
              <a:ext cx="6781463" cy="1583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zh-CN" sz="7200" b="1" dirty="0">
                  <a:solidFill>
                    <a:srgbClr val="1C43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Identities and Responsibilities</a:t>
              </a:r>
              <a:endParaRPr lang="en-US" altLang="zh-CN" sz="7200" b="1" dirty="0">
                <a:solidFill>
                  <a:srgbClr val="1C43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3076" name="组合 11"/>
          <p:cNvGrpSpPr/>
          <p:nvPr/>
        </p:nvGrpSpPr>
        <p:grpSpPr bwMode="auto">
          <a:xfrm>
            <a:off x="227319" y="1921295"/>
            <a:ext cx="11735776" cy="2805763"/>
            <a:chOff x="1511216" y="1984548"/>
            <a:chExt cx="9109727" cy="2804184"/>
          </a:xfrm>
        </p:grpSpPr>
        <p:cxnSp>
          <p:nvCxnSpPr>
            <p:cNvPr id="3078" name="直接连接符 12"/>
            <p:cNvCxnSpPr>
              <a:cxnSpLocks noChangeShapeType="1"/>
            </p:cNvCxnSpPr>
            <p:nvPr/>
          </p:nvCxnSpPr>
          <p:spPr bwMode="auto">
            <a:xfrm flipH="1">
              <a:off x="8764782" y="2331125"/>
              <a:ext cx="1205941" cy="1239911"/>
            </a:xfrm>
            <a:prstGeom prst="line">
              <a:avLst/>
            </a:prstGeom>
            <a:noFill/>
            <a:ln w="19050" cap="rnd">
              <a:solidFill>
                <a:srgbClr val="1C437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" name="直接连接符 13"/>
            <p:cNvCxnSpPr>
              <a:cxnSpLocks noChangeShapeType="1"/>
            </p:cNvCxnSpPr>
            <p:nvPr/>
          </p:nvCxnSpPr>
          <p:spPr bwMode="auto">
            <a:xfrm flipH="1">
              <a:off x="9415002" y="2007216"/>
              <a:ext cx="1205941" cy="1239911"/>
            </a:xfrm>
            <a:prstGeom prst="line">
              <a:avLst/>
            </a:prstGeom>
            <a:noFill/>
            <a:ln w="19050" cap="rnd">
              <a:solidFill>
                <a:srgbClr val="1C437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1" name="直接连接符 14"/>
            <p:cNvCxnSpPr/>
            <p:nvPr/>
          </p:nvCxnSpPr>
          <p:spPr>
            <a:xfrm>
              <a:off x="2968645" y="1987722"/>
              <a:ext cx="6253610" cy="0"/>
            </a:xfrm>
            <a:prstGeom prst="line">
              <a:avLst/>
            </a:prstGeom>
            <a:ln w="28575" cap="rnd">
              <a:solidFill>
                <a:srgbClr val="1C4372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2" name="直接连接符 15"/>
            <p:cNvCxnSpPr/>
            <p:nvPr/>
          </p:nvCxnSpPr>
          <p:spPr>
            <a:xfrm flipH="1">
              <a:off x="9223843" y="1984548"/>
              <a:ext cx="0" cy="822053"/>
            </a:xfrm>
            <a:prstGeom prst="line">
              <a:avLst/>
            </a:prstGeom>
            <a:ln w="28575" cap="rnd">
              <a:solidFill>
                <a:srgbClr val="1C4372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3" name="直接连接符 16"/>
            <p:cNvCxnSpPr/>
            <p:nvPr/>
          </p:nvCxnSpPr>
          <p:spPr>
            <a:xfrm flipH="1">
              <a:off x="2968645" y="1986135"/>
              <a:ext cx="0" cy="1164839"/>
            </a:xfrm>
            <a:prstGeom prst="line">
              <a:avLst/>
            </a:prstGeom>
            <a:ln w="28575" cap="rnd">
              <a:solidFill>
                <a:srgbClr val="1C4372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3" name="直接连接符 17"/>
            <p:cNvCxnSpPr>
              <a:cxnSpLocks noChangeShapeType="1"/>
            </p:cNvCxnSpPr>
            <p:nvPr/>
          </p:nvCxnSpPr>
          <p:spPr bwMode="auto">
            <a:xfrm flipV="1">
              <a:off x="2969080" y="4641819"/>
              <a:ext cx="6253840" cy="0"/>
            </a:xfrm>
            <a:prstGeom prst="line">
              <a:avLst/>
            </a:prstGeom>
            <a:noFill/>
            <a:ln w="28575" cap="rnd">
              <a:solidFill>
                <a:srgbClr val="1C437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4" name="直接连接符 18"/>
            <p:cNvCxnSpPr>
              <a:cxnSpLocks noChangeShapeType="1"/>
            </p:cNvCxnSpPr>
            <p:nvPr/>
          </p:nvCxnSpPr>
          <p:spPr bwMode="auto">
            <a:xfrm flipH="1" flipV="1">
              <a:off x="9223774" y="3467000"/>
              <a:ext cx="0" cy="1177993"/>
            </a:xfrm>
            <a:prstGeom prst="line">
              <a:avLst/>
            </a:prstGeom>
            <a:noFill/>
            <a:ln w="28575" cap="rnd">
              <a:solidFill>
                <a:srgbClr val="1C437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5" name="直接连接符 19"/>
            <p:cNvCxnSpPr>
              <a:cxnSpLocks noChangeShapeType="1"/>
            </p:cNvCxnSpPr>
            <p:nvPr/>
          </p:nvCxnSpPr>
          <p:spPr bwMode="auto">
            <a:xfrm flipH="1" flipV="1">
              <a:off x="2968225" y="4060759"/>
              <a:ext cx="0" cy="582648"/>
            </a:xfrm>
            <a:prstGeom prst="line">
              <a:avLst/>
            </a:prstGeom>
            <a:noFill/>
            <a:ln w="28575" cap="rnd">
              <a:solidFill>
                <a:srgbClr val="1C437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6" name="直接连接符 20"/>
            <p:cNvCxnSpPr>
              <a:cxnSpLocks noChangeShapeType="1"/>
            </p:cNvCxnSpPr>
            <p:nvPr/>
          </p:nvCxnSpPr>
          <p:spPr bwMode="auto">
            <a:xfrm flipH="1">
              <a:off x="1511216" y="3548821"/>
              <a:ext cx="1205941" cy="1239911"/>
            </a:xfrm>
            <a:prstGeom prst="line">
              <a:avLst/>
            </a:prstGeom>
            <a:noFill/>
            <a:ln w="19050" cap="rnd">
              <a:solidFill>
                <a:srgbClr val="1C437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7" name="直接连接符 21"/>
            <p:cNvCxnSpPr>
              <a:cxnSpLocks noChangeShapeType="1"/>
            </p:cNvCxnSpPr>
            <p:nvPr/>
          </p:nvCxnSpPr>
          <p:spPr bwMode="auto">
            <a:xfrm flipH="1">
              <a:off x="2161436" y="3224912"/>
              <a:ext cx="1205941" cy="1239911"/>
            </a:xfrm>
            <a:prstGeom prst="line">
              <a:avLst/>
            </a:prstGeom>
            <a:noFill/>
            <a:ln w="19050" cap="rnd">
              <a:solidFill>
                <a:srgbClr val="1C437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69" name="矩形: 圆角 22"/>
          <p:cNvSpPr/>
          <p:nvPr/>
        </p:nvSpPr>
        <p:spPr>
          <a:xfrm>
            <a:off x="3807918" y="4422212"/>
            <a:ext cx="4574579" cy="441428"/>
          </a:xfrm>
          <a:prstGeom prst="roundRect">
            <a:avLst>
              <a:gd name="adj" fmla="val 0"/>
            </a:avLst>
          </a:prstGeom>
          <a:solidFill>
            <a:srgbClr val="1C43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</a:lstStyle>
          <a:p>
            <a:pPr algn="ctr">
              <a:defRPr/>
            </a:pP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Celebrating Women's Day</a:t>
            </a:r>
            <a:endParaRPr lang="en-US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622598" y="568487"/>
            <a:ext cx="10873208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How does Baidu define us as a woman? 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622598" y="1701602"/>
            <a:ext cx="6999262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A doll in the box?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pic>
        <p:nvPicPr>
          <p:cNvPr id="7" name="Picture 4" descr="C:\Users\toshiba\Desktop\pics\51019704_1.gif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22597" y="3645817"/>
            <a:ext cx="6999263" cy="256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/>
          <p:nvPr/>
        </p:nvSpPr>
        <p:spPr bwMode="auto">
          <a:xfrm>
            <a:off x="622597" y="2925738"/>
            <a:ext cx="6999262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>
              <a:defRPr/>
            </a:pPr>
            <a:r>
              <a:rPr lang="en-US" altLang="zh-CN" sz="3200" dirty="0" smtClean="0">
                <a:solidFill>
                  <a:srgbClr val="1C4372"/>
                </a:solidFill>
                <a:latin typeface="Cambria" panose="02040503050406030204" charset="0"/>
              </a:rPr>
              <a:t>A </a:t>
            </a:r>
            <a:r>
              <a:rPr lang="en-US" altLang="zh-CN" sz="3200" dirty="0">
                <a:solidFill>
                  <a:srgbClr val="1C4372"/>
                </a:solidFill>
                <a:latin typeface="Cambria" panose="02040503050406030204" charset="0"/>
              </a:rPr>
              <a:t>wife and a mother? </a:t>
            </a:r>
            <a:r>
              <a:rPr lang="en-US" altLang="zh-CN" sz="3200" dirty="0" smtClean="0">
                <a:solidFill>
                  <a:srgbClr val="1C4372"/>
                </a:solidFill>
                <a:latin typeface="Cambria" panose="02040503050406030204" charset="0"/>
              </a:rPr>
              <a:t>(a babysitter?)</a:t>
            </a:r>
            <a:endParaRPr lang="zh-CN" altLang="en-US" sz="32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8" name="标题 1"/>
          <p:cNvSpPr txBox="1"/>
          <p:nvPr/>
        </p:nvSpPr>
        <p:spPr bwMode="auto">
          <a:xfrm>
            <a:off x="7795963" y="1701602"/>
            <a:ext cx="3699843" cy="451152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dirty="0" smtClean="0">
                <a:solidFill>
                  <a:srgbClr val="1C4372"/>
                </a:solidFill>
                <a:latin typeface="Cambria" panose="02040503050406030204" charset="0"/>
              </a:rPr>
              <a:t>Women’s identities are severely </a:t>
            </a:r>
            <a:r>
              <a:rPr lang="en-US" altLang="zh-CN" i="1" u="sng" dirty="0" smtClean="0">
                <a:solidFill>
                  <a:srgbClr val="1C4372"/>
                </a:solidFill>
                <a:latin typeface="Cambria" panose="02040503050406030204" charset="0"/>
              </a:rPr>
              <a:t>materialized</a:t>
            </a:r>
            <a:r>
              <a:rPr lang="en-US" altLang="zh-CN" dirty="0" smtClean="0">
                <a:solidFill>
                  <a:srgbClr val="1C4372"/>
                </a:solidFill>
                <a:latin typeface="Cambria" panose="02040503050406030204" charset="0"/>
              </a:rPr>
              <a:t> and </a:t>
            </a:r>
            <a:r>
              <a:rPr lang="en-US" altLang="zh-CN" i="1" u="sng" dirty="0" smtClean="0">
                <a:solidFill>
                  <a:srgbClr val="1C4372"/>
                </a:solidFill>
                <a:latin typeface="Cambria" panose="02040503050406030204" charset="0"/>
              </a:rPr>
              <a:t>fixed</a:t>
            </a:r>
            <a:r>
              <a:rPr lang="en-US" altLang="zh-CN" dirty="0" smtClean="0">
                <a:solidFill>
                  <a:srgbClr val="1C4372"/>
                </a:solidFill>
                <a:latin typeface="Cambria" panose="02040503050406030204" charset="0"/>
              </a:rPr>
              <a:t>.</a:t>
            </a:r>
            <a:endParaRPr lang="zh-CN" altLang="en-US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622598" y="568487"/>
            <a:ext cx="10873208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How does the society define us as a woman? 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588690" y="1845618"/>
            <a:ext cx="10873208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Not just in China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694606" y="4896694"/>
            <a:ext cx="10873208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changing for the better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5807174" y="2700214"/>
            <a:ext cx="648072" cy="2188790"/>
          </a:xfrm>
          <a:prstGeom prst="downArrow">
            <a:avLst/>
          </a:prstGeom>
          <a:solidFill>
            <a:schemeClr val="bg1"/>
          </a:solidFill>
          <a:ln>
            <a:solidFill>
              <a:srgbClr val="1C43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 txBox="1"/>
          <p:nvPr/>
        </p:nvSpPr>
        <p:spPr bwMode="auto">
          <a:xfrm>
            <a:off x="588690" y="3213770"/>
            <a:ext cx="4930452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NO equal pay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6531446" y="3214936"/>
            <a:ext cx="4930452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NO equal rights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622598" y="568487"/>
            <a:ext cx="10873208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How does google define us as a woman? 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pic>
        <p:nvPicPr>
          <p:cNvPr id="5" name="Picture 2" descr="C:\Users\toshiba\Desktop\pics\5737a564gw1eq0cuyd5p9j20c80bbwf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1" b="24338"/>
          <a:stretch>
            <a:fillRect/>
          </a:stretch>
        </p:blipFill>
        <p:spPr bwMode="auto">
          <a:xfrm>
            <a:off x="859464" y="1634925"/>
            <a:ext cx="10399476" cy="473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/>
          <p:nvPr/>
        </p:nvSpPr>
        <p:spPr bwMode="auto">
          <a:xfrm>
            <a:off x="625624" y="5302002"/>
            <a:ext cx="10873208" cy="864096"/>
          </a:xfrm>
          <a:prstGeom prst="rect">
            <a:avLst/>
          </a:prstGeom>
          <a:solidFill>
            <a:schemeClr val="bg1"/>
          </a:solidFill>
          <a:ln w="9525">
            <a:solidFill>
              <a:srgbClr val="1C437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International </a:t>
            </a:r>
            <a: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</a:rPr>
              <a:t>Working</a:t>
            </a: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 Women’s Day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/>
          <p:nvPr/>
        </p:nvSpPr>
        <p:spPr bwMode="auto">
          <a:xfrm>
            <a:off x="606996" y="1485578"/>
            <a:ext cx="10873208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become…; take </a:t>
            </a:r>
            <a:r>
              <a:rPr lang="en-US" altLang="zh-CN" sz="3600" dirty="0">
                <a:solidFill>
                  <a:srgbClr val="1C4372"/>
                </a:solidFill>
                <a:latin typeface="Cambria" panose="02040503050406030204" charset="0"/>
              </a:rPr>
              <a:t>up; devote …</a:t>
            </a: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to…,  </a:t>
            </a:r>
            <a:r>
              <a:rPr lang="en-US" altLang="zh-CN" sz="3600" dirty="0">
                <a:solidFill>
                  <a:srgbClr val="1C4372"/>
                </a:solidFill>
                <a:latin typeface="Cambria" panose="02040503050406030204" charset="0"/>
              </a:rPr>
              <a:t>…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pic>
        <p:nvPicPr>
          <p:cNvPr id="14339" name="Picture 8" descr="C:\Users\toshiba\Desktop\pics\QQ截图20160331204449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74018" y="2588193"/>
            <a:ext cx="10821788" cy="382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内容占位符 2"/>
          <p:cNvSpPr>
            <a:spLocks noGrp="1"/>
          </p:cNvSpPr>
          <p:nvPr>
            <p:ph sz="half" idx="1"/>
          </p:nvPr>
        </p:nvSpPr>
        <p:spPr>
          <a:xfrm>
            <a:off x="566806" y="624563"/>
            <a:ext cx="10971372" cy="86101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Description:</a:t>
            </a:r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 As can be seen in the picture, </a:t>
            </a:r>
            <a:r>
              <a:rPr lang="en-US" altLang="zh-CN" sz="3600" b="1" dirty="0" smtClean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…</a:t>
            </a:r>
            <a:endParaRPr lang="en-US" altLang="zh-CN" sz="36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35360" y="2781722"/>
            <a:ext cx="10888438" cy="2893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show respect to women from </a:t>
            </a:r>
            <a:r>
              <a:rPr lang="en-US" altLang="zh-CN" sz="3600" b="1" dirty="0" smtClean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all walks </a:t>
            </a:r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of </a:t>
            </a:r>
            <a:r>
              <a:rPr lang="en-US" altLang="zh-CN" sz="3600" b="1" dirty="0" smtClean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life</a:t>
            </a:r>
            <a:endParaRPr lang="en-US" altLang="zh-CN" sz="3600" b="1" dirty="0" smtClean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zh-CN" sz="3600" b="1" dirty="0" smtClean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show </a:t>
            </a:r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appreciation and love towards women for their economic, political and social achievements.</a:t>
            </a:r>
            <a:endParaRPr lang="en-US" altLang="zh-CN" sz="36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all-round development/achievements</a:t>
            </a:r>
            <a:endParaRPr lang="zh-CN" altLang="en-US" sz="36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" name="内容占位符 2"/>
          <p:cNvSpPr>
            <a:spLocks noGrp="1"/>
          </p:cNvSpPr>
          <p:nvPr>
            <p:ph sz="half" idx="1"/>
          </p:nvPr>
        </p:nvSpPr>
        <p:spPr>
          <a:xfrm>
            <a:off x="566806" y="624563"/>
            <a:ext cx="10971372" cy="1941135"/>
          </a:xfrm>
        </p:spPr>
        <p:txBody>
          <a:bodyPr/>
          <a:lstStyle/>
          <a:p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  <a:ea typeface="微软雅黑" panose="020B0503020204020204" pitchFamily="34" charset="-122"/>
              </a:rPr>
              <a:t>Interpretation:</a:t>
            </a:r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</a:rPr>
              <a:t> Based on the above description, we can see that Google tries to observe this day by …</a:t>
            </a:r>
            <a:endParaRPr lang="en-US" altLang="zh-CN" sz="36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 bwMode="auto">
          <a:xfrm>
            <a:off x="622598" y="568487"/>
            <a:ext cx="10873208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Advice </a:t>
            </a:r>
            <a:r>
              <a:rPr lang="en-US" altLang="zh-CN" sz="3600" dirty="0">
                <a:solidFill>
                  <a:srgbClr val="1C4372"/>
                </a:solidFill>
                <a:latin typeface="Cambria" panose="02040503050406030204" charset="0"/>
              </a:rPr>
              <a:t>for young women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622598" y="1584982"/>
            <a:ext cx="10873208" cy="4869147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u="sng" dirty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</a:rPr>
              <a:t>Do not live someone else’s life and someone else’s idea of what womanhood </a:t>
            </a:r>
            <a:r>
              <a:rPr lang="en-US" altLang="zh-CN" sz="2400" u="sng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</a:rPr>
              <a:t>is. </a:t>
            </a:r>
            <a:r>
              <a:rPr lang="en-US" altLang="zh-CN" sz="2400" dirty="0" smtClean="0">
                <a:solidFill>
                  <a:srgbClr val="1C4372"/>
                </a:solidFill>
                <a:latin typeface="Cambria" panose="02040503050406030204" charset="0"/>
              </a:rPr>
              <a:t>Womanhood </a:t>
            </a:r>
            <a:r>
              <a:rPr lang="en-US" altLang="zh-CN" sz="2400" dirty="0">
                <a:solidFill>
                  <a:srgbClr val="1C4372"/>
                </a:solidFill>
                <a:latin typeface="Cambria" panose="02040503050406030204" charset="0"/>
              </a:rPr>
              <a:t>is you. Womanhood is everything that’s inside of you.</a:t>
            </a:r>
            <a:endParaRPr lang="en-US" altLang="zh-CN" sz="2400" dirty="0">
              <a:solidFill>
                <a:srgbClr val="1C4372"/>
              </a:solidFill>
              <a:latin typeface="Cambria" panose="0204050305040603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1C4372"/>
                </a:solidFill>
                <a:latin typeface="Cambria" panose="02040503050406030204" charset="0"/>
              </a:rPr>
              <a:t>Be absolutely who you are, and stick to your instinct and your guts and don’t try and be like other people.</a:t>
            </a:r>
            <a:endParaRPr lang="en-US" altLang="zh-CN" sz="2400" dirty="0">
              <a:solidFill>
                <a:srgbClr val="1C4372"/>
              </a:solidFill>
              <a:latin typeface="Cambria" panose="0204050305040603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1C4372"/>
                </a:solidFill>
                <a:latin typeface="Cambria" panose="02040503050406030204" charset="0"/>
              </a:rPr>
              <a:t>I think we have to do things to keep a balance in our lives and </a:t>
            </a:r>
            <a:r>
              <a:rPr lang="en-US" altLang="zh-CN" sz="2400" u="sng" dirty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</a:rPr>
              <a:t>not let any institution such as Hollywood define who we are</a:t>
            </a:r>
            <a:r>
              <a:rPr lang="en-US" altLang="zh-CN" sz="2400" dirty="0">
                <a:solidFill>
                  <a:srgbClr val="1C4372"/>
                </a:solidFill>
                <a:latin typeface="Cambria" panose="02040503050406030204" charset="0"/>
              </a:rPr>
              <a:t>. You have </a:t>
            </a:r>
            <a:r>
              <a:rPr lang="en-US" altLang="zh-CN" sz="2400" dirty="0" err="1">
                <a:solidFill>
                  <a:srgbClr val="1C4372"/>
                </a:solidFill>
                <a:latin typeface="Cambria" panose="02040503050406030204" charset="0"/>
              </a:rPr>
              <a:t>gotta</a:t>
            </a:r>
            <a:r>
              <a:rPr lang="en-US" altLang="zh-CN" sz="2400" dirty="0">
                <a:solidFill>
                  <a:srgbClr val="1C4372"/>
                </a:solidFill>
                <a:latin typeface="Cambria" panose="02040503050406030204" charset="0"/>
              </a:rPr>
              <a:t> know who you are and present that.</a:t>
            </a:r>
            <a:endParaRPr lang="en-US" altLang="zh-CN" sz="2400" dirty="0">
              <a:solidFill>
                <a:srgbClr val="1C4372"/>
              </a:solidFill>
              <a:latin typeface="Cambria" panose="0204050305040603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1C4372"/>
                </a:solidFill>
                <a:latin typeface="Cambria" panose="02040503050406030204" charset="0"/>
              </a:rPr>
              <a:t>Yes, it’s </a:t>
            </a:r>
            <a:r>
              <a:rPr lang="en-US" altLang="zh-CN" sz="2400" dirty="0" err="1">
                <a:solidFill>
                  <a:srgbClr val="1C4372"/>
                </a:solidFill>
                <a:latin typeface="Cambria" panose="02040503050406030204" charset="0"/>
              </a:rPr>
              <a:t>gonna</a:t>
            </a:r>
            <a:r>
              <a:rPr lang="en-US" altLang="zh-CN" sz="2400" dirty="0">
                <a:solidFill>
                  <a:srgbClr val="1C4372"/>
                </a:solidFill>
                <a:latin typeface="Cambria" panose="02040503050406030204" charset="0"/>
              </a:rPr>
              <a:t> be a struggle and yes you are </a:t>
            </a:r>
            <a:r>
              <a:rPr lang="en-US" altLang="zh-CN" sz="2400" dirty="0" err="1">
                <a:solidFill>
                  <a:srgbClr val="1C4372"/>
                </a:solidFill>
                <a:latin typeface="Cambria" panose="02040503050406030204" charset="0"/>
              </a:rPr>
              <a:t>gonna</a:t>
            </a:r>
            <a:r>
              <a:rPr lang="en-US" altLang="zh-CN" sz="2400" dirty="0">
                <a:solidFill>
                  <a:srgbClr val="1C4372"/>
                </a:solidFill>
                <a:latin typeface="Cambria" panose="02040503050406030204" charset="0"/>
              </a:rPr>
              <a:t> hear a lot of “</a:t>
            </a:r>
            <a:r>
              <a:rPr lang="en-US" altLang="zh-CN" sz="2400" dirty="0" err="1">
                <a:solidFill>
                  <a:srgbClr val="1C4372"/>
                </a:solidFill>
                <a:latin typeface="Cambria" panose="02040503050406030204" charset="0"/>
              </a:rPr>
              <a:t>no”s</a:t>
            </a:r>
            <a:r>
              <a:rPr lang="en-US" altLang="zh-CN" sz="2400" dirty="0">
                <a:solidFill>
                  <a:srgbClr val="1C4372"/>
                </a:solidFill>
                <a:latin typeface="Cambria" panose="02040503050406030204" charset="0"/>
              </a:rPr>
              <a:t> before you hear a “yes”. But learn to enjoy the process and embrace it and have fun with it.</a:t>
            </a:r>
            <a:endParaRPr lang="en-US" altLang="zh-CN" sz="2400" dirty="0">
              <a:solidFill>
                <a:srgbClr val="1C4372"/>
              </a:solidFill>
              <a:latin typeface="Cambria" panose="0204050305040603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1C4372"/>
                </a:solidFill>
                <a:latin typeface="Cambria" panose="02040503050406030204" charset="0"/>
              </a:rPr>
              <a:t>Work hard, be so good that they can’t ignore you. Keep to your moral, keep to your integrity, and </a:t>
            </a:r>
            <a:r>
              <a:rPr lang="en-US" altLang="zh-CN" sz="2400" u="sng" dirty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</a:rPr>
              <a:t>don’t stop fighting because ultimately for any dream, for any goal, it takes a lifetime. </a:t>
            </a:r>
            <a:r>
              <a:rPr lang="en-US" altLang="zh-CN" sz="2400" dirty="0">
                <a:solidFill>
                  <a:srgbClr val="1C4372"/>
                </a:solidFill>
                <a:latin typeface="Cambria" panose="02040503050406030204" charset="0"/>
              </a:rPr>
              <a:t>And why wouldn’t you </a:t>
            </a:r>
            <a:r>
              <a:rPr lang="en-US" altLang="zh-CN" sz="2400" dirty="0" err="1">
                <a:solidFill>
                  <a:srgbClr val="1C4372"/>
                </a:solidFill>
                <a:latin typeface="Cambria" panose="02040503050406030204" charset="0"/>
              </a:rPr>
              <a:t>wanna</a:t>
            </a:r>
            <a:r>
              <a:rPr lang="en-US" altLang="zh-CN" sz="2400" dirty="0">
                <a:solidFill>
                  <a:srgbClr val="1C4372"/>
                </a:solidFill>
                <a:latin typeface="Cambria" panose="02040503050406030204" charset="0"/>
              </a:rPr>
              <a:t> give it that? It’s not a race, it’s a journey and enjoy the journey.</a:t>
            </a:r>
            <a:endParaRPr lang="en-US" altLang="zh-CN" sz="24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/>
          <p:nvPr/>
        </p:nvSpPr>
        <p:spPr bwMode="auto">
          <a:xfrm>
            <a:off x="3358903" y="2349674"/>
            <a:ext cx="6624736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For women</a:t>
            </a:r>
            <a:endParaRPr lang="en-US" altLang="zh-CN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13" name="标题 1"/>
          <p:cNvSpPr txBox="1"/>
          <p:nvPr/>
        </p:nvSpPr>
        <p:spPr bwMode="auto">
          <a:xfrm>
            <a:off x="1158870" y="1025643"/>
            <a:ext cx="10083435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identities and responsibilities</a:t>
            </a:r>
            <a:endParaRPr lang="en-US" altLang="zh-CN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3358903" y="3552568"/>
            <a:ext cx="6624736" cy="864096"/>
          </a:xfrm>
          <a:prstGeom prst="rect">
            <a:avLst/>
          </a:prstGeom>
          <a:solidFill>
            <a:srgbClr val="1C4372"/>
          </a:solidFill>
          <a:ln w="9525">
            <a:solidFill>
              <a:srgbClr val="1C437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Cambria" panose="02040503050406030204" charset="0"/>
              </a:rPr>
              <a:t>For men</a:t>
            </a:r>
            <a:endParaRPr lang="en-US" altLang="zh-CN" sz="3600" dirty="0">
              <a:solidFill>
                <a:schemeClr val="bg1"/>
              </a:solidFill>
              <a:latin typeface="Cambria" panose="02040503050406030204" charset="0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3366121" y="4776704"/>
            <a:ext cx="6624736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He for she &amp; She for he</a:t>
            </a:r>
            <a:endParaRPr lang="en-US" altLang="zh-CN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2232130" y="2349674"/>
            <a:ext cx="831522" cy="864096"/>
          </a:xfrm>
          <a:prstGeom prst="rect">
            <a:avLst/>
          </a:prstGeom>
          <a:solidFill>
            <a:srgbClr val="1C4372"/>
          </a:solidFill>
          <a:ln w="9525">
            <a:solidFill>
              <a:srgbClr val="1C437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Cambria" panose="02040503050406030204" charset="0"/>
              </a:rPr>
              <a:t>1</a:t>
            </a:r>
            <a:endParaRPr lang="en-US" altLang="zh-CN" sz="3600" dirty="0">
              <a:solidFill>
                <a:schemeClr val="bg1"/>
              </a:solidFill>
              <a:latin typeface="Cambria" panose="02040503050406030204" charset="0"/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2232130" y="3552568"/>
            <a:ext cx="831522" cy="864096"/>
          </a:xfrm>
          <a:prstGeom prst="rect">
            <a:avLst/>
          </a:prstGeom>
          <a:solidFill>
            <a:srgbClr val="1C4372"/>
          </a:solidFill>
          <a:ln w="9525">
            <a:solidFill>
              <a:srgbClr val="1C437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Cambria" panose="02040503050406030204" charset="0"/>
              </a:rPr>
              <a:t>2</a:t>
            </a:r>
            <a:endParaRPr lang="en-US" altLang="zh-CN" sz="3600" dirty="0">
              <a:solidFill>
                <a:schemeClr val="bg1"/>
              </a:solidFill>
              <a:latin typeface="Cambria" panose="02040503050406030204" charset="0"/>
            </a:endParaRPr>
          </a:p>
        </p:txBody>
      </p:sp>
      <p:sp>
        <p:nvSpPr>
          <p:cNvPr id="8" name="标题 1"/>
          <p:cNvSpPr txBox="1"/>
          <p:nvPr/>
        </p:nvSpPr>
        <p:spPr bwMode="auto">
          <a:xfrm>
            <a:off x="2239348" y="4776704"/>
            <a:ext cx="831522" cy="864096"/>
          </a:xfrm>
          <a:prstGeom prst="rect">
            <a:avLst/>
          </a:prstGeom>
          <a:solidFill>
            <a:srgbClr val="1C4372"/>
          </a:solidFill>
          <a:ln w="9525">
            <a:solidFill>
              <a:srgbClr val="1C437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Cambria" panose="02040503050406030204" charset="0"/>
              </a:rPr>
              <a:t>3</a:t>
            </a:r>
            <a:endParaRPr lang="en-US" altLang="zh-CN" sz="3600" dirty="0">
              <a:solidFill>
                <a:schemeClr val="bg1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622598" y="1826047"/>
            <a:ext cx="10873208" cy="4352346"/>
          </a:xfrm>
          <a:ln>
            <a:solidFill>
              <a:srgbClr val="1C4372"/>
            </a:solidFill>
          </a:ln>
        </p:spPr>
        <p:txBody>
          <a:bodyPr/>
          <a:lstStyle/>
          <a:p>
            <a:r>
              <a:rPr lang="en-GB" altLang="zh-CN" dirty="0">
                <a:solidFill>
                  <a:srgbClr val="1C4372"/>
                </a:solidFill>
                <a:latin typeface="Cambria" panose="02040503050406030204" charset="0"/>
              </a:rPr>
              <a:t>In 2017 </a:t>
            </a:r>
            <a:r>
              <a:rPr lang="en-GB" altLang="zh-CN" b="1" u="sng" dirty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</a:rPr>
              <a:t>barely concealed sniggers</a:t>
            </a:r>
            <a:r>
              <a:rPr lang="en-GB" altLang="zh-CN" dirty="0">
                <a:solidFill>
                  <a:srgbClr val="1C4372"/>
                </a:solidFill>
                <a:latin typeface="Cambria" panose="02040503050406030204" charset="0"/>
              </a:rPr>
              <a:t> greeted the reveal that French president </a:t>
            </a:r>
            <a:r>
              <a:rPr lang="en-GB" altLang="zh-CN" dirty="0" smtClean="0">
                <a:solidFill>
                  <a:srgbClr val="1C4372"/>
                </a:solidFill>
                <a:latin typeface="Cambria" panose="02040503050406030204" charset="0"/>
              </a:rPr>
              <a:t>Macron </a:t>
            </a:r>
            <a:r>
              <a:rPr lang="en-GB" altLang="zh-CN" dirty="0">
                <a:solidFill>
                  <a:srgbClr val="1C4372"/>
                </a:solidFill>
                <a:latin typeface="Cambria" panose="02040503050406030204" charset="0"/>
              </a:rPr>
              <a:t>spent €26,000 </a:t>
            </a:r>
            <a:r>
              <a:rPr lang="en-GB" altLang="zh-CN" dirty="0" smtClean="0">
                <a:solidFill>
                  <a:srgbClr val="1C4372"/>
                </a:solidFill>
                <a:latin typeface="Cambria" panose="02040503050406030204" charset="0"/>
              </a:rPr>
              <a:t>(</a:t>
            </a:r>
            <a:r>
              <a:rPr lang="en-US" altLang="zh-CN" dirty="0" smtClean="0">
                <a:solidFill>
                  <a:srgbClr val="1C4372"/>
                </a:solidFill>
                <a:latin typeface="Cambria" panose="02040503050406030204" charset="0"/>
              </a:rPr>
              <a:t>¥</a:t>
            </a:r>
            <a:r>
              <a:rPr lang="en-GB" altLang="zh-CN" dirty="0" smtClean="0">
                <a:solidFill>
                  <a:srgbClr val="1C4372"/>
                </a:solidFill>
                <a:latin typeface="Cambria" panose="02040503050406030204" charset="0"/>
              </a:rPr>
              <a:t>20,0000</a:t>
            </a:r>
            <a:r>
              <a:rPr lang="en-GB" altLang="zh-CN" dirty="0">
                <a:solidFill>
                  <a:srgbClr val="1C4372"/>
                </a:solidFill>
                <a:latin typeface="Cambria" panose="02040503050406030204" charset="0"/>
              </a:rPr>
              <a:t>) on makeup in his first three months in office. </a:t>
            </a:r>
            <a:endParaRPr lang="en-GB" altLang="zh-CN" dirty="0" smtClean="0">
              <a:solidFill>
                <a:srgbClr val="1C4372"/>
              </a:solidFill>
              <a:latin typeface="Cambria" panose="02040503050406030204" charset="0"/>
            </a:endParaRPr>
          </a:p>
          <a:p>
            <a:r>
              <a:rPr lang="en-GB" altLang="zh-CN" dirty="0" smtClean="0">
                <a:solidFill>
                  <a:srgbClr val="1C4372"/>
                </a:solidFill>
                <a:latin typeface="Cambria" panose="02040503050406030204" charset="0"/>
              </a:rPr>
              <a:t>And </a:t>
            </a:r>
            <a:r>
              <a:rPr lang="en-GB" altLang="zh-CN" dirty="0">
                <a:solidFill>
                  <a:srgbClr val="1C4372"/>
                </a:solidFill>
                <a:latin typeface="Cambria" panose="02040503050406030204" charset="0"/>
              </a:rPr>
              <a:t>in December, the Washington Post hinted that Donald Trump used Bronx </a:t>
            </a:r>
            <a:r>
              <a:rPr lang="en-GB" altLang="zh-CN" dirty="0" err="1" smtClean="0">
                <a:solidFill>
                  <a:srgbClr val="1C4372"/>
                </a:solidFill>
                <a:latin typeface="Cambria" panose="02040503050406030204" charset="0"/>
              </a:rPr>
              <a:t>Color</a:t>
            </a:r>
            <a:r>
              <a:rPr lang="en-US" altLang="zh-CN" dirty="0" smtClean="0">
                <a:solidFill>
                  <a:srgbClr val="1C4372"/>
                </a:solidFill>
                <a:latin typeface="Cambria" panose="02040503050406030204" charset="0"/>
              </a:rPr>
              <a:t>s</a:t>
            </a:r>
            <a:r>
              <a:rPr lang="en-GB" altLang="zh-CN" dirty="0" smtClean="0">
                <a:solidFill>
                  <a:srgbClr val="1C4372"/>
                </a:solidFill>
                <a:latin typeface="Cambria" panose="02040503050406030204" charset="0"/>
              </a:rPr>
              <a:t> </a:t>
            </a:r>
            <a:r>
              <a:rPr lang="en-GB" altLang="zh-CN" dirty="0">
                <a:solidFill>
                  <a:srgbClr val="1C4372"/>
                </a:solidFill>
                <a:latin typeface="Cambria" panose="02040503050406030204" charset="0"/>
              </a:rPr>
              <a:t>concealer, which was </a:t>
            </a:r>
            <a:r>
              <a:rPr lang="en-GB" altLang="zh-CN" b="1" u="sng" dirty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</a:rPr>
              <a:t>gleefully</a:t>
            </a:r>
            <a:r>
              <a:rPr lang="en-GB" altLang="zh-CN" dirty="0">
                <a:solidFill>
                  <a:srgbClr val="1C4372"/>
                </a:solidFill>
                <a:latin typeface="Cambria" panose="02040503050406030204" charset="0"/>
              </a:rPr>
              <a:t> </a:t>
            </a:r>
            <a:r>
              <a:rPr lang="en-GB" altLang="zh-CN" dirty="0" smtClean="0">
                <a:solidFill>
                  <a:srgbClr val="1C4372"/>
                </a:solidFill>
                <a:latin typeface="Cambria" panose="02040503050406030204" charset="0"/>
              </a:rPr>
              <a:t>reported </a:t>
            </a:r>
            <a:r>
              <a:rPr lang="en-GB" altLang="zh-CN" dirty="0">
                <a:solidFill>
                  <a:srgbClr val="1C4372"/>
                </a:solidFill>
                <a:latin typeface="Cambria" panose="02040503050406030204" charset="0"/>
              </a:rPr>
              <a:t>elsewhere.</a:t>
            </a:r>
            <a:endParaRPr lang="zh-CN" altLang="en-US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622598" y="568487"/>
            <a:ext cx="10873208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Is it OK for guys to wear makeup?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2926854" y="2277666"/>
            <a:ext cx="5180926" cy="2304256"/>
          </a:xfrm>
          <a:ln>
            <a:solidFill>
              <a:srgbClr val="1C4372"/>
            </a:solidFill>
          </a:ln>
        </p:spPr>
        <p:txBody>
          <a:bodyPr/>
          <a:lstStyle/>
          <a:p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Man up</a:t>
            </a:r>
            <a:endParaRPr lang="en-US" altLang="zh-CN" sz="36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  <a:p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Get on with it</a:t>
            </a:r>
            <a:endParaRPr lang="en-US" altLang="zh-CN" sz="36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  <a:p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Be strong and silent</a:t>
            </a:r>
            <a:endParaRPr lang="zh-CN" altLang="en-US" sz="36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622598" y="568487"/>
            <a:ext cx="10873208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How does the society define us as a man? 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622598" y="1701196"/>
            <a:ext cx="10872000" cy="4752895"/>
          </a:xfrm>
          <a:ln>
            <a:solidFill>
              <a:srgbClr val="1C4372"/>
            </a:solidFill>
          </a:ln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zh-CN" sz="3600" b="1" dirty="0">
                <a:solidFill>
                  <a:srgbClr val="1C4372"/>
                </a:solidFill>
                <a:ea typeface="微软雅黑" panose="020B0503020204020204" pitchFamily="34" charset="-122"/>
                <a:cs typeface="+mj-cs"/>
              </a:rPr>
              <a:t>A man is valued less important by society as </a:t>
            </a:r>
            <a:r>
              <a:rPr lang="en-US" altLang="zh-CN" sz="3600" b="1" dirty="0" smtClean="0">
                <a:solidFill>
                  <a:srgbClr val="1C4372"/>
                </a:solidFill>
                <a:ea typeface="微软雅黑" panose="020B0503020204020204" pitchFamily="34" charset="-122"/>
                <a:cs typeface="+mj-cs"/>
              </a:rPr>
              <a:t>___________________________.</a:t>
            </a:r>
            <a:endParaRPr lang="zh-CN" altLang="zh-CN" sz="3600" b="1" dirty="0">
              <a:solidFill>
                <a:srgbClr val="1C4372"/>
              </a:solidFill>
              <a:ea typeface="微软雅黑" panose="020B0503020204020204" pitchFamily="34" charset="-122"/>
              <a:cs typeface="+mj-cs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zh-CN" sz="3600" b="1" dirty="0">
                <a:solidFill>
                  <a:srgbClr val="1C4372"/>
                </a:solidFill>
                <a:ea typeface="微软雅黑" panose="020B0503020204020204" pitchFamily="34" charset="-122"/>
                <a:cs typeface="+mj-cs"/>
              </a:rPr>
              <a:t>A man is not supposed to </a:t>
            </a:r>
            <a:r>
              <a:rPr lang="en-US" altLang="zh-CN" sz="3600" b="1" dirty="0" smtClean="0">
                <a:solidFill>
                  <a:srgbClr val="1C4372"/>
                </a:solidFill>
                <a:ea typeface="微软雅黑" panose="020B0503020204020204" pitchFamily="34" charset="-122"/>
                <a:cs typeface="+mj-cs"/>
              </a:rPr>
              <a:t>________________ </a:t>
            </a:r>
            <a:r>
              <a:rPr lang="en-US" altLang="zh-CN" sz="3600" b="1" dirty="0">
                <a:solidFill>
                  <a:srgbClr val="1C4372"/>
                </a:solidFill>
                <a:ea typeface="微软雅黑" panose="020B0503020204020204" pitchFamily="34" charset="-122"/>
                <a:cs typeface="+mj-cs"/>
              </a:rPr>
              <a:t>for fear it looks less “man”.</a:t>
            </a:r>
            <a:endParaRPr lang="zh-CN" altLang="zh-CN" sz="3600" b="1" dirty="0">
              <a:solidFill>
                <a:srgbClr val="1C4372"/>
              </a:solidFill>
              <a:ea typeface="微软雅黑" panose="020B0503020204020204" pitchFamily="34" charset="-122"/>
              <a:cs typeface="+mj-cs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zh-CN" sz="3600" b="1" dirty="0">
                <a:solidFill>
                  <a:srgbClr val="1C4372"/>
                </a:solidFill>
                <a:ea typeface="微软雅黑" panose="020B0503020204020204" pitchFamily="34" charset="-122"/>
                <a:cs typeface="+mj-cs"/>
              </a:rPr>
              <a:t>A man is stereotyped(</a:t>
            </a:r>
            <a:r>
              <a:rPr lang="zh-CN" altLang="en-US" sz="3600" b="1" dirty="0">
                <a:solidFill>
                  <a:srgbClr val="1C4372"/>
                </a:solidFill>
                <a:ea typeface="微软雅黑" panose="020B0503020204020204" pitchFamily="34" charset="-122"/>
                <a:cs typeface="+mj-cs"/>
              </a:rPr>
              <a:t>被模式化</a:t>
            </a:r>
            <a:r>
              <a:rPr lang="en-US" altLang="zh-CN" sz="3600" b="1" dirty="0">
                <a:solidFill>
                  <a:srgbClr val="1C4372"/>
                </a:solidFill>
                <a:ea typeface="微软雅黑" panose="020B0503020204020204" pitchFamily="34" charset="-122"/>
                <a:cs typeface="+mj-cs"/>
              </a:rPr>
              <a:t>) </a:t>
            </a:r>
            <a:endParaRPr lang="en-US" altLang="zh-CN" sz="3600" b="1" dirty="0">
              <a:solidFill>
                <a:srgbClr val="1C4372"/>
              </a:solidFill>
              <a:ea typeface="微软雅黑" panose="020B0503020204020204" pitchFamily="34" charset="-122"/>
              <a:cs typeface="+mj-cs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1C4372"/>
                </a:solidFill>
                <a:ea typeface="微软雅黑" panose="020B0503020204020204" pitchFamily="34" charset="-122"/>
                <a:cs typeface="+mj-cs"/>
              </a:rPr>
              <a:t>   to be </a:t>
            </a:r>
            <a:r>
              <a:rPr lang="en-US" altLang="zh-CN" sz="3600" b="1" dirty="0" smtClean="0">
                <a:solidFill>
                  <a:srgbClr val="1C4372"/>
                </a:solidFill>
                <a:ea typeface="微软雅黑" panose="020B0503020204020204" pitchFamily="34" charset="-122"/>
                <a:cs typeface="+mj-cs"/>
              </a:rPr>
              <a:t>_________________________________________ </a:t>
            </a:r>
            <a:r>
              <a:rPr lang="en-US" altLang="zh-CN" sz="3600" b="1" dirty="0">
                <a:solidFill>
                  <a:srgbClr val="1C4372"/>
                </a:solidFill>
                <a:ea typeface="微软雅黑" panose="020B0503020204020204" pitchFamily="34" charset="-122"/>
                <a:cs typeface="+mj-cs"/>
              </a:rPr>
              <a:t>and not to be</a:t>
            </a:r>
            <a:r>
              <a:rPr lang="en-US" altLang="zh-CN" sz="3600" b="1" dirty="0" smtClean="0">
                <a:solidFill>
                  <a:srgbClr val="1C4372"/>
                </a:solidFill>
                <a:ea typeface="微软雅黑" panose="020B0503020204020204" pitchFamily="34" charset="-122"/>
                <a:cs typeface="+mj-cs"/>
              </a:rPr>
              <a:t>____________________________________________</a:t>
            </a:r>
            <a:endParaRPr lang="en-US" altLang="zh-CN" sz="3600" b="1" dirty="0">
              <a:solidFill>
                <a:srgbClr val="1C4372"/>
              </a:solidFill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670" y="2146462"/>
            <a:ext cx="4319554" cy="677104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a father/a parent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3238" y="2823566"/>
            <a:ext cx="2975646" cy="677104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ask for help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8447" y="4437906"/>
            <a:ext cx="9407359" cy="677104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aggressive, dominant, strong, …   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9558" y="4941962"/>
            <a:ext cx="9407359" cy="677104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fragile, sensitive, vulnerable,…   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标题 1"/>
          <p:cNvSpPr txBox="1"/>
          <p:nvPr/>
        </p:nvSpPr>
        <p:spPr bwMode="auto">
          <a:xfrm>
            <a:off x="622598" y="568487"/>
            <a:ext cx="10873208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>
              <a:defRPr/>
            </a:pPr>
            <a:r>
              <a:rPr lang="en-US" altLang="zh-CN" sz="3600" dirty="0">
                <a:solidFill>
                  <a:srgbClr val="1C4372"/>
                </a:solidFill>
                <a:latin typeface="Cambria" panose="02040503050406030204" charset="0"/>
              </a:rPr>
              <a:t>Gender Inequality for Men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690816" y="620688"/>
            <a:ext cx="10800000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How does our society define us as a woman/a man?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3" name="标题 1"/>
          <p:cNvSpPr txBox="1"/>
          <p:nvPr/>
        </p:nvSpPr>
        <p:spPr bwMode="auto">
          <a:xfrm>
            <a:off x="4150990" y="3477896"/>
            <a:ext cx="3816424" cy="864096"/>
          </a:xfrm>
          <a:prstGeom prst="rect">
            <a:avLst/>
          </a:prstGeom>
          <a:solidFill>
            <a:srgbClr val="1C4372"/>
          </a:solidFill>
          <a:ln w="9525">
            <a:solidFill>
              <a:srgbClr val="1C437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4000" dirty="0">
                <a:solidFill>
                  <a:schemeClr val="bg1"/>
                </a:solidFill>
                <a:latin typeface="Cambria" panose="02040503050406030204" charset="0"/>
              </a:rPr>
              <a:t>Women’s Day</a:t>
            </a:r>
            <a:endParaRPr lang="zh-CN" altLang="en-US" sz="4000" dirty="0">
              <a:solidFill>
                <a:schemeClr val="bg1"/>
              </a:solidFill>
              <a:latin typeface="Cambria" panose="02040503050406030204" charset="0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8406458" y="2673272"/>
            <a:ext cx="3084358" cy="576064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200" dirty="0" smtClean="0">
                <a:solidFill>
                  <a:srgbClr val="1C4372"/>
                </a:solidFill>
                <a:latin typeface="Cambria" panose="02040503050406030204" charset="0"/>
              </a:rPr>
              <a:t>hard work</a:t>
            </a:r>
            <a:endParaRPr lang="zh-CN" altLang="en-US" sz="32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4548637" y="1934816"/>
            <a:ext cx="3084358" cy="576064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200" dirty="0" smtClean="0">
                <a:solidFill>
                  <a:srgbClr val="1C4372"/>
                </a:solidFill>
                <a:latin typeface="Cambria" panose="02040503050406030204" charset="0"/>
              </a:rPr>
              <a:t>sacrifice</a:t>
            </a:r>
            <a:endParaRPr lang="zh-CN" altLang="en-US" sz="32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723598" y="2673272"/>
            <a:ext cx="3084358" cy="576064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200" dirty="0" smtClean="0">
                <a:solidFill>
                  <a:srgbClr val="1C4372"/>
                </a:solidFill>
                <a:latin typeface="Cambria" panose="02040503050406030204" charset="0"/>
              </a:rPr>
              <a:t>mother</a:t>
            </a:r>
            <a:endParaRPr lang="zh-CN" altLang="en-US" sz="32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8" name="标题 1"/>
          <p:cNvSpPr txBox="1"/>
          <p:nvPr/>
        </p:nvSpPr>
        <p:spPr bwMode="auto">
          <a:xfrm>
            <a:off x="723598" y="4476388"/>
            <a:ext cx="3084358" cy="576064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200" dirty="0">
                <a:solidFill>
                  <a:srgbClr val="1C4372"/>
                </a:solidFill>
                <a:latin typeface="Cambria" panose="02040503050406030204" charset="0"/>
              </a:rPr>
              <a:t>f</a:t>
            </a:r>
            <a:r>
              <a:rPr lang="en-US" altLang="zh-CN" sz="3200" dirty="0" smtClean="0">
                <a:solidFill>
                  <a:srgbClr val="1C4372"/>
                </a:solidFill>
                <a:latin typeface="Cambria" panose="02040503050406030204" charset="0"/>
              </a:rPr>
              <a:t>amily chores</a:t>
            </a:r>
            <a:endParaRPr lang="zh-CN" altLang="en-US" sz="32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4548637" y="5302002"/>
            <a:ext cx="3084358" cy="576064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200" dirty="0" smtClean="0">
                <a:solidFill>
                  <a:srgbClr val="1C4372"/>
                </a:solidFill>
                <a:latin typeface="Cambria" panose="02040503050406030204" charset="0"/>
              </a:rPr>
              <a:t>gifts</a:t>
            </a:r>
            <a:endParaRPr lang="zh-CN" altLang="en-US" sz="32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8373519" y="4476388"/>
            <a:ext cx="3117298" cy="576064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200" dirty="0" smtClean="0">
                <a:solidFill>
                  <a:srgbClr val="1C4372"/>
                </a:solidFill>
                <a:latin typeface="Cambria" panose="02040503050406030204" charset="0"/>
              </a:rPr>
              <a:t> …</a:t>
            </a:r>
            <a:endParaRPr lang="zh-CN" altLang="en-US" sz="32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 bwMode="auto">
          <a:xfrm>
            <a:off x="622598" y="568487"/>
            <a:ext cx="10873208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Advice </a:t>
            </a:r>
            <a:r>
              <a:rPr lang="en-US" altLang="zh-CN" sz="3600" dirty="0">
                <a:solidFill>
                  <a:srgbClr val="1C4372"/>
                </a:solidFill>
                <a:latin typeface="Cambria" panose="02040503050406030204" charset="0"/>
              </a:rPr>
              <a:t>for young </a:t>
            </a: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men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622598" y="1584982"/>
            <a:ext cx="10873208" cy="4869147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indent="457200"/>
            <a:r>
              <a:rPr lang="en-US" altLang="zh-CN" sz="3200" dirty="0">
                <a:solidFill>
                  <a:srgbClr val="1C4372"/>
                </a:solidFill>
                <a:latin typeface="Cambria" panose="02040503050406030204" charset="0"/>
              </a:rPr>
              <a:t>Is it OK for guys to wear makeup?</a:t>
            </a:r>
            <a:endParaRPr lang="en-US" altLang="zh-CN" sz="3200" dirty="0">
              <a:solidFill>
                <a:srgbClr val="1C4372"/>
              </a:solidFill>
              <a:latin typeface="Cambria" panose="02040503050406030204" charset="0"/>
            </a:endParaRPr>
          </a:p>
          <a:p>
            <a:pPr indent="457200"/>
            <a:r>
              <a:rPr lang="en-US" altLang="zh-CN" sz="3200" b="0" dirty="0">
                <a:solidFill>
                  <a:srgbClr val="1C4372"/>
                </a:solidFill>
                <a:latin typeface="Cambria" panose="02040503050406030204" charset="0"/>
              </a:rPr>
              <a:t>The answer is really quite simple: Male, female, gay, straight, anyone can wear makeup.</a:t>
            </a:r>
            <a:endParaRPr lang="zh-CN" altLang="zh-CN" sz="3200" b="0" dirty="0">
              <a:solidFill>
                <a:srgbClr val="1C4372"/>
              </a:solidFill>
              <a:latin typeface="Cambria" panose="02040503050406030204" charset="0"/>
            </a:endParaRPr>
          </a:p>
          <a:p>
            <a:pPr indent="457200"/>
            <a:r>
              <a:rPr lang="en-US" altLang="zh-CN" sz="3200" b="0" dirty="0" smtClean="0">
                <a:solidFill>
                  <a:srgbClr val="1C4372"/>
                </a:solidFill>
                <a:latin typeface="Cambria" panose="02040503050406030204" charset="0"/>
              </a:rPr>
              <a:t>We </a:t>
            </a:r>
            <a:r>
              <a:rPr lang="en-US" altLang="zh-CN" sz="3200" b="0" dirty="0">
                <a:solidFill>
                  <a:srgbClr val="1C4372"/>
                </a:solidFill>
                <a:latin typeface="Cambria" panose="02040503050406030204" charset="0"/>
              </a:rPr>
              <a:t>often hear those famous phrases found around such as manning up, getting on with it, and being strong and silent.</a:t>
            </a:r>
            <a:endParaRPr lang="zh-CN" altLang="zh-CN" sz="3200" b="0" dirty="0">
              <a:solidFill>
                <a:srgbClr val="1C4372"/>
              </a:solidFill>
              <a:latin typeface="Cambria" panose="02040503050406030204" charset="0"/>
            </a:endParaRPr>
          </a:p>
          <a:p>
            <a:pPr indent="457200"/>
            <a:r>
              <a:rPr lang="en-US" altLang="zh-CN" sz="3200" b="0" dirty="0">
                <a:solidFill>
                  <a:srgbClr val="1C4372"/>
                </a:solidFill>
                <a:latin typeface="Cambria" panose="02040503050406030204" charset="0"/>
              </a:rPr>
              <a:t>For a long time, words like this left very little space for men to reposition or </a:t>
            </a:r>
            <a:r>
              <a:rPr lang="en-US" altLang="zh-CN" sz="3200" b="0" dirty="0" smtClean="0">
                <a:solidFill>
                  <a:srgbClr val="1C4372"/>
                </a:solidFill>
                <a:latin typeface="Cambria" panose="02040503050406030204" charset="0"/>
              </a:rPr>
              <a:t>_______________ </a:t>
            </a:r>
            <a:r>
              <a:rPr lang="en-US" altLang="zh-CN" sz="3200" b="0" dirty="0">
                <a:solidFill>
                  <a:srgbClr val="1C4372"/>
                </a:solidFill>
                <a:latin typeface="Cambria" panose="02040503050406030204" charset="0"/>
              </a:rPr>
              <a:t>themselves in society. But ultimately, we are all humans. We all get anxiety, and believe it or not, men do have body image </a:t>
            </a:r>
            <a:r>
              <a:rPr lang="en-US" altLang="zh-CN" sz="3200" b="0" dirty="0" smtClean="0">
                <a:solidFill>
                  <a:srgbClr val="1C4372"/>
                </a:solidFill>
                <a:latin typeface="Cambria" panose="02040503050406030204" charset="0"/>
              </a:rPr>
              <a:t>___________ </a:t>
            </a:r>
            <a:r>
              <a:rPr lang="en-US" altLang="zh-CN" sz="3200" b="0" dirty="0">
                <a:solidFill>
                  <a:srgbClr val="1C4372"/>
                </a:solidFill>
                <a:latin typeface="Cambria" panose="02040503050406030204" charset="0"/>
              </a:rPr>
              <a:t>too. For me, Makeup enables me to walk down the street with my head held high feeling like the very best possible </a:t>
            </a:r>
            <a:r>
              <a:rPr lang="en-US" altLang="zh-CN" sz="3200" b="0" dirty="0" smtClean="0">
                <a:solidFill>
                  <a:srgbClr val="1C4372"/>
                </a:solidFill>
                <a:latin typeface="Cambria" panose="02040503050406030204" charset="0"/>
              </a:rPr>
              <a:t>__________ </a:t>
            </a:r>
            <a:r>
              <a:rPr lang="en-US" altLang="zh-CN" sz="3200" b="0" dirty="0">
                <a:solidFill>
                  <a:srgbClr val="1C4372"/>
                </a:solidFill>
                <a:latin typeface="Cambria" panose="02040503050406030204" charset="0"/>
              </a:rPr>
              <a:t>of myself</a:t>
            </a:r>
            <a:r>
              <a:rPr lang="en-US" altLang="zh-CN" sz="3200" b="0" dirty="0" smtClean="0">
                <a:solidFill>
                  <a:srgbClr val="1C4372"/>
                </a:solidFill>
                <a:latin typeface="Cambria" panose="02040503050406030204" charset="0"/>
              </a:rPr>
              <a:t>.</a:t>
            </a:r>
            <a:endParaRPr lang="zh-CN" altLang="zh-CN" sz="3200" b="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 bwMode="auto">
          <a:xfrm>
            <a:off x="622598" y="568487"/>
            <a:ext cx="10873208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Advice </a:t>
            </a:r>
            <a:r>
              <a:rPr lang="en-US" altLang="zh-CN" sz="3600" dirty="0">
                <a:solidFill>
                  <a:srgbClr val="1C4372"/>
                </a:solidFill>
                <a:latin typeface="Cambria" panose="02040503050406030204" charset="0"/>
              </a:rPr>
              <a:t>for young </a:t>
            </a: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men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622598" y="1584982"/>
            <a:ext cx="10873208" cy="4869147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indent="457200">
              <a:lnSpc>
                <a:spcPct val="100000"/>
              </a:lnSpc>
            </a:pPr>
            <a:r>
              <a:rPr lang="en-US" altLang="zh-CN" sz="3200" b="0" dirty="0" smtClean="0">
                <a:solidFill>
                  <a:srgbClr val="1C4372"/>
                </a:solidFill>
                <a:latin typeface="Cambria" panose="02040503050406030204" charset="0"/>
              </a:rPr>
              <a:t>But </a:t>
            </a:r>
            <a:r>
              <a:rPr lang="en-US" altLang="zh-CN" sz="3200" b="0" dirty="0">
                <a:solidFill>
                  <a:srgbClr val="1C4372"/>
                </a:solidFill>
                <a:latin typeface="Cambria" panose="02040503050406030204" charset="0"/>
              </a:rPr>
              <a:t>this is just my story. I’ve never said all men should wear makeup in the same way that I don’t agree all women should have to wear makeup. </a:t>
            </a:r>
            <a:endParaRPr lang="en-US" altLang="zh-CN" sz="3200" b="0" dirty="0" smtClean="0">
              <a:solidFill>
                <a:srgbClr val="1C4372"/>
              </a:solidFill>
              <a:latin typeface="Cambria" panose="02040503050406030204" charset="0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3200" b="0" dirty="0" smtClean="0">
                <a:solidFill>
                  <a:srgbClr val="1C4372"/>
                </a:solidFill>
                <a:latin typeface="Cambria" panose="02040503050406030204" charset="0"/>
              </a:rPr>
              <a:t>This </a:t>
            </a:r>
            <a:r>
              <a:rPr lang="en-US" altLang="zh-CN" sz="3200" b="0" dirty="0">
                <a:solidFill>
                  <a:srgbClr val="1C4372"/>
                </a:solidFill>
                <a:latin typeface="Cambria" panose="02040503050406030204" charset="0"/>
              </a:rPr>
              <a:t>is about giving people a </a:t>
            </a:r>
            <a:r>
              <a:rPr lang="en-US" altLang="zh-CN" sz="3200" b="0" dirty="0" smtClean="0">
                <a:solidFill>
                  <a:srgbClr val="1C4372"/>
                </a:solidFill>
                <a:latin typeface="Cambria" panose="02040503050406030204" charset="0"/>
              </a:rPr>
              <a:t>_____________. </a:t>
            </a:r>
            <a:r>
              <a:rPr lang="en-US" altLang="zh-CN" sz="3200" b="0" dirty="0">
                <a:solidFill>
                  <a:srgbClr val="1C4372"/>
                </a:solidFill>
                <a:latin typeface="Cambria" panose="02040503050406030204" charset="0"/>
              </a:rPr>
              <a:t>Allowing people to be who they ______________ want to be whether they choose to wear a little, a lot or no makeup at all. Be brave, lead by example(</a:t>
            </a:r>
            <a:r>
              <a:rPr lang="zh-CN" altLang="en-US" sz="3200" b="0" dirty="0">
                <a:solidFill>
                  <a:srgbClr val="1C4372"/>
                </a:solidFill>
                <a:latin typeface="Cambria" panose="02040503050406030204" charset="0"/>
              </a:rPr>
              <a:t>以身作则</a:t>
            </a:r>
            <a:r>
              <a:rPr lang="en-US" altLang="zh-CN" sz="3200" b="0" dirty="0">
                <a:solidFill>
                  <a:srgbClr val="1C4372"/>
                </a:solidFill>
                <a:latin typeface="Cambria" panose="02040503050406030204" charset="0"/>
              </a:rPr>
              <a:t>), be you, and most importantly always be happy because regardless of age, race, sexual preference and gender, everybody deserves to feel confident.</a:t>
            </a:r>
            <a:endParaRPr lang="zh-CN" altLang="zh-CN" sz="3200" b="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 bwMode="auto">
          <a:xfrm>
            <a:off x="622598" y="568487"/>
            <a:ext cx="10873208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Advice </a:t>
            </a:r>
            <a:r>
              <a:rPr lang="en-US" altLang="zh-CN" sz="3600" dirty="0">
                <a:solidFill>
                  <a:srgbClr val="1C4372"/>
                </a:solidFill>
                <a:latin typeface="Cambria" panose="02040503050406030204" charset="0"/>
              </a:rPr>
              <a:t>for young </a:t>
            </a: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men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622598" y="1584982"/>
            <a:ext cx="10873208" cy="4869147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indent="457200"/>
            <a:r>
              <a:rPr lang="en-US" altLang="zh-CN" sz="3200" dirty="0">
                <a:solidFill>
                  <a:srgbClr val="1C4372"/>
                </a:solidFill>
                <a:latin typeface="Cambria" panose="02040503050406030204" charset="0"/>
              </a:rPr>
              <a:t>Is it OK for guys to wear makeup?</a:t>
            </a:r>
            <a:endParaRPr lang="en-US" altLang="zh-CN" sz="3200" dirty="0">
              <a:solidFill>
                <a:srgbClr val="1C4372"/>
              </a:solidFill>
              <a:latin typeface="Cambria" panose="02040503050406030204" charset="0"/>
            </a:endParaRPr>
          </a:p>
          <a:p>
            <a:pPr indent="457200"/>
            <a:r>
              <a:rPr lang="en-US" altLang="zh-CN" sz="3200" b="0" dirty="0">
                <a:solidFill>
                  <a:srgbClr val="1C4372"/>
                </a:solidFill>
                <a:latin typeface="Cambria" panose="02040503050406030204" charset="0"/>
              </a:rPr>
              <a:t>The answer is really quite simple: Male, female, gay, straight, anyone can wear makeup.</a:t>
            </a:r>
            <a:endParaRPr lang="zh-CN" altLang="zh-CN" sz="3200" b="0" dirty="0">
              <a:solidFill>
                <a:srgbClr val="1C4372"/>
              </a:solidFill>
              <a:latin typeface="Cambria" panose="02040503050406030204" charset="0"/>
            </a:endParaRPr>
          </a:p>
          <a:p>
            <a:pPr indent="457200"/>
            <a:r>
              <a:rPr lang="en-US" altLang="zh-CN" sz="3200" b="0" dirty="0" smtClean="0">
                <a:solidFill>
                  <a:srgbClr val="1C4372"/>
                </a:solidFill>
                <a:latin typeface="Cambria" panose="02040503050406030204" charset="0"/>
              </a:rPr>
              <a:t>We </a:t>
            </a:r>
            <a:r>
              <a:rPr lang="en-US" altLang="zh-CN" sz="3200" b="0" dirty="0">
                <a:solidFill>
                  <a:srgbClr val="1C4372"/>
                </a:solidFill>
                <a:latin typeface="Cambria" panose="02040503050406030204" charset="0"/>
              </a:rPr>
              <a:t>often hear those famous phrases found around such as manning up, getting on with it, and being strong and silent.</a:t>
            </a:r>
            <a:endParaRPr lang="zh-CN" altLang="zh-CN" sz="3200" b="0" dirty="0">
              <a:solidFill>
                <a:srgbClr val="1C4372"/>
              </a:solidFill>
              <a:latin typeface="Cambria" panose="02040503050406030204" charset="0"/>
            </a:endParaRPr>
          </a:p>
          <a:p>
            <a:pPr indent="457200"/>
            <a:r>
              <a:rPr lang="en-US" altLang="zh-CN" sz="3200" b="0" dirty="0">
                <a:solidFill>
                  <a:srgbClr val="1C4372"/>
                </a:solidFill>
                <a:latin typeface="Cambria" panose="02040503050406030204" charset="0"/>
              </a:rPr>
              <a:t>For a long time, words like this left very little space for men to reposition or </a:t>
            </a:r>
            <a:r>
              <a:rPr lang="en-US" altLang="zh-CN" sz="3200" b="0" dirty="0" smtClean="0">
                <a:solidFill>
                  <a:srgbClr val="1C4372"/>
                </a:solidFill>
                <a:latin typeface="Cambria" panose="02040503050406030204" charset="0"/>
              </a:rPr>
              <a:t>_______________ </a:t>
            </a:r>
            <a:r>
              <a:rPr lang="en-US" altLang="zh-CN" sz="3200" b="0" dirty="0">
                <a:solidFill>
                  <a:srgbClr val="1C4372"/>
                </a:solidFill>
                <a:latin typeface="Cambria" panose="02040503050406030204" charset="0"/>
              </a:rPr>
              <a:t>themselves in society. But ultimately, we are all humans. We all get anxiety, and believe it or not, men do have body image </a:t>
            </a:r>
            <a:r>
              <a:rPr lang="en-US" altLang="zh-CN" sz="3200" b="0" dirty="0" smtClean="0">
                <a:solidFill>
                  <a:srgbClr val="1C4372"/>
                </a:solidFill>
                <a:latin typeface="Cambria" panose="02040503050406030204" charset="0"/>
              </a:rPr>
              <a:t>___________ </a:t>
            </a:r>
            <a:r>
              <a:rPr lang="en-US" altLang="zh-CN" sz="3200" b="0" dirty="0">
                <a:solidFill>
                  <a:srgbClr val="1C4372"/>
                </a:solidFill>
                <a:latin typeface="Cambria" panose="02040503050406030204" charset="0"/>
              </a:rPr>
              <a:t>too. For me, Makeup enables me to walk down the street with my head held high feeling like the very best possible </a:t>
            </a:r>
            <a:r>
              <a:rPr lang="en-US" altLang="zh-CN" sz="3200" b="0" dirty="0" smtClean="0">
                <a:solidFill>
                  <a:srgbClr val="1C4372"/>
                </a:solidFill>
                <a:latin typeface="Cambria" panose="02040503050406030204" charset="0"/>
              </a:rPr>
              <a:t>__________ </a:t>
            </a:r>
            <a:r>
              <a:rPr lang="en-US" altLang="zh-CN" sz="3200" b="0" dirty="0">
                <a:solidFill>
                  <a:srgbClr val="1C4372"/>
                </a:solidFill>
                <a:latin typeface="Cambria" panose="02040503050406030204" charset="0"/>
              </a:rPr>
              <a:t>of myself</a:t>
            </a:r>
            <a:r>
              <a:rPr lang="en-US" altLang="zh-CN" sz="3200" b="0" dirty="0" smtClean="0">
                <a:solidFill>
                  <a:srgbClr val="1C4372"/>
                </a:solidFill>
                <a:latin typeface="Cambria" panose="02040503050406030204" charset="0"/>
              </a:rPr>
              <a:t>.</a:t>
            </a:r>
            <a:endParaRPr lang="zh-CN" altLang="zh-CN" sz="3200" b="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83038" y="4049321"/>
            <a:ext cx="1780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</a:rPr>
              <a:t>redefine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15286" y="5013970"/>
            <a:ext cx="1345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</a:rPr>
              <a:t>issues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93740" y="5878066"/>
            <a:ext cx="1599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</a:rPr>
              <a:t>version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 bwMode="auto">
          <a:xfrm>
            <a:off x="622598" y="568487"/>
            <a:ext cx="10873208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Advice </a:t>
            </a:r>
            <a:r>
              <a:rPr lang="en-US" altLang="zh-CN" sz="3600" dirty="0">
                <a:solidFill>
                  <a:srgbClr val="1C4372"/>
                </a:solidFill>
                <a:latin typeface="Cambria" panose="02040503050406030204" charset="0"/>
              </a:rPr>
              <a:t>for young </a:t>
            </a: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men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622598" y="1584982"/>
            <a:ext cx="10873208" cy="4869147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indent="457200">
              <a:lnSpc>
                <a:spcPct val="100000"/>
              </a:lnSpc>
            </a:pPr>
            <a:r>
              <a:rPr lang="en-US" altLang="zh-CN" sz="3200" b="0" dirty="0" smtClean="0">
                <a:solidFill>
                  <a:srgbClr val="1C4372"/>
                </a:solidFill>
                <a:latin typeface="Cambria" panose="02040503050406030204" charset="0"/>
              </a:rPr>
              <a:t>But </a:t>
            </a:r>
            <a:r>
              <a:rPr lang="en-US" altLang="zh-CN" sz="3200" b="0" dirty="0">
                <a:solidFill>
                  <a:srgbClr val="1C4372"/>
                </a:solidFill>
                <a:latin typeface="Cambria" panose="02040503050406030204" charset="0"/>
              </a:rPr>
              <a:t>this is just my story. I’ve never said all men should wear makeup in the same way that I don’t agree all women should have to wear makeup. </a:t>
            </a:r>
            <a:endParaRPr lang="en-US" altLang="zh-CN" sz="3200" b="0" dirty="0" smtClean="0">
              <a:solidFill>
                <a:srgbClr val="1C4372"/>
              </a:solidFill>
              <a:latin typeface="Cambria" panose="02040503050406030204" charset="0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3200" b="0" dirty="0" smtClean="0">
                <a:solidFill>
                  <a:srgbClr val="1C4372"/>
                </a:solidFill>
                <a:latin typeface="Cambria" panose="02040503050406030204" charset="0"/>
              </a:rPr>
              <a:t>This </a:t>
            </a:r>
            <a:r>
              <a:rPr lang="en-US" altLang="zh-CN" sz="3200" b="0" dirty="0">
                <a:solidFill>
                  <a:srgbClr val="1C4372"/>
                </a:solidFill>
                <a:latin typeface="Cambria" panose="02040503050406030204" charset="0"/>
              </a:rPr>
              <a:t>is about giving people a </a:t>
            </a:r>
            <a:r>
              <a:rPr lang="en-US" altLang="zh-CN" sz="3200" b="0" dirty="0" smtClean="0">
                <a:solidFill>
                  <a:srgbClr val="1C4372"/>
                </a:solidFill>
                <a:latin typeface="Cambria" panose="02040503050406030204" charset="0"/>
              </a:rPr>
              <a:t>_____________. </a:t>
            </a:r>
            <a:r>
              <a:rPr lang="en-US" altLang="zh-CN" sz="3200" u="sng" dirty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</a:rPr>
              <a:t>Allowing people to be who they </a:t>
            </a:r>
            <a:r>
              <a:rPr lang="en-US" altLang="zh-CN" sz="3200" u="sng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</a:rPr>
              <a:t>______________ </a:t>
            </a:r>
            <a:r>
              <a:rPr lang="en-US" altLang="zh-CN" sz="3200" u="sng" dirty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</a:rPr>
              <a:t>want to be </a:t>
            </a:r>
            <a:r>
              <a:rPr lang="en-US" altLang="zh-CN" sz="3200" b="0" dirty="0">
                <a:solidFill>
                  <a:srgbClr val="1C4372"/>
                </a:solidFill>
                <a:latin typeface="Cambria" panose="02040503050406030204" charset="0"/>
              </a:rPr>
              <a:t>whether they choose to wear a little, a lot or no makeup at all. </a:t>
            </a:r>
            <a:r>
              <a:rPr lang="en-US" altLang="zh-CN" sz="3200" u="sng" dirty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</a:rPr>
              <a:t>Be brave, lead by </a:t>
            </a:r>
            <a:r>
              <a:rPr lang="en-US" altLang="zh-CN" sz="3200" u="sng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</a:rPr>
              <a:t>example(</a:t>
            </a:r>
            <a:r>
              <a:rPr lang="zh-CN" altLang="en-US" sz="3200" u="sng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</a:rPr>
              <a:t>以身作则</a:t>
            </a:r>
            <a:r>
              <a:rPr lang="en-US" altLang="zh-CN" sz="3200" u="sng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</a:rPr>
              <a:t>), </a:t>
            </a:r>
            <a:r>
              <a:rPr lang="en-US" altLang="zh-CN" sz="3200" u="sng" dirty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</a:rPr>
              <a:t>be you, and most importantly always be happy because regardless of age, race, sexual preference and gender, everybody deserves to feel confident</a:t>
            </a:r>
            <a:r>
              <a:rPr lang="en-US" altLang="zh-CN" sz="3200" b="0" dirty="0">
                <a:solidFill>
                  <a:srgbClr val="1C4372"/>
                </a:solidFill>
                <a:latin typeface="Cambria" panose="02040503050406030204" charset="0"/>
              </a:rPr>
              <a:t>.</a:t>
            </a:r>
            <a:endParaRPr lang="zh-CN" altLang="zh-CN" sz="3200" b="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11230" y="2925738"/>
            <a:ext cx="1393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</a:rPr>
              <a:t>choice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74926" y="3434780"/>
            <a:ext cx="2188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charset="0"/>
              </a:rPr>
              <a:t>personally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/>
          <p:nvPr/>
        </p:nvSpPr>
        <p:spPr bwMode="auto">
          <a:xfrm>
            <a:off x="3358903" y="2349674"/>
            <a:ext cx="6624736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For women</a:t>
            </a:r>
            <a:endParaRPr lang="en-US" altLang="zh-CN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13" name="标题 1"/>
          <p:cNvSpPr txBox="1"/>
          <p:nvPr/>
        </p:nvSpPr>
        <p:spPr bwMode="auto">
          <a:xfrm>
            <a:off x="1158870" y="1025643"/>
            <a:ext cx="10083435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identities and responsibilities</a:t>
            </a:r>
            <a:endParaRPr lang="en-US" altLang="zh-CN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3358903" y="3552568"/>
            <a:ext cx="6624736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For men</a:t>
            </a:r>
            <a:endParaRPr lang="en-US" altLang="zh-CN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3366121" y="4776704"/>
            <a:ext cx="6624736" cy="864096"/>
          </a:xfrm>
          <a:prstGeom prst="rect">
            <a:avLst/>
          </a:prstGeom>
          <a:solidFill>
            <a:srgbClr val="1C4372"/>
          </a:solidFill>
          <a:ln w="9525">
            <a:solidFill>
              <a:srgbClr val="1C437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Cambria" panose="02040503050406030204" charset="0"/>
              </a:rPr>
              <a:t>He for she &amp; She for he</a:t>
            </a:r>
            <a:endParaRPr lang="en-US" altLang="zh-CN" sz="3600" dirty="0">
              <a:solidFill>
                <a:schemeClr val="bg1"/>
              </a:solidFill>
              <a:latin typeface="Cambria" panose="02040503050406030204" charset="0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2232130" y="2349674"/>
            <a:ext cx="831522" cy="864096"/>
          </a:xfrm>
          <a:prstGeom prst="rect">
            <a:avLst/>
          </a:prstGeom>
          <a:solidFill>
            <a:srgbClr val="1C4372"/>
          </a:solidFill>
          <a:ln w="9525">
            <a:solidFill>
              <a:srgbClr val="1C437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Cambria" panose="02040503050406030204" charset="0"/>
              </a:rPr>
              <a:t>1</a:t>
            </a:r>
            <a:endParaRPr lang="en-US" altLang="zh-CN" sz="3600" dirty="0">
              <a:solidFill>
                <a:schemeClr val="bg1"/>
              </a:solidFill>
              <a:latin typeface="Cambria" panose="02040503050406030204" charset="0"/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2232130" y="3552568"/>
            <a:ext cx="831522" cy="864096"/>
          </a:xfrm>
          <a:prstGeom prst="rect">
            <a:avLst/>
          </a:prstGeom>
          <a:solidFill>
            <a:srgbClr val="1C4372"/>
          </a:solidFill>
          <a:ln w="9525">
            <a:solidFill>
              <a:srgbClr val="1C437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Cambria" panose="02040503050406030204" charset="0"/>
              </a:rPr>
              <a:t>2</a:t>
            </a:r>
            <a:endParaRPr lang="en-US" altLang="zh-CN" sz="3600" dirty="0">
              <a:solidFill>
                <a:schemeClr val="bg1"/>
              </a:solidFill>
              <a:latin typeface="Cambria" panose="02040503050406030204" charset="0"/>
            </a:endParaRPr>
          </a:p>
        </p:txBody>
      </p:sp>
      <p:sp>
        <p:nvSpPr>
          <p:cNvPr id="8" name="标题 1"/>
          <p:cNvSpPr txBox="1"/>
          <p:nvPr/>
        </p:nvSpPr>
        <p:spPr bwMode="auto">
          <a:xfrm>
            <a:off x="2239348" y="4776704"/>
            <a:ext cx="831522" cy="864096"/>
          </a:xfrm>
          <a:prstGeom prst="rect">
            <a:avLst/>
          </a:prstGeom>
          <a:solidFill>
            <a:srgbClr val="1C4372"/>
          </a:solidFill>
          <a:ln w="9525">
            <a:solidFill>
              <a:srgbClr val="1C437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Cambria" panose="02040503050406030204" charset="0"/>
              </a:rPr>
              <a:t>3</a:t>
            </a:r>
            <a:endParaRPr lang="en-US" altLang="zh-CN" sz="3600" dirty="0">
              <a:solidFill>
                <a:schemeClr val="bg1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690816" y="620688"/>
            <a:ext cx="10800000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How do you </a:t>
            </a:r>
            <a:r>
              <a:rPr lang="en-US" altLang="zh-CN" sz="3600" dirty="0">
                <a:solidFill>
                  <a:srgbClr val="1C4372"/>
                </a:solidFill>
                <a:latin typeface="Cambria" panose="02040503050406030204" charset="0"/>
              </a:rPr>
              <a:t>define </a:t>
            </a: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others as a woman/a man?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内容占位符 2"/>
          <p:cNvSpPr>
            <a:spLocks noGrp="1"/>
          </p:cNvSpPr>
          <p:nvPr>
            <p:ph sz="half" idx="1"/>
          </p:nvPr>
        </p:nvSpPr>
        <p:spPr>
          <a:xfrm>
            <a:off x="703392" y="1773610"/>
            <a:ext cx="5368374" cy="4392486"/>
          </a:xfrm>
          <a:ln>
            <a:solidFill>
              <a:srgbClr val="1C4372"/>
            </a:solidFill>
          </a:ln>
        </p:spPr>
        <p:txBody>
          <a:bodyPr/>
          <a:lstStyle/>
          <a:p>
            <a:pPr eaLnBrk="1" hangingPunct="1"/>
            <a:r>
              <a:rPr lang="en-US" altLang="zh-CN" sz="3600" b="1" dirty="0" smtClean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He/she is a </a:t>
            </a:r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boy/a girl.</a:t>
            </a:r>
            <a:endParaRPr lang="en-US" altLang="zh-CN" sz="36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             a son/a daughter.</a:t>
            </a:r>
            <a:endParaRPr lang="en-US" altLang="zh-CN" sz="36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             a brother/ a sister</a:t>
            </a:r>
            <a:r>
              <a:rPr lang="en-US" altLang="zh-CN" sz="3600" b="1" dirty="0" smtClean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.</a:t>
            </a:r>
            <a:endParaRPr lang="en-US" altLang="zh-CN" sz="36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  <a:p>
            <a:pPr eaLnBrk="1" hangingPunct="1"/>
            <a:r>
              <a:rPr lang="en-US" altLang="zh-CN" sz="3600" b="1" dirty="0" smtClean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So he/she </a:t>
            </a:r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must…</a:t>
            </a:r>
            <a:endParaRPr lang="en-US" altLang="zh-CN" sz="36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           can’t…</a:t>
            </a:r>
            <a:endParaRPr lang="en-US" altLang="zh-CN" sz="36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           </a:t>
            </a:r>
            <a:r>
              <a:rPr lang="en-US" altLang="zh-CN" sz="3600" b="1" dirty="0" smtClean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is </a:t>
            </a:r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supposed to</a:t>
            </a:r>
            <a:r>
              <a:rPr lang="en-US" altLang="zh-CN" sz="3600" b="1" dirty="0" smtClean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…</a:t>
            </a:r>
            <a:endParaRPr lang="en-US" altLang="zh-CN" sz="4300" b="1" dirty="0"/>
          </a:p>
          <a:p>
            <a:pPr eaLnBrk="1" hangingPunct="1"/>
            <a:endParaRPr lang="zh-CN" altLang="en-US" sz="4300" b="1" dirty="0"/>
          </a:p>
        </p:txBody>
      </p:sp>
      <p:sp>
        <p:nvSpPr>
          <p:cNvPr id="2" name="内容占位符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标题 1"/>
          <p:cNvSpPr txBox="1"/>
          <p:nvPr/>
        </p:nvSpPr>
        <p:spPr bwMode="auto">
          <a:xfrm>
            <a:off x="690816" y="620688"/>
            <a:ext cx="10800000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>
                <a:solidFill>
                  <a:srgbClr val="1C4372"/>
                </a:solidFill>
                <a:latin typeface="Cambria" panose="02040503050406030204" charset="0"/>
              </a:rPr>
              <a:t>How do </a:t>
            </a: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you normally judge others? 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pic>
        <p:nvPicPr>
          <p:cNvPr id="2050" name="Picture 2" descr="C:\Users\ADMINI~1\AppData\Local\Temp\WeChat Files\8eb316a35e230f608b803c22fc8d06f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0" r="13607"/>
          <a:stretch>
            <a:fillRect/>
          </a:stretch>
        </p:blipFill>
        <p:spPr bwMode="auto">
          <a:xfrm>
            <a:off x="6328266" y="1773610"/>
            <a:ext cx="5162550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 bwMode="auto">
          <a:xfrm>
            <a:off x="690816" y="620688"/>
            <a:ext cx="10800000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She for he &amp; He for she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2744939" y="1989634"/>
            <a:ext cx="7987898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show your respect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1558702" y="1989634"/>
            <a:ext cx="831522" cy="864096"/>
          </a:xfrm>
          <a:prstGeom prst="rect">
            <a:avLst/>
          </a:prstGeom>
          <a:solidFill>
            <a:srgbClr val="1C4372"/>
          </a:solidFill>
          <a:ln w="9525">
            <a:solidFill>
              <a:srgbClr val="1C437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Cambria" panose="02040503050406030204" charset="0"/>
              </a:rPr>
              <a:t>1</a:t>
            </a:r>
            <a:endParaRPr lang="en-US" altLang="zh-CN" sz="3600" dirty="0">
              <a:solidFill>
                <a:schemeClr val="bg1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550590" y="1917626"/>
            <a:ext cx="11017224" cy="3600400"/>
          </a:xfrm>
          <a:ln>
            <a:solidFill>
              <a:srgbClr val="1C4372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Instead of judging boys as girly, respect yourself and others.</a:t>
            </a:r>
            <a:endParaRPr lang="en-US" altLang="zh-CN" sz="36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  <a:p>
            <a:pPr algn="just"/>
            <a:r>
              <a:rPr lang="en-US" altLang="zh-CN" sz="3600" b="1" dirty="0">
                <a:solidFill>
                  <a:srgbClr val="1C4372"/>
                </a:solidFill>
                <a:latin typeface="Cambria" panose="02040503050406030204" charset="0"/>
                <a:ea typeface="微软雅黑" panose="020B0503020204020204" pitchFamily="34" charset="-122"/>
                <a:cs typeface="+mj-cs"/>
              </a:rPr>
              <a:t>If women don’t mind their boyfriends or husbands wearing  makeup, men will be more encouraged to experiment with these types of products.</a:t>
            </a:r>
            <a:endParaRPr lang="zh-CN" altLang="en-US" sz="3600" b="1" dirty="0">
              <a:solidFill>
                <a:srgbClr val="1C4372"/>
              </a:solidFill>
              <a:latin typeface="Cambria" panose="020405030504060302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2744939" y="405458"/>
            <a:ext cx="7987898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show your respect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1558702" y="405458"/>
            <a:ext cx="831522" cy="864096"/>
          </a:xfrm>
          <a:prstGeom prst="rect">
            <a:avLst/>
          </a:prstGeom>
          <a:solidFill>
            <a:srgbClr val="1C4372"/>
          </a:solidFill>
          <a:ln w="9525">
            <a:solidFill>
              <a:srgbClr val="1C437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Cambria" panose="02040503050406030204" charset="0"/>
              </a:rPr>
              <a:t>1</a:t>
            </a:r>
            <a:endParaRPr lang="en-US" altLang="zh-CN" sz="3600" dirty="0">
              <a:solidFill>
                <a:schemeClr val="bg1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 bwMode="auto">
          <a:xfrm>
            <a:off x="690816" y="620688"/>
            <a:ext cx="10800000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She for he &amp; He for she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2744939" y="1989634"/>
            <a:ext cx="7987898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show your respect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1558702" y="1989634"/>
            <a:ext cx="831522" cy="864096"/>
          </a:xfrm>
          <a:prstGeom prst="rect">
            <a:avLst/>
          </a:prstGeom>
          <a:solidFill>
            <a:srgbClr val="1C4372"/>
          </a:solidFill>
          <a:ln w="9525">
            <a:solidFill>
              <a:srgbClr val="1C437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Cambria" panose="02040503050406030204" charset="0"/>
              </a:rPr>
              <a:t>1</a:t>
            </a:r>
            <a:endParaRPr lang="en-US" altLang="zh-CN" sz="3600" dirty="0">
              <a:solidFill>
                <a:schemeClr val="bg1"/>
              </a:solidFill>
              <a:latin typeface="Cambria" panose="02040503050406030204" charset="0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2744939" y="3285778"/>
            <a:ext cx="7987898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become a KOL(key opinion leader)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1558702" y="3285778"/>
            <a:ext cx="831522" cy="864096"/>
          </a:xfrm>
          <a:prstGeom prst="rect">
            <a:avLst/>
          </a:prstGeom>
          <a:solidFill>
            <a:srgbClr val="1C4372"/>
          </a:solidFill>
          <a:ln w="9525">
            <a:solidFill>
              <a:srgbClr val="1C437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Cambria" panose="02040503050406030204" charset="0"/>
              </a:rPr>
              <a:t>2</a:t>
            </a:r>
            <a:endParaRPr lang="en-US" altLang="zh-CN" sz="3600" dirty="0">
              <a:solidFill>
                <a:schemeClr val="bg1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690816" y="620688"/>
            <a:ext cx="10800000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How does our society define us as a woman/a man?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90816" y="1671587"/>
            <a:ext cx="10800000" cy="4566519"/>
            <a:chOff x="-82810" y="1965960"/>
            <a:chExt cx="11573626" cy="4893628"/>
          </a:xfrm>
        </p:grpSpPr>
        <p:pic>
          <p:nvPicPr>
            <p:cNvPr id="1026" name="Picture 2" descr="C:\Users\ADMINI~1\AppData\Local\Temp\WeChat Files\615913a44e0249546f457714d82d50d.jpg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42" b="25118"/>
            <a:stretch>
              <a:fillRect/>
            </a:stretch>
          </p:blipFill>
          <p:spPr bwMode="auto">
            <a:xfrm>
              <a:off x="3773780" y="1965960"/>
              <a:ext cx="3858518" cy="4893628"/>
            </a:xfrm>
            <a:prstGeom prst="rect">
              <a:avLst/>
            </a:prstGeom>
            <a:noFill/>
            <a:ln>
              <a:solidFill>
                <a:srgbClr val="1C437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~1\AppData\Local\Temp\WeChat Files\e9673f6e070598cf3d33811cb5a1d65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42" b="25118"/>
            <a:stretch>
              <a:fillRect/>
            </a:stretch>
          </p:blipFill>
          <p:spPr bwMode="auto">
            <a:xfrm>
              <a:off x="7632298" y="1965960"/>
              <a:ext cx="3858518" cy="4893628"/>
            </a:xfrm>
            <a:prstGeom prst="rect">
              <a:avLst/>
            </a:prstGeom>
            <a:noFill/>
            <a:ln>
              <a:solidFill>
                <a:srgbClr val="1C437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DMINI~1\AppData\Local\Temp\WeChat Files\a9b8c2bce58a657b5d94c01b9f415e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1" b="25328"/>
            <a:stretch>
              <a:fillRect/>
            </a:stretch>
          </p:blipFill>
          <p:spPr bwMode="auto">
            <a:xfrm>
              <a:off x="-82810" y="1965960"/>
              <a:ext cx="3856590" cy="4893628"/>
            </a:xfrm>
            <a:prstGeom prst="rect">
              <a:avLst/>
            </a:prstGeom>
            <a:noFill/>
            <a:ln>
              <a:solidFill>
                <a:srgbClr val="1C437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 bwMode="auto">
          <a:xfrm>
            <a:off x="2744939" y="621482"/>
            <a:ext cx="7987898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become a KOL(key opinion leader)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1558702" y="621482"/>
            <a:ext cx="831522" cy="864096"/>
          </a:xfrm>
          <a:prstGeom prst="rect">
            <a:avLst/>
          </a:prstGeom>
          <a:solidFill>
            <a:srgbClr val="1C4372"/>
          </a:solidFill>
          <a:ln w="9525">
            <a:solidFill>
              <a:srgbClr val="1C437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Cambria" panose="02040503050406030204" charset="0"/>
              </a:rPr>
              <a:t>2</a:t>
            </a:r>
            <a:endParaRPr lang="en-US" altLang="zh-CN" sz="3600" dirty="0">
              <a:solidFill>
                <a:schemeClr val="bg1"/>
              </a:solidFill>
              <a:latin typeface="Cambria" panose="02040503050406030204" charset="0"/>
            </a:endParaRPr>
          </a:p>
        </p:txBody>
      </p:sp>
      <p:pic>
        <p:nvPicPr>
          <p:cNvPr id="5122" name="Picture 2" descr="C:\Users\ADMINI~1\AppData\Local\Temp\WeChat Files\0b3aede82f1137370f6474bd20092c0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0"/>
          <a:stretch>
            <a:fillRect/>
          </a:stretch>
        </p:blipFill>
        <p:spPr bwMode="auto">
          <a:xfrm>
            <a:off x="3957510" y="1650442"/>
            <a:ext cx="4874000" cy="429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 bwMode="auto">
          <a:xfrm>
            <a:off x="2744939" y="621482"/>
            <a:ext cx="7987898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become a KOL(key opinion leader)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1558702" y="621482"/>
            <a:ext cx="831522" cy="864096"/>
          </a:xfrm>
          <a:prstGeom prst="rect">
            <a:avLst/>
          </a:prstGeom>
          <a:solidFill>
            <a:srgbClr val="1C4372"/>
          </a:solidFill>
          <a:ln w="9525">
            <a:solidFill>
              <a:srgbClr val="1C437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Cambria" panose="02040503050406030204" charset="0"/>
              </a:rPr>
              <a:t>2</a:t>
            </a:r>
            <a:endParaRPr lang="en-US" altLang="zh-CN" sz="3600" dirty="0">
              <a:solidFill>
                <a:schemeClr val="bg1"/>
              </a:solidFill>
              <a:latin typeface="Cambria" panose="02040503050406030204" charset="0"/>
            </a:endParaRPr>
          </a:p>
        </p:txBody>
      </p:sp>
      <p:pic>
        <p:nvPicPr>
          <p:cNvPr id="7" name="Picture 8" descr="C:\Users\toshiba\Desktop\pics\QQ截图20160331204449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74018" y="2205658"/>
            <a:ext cx="10821788" cy="382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4018" y="1125798"/>
            <a:ext cx="10656029" cy="4527011"/>
          </a:xfrm>
          <a:ln>
            <a:solidFill>
              <a:srgbClr val="1C4372"/>
            </a:solidFill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1C4372"/>
                </a:solidFill>
              </a:rPr>
              <a:t>From </a:t>
            </a:r>
            <a:r>
              <a:rPr lang="en-US" altLang="zh-CN" b="1" i="1" u="sng" dirty="0" smtClean="0">
                <a:solidFill>
                  <a:srgbClr val="1C4372"/>
                </a:solidFill>
              </a:rPr>
              <a:t>Emma Watson</a:t>
            </a:r>
            <a:endParaRPr lang="en-US" altLang="zh-CN" b="1" i="1" u="sng" dirty="0" smtClean="0">
              <a:solidFill>
                <a:srgbClr val="1C4372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1C4372"/>
                </a:solidFill>
              </a:rPr>
              <a:t>          </a:t>
            </a:r>
            <a:r>
              <a:rPr lang="en-US" altLang="zh-CN" sz="4800" b="1" dirty="0">
                <a:solidFill>
                  <a:srgbClr val="1C437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If we </a:t>
            </a:r>
            <a:r>
              <a:rPr lang="en-US" altLang="zh-CN" sz="4800" b="1" u="sng" dirty="0">
                <a:solidFill>
                  <a:srgbClr val="1C437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stop defining each other </a:t>
            </a:r>
            <a:r>
              <a:rPr lang="en-US" altLang="zh-CN" sz="4800" b="1" dirty="0">
                <a:solidFill>
                  <a:srgbClr val="1C437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by </a:t>
            </a:r>
            <a:r>
              <a:rPr lang="en-US" altLang="zh-CN" sz="4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what we are not </a:t>
            </a:r>
            <a:r>
              <a:rPr lang="en-US" altLang="zh-CN" sz="4800" b="1" dirty="0">
                <a:solidFill>
                  <a:srgbClr val="1C437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and </a:t>
            </a:r>
            <a:r>
              <a:rPr lang="en-US" altLang="zh-CN" sz="4800" b="1" u="sng" dirty="0">
                <a:solidFill>
                  <a:srgbClr val="1C437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start defining ourselves </a:t>
            </a:r>
            <a:r>
              <a:rPr lang="en-US" altLang="zh-CN" sz="4800" b="1" dirty="0">
                <a:solidFill>
                  <a:srgbClr val="1C437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by </a:t>
            </a:r>
            <a:r>
              <a:rPr lang="en-US" altLang="zh-CN" sz="4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who we </a:t>
            </a: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are</a:t>
            </a:r>
            <a:r>
              <a:rPr lang="en-US" altLang="zh-CN" sz="4800" b="1" dirty="0" smtClean="0">
                <a:solidFill>
                  <a:srgbClr val="1C437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– we </a:t>
            </a:r>
            <a:r>
              <a:rPr lang="en-US" altLang="zh-CN" sz="4800" b="1" dirty="0">
                <a:solidFill>
                  <a:srgbClr val="1C437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can all be </a:t>
            </a:r>
            <a:r>
              <a:rPr lang="en-US" altLang="zh-CN" sz="4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freer</a:t>
            </a:r>
            <a:r>
              <a:rPr lang="en-US" altLang="zh-CN" sz="4800" b="1" dirty="0">
                <a:solidFill>
                  <a:srgbClr val="1C437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 </a:t>
            </a:r>
            <a:endParaRPr lang="en-US" altLang="zh-CN" sz="4800" b="1" dirty="0">
              <a:solidFill>
                <a:srgbClr val="1C4372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dirty="0" smtClean="0">
              <a:solidFill>
                <a:srgbClr val="1C4372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1C4372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" panose="020B0604020202020204" pitchFamily="34" charset="0"/>
              </a:rPr>
              <a:t>          如果我们停止用</a:t>
            </a: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" panose="020B0604020202020204" pitchFamily="34" charset="0"/>
              </a:rPr>
              <a:t>我们所非</a:t>
            </a:r>
            <a:r>
              <a:rPr lang="zh-CN" altLang="en-US" b="1" dirty="0" smtClean="0">
                <a:solidFill>
                  <a:srgbClr val="1C4372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" panose="020B0604020202020204" pitchFamily="34" charset="0"/>
              </a:rPr>
              <a:t>定义他人，而开始以</a:t>
            </a: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" panose="020B0604020202020204" pitchFamily="34" charset="0"/>
              </a:rPr>
              <a:t>我们所是</a:t>
            </a:r>
            <a:r>
              <a:rPr lang="zh-CN" altLang="en-US" b="1" dirty="0" smtClean="0">
                <a:solidFill>
                  <a:srgbClr val="1C4372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" panose="020B0604020202020204" pitchFamily="34" charset="0"/>
              </a:rPr>
              <a:t>定义自己</a:t>
            </a:r>
            <a:r>
              <a:rPr lang="en-US" altLang="zh-CN" b="1" dirty="0" smtClean="0">
                <a:solidFill>
                  <a:srgbClr val="1C4372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" panose="020B0604020202020204" pitchFamily="34" charset="0"/>
              </a:rPr>
              <a:t>——</a:t>
            </a:r>
            <a:r>
              <a:rPr lang="zh-CN" altLang="en-US" b="1" dirty="0" smtClean="0">
                <a:solidFill>
                  <a:srgbClr val="1C4372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" panose="020B0604020202020204" pitchFamily="34" charset="0"/>
              </a:rPr>
              <a:t>我们都会更加自由。</a:t>
            </a:r>
            <a:endParaRPr lang="zh-CN" altLang="en-US" b="1" dirty="0" smtClean="0">
              <a:solidFill>
                <a:srgbClr val="1C4372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Arial" panose="020B0604020202020204" pitchFamily="34" charset="0"/>
            </a:endParaRPr>
          </a:p>
          <a:p>
            <a:endParaRPr lang="zh-CN" altLang="en-US" dirty="0" smtClean="0">
              <a:solidFill>
                <a:srgbClr val="1C437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ctrTitle"/>
          </p:nvPr>
        </p:nvSpPr>
        <p:spPr>
          <a:xfrm>
            <a:off x="1102640" y="3861842"/>
            <a:ext cx="10361851" cy="2737484"/>
          </a:xfrm>
        </p:spPr>
        <p:txBody>
          <a:bodyPr/>
          <a:lstStyle/>
          <a:p>
            <a:r>
              <a:rPr lang="en-US" altLang="zh-CN" dirty="0">
                <a:solidFill>
                  <a:srgbClr val="1C4372"/>
                </a:solidFill>
                <a:latin typeface="Cambria" panose="02040503050406030204" charset="0"/>
              </a:rPr>
              <a:t>If not you, who?</a:t>
            </a:r>
            <a:br>
              <a:rPr lang="en-US" altLang="zh-CN" dirty="0">
                <a:solidFill>
                  <a:srgbClr val="1C4372"/>
                </a:solidFill>
                <a:latin typeface="Cambria" panose="02040503050406030204" charset="0"/>
              </a:rPr>
            </a:br>
            <a:r>
              <a:rPr lang="en-US" altLang="zh-CN" dirty="0">
                <a:solidFill>
                  <a:srgbClr val="1C4372"/>
                </a:solidFill>
                <a:latin typeface="Cambria" panose="02040503050406030204" charset="0"/>
              </a:rPr>
              <a:t> If not now, when?</a:t>
            </a:r>
            <a:endParaRPr lang="zh-CN" altLang="en-US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pic>
        <p:nvPicPr>
          <p:cNvPr id="22531" name="Picture 2" descr="C:\Users\toshiba\Desktop\pics\31214588-7593-472A-9C5F-7102A009399F.JPG"/>
          <p:cNvPicPr>
            <a:picLocks noChangeAspect="1" noChangeArrowheads="1"/>
          </p:cNvPicPr>
          <p:nvPr/>
        </p:nvPicPr>
        <p:blipFill>
          <a:blip r:embed="rId1" cstate="print"/>
          <a:srcRect b="5275"/>
          <a:stretch>
            <a:fillRect/>
          </a:stretch>
        </p:blipFill>
        <p:spPr bwMode="auto">
          <a:xfrm>
            <a:off x="3502628" y="333453"/>
            <a:ext cx="5536479" cy="391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 rot="327075">
            <a:off x="5148951" y="1609373"/>
            <a:ext cx="2315453" cy="1354213"/>
          </a:xfrm>
          <a:prstGeom prst="rect">
            <a:avLst/>
          </a:prstGeom>
          <a:noFill/>
          <a:effectLst>
            <a:softEdge rad="31750"/>
          </a:effectLst>
        </p:spPr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en-US" altLang="zh-CN" sz="2000" b="1" dirty="0">
                <a:latin typeface="Cambria" panose="02040503050406030204" charset="0"/>
              </a:rPr>
              <a:t>You don’t need A4 paper to prove that you are beautiful. </a:t>
            </a:r>
            <a:endParaRPr lang="zh-CN" altLang="en-US" sz="2000" b="1" dirty="0"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690816" y="1734424"/>
            <a:ext cx="5116358" cy="445812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zh-CN" sz="3600" b="1" dirty="0" smtClean="0">
                <a:solidFill>
                  <a:srgbClr val="1C4372"/>
                </a:solidFill>
                <a:ea typeface="微软雅黑" panose="020B0503020204020204" pitchFamily="34" charset="-122"/>
                <a:cs typeface="+mj-cs"/>
              </a:rPr>
              <a:t>Pilot</a:t>
            </a:r>
            <a:endParaRPr lang="en-US" altLang="zh-CN" sz="3600" b="1" dirty="0">
              <a:solidFill>
                <a:srgbClr val="1C4372"/>
              </a:solidFill>
              <a:ea typeface="微软雅黑" panose="020B0503020204020204" pitchFamily="34" charset="-122"/>
              <a:cs typeface="+mj-cs"/>
            </a:endParaRPr>
          </a:p>
          <a:p>
            <a:pPr eaLnBrk="1" hangingPunct="1"/>
            <a:r>
              <a:rPr lang="en-US" altLang="zh-CN" sz="3600" b="1" dirty="0">
                <a:solidFill>
                  <a:srgbClr val="1C4372"/>
                </a:solidFill>
                <a:ea typeface="微软雅黑" panose="020B0503020204020204" pitchFamily="34" charset="-122"/>
                <a:cs typeface="+mj-cs"/>
              </a:rPr>
              <a:t>Babysitter</a:t>
            </a:r>
            <a:endParaRPr lang="en-US" altLang="zh-CN" sz="3600" b="1" dirty="0">
              <a:solidFill>
                <a:srgbClr val="1C4372"/>
              </a:solidFill>
              <a:ea typeface="微软雅黑" panose="020B0503020204020204" pitchFamily="34" charset="-122"/>
              <a:cs typeface="+mj-cs"/>
            </a:endParaRPr>
          </a:p>
          <a:p>
            <a:pPr eaLnBrk="1" hangingPunct="1"/>
            <a:r>
              <a:rPr lang="en-US" altLang="zh-CN" sz="3600" b="1" dirty="0">
                <a:solidFill>
                  <a:srgbClr val="1C4372"/>
                </a:solidFill>
                <a:ea typeface="微软雅黑" panose="020B0503020204020204" pitchFamily="34" charset="-122"/>
                <a:cs typeface="+mj-cs"/>
              </a:rPr>
              <a:t>Engineer</a:t>
            </a:r>
            <a:endParaRPr lang="en-US" altLang="zh-CN" sz="3600" b="1" dirty="0">
              <a:solidFill>
                <a:srgbClr val="1C4372"/>
              </a:solidFill>
              <a:ea typeface="微软雅黑" panose="020B0503020204020204" pitchFamily="34" charset="-122"/>
              <a:cs typeface="+mj-cs"/>
            </a:endParaRPr>
          </a:p>
          <a:p>
            <a:pPr eaLnBrk="1" hangingPunct="1"/>
            <a:r>
              <a:rPr lang="en-US" altLang="zh-CN" sz="3600" b="1" dirty="0" smtClean="0">
                <a:solidFill>
                  <a:srgbClr val="1C4372"/>
                </a:solidFill>
                <a:ea typeface="微软雅黑" panose="020B0503020204020204" pitchFamily="34" charset="-122"/>
                <a:cs typeface="+mj-cs"/>
              </a:rPr>
              <a:t>Doctor</a:t>
            </a:r>
            <a:endParaRPr lang="en-US" altLang="zh-CN" sz="3600" b="1" dirty="0" smtClean="0">
              <a:solidFill>
                <a:srgbClr val="1C4372"/>
              </a:solidFill>
              <a:ea typeface="微软雅黑" panose="020B0503020204020204" pitchFamily="34" charset="-122"/>
              <a:cs typeface="+mj-cs"/>
            </a:endParaRPr>
          </a:p>
          <a:p>
            <a:pPr eaLnBrk="1" hangingPunct="1"/>
            <a:r>
              <a:rPr lang="en-US" altLang="zh-CN" sz="3600" b="1" dirty="0" smtClean="0">
                <a:solidFill>
                  <a:srgbClr val="1C4372"/>
                </a:solidFill>
                <a:ea typeface="微软雅黑" panose="020B0503020204020204" pitchFamily="34" charset="-122"/>
                <a:cs typeface="+mj-cs"/>
              </a:rPr>
              <a:t>Beautician</a:t>
            </a:r>
            <a:r>
              <a:rPr lang="en-US" altLang="zh-CN" sz="3600" b="1" dirty="0">
                <a:solidFill>
                  <a:srgbClr val="1C4372"/>
                </a:solidFill>
                <a:ea typeface="微软雅黑" panose="020B0503020204020204" pitchFamily="34" charset="-122"/>
                <a:cs typeface="+mj-cs"/>
              </a:rPr>
              <a:t>(</a:t>
            </a:r>
            <a:r>
              <a:rPr lang="zh-CN" altLang="en-US" sz="3600" b="1" dirty="0">
                <a:solidFill>
                  <a:srgbClr val="1C4372"/>
                </a:solidFill>
                <a:ea typeface="微软雅黑" panose="020B0503020204020204" pitchFamily="34" charset="-122"/>
                <a:cs typeface="+mj-cs"/>
              </a:rPr>
              <a:t>美容师</a:t>
            </a:r>
            <a:r>
              <a:rPr lang="en-US" altLang="zh-CN" sz="3600" b="1" dirty="0">
                <a:solidFill>
                  <a:srgbClr val="1C4372"/>
                </a:solidFill>
                <a:ea typeface="微软雅黑" panose="020B0503020204020204" pitchFamily="34" charset="-122"/>
                <a:cs typeface="+mj-cs"/>
              </a:rPr>
              <a:t>)</a:t>
            </a:r>
            <a:endParaRPr lang="en-US" altLang="zh-CN" sz="3600" b="1" dirty="0">
              <a:solidFill>
                <a:srgbClr val="1C4372"/>
              </a:solidFill>
              <a:ea typeface="微软雅黑" panose="020B0503020204020204" pitchFamily="34" charset="-122"/>
              <a:cs typeface="+mj-cs"/>
            </a:endParaRPr>
          </a:p>
          <a:p>
            <a:pPr eaLnBrk="1" hangingPunct="1"/>
            <a:r>
              <a:rPr lang="en-US" altLang="zh-CN" sz="3600" b="1" dirty="0">
                <a:solidFill>
                  <a:srgbClr val="1C4372"/>
                </a:solidFill>
                <a:ea typeface="微软雅黑" panose="020B0503020204020204" pitchFamily="34" charset="-122"/>
                <a:cs typeface="+mj-cs"/>
              </a:rPr>
              <a:t>Politician</a:t>
            </a:r>
            <a:endParaRPr lang="en-US" altLang="zh-CN" sz="3600" b="1" dirty="0">
              <a:solidFill>
                <a:srgbClr val="1C4372"/>
              </a:solidFill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0244" name="Picture 3" descr="abbott-IroningMan.jp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311230" y="1769840"/>
            <a:ext cx="5179586" cy="445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/>
          <p:nvPr/>
        </p:nvSpPr>
        <p:spPr bwMode="auto">
          <a:xfrm>
            <a:off x="690816" y="620688"/>
            <a:ext cx="10800000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4000" dirty="0">
                <a:solidFill>
                  <a:srgbClr val="1C4372"/>
                </a:solidFill>
                <a:latin typeface="Cambria" panose="02040503050406030204" charset="0"/>
              </a:rPr>
              <a:t>Match the </a:t>
            </a:r>
            <a:r>
              <a:rPr lang="en-US" altLang="zh-CN" sz="4000" dirty="0" smtClean="0">
                <a:solidFill>
                  <a:srgbClr val="1C4372"/>
                </a:solidFill>
                <a:latin typeface="Cambria" panose="02040503050406030204" charset="0"/>
              </a:rPr>
              <a:t>jobs </a:t>
            </a:r>
            <a:r>
              <a:rPr lang="en-US" altLang="zh-CN" sz="4000" dirty="0">
                <a:solidFill>
                  <a:srgbClr val="1C4372"/>
                </a:solidFill>
                <a:latin typeface="Cambria" panose="02040503050406030204" charset="0"/>
              </a:rPr>
              <a:t>to </a:t>
            </a:r>
            <a:r>
              <a:rPr lang="en-US" altLang="zh-CN" sz="4000" dirty="0" smtClean="0">
                <a:solidFill>
                  <a:srgbClr val="1C4372"/>
                </a:solidFill>
                <a:latin typeface="Cambria" panose="02040503050406030204" charset="0"/>
              </a:rPr>
              <a:t>a gender –  </a:t>
            </a:r>
            <a:r>
              <a:rPr lang="en-US" altLang="zh-CN" sz="4000" dirty="0">
                <a:solidFill>
                  <a:srgbClr val="1C4372"/>
                </a:solidFill>
                <a:latin typeface="Cambria" panose="02040503050406030204" charset="0"/>
              </a:rPr>
              <a:t>Male/Female?</a:t>
            </a:r>
            <a:endParaRPr lang="zh-CN" altLang="en-US" sz="40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/>
          <p:nvPr/>
        </p:nvSpPr>
        <p:spPr bwMode="auto">
          <a:xfrm>
            <a:off x="1158870" y="2946980"/>
            <a:ext cx="10083435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We </a:t>
            </a:r>
            <a:r>
              <a:rPr lang="en-US" altLang="zh-CN" sz="3600" dirty="0">
                <a:solidFill>
                  <a:srgbClr val="1C4372"/>
                </a:solidFill>
                <a:latin typeface="Cambria" panose="02040503050406030204" charset="0"/>
              </a:rPr>
              <a:t>judge people on the basis of </a:t>
            </a: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stereotypes</a:t>
            </a:r>
            <a:endParaRPr lang="en-US" altLang="zh-CN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13" name="标题 1"/>
          <p:cNvSpPr txBox="1"/>
          <p:nvPr/>
        </p:nvSpPr>
        <p:spPr bwMode="auto">
          <a:xfrm>
            <a:off x="1158870" y="1025643"/>
            <a:ext cx="10083435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identities and responsibilities</a:t>
            </a:r>
            <a:endParaRPr lang="en-US" altLang="zh-CN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/>
          <p:nvPr/>
        </p:nvSpPr>
        <p:spPr bwMode="auto">
          <a:xfrm>
            <a:off x="3358903" y="2349674"/>
            <a:ext cx="6624736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For women</a:t>
            </a:r>
            <a:endParaRPr lang="en-US" altLang="zh-CN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13" name="标题 1"/>
          <p:cNvSpPr txBox="1"/>
          <p:nvPr/>
        </p:nvSpPr>
        <p:spPr bwMode="auto">
          <a:xfrm>
            <a:off x="1158870" y="1025643"/>
            <a:ext cx="10083435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identities and responsibilities</a:t>
            </a:r>
            <a:endParaRPr lang="en-US" altLang="zh-CN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3358903" y="3552568"/>
            <a:ext cx="6624736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For men</a:t>
            </a:r>
            <a:endParaRPr lang="en-US" altLang="zh-CN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3366121" y="4776704"/>
            <a:ext cx="6624736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He for she &amp; She for he</a:t>
            </a:r>
            <a:endParaRPr lang="en-US" altLang="zh-CN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2232130" y="2349674"/>
            <a:ext cx="831522" cy="864096"/>
          </a:xfrm>
          <a:prstGeom prst="rect">
            <a:avLst/>
          </a:prstGeom>
          <a:solidFill>
            <a:srgbClr val="1C4372"/>
          </a:solidFill>
          <a:ln w="9525">
            <a:solidFill>
              <a:srgbClr val="1C437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Cambria" panose="02040503050406030204" charset="0"/>
              </a:rPr>
              <a:t>1</a:t>
            </a:r>
            <a:endParaRPr lang="en-US" altLang="zh-CN" sz="3600" dirty="0">
              <a:solidFill>
                <a:schemeClr val="bg1"/>
              </a:solidFill>
              <a:latin typeface="Cambria" panose="02040503050406030204" charset="0"/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2232130" y="3552568"/>
            <a:ext cx="831522" cy="864096"/>
          </a:xfrm>
          <a:prstGeom prst="rect">
            <a:avLst/>
          </a:prstGeom>
          <a:solidFill>
            <a:srgbClr val="1C4372"/>
          </a:solidFill>
          <a:ln w="9525">
            <a:solidFill>
              <a:srgbClr val="1C437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Cambria" panose="02040503050406030204" charset="0"/>
              </a:rPr>
              <a:t>2</a:t>
            </a:r>
            <a:endParaRPr lang="en-US" altLang="zh-CN" sz="3600" dirty="0">
              <a:solidFill>
                <a:schemeClr val="bg1"/>
              </a:solidFill>
              <a:latin typeface="Cambria" panose="02040503050406030204" charset="0"/>
            </a:endParaRPr>
          </a:p>
        </p:txBody>
      </p:sp>
      <p:sp>
        <p:nvSpPr>
          <p:cNvPr id="8" name="标题 1"/>
          <p:cNvSpPr txBox="1"/>
          <p:nvPr/>
        </p:nvSpPr>
        <p:spPr bwMode="auto">
          <a:xfrm>
            <a:off x="2239348" y="4776704"/>
            <a:ext cx="831522" cy="864096"/>
          </a:xfrm>
          <a:prstGeom prst="rect">
            <a:avLst/>
          </a:prstGeom>
          <a:solidFill>
            <a:srgbClr val="1C4372"/>
          </a:solidFill>
          <a:ln w="9525">
            <a:solidFill>
              <a:srgbClr val="1C437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Cambria" panose="02040503050406030204" charset="0"/>
              </a:rPr>
              <a:t>3</a:t>
            </a:r>
            <a:endParaRPr lang="en-US" altLang="zh-CN" sz="3600" dirty="0">
              <a:solidFill>
                <a:schemeClr val="bg1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/>
          <p:nvPr/>
        </p:nvSpPr>
        <p:spPr bwMode="auto">
          <a:xfrm>
            <a:off x="3358903" y="2349674"/>
            <a:ext cx="6624736" cy="864096"/>
          </a:xfrm>
          <a:prstGeom prst="rect">
            <a:avLst/>
          </a:prstGeom>
          <a:solidFill>
            <a:srgbClr val="1C4372"/>
          </a:solidFill>
          <a:ln w="9525">
            <a:solidFill>
              <a:srgbClr val="1C437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Cambria" panose="02040503050406030204" charset="0"/>
              </a:rPr>
              <a:t>For women</a:t>
            </a:r>
            <a:endParaRPr lang="en-US" altLang="zh-CN" sz="3600" dirty="0">
              <a:solidFill>
                <a:schemeClr val="bg1"/>
              </a:solidFill>
              <a:latin typeface="Cambria" panose="02040503050406030204" charset="0"/>
            </a:endParaRPr>
          </a:p>
        </p:txBody>
      </p:sp>
      <p:sp>
        <p:nvSpPr>
          <p:cNvPr id="13" name="标题 1"/>
          <p:cNvSpPr txBox="1"/>
          <p:nvPr/>
        </p:nvSpPr>
        <p:spPr bwMode="auto">
          <a:xfrm>
            <a:off x="1158870" y="1025643"/>
            <a:ext cx="10083435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identities and responsibilities</a:t>
            </a:r>
            <a:endParaRPr lang="en-US" altLang="zh-CN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3358903" y="3552568"/>
            <a:ext cx="6624736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For men</a:t>
            </a:r>
            <a:endParaRPr lang="en-US" altLang="zh-CN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3366121" y="4776704"/>
            <a:ext cx="6624736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He for she &amp; She for he</a:t>
            </a:r>
            <a:endParaRPr lang="en-US" altLang="zh-CN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2232130" y="2349674"/>
            <a:ext cx="831522" cy="864096"/>
          </a:xfrm>
          <a:prstGeom prst="rect">
            <a:avLst/>
          </a:prstGeom>
          <a:solidFill>
            <a:srgbClr val="1C4372"/>
          </a:solidFill>
          <a:ln w="9525">
            <a:solidFill>
              <a:srgbClr val="1C437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Cambria" panose="02040503050406030204" charset="0"/>
              </a:rPr>
              <a:t>1</a:t>
            </a:r>
            <a:endParaRPr lang="en-US" altLang="zh-CN" sz="3600" dirty="0">
              <a:solidFill>
                <a:schemeClr val="bg1"/>
              </a:solidFill>
              <a:latin typeface="Cambria" panose="02040503050406030204" charset="0"/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2232130" y="3552568"/>
            <a:ext cx="831522" cy="864096"/>
          </a:xfrm>
          <a:prstGeom prst="rect">
            <a:avLst/>
          </a:prstGeom>
          <a:solidFill>
            <a:srgbClr val="1C4372"/>
          </a:solidFill>
          <a:ln w="9525">
            <a:solidFill>
              <a:srgbClr val="1C437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Cambria" panose="02040503050406030204" charset="0"/>
              </a:rPr>
              <a:t>2</a:t>
            </a:r>
            <a:endParaRPr lang="en-US" altLang="zh-CN" sz="3600" dirty="0">
              <a:solidFill>
                <a:schemeClr val="bg1"/>
              </a:solidFill>
              <a:latin typeface="Cambria" panose="02040503050406030204" charset="0"/>
            </a:endParaRPr>
          </a:p>
        </p:txBody>
      </p:sp>
      <p:sp>
        <p:nvSpPr>
          <p:cNvPr id="8" name="标题 1"/>
          <p:cNvSpPr txBox="1"/>
          <p:nvPr/>
        </p:nvSpPr>
        <p:spPr bwMode="auto">
          <a:xfrm>
            <a:off x="2239348" y="4776704"/>
            <a:ext cx="831522" cy="864096"/>
          </a:xfrm>
          <a:prstGeom prst="rect">
            <a:avLst/>
          </a:prstGeom>
          <a:solidFill>
            <a:srgbClr val="1C4372"/>
          </a:solidFill>
          <a:ln w="9525">
            <a:solidFill>
              <a:srgbClr val="1C4372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Cambria" panose="02040503050406030204" charset="0"/>
              </a:rPr>
              <a:t>3</a:t>
            </a:r>
            <a:endParaRPr lang="en-US" altLang="zh-CN" sz="3600" dirty="0">
              <a:solidFill>
                <a:schemeClr val="bg1"/>
              </a:solidFill>
              <a:latin typeface="Cambria" panose="02040503050406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 bwMode="auto">
          <a:xfrm>
            <a:off x="690816" y="620688"/>
            <a:ext cx="10800000" cy="864096"/>
          </a:xfrm>
          <a:prstGeom prst="rect">
            <a:avLst/>
          </a:prstGeom>
          <a:noFill/>
          <a:ln w="9525">
            <a:solidFill>
              <a:srgbClr val="1C437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algn="ctr"/>
            <a:r>
              <a:rPr lang="en-US" altLang="zh-CN" sz="3600" dirty="0">
                <a:solidFill>
                  <a:srgbClr val="1C4372"/>
                </a:solidFill>
                <a:latin typeface="Cambria" panose="02040503050406030204" charset="0"/>
              </a:rPr>
              <a:t>A4 Waist </a:t>
            </a:r>
            <a:r>
              <a:rPr lang="en-US" altLang="zh-CN" sz="3600" dirty="0" smtClean="0">
                <a:solidFill>
                  <a:srgbClr val="1C4372"/>
                </a:solidFill>
                <a:latin typeface="Cambria" panose="02040503050406030204" charset="0"/>
              </a:rPr>
              <a:t>Challenge: YES or NO?</a:t>
            </a:r>
            <a:endParaRPr lang="zh-CN" altLang="en-US" sz="3600" dirty="0">
              <a:solidFill>
                <a:srgbClr val="1C4372"/>
              </a:solidFill>
              <a:latin typeface="Cambria" panose="0204050305040603020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90816" y="2100024"/>
            <a:ext cx="10799999" cy="3778041"/>
            <a:chOff x="728711" y="2100025"/>
            <a:chExt cx="9726914" cy="3091586"/>
          </a:xfrm>
        </p:grpSpPr>
        <p:pic>
          <p:nvPicPr>
            <p:cNvPr id="2051" name="Picture 2" descr="C:\Users\toshiba\Desktop\pics\FQF590QV9_EYC}4Y}M~Z3`D.pn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7484610" y="2133650"/>
              <a:ext cx="2971015" cy="3039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C:\Users\toshiba\Desktop\pics\FD7CBDF0-40E6-44A7-B329-F11A899B1BC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16858" y="2133650"/>
              <a:ext cx="3633366" cy="3057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8711" y="2100025"/>
              <a:ext cx="3185856" cy="3072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褚君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褚君茹</Template>
  <TotalTime>0</TotalTime>
  <Words>7731</Words>
  <Application>WPS 演示</Application>
  <PresentationFormat>自定义</PresentationFormat>
  <Paragraphs>324</Paragraphs>
  <Slides>43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60" baseType="lpstr">
      <vt:lpstr>Arial</vt:lpstr>
      <vt:lpstr>宋体</vt:lpstr>
      <vt:lpstr>Wingdings</vt:lpstr>
      <vt:lpstr>等线</vt:lpstr>
      <vt:lpstr>微软雅黑</vt:lpstr>
      <vt:lpstr>等线 Light</vt:lpstr>
      <vt:lpstr>Cambria</vt:lpstr>
      <vt:lpstr>方正清刻本悦宋简体</vt:lpstr>
      <vt:lpstr>Arial Unicode MS</vt:lpstr>
      <vt:lpstr>Calibri</vt:lpstr>
      <vt:lpstr>Monotype Corsiva</vt:lpstr>
      <vt:lpstr>Times New Roman</vt:lpstr>
      <vt:lpstr>华文行楷</vt:lpstr>
      <vt:lpstr>HelveticaNeue</vt:lpstr>
      <vt:lpstr>Corbel</vt:lpstr>
      <vt:lpstr>华文新魏</vt:lpstr>
      <vt:lpstr>褚君茹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rib (肋骨) broken</vt:lpstr>
      <vt:lpstr>PowerPoint 演示文稿</vt:lpstr>
      <vt:lpstr>the standards for ________ to submit to(顺从)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If not you, who?  If not now, when?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褚君茹</dc:creator>
  <cp:lastModifiedBy>南山有谷堆</cp:lastModifiedBy>
  <cp:revision>5</cp:revision>
  <dcterms:created xsi:type="dcterms:W3CDTF">2021-03-02T08:42:00Z</dcterms:created>
  <dcterms:modified xsi:type="dcterms:W3CDTF">2021-03-07T12:14:15Z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