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5"/>
  </p:notesMasterIdLst>
  <p:sldIdLst>
    <p:sldId id="3408" r:id="rId3"/>
    <p:sldId id="3361" r:id="rId4"/>
    <p:sldId id="3367" r:id="rId6"/>
    <p:sldId id="270" r:id="rId7"/>
    <p:sldId id="3389" r:id="rId8"/>
    <p:sldId id="3376" r:id="rId9"/>
    <p:sldId id="3382" r:id="rId10"/>
    <p:sldId id="3383" r:id="rId11"/>
    <p:sldId id="3377" r:id="rId12"/>
    <p:sldId id="3384" r:id="rId13"/>
    <p:sldId id="3385" r:id="rId14"/>
    <p:sldId id="3386" r:id="rId15"/>
    <p:sldId id="3391" r:id="rId16"/>
    <p:sldId id="3392" r:id="rId17"/>
    <p:sldId id="3388" r:id="rId18"/>
    <p:sldId id="3387" r:id="rId19"/>
    <p:sldId id="3380" r:id="rId20"/>
    <p:sldId id="3381" r:id="rId21"/>
    <p:sldId id="3395" r:id="rId22"/>
    <p:sldId id="3393" r:id="rId23"/>
    <p:sldId id="3394" r:id="rId24"/>
    <p:sldId id="3396" r:id="rId25"/>
    <p:sldId id="3372"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FF9900"/>
    <a:srgbClr val="FFFFFF"/>
    <a:srgbClr val="6A91C8"/>
    <a:srgbClr val="187152"/>
    <a:srgbClr val="021422"/>
    <a:srgbClr val="D5BE39"/>
    <a:srgbClr val="07404B"/>
    <a:srgbClr val="DADDE4"/>
    <a:srgbClr val="DEE1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12" autoAdjust="0"/>
    <p:restoredTop sz="94660"/>
  </p:normalViewPr>
  <p:slideViewPr>
    <p:cSldViewPr snapToGrid="0">
      <p:cViewPr>
        <p:scale>
          <a:sx n="60" d="100"/>
          <a:sy n="60" d="100"/>
        </p:scale>
        <p:origin x="1066" y="4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E1A13A-D60A-422D-BAA6-E4E7ADFA2A2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886AE-BC43-4E5F-A7F0-F0898215431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6B6A186-84C0-4556-A551-E4650B79852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6B6A186-84C0-4556-A551-E4650B798520}"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BE886AE-BC43-4E5F-A7F0-F0898215431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6B6A186-84C0-4556-A551-E4650B79852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1825625"/>
            <a:ext cx="10515600" cy="4351338"/>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Columns 2">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838200" y="1825625"/>
            <a:ext cx="10515600" cy="435133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BBC58E1B-5923-4CAF-B9CC-D14A574623C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8EE746A1-6C2B-4A0A-9B52-5B2A1AF6763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3.jpeg"/><Relationship Id="rId14" Type="http://schemas.openxmlformats.org/officeDocument/2006/relationships/image" Target="../media/image2.jpeg"/><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p:cNvSpPr/>
          <p:nvPr userDrawn="1"/>
        </p:nvSpPr>
        <p:spPr>
          <a:xfrm>
            <a:off x="948905" y="0"/>
            <a:ext cx="9687465" cy="6711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userDrawn="1"/>
        </p:nvPicPr>
        <p:blipFill rotWithShape="1">
          <a:blip r:embed="rId13" cstate="print">
            <a:extLst>
              <a:ext uri="{28A0092B-C50C-407E-A947-70E740481C1C}">
                <a14:useLocalDpi xmlns:a14="http://schemas.microsoft.com/office/drawing/2010/main" val="0"/>
              </a:ext>
            </a:extLst>
          </a:blip>
          <a:srcRect/>
          <a:stretch>
            <a:fillRect/>
          </a:stretch>
        </p:blipFill>
        <p:spPr>
          <a:xfrm rot="16200000" flipV="1">
            <a:off x="2984740" y="-2984740"/>
            <a:ext cx="819510" cy="6788989"/>
          </a:xfrm>
          <a:prstGeom prst="rect">
            <a:avLst/>
          </a:prstGeom>
        </p:spPr>
      </p:pic>
      <p:pic>
        <p:nvPicPr>
          <p:cNvPr id="10" name="图片 9"/>
          <p:cNvPicPr>
            <a:picLocks noChangeAspect="1"/>
          </p:cNvPicPr>
          <p:nvPr userDrawn="1"/>
        </p:nvPicPr>
        <p:blipFill rotWithShape="1">
          <a:blip r:embed="rId14" cstate="print">
            <a:extLst>
              <a:ext uri="{28A0092B-C50C-407E-A947-70E740481C1C}">
                <a14:useLocalDpi xmlns:a14="http://schemas.microsoft.com/office/drawing/2010/main" val="0"/>
              </a:ext>
            </a:extLst>
          </a:blip>
          <a:srcRect/>
          <a:stretch>
            <a:fillRect/>
          </a:stretch>
        </p:blipFill>
        <p:spPr>
          <a:xfrm rot="16200000">
            <a:off x="9062051" y="-2310442"/>
            <a:ext cx="819510" cy="5440393"/>
          </a:xfrm>
          <a:prstGeom prst="rect">
            <a:avLst/>
          </a:prstGeom>
        </p:spPr>
      </p:pic>
      <p:pic>
        <p:nvPicPr>
          <p:cNvPr id="5124" name="图片 6" descr="logo横版 png"/>
          <p:cNvPicPr>
            <a:picLocks noChangeAspect="1"/>
          </p:cNvPicPr>
          <p:nvPr userDrawn="1"/>
        </p:nvPicPr>
        <p:blipFill>
          <a:blip r:embed="rId15"/>
          <a:stretch>
            <a:fillRect/>
          </a:stretch>
        </p:blipFill>
        <p:spPr>
          <a:xfrm>
            <a:off x="11477625" y="825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7.jpeg"/><Relationship Id="rId1"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xml"/><Relationship Id="rId2" Type="http://schemas.openxmlformats.org/officeDocument/2006/relationships/image" Target="../media/image7.jpeg"/><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image" Target="../media/image7.jpeg"/><Relationship Id="rId1"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445921"/>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Para.2</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9" name="文本框 8"/>
          <p:cNvSpPr txBox="1"/>
          <p:nvPr/>
        </p:nvSpPr>
        <p:spPr>
          <a:xfrm>
            <a:off x="545277" y="2820163"/>
            <a:ext cx="11379942" cy="1200329"/>
          </a:xfrm>
          <a:prstGeom prst="rect">
            <a:avLst/>
          </a:prstGeom>
          <a:noFill/>
        </p:spPr>
        <p:txBody>
          <a:bodyPr wrap="square">
            <a:spAutoFit/>
          </a:bodyPr>
          <a:lstStyle/>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Themed on </a:t>
            </a:r>
            <a:r>
              <a:rPr lang="en-US" altLang="zh-CN" sz="2400" b="1" i="1" dirty="0">
                <a:latin typeface="Calibri" panose="020F0502020204030204" pitchFamily="34" charset="0"/>
                <a:ea typeface="Calibri" panose="020F0502020204030204" pitchFamily="34" charset="0"/>
                <a:cs typeface="Calibri" panose="020F0502020204030204" pitchFamily="34" charset="0"/>
              </a:rPr>
              <a:t>“</a:t>
            </a:r>
            <a:r>
              <a:rPr lang="en-US" altLang="zh-CN" sz="2400" b="1" i="1" dirty="0">
                <a:solidFill>
                  <a:prstClr val="black"/>
                </a:solidFill>
                <a:latin typeface="Calibri" panose="020F0502020204030204" pitchFamily="34" charset="0"/>
                <a:ea typeface="Calibri" panose="020F0502020204030204" pitchFamily="34" charset="0"/>
                <a:cs typeface="Calibri" panose="020F0502020204030204" pitchFamily="34" charset="0"/>
              </a:rPr>
              <a:t>Protecting Green Development, Building a Better Home Together</a:t>
            </a:r>
            <a:r>
              <a:rPr lang="en-US" altLang="zh-CN" sz="2400" b="1" i="1" dirty="0">
                <a:latin typeface="Calibri" panose="020F0502020204030204" pitchFamily="34" charset="0"/>
                <a:ea typeface="Calibri" panose="020F0502020204030204" pitchFamily="34" charset="0"/>
                <a:cs typeface="Calibri" panose="020F0502020204030204" pitchFamily="34" charset="0"/>
              </a:rPr>
              <a:t>”, your speech can give a brief introduction to the climate change and share your personal ideas on sustainable development.</a:t>
            </a:r>
            <a:endParaRPr lang="zh-CN" altLang="en-US" b="1" dirty="0"/>
          </a:p>
        </p:txBody>
      </p:sp>
      <p:sp>
        <p:nvSpPr>
          <p:cNvPr id="10" name="文本框 9"/>
          <p:cNvSpPr txBox="1"/>
          <p:nvPr/>
        </p:nvSpPr>
        <p:spPr>
          <a:xfrm>
            <a:off x="486697" y="4143313"/>
            <a:ext cx="11287760" cy="769441"/>
          </a:xfrm>
          <a:prstGeom prst="rect">
            <a:avLst/>
          </a:prstGeom>
          <a:noFill/>
        </p:spPr>
        <p:txBody>
          <a:bodyPr wrap="square">
            <a:spAutoFit/>
          </a:bodyPr>
          <a:lstStyle/>
          <a:p>
            <a:r>
              <a:rPr kumimoji="0" lang="en-US" altLang="zh-CN" sz="2400" b="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Version2:</a:t>
            </a:r>
            <a:r>
              <a:rPr kumimoji="0" lang="zh-CN" altLang="en-US" sz="2000" b="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以“保护绿色发展，共建美好家园”为主题，</a:t>
            </a:r>
            <a:r>
              <a:rPr lang="zh-CN" altLang="en-US" sz="2000" b="1" dirty="0">
                <a:solidFill>
                  <a:prstClr val="black"/>
                </a:solidFill>
                <a:latin typeface="Calibri" panose="020F0502020204030204" pitchFamily="34" charset="0"/>
                <a:ea typeface="Calibri" panose="020F0502020204030204" pitchFamily="34" charset="0"/>
                <a:cs typeface="Calibri" panose="020F0502020204030204" pitchFamily="34" charset="0"/>
              </a:rPr>
              <a:t>你可以</a:t>
            </a:r>
            <a:r>
              <a:rPr kumimoji="0" lang="zh-CN" altLang="en-US" sz="2000" b="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就环境保护、生态平衡、可持续发展等问题发表独到的见解和有创意的想法。</a:t>
            </a:r>
            <a:endParaRPr lang="zh-CN" altLang="en-US" dirty="0"/>
          </a:p>
        </p:txBody>
      </p:sp>
      <p:sp>
        <p:nvSpPr>
          <p:cNvPr id="11" name="文本框 10"/>
          <p:cNvSpPr txBox="1"/>
          <p:nvPr/>
        </p:nvSpPr>
        <p:spPr>
          <a:xfrm>
            <a:off x="501031" y="1959840"/>
            <a:ext cx="11379942" cy="769441"/>
          </a:xfrm>
          <a:prstGeom prst="rect">
            <a:avLst/>
          </a:prstGeom>
          <a:noFill/>
        </p:spPr>
        <p:txBody>
          <a:bodyPr wrap="square">
            <a:spAutoFit/>
          </a:bodyPr>
          <a:lstStyle/>
          <a:p>
            <a:r>
              <a:rPr lang="en-US" altLang="zh-CN" sz="2400" b="1" dirty="0">
                <a:latin typeface="Calibri" panose="020F0502020204030204" pitchFamily="34" charset="0"/>
                <a:ea typeface="Calibri" panose="020F0502020204030204" pitchFamily="34" charset="0"/>
                <a:cs typeface="Calibri" panose="020F0502020204030204" pitchFamily="34" charset="0"/>
              </a:rPr>
              <a:t>Version1: </a:t>
            </a:r>
            <a:r>
              <a:rPr lang="zh-CN" altLang="en-US" sz="2000" b="1" dirty="0">
                <a:latin typeface="Calibri" panose="020F0502020204030204" pitchFamily="34" charset="0"/>
                <a:ea typeface="Calibri" panose="020F0502020204030204" pitchFamily="34" charset="0"/>
                <a:cs typeface="Calibri" panose="020F0502020204030204" pitchFamily="34" charset="0"/>
              </a:rPr>
              <a:t>以 “保护绿色发展，共建美好家园”为主题，你的演讲可以简要介绍气候变化，并分享你对可持续发展的个人看法。</a:t>
            </a:r>
            <a:endParaRPr lang="zh-CN" altLang="en-US" sz="1600" b="1" dirty="0"/>
          </a:p>
        </p:txBody>
      </p:sp>
      <p:sp>
        <p:nvSpPr>
          <p:cNvPr id="12" name="文本框 11"/>
          <p:cNvSpPr txBox="1"/>
          <p:nvPr/>
        </p:nvSpPr>
        <p:spPr>
          <a:xfrm>
            <a:off x="491613" y="5101959"/>
            <a:ext cx="11287760" cy="1200329"/>
          </a:xfrm>
          <a:prstGeom prst="rect">
            <a:avLst/>
          </a:prstGeom>
          <a:noFill/>
        </p:spPr>
        <p:txBody>
          <a:bodyPr wrap="square">
            <a:spAutoFit/>
          </a:bodyPr>
          <a:lstStyle/>
          <a:p>
            <a:r>
              <a:rPr kumimoji="0" lang="en-US" altLang="zh-CN" sz="2400" b="1" i="1" u="sng"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With the theme of </a:t>
            </a:r>
            <a:r>
              <a:rPr kumimoji="0" lang="en-US" altLang="zh-CN" sz="2400" b="1"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“Protecting Green Development, Building a Better Home Together”, you can share your profound thoughts and creative ideas on environmental protection, ecological balance and sustainable development. </a:t>
            </a:r>
            <a:endParaRPr lang="zh-CN" altLang="en-US" dirty="0"/>
          </a:p>
        </p:txBody>
      </p:sp>
      <p:sp>
        <p:nvSpPr>
          <p:cNvPr id="13" name="文本框 12"/>
          <p:cNvSpPr txBox="1"/>
          <p:nvPr/>
        </p:nvSpPr>
        <p:spPr>
          <a:xfrm>
            <a:off x="2183330" y="1465278"/>
            <a:ext cx="9821857" cy="461665"/>
          </a:xfrm>
          <a:prstGeom prst="rect">
            <a:avLst/>
          </a:prstGeom>
          <a:noFill/>
        </p:spPr>
        <p:txBody>
          <a:bodyPr wrap="square">
            <a:spAutoFit/>
          </a:bodyPr>
          <a:lstStyle/>
          <a:p>
            <a:r>
              <a:rPr lang="en-US" altLang="zh-CN" sz="2400" b="1" i="1" kern="0" dirty="0">
                <a:solidFill>
                  <a:srgbClr val="FF0000"/>
                </a:solidFill>
                <a:latin typeface="Calibri" panose="020F0502020204030204" pitchFamily="34" charset="0"/>
                <a:ea typeface="等线" panose="02010600030101010101" pitchFamily="2" charset="-122"/>
                <a:cs typeface="Calibri" panose="020F0502020204030204" pitchFamily="34" charset="0"/>
              </a:rPr>
              <a:t>The content </a:t>
            </a:r>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and arrangement of the speech contest and the requirements</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445921"/>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Para.2</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9" name="文本框 8"/>
          <p:cNvSpPr txBox="1"/>
          <p:nvPr/>
        </p:nvSpPr>
        <p:spPr>
          <a:xfrm>
            <a:off x="958046" y="2170346"/>
            <a:ext cx="4776157" cy="369332"/>
          </a:xfrm>
          <a:prstGeom prst="rect">
            <a:avLst/>
          </a:prstGeom>
          <a:noFill/>
        </p:spPr>
        <p:txBody>
          <a:bodyPr wrap="square">
            <a:spAutoFit/>
          </a:bodyPr>
          <a:lstStyle/>
          <a:p>
            <a:r>
              <a:rPr lang="zh-CN" altLang="en-US" b="1" dirty="0">
                <a:latin typeface="微软雅黑" panose="020B0503020204020204" pitchFamily="34" charset="-122"/>
                <a:ea typeface="微软雅黑" panose="020B0503020204020204" pitchFamily="34" charset="-122"/>
              </a:rPr>
              <a:t>要点</a:t>
            </a:r>
            <a:r>
              <a:rPr lang="en-US" altLang="zh-CN" b="1" dirty="0">
                <a:latin typeface="微软雅黑" panose="020B0503020204020204" pitchFamily="34" charset="-122"/>
                <a:ea typeface="微软雅黑" panose="020B0503020204020204" pitchFamily="34" charset="-122"/>
              </a:rPr>
              <a:t>2</a:t>
            </a:r>
            <a:r>
              <a:rPr lang="zh-CN" altLang="en-US" b="1" dirty="0">
                <a:latin typeface="微软雅黑" panose="020B0503020204020204" pitchFamily="34" charset="-122"/>
                <a:ea typeface="微软雅黑" panose="020B0503020204020204" pitchFamily="34" charset="-122"/>
              </a:rPr>
              <a:t>：</a:t>
            </a:r>
            <a:r>
              <a:rPr lang="en-US" altLang="zh-CN" b="1" dirty="0">
                <a:latin typeface="微软雅黑" panose="020B0503020204020204" pitchFamily="34" charset="-122"/>
                <a:ea typeface="微软雅黑" panose="020B0503020204020204" pitchFamily="34" charset="-122"/>
              </a:rPr>
              <a:t>the arrangement</a:t>
            </a:r>
            <a:endParaRPr lang="zh-CN" altLang="en-US" b="1" dirty="0">
              <a:latin typeface="微软雅黑" panose="020B0503020204020204" pitchFamily="34" charset="-122"/>
              <a:ea typeface="微软雅黑" panose="020B0503020204020204" pitchFamily="34" charset="-122"/>
            </a:endParaRPr>
          </a:p>
        </p:txBody>
      </p:sp>
      <p:sp>
        <p:nvSpPr>
          <p:cNvPr id="10" name="文本框 9"/>
          <p:cNvSpPr txBox="1"/>
          <p:nvPr/>
        </p:nvSpPr>
        <p:spPr>
          <a:xfrm>
            <a:off x="1366085" y="2637378"/>
            <a:ext cx="4776157" cy="369332"/>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合理的时间、地点</a:t>
            </a:r>
            <a:endParaRPr lang="zh-CN" altLang="en-US"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1400497" y="3035584"/>
            <a:ext cx="4776157" cy="369332"/>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常用句式</a:t>
            </a:r>
            <a:endParaRPr lang="zh-CN" altLang="en-US" b="1" dirty="0">
              <a:latin typeface="微软雅黑" panose="020B0503020204020204" pitchFamily="34" charset="-122"/>
              <a:ea typeface="微软雅黑" panose="020B0503020204020204" pitchFamily="34" charset="-122"/>
            </a:endParaRPr>
          </a:p>
        </p:txBody>
      </p:sp>
      <p:sp>
        <p:nvSpPr>
          <p:cNvPr id="12" name="文本框 11"/>
          <p:cNvSpPr txBox="1"/>
          <p:nvPr/>
        </p:nvSpPr>
        <p:spPr>
          <a:xfrm>
            <a:off x="3663086" y="2630400"/>
            <a:ext cx="7712837" cy="400110"/>
          </a:xfrm>
          <a:prstGeom prst="rect">
            <a:avLst/>
          </a:prstGeom>
          <a:noFill/>
        </p:spPr>
        <p:txBody>
          <a:bodyPr wrap="square">
            <a:spAutoFit/>
          </a:bodyPr>
          <a:lstStyle/>
          <a:p>
            <a:r>
              <a:rPr lang="en-US" altLang="zh-CN" sz="2000" b="1" i="1" dirty="0">
                <a:latin typeface="Calibri" panose="020F0502020204030204" pitchFamily="34" charset="0"/>
                <a:ea typeface="Calibri" panose="020F0502020204030204" pitchFamily="34" charset="0"/>
                <a:cs typeface="Calibri" panose="020F0502020204030204" pitchFamily="34" charset="0"/>
              </a:rPr>
              <a:t>in the school hall at 3 p.m. on March 5, 2025</a:t>
            </a:r>
            <a:endParaRPr lang="zh-CN" altLang="en-US" sz="1600" b="1" dirty="0"/>
          </a:p>
        </p:txBody>
      </p:sp>
      <p:sp>
        <p:nvSpPr>
          <p:cNvPr id="13" name="文本框 12"/>
          <p:cNvSpPr txBox="1"/>
          <p:nvPr/>
        </p:nvSpPr>
        <p:spPr>
          <a:xfrm>
            <a:off x="3658170" y="3008942"/>
            <a:ext cx="7712837" cy="400110"/>
          </a:xfrm>
          <a:prstGeom prst="rect">
            <a:avLst/>
          </a:prstGeom>
          <a:noFill/>
        </p:spPr>
        <p:txBody>
          <a:bodyPr wrap="square">
            <a:spAutoFit/>
          </a:bodyPr>
          <a:lstStyle/>
          <a:p>
            <a:r>
              <a:rPr lang="en-US" altLang="zh-CN" sz="2000" b="1" i="1" dirty="0">
                <a:latin typeface="Calibri" panose="020F0502020204030204" pitchFamily="34" charset="0"/>
                <a:ea typeface="Calibri" panose="020F0502020204030204" pitchFamily="34" charset="0"/>
                <a:cs typeface="Calibri" panose="020F0502020204030204" pitchFamily="34" charset="0"/>
              </a:rPr>
              <a:t>be held/ organized/ scheduled</a:t>
            </a:r>
            <a:endParaRPr lang="zh-CN" altLang="en-US" sz="1600" b="1" dirty="0"/>
          </a:p>
        </p:txBody>
      </p:sp>
      <p:sp>
        <p:nvSpPr>
          <p:cNvPr id="14" name="文本框 13"/>
          <p:cNvSpPr txBox="1"/>
          <p:nvPr/>
        </p:nvSpPr>
        <p:spPr>
          <a:xfrm>
            <a:off x="3633589" y="3633290"/>
            <a:ext cx="7712837" cy="400110"/>
          </a:xfrm>
          <a:prstGeom prst="rect">
            <a:avLst/>
          </a:prstGeom>
          <a:noFill/>
        </p:spPr>
        <p:txBody>
          <a:bodyPr wrap="square">
            <a:spAutoFit/>
          </a:bodyPr>
          <a:lstStyle/>
          <a:p>
            <a:r>
              <a:rPr lang="en-US" altLang="zh-CN" sz="2000" b="1" i="1" dirty="0">
                <a:latin typeface="Calibri" panose="020F0502020204030204" pitchFamily="34" charset="0"/>
                <a:ea typeface="Calibri" panose="020F0502020204030204" pitchFamily="34" charset="0"/>
                <a:cs typeface="Calibri" panose="020F0502020204030204" pitchFamily="34" charset="0"/>
              </a:rPr>
              <a:t>take place </a:t>
            </a:r>
            <a:endParaRPr lang="zh-CN" altLang="en-US" sz="1600" b="1" dirty="0"/>
          </a:p>
        </p:txBody>
      </p:sp>
      <p:sp>
        <p:nvSpPr>
          <p:cNvPr id="16" name="文本框 15"/>
          <p:cNvSpPr txBox="1"/>
          <p:nvPr/>
        </p:nvSpPr>
        <p:spPr>
          <a:xfrm>
            <a:off x="3637935" y="3339558"/>
            <a:ext cx="6096000" cy="400110"/>
          </a:xfrm>
          <a:prstGeom prst="rect">
            <a:avLst/>
          </a:prstGeom>
          <a:noFill/>
        </p:spPr>
        <p:txBody>
          <a:bodyPr wrap="square">
            <a:spAutoFit/>
          </a:bodyPr>
          <a:lstStyle/>
          <a:p>
            <a:r>
              <a:rPr kumimoji="0" lang="en-US" altLang="zh-CN" sz="2000" b="1"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is to be launched </a:t>
            </a:r>
            <a:endParaRPr lang="zh-CN" altLang="en-US" dirty="0"/>
          </a:p>
        </p:txBody>
      </p:sp>
      <p:sp>
        <p:nvSpPr>
          <p:cNvPr id="17" name="文本框 16"/>
          <p:cNvSpPr txBox="1"/>
          <p:nvPr/>
        </p:nvSpPr>
        <p:spPr>
          <a:xfrm>
            <a:off x="812058" y="4501479"/>
            <a:ext cx="11379942" cy="461665"/>
          </a:xfrm>
          <a:prstGeom prst="rect">
            <a:avLst/>
          </a:prstGeom>
          <a:noFill/>
        </p:spPr>
        <p:txBody>
          <a:bodyPr wrap="square">
            <a:spAutoFit/>
          </a:bodyPr>
          <a:lstStyle/>
          <a:p>
            <a:r>
              <a:rPr lang="en-US" altLang="zh-CN" sz="2400" b="1" i="1" dirty="0">
                <a:latin typeface="Calibri" panose="020F0502020204030204" pitchFamily="34" charset="0"/>
                <a:ea typeface="Calibri" panose="020F0502020204030204" pitchFamily="34" charset="0"/>
                <a:cs typeface="Calibri" panose="020F0502020204030204" pitchFamily="34" charset="0"/>
              </a:rPr>
              <a:t>The contest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will take place </a:t>
            </a:r>
            <a:r>
              <a:rPr lang="en-US" altLang="zh-CN" sz="2400" b="1" i="1" dirty="0">
                <a:latin typeface="Calibri" panose="020F0502020204030204" pitchFamily="34" charset="0"/>
                <a:ea typeface="Calibri" panose="020F0502020204030204" pitchFamily="34" charset="0"/>
                <a:cs typeface="Calibri" panose="020F0502020204030204" pitchFamily="34" charset="0"/>
              </a:rPr>
              <a:t>in the school hall at 3 p.m. on March 5, 2025.</a:t>
            </a:r>
            <a:endParaRPr lang="zh-CN" altLang="en-US" b="1" dirty="0"/>
          </a:p>
        </p:txBody>
      </p:sp>
      <p:sp>
        <p:nvSpPr>
          <p:cNvPr id="19" name="文本框 18"/>
          <p:cNvSpPr txBox="1"/>
          <p:nvPr/>
        </p:nvSpPr>
        <p:spPr>
          <a:xfrm>
            <a:off x="2430851" y="4052209"/>
            <a:ext cx="3606155" cy="442674"/>
          </a:xfrm>
          <a:prstGeom prst="wedgeRoundRectCallout">
            <a:avLst>
              <a:gd name="adj1" fmla="val -32808"/>
              <a:gd name="adj2" fmla="val 74728"/>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is scheduled/ is to be launched</a:t>
            </a:r>
            <a:endParaRPr lang="zh-CN" altLang="en-US" sz="2000" b="1" dirty="0">
              <a:solidFill>
                <a:srgbClr val="0070C0"/>
              </a:solidFill>
              <a:latin typeface="Calibri" panose="020F0502020204030204" pitchFamily="34" charset="0"/>
              <a:cs typeface="Calibri" panose="020F0502020204030204" pitchFamily="34" charset="0"/>
            </a:endParaRPr>
          </a:p>
        </p:txBody>
      </p:sp>
      <p:sp>
        <p:nvSpPr>
          <p:cNvPr id="15" name="文本框 14"/>
          <p:cNvSpPr txBox="1"/>
          <p:nvPr/>
        </p:nvSpPr>
        <p:spPr>
          <a:xfrm>
            <a:off x="2183330" y="1465278"/>
            <a:ext cx="9821857" cy="461665"/>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The content and </a:t>
            </a:r>
            <a:r>
              <a:rPr lang="en-US" altLang="zh-CN" sz="2400" b="1" i="1" kern="0" dirty="0">
                <a:solidFill>
                  <a:srgbClr val="FF0000"/>
                </a:solidFill>
                <a:latin typeface="Calibri" panose="020F0502020204030204" pitchFamily="34" charset="0"/>
                <a:ea typeface="等线" panose="02010600030101010101" pitchFamily="2" charset="-122"/>
                <a:cs typeface="Calibri" panose="020F0502020204030204" pitchFamily="34" charset="0"/>
              </a:rPr>
              <a:t>arrangement</a:t>
            </a:r>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 of the speech contest and the requirements</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arn(inVertical)">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arn(inVertical)">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barn(inVertical)">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barn(inVertical)">
                                      <p:cBhvr>
                                        <p:cTn id="4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6" grpId="0"/>
      <p:bldP spid="17" grpId="0"/>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445921"/>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Para.2</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9" name="文本框 8"/>
          <p:cNvSpPr txBox="1"/>
          <p:nvPr/>
        </p:nvSpPr>
        <p:spPr>
          <a:xfrm>
            <a:off x="934064" y="2239171"/>
            <a:ext cx="4691984" cy="369332"/>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整合润色版</a:t>
            </a:r>
            <a:endParaRPr lang="zh-CN" altLang="en-US" b="1" dirty="0">
              <a:latin typeface="微软雅黑" panose="020B0503020204020204" pitchFamily="34" charset="-122"/>
              <a:ea typeface="微软雅黑" panose="020B0503020204020204" pitchFamily="34" charset="-122"/>
            </a:endParaRPr>
          </a:p>
        </p:txBody>
      </p:sp>
      <p:sp>
        <p:nvSpPr>
          <p:cNvPr id="10" name="文本框 9"/>
          <p:cNvSpPr txBox="1"/>
          <p:nvPr/>
        </p:nvSpPr>
        <p:spPr>
          <a:xfrm>
            <a:off x="1116859" y="2731673"/>
            <a:ext cx="9865774" cy="1015663"/>
          </a:xfrm>
          <a:prstGeom prst="rect">
            <a:avLst/>
          </a:prstGeom>
          <a:noFill/>
        </p:spPr>
        <p:txBody>
          <a:bodyPr wrap="square">
            <a:spAutoFit/>
          </a:bodyPr>
          <a:lstStyle/>
          <a:p>
            <a:r>
              <a:rPr lang="zh-CN" altLang="en-US" sz="2000" b="1" dirty="0">
                <a:solidFill>
                  <a:prstClr val="black"/>
                </a:solidFill>
                <a:latin typeface="Calibri" panose="020F0502020204030204" pitchFamily="34" charset="0"/>
                <a:ea typeface="Calibri" panose="020F0502020204030204" pitchFamily="34" charset="0"/>
                <a:cs typeface="Calibri" panose="020F0502020204030204" pitchFamily="34" charset="0"/>
              </a:rPr>
              <a:t>以“保护绿色发展，共建美好家园”为主题，本次比赛安排在</a:t>
            </a:r>
            <a:r>
              <a:rPr lang="en-US" altLang="zh-CN" sz="2000" b="1" dirty="0">
                <a:solidFill>
                  <a:prstClr val="black"/>
                </a:solidFill>
                <a:latin typeface="Calibri" panose="020F0502020204030204" pitchFamily="34" charset="0"/>
                <a:ea typeface="Calibri" panose="020F0502020204030204" pitchFamily="34" charset="0"/>
                <a:cs typeface="Calibri" panose="020F0502020204030204" pitchFamily="34" charset="0"/>
              </a:rPr>
              <a:t>2025</a:t>
            </a:r>
            <a:r>
              <a:rPr lang="zh-CN" altLang="en-US" sz="2000" b="1" dirty="0">
                <a:solidFill>
                  <a:prstClr val="black"/>
                </a:solidFill>
                <a:latin typeface="Calibri" panose="020F0502020204030204" pitchFamily="34" charset="0"/>
                <a:ea typeface="Calibri" panose="020F0502020204030204" pitchFamily="34" charset="0"/>
                <a:cs typeface="Calibri" panose="020F0502020204030204" pitchFamily="34" charset="0"/>
              </a:rPr>
              <a:t>年</a:t>
            </a:r>
            <a:r>
              <a:rPr lang="en-US" altLang="zh-CN" sz="2000" b="1" dirty="0">
                <a:solidFill>
                  <a:prstClr val="black"/>
                </a:solidFill>
                <a:latin typeface="Calibri" panose="020F0502020204030204" pitchFamily="34" charset="0"/>
                <a:ea typeface="Calibri" panose="020F0502020204030204" pitchFamily="34" charset="0"/>
                <a:cs typeface="Calibri" panose="020F0502020204030204" pitchFamily="34" charset="0"/>
              </a:rPr>
              <a:t>3</a:t>
            </a:r>
            <a:r>
              <a:rPr lang="zh-CN" altLang="en-US" sz="2000" b="1" dirty="0">
                <a:solidFill>
                  <a:prstClr val="black"/>
                </a:solidFill>
                <a:latin typeface="Calibri" panose="020F0502020204030204" pitchFamily="34" charset="0"/>
                <a:ea typeface="Calibri" panose="020F0502020204030204" pitchFamily="34" charset="0"/>
                <a:cs typeface="Calibri" panose="020F0502020204030204" pitchFamily="34" charset="0"/>
              </a:rPr>
              <a:t>月</a:t>
            </a:r>
            <a:r>
              <a:rPr lang="en-US" altLang="zh-CN" sz="2000" b="1" dirty="0">
                <a:solidFill>
                  <a:prstClr val="black"/>
                </a:solidFill>
                <a:latin typeface="Calibri" panose="020F0502020204030204" pitchFamily="34" charset="0"/>
                <a:ea typeface="Calibri" panose="020F0502020204030204" pitchFamily="34" charset="0"/>
                <a:cs typeface="Calibri" panose="020F0502020204030204" pitchFamily="34" charset="0"/>
              </a:rPr>
              <a:t>5</a:t>
            </a:r>
            <a:r>
              <a:rPr lang="zh-CN" altLang="en-US" sz="2000" b="1" dirty="0">
                <a:solidFill>
                  <a:prstClr val="black"/>
                </a:solidFill>
                <a:latin typeface="Calibri" panose="020F0502020204030204" pitchFamily="34" charset="0"/>
                <a:ea typeface="Calibri" panose="020F0502020204030204" pitchFamily="34" charset="0"/>
                <a:cs typeface="Calibri" panose="020F0502020204030204" pitchFamily="34" charset="0"/>
              </a:rPr>
              <a:t>日下午</a:t>
            </a:r>
            <a:r>
              <a:rPr lang="en-US" altLang="zh-CN" sz="2000" b="1" dirty="0">
                <a:solidFill>
                  <a:prstClr val="black"/>
                </a:solidFill>
                <a:latin typeface="Calibri" panose="020F0502020204030204" pitchFamily="34" charset="0"/>
                <a:ea typeface="Calibri" panose="020F0502020204030204" pitchFamily="34" charset="0"/>
                <a:cs typeface="Calibri" panose="020F0502020204030204" pitchFamily="34" charset="0"/>
              </a:rPr>
              <a:t>3</a:t>
            </a:r>
            <a:r>
              <a:rPr lang="zh-CN" altLang="en-US" sz="2000" b="1" dirty="0">
                <a:solidFill>
                  <a:prstClr val="black"/>
                </a:solidFill>
                <a:latin typeface="Calibri" panose="020F0502020204030204" pitchFamily="34" charset="0"/>
                <a:ea typeface="Calibri" panose="020F0502020204030204" pitchFamily="34" charset="0"/>
                <a:cs typeface="Calibri" panose="020F0502020204030204" pitchFamily="34" charset="0"/>
              </a:rPr>
              <a:t>点，在学校报告厅，在比赛中你可以就环境保护、生态平衡、可持续发展等问题发表独到的见解和有创意的想法。</a:t>
            </a:r>
            <a:endParaRPr lang="zh-CN" altLang="en-US" sz="1600" b="1" dirty="0"/>
          </a:p>
        </p:txBody>
      </p:sp>
      <p:sp>
        <p:nvSpPr>
          <p:cNvPr id="11" name="文本框 10"/>
          <p:cNvSpPr txBox="1"/>
          <p:nvPr/>
        </p:nvSpPr>
        <p:spPr>
          <a:xfrm>
            <a:off x="1028368" y="4162266"/>
            <a:ext cx="10278729" cy="1569660"/>
          </a:xfrm>
          <a:prstGeom prst="rect">
            <a:avLst/>
          </a:prstGeom>
          <a:noFill/>
        </p:spPr>
        <p:txBody>
          <a:bodyPr wrap="square">
            <a:spAutoFit/>
          </a:bodyPr>
          <a:lstStyle/>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Themed on </a:t>
            </a:r>
            <a:r>
              <a:rPr lang="en-US" altLang="zh-CN" sz="2400" b="1" i="1" dirty="0">
                <a:latin typeface="Calibri" panose="020F0502020204030204" pitchFamily="34" charset="0"/>
                <a:ea typeface="Calibri" panose="020F0502020204030204" pitchFamily="34" charset="0"/>
                <a:cs typeface="Calibri" panose="020F0502020204030204" pitchFamily="34" charset="0"/>
              </a:rPr>
              <a:t>“</a:t>
            </a:r>
            <a:r>
              <a:rPr lang="en-US" altLang="zh-CN" sz="2400" b="1" i="1" dirty="0">
                <a:solidFill>
                  <a:prstClr val="black"/>
                </a:solidFill>
                <a:latin typeface="Calibri" panose="020F0502020204030204" pitchFamily="34" charset="0"/>
                <a:ea typeface="Calibri" panose="020F0502020204030204" pitchFamily="34" charset="0"/>
                <a:cs typeface="Calibri" panose="020F0502020204030204" pitchFamily="34" charset="0"/>
              </a:rPr>
              <a:t>Protecting Green Development, Building a Better Home Together</a:t>
            </a:r>
            <a:r>
              <a:rPr lang="en-US" altLang="zh-CN" sz="2400" b="1" i="1" dirty="0">
                <a:latin typeface="Calibri" panose="020F0502020204030204" pitchFamily="34" charset="0"/>
                <a:ea typeface="Calibri" panose="020F0502020204030204" pitchFamily="34" charset="0"/>
                <a:cs typeface="Calibri" panose="020F0502020204030204" pitchFamily="34" charset="0"/>
              </a:rPr>
              <a:t>”, the contest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is scheduled </a:t>
            </a:r>
            <a:r>
              <a:rPr lang="en-US" altLang="zh-CN" sz="2400" b="1" i="1" dirty="0">
                <a:latin typeface="Calibri" panose="020F0502020204030204" pitchFamily="34" charset="0"/>
                <a:ea typeface="Calibri" panose="020F0502020204030204" pitchFamily="34" charset="0"/>
                <a:cs typeface="Calibri" panose="020F0502020204030204" pitchFamily="34" charset="0"/>
              </a:rPr>
              <a:t>in the school hall at 3 p.m. on March 5, 2025,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where</a:t>
            </a:r>
            <a:r>
              <a:rPr lang="en-US" altLang="zh-CN" sz="2400" b="1" i="1" dirty="0">
                <a:latin typeface="Calibri" panose="020F0502020204030204" pitchFamily="34" charset="0"/>
                <a:ea typeface="Calibri" panose="020F0502020204030204" pitchFamily="34" charset="0"/>
                <a:cs typeface="Calibri" panose="020F0502020204030204" pitchFamily="34" charset="0"/>
              </a:rPr>
              <a:t> you can share your profound thoughts and creative ideas on environmental protection, ecological balance and sustainable development. </a:t>
            </a:r>
            <a:endParaRPr lang="zh-CN" altLang="en-US" b="1" dirty="0"/>
          </a:p>
        </p:txBody>
      </p:sp>
      <p:sp>
        <p:nvSpPr>
          <p:cNvPr id="12" name="文本框 11"/>
          <p:cNvSpPr txBox="1"/>
          <p:nvPr/>
        </p:nvSpPr>
        <p:spPr>
          <a:xfrm>
            <a:off x="4218040" y="3422944"/>
            <a:ext cx="6774426" cy="783193"/>
          </a:xfrm>
          <a:prstGeom prst="wedgeRoundRectCallout">
            <a:avLst>
              <a:gd name="adj1" fmla="val -10012"/>
              <a:gd name="adj2" fmla="val 99257"/>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is scheduled/ is to be launched in the school hall on March 5, 2025, starting promptly at 3 p.m.</a:t>
            </a:r>
            <a:endParaRPr lang="zh-CN" altLang="en-US" sz="2000" b="1" dirty="0">
              <a:solidFill>
                <a:srgbClr val="0070C0"/>
              </a:solidFill>
              <a:latin typeface="Calibri" panose="020F0502020204030204" pitchFamily="34" charset="0"/>
              <a:cs typeface="Calibri" panose="020F0502020204030204" pitchFamily="34" charset="0"/>
            </a:endParaRPr>
          </a:p>
        </p:txBody>
      </p:sp>
      <p:sp>
        <p:nvSpPr>
          <p:cNvPr id="13" name="文本框 12"/>
          <p:cNvSpPr txBox="1"/>
          <p:nvPr/>
        </p:nvSpPr>
        <p:spPr>
          <a:xfrm>
            <a:off x="2040195" y="5689280"/>
            <a:ext cx="5678128" cy="783193"/>
          </a:xfrm>
          <a:prstGeom prst="wedgeRoundRectCallout">
            <a:avLst>
              <a:gd name="adj1" fmla="val -12915"/>
              <a:gd name="adj2" fmla="val -99098"/>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personal eco-friendly initiatives, innovative climate solutions, sustainable approaches to conservation.</a:t>
            </a:r>
            <a:endParaRPr lang="zh-CN" altLang="en-US" sz="2000" b="1" dirty="0">
              <a:solidFill>
                <a:srgbClr val="0070C0"/>
              </a:solidFill>
              <a:latin typeface="Calibri" panose="020F0502020204030204" pitchFamily="34" charset="0"/>
              <a:cs typeface="Calibri" panose="020F0502020204030204" pitchFamily="34" charset="0"/>
            </a:endParaRPr>
          </a:p>
        </p:txBody>
      </p:sp>
      <p:sp>
        <p:nvSpPr>
          <p:cNvPr id="14" name="文本框 13"/>
          <p:cNvSpPr txBox="1"/>
          <p:nvPr/>
        </p:nvSpPr>
        <p:spPr>
          <a:xfrm>
            <a:off x="8416412" y="5910506"/>
            <a:ext cx="2438401" cy="442674"/>
          </a:xfrm>
          <a:prstGeom prst="wedgeRoundRectCallout">
            <a:avLst>
              <a:gd name="adj1" fmla="val -34202"/>
              <a:gd name="adj2" fmla="val -129677"/>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Your voice matters.</a:t>
            </a:r>
            <a:endParaRPr lang="zh-CN" altLang="en-US" sz="2000" b="1" dirty="0">
              <a:solidFill>
                <a:srgbClr val="0070C0"/>
              </a:solidFill>
              <a:latin typeface="Calibri" panose="020F0502020204030204" pitchFamily="34" charset="0"/>
              <a:cs typeface="Calibri" panose="020F0502020204030204" pitchFamily="34" charset="0"/>
            </a:endParaRPr>
          </a:p>
        </p:txBody>
      </p:sp>
      <p:sp>
        <p:nvSpPr>
          <p:cNvPr id="15" name="文本框 14"/>
          <p:cNvSpPr txBox="1"/>
          <p:nvPr/>
        </p:nvSpPr>
        <p:spPr>
          <a:xfrm>
            <a:off x="2183330" y="1465278"/>
            <a:ext cx="9821857" cy="461665"/>
          </a:xfrm>
          <a:prstGeom prst="rect">
            <a:avLst/>
          </a:prstGeom>
          <a:noFill/>
        </p:spPr>
        <p:txBody>
          <a:bodyPr wrap="square">
            <a:spAutoFit/>
          </a:bodyPr>
          <a:lstStyle/>
          <a:p>
            <a:r>
              <a:rPr lang="en-US" altLang="zh-CN" sz="2400" b="1" i="1" kern="0" dirty="0">
                <a:solidFill>
                  <a:srgbClr val="FF0000"/>
                </a:solidFill>
                <a:latin typeface="Calibri" panose="020F0502020204030204" pitchFamily="34" charset="0"/>
                <a:ea typeface="等线" panose="02010600030101010101" pitchFamily="2" charset="-122"/>
                <a:cs typeface="Calibri" panose="020F0502020204030204" pitchFamily="34" charset="0"/>
              </a:rPr>
              <a:t>The content and arrangement </a:t>
            </a:r>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of the speech contest and the requirements</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92991" y="1445921"/>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Para.2</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3" name="文本框 2"/>
          <p:cNvSpPr txBox="1"/>
          <p:nvPr/>
        </p:nvSpPr>
        <p:spPr>
          <a:xfrm>
            <a:off x="2183330" y="1465278"/>
            <a:ext cx="9821857" cy="461665"/>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The content and arrangement of the speech contest and </a:t>
            </a:r>
            <a:r>
              <a:rPr lang="en-US" altLang="zh-CN" sz="2400" b="1" i="1" kern="0" dirty="0">
                <a:solidFill>
                  <a:srgbClr val="FF0000"/>
                </a:solidFill>
                <a:latin typeface="Calibri" panose="020F0502020204030204" pitchFamily="34" charset="0"/>
                <a:ea typeface="等线" panose="02010600030101010101" pitchFamily="2" charset="-122"/>
                <a:cs typeface="Calibri" panose="020F0502020204030204" pitchFamily="34" charset="0"/>
              </a:rPr>
              <a:t>the requirements</a:t>
            </a:r>
            <a:endParaRPr lang="zh-CN" altLang="en-US" b="1" dirty="0">
              <a:solidFill>
                <a:srgbClr val="FF0000"/>
              </a:solidFill>
            </a:endParaRPr>
          </a:p>
        </p:txBody>
      </p:sp>
      <p:grpSp>
        <p:nvGrpSpPr>
          <p:cNvPr id="4" name="组合 3"/>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5" name="椭圆 4"/>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7"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8"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9" name="文本框 8"/>
          <p:cNvSpPr txBox="1"/>
          <p:nvPr/>
        </p:nvSpPr>
        <p:spPr>
          <a:xfrm>
            <a:off x="1228434" y="2706204"/>
            <a:ext cx="3078095" cy="2769989"/>
          </a:xfrm>
          <a:prstGeom prst="rect">
            <a:avLst/>
          </a:prstGeom>
          <a:noFill/>
        </p:spPr>
        <p:txBody>
          <a:bodyPr wrap="square">
            <a:spAutoFit/>
          </a:bodyPr>
          <a:lstStyle/>
          <a:p>
            <a:pPr marL="285750" indent="-285750">
              <a:spcBef>
                <a:spcPts val="600"/>
              </a:spcBef>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在</a:t>
            </a:r>
            <a:r>
              <a:rPr lang="en-US" altLang="zh-CN" b="1" dirty="0">
                <a:latin typeface="微软雅黑" panose="020B0503020204020204" pitchFamily="34" charset="-122"/>
                <a:ea typeface="微软雅黑" panose="020B0503020204020204" pitchFamily="34" charset="-122"/>
              </a:rPr>
              <a:t>3</a:t>
            </a:r>
            <a:r>
              <a:rPr lang="zh-CN" altLang="en-US" b="1" dirty="0">
                <a:latin typeface="微软雅黑" panose="020B0503020204020204" pitchFamily="34" charset="-122"/>
                <a:ea typeface="微软雅黑" panose="020B0503020204020204" pitchFamily="34" charset="-122"/>
              </a:rPr>
              <a:t>月</a:t>
            </a:r>
            <a:r>
              <a:rPr lang="en-US" altLang="zh-CN" b="1" dirty="0">
                <a:latin typeface="微软雅黑" panose="020B0503020204020204" pitchFamily="34" charset="-122"/>
                <a:ea typeface="微软雅黑" panose="020B0503020204020204" pitchFamily="34" charset="-122"/>
              </a:rPr>
              <a:t>1</a:t>
            </a:r>
            <a:r>
              <a:rPr lang="zh-CN" altLang="en-US" b="1" dirty="0">
                <a:latin typeface="微软雅黑" panose="020B0503020204020204" pitchFamily="34" charset="-122"/>
                <a:ea typeface="微软雅黑" panose="020B0503020204020204" pitchFamily="34" charset="-122"/>
              </a:rPr>
              <a:t>日前提交报名表</a:t>
            </a:r>
            <a:endParaRPr lang="en-US" altLang="zh-CN" b="1" dirty="0">
              <a:latin typeface="微软雅黑" panose="020B0503020204020204" pitchFamily="34" charset="-122"/>
              <a:ea typeface="微软雅黑" panose="020B0503020204020204" pitchFamily="34" charset="-122"/>
            </a:endParaRPr>
          </a:p>
          <a:p>
            <a:pPr marL="285750" indent="-285750">
              <a:spcBef>
                <a:spcPts val="600"/>
              </a:spcBef>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提交演讲稿，包括标题和</a:t>
            </a:r>
            <a:r>
              <a:rPr lang="en-US" altLang="zh-CN" b="1" dirty="0">
                <a:latin typeface="微软雅黑" panose="020B0503020204020204" pitchFamily="34" charset="-122"/>
                <a:ea typeface="微软雅黑" panose="020B0503020204020204" pitchFamily="34" charset="-122"/>
              </a:rPr>
              <a:t>150</a:t>
            </a:r>
            <a:r>
              <a:rPr lang="zh-CN" altLang="en-US" b="1" dirty="0">
                <a:latin typeface="微软雅黑" panose="020B0503020204020204" pitchFamily="34" charset="-122"/>
                <a:ea typeface="微软雅黑" panose="020B0503020204020204" pitchFamily="34" charset="-122"/>
              </a:rPr>
              <a:t>词的介绍</a:t>
            </a:r>
            <a:endParaRPr lang="en-US" altLang="zh-CN" b="1" dirty="0">
              <a:latin typeface="微软雅黑" panose="020B0503020204020204" pitchFamily="34" charset="-122"/>
              <a:ea typeface="微软雅黑" panose="020B0503020204020204" pitchFamily="34" charset="-122"/>
            </a:endParaRPr>
          </a:p>
          <a:p>
            <a:pPr marL="285750" indent="-285750">
              <a:spcBef>
                <a:spcPts val="600"/>
              </a:spcBef>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演讲不超过</a:t>
            </a:r>
            <a:r>
              <a:rPr lang="en-US" altLang="zh-CN" b="1" dirty="0">
                <a:latin typeface="微软雅黑" panose="020B0503020204020204" pitchFamily="34" charset="-122"/>
                <a:ea typeface="微软雅黑" panose="020B0503020204020204" pitchFamily="34" charset="-122"/>
              </a:rPr>
              <a:t>5</a:t>
            </a:r>
            <a:r>
              <a:rPr lang="zh-CN" altLang="en-US" b="1" dirty="0">
                <a:latin typeface="微软雅黑" panose="020B0503020204020204" pitchFamily="34" charset="-122"/>
                <a:ea typeface="微软雅黑" panose="020B0503020204020204" pitchFamily="34" charset="-122"/>
              </a:rPr>
              <a:t>分钟</a:t>
            </a:r>
            <a:endParaRPr lang="en-US" altLang="zh-CN" b="1" dirty="0">
              <a:latin typeface="微软雅黑" panose="020B0503020204020204" pitchFamily="34" charset="-122"/>
              <a:ea typeface="微软雅黑" panose="020B0503020204020204" pitchFamily="34" charset="-122"/>
            </a:endParaRPr>
          </a:p>
          <a:p>
            <a:pPr marL="285750" indent="-285750">
              <a:spcBef>
                <a:spcPts val="600"/>
              </a:spcBef>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字数不超过</a:t>
            </a:r>
            <a:r>
              <a:rPr lang="en-US" altLang="zh-CN" b="1" dirty="0">
                <a:latin typeface="微软雅黑" panose="020B0503020204020204" pitchFamily="34" charset="-122"/>
                <a:ea typeface="微软雅黑" panose="020B0503020204020204" pitchFamily="34" charset="-122"/>
              </a:rPr>
              <a:t>1000</a:t>
            </a:r>
            <a:r>
              <a:rPr lang="zh-CN" altLang="en-US" b="1" dirty="0">
                <a:latin typeface="微软雅黑" panose="020B0503020204020204" pitchFamily="34" charset="-122"/>
                <a:ea typeface="微软雅黑" panose="020B0503020204020204" pitchFamily="34" charset="-122"/>
              </a:rPr>
              <a:t>字</a:t>
            </a:r>
            <a:endParaRPr lang="en-US" altLang="zh-CN" b="1" dirty="0">
              <a:latin typeface="微软雅黑" panose="020B0503020204020204" pitchFamily="34" charset="-122"/>
              <a:ea typeface="微软雅黑" panose="020B0503020204020204" pitchFamily="34" charset="-122"/>
            </a:endParaRPr>
          </a:p>
          <a:p>
            <a:pPr marL="285750" indent="-285750">
              <a:spcBef>
                <a:spcPts val="600"/>
              </a:spcBef>
              <a:buFont typeface="Arial" panose="020B0604020202020204" pitchFamily="34" charset="0"/>
              <a:buChar char="•"/>
            </a:pPr>
            <a:endParaRPr lang="en-US" altLang="zh-CN" b="1" dirty="0">
              <a:latin typeface="微软雅黑" panose="020B0503020204020204" pitchFamily="34" charset="-122"/>
              <a:ea typeface="微软雅黑" panose="020B0503020204020204" pitchFamily="34" charset="-122"/>
            </a:endParaRPr>
          </a:p>
          <a:p>
            <a:pPr marL="285750" indent="-285750">
              <a:spcBef>
                <a:spcPts val="600"/>
              </a:spcBef>
              <a:buFont typeface="Arial" panose="020B0604020202020204" pitchFamily="34" charset="0"/>
              <a:buChar char="•"/>
            </a:pPr>
            <a:endParaRPr lang="en-US" altLang="zh-CN" b="1" dirty="0">
              <a:latin typeface="微软雅黑" panose="020B0503020204020204" pitchFamily="34" charset="-122"/>
              <a:ea typeface="微软雅黑" panose="020B0503020204020204" pitchFamily="34" charset="-122"/>
            </a:endParaRPr>
          </a:p>
          <a:p>
            <a:pPr marL="285750" indent="-285750">
              <a:spcBef>
                <a:spcPts val="600"/>
              </a:spcBef>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必须原创</a:t>
            </a:r>
            <a:endParaRPr lang="zh-CN" altLang="en-US"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097670" y="2595006"/>
            <a:ext cx="7022613" cy="461665"/>
          </a:xfrm>
          <a:prstGeom prst="rect">
            <a:avLst/>
          </a:prstGeom>
          <a:noFill/>
        </p:spPr>
        <p:txBody>
          <a:bodyPr wrap="square">
            <a:spAutoFit/>
          </a:bodyPr>
          <a:lstStyle/>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fill out </a:t>
            </a:r>
            <a:r>
              <a:rPr lang="en-US" altLang="zh-CN" sz="2400" b="1" i="1" dirty="0">
                <a:latin typeface="Calibri" panose="020F0502020204030204" pitchFamily="34" charset="0"/>
                <a:ea typeface="Calibri" panose="020F0502020204030204" pitchFamily="34" charset="0"/>
                <a:cs typeface="Calibri" panose="020F0502020204030204" pitchFamily="34" charset="0"/>
              </a:rPr>
              <a:t>the registration form before March 1, 2025</a:t>
            </a:r>
            <a:endParaRPr lang="zh-CN" altLang="en-US" b="1" dirty="0"/>
          </a:p>
        </p:txBody>
      </p:sp>
      <p:sp>
        <p:nvSpPr>
          <p:cNvPr id="12" name="文本框 11"/>
          <p:cNvSpPr txBox="1"/>
          <p:nvPr/>
        </p:nvSpPr>
        <p:spPr>
          <a:xfrm>
            <a:off x="4102587" y="2973549"/>
            <a:ext cx="7371657" cy="830997"/>
          </a:xfrm>
          <a:prstGeom prst="rect">
            <a:avLst/>
          </a:prstGeom>
          <a:noFill/>
        </p:spPr>
        <p:txBody>
          <a:bodyPr wrap="square">
            <a:spAutoFit/>
          </a:bodyPr>
          <a:lstStyle/>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submit</a:t>
            </a:r>
            <a:r>
              <a:rPr lang="en-US" altLang="zh-CN" sz="2400" b="1" i="1" dirty="0">
                <a:latin typeface="Calibri" panose="020F0502020204030204" pitchFamily="34" charset="0"/>
                <a:ea typeface="Calibri" panose="020F0502020204030204" pitchFamily="34" charset="0"/>
                <a:cs typeface="Calibri" panose="020F0502020204030204" pitchFamily="34" charset="0"/>
              </a:rPr>
              <a:t> your speeches (including the title and a 150-word summary of the content)</a:t>
            </a:r>
            <a:endParaRPr lang="zh-CN" altLang="en-US" b="1" dirty="0"/>
          </a:p>
        </p:txBody>
      </p:sp>
      <p:sp>
        <p:nvSpPr>
          <p:cNvPr id="13" name="文本框 12"/>
          <p:cNvSpPr txBox="1"/>
          <p:nvPr/>
        </p:nvSpPr>
        <p:spPr>
          <a:xfrm>
            <a:off x="4038678" y="3666723"/>
            <a:ext cx="6875127" cy="461665"/>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must not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exceed</a:t>
            </a:r>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 5 minutes/ within 5 minutes</a:t>
            </a:r>
            <a:endParaRPr lang="zh-CN" altLang="en-US" b="1" dirty="0"/>
          </a:p>
        </p:txBody>
      </p:sp>
      <p:sp>
        <p:nvSpPr>
          <p:cNvPr id="14" name="文本框 13"/>
          <p:cNvSpPr txBox="1"/>
          <p:nvPr/>
        </p:nvSpPr>
        <p:spPr>
          <a:xfrm>
            <a:off x="4043594" y="4025600"/>
            <a:ext cx="6850547" cy="1200329"/>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cs typeface="Calibri" panose="020F0502020204030204" pitchFamily="34" charset="0"/>
              </a:rPr>
              <a:t>are expected to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be no more than </a:t>
            </a:r>
            <a:r>
              <a:rPr lang="en-US" altLang="zh-CN" sz="2400" b="1" i="1" kern="0" dirty="0">
                <a:solidFill>
                  <a:prstClr val="black"/>
                </a:solidFill>
                <a:latin typeface="Calibri" panose="020F0502020204030204" pitchFamily="34" charset="0"/>
                <a:cs typeface="Calibri" panose="020F0502020204030204" pitchFamily="34" charset="0"/>
              </a:rPr>
              <a:t>1000 words</a:t>
            </a:r>
            <a:endParaRPr lang="en-US" altLang="zh-CN" sz="2400" b="1" i="1" kern="0" dirty="0">
              <a:solidFill>
                <a:prstClr val="black"/>
              </a:solidFill>
              <a:latin typeface="Calibri" panose="020F0502020204030204" pitchFamily="34" charset="0"/>
              <a:cs typeface="Calibri" panose="020F0502020204030204" pitchFamily="34" charset="0"/>
            </a:endParaRPr>
          </a:p>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be limited to </a:t>
            </a:r>
            <a:r>
              <a:rPr lang="en-US" altLang="zh-CN" sz="2400" b="1" i="1" kern="0" dirty="0">
                <a:solidFill>
                  <a:prstClr val="black"/>
                </a:solidFill>
                <a:latin typeface="Calibri" panose="020F0502020204030204" pitchFamily="34" charset="0"/>
                <a:cs typeface="Calibri" panose="020F0502020204030204" pitchFamily="34" charset="0"/>
              </a:rPr>
              <a:t>no more than 1000 words</a:t>
            </a:r>
            <a:endParaRPr lang="en-US" altLang="zh-CN" sz="2400" b="1" i="1" kern="0" dirty="0">
              <a:solidFill>
                <a:prstClr val="black"/>
              </a:solidFill>
              <a:latin typeface="Calibri" panose="020F0502020204030204" pitchFamily="34" charset="0"/>
              <a:cs typeface="Calibri" panose="020F0502020204030204" pitchFamily="34" charset="0"/>
            </a:endParaRPr>
          </a:p>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with a maximum of </a:t>
            </a:r>
            <a:r>
              <a:rPr lang="en-US" altLang="zh-CN" sz="2400" b="1" i="1" kern="0" dirty="0">
                <a:solidFill>
                  <a:prstClr val="black"/>
                </a:solidFill>
                <a:latin typeface="Calibri" panose="020F0502020204030204" pitchFamily="34" charset="0"/>
                <a:cs typeface="Calibri" panose="020F0502020204030204" pitchFamily="34" charset="0"/>
              </a:rPr>
              <a:t>1000 words</a:t>
            </a:r>
            <a:endParaRPr lang="zh-CN" altLang="en-US" sz="2400" b="1" i="1" kern="0" dirty="0">
              <a:solidFill>
                <a:prstClr val="black"/>
              </a:solidFill>
              <a:latin typeface="Calibri" panose="020F0502020204030204" pitchFamily="34" charset="0"/>
              <a:cs typeface="Calibri" panose="020F0502020204030204" pitchFamily="34" charset="0"/>
            </a:endParaRPr>
          </a:p>
        </p:txBody>
      </p:sp>
      <p:sp>
        <p:nvSpPr>
          <p:cNvPr id="15" name="文本框 14"/>
          <p:cNvSpPr txBox="1"/>
          <p:nvPr/>
        </p:nvSpPr>
        <p:spPr>
          <a:xfrm>
            <a:off x="3994432" y="5097316"/>
            <a:ext cx="7022613" cy="830997"/>
          </a:xfrm>
          <a:prstGeom prst="rect">
            <a:avLst/>
          </a:prstGeom>
          <a:noFill/>
        </p:spPr>
        <p:txBody>
          <a:bodyPr wrap="square">
            <a:spAutoFit/>
          </a:bodyPr>
          <a:lstStyle/>
          <a:p>
            <a:r>
              <a:rPr lang="en-US" altLang="zh-CN" sz="2400" b="1" i="1" dirty="0">
                <a:latin typeface="Calibri" panose="020F0502020204030204" pitchFamily="34" charset="0"/>
                <a:ea typeface="Calibri" panose="020F0502020204030204" pitchFamily="34" charset="0"/>
                <a:cs typeface="Calibri" panose="020F0502020204030204" pitchFamily="34" charset="0"/>
              </a:rPr>
              <a:t>be created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originally</a:t>
            </a:r>
            <a:endPar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originality</a:t>
            </a:r>
            <a:r>
              <a:rPr lang="en-US" altLang="zh-CN" sz="2400" b="1" i="1" dirty="0">
                <a:latin typeface="Calibri" panose="020F0502020204030204" pitchFamily="34" charset="0"/>
                <a:ea typeface="Calibri" panose="020F0502020204030204" pitchFamily="34" charset="0"/>
                <a:cs typeface="Calibri" panose="020F0502020204030204" pitchFamily="34" charset="0"/>
              </a:rPr>
              <a:t> is highly promoted</a:t>
            </a:r>
            <a:endParaRPr lang="zh-CN" altLang="en-US" b="1" dirty="0"/>
          </a:p>
        </p:txBody>
      </p:sp>
      <p:sp>
        <p:nvSpPr>
          <p:cNvPr id="16" name="文本框 15"/>
          <p:cNvSpPr txBox="1"/>
          <p:nvPr/>
        </p:nvSpPr>
        <p:spPr>
          <a:xfrm>
            <a:off x="9665109" y="4278351"/>
            <a:ext cx="2526891" cy="1123712"/>
          </a:xfrm>
          <a:prstGeom prst="wedgeRoundRectCallout">
            <a:avLst>
              <a:gd name="adj1" fmla="val -50219"/>
              <a:gd name="adj2" fmla="val -75544"/>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which can ensure all participants have an equal opportunity</a:t>
            </a:r>
            <a:endParaRPr lang="zh-CN" altLang="en-US" sz="2000" b="1" dirty="0">
              <a:solidFill>
                <a:srgbClr val="0070C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arn(inVertical)">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P spid="14" grpId="0"/>
      <p:bldP spid="15" grpId="0"/>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92991" y="1445921"/>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Para.2</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3" name="文本框 2"/>
          <p:cNvSpPr txBox="1"/>
          <p:nvPr/>
        </p:nvSpPr>
        <p:spPr>
          <a:xfrm>
            <a:off x="2183330" y="1465278"/>
            <a:ext cx="9821857" cy="461665"/>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The content and arrangement of the speech contest and </a:t>
            </a:r>
            <a:r>
              <a:rPr lang="en-US" altLang="zh-CN" sz="2400" b="1" i="1" kern="0" dirty="0">
                <a:solidFill>
                  <a:srgbClr val="FF0000"/>
                </a:solidFill>
                <a:latin typeface="Calibri" panose="020F0502020204030204" pitchFamily="34" charset="0"/>
                <a:ea typeface="等线" panose="02010600030101010101" pitchFamily="2" charset="-122"/>
                <a:cs typeface="Calibri" panose="020F0502020204030204" pitchFamily="34" charset="0"/>
              </a:rPr>
              <a:t>the requirements</a:t>
            </a:r>
            <a:endParaRPr lang="zh-CN" altLang="en-US" b="1" dirty="0">
              <a:solidFill>
                <a:srgbClr val="FF0000"/>
              </a:solidFill>
            </a:endParaRPr>
          </a:p>
        </p:txBody>
      </p:sp>
      <p:grpSp>
        <p:nvGrpSpPr>
          <p:cNvPr id="4" name="组合 3"/>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5" name="椭圆 4"/>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7"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8"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9" name="文本框 8"/>
          <p:cNvSpPr txBox="1"/>
          <p:nvPr/>
        </p:nvSpPr>
        <p:spPr>
          <a:xfrm>
            <a:off x="501031" y="1959840"/>
            <a:ext cx="11379942" cy="769441"/>
          </a:xfrm>
          <a:prstGeom prst="rect">
            <a:avLst/>
          </a:prstGeom>
          <a:noFill/>
        </p:spPr>
        <p:txBody>
          <a:bodyPr wrap="square">
            <a:spAutoFit/>
          </a:bodyPr>
          <a:lstStyle/>
          <a:p>
            <a:r>
              <a:rPr lang="en-US" altLang="zh-CN" sz="2400" b="1" dirty="0">
                <a:latin typeface="Calibri" panose="020F0502020204030204" pitchFamily="34" charset="0"/>
                <a:ea typeface="Calibri" panose="020F0502020204030204" pitchFamily="34" charset="0"/>
                <a:cs typeface="Calibri" panose="020F0502020204030204" pitchFamily="34" charset="0"/>
              </a:rPr>
              <a:t>Version1:</a:t>
            </a:r>
            <a:r>
              <a:rPr lang="zh-CN" altLang="en-US" sz="2000" b="1" dirty="0">
                <a:latin typeface="Calibri" panose="020F0502020204030204" pitchFamily="34" charset="0"/>
                <a:ea typeface="Calibri" panose="020F0502020204030204" pitchFamily="34" charset="0"/>
                <a:cs typeface="Calibri" panose="020F0502020204030204" pitchFamily="34" charset="0"/>
              </a:rPr>
              <a:t>每一位感兴趣的外国朋友请在</a:t>
            </a:r>
            <a:r>
              <a:rPr lang="en-US" altLang="zh-CN" sz="2000" b="1" dirty="0">
                <a:latin typeface="Calibri" panose="020F0502020204030204" pitchFamily="34" charset="0"/>
                <a:ea typeface="Calibri" panose="020F0502020204030204" pitchFamily="34" charset="0"/>
                <a:cs typeface="Calibri" panose="020F0502020204030204" pitchFamily="34" charset="0"/>
              </a:rPr>
              <a:t>2025</a:t>
            </a:r>
            <a:r>
              <a:rPr lang="zh-CN" altLang="en-US" sz="2000" b="1" dirty="0">
                <a:latin typeface="Calibri" panose="020F0502020204030204" pitchFamily="34" charset="0"/>
                <a:ea typeface="Calibri" panose="020F0502020204030204" pitchFamily="34" charset="0"/>
                <a:cs typeface="Calibri" panose="020F0502020204030204" pitchFamily="34" charset="0"/>
              </a:rPr>
              <a:t>年</a:t>
            </a:r>
            <a:r>
              <a:rPr lang="en-US" altLang="zh-CN" sz="2000" b="1" dirty="0">
                <a:latin typeface="Calibri" panose="020F0502020204030204" pitchFamily="34" charset="0"/>
                <a:ea typeface="Calibri" panose="020F0502020204030204" pitchFamily="34" charset="0"/>
                <a:cs typeface="Calibri" panose="020F0502020204030204" pitchFamily="34" charset="0"/>
              </a:rPr>
              <a:t>3</a:t>
            </a:r>
            <a:r>
              <a:rPr lang="zh-CN" altLang="en-US" sz="2000" b="1" dirty="0">
                <a:latin typeface="Calibri" panose="020F0502020204030204" pitchFamily="34" charset="0"/>
                <a:ea typeface="Calibri" panose="020F0502020204030204" pitchFamily="34" charset="0"/>
                <a:cs typeface="Calibri" panose="020F0502020204030204" pitchFamily="34" charset="0"/>
              </a:rPr>
              <a:t>月</a:t>
            </a:r>
            <a:r>
              <a:rPr lang="en-US" altLang="zh-CN" sz="2000" b="1" dirty="0">
                <a:latin typeface="Calibri" panose="020F0502020204030204" pitchFamily="34" charset="0"/>
                <a:ea typeface="Calibri" panose="020F0502020204030204" pitchFamily="34" charset="0"/>
                <a:cs typeface="Calibri" panose="020F0502020204030204" pitchFamily="34" charset="0"/>
              </a:rPr>
              <a:t>1</a:t>
            </a:r>
            <a:r>
              <a:rPr lang="zh-CN" altLang="en-US" sz="2000" b="1" dirty="0">
                <a:latin typeface="Calibri" panose="020F0502020204030204" pitchFamily="34" charset="0"/>
                <a:ea typeface="Calibri" panose="020F0502020204030204" pitchFamily="34" charset="0"/>
                <a:cs typeface="Calibri" panose="020F0502020204030204" pitchFamily="34" charset="0"/>
              </a:rPr>
              <a:t>日前填写报名表，您的演讲时间不超过</a:t>
            </a:r>
            <a:r>
              <a:rPr lang="en-US" altLang="zh-CN" sz="2000" b="1" dirty="0">
                <a:latin typeface="Calibri" panose="020F0502020204030204" pitchFamily="34" charset="0"/>
                <a:ea typeface="Calibri" panose="020F0502020204030204" pitchFamily="34" charset="0"/>
                <a:cs typeface="Calibri" panose="020F0502020204030204" pitchFamily="34" charset="0"/>
              </a:rPr>
              <a:t>5</a:t>
            </a:r>
            <a:r>
              <a:rPr lang="zh-CN" altLang="en-US" sz="2000" b="1" dirty="0">
                <a:latin typeface="Calibri" panose="020F0502020204030204" pitchFamily="34" charset="0"/>
                <a:ea typeface="Calibri" panose="020F0502020204030204" pitchFamily="34" charset="0"/>
                <a:cs typeface="Calibri" panose="020F0502020204030204" pitchFamily="34" charset="0"/>
              </a:rPr>
              <a:t>分钟，最多</a:t>
            </a:r>
            <a:r>
              <a:rPr lang="en-US" altLang="zh-CN" sz="2000" b="1" dirty="0">
                <a:latin typeface="Calibri" panose="020F0502020204030204" pitchFamily="34" charset="0"/>
                <a:ea typeface="Calibri" panose="020F0502020204030204" pitchFamily="34" charset="0"/>
                <a:cs typeface="Calibri" panose="020F0502020204030204" pitchFamily="34" charset="0"/>
              </a:rPr>
              <a:t>1000</a:t>
            </a:r>
            <a:r>
              <a:rPr lang="zh-CN" altLang="en-US" sz="2000" b="1" dirty="0">
                <a:latin typeface="Calibri" panose="020F0502020204030204" pitchFamily="34" charset="0"/>
                <a:ea typeface="Calibri" panose="020F0502020204030204" pitchFamily="34" charset="0"/>
                <a:cs typeface="Calibri" panose="020F0502020204030204" pitchFamily="34" charset="0"/>
              </a:rPr>
              <a:t>字，这能确保所有参与者机会均等。此外，创意受到高度推崇。</a:t>
            </a:r>
            <a:endParaRPr lang="zh-CN" altLang="en-US" sz="1600" b="1" dirty="0"/>
          </a:p>
        </p:txBody>
      </p:sp>
      <p:sp>
        <p:nvSpPr>
          <p:cNvPr id="10" name="文本框 9"/>
          <p:cNvSpPr txBox="1"/>
          <p:nvPr/>
        </p:nvSpPr>
        <p:spPr>
          <a:xfrm>
            <a:off x="545277" y="2820163"/>
            <a:ext cx="11379942" cy="1569660"/>
          </a:xfrm>
          <a:prstGeom prst="rect">
            <a:avLst/>
          </a:prstGeom>
          <a:noFill/>
        </p:spPr>
        <p:txBody>
          <a:bodyPr wrap="square">
            <a:spAutoFit/>
          </a:bodyPr>
          <a:lstStyle/>
          <a:p>
            <a:r>
              <a:rPr lang="en-US" altLang="zh-CN" sz="2400" b="1" dirty="0">
                <a:latin typeface="Calibri" panose="020F0502020204030204" pitchFamily="34" charset="0"/>
                <a:ea typeface="Calibri" panose="020F0502020204030204" pitchFamily="34" charset="0"/>
                <a:cs typeface="Calibri" panose="020F0502020204030204" pitchFamily="34" charset="0"/>
              </a:rPr>
              <a:t>Every foreign friend </a:t>
            </a:r>
            <a:r>
              <a:rPr lang="en-US" altLang="zh-CN" sz="2400" b="1" i="1" u="sng" dirty="0">
                <a:latin typeface="Calibri" panose="020F0502020204030204" pitchFamily="34" charset="0"/>
                <a:ea typeface="Calibri" panose="020F0502020204030204" pitchFamily="34" charset="0"/>
                <a:cs typeface="Calibri" panose="020F0502020204030204" pitchFamily="34" charset="0"/>
              </a:rPr>
              <a:t>interested</a:t>
            </a:r>
            <a:r>
              <a:rPr lang="en-US" altLang="zh-CN" sz="2400" b="1" dirty="0">
                <a:latin typeface="Calibri" panose="020F0502020204030204" pitchFamily="34" charset="0"/>
                <a:ea typeface="Calibri" panose="020F0502020204030204" pitchFamily="34" charset="0"/>
                <a:cs typeface="Calibri" panose="020F0502020204030204" pitchFamily="34" charset="0"/>
              </a:rPr>
              <a:t> should fill out the registration form before March 1, 2025, and your speech is expected not to exceed 5 minutes with a maximum of 1000 words, which can ensure all participants have an equal opportunity. Besides, originality is highly promoted.</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p:txBody>
      </p:sp>
      <p:sp>
        <p:nvSpPr>
          <p:cNvPr id="11" name="文本框 10"/>
          <p:cNvSpPr txBox="1"/>
          <p:nvPr/>
        </p:nvSpPr>
        <p:spPr>
          <a:xfrm>
            <a:off x="496116" y="4428017"/>
            <a:ext cx="11379942" cy="769441"/>
          </a:xfrm>
          <a:prstGeom prst="rect">
            <a:avLst/>
          </a:prstGeom>
          <a:noFill/>
        </p:spPr>
        <p:txBody>
          <a:bodyPr wrap="square">
            <a:spAutoFit/>
          </a:bodyPr>
          <a:lstStyle/>
          <a:p>
            <a:r>
              <a:rPr lang="en-US" altLang="zh-CN" sz="2400" b="1" dirty="0">
                <a:latin typeface="Calibri" panose="020F0502020204030204" pitchFamily="34" charset="0"/>
                <a:ea typeface="Calibri" panose="020F0502020204030204" pitchFamily="34" charset="0"/>
                <a:cs typeface="Calibri" panose="020F0502020204030204" pitchFamily="34" charset="0"/>
              </a:rPr>
              <a:t>Version2:</a:t>
            </a:r>
            <a:r>
              <a:rPr lang="zh-CN" altLang="en-US" sz="2000" b="1" dirty="0">
                <a:latin typeface="Calibri" panose="020F0502020204030204" pitchFamily="34" charset="0"/>
                <a:ea typeface="Calibri" panose="020F0502020204030204" pitchFamily="34" charset="0"/>
                <a:cs typeface="Calibri" panose="020F0502020204030204" pitchFamily="34" charset="0"/>
              </a:rPr>
              <a:t>感兴趣的同学请于</a:t>
            </a:r>
            <a:r>
              <a:rPr lang="en-US" altLang="zh-CN" sz="2000" b="1" dirty="0">
                <a:latin typeface="Calibri" panose="020F0502020204030204" pitchFamily="34" charset="0"/>
                <a:ea typeface="Calibri" panose="020F0502020204030204" pitchFamily="34" charset="0"/>
                <a:cs typeface="Calibri" panose="020F0502020204030204" pitchFamily="34" charset="0"/>
              </a:rPr>
              <a:t>2025</a:t>
            </a:r>
            <a:r>
              <a:rPr lang="zh-CN" altLang="en-US" sz="2000" b="1" dirty="0">
                <a:latin typeface="Calibri" panose="020F0502020204030204" pitchFamily="34" charset="0"/>
                <a:ea typeface="Calibri" panose="020F0502020204030204" pitchFamily="34" charset="0"/>
                <a:cs typeface="Calibri" panose="020F0502020204030204" pitchFamily="34" charset="0"/>
              </a:rPr>
              <a:t>年</a:t>
            </a:r>
            <a:r>
              <a:rPr lang="en-US" altLang="zh-CN" sz="2000" b="1" dirty="0">
                <a:latin typeface="Calibri" panose="020F0502020204030204" pitchFamily="34" charset="0"/>
                <a:ea typeface="Calibri" panose="020F0502020204030204" pitchFamily="34" charset="0"/>
                <a:cs typeface="Calibri" panose="020F0502020204030204" pitchFamily="34" charset="0"/>
              </a:rPr>
              <a:t>3</a:t>
            </a:r>
            <a:r>
              <a:rPr lang="zh-CN" altLang="en-US" sz="2000" b="1" dirty="0">
                <a:latin typeface="Calibri" panose="020F0502020204030204" pitchFamily="34" charset="0"/>
                <a:ea typeface="Calibri" panose="020F0502020204030204" pitchFamily="34" charset="0"/>
                <a:cs typeface="Calibri" panose="020F0502020204030204" pitchFamily="34" charset="0"/>
              </a:rPr>
              <a:t>月</a:t>
            </a:r>
            <a:r>
              <a:rPr lang="en-US" altLang="zh-CN" sz="2000" b="1" dirty="0">
                <a:latin typeface="Calibri" panose="020F0502020204030204" pitchFamily="34" charset="0"/>
                <a:ea typeface="Calibri" panose="020F0502020204030204" pitchFamily="34" charset="0"/>
                <a:cs typeface="Calibri" panose="020F0502020204030204" pitchFamily="34" charset="0"/>
              </a:rPr>
              <a:t>1</a:t>
            </a:r>
            <a:r>
              <a:rPr lang="zh-CN" altLang="en-US" sz="2000" b="1" dirty="0">
                <a:latin typeface="Calibri" panose="020F0502020204030204" pitchFamily="34" charset="0"/>
                <a:ea typeface="Calibri" panose="020F0502020204030204" pitchFamily="34" charset="0"/>
                <a:cs typeface="Calibri" panose="020F0502020204030204" pitchFamily="34" charset="0"/>
              </a:rPr>
              <a:t>日前登陆学校网站，填写报名表，并提交演讲（包括演讲题目和</a:t>
            </a:r>
            <a:r>
              <a:rPr lang="en-US" altLang="zh-CN" sz="2000" b="1" dirty="0">
                <a:latin typeface="Calibri" panose="020F0502020204030204" pitchFamily="34" charset="0"/>
                <a:ea typeface="Calibri" panose="020F0502020204030204" pitchFamily="34" charset="0"/>
                <a:cs typeface="Calibri" panose="020F0502020204030204" pitchFamily="34" charset="0"/>
              </a:rPr>
              <a:t>150</a:t>
            </a:r>
            <a:r>
              <a:rPr lang="zh-CN" altLang="en-US" sz="2000" b="1" dirty="0">
                <a:latin typeface="Calibri" panose="020F0502020204030204" pitchFamily="34" charset="0"/>
                <a:ea typeface="Calibri" panose="020F0502020204030204" pitchFamily="34" charset="0"/>
                <a:cs typeface="Calibri" panose="020F0502020204030204" pitchFamily="34" charset="0"/>
              </a:rPr>
              <a:t>字的内容摘要）。记住，每次演讲应该在</a:t>
            </a:r>
            <a:r>
              <a:rPr lang="en-US" altLang="zh-CN" sz="2000" b="1" dirty="0">
                <a:latin typeface="Calibri" panose="020F0502020204030204" pitchFamily="34" charset="0"/>
                <a:ea typeface="Calibri" panose="020F0502020204030204" pitchFamily="34" charset="0"/>
                <a:cs typeface="Calibri" panose="020F0502020204030204" pitchFamily="34" charset="0"/>
              </a:rPr>
              <a:t>5</a:t>
            </a:r>
            <a:r>
              <a:rPr lang="zh-CN" altLang="en-US" sz="2000" b="1" dirty="0">
                <a:latin typeface="Calibri" panose="020F0502020204030204" pitchFamily="34" charset="0"/>
                <a:ea typeface="Calibri" panose="020F0502020204030204" pitchFamily="34" charset="0"/>
                <a:cs typeface="Calibri" panose="020F0502020204030204" pitchFamily="34" charset="0"/>
              </a:rPr>
              <a:t>分钟内。</a:t>
            </a:r>
            <a:endParaRPr lang="zh-CN" altLang="en-US" sz="1600" b="1" dirty="0"/>
          </a:p>
        </p:txBody>
      </p:sp>
      <p:sp>
        <p:nvSpPr>
          <p:cNvPr id="12" name="文本框 11"/>
          <p:cNvSpPr txBox="1"/>
          <p:nvPr/>
        </p:nvSpPr>
        <p:spPr>
          <a:xfrm>
            <a:off x="540362" y="5288340"/>
            <a:ext cx="11379942" cy="1200329"/>
          </a:xfrm>
          <a:prstGeom prst="rect">
            <a:avLst/>
          </a:prstGeom>
          <a:noFill/>
        </p:spPr>
        <p:txBody>
          <a:bodyPr wrap="square">
            <a:spAutoFit/>
          </a:bodyPr>
          <a:lstStyle/>
          <a:p>
            <a:r>
              <a:rPr lang="en-US" altLang="zh-CN" sz="2400" b="1" dirty="0">
                <a:latin typeface="Calibri" panose="020F0502020204030204" pitchFamily="34" charset="0"/>
                <a:ea typeface="Calibri" panose="020F0502020204030204" pitchFamily="34" charset="0"/>
                <a:cs typeface="Calibri" panose="020F0502020204030204" pitchFamily="34" charset="0"/>
              </a:rPr>
              <a:t>Those </a:t>
            </a:r>
            <a:r>
              <a:rPr lang="en-US" altLang="zh-CN" sz="2400" b="1" i="1" u="sng" dirty="0">
                <a:latin typeface="Calibri" panose="020F0502020204030204" pitchFamily="34" charset="0"/>
                <a:ea typeface="Calibri" panose="020F0502020204030204" pitchFamily="34" charset="0"/>
                <a:cs typeface="Calibri" panose="020F0502020204030204" pitchFamily="34" charset="0"/>
              </a:rPr>
              <a:t>interested</a:t>
            </a:r>
            <a:r>
              <a:rPr lang="en-US" altLang="zh-CN" sz="2400" b="1" dirty="0">
                <a:latin typeface="Calibri" panose="020F0502020204030204" pitchFamily="34" charset="0"/>
                <a:ea typeface="Calibri" panose="020F0502020204030204" pitchFamily="34" charset="0"/>
                <a:cs typeface="Calibri" panose="020F0502020204030204" pitchFamily="34" charset="0"/>
              </a:rPr>
              <a:t> should visit the school website, fill out the registration form before March 1, 2025, and submit your speeches (including the title and a 150-word summary of the content). Remember, each speech should be within 5 minutes. </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554076"/>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Para.3</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8" name="文本框 7"/>
          <p:cNvSpPr txBox="1"/>
          <p:nvPr/>
        </p:nvSpPr>
        <p:spPr>
          <a:xfrm>
            <a:off x="2244291" y="1567535"/>
            <a:ext cx="4756218" cy="461665"/>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Hope</a:t>
            </a:r>
            <a:endParaRPr lang="zh-CN" altLang="en-US" b="1" dirty="0"/>
          </a:p>
        </p:txBody>
      </p:sp>
      <p:sp>
        <p:nvSpPr>
          <p:cNvPr id="14" name="文本框 13"/>
          <p:cNvSpPr txBox="1"/>
          <p:nvPr/>
        </p:nvSpPr>
        <p:spPr>
          <a:xfrm>
            <a:off x="432618" y="2087463"/>
            <a:ext cx="11454582" cy="4401205"/>
          </a:xfrm>
          <a:prstGeom prst="rect">
            <a:avLst/>
          </a:prstGeom>
          <a:noFill/>
        </p:spPr>
        <p:txBody>
          <a:bodyPr wrap="square">
            <a:spAutoFit/>
          </a:bodyPr>
          <a:lstStyle/>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1. We welcome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a wide range of fresh voices</a:t>
            </a:r>
            <a:r>
              <a:rPr lang="en-US" altLang="zh-CN" sz="2400" b="1" dirty="0">
                <a:latin typeface="Calibri" panose="020F0502020204030204" pitchFamily="34" charset="0"/>
                <a:ea typeface="Calibri" panose="020F0502020204030204" pitchFamily="34" charset="0"/>
                <a:cs typeface="Calibri" panose="020F0502020204030204" pitchFamily="34" charset="0"/>
              </a:rPr>
              <a:t>,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anticipating your involvement</a:t>
            </a:r>
            <a:r>
              <a:rPr lang="en-US" altLang="zh-CN" sz="2400" b="1" dirty="0">
                <a:latin typeface="Calibri" panose="020F0502020204030204" pitchFamily="34" charset="0"/>
                <a:ea typeface="Calibri" panose="020F0502020204030204" pitchFamily="34" charset="0"/>
                <a:cs typeface="Calibri" panose="020F0502020204030204" pitchFamily="34" charset="0"/>
              </a:rPr>
              <a:t>!</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2. Don’t miss this chance to shine and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make your voice heard</a:t>
            </a:r>
            <a:r>
              <a:rPr lang="en-US" altLang="zh-CN" sz="2400" b="1" dirty="0">
                <a:latin typeface="Calibri" panose="020F0502020204030204" pitchFamily="34" charset="0"/>
                <a:ea typeface="Calibri" panose="020F0502020204030204" pitchFamily="34" charset="0"/>
                <a:cs typeface="Calibri" panose="020F0502020204030204" pitchFamily="34" charset="0"/>
              </a:rPr>
              <a:t>!</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3.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Embrace this opportunity to </a:t>
            </a:r>
            <a:r>
              <a:rPr lang="en-US" altLang="zh-CN" sz="2400" b="1" dirty="0">
                <a:latin typeface="Calibri" panose="020F0502020204030204" pitchFamily="34" charset="0"/>
                <a:ea typeface="Calibri" panose="020F0502020204030204" pitchFamily="34" charset="0"/>
                <a:cs typeface="Calibri" panose="020F0502020204030204" pitchFamily="34" charset="0"/>
              </a:rPr>
              <a:t>express your ideas.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Your voice matters</a:t>
            </a:r>
            <a:r>
              <a:rPr lang="en-US" altLang="zh-CN" sz="2400" b="1" dirty="0">
                <a:latin typeface="Calibri" panose="020F0502020204030204" pitchFamily="34" charset="0"/>
                <a:ea typeface="Calibri" panose="020F0502020204030204" pitchFamily="34" charset="0"/>
                <a:cs typeface="Calibri" panose="020F0502020204030204" pitchFamily="34" charset="0"/>
              </a:rPr>
              <a:t>, so let it be heard! </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4.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Every foreign friend </a:t>
            </a:r>
            <a:r>
              <a:rPr lang="en-US" altLang="zh-CN" sz="2400" b="1" dirty="0">
                <a:latin typeface="Calibri" panose="020F0502020204030204" pitchFamily="34" charset="0"/>
                <a:ea typeface="Calibri" panose="020F0502020204030204" pitchFamily="34" charset="0"/>
                <a:cs typeface="Calibri" panose="020F0502020204030204" pitchFamily="34" charset="0"/>
              </a:rPr>
              <a:t>interested is welcome to take part in the contest. </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5. Your participation will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make a great difference</a:t>
            </a:r>
            <a:r>
              <a:rPr lang="en-US" altLang="zh-CN" sz="2400" b="1" dirty="0">
                <a:latin typeface="Calibri" panose="020F0502020204030204" pitchFamily="34" charset="0"/>
                <a:ea typeface="Calibri" panose="020F0502020204030204" pitchFamily="34" charset="0"/>
                <a:cs typeface="Calibri" panose="020F0502020204030204" pitchFamily="34" charset="0"/>
              </a:rPr>
              <a:t>! Come and join us!           </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6. The contest is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open to all of our foreign friends </a:t>
            </a:r>
            <a:r>
              <a:rPr lang="en-US" altLang="zh-CN" sz="2400" b="1" dirty="0">
                <a:latin typeface="Calibri" panose="020F0502020204030204" pitchFamily="34" charset="0"/>
                <a:ea typeface="Calibri" panose="020F0502020204030204" pitchFamily="34" charset="0"/>
                <a:cs typeface="Calibri" panose="020F0502020204030204" pitchFamily="34" charset="0"/>
              </a:rPr>
              <a:t>studying in our school and we are expecting your participation. </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7.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Exceedingly</a:t>
            </a:r>
            <a:r>
              <a:rPr lang="en-US" altLang="zh-CN" sz="2400" b="1" dirty="0">
                <a:latin typeface="Calibri" panose="020F0502020204030204" pitchFamily="34" charset="0"/>
                <a:ea typeface="Calibri" panose="020F0502020204030204" pitchFamily="34" charset="0"/>
                <a:cs typeface="Calibri" panose="020F0502020204030204" pitchFamily="34" charset="0"/>
              </a:rPr>
              <a:t> looking forward to your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active participation</a:t>
            </a:r>
            <a:r>
              <a:rPr lang="en-US" altLang="zh-CN" sz="2400" b="1" dirty="0">
                <a:latin typeface="Calibri" panose="020F0502020204030204" pitchFamily="34" charset="0"/>
                <a:ea typeface="Calibri" panose="020F0502020204030204" pitchFamily="34" charset="0"/>
                <a:cs typeface="Calibri" panose="020F0502020204030204" pitchFamily="34" charset="0"/>
              </a:rPr>
              <a:t>.</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8. We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eagerly</a:t>
            </a:r>
            <a:r>
              <a:rPr lang="en-US" altLang="zh-CN" sz="2400" b="1" dirty="0">
                <a:latin typeface="Calibri" panose="020F0502020204030204" pitchFamily="34" charset="0"/>
                <a:ea typeface="Calibri" panose="020F0502020204030204" pitchFamily="34" charset="0"/>
                <a:cs typeface="Calibri" panose="020F0502020204030204" pitchFamily="34" charset="0"/>
              </a:rPr>
              <a:t> anticipate your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inspiring contributions</a:t>
            </a:r>
            <a:r>
              <a:rPr lang="en-US" altLang="zh-CN" sz="2400" b="1" dirty="0">
                <a:latin typeface="Calibri" panose="020F0502020204030204" pitchFamily="34" charset="0"/>
                <a:ea typeface="Calibri" panose="020F0502020204030204" pitchFamily="34" charset="0"/>
                <a:cs typeface="Calibri" panose="020F0502020204030204" pitchFamily="34" charset="0"/>
              </a:rPr>
              <a:t>.</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en-US" altLang="zh-CN" sz="2400" b="1" dirty="0">
                <a:latin typeface="Calibri" panose="020F0502020204030204" pitchFamily="34" charset="0"/>
                <a:ea typeface="Calibri" panose="020F0502020204030204" pitchFamily="34" charset="0"/>
                <a:cs typeface="Calibri" panose="020F0502020204030204" pitchFamily="34" charset="0"/>
              </a:rPr>
              <a:t>9. Your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inspiring entries </a:t>
            </a:r>
            <a:r>
              <a:rPr lang="en-US" altLang="zh-CN" sz="2400" b="1" dirty="0">
                <a:latin typeface="Calibri" panose="020F0502020204030204" pitchFamily="34" charset="0"/>
                <a:ea typeface="Calibri" panose="020F0502020204030204" pitchFamily="34" charset="0"/>
                <a:cs typeface="Calibri" panose="020F0502020204030204" pitchFamily="34" charset="0"/>
              </a:rPr>
              <a:t>and your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active involvement </a:t>
            </a:r>
            <a:r>
              <a:rPr lang="en-US" altLang="zh-CN" sz="2400" b="1" dirty="0">
                <a:latin typeface="Calibri" panose="020F0502020204030204" pitchFamily="34" charset="0"/>
                <a:ea typeface="Calibri" panose="020F0502020204030204" pitchFamily="34" charset="0"/>
                <a:cs typeface="Calibri" panose="020F0502020204030204" pitchFamily="34" charset="0"/>
              </a:rPr>
              <a:t>are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highly expected and appreciated</a:t>
            </a:r>
            <a:r>
              <a:rPr lang="en-US" altLang="zh-CN" sz="2400" b="1" dirty="0">
                <a:latin typeface="Calibri" panose="020F0502020204030204" pitchFamily="34" charset="0"/>
                <a:ea typeface="Calibri" panose="020F0502020204030204" pitchFamily="34" charset="0"/>
                <a:cs typeface="Calibri" panose="020F0502020204030204" pitchFamily="34" charset="0"/>
              </a:rPr>
              <a:t>.</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arn(inVertic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barn(inVertical)">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barn(inVertical)">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barn(inVertical)">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barn(inVertical)">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barn(inVertical)">
                                      <p:cBhvr>
                                        <p:cTn id="32" dur="5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4">
                                            <p:txEl>
                                              <p:pRg st="6" end="6"/>
                                            </p:txEl>
                                          </p:spTgt>
                                        </p:tgtEl>
                                        <p:attrNameLst>
                                          <p:attrName>style.visibility</p:attrName>
                                        </p:attrNameLst>
                                      </p:cBhvr>
                                      <p:to>
                                        <p:strVal val="visible"/>
                                      </p:to>
                                    </p:set>
                                    <p:animEffect transition="in" filter="barn(inVertical)">
                                      <p:cBhvr>
                                        <p:cTn id="37" dur="500"/>
                                        <p:tgtEl>
                                          <p:spTgt spid="1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4">
                                            <p:txEl>
                                              <p:pRg st="7" end="7"/>
                                            </p:txEl>
                                          </p:spTgt>
                                        </p:tgtEl>
                                        <p:attrNameLst>
                                          <p:attrName>style.visibility</p:attrName>
                                        </p:attrNameLst>
                                      </p:cBhvr>
                                      <p:to>
                                        <p:strVal val="visible"/>
                                      </p:to>
                                    </p:set>
                                    <p:animEffect transition="in" filter="barn(inVertical)">
                                      <p:cBhvr>
                                        <p:cTn id="42" dur="500"/>
                                        <p:tgtEl>
                                          <p:spTgt spid="1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4">
                                            <p:txEl>
                                              <p:pRg st="8" end="8"/>
                                            </p:txEl>
                                          </p:spTgt>
                                        </p:tgtEl>
                                        <p:attrNameLst>
                                          <p:attrName>style.visibility</p:attrName>
                                        </p:attrNameLst>
                                      </p:cBhvr>
                                      <p:to>
                                        <p:strVal val="visible"/>
                                      </p:to>
                                    </p:set>
                                    <p:animEffect transition="in" filter="barn(inVertical)">
                                      <p:cBhvr>
                                        <p:cTn id="47"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468150" y="751709"/>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12" name="椭圆 11"/>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13"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14" name="TextBox 16"/>
          <p:cNvSpPr txBox="1"/>
          <p:nvPr/>
        </p:nvSpPr>
        <p:spPr>
          <a:xfrm>
            <a:off x="457474" y="809425"/>
            <a:ext cx="607194"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03</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15" name="TextBox 18"/>
          <p:cNvSpPr txBox="1"/>
          <p:nvPr/>
        </p:nvSpPr>
        <p:spPr>
          <a:xfrm>
            <a:off x="1182138" y="788546"/>
            <a:ext cx="4307540" cy="470640"/>
          </a:xfrm>
          <a:prstGeom prst="rect">
            <a:avLst/>
          </a:prstGeom>
          <a:noFill/>
        </p:spPr>
        <p:txBody>
          <a:bodyPr wrap="none" lIns="480000" tIns="0" rIns="0" bIns="0" anchor="b" anchorCtr="0">
            <a:norm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参考范文</a:t>
            </a:r>
            <a:r>
              <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a:t>
            </a:r>
            <a:r>
              <a:rPr kumimoji="0" lang="zh-CN" altLang="en-US" sz="2400" b="1" i="0" u="none" strike="noStrike" kern="1200" cap="none" spc="0" normalizeH="0" baseline="0" noProof="0" dirty="0">
                <a:ln>
                  <a:noFill/>
                </a:ln>
                <a:solidFill>
                  <a:srgbClr val="FF0000"/>
                </a:solidFill>
                <a:effectLst/>
                <a:uLnTx/>
                <a:uFillTx/>
                <a:latin typeface="方正清刻本悦宋简体" panose="02000000000000000000" pitchFamily="2" charset="-122"/>
                <a:ea typeface="方正清刻本悦宋简体" panose="02000000000000000000" pitchFamily="2" charset="-122"/>
                <a:cs typeface="+mn-cs"/>
              </a:rPr>
              <a:t>下水范文</a:t>
            </a:r>
            <a:endParaRPr kumimoji="0" lang="zh-CN" altLang="en-US" sz="2400" b="1" i="0" u="none" strike="noStrike" kern="1200" cap="none" spc="0" normalizeH="0" baseline="0" noProof="0" dirty="0">
              <a:ln>
                <a:noFill/>
              </a:ln>
              <a:solidFill>
                <a:srgbClr val="FF0000"/>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16" name="文本框 15"/>
          <p:cNvSpPr txBox="1"/>
          <p:nvPr/>
        </p:nvSpPr>
        <p:spPr>
          <a:xfrm>
            <a:off x="497690" y="1543954"/>
            <a:ext cx="11399342" cy="4893647"/>
          </a:xfrm>
          <a:prstGeom prst="rect">
            <a:avLst/>
          </a:prstGeom>
          <a:noFill/>
        </p:spPr>
        <p:txBody>
          <a:bodyPr wrap="square">
            <a:spAutoFit/>
          </a:bodyPr>
          <a:lstStyle/>
          <a:p>
            <a:pPr algn="just"/>
            <a:r>
              <a:rPr lang="en-US" altLang="zh-CN" sz="2400" b="1" i="1" dirty="0">
                <a:latin typeface="Calibri" panose="020F0502020204030204" pitchFamily="34" charset="0"/>
                <a:ea typeface="Calibri" panose="020F0502020204030204" pitchFamily="34" charset="0"/>
                <a:cs typeface="Calibri" panose="020F0502020204030204" pitchFamily="34" charset="0"/>
              </a:rPr>
              <a:t>      </a:t>
            </a:r>
            <a:r>
              <a:rPr lang="en-US" altLang="zh-CN" sz="2400" b="1" i="1" u="sng" dirty="0">
                <a:latin typeface="Calibri" panose="020F0502020204030204" pitchFamily="34" charset="0"/>
                <a:ea typeface="Calibri" panose="020F0502020204030204" pitchFamily="34" charset="0"/>
                <a:cs typeface="Calibri" panose="020F0502020204030204" pitchFamily="34" charset="0"/>
              </a:rPr>
              <a:t>May I have your attention, please? </a:t>
            </a:r>
            <a:r>
              <a:rPr lang="en-US" altLang="zh-CN" sz="2400" b="1" i="1" dirty="0">
                <a:latin typeface="Calibri" panose="020F0502020204030204" pitchFamily="34" charset="0"/>
                <a:ea typeface="Calibri" panose="020F0502020204030204" pitchFamily="34" charset="0"/>
                <a:cs typeface="Calibri" panose="020F0502020204030204" pitchFamily="34" charset="0"/>
              </a:rPr>
              <a:t>In an effort to </a:t>
            </a:r>
            <a:r>
              <a:rPr lang="en-US" altLang="zh-CN" sz="2400" b="1" i="1" kern="0" dirty="0">
                <a:solidFill>
                  <a:prstClr val="black"/>
                </a:solidFill>
                <a:latin typeface="Calibri" panose="020F0502020204030204" pitchFamily="34" charset="0"/>
                <a:cs typeface="Calibri" panose="020F0502020204030204" pitchFamily="34" charset="0"/>
              </a:rPr>
              <a:t>showcase your Chinese proficiency and </a:t>
            </a:r>
            <a:r>
              <a:rPr lang="en-US" altLang="zh-CN" sz="2400" b="1" i="1" dirty="0">
                <a:latin typeface="Calibri" panose="020F0502020204030204" pitchFamily="34" charset="0"/>
                <a:ea typeface="Calibri" panose="020F0502020204030204" pitchFamily="34" charset="0"/>
                <a:cs typeface="Calibri" panose="020F0502020204030204" pitchFamily="34" charset="0"/>
              </a:rPr>
              <a:t>deepen your understanding of environmental issues, we are thrilled to announce an upcoming Chinese speech contest which is tailored for you –all the  overseas students in our school.  </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a:p>
            <a:pPr algn="just"/>
            <a:r>
              <a:rPr lang="en-US" altLang="zh-CN" sz="2400" b="1" i="1" dirty="0">
                <a:latin typeface="Calibri" panose="020F0502020204030204" pitchFamily="34" charset="0"/>
                <a:ea typeface="Calibri" panose="020F0502020204030204" pitchFamily="34" charset="0"/>
                <a:cs typeface="Calibri" panose="020F0502020204030204" pitchFamily="34" charset="0"/>
              </a:rPr>
              <a:t>      Themed on “</a:t>
            </a:r>
            <a:r>
              <a:rPr lang="en-US" altLang="zh-CN" sz="2400" b="1" i="1" dirty="0">
                <a:solidFill>
                  <a:prstClr val="black"/>
                </a:solidFill>
                <a:latin typeface="Calibri" panose="020F0502020204030204" pitchFamily="34" charset="0"/>
                <a:ea typeface="Calibri" panose="020F0502020204030204" pitchFamily="34" charset="0"/>
                <a:cs typeface="Calibri" panose="020F0502020204030204" pitchFamily="34" charset="0"/>
              </a:rPr>
              <a:t>Protecting Green Development, Building a Better Home Together</a:t>
            </a:r>
            <a:r>
              <a:rPr lang="en-US" altLang="zh-CN" sz="2400" b="1" i="1" dirty="0">
                <a:latin typeface="Calibri" panose="020F0502020204030204" pitchFamily="34" charset="0"/>
                <a:ea typeface="Calibri" panose="020F0502020204030204" pitchFamily="34" charset="0"/>
                <a:cs typeface="Calibri" panose="020F0502020204030204" pitchFamily="34" charset="0"/>
              </a:rPr>
              <a:t>”, the contest is scheduled in the school hall at 3 p.m. on March 5, 2025, where you can share personal eco-friendly initiatives, innovative climate solutions and sustainable approaches to conservation. Every foreign friend interested should fill out the registration form before March 1, 2025, and your speech is expected not to exceed 5 minutes with a maximum of 1000 words, which can ensure all participants have equal opportunity. Besides, originality is highly promoted.</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a:p>
            <a:pPr algn="just"/>
            <a:r>
              <a:rPr lang="en-US" altLang="zh-CN" sz="2400" b="1" i="1" dirty="0">
                <a:latin typeface="Calibri" panose="020F0502020204030204" pitchFamily="34" charset="0"/>
                <a:ea typeface="Calibri" panose="020F0502020204030204" pitchFamily="34" charset="0"/>
                <a:cs typeface="Calibri" panose="020F0502020204030204" pitchFamily="34" charset="0"/>
              </a:rPr>
              <a:t>       Embrace this opportunity to express your ideas. Your voice matters, so let it be heard! </a:t>
            </a:r>
            <a:r>
              <a:rPr lang="en-US" altLang="zh-CN" sz="2400" b="1" i="1" u="sng" dirty="0">
                <a:latin typeface="Calibri" panose="020F0502020204030204" pitchFamily="34" charset="0"/>
                <a:ea typeface="Calibri" panose="020F0502020204030204" pitchFamily="34" charset="0"/>
                <a:cs typeface="Calibri" panose="020F0502020204030204" pitchFamily="34" charset="0"/>
              </a:rPr>
              <a:t>That’s all, thank you!</a:t>
            </a:r>
            <a:endParaRPr lang="zh-CN" altLang="en-US" sz="2400" b="1" i="1"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68150" y="751709"/>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6"/>
          <p:cNvSpPr txBox="1"/>
          <p:nvPr/>
        </p:nvSpPr>
        <p:spPr>
          <a:xfrm>
            <a:off x="457474" y="809425"/>
            <a:ext cx="607194"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03</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8"/>
          <p:cNvSpPr txBox="1"/>
          <p:nvPr/>
        </p:nvSpPr>
        <p:spPr>
          <a:xfrm>
            <a:off x="1182138" y="788546"/>
            <a:ext cx="4307540" cy="470640"/>
          </a:xfrm>
          <a:prstGeom prst="rect">
            <a:avLst/>
          </a:prstGeom>
          <a:noFill/>
        </p:spPr>
        <p:txBody>
          <a:bodyPr wrap="none" lIns="480000" tIns="0" rIns="0" bIns="0" anchor="b" anchorCtr="0">
            <a:norm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方正清刻本悦宋简体" panose="02000000000000000000" pitchFamily="2" charset="-122"/>
                <a:ea typeface="方正清刻本悦宋简体" panose="02000000000000000000" pitchFamily="2" charset="-122"/>
                <a:cs typeface="+mn-cs"/>
              </a:rPr>
              <a:t>参考范文</a:t>
            </a:r>
            <a:r>
              <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a:t>
            </a: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下水范文</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8" name="文本框 7"/>
          <p:cNvSpPr txBox="1"/>
          <p:nvPr/>
        </p:nvSpPr>
        <p:spPr>
          <a:xfrm>
            <a:off x="625510" y="1671773"/>
            <a:ext cx="11161207" cy="4893647"/>
          </a:xfrm>
          <a:prstGeom prst="rect">
            <a:avLst/>
          </a:prstGeom>
          <a:noFill/>
        </p:spPr>
        <p:txBody>
          <a:bodyPr wrap="square">
            <a:spAutoFit/>
          </a:bodyPr>
          <a:lstStyle/>
          <a:p>
            <a:r>
              <a:rPr lang="en-US" altLang="zh-CN" sz="2400" b="1" i="1" u="sng" dirty="0">
                <a:latin typeface="Calibri" panose="020F0502020204030204" pitchFamily="34" charset="0"/>
                <a:ea typeface="Calibri" panose="020F0502020204030204" pitchFamily="34" charset="0"/>
                <a:cs typeface="Calibri" panose="020F0502020204030204" pitchFamily="34" charset="0"/>
              </a:rPr>
              <a:t>Dear international students, </a:t>
            </a:r>
            <a:endParaRPr lang="en-US" altLang="zh-CN" sz="2400" b="1" i="1" u="sng" dirty="0">
              <a:latin typeface="Calibri" panose="020F0502020204030204" pitchFamily="34" charset="0"/>
              <a:ea typeface="Calibri" panose="020F0502020204030204" pitchFamily="34" charset="0"/>
              <a:cs typeface="Calibri" panose="020F0502020204030204" pitchFamily="34" charset="0"/>
            </a:endParaRPr>
          </a:p>
          <a:p>
            <a:pPr algn="just"/>
            <a:r>
              <a:rPr lang="en-US" altLang="zh-CN" sz="2400" b="1" i="1" dirty="0">
                <a:latin typeface="Calibri" panose="020F0502020204030204" pitchFamily="34" charset="0"/>
                <a:ea typeface="Calibri" panose="020F0502020204030204" pitchFamily="34" charset="0"/>
                <a:cs typeface="Calibri" panose="020F0502020204030204" pitchFamily="34" charset="0"/>
              </a:rPr>
              <a:t>       We are glad to announce that a Chinese speech contest will be organized to offer you a wide platform to display your Chinese learning achievements and enhance the awareness of green development. </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a:p>
            <a:pPr algn="just"/>
            <a:r>
              <a:rPr lang="en-US" altLang="zh-CN" sz="2400" b="1" i="1" dirty="0">
                <a:latin typeface="Calibri" panose="020F0502020204030204" pitchFamily="34" charset="0"/>
                <a:ea typeface="Calibri" panose="020F0502020204030204" pitchFamily="34" charset="0"/>
                <a:cs typeface="Calibri" panose="020F0502020204030204" pitchFamily="34" charset="0"/>
              </a:rPr>
              <a:t>       With the theme of “Protecting Green Development, Building a Better Home Together”, you can share your profound thoughts and creative ideas on environmental protection, ecological balance and sustainable development. The contest will take place in the school hall at 3 p.m. on March 5, 2025. Those interested should visit the school website, fill out the registration form before March 1, 2025, and submit your speeches (including the title and a 150-word summary of the content). Remember, each speech should be within 5 minutes. </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a:p>
            <a:pPr algn="just"/>
            <a:r>
              <a:rPr lang="en-US" altLang="zh-CN" sz="2400" b="1" i="1" dirty="0">
                <a:latin typeface="Calibri" panose="020F0502020204030204" pitchFamily="34" charset="0"/>
                <a:ea typeface="Calibri" panose="020F0502020204030204" pitchFamily="34" charset="0"/>
                <a:cs typeface="Calibri" panose="020F0502020204030204" pitchFamily="34" charset="0"/>
              </a:rPr>
              <a:t>      Looking forward to your active participation! </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a:p>
            <a:pPr algn="r"/>
            <a:r>
              <a:rPr lang="en-US" altLang="zh-CN" sz="2400" b="1" i="1" u="sng" dirty="0">
                <a:latin typeface="Calibri" panose="020F0502020204030204" pitchFamily="34" charset="0"/>
                <a:ea typeface="Calibri" panose="020F0502020204030204" pitchFamily="34" charset="0"/>
                <a:cs typeface="Calibri" panose="020F0502020204030204" pitchFamily="34" charset="0"/>
              </a:rPr>
              <a:t>The Students’ Union </a:t>
            </a:r>
            <a:endParaRPr lang="zh-CN" altLang="en-US" sz="2400" b="1" i="1" u="sng" dirty="0">
              <a:latin typeface="Calibri" panose="020F0502020204030204" pitchFamily="34" charset="0"/>
              <a:cs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416791" y="796829"/>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8" name="椭圆 7"/>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9"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10" name="TextBox 21"/>
          <p:cNvSpPr txBox="1"/>
          <p:nvPr/>
        </p:nvSpPr>
        <p:spPr>
          <a:xfrm>
            <a:off x="406114" y="854547"/>
            <a:ext cx="593913"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04</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11" name="TextBox 23"/>
          <p:cNvSpPr txBox="1"/>
          <p:nvPr/>
        </p:nvSpPr>
        <p:spPr>
          <a:xfrm>
            <a:off x="1307759" y="1020479"/>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应用文题型拓展</a:t>
            </a:r>
            <a:endPar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sp>
        <p:nvSpPr>
          <p:cNvPr id="3" name="文本框 2"/>
          <p:cNvSpPr txBox="1"/>
          <p:nvPr/>
        </p:nvSpPr>
        <p:spPr>
          <a:xfrm>
            <a:off x="-1" y="1592502"/>
            <a:ext cx="1191669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b="1" dirty="0">
                <a:solidFill>
                  <a:prstClr val="black"/>
                </a:solidFill>
                <a:latin typeface="Arial" panose="020B0604020202020204"/>
                <a:ea typeface="微软雅黑" panose="020B0503020204020204" pitchFamily="34" charset="-122"/>
              </a:rPr>
              <a:t>（</a:t>
            </a:r>
            <a:r>
              <a:rPr lang="en-US" altLang="zh-CN" sz="2400" b="1" dirty="0">
                <a:solidFill>
                  <a:prstClr val="black"/>
                </a:solidFill>
                <a:latin typeface="Arial" panose="020B0604020202020204"/>
                <a:ea typeface="微软雅黑" panose="020B0503020204020204" pitchFamily="34" charset="-122"/>
              </a:rPr>
              <a:t>2024</a:t>
            </a:r>
            <a:r>
              <a:rPr lang="zh-CN" altLang="en-US" sz="2400" b="1" dirty="0">
                <a:solidFill>
                  <a:prstClr val="black"/>
                </a:solidFill>
                <a:latin typeface="Arial" panose="020B0604020202020204"/>
                <a:ea typeface="微软雅黑" panose="020B0503020204020204" pitchFamily="34" charset="-122"/>
              </a:rPr>
              <a:t>年</a:t>
            </a:r>
            <a:r>
              <a:rPr lang="en-US" altLang="zh-CN" sz="2400" b="1" dirty="0">
                <a:solidFill>
                  <a:prstClr val="black"/>
                </a:solidFill>
                <a:latin typeface="Arial" panose="020B0604020202020204"/>
                <a:ea typeface="微软雅黑" panose="020B0503020204020204" pitchFamily="34" charset="-122"/>
              </a:rPr>
              <a:t>1</a:t>
            </a:r>
            <a:r>
              <a:rPr lang="zh-CN" altLang="en-US" sz="2400" b="1" dirty="0">
                <a:solidFill>
                  <a:prstClr val="black"/>
                </a:solidFill>
                <a:latin typeface="Arial" panose="020B0604020202020204"/>
                <a:ea typeface="微软雅黑" panose="020B0503020204020204" pitchFamily="34" charset="-122"/>
              </a:rPr>
              <a:t>月高三九省联考）</a:t>
            </a:r>
            <a:r>
              <a:rPr kumimoji="0" lang="zh-CN"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rPr>
              <a:t>你校英文报计划举办主题为“携手行动，节约粮食”的作文比赛。请你写一则活动通知，内容包括：（</a:t>
            </a:r>
            <a:r>
              <a:rPr kumimoji="0" lang="en-US"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rPr>
              <a:t>1</a:t>
            </a:r>
            <a:r>
              <a:rPr kumimoji="0" lang="zh-CN"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rPr>
              <a:t>）介绍活动目的；（</a:t>
            </a:r>
            <a:r>
              <a:rPr kumimoji="0" lang="en-US"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rPr>
              <a:t>2</a:t>
            </a:r>
            <a:r>
              <a:rPr kumimoji="0" lang="zh-CN"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rPr>
              <a:t>）说明参赛要求。</a:t>
            </a:r>
            <a:endParaRPr kumimoji="0" lang="zh-CN"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endParaRPr>
          </a:p>
        </p:txBody>
      </p:sp>
      <p:sp>
        <p:nvSpPr>
          <p:cNvPr id="5" name="文本框 4"/>
          <p:cNvSpPr txBox="1"/>
          <p:nvPr/>
        </p:nvSpPr>
        <p:spPr>
          <a:xfrm>
            <a:off x="231058" y="2546555"/>
            <a:ext cx="11705303" cy="4170372"/>
          </a:xfrm>
          <a:prstGeom prst="rect">
            <a:avLst/>
          </a:prstGeom>
          <a:noFill/>
        </p:spPr>
        <p:txBody>
          <a:bodyPr wrap="square">
            <a:spAutoFit/>
          </a:bodyPr>
          <a:lstStyle/>
          <a:p>
            <a:pPr marL="0" marR="0" lvl="0" indent="0" algn="ctr" defTabSz="914400" rtl="0" eaLnBrk="1" fontAlgn="auto" latinLnBrk="0" hangingPunct="1">
              <a:lnSpc>
                <a:spcPct val="100000"/>
              </a:lnSpc>
              <a:spcBef>
                <a:spcPts val="600"/>
              </a:spcBef>
              <a:spcAft>
                <a:spcPts val="0"/>
              </a:spcAft>
              <a:buClrTx/>
              <a:buSzTx/>
              <a:buFontTx/>
              <a:buNone/>
              <a:defRPr/>
            </a:pPr>
            <a:r>
              <a:rPr kumimoji="0" lang="en-US" altLang="zh-CN" sz="20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Notice </a:t>
            </a:r>
            <a:endParaRPr kumimoji="0" lang="en-US" altLang="zh-CN" sz="2000" b="1"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0"/>
              </a:spcAft>
              <a:buClrTx/>
              <a:buSzTx/>
              <a:buFontTx/>
              <a:buNone/>
              <a:defRPr/>
            </a:pPr>
            <a:r>
              <a:rPr kumimoji="0" lang="en-US" altLang="zh-CN" sz="200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_________________________________________________________</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（为了提高人们对粮食保护重要性的认识）</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an essay contest _______________________________________(</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以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联合行动，节约粮食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为主题的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)will be launched by Our school English newspaper. The detailed requirements for the competition ________________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要求如下</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Participants are required to write an essay in English, __________________________________________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重点阐述节约粮食的意义，并提出减少食物浪费的实用方法</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The entries should be original, well-structured, and ___________________________________(</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长度控制在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200-300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字以内</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Students from all grades are encouraged to participate, _____________________________________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交稿提交截止日期为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8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月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14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日</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Let's join hands and ____________________________________(</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为保护食物资源做出贡献</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algn="r" defTabSz="914400" rtl="0" eaLnBrk="1" fontAlgn="auto" latinLnBrk="0" hangingPunct="1">
              <a:lnSpc>
                <a:spcPct val="100000"/>
              </a:lnSpc>
              <a:spcBef>
                <a:spcPts val="600"/>
              </a:spcBef>
              <a:spcAft>
                <a:spcPts val="0"/>
              </a:spcAft>
              <a:buClrTx/>
              <a:buSzTx/>
              <a:buFontTx/>
              <a:buNone/>
              <a:defRPr/>
            </a:pPr>
            <a:r>
              <a:rPr lang="en-US" altLang="zh-CN" sz="2000" b="1"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School English Newspaper</a:t>
            </a:r>
            <a:endParaRPr lang="zh-CN" altLang="en-US" sz="1400" b="1" dirty="0"/>
          </a:p>
        </p:txBody>
      </p:sp>
      <p:sp>
        <p:nvSpPr>
          <p:cNvPr id="12" name="文本框 11"/>
          <p:cNvSpPr txBox="1"/>
          <p:nvPr/>
        </p:nvSpPr>
        <p:spPr>
          <a:xfrm>
            <a:off x="811161" y="2873166"/>
            <a:ext cx="7559116" cy="369332"/>
          </a:xfrm>
          <a:prstGeom prst="rect">
            <a:avLst/>
          </a:prstGeom>
          <a:noFill/>
        </p:spPr>
        <p:txBody>
          <a:bodyPr wrap="square">
            <a:spAutoFit/>
          </a:bodyPr>
          <a:lstStyle/>
          <a:p>
            <a:r>
              <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rPr>
              <a:t>In an effort to raise awareness about the importance of food conservation</a:t>
            </a:r>
            <a:endParaRPr lang="zh-CN" altLang="en-US" dirty="0"/>
          </a:p>
        </p:txBody>
      </p:sp>
      <p:sp>
        <p:nvSpPr>
          <p:cNvPr id="13" name="文本框 12"/>
          <p:cNvSpPr txBox="1"/>
          <p:nvPr/>
        </p:nvSpPr>
        <p:spPr>
          <a:xfrm>
            <a:off x="3390238" y="3201412"/>
            <a:ext cx="7559116" cy="369332"/>
          </a:xfrm>
          <a:prstGeom prst="rect">
            <a:avLst/>
          </a:prstGeom>
          <a:noFill/>
        </p:spPr>
        <p:txBody>
          <a:bodyPr wrap="square">
            <a:spAutoFit/>
          </a:bodyPr>
          <a:lstStyle/>
          <a:p>
            <a:r>
              <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rPr>
              <a:t>whose title/theme is  "Joint Action, Save Food” </a:t>
            </a:r>
            <a:endParaRPr lang="zh-CN" altLang="en-US" dirty="0"/>
          </a:p>
        </p:txBody>
      </p:sp>
      <p:sp>
        <p:nvSpPr>
          <p:cNvPr id="14" name="文本框 13"/>
          <p:cNvSpPr txBox="1"/>
          <p:nvPr/>
        </p:nvSpPr>
        <p:spPr>
          <a:xfrm>
            <a:off x="289485" y="3846181"/>
            <a:ext cx="7559116" cy="369332"/>
          </a:xfrm>
          <a:prstGeom prst="rect">
            <a:avLst/>
          </a:prstGeom>
          <a:noFill/>
        </p:spPr>
        <p:txBody>
          <a:bodyPr wrap="square">
            <a:spAutoFit/>
          </a:bodyPr>
          <a:lstStyle/>
          <a:p>
            <a:r>
              <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rPr>
              <a:t>are listed as follows</a:t>
            </a:r>
            <a:endParaRPr lang="zh-CN" altLang="en-US" dirty="0"/>
          </a:p>
        </p:txBody>
      </p:sp>
      <p:sp>
        <p:nvSpPr>
          <p:cNvPr id="15" name="文本框 14"/>
          <p:cNvSpPr txBox="1"/>
          <p:nvPr/>
        </p:nvSpPr>
        <p:spPr>
          <a:xfrm>
            <a:off x="6192054" y="3893073"/>
            <a:ext cx="5835823" cy="646331"/>
          </a:xfrm>
          <a:prstGeom prst="rect">
            <a:avLst/>
          </a:prstGeom>
          <a:noFill/>
        </p:spPr>
        <p:txBody>
          <a:bodyPr wrap="square">
            <a:spAutoFit/>
          </a:bodyPr>
          <a:lstStyle/>
          <a:p>
            <a:r>
              <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rPr>
              <a:t>focusing on the significance of saving food and suggesting practical ways to reduce food waste</a:t>
            </a:r>
            <a:endParaRPr lang="zh-CN" altLang="en-US" dirty="0"/>
          </a:p>
        </p:txBody>
      </p:sp>
      <p:sp>
        <p:nvSpPr>
          <p:cNvPr id="16" name="文本框 15"/>
          <p:cNvSpPr txBox="1"/>
          <p:nvPr/>
        </p:nvSpPr>
        <p:spPr>
          <a:xfrm>
            <a:off x="1930715" y="4836781"/>
            <a:ext cx="5835823" cy="369332"/>
          </a:xfrm>
          <a:prstGeom prst="rect">
            <a:avLst/>
          </a:prstGeom>
          <a:noFill/>
        </p:spPr>
        <p:txBody>
          <a:bodyPr wrap="square">
            <a:spAutoFit/>
          </a:bodyPr>
          <a:lstStyle/>
          <a:p>
            <a:r>
              <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rPr>
              <a:t>limited within 200-300 words in length</a:t>
            </a:r>
            <a:endParaRPr lang="zh-CN" altLang="en-US" dirty="0"/>
          </a:p>
        </p:txBody>
      </p:sp>
      <p:sp>
        <p:nvSpPr>
          <p:cNvPr id="17" name="文本框 16"/>
          <p:cNvSpPr txBox="1"/>
          <p:nvPr/>
        </p:nvSpPr>
        <p:spPr>
          <a:xfrm>
            <a:off x="3957830" y="5152328"/>
            <a:ext cx="5835823" cy="369332"/>
          </a:xfrm>
          <a:prstGeom prst="rect">
            <a:avLst/>
          </a:prstGeom>
          <a:noFill/>
        </p:spPr>
        <p:txBody>
          <a:bodyPr wrap="square">
            <a:spAutoFit/>
          </a:bodyPr>
          <a:lstStyle/>
          <a:p>
            <a:r>
              <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rPr>
              <a:t>and the deadline for submission is set on 14 August</a:t>
            </a:r>
            <a:endParaRPr lang="zh-CN" altLang="en-US" dirty="0"/>
          </a:p>
        </p:txBody>
      </p:sp>
      <p:sp>
        <p:nvSpPr>
          <p:cNvPr id="18" name="文本框 17"/>
          <p:cNvSpPr txBox="1"/>
          <p:nvPr/>
        </p:nvSpPr>
        <p:spPr>
          <a:xfrm>
            <a:off x="2657545" y="5774628"/>
            <a:ext cx="5835823" cy="369332"/>
          </a:xfrm>
          <a:prstGeom prst="rect">
            <a:avLst/>
          </a:prstGeom>
          <a:noFill/>
        </p:spPr>
        <p:txBody>
          <a:bodyPr wrap="square">
            <a:spAutoFit/>
          </a:bodyPr>
          <a:lstStyle/>
          <a:p>
            <a:r>
              <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rPr>
              <a:t>make a difference in conserving food resources!</a:t>
            </a:r>
            <a:endParaRPr lang="en-US" altLang="zh-CN" b="1" i="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arn(inVertic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arn(inVertical)">
                                      <p:cBhvr>
                                        <p:cTn id="3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16791" y="796829"/>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21"/>
          <p:cNvSpPr txBox="1"/>
          <p:nvPr/>
        </p:nvSpPr>
        <p:spPr>
          <a:xfrm>
            <a:off x="406114" y="854547"/>
            <a:ext cx="593913"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04</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23"/>
          <p:cNvSpPr txBox="1"/>
          <p:nvPr/>
        </p:nvSpPr>
        <p:spPr>
          <a:xfrm>
            <a:off x="1307759" y="1020479"/>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应用文题型拓展</a:t>
            </a:r>
            <a:endPar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sp>
        <p:nvSpPr>
          <p:cNvPr id="7" name="文本框 6"/>
          <p:cNvSpPr txBox="1"/>
          <p:nvPr/>
        </p:nvSpPr>
        <p:spPr>
          <a:xfrm>
            <a:off x="-1" y="1592502"/>
            <a:ext cx="11916698" cy="1200329"/>
          </a:xfrm>
          <a:prstGeom prst="rect">
            <a:avLst/>
          </a:prstGeom>
          <a:noFill/>
        </p:spPr>
        <p:txBody>
          <a:bodyPr wrap="square">
            <a:spAutoFit/>
          </a:bodyPr>
          <a:lstStyle/>
          <a:p>
            <a:pPr lvl="0">
              <a:defRPr/>
            </a:pPr>
            <a:r>
              <a:rPr lang="zh-CN" altLang="en-US" sz="2400" b="1" dirty="0">
                <a:solidFill>
                  <a:prstClr val="black"/>
                </a:solidFill>
                <a:latin typeface="Arial" panose="020B0604020202020204"/>
                <a:ea typeface="微软雅黑" panose="020B0503020204020204" pitchFamily="34" charset="-122"/>
              </a:rPr>
              <a:t>       假如你是李华，你校每年一度的校园文化艺术节</a:t>
            </a:r>
            <a:r>
              <a:rPr lang="en-US" altLang="zh-CN" sz="2400" b="1" dirty="0">
                <a:solidFill>
                  <a:prstClr val="black"/>
                </a:solidFill>
                <a:latin typeface="Arial" panose="020B0604020202020204"/>
                <a:ea typeface="微软雅黑" panose="020B0503020204020204" pitchFamily="34" charset="-122"/>
              </a:rPr>
              <a:t>(Culture and Arts Festival) </a:t>
            </a:r>
            <a:r>
              <a:rPr lang="zh-CN" altLang="en-US" sz="2400" b="1" dirty="0">
                <a:solidFill>
                  <a:prstClr val="black"/>
                </a:solidFill>
                <a:latin typeface="Arial" panose="020B0604020202020204"/>
                <a:ea typeface="微软雅黑" panose="020B0503020204020204" pitchFamily="34" charset="-122"/>
              </a:rPr>
              <a:t>即将举行，请你草拟一份通知。 内容包括：</a:t>
            </a:r>
            <a:r>
              <a:rPr lang="en-US" altLang="zh-CN" sz="2400" b="1" dirty="0">
                <a:solidFill>
                  <a:prstClr val="black"/>
                </a:solidFill>
                <a:latin typeface="Arial" panose="020B0604020202020204"/>
                <a:ea typeface="微软雅黑" panose="020B0503020204020204" pitchFamily="34" charset="-122"/>
              </a:rPr>
              <a:t>1.</a:t>
            </a:r>
            <a:r>
              <a:rPr lang="zh-CN" altLang="en-US" sz="2400" b="1" dirty="0">
                <a:solidFill>
                  <a:prstClr val="black"/>
                </a:solidFill>
                <a:latin typeface="Arial" panose="020B0604020202020204"/>
                <a:ea typeface="微软雅黑" panose="020B0503020204020204" pitchFamily="34" charset="-122"/>
              </a:rPr>
              <a:t>时间（</a:t>
            </a:r>
            <a:r>
              <a:rPr lang="en-US" altLang="zh-CN" sz="2400" b="1" dirty="0">
                <a:solidFill>
                  <a:prstClr val="black"/>
                </a:solidFill>
                <a:latin typeface="Arial" panose="020B0604020202020204"/>
                <a:ea typeface="微软雅黑" panose="020B0503020204020204" pitchFamily="34" charset="-122"/>
              </a:rPr>
              <a:t>3</a:t>
            </a:r>
            <a:r>
              <a:rPr lang="zh-CN" altLang="en-US" sz="2400" b="1" dirty="0">
                <a:solidFill>
                  <a:prstClr val="black"/>
                </a:solidFill>
                <a:latin typeface="Arial" panose="020B0604020202020204"/>
                <a:ea typeface="微软雅黑" panose="020B0503020204020204" pitchFamily="34" charset="-122"/>
              </a:rPr>
              <a:t>月份的第一个星期） </a:t>
            </a:r>
            <a:r>
              <a:rPr lang="en-US" altLang="zh-CN" sz="2400" b="1" dirty="0">
                <a:solidFill>
                  <a:prstClr val="black"/>
                </a:solidFill>
                <a:latin typeface="Arial" panose="020B0604020202020204"/>
                <a:ea typeface="微软雅黑" panose="020B0503020204020204" pitchFamily="34" charset="-122"/>
              </a:rPr>
              <a:t>2. </a:t>
            </a:r>
            <a:r>
              <a:rPr lang="zh-CN" altLang="en-US" sz="2400" b="1" dirty="0">
                <a:solidFill>
                  <a:prstClr val="black"/>
                </a:solidFill>
                <a:latin typeface="Arial" panose="020B0604020202020204"/>
                <a:ea typeface="微软雅黑" panose="020B0503020204020204" pitchFamily="34" charset="-122"/>
              </a:rPr>
              <a:t>活动（至少两项</a:t>
            </a:r>
            <a:r>
              <a:rPr lang="en-US" altLang="zh-CN" sz="2400" b="1" dirty="0">
                <a:solidFill>
                  <a:prstClr val="black"/>
                </a:solidFill>
                <a:latin typeface="Arial" panose="020B0604020202020204"/>
                <a:ea typeface="微软雅黑" panose="020B0503020204020204" pitchFamily="34" charset="-122"/>
              </a:rPr>
              <a:t>)  3.</a:t>
            </a:r>
            <a:r>
              <a:rPr lang="zh-CN" altLang="en-US" sz="2400" b="1" dirty="0">
                <a:solidFill>
                  <a:prstClr val="black"/>
                </a:solidFill>
                <a:latin typeface="Arial" panose="020B0604020202020204"/>
                <a:ea typeface="微软雅黑" panose="020B0503020204020204" pitchFamily="34" charset="-122"/>
              </a:rPr>
              <a:t>活动意义。</a:t>
            </a:r>
            <a:endParaRPr kumimoji="0" lang="zh-CN" altLang="en-US"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endParaRPr>
          </a:p>
        </p:txBody>
      </p:sp>
      <p:sp>
        <p:nvSpPr>
          <p:cNvPr id="19" name="文本框 3"/>
          <p:cNvSpPr txBox="1"/>
          <p:nvPr/>
        </p:nvSpPr>
        <p:spPr>
          <a:xfrm>
            <a:off x="0" y="3006402"/>
            <a:ext cx="11996383" cy="3816429"/>
          </a:xfrm>
          <a:prstGeom prst="rect">
            <a:avLst/>
          </a:prstGeom>
          <a:noFill/>
        </p:spPr>
        <p:txBody>
          <a:bodyPr wrap="square" rtlCol="0" anchor="t">
            <a:spAutoFit/>
          </a:bodyPr>
          <a:lstStyle/>
          <a:p>
            <a:pPr algn="ctr" eaLnBrk="0" fontAlgn="base" hangingPunct="0">
              <a:spcBef>
                <a:spcPct val="0"/>
              </a:spcBef>
              <a:spcAft>
                <a:spcPct val="0"/>
              </a:spcAft>
            </a:pPr>
            <a:r>
              <a:rPr lang="zh-CN" altLang="en-US" sz="2200" b="1" i="1" dirty="0">
                <a:latin typeface="Calibri" panose="020F0502020204030204" pitchFamily="34" charset="0"/>
                <a:ea typeface="宋体" panose="02010600030101010101" pitchFamily="2" charset="-122"/>
                <a:cs typeface="Calibri" panose="020F0502020204030204" pitchFamily="34" charset="0"/>
              </a:rPr>
              <a:t>Notice</a:t>
            </a:r>
            <a:endParaRPr lang="zh-CN" altLang="en-US" sz="2200" b="1" i="1" dirty="0">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Aiming to gain a better acquaintance with /a deeper insight into Chinese traditional culture, the Culture and Arts Festival of our school is scheduled to fall /take place during the first week of March, lasting about a week. </a:t>
            </a:r>
            <a:endPar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      Various activities will be organized, ranging from photography and calligraphy shows to folk dance and local operas performed by students. Not only will this festival broaden our horizons but also strengthen our confidence in Chinese culture.  </a:t>
            </a:r>
            <a:endPar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       Any student enthusiastic about Chinese culture is welcome. We’re firmly convinced that with your active involvement, the festival is bound to leave an unforgettable impression on you. </a:t>
            </a:r>
            <a:endPar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r" eaLnBrk="0" fontAlgn="base" hangingPunct="0">
              <a:spcBef>
                <a:spcPct val="0"/>
              </a:spcBef>
              <a:spcAft>
                <a:spcPct val="0"/>
              </a:spcAft>
            </a:pPr>
            <a:r>
              <a:rPr lang="zh-CN" altLang="en-US" sz="2200" b="1" i="1" dirty="0">
                <a:latin typeface="Calibri" panose="020F0502020204030204" pitchFamily="34" charset="0"/>
                <a:ea typeface="宋体" panose="02010600030101010101" pitchFamily="2" charset="-122"/>
                <a:cs typeface="Calibri" panose="020F0502020204030204" pitchFamily="34" charset="0"/>
              </a:rPr>
              <a:t> Students</a:t>
            </a:r>
            <a:r>
              <a:rPr lang="en-US" altLang="zh-CN" sz="2200" b="1" i="1" dirty="0">
                <a:latin typeface="Calibri" panose="020F0502020204030204" pitchFamily="34" charset="0"/>
                <a:ea typeface="Calibri" panose="020F0502020204030204" pitchFamily="34" charset="0"/>
                <a:cs typeface="Calibri" panose="020F0502020204030204" pitchFamily="34" charset="0"/>
              </a:rPr>
              <a:t>’</a:t>
            </a:r>
            <a:r>
              <a:rPr lang="zh-CN" altLang="en-US" sz="2200" b="1" i="1" dirty="0">
                <a:latin typeface="Calibri" panose="020F0502020204030204" pitchFamily="34" charset="0"/>
                <a:ea typeface="宋体" panose="02010600030101010101" pitchFamily="2" charset="-122"/>
                <a:cs typeface="Calibri" panose="020F0502020204030204" pitchFamily="34" charset="0"/>
              </a:rPr>
              <a:t> Union</a:t>
            </a:r>
            <a:endParaRPr lang="zh-CN" altLang="en-US" sz="2200" b="1" i="1" dirty="0">
              <a:latin typeface="Calibri" panose="020F0502020204030204" pitchFamily="34" charset="0"/>
              <a:ea typeface="宋体" panose="02010600030101010101" pitchFamily="2" charset="-122"/>
              <a:cs typeface="Calibri" panose="020F0502020204030204" pitchFamily="34" charset="0"/>
            </a:endParaRPr>
          </a:p>
          <a:p>
            <a:pPr algn="r" eaLnBrk="0" fontAlgn="base" hangingPunct="0">
              <a:spcBef>
                <a:spcPct val="0"/>
              </a:spcBef>
              <a:spcAft>
                <a:spcPct val="0"/>
              </a:spcAft>
            </a:pPr>
            <a:r>
              <a:rPr lang="zh-CN" altLang="en-US" sz="2200" b="1" i="1" dirty="0">
                <a:latin typeface="Calibri" panose="020F0502020204030204" pitchFamily="34" charset="0"/>
                <a:ea typeface="宋体" panose="02010600030101010101" pitchFamily="2" charset="-122"/>
                <a:cs typeface="Calibri" panose="020F0502020204030204" pitchFamily="34" charset="0"/>
              </a:rPr>
              <a:t> </a:t>
            </a:r>
            <a:r>
              <a:rPr lang="en-US" altLang="zh-CN" sz="2200" b="1" i="1" dirty="0">
                <a:latin typeface="Calibri" panose="020F0502020204030204" pitchFamily="34" charset="0"/>
                <a:ea typeface="宋体" panose="02010600030101010101" pitchFamily="2" charset="-122"/>
                <a:cs typeface="Calibri" panose="020F0502020204030204" pitchFamily="34" charset="0"/>
              </a:rPr>
              <a:t>February</a:t>
            </a:r>
            <a:r>
              <a:rPr lang="zh-CN" altLang="en-US" sz="2200" b="1" i="1" dirty="0">
                <a:latin typeface="Calibri" panose="020F0502020204030204" pitchFamily="34" charset="0"/>
                <a:ea typeface="宋体" panose="02010600030101010101" pitchFamily="2" charset="-122"/>
                <a:cs typeface="Calibri" panose="020F0502020204030204" pitchFamily="34" charset="0"/>
              </a:rPr>
              <a:t> 10th, </a:t>
            </a:r>
            <a:r>
              <a:rPr lang="en-US" altLang="zh-CN" sz="2200" b="1" i="1" dirty="0">
                <a:latin typeface="Calibri" panose="020F0502020204030204" pitchFamily="34" charset="0"/>
                <a:ea typeface="宋体" panose="02010600030101010101" pitchFamily="2" charset="-122"/>
                <a:cs typeface="Calibri" panose="020F0502020204030204" pitchFamily="34" charset="0"/>
              </a:rPr>
              <a:t>2025</a:t>
            </a:r>
            <a:endParaRPr lang="zh-CN" altLang="en-US" sz="2200" b="1" i="1" dirty="0">
              <a:latin typeface="Calibri" panose="020F0502020204030204" pitchFamily="34" charset="0"/>
              <a:ea typeface="宋体" panose="02010600030101010101" pitchFamily="2" charset="-122"/>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6200000">
            <a:off x="1144154" y="-1144155"/>
            <a:ext cx="6864927" cy="9153236"/>
          </a:xfrm>
          <a:prstGeom prst="rect">
            <a:avLst/>
          </a:prstGeom>
        </p:spPr>
      </p:pic>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a:stretch>
            <a:fillRect/>
          </a:stretch>
        </p:blipFill>
        <p:spPr>
          <a:xfrm rot="16200000" flipV="1">
            <a:off x="7214753" y="1887678"/>
            <a:ext cx="6864927" cy="3089569"/>
          </a:xfrm>
          <a:prstGeom prst="rect">
            <a:avLst/>
          </a:prstGeom>
        </p:spPr>
      </p:pic>
      <p:sp>
        <p:nvSpPr>
          <p:cNvPr id="22" name="Text Placeholder 4"/>
          <p:cNvSpPr txBox="1"/>
          <p:nvPr/>
        </p:nvSpPr>
        <p:spPr>
          <a:xfrm>
            <a:off x="3544082" y="4297142"/>
            <a:ext cx="5165916" cy="765285"/>
          </a:xfrm>
          <a:prstGeom prst="rect">
            <a:avLst/>
          </a:prstGeom>
          <a:noFill/>
          <a:ln>
            <a:no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1201420">
              <a:lnSpc>
                <a:spcPct val="114000"/>
              </a:lnSpc>
              <a:spcBef>
                <a:spcPts val="1315"/>
              </a:spcBef>
              <a:buNone/>
              <a:defRPr/>
            </a:pPr>
            <a:r>
              <a:rPr lang="zh-CN" altLang="en-US" sz="3600" b="1" spc="394"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a:sym typeface="字魂58号-创中黑" panose="00000500000000000000" pitchFamily="2" charset="-122"/>
              </a:rPr>
              <a:t>应用文分析</a:t>
            </a:r>
            <a:endParaRPr lang="id-ID" sz="3600" b="1" spc="394" dirty="0">
              <a:solidFill>
                <a:schemeClr val="tx1">
                  <a:lumMod val="85000"/>
                  <a:lumOff val="15000"/>
                </a:schemeClr>
              </a:solidFill>
              <a:latin typeface="微软雅黑" panose="020B0503020204020204" pitchFamily="34" charset="-122"/>
              <a:ea typeface="微软雅黑" panose="020B0503020204020204" pitchFamily="34" charset="-122"/>
              <a:cs typeface="Calibri" panose="020F0502020204030204"/>
              <a:sym typeface="字魂58号-创中黑" panose="00000500000000000000" pitchFamily="2" charset="-122"/>
            </a:endParaRPr>
          </a:p>
        </p:txBody>
      </p:sp>
      <p:sp>
        <p:nvSpPr>
          <p:cNvPr id="24" name="圆角矩形 11"/>
          <p:cNvSpPr/>
          <p:nvPr/>
        </p:nvSpPr>
        <p:spPr>
          <a:xfrm>
            <a:off x="4660489" y="5422106"/>
            <a:ext cx="2920181" cy="310100"/>
          </a:xfrm>
          <a:prstGeom prst="roundRect">
            <a:avLst/>
          </a:prstGeom>
          <a:solidFill>
            <a:srgbClr val="6A91C8"/>
          </a:solidFill>
          <a:ln w="381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19897" tIns="59948" rIns="119897" bIns="59948" rtlCol="0" anchor="ctr"/>
          <a:lstStyle/>
          <a:p>
            <a:pPr algn="ctr" defTabSz="1198880"/>
            <a:r>
              <a:rPr lang="zh-CN" altLang="en-US" sz="1315" dirty="0">
                <a:solidFill>
                  <a:schemeClr val="bg1"/>
                </a:solidFill>
                <a:latin typeface="微软雅黑" panose="020B0503020204020204" pitchFamily="34" charset="-122"/>
                <a:ea typeface="微软雅黑" panose="020B0503020204020204" pitchFamily="34" charset="-122"/>
                <a:sym typeface="字魂58号-创中黑" panose="00000500000000000000" pitchFamily="2" charset="-122"/>
              </a:rPr>
              <a:t>北师大嘉兴附中 吴晨华</a:t>
            </a:r>
            <a:endParaRPr lang="zh-CN" altLang="en-US" sz="1315" dirty="0">
              <a:solidFill>
                <a:schemeClr val="bg1"/>
              </a:solidFill>
              <a:latin typeface="微软雅黑" panose="020B0503020204020204" pitchFamily="34" charset="-122"/>
              <a:ea typeface="微软雅黑" panose="020B0503020204020204" pitchFamily="34" charset="-122"/>
              <a:sym typeface="字魂58号-创中黑" panose="00000500000000000000" pitchFamily="2" charset="-122"/>
            </a:endParaRPr>
          </a:p>
        </p:txBody>
      </p:sp>
      <p:sp>
        <p:nvSpPr>
          <p:cNvPr id="26" name="矩形 259"/>
          <p:cNvSpPr>
            <a:spLocks noChangeArrowheads="1"/>
          </p:cNvSpPr>
          <p:nvPr/>
        </p:nvSpPr>
        <p:spPr bwMode="auto">
          <a:xfrm>
            <a:off x="947078" y="2773016"/>
            <a:ext cx="10841799" cy="123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4000" b="1" dirty="0">
                <a:solidFill>
                  <a:schemeClr val="tx1">
                    <a:lumMod val="85000"/>
                    <a:lumOff val="15000"/>
                  </a:schemeClr>
                </a:solidFill>
                <a:cs typeface="Arial" panose="020B0604020202020204" pitchFamily="34" charset="0"/>
                <a:sym typeface="字魂58号-创中黑" panose="00000500000000000000" pitchFamily="2" charset="-122"/>
              </a:rPr>
              <a:t>2024</a:t>
            </a:r>
            <a:r>
              <a:rPr lang="zh-CN" altLang="en-US" sz="4000" b="1" dirty="0">
                <a:solidFill>
                  <a:schemeClr val="tx1">
                    <a:lumMod val="85000"/>
                    <a:lumOff val="15000"/>
                  </a:schemeClr>
                </a:solidFill>
                <a:cs typeface="Arial" panose="020B0604020202020204" pitchFamily="34" charset="0"/>
                <a:sym typeface="字魂58号-创中黑" panose="00000500000000000000" pitchFamily="2" charset="-122"/>
              </a:rPr>
              <a:t>学年第二学期浙江省七彩阳光新高考研究联盟返校联考高三英语</a:t>
            </a:r>
            <a:endParaRPr lang="en-US" altLang="zh-CN" sz="4000" b="1" dirty="0">
              <a:solidFill>
                <a:schemeClr val="tx1">
                  <a:lumMod val="85000"/>
                  <a:lumOff val="15000"/>
                </a:schemeClr>
              </a:solidFill>
              <a:cs typeface="Arial" panose="020B0604020202020204" pitchFamily="34" charset="0"/>
              <a:sym typeface="字魂58号-创中黑" panose="00000500000000000000"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3"/>
          <p:cNvSpPr txBox="1"/>
          <p:nvPr/>
        </p:nvSpPr>
        <p:spPr>
          <a:xfrm>
            <a:off x="0" y="2476595"/>
            <a:ext cx="11996383" cy="4493538"/>
          </a:xfrm>
          <a:prstGeom prst="rect">
            <a:avLst/>
          </a:prstGeom>
          <a:noFill/>
        </p:spPr>
        <p:txBody>
          <a:bodyPr wrap="square" rtlCol="0" anchor="t">
            <a:spAutoFit/>
          </a:bodyPr>
          <a:lstStyle/>
          <a:p>
            <a:pPr algn="ctr" eaLnBrk="0" fontAlgn="base" hangingPunct="0">
              <a:spcBef>
                <a:spcPct val="0"/>
              </a:spcBef>
              <a:spcAft>
                <a:spcPct val="0"/>
              </a:spcAft>
            </a:pPr>
            <a:r>
              <a:rPr lang="zh-CN" altLang="en-US" sz="2200" b="1" i="1" dirty="0">
                <a:latin typeface="Calibri" panose="020F0502020204030204" pitchFamily="34" charset="0"/>
                <a:ea typeface="宋体" panose="02010600030101010101" pitchFamily="2" charset="-122"/>
                <a:cs typeface="Calibri" panose="020F0502020204030204" pitchFamily="34" charset="0"/>
              </a:rPr>
              <a:t>Notice</a:t>
            </a:r>
            <a:endParaRPr lang="zh-CN" altLang="en-US" sz="2200" b="1" i="1" dirty="0">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n-US" altLang="zh-CN" sz="2200" b="1" i="1" u="sng" dirty="0">
                <a:solidFill>
                  <a:prstClr val="black"/>
                </a:solidFill>
                <a:latin typeface="Calibri" panose="020F0502020204030204" pitchFamily="34" charset="0"/>
                <a:ea typeface="宋体" panose="02010600030101010101" pitchFamily="2" charset="-122"/>
                <a:cs typeface="Calibri" panose="020F0502020204030204" pitchFamily="34" charset="0"/>
              </a:rPr>
              <a:t>Aiming to gain a better acquaintance with /a deeper insight into Chinese traditional culture</a:t>
            </a: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 the Culture and Arts Festival of our school is scheduled to fall /take place during the first week of March, lasting about a week. </a:t>
            </a:r>
            <a:endPar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      </a:t>
            </a:r>
            <a:endPar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       Various activities will be organized, ranging from photography and calligraphy shows to folk dance and local operas performed by students. </a:t>
            </a:r>
            <a:r>
              <a:rPr lang="en-US" altLang="zh-CN" sz="2200" b="1" i="1" u="sng" dirty="0">
                <a:solidFill>
                  <a:prstClr val="black"/>
                </a:solidFill>
                <a:latin typeface="Calibri" panose="020F0502020204030204" pitchFamily="34" charset="0"/>
                <a:ea typeface="宋体" panose="02010600030101010101" pitchFamily="2" charset="-122"/>
                <a:cs typeface="Calibri" panose="020F0502020204030204" pitchFamily="34" charset="0"/>
              </a:rPr>
              <a:t>Not only will this festival broaden our horizons but also strengthen our confidence in Chinese culture.  </a:t>
            </a:r>
            <a:endParaRPr lang="en-US" altLang="zh-CN" sz="2200" b="1" i="1" u="sng"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       </a:t>
            </a:r>
            <a:endPar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just" eaLnBrk="0" fontAlgn="base" hangingPunct="0">
              <a:spcBef>
                <a:spcPct val="0"/>
              </a:spcBef>
              <a:spcAft>
                <a:spcPct val="0"/>
              </a:spcAft>
            </a:pPr>
            <a:r>
              <a:rPr lang="en-US" altLang="zh-CN" sz="2200" b="1" i="1" dirty="0">
                <a:solidFill>
                  <a:prstClr val="black"/>
                </a:solidFill>
                <a:latin typeface="Calibri" panose="020F0502020204030204" pitchFamily="34" charset="0"/>
                <a:ea typeface="宋体" panose="02010600030101010101" pitchFamily="2" charset="-122"/>
                <a:cs typeface="Calibri" panose="020F0502020204030204" pitchFamily="34" charset="0"/>
              </a:rPr>
              <a:t>       </a:t>
            </a:r>
            <a:r>
              <a:rPr lang="en-US" altLang="zh-CN" sz="2200" b="1" i="1" u="sng" dirty="0">
                <a:solidFill>
                  <a:prstClr val="black"/>
                </a:solidFill>
                <a:latin typeface="Calibri" panose="020F0502020204030204" pitchFamily="34" charset="0"/>
                <a:ea typeface="宋体" panose="02010600030101010101" pitchFamily="2" charset="-122"/>
                <a:cs typeface="Calibri" panose="020F0502020204030204" pitchFamily="34" charset="0"/>
              </a:rPr>
              <a:t>Any student enthusiastic about Chinese culture is welcome. We’re firmly convinced that with your active involvement, the festival is bound to leave an unforgettable impression on you. </a:t>
            </a:r>
            <a:endParaRPr lang="en-US" altLang="zh-CN" sz="2200" b="1" i="1" u="sng" dirty="0">
              <a:solidFill>
                <a:prstClr val="black"/>
              </a:solidFill>
              <a:latin typeface="Calibri" panose="020F0502020204030204" pitchFamily="34" charset="0"/>
              <a:ea typeface="宋体" panose="02010600030101010101" pitchFamily="2" charset="-122"/>
              <a:cs typeface="Calibri" panose="020F0502020204030204" pitchFamily="34" charset="0"/>
            </a:endParaRPr>
          </a:p>
          <a:p>
            <a:pPr algn="r" eaLnBrk="0" fontAlgn="base" hangingPunct="0">
              <a:spcBef>
                <a:spcPct val="0"/>
              </a:spcBef>
              <a:spcAft>
                <a:spcPct val="0"/>
              </a:spcAft>
            </a:pPr>
            <a:r>
              <a:rPr lang="zh-CN" altLang="en-US" sz="2200" b="1" i="1" dirty="0">
                <a:latin typeface="Calibri" panose="020F0502020204030204" pitchFamily="34" charset="0"/>
                <a:ea typeface="宋体" panose="02010600030101010101" pitchFamily="2" charset="-122"/>
                <a:cs typeface="Calibri" panose="020F0502020204030204" pitchFamily="34" charset="0"/>
              </a:rPr>
              <a:t> Students</a:t>
            </a:r>
            <a:r>
              <a:rPr lang="en-US" altLang="zh-CN" sz="2200" b="1" i="1" dirty="0">
                <a:latin typeface="Calibri" panose="020F0502020204030204" pitchFamily="34" charset="0"/>
                <a:ea typeface="Calibri" panose="020F0502020204030204" pitchFamily="34" charset="0"/>
                <a:cs typeface="Calibri" panose="020F0502020204030204" pitchFamily="34" charset="0"/>
              </a:rPr>
              <a:t>’</a:t>
            </a:r>
            <a:r>
              <a:rPr lang="zh-CN" altLang="en-US" sz="2200" b="1" i="1" dirty="0">
                <a:latin typeface="Calibri" panose="020F0502020204030204" pitchFamily="34" charset="0"/>
                <a:ea typeface="宋体" panose="02010600030101010101" pitchFamily="2" charset="-122"/>
                <a:cs typeface="Calibri" panose="020F0502020204030204" pitchFamily="34" charset="0"/>
              </a:rPr>
              <a:t> Union</a:t>
            </a:r>
            <a:endParaRPr lang="zh-CN" altLang="en-US" sz="2200" b="1" i="1" dirty="0">
              <a:latin typeface="Calibri" panose="020F0502020204030204" pitchFamily="34" charset="0"/>
              <a:ea typeface="宋体" panose="02010600030101010101" pitchFamily="2" charset="-122"/>
              <a:cs typeface="Calibri" panose="020F0502020204030204" pitchFamily="34" charset="0"/>
            </a:endParaRPr>
          </a:p>
          <a:p>
            <a:pPr algn="r" eaLnBrk="0" fontAlgn="base" hangingPunct="0">
              <a:spcBef>
                <a:spcPct val="0"/>
              </a:spcBef>
              <a:spcAft>
                <a:spcPct val="0"/>
              </a:spcAft>
            </a:pPr>
            <a:r>
              <a:rPr lang="zh-CN" altLang="en-US" sz="2200" b="1" i="1" dirty="0">
                <a:latin typeface="Calibri" panose="020F0502020204030204" pitchFamily="34" charset="0"/>
                <a:ea typeface="宋体" panose="02010600030101010101" pitchFamily="2" charset="-122"/>
                <a:cs typeface="Calibri" panose="020F0502020204030204" pitchFamily="34" charset="0"/>
              </a:rPr>
              <a:t> </a:t>
            </a:r>
            <a:r>
              <a:rPr lang="en-US" altLang="zh-CN" sz="2200" b="1" i="1" dirty="0">
                <a:latin typeface="Calibri" panose="020F0502020204030204" pitchFamily="34" charset="0"/>
                <a:ea typeface="宋体" panose="02010600030101010101" pitchFamily="2" charset="-122"/>
                <a:cs typeface="Calibri" panose="020F0502020204030204" pitchFamily="34" charset="0"/>
              </a:rPr>
              <a:t>February</a:t>
            </a:r>
            <a:r>
              <a:rPr lang="zh-CN" altLang="en-US" sz="2200" b="1" i="1" dirty="0">
                <a:latin typeface="Calibri" panose="020F0502020204030204" pitchFamily="34" charset="0"/>
                <a:ea typeface="宋体" panose="02010600030101010101" pitchFamily="2" charset="-122"/>
                <a:cs typeface="Calibri" panose="020F0502020204030204" pitchFamily="34" charset="0"/>
              </a:rPr>
              <a:t> 10th, </a:t>
            </a:r>
            <a:r>
              <a:rPr lang="en-US" altLang="zh-CN" sz="2200" b="1" i="1" dirty="0">
                <a:latin typeface="Calibri" panose="020F0502020204030204" pitchFamily="34" charset="0"/>
                <a:ea typeface="宋体" panose="02010600030101010101" pitchFamily="2" charset="-122"/>
                <a:cs typeface="Calibri" panose="020F0502020204030204" pitchFamily="34" charset="0"/>
              </a:rPr>
              <a:t>2025</a:t>
            </a:r>
            <a:endParaRPr lang="zh-CN" altLang="en-US" sz="2200" b="1" i="1" dirty="0">
              <a:latin typeface="Calibri" panose="020F0502020204030204" pitchFamily="34" charset="0"/>
              <a:ea typeface="宋体" panose="02010600030101010101" pitchFamily="2" charset="-122"/>
              <a:cs typeface="Calibri" panose="020F0502020204030204" pitchFamily="34" charset="0"/>
            </a:endParaRPr>
          </a:p>
        </p:txBody>
      </p:sp>
      <p:grpSp>
        <p:nvGrpSpPr>
          <p:cNvPr id="2" name="组合 1"/>
          <p:cNvGrpSpPr/>
          <p:nvPr/>
        </p:nvGrpSpPr>
        <p:grpSpPr>
          <a:xfrm>
            <a:off x="259475" y="57068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21"/>
          <p:cNvSpPr txBox="1"/>
          <p:nvPr/>
        </p:nvSpPr>
        <p:spPr>
          <a:xfrm>
            <a:off x="248798" y="628405"/>
            <a:ext cx="593913"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04</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23"/>
          <p:cNvSpPr txBox="1"/>
          <p:nvPr/>
        </p:nvSpPr>
        <p:spPr>
          <a:xfrm>
            <a:off x="973462" y="87299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应用文题型拓展</a:t>
            </a:r>
            <a:endPar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sp>
        <p:nvSpPr>
          <p:cNvPr id="7" name="文本框 6"/>
          <p:cNvSpPr txBox="1"/>
          <p:nvPr/>
        </p:nvSpPr>
        <p:spPr>
          <a:xfrm>
            <a:off x="0" y="1193640"/>
            <a:ext cx="11916698"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b="1" dirty="0">
                <a:solidFill>
                  <a:prstClr val="black"/>
                </a:solidFill>
                <a:latin typeface="Arial" panose="020B0604020202020204"/>
                <a:ea typeface="微软雅黑" panose="020B0503020204020204" pitchFamily="34" charset="-122"/>
              </a:rPr>
              <a:t>（改编版</a:t>
            </a:r>
            <a:r>
              <a:rPr lang="en-US" altLang="zh-CN" sz="2400" b="1" dirty="0">
                <a:solidFill>
                  <a:prstClr val="black"/>
                </a:solidFill>
                <a:latin typeface="Arial" panose="020B0604020202020204"/>
                <a:ea typeface="微软雅黑" panose="020B0503020204020204" pitchFamily="34" charset="-122"/>
              </a:rPr>
              <a:t>1</a:t>
            </a:r>
            <a:r>
              <a:rPr lang="zh-CN" altLang="en-US" sz="2400" b="1" dirty="0">
                <a:solidFill>
                  <a:prstClr val="black"/>
                </a:solidFill>
                <a:latin typeface="Arial" panose="020B0604020202020204"/>
                <a:ea typeface="微软雅黑" panose="020B0503020204020204" pitchFamily="34" charset="-122"/>
              </a:rPr>
              <a:t>）假如你是李华，你校每年一度的校园文化艺术节即将举行，请给外教</a:t>
            </a:r>
            <a:r>
              <a:rPr lang="en-US" altLang="zh-CN" sz="2400" b="1" dirty="0">
                <a:solidFill>
                  <a:prstClr val="black"/>
                </a:solidFill>
                <a:latin typeface="Arial" panose="020B0604020202020204"/>
                <a:ea typeface="微软雅黑" panose="020B0503020204020204" pitchFamily="34" charset="-122"/>
              </a:rPr>
              <a:t>Chris</a:t>
            </a:r>
            <a:r>
              <a:rPr lang="zh-CN" altLang="en-US" sz="2400" b="1" dirty="0">
                <a:solidFill>
                  <a:prstClr val="black"/>
                </a:solidFill>
                <a:latin typeface="Arial" panose="020B0604020202020204"/>
                <a:ea typeface="微软雅黑" panose="020B0503020204020204" pitchFamily="34" charset="-122"/>
              </a:rPr>
              <a:t>写一封信，邀请他参加活动。内容包括：</a:t>
            </a:r>
            <a:r>
              <a:rPr lang="en-US" altLang="zh-CN" sz="2400" b="1" dirty="0">
                <a:solidFill>
                  <a:prstClr val="black"/>
                </a:solidFill>
                <a:latin typeface="Arial" panose="020B0604020202020204"/>
                <a:ea typeface="微软雅黑" panose="020B0503020204020204" pitchFamily="34" charset="-122"/>
              </a:rPr>
              <a:t>1. </a:t>
            </a:r>
            <a:r>
              <a:rPr lang="zh-CN" altLang="en-US" sz="2400" b="1" dirty="0">
                <a:solidFill>
                  <a:prstClr val="black"/>
                </a:solidFill>
                <a:latin typeface="Arial" panose="020B0604020202020204"/>
                <a:ea typeface="微软雅黑" panose="020B0503020204020204" pitchFamily="34" charset="-122"/>
              </a:rPr>
              <a:t>时间（</a:t>
            </a:r>
            <a:r>
              <a:rPr lang="en-US" altLang="zh-CN" sz="2400" b="1" dirty="0">
                <a:solidFill>
                  <a:prstClr val="black"/>
                </a:solidFill>
                <a:latin typeface="Arial" panose="020B0604020202020204"/>
                <a:ea typeface="微软雅黑" panose="020B0503020204020204" pitchFamily="34" charset="-122"/>
              </a:rPr>
              <a:t>3</a:t>
            </a:r>
            <a:r>
              <a:rPr lang="zh-CN" altLang="en-US" sz="2400" b="1" dirty="0">
                <a:solidFill>
                  <a:prstClr val="black"/>
                </a:solidFill>
                <a:latin typeface="Arial" panose="020B0604020202020204"/>
                <a:ea typeface="微软雅黑" panose="020B0503020204020204" pitchFamily="34" charset="-122"/>
              </a:rPr>
              <a:t>月份的第一个星期）</a:t>
            </a:r>
            <a:r>
              <a:rPr lang="en-US" altLang="zh-CN" sz="2400" b="1" dirty="0">
                <a:solidFill>
                  <a:prstClr val="black"/>
                </a:solidFill>
                <a:latin typeface="Arial" panose="020B0604020202020204"/>
                <a:ea typeface="微软雅黑" panose="020B0503020204020204" pitchFamily="34" charset="-122"/>
              </a:rPr>
              <a:t>2. </a:t>
            </a:r>
            <a:r>
              <a:rPr lang="zh-CN" altLang="en-US" sz="2400" b="1" dirty="0">
                <a:solidFill>
                  <a:prstClr val="black"/>
                </a:solidFill>
                <a:latin typeface="Arial" panose="020B0604020202020204"/>
                <a:ea typeface="微软雅黑" panose="020B0503020204020204" pitchFamily="34" charset="-122"/>
              </a:rPr>
              <a:t>活动内容 </a:t>
            </a:r>
            <a:r>
              <a:rPr lang="en-US" altLang="zh-CN" sz="2400" b="1" dirty="0">
                <a:solidFill>
                  <a:prstClr val="black"/>
                </a:solidFill>
                <a:latin typeface="Arial" panose="020B0604020202020204"/>
                <a:ea typeface="微软雅黑" panose="020B0503020204020204" pitchFamily="34" charset="-122"/>
              </a:rPr>
              <a:t>3.</a:t>
            </a:r>
            <a:r>
              <a:rPr lang="zh-CN" altLang="en-US" sz="2400" b="1" dirty="0">
                <a:solidFill>
                  <a:prstClr val="black"/>
                </a:solidFill>
                <a:latin typeface="Arial" panose="020B0604020202020204"/>
                <a:ea typeface="微软雅黑" panose="020B0503020204020204" pitchFamily="34" charset="-122"/>
              </a:rPr>
              <a:t>邀请参加。</a:t>
            </a:r>
            <a:endParaRPr kumimoji="0" lang="zh-CN"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endParaRPr>
          </a:p>
        </p:txBody>
      </p:sp>
      <p:sp>
        <p:nvSpPr>
          <p:cNvPr id="10" name="矩形 9"/>
          <p:cNvSpPr/>
          <p:nvPr/>
        </p:nvSpPr>
        <p:spPr>
          <a:xfrm>
            <a:off x="0" y="2410017"/>
            <a:ext cx="11832504" cy="400110"/>
          </a:xfrm>
          <a:prstGeom prst="rect">
            <a:avLst/>
          </a:prstGeom>
          <a:solidFill>
            <a:schemeClr val="bg1"/>
          </a:solidFill>
        </p:spPr>
        <p:txBody>
          <a:bodyPr wrap="square">
            <a:spAutoFit/>
          </a:bodyPr>
          <a:lstStyle/>
          <a:p>
            <a:pPr lvl="0" eaLnBrk="0" fontAlgn="base" hangingPunct="0">
              <a:spcBef>
                <a:spcPct val="0"/>
              </a:spcBef>
              <a:spcAft>
                <a:spcPct val="0"/>
              </a:spcAft>
            </a:pPr>
            <a:r>
              <a:rPr lang="en-US" altLang="zh-CN" sz="2000" b="1" dirty="0">
                <a:solidFill>
                  <a:srgbClr val="0000CC"/>
                </a:solidFill>
                <a:latin typeface="Arial" panose="020B0604020202020204" pitchFamily="34" charset="0"/>
              </a:rPr>
              <a:t>Dear Chris,</a:t>
            </a:r>
            <a:endParaRPr lang="zh-CN" altLang="en-US" sz="2000" b="1" dirty="0">
              <a:solidFill>
                <a:srgbClr val="0000CC"/>
              </a:solidFill>
              <a:latin typeface="Arial" panose="020B0604020202020204" pitchFamily="34" charset="0"/>
            </a:endParaRPr>
          </a:p>
        </p:txBody>
      </p:sp>
      <p:sp>
        <p:nvSpPr>
          <p:cNvPr id="12" name="矩形 11"/>
          <p:cNvSpPr/>
          <p:nvPr/>
        </p:nvSpPr>
        <p:spPr>
          <a:xfrm>
            <a:off x="0" y="2851774"/>
            <a:ext cx="12192000" cy="1015663"/>
          </a:xfrm>
          <a:prstGeom prst="rect">
            <a:avLst/>
          </a:prstGeom>
          <a:solidFill>
            <a:schemeClr val="bg1"/>
          </a:solidFill>
        </p:spPr>
        <p:txBody>
          <a:bodyPr wrap="square">
            <a:spAutoFit/>
          </a:bodyPr>
          <a:lstStyle/>
          <a:p>
            <a:pPr indent="266700" algn="just" fontAlgn="ctr">
              <a:spcAft>
                <a:spcPts val="0"/>
              </a:spcAft>
            </a:pPr>
            <a:r>
              <a:rPr lang="en-US" altLang="zh-CN" sz="2000" b="1" dirty="0">
                <a:solidFill>
                  <a:prstClr val="black"/>
                </a:solidFill>
                <a:latin typeface="Arial" panose="020B0604020202020204" pitchFamily="34" charset="0"/>
              </a:rPr>
              <a:t>   </a:t>
            </a:r>
            <a:r>
              <a:rPr lang="en-US" altLang="zh-CN" sz="2000" b="1" u="sng" dirty="0">
                <a:solidFill>
                  <a:srgbClr val="FF0000"/>
                </a:solidFill>
                <a:latin typeface="Arial" panose="020B0604020202020204" pitchFamily="34" charset="0"/>
              </a:rPr>
              <a:t>Learning /Knowing that </a:t>
            </a:r>
            <a:r>
              <a:rPr lang="en-US" altLang="zh-CN" sz="2000" b="1" dirty="0">
                <a:solidFill>
                  <a:prstClr val="black"/>
                </a:solidFill>
                <a:latin typeface="Arial" panose="020B0604020202020204" pitchFamily="34" charset="0"/>
              </a:rPr>
              <a:t>the annual Culture and Arts Festival of our school is to be organized, </a:t>
            </a:r>
            <a:r>
              <a:rPr lang="en-US" altLang="zh-CN" sz="2000" b="1" u="sng" dirty="0">
                <a:solidFill>
                  <a:srgbClr val="FF0000"/>
                </a:solidFill>
                <a:latin typeface="Arial" panose="020B0604020202020204" pitchFamily="34" charset="0"/>
              </a:rPr>
              <a:t>I’m writing to extend/convey my earnest invitation for you to join us.</a:t>
            </a:r>
            <a:endParaRPr lang="en-US" altLang="zh-CN" sz="2000" b="1" u="sng" dirty="0">
              <a:solidFill>
                <a:srgbClr val="FF0000"/>
              </a:solidFill>
              <a:latin typeface="Arial" panose="020B0604020202020204" pitchFamily="34" charset="0"/>
            </a:endParaRPr>
          </a:p>
          <a:p>
            <a:pPr indent="266700" algn="just" fontAlgn="ctr">
              <a:spcAft>
                <a:spcPts val="0"/>
              </a:spcAft>
            </a:pPr>
            <a:endParaRPr lang="en-US" altLang="zh-CN" sz="2000" b="1" u="sng" dirty="0">
              <a:solidFill>
                <a:srgbClr val="FF0000"/>
              </a:solidFill>
              <a:latin typeface="Arial" panose="020B0604020202020204" pitchFamily="34" charset="0"/>
            </a:endParaRPr>
          </a:p>
        </p:txBody>
      </p:sp>
      <p:sp>
        <p:nvSpPr>
          <p:cNvPr id="13" name="矩形 12"/>
          <p:cNvSpPr/>
          <p:nvPr/>
        </p:nvSpPr>
        <p:spPr>
          <a:xfrm>
            <a:off x="0" y="3223174"/>
            <a:ext cx="11996383" cy="707886"/>
          </a:xfrm>
          <a:prstGeom prst="rect">
            <a:avLst/>
          </a:prstGeom>
        </p:spPr>
        <p:txBody>
          <a:bodyPr wrap="square">
            <a:spAutoFit/>
          </a:bodyPr>
          <a:lstStyle/>
          <a:p>
            <a:pPr lvl="0" indent="266700" algn="just" fontAlgn="ctr"/>
            <a:r>
              <a:rPr lang="en-US" altLang="zh-CN" sz="2000" b="1" dirty="0">
                <a:solidFill>
                  <a:prstClr val="black"/>
                </a:solidFill>
                <a:latin typeface="Arial" panose="020B0604020202020204" pitchFamily="34" charset="0"/>
              </a:rPr>
              <a:t>                                                                                                                      The Festival is scheduled to fall/take place during the first week in March in our campus, lasting about a week. </a:t>
            </a:r>
            <a:endParaRPr lang="zh-CN" altLang="zh-CN" sz="2000" b="1" dirty="0">
              <a:solidFill>
                <a:prstClr val="black"/>
              </a:solidFill>
              <a:latin typeface="Arial" panose="020B0604020202020204" pitchFamily="34" charset="0"/>
            </a:endParaRPr>
          </a:p>
        </p:txBody>
      </p:sp>
      <p:sp>
        <p:nvSpPr>
          <p:cNvPr id="14" name="矩形 13"/>
          <p:cNvSpPr/>
          <p:nvPr/>
        </p:nvSpPr>
        <p:spPr>
          <a:xfrm>
            <a:off x="5673875" y="4508495"/>
            <a:ext cx="6518125" cy="397613"/>
          </a:xfrm>
          <a:prstGeom prst="rect">
            <a:avLst/>
          </a:prstGeom>
          <a:solidFill>
            <a:schemeClr val="bg1"/>
          </a:solidFill>
        </p:spPr>
        <p:txBody>
          <a:bodyPr wrap="square">
            <a:spAutoFit/>
          </a:bodyPr>
          <a:lstStyle/>
          <a:p>
            <a:pPr algn="just" fontAlgn="ctr">
              <a:spcAft>
                <a:spcPts val="0"/>
              </a:spcAft>
            </a:pPr>
            <a:r>
              <a:rPr lang="zh-CN" altLang="zh-CN" sz="2000" b="1" dirty="0">
                <a:solidFill>
                  <a:prstClr val="black"/>
                </a:solidFill>
                <a:latin typeface="Arial" panose="020B0604020202020204" pitchFamily="34" charset="0"/>
              </a:rPr>
              <a:t> </a:t>
            </a:r>
            <a:r>
              <a:rPr lang="en-US" altLang="zh-CN" sz="2000" b="1" dirty="0">
                <a:solidFill>
                  <a:prstClr val="black"/>
                </a:solidFill>
                <a:latin typeface="Arial" panose="020B0604020202020204" pitchFamily="34" charset="0"/>
              </a:rPr>
              <a:t>It will </a:t>
            </a:r>
            <a:r>
              <a:rPr lang="en-US" altLang="zh-CN" sz="2000" b="1" dirty="0">
                <a:solidFill>
                  <a:srgbClr val="FF0000"/>
                </a:solidFill>
                <a:latin typeface="Arial" panose="020B0604020202020204" pitchFamily="34" charset="0"/>
              </a:rPr>
              <a:t>expose </a:t>
            </a:r>
            <a:r>
              <a:rPr lang="en-US" altLang="zh-CN" sz="2000" b="1" dirty="0">
                <a:solidFill>
                  <a:prstClr val="black"/>
                </a:solidFill>
                <a:latin typeface="Arial" panose="020B0604020202020204" pitchFamily="34" charset="0"/>
              </a:rPr>
              <a:t>the participants </a:t>
            </a:r>
            <a:r>
              <a:rPr lang="en-US" altLang="zh-CN" sz="2000" b="1" dirty="0">
                <a:solidFill>
                  <a:srgbClr val="FF0000"/>
                </a:solidFill>
                <a:latin typeface="Arial" panose="020B0604020202020204" pitchFamily="34" charset="0"/>
              </a:rPr>
              <a:t>to</a:t>
            </a:r>
            <a:r>
              <a:rPr lang="en-US" altLang="zh-CN" sz="2000" b="1" dirty="0">
                <a:solidFill>
                  <a:prstClr val="black"/>
                </a:solidFill>
                <a:latin typeface="Arial" panose="020B0604020202020204" pitchFamily="34" charset="0"/>
              </a:rPr>
              <a:t> Chinese traditional</a:t>
            </a:r>
            <a:endParaRPr lang="zh-CN" altLang="zh-CN" sz="2000" b="1" dirty="0">
              <a:solidFill>
                <a:prstClr val="black"/>
              </a:solidFill>
              <a:latin typeface="Arial" panose="020B0604020202020204" pitchFamily="34" charset="0"/>
            </a:endParaRPr>
          </a:p>
        </p:txBody>
      </p:sp>
      <p:sp>
        <p:nvSpPr>
          <p:cNvPr id="15" name="矩形 14"/>
          <p:cNvSpPr/>
          <p:nvPr/>
        </p:nvSpPr>
        <p:spPr>
          <a:xfrm>
            <a:off x="0" y="4926865"/>
            <a:ext cx="11934500" cy="707886"/>
          </a:xfrm>
          <a:prstGeom prst="rect">
            <a:avLst/>
          </a:prstGeom>
          <a:solidFill>
            <a:schemeClr val="bg1"/>
          </a:solidFill>
        </p:spPr>
        <p:txBody>
          <a:bodyPr wrap="square">
            <a:spAutoFit/>
          </a:bodyPr>
          <a:lstStyle/>
          <a:p>
            <a:pPr algn="just" fontAlgn="ctr">
              <a:spcAft>
                <a:spcPts val="0"/>
              </a:spcAft>
            </a:pPr>
            <a:r>
              <a:rPr lang="en-US" altLang="zh-CN" sz="2000" b="1" dirty="0">
                <a:solidFill>
                  <a:prstClr val="black"/>
                </a:solidFill>
                <a:latin typeface="Arial" panose="020B0604020202020204" pitchFamily="34" charset="0"/>
              </a:rPr>
              <a:t>culture, which can </a:t>
            </a:r>
            <a:r>
              <a:rPr lang="en-US" altLang="zh-CN" sz="2000" b="1" dirty="0">
                <a:solidFill>
                  <a:srgbClr val="FF0000"/>
                </a:solidFill>
                <a:latin typeface="Arial" panose="020B0604020202020204" pitchFamily="34" charset="0"/>
              </a:rPr>
              <a:t>not only broaden our horizons but also strengthen our confidence in Chinese culture.</a:t>
            </a:r>
            <a:endParaRPr lang="zh-CN" altLang="zh-CN" sz="2000" b="1" dirty="0">
              <a:solidFill>
                <a:srgbClr val="FF0000"/>
              </a:solidFill>
              <a:latin typeface="Arial" panose="020B0604020202020204" pitchFamily="34" charset="0"/>
            </a:endParaRPr>
          </a:p>
        </p:txBody>
      </p:sp>
      <p:sp>
        <p:nvSpPr>
          <p:cNvPr id="16" name="矩形 15"/>
          <p:cNvSpPr/>
          <p:nvPr/>
        </p:nvSpPr>
        <p:spPr>
          <a:xfrm>
            <a:off x="0" y="5515322"/>
            <a:ext cx="11975690" cy="707886"/>
          </a:xfrm>
          <a:prstGeom prst="rect">
            <a:avLst/>
          </a:prstGeom>
          <a:solidFill>
            <a:schemeClr val="bg1"/>
          </a:solidFill>
        </p:spPr>
        <p:txBody>
          <a:bodyPr wrap="square">
            <a:spAutoFit/>
          </a:bodyPr>
          <a:lstStyle/>
          <a:p>
            <a:pPr algn="just" fontAlgn="ctr">
              <a:spcAft>
                <a:spcPts val="0"/>
              </a:spcAft>
            </a:pPr>
            <a:r>
              <a:rPr lang="en-US" altLang="zh-CN" sz="2000" b="1" dirty="0">
                <a:solidFill>
                  <a:prstClr val="black"/>
                </a:solidFill>
                <a:latin typeface="Arial" panose="020B0604020202020204" pitchFamily="34" charset="0"/>
              </a:rPr>
              <a:t>     </a:t>
            </a:r>
            <a:r>
              <a:rPr lang="en-US" altLang="zh-CN" sz="2000" b="1" u="sng" dirty="0">
                <a:solidFill>
                  <a:srgbClr val="FF0000"/>
                </a:solidFill>
                <a:latin typeface="Arial" panose="020B0604020202020204" pitchFamily="34" charset="0"/>
              </a:rPr>
              <a:t>Hopefully</a:t>
            </a:r>
            <a:r>
              <a:rPr lang="en-US" altLang="zh-CN" sz="2000" b="1" dirty="0">
                <a:solidFill>
                  <a:prstClr val="black"/>
                </a:solidFill>
                <a:latin typeface="Arial" panose="020B0604020202020204" pitchFamily="34" charset="0"/>
              </a:rPr>
              <a:t>, you could </a:t>
            </a:r>
            <a:r>
              <a:rPr lang="en-US" altLang="zh-CN" sz="2000" b="1" u="sng" dirty="0">
                <a:solidFill>
                  <a:srgbClr val="FF0000"/>
                </a:solidFill>
                <a:latin typeface="Arial" panose="020B0604020202020204" pitchFamily="34" charset="0"/>
              </a:rPr>
              <a:t>accept my invitation </a:t>
            </a:r>
            <a:r>
              <a:rPr lang="en-US" altLang="zh-CN" sz="2000" b="1" dirty="0">
                <a:solidFill>
                  <a:prstClr val="black"/>
                </a:solidFill>
                <a:latin typeface="Arial" panose="020B0604020202020204" pitchFamily="34" charset="0"/>
              </a:rPr>
              <a:t>and I’m firmly convinced that the activity </a:t>
            </a:r>
            <a:r>
              <a:rPr lang="en-US" altLang="zh-CN" sz="2000" b="1" u="sng" dirty="0">
                <a:solidFill>
                  <a:srgbClr val="FF0000"/>
                </a:solidFill>
                <a:latin typeface="Arial" panose="020B0604020202020204" pitchFamily="34" charset="0"/>
              </a:rPr>
              <a:t>is bound to leave an unforgettable impression on </a:t>
            </a:r>
            <a:r>
              <a:rPr lang="en-US" altLang="zh-CN" sz="2000" b="1" dirty="0">
                <a:solidFill>
                  <a:prstClr val="black"/>
                </a:solidFill>
                <a:latin typeface="Arial" panose="020B0604020202020204" pitchFamily="34" charset="0"/>
              </a:rPr>
              <a:t>you.  </a:t>
            </a:r>
            <a:endParaRPr lang="en-US" altLang="zh-CN" sz="2000" b="1" dirty="0">
              <a:solidFill>
                <a:srgbClr val="FF0000"/>
              </a:solidFill>
              <a:latin typeface="Arial" panose="020B0604020202020204" pitchFamily="34" charset="0"/>
            </a:endParaRPr>
          </a:p>
        </p:txBody>
      </p:sp>
      <p:sp>
        <p:nvSpPr>
          <p:cNvPr id="11" name="矩形 10"/>
          <p:cNvSpPr/>
          <p:nvPr/>
        </p:nvSpPr>
        <p:spPr>
          <a:xfrm>
            <a:off x="9339409" y="6150096"/>
            <a:ext cx="2852591" cy="707886"/>
          </a:xfrm>
          <a:prstGeom prst="rect">
            <a:avLst/>
          </a:prstGeom>
          <a:solidFill>
            <a:schemeClr val="bg1"/>
          </a:solidFill>
        </p:spPr>
        <p:txBody>
          <a:bodyPr wrap="square">
            <a:spAutoFit/>
          </a:bodyPr>
          <a:lstStyle/>
          <a:p>
            <a:pPr lvl="0" algn="r" eaLnBrk="0" fontAlgn="base" hangingPunct="0">
              <a:spcBef>
                <a:spcPct val="0"/>
              </a:spcBef>
              <a:spcAft>
                <a:spcPct val="0"/>
              </a:spcAft>
            </a:pPr>
            <a:r>
              <a:rPr lang="en-US" altLang="zh-CN" sz="2000" b="1" dirty="0">
                <a:solidFill>
                  <a:srgbClr val="0000CC"/>
                </a:solidFill>
                <a:latin typeface="Arial" panose="020B0604020202020204" pitchFamily="34" charset="0"/>
              </a:rPr>
              <a:t>Yours sincerely,</a:t>
            </a:r>
            <a:endParaRPr lang="en-US" altLang="zh-CN" sz="2000" b="1" dirty="0">
              <a:solidFill>
                <a:srgbClr val="0000CC"/>
              </a:solidFill>
              <a:latin typeface="Arial" panose="020B0604020202020204" pitchFamily="34" charset="0"/>
            </a:endParaRPr>
          </a:p>
          <a:p>
            <a:pPr lvl="0" algn="r" eaLnBrk="0" fontAlgn="base" hangingPunct="0">
              <a:spcBef>
                <a:spcPct val="0"/>
              </a:spcBef>
              <a:spcAft>
                <a:spcPct val="0"/>
              </a:spcAft>
            </a:pPr>
            <a:r>
              <a:rPr lang="en-US" altLang="zh-CN" sz="2000" b="1" dirty="0">
                <a:solidFill>
                  <a:srgbClr val="0000CC"/>
                </a:solidFill>
                <a:latin typeface="Arial" panose="020B0604020202020204" pitchFamily="34" charset="0"/>
              </a:rPr>
              <a:t>Li Hua</a:t>
            </a:r>
            <a:endParaRPr lang="zh-CN" altLang="en-US" sz="2000" b="1" dirty="0">
              <a:solidFill>
                <a:srgbClr val="0000CC"/>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arn(inVertical)">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arn(inVertical)">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p:bldP spid="14" grpId="0" animBg="1"/>
      <p:bldP spid="15" grpId="0" animBg="1"/>
      <p:bldP spid="16"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5031" y="563149"/>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21"/>
          <p:cNvSpPr txBox="1"/>
          <p:nvPr/>
        </p:nvSpPr>
        <p:spPr>
          <a:xfrm>
            <a:off x="294354" y="620867"/>
            <a:ext cx="593913"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04</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23"/>
          <p:cNvSpPr txBox="1"/>
          <p:nvPr/>
        </p:nvSpPr>
        <p:spPr>
          <a:xfrm>
            <a:off x="1195999" y="786799"/>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应用文题型拓展</a:t>
            </a:r>
            <a:endPar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sp>
        <p:nvSpPr>
          <p:cNvPr id="7" name="文本框 6"/>
          <p:cNvSpPr txBox="1"/>
          <p:nvPr/>
        </p:nvSpPr>
        <p:spPr>
          <a:xfrm>
            <a:off x="117658" y="1303434"/>
            <a:ext cx="11916698"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b="1" dirty="0">
                <a:solidFill>
                  <a:prstClr val="black"/>
                </a:solidFill>
                <a:latin typeface="Arial" panose="020B0604020202020204"/>
                <a:ea typeface="微软雅黑" panose="020B0503020204020204" pitchFamily="34" charset="-122"/>
              </a:rPr>
              <a:t>（改编版</a:t>
            </a:r>
            <a:r>
              <a:rPr lang="en-US" altLang="zh-CN" sz="2400" b="1" dirty="0">
                <a:solidFill>
                  <a:prstClr val="black"/>
                </a:solidFill>
                <a:latin typeface="Arial" panose="020B0604020202020204"/>
                <a:ea typeface="微软雅黑" panose="020B0503020204020204" pitchFamily="34" charset="-122"/>
              </a:rPr>
              <a:t>2</a:t>
            </a:r>
            <a:r>
              <a:rPr lang="zh-CN" altLang="en-US" sz="2400" b="1" dirty="0">
                <a:solidFill>
                  <a:prstClr val="black"/>
                </a:solidFill>
                <a:latin typeface="Arial" panose="020B0604020202020204"/>
                <a:ea typeface="微软雅黑" panose="020B0503020204020204" pitchFamily="34" charset="-122"/>
              </a:rPr>
              <a:t>）假如你是李华，你的海外笔友</a:t>
            </a:r>
            <a:r>
              <a:rPr lang="en-US" altLang="zh-CN" sz="2400" b="1" dirty="0">
                <a:solidFill>
                  <a:prstClr val="black"/>
                </a:solidFill>
                <a:latin typeface="Arial" panose="020B0604020202020204"/>
                <a:ea typeface="微软雅黑" panose="020B0503020204020204" pitchFamily="34" charset="-122"/>
              </a:rPr>
              <a:t>Chris</a:t>
            </a:r>
            <a:r>
              <a:rPr lang="zh-CN" altLang="en-US" sz="2400" b="1" dirty="0">
                <a:solidFill>
                  <a:prstClr val="black"/>
                </a:solidFill>
                <a:latin typeface="Arial" panose="020B0604020202020204"/>
                <a:ea typeface="微软雅黑" panose="020B0503020204020204" pitchFamily="34" charset="-122"/>
              </a:rPr>
              <a:t>想了解你学校每年一度的校园文化艺术节</a:t>
            </a:r>
            <a:r>
              <a:rPr lang="en-US" altLang="zh-CN" sz="2400" b="1" dirty="0">
                <a:solidFill>
                  <a:prstClr val="black"/>
                </a:solidFill>
                <a:latin typeface="Arial" panose="020B0604020202020204"/>
                <a:ea typeface="微软雅黑" panose="020B0503020204020204" pitchFamily="34" charset="-122"/>
              </a:rPr>
              <a:t>(Culture and Arts Festival) </a:t>
            </a:r>
            <a:r>
              <a:rPr lang="zh-CN" altLang="en-US" sz="2400" b="1" dirty="0">
                <a:solidFill>
                  <a:prstClr val="black"/>
                </a:solidFill>
                <a:latin typeface="Arial" panose="020B0604020202020204"/>
                <a:ea typeface="微软雅黑" panose="020B0503020204020204" pitchFamily="34" charset="-122"/>
              </a:rPr>
              <a:t>。 请给他写一封信，内容包括：</a:t>
            </a:r>
            <a:r>
              <a:rPr lang="en-US" altLang="zh-CN" sz="2400" b="1" dirty="0">
                <a:solidFill>
                  <a:prstClr val="black"/>
                </a:solidFill>
                <a:latin typeface="Arial" panose="020B0604020202020204"/>
                <a:ea typeface="微软雅黑" panose="020B0503020204020204" pitchFamily="34" charset="-122"/>
              </a:rPr>
              <a:t>1.</a:t>
            </a:r>
            <a:r>
              <a:rPr lang="zh-CN" altLang="en-US" sz="2400" b="1" dirty="0">
                <a:solidFill>
                  <a:prstClr val="black"/>
                </a:solidFill>
                <a:latin typeface="Arial" panose="020B0604020202020204"/>
                <a:ea typeface="微软雅黑" panose="020B0503020204020204" pitchFamily="34" charset="-122"/>
              </a:rPr>
              <a:t>时间（</a:t>
            </a:r>
            <a:r>
              <a:rPr lang="en-US" altLang="zh-CN" sz="2400" b="1" dirty="0">
                <a:solidFill>
                  <a:prstClr val="black"/>
                </a:solidFill>
                <a:latin typeface="Arial" panose="020B0604020202020204"/>
                <a:ea typeface="微软雅黑" panose="020B0503020204020204" pitchFamily="34" charset="-122"/>
              </a:rPr>
              <a:t>3</a:t>
            </a:r>
            <a:r>
              <a:rPr lang="zh-CN" altLang="en-US" sz="2400" b="1" dirty="0">
                <a:solidFill>
                  <a:prstClr val="black"/>
                </a:solidFill>
                <a:latin typeface="Arial" panose="020B0604020202020204"/>
                <a:ea typeface="微软雅黑" panose="020B0503020204020204" pitchFamily="34" charset="-122"/>
              </a:rPr>
              <a:t>月份的第一个星期） </a:t>
            </a:r>
            <a:r>
              <a:rPr lang="en-US" altLang="zh-CN" sz="2400" b="1" dirty="0">
                <a:solidFill>
                  <a:prstClr val="black"/>
                </a:solidFill>
                <a:latin typeface="Arial" panose="020B0604020202020204"/>
                <a:ea typeface="微软雅黑" panose="020B0503020204020204" pitchFamily="34" charset="-122"/>
              </a:rPr>
              <a:t>2. </a:t>
            </a:r>
            <a:r>
              <a:rPr lang="zh-CN" altLang="en-US" sz="2400" b="1" dirty="0">
                <a:solidFill>
                  <a:prstClr val="black"/>
                </a:solidFill>
                <a:latin typeface="Arial" panose="020B0604020202020204"/>
                <a:ea typeface="微软雅黑" panose="020B0503020204020204" pitchFamily="34" charset="-122"/>
              </a:rPr>
              <a:t>活动（至少两项</a:t>
            </a:r>
            <a:r>
              <a:rPr lang="en-US" altLang="zh-CN" sz="2400" b="1" dirty="0">
                <a:solidFill>
                  <a:prstClr val="black"/>
                </a:solidFill>
                <a:latin typeface="Arial" panose="020B0604020202020204"/>
                <a:ea typeface="微软雅黑" panose="020B0503020204020204" pitchFamily="34" charset="-122"/>
              </a:rPr>
              <a:t>)  3.</a:t>
            </a:r>
            <a:r>
              <a:rPr lang="zh-CN" altLang="en-US" sz="2400" b="1" dirty="0">
                <a:solidFill>
                  <a:prstClr val="black"/>
                </a:solidFill>
                <a:latin typeface="Arial" panose="020B0604020202020204"/>
                <a:ea typeface="微软雅黑" panose="020B0503020204020204" pitchFamily="34" charset="-122"/>
              </a:rPr>
              <a:t>活动意义。</a:t>
            </a:r>
            <a:endParaRPr kumimoji="0" lang="zh-CN"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endParaRPr>
          </a:p>
        </p:txBody>
      </p:sp>
      <p:sp>
        <p:nvSpPr>
          <p:cNvPr id="8" name="矩形 7"/>
          <p:cNvSpPr/>
          <p:nvPr/>
        </p:nvSpPr>
        <p:spPr>
          <a:xfrm>
            <a:off x="72103" y="2456795"/>
            <a:ext cx="12192000" cy="4401205"/>
          </a:xfrm>
          <a:prstGeom prst="rect">
            <a:avLst/>
          </a:prstGeom>
        </p:spPr>
        <p:txBody>
          <a:bodyPr wrap="square">
            <a:spAutoFit/>
          </a:bodyPr>
          <a:lstStyle/>
          <a:p>
            <a:pPr eaLnBrk="0" fontAlgn="base" hangingPunct="0">
              <a:spcBef>
                <a:spcPct val="0"/>
              </a:spcBef>
              <a:spcAft>
                <a:spcPct val="0"/>
              </a:spcAft>
            </a:pPr>
            <a:r>
              <a:rPr lang="en-US" altLang="zh-CN" sz="2000" b="1" dirty="0">
                <a:solidFill>
                  <a:prstClr val="black"/>
                </a:solidFill>
                <a:latin typeface="Arial" panose="020B0604020202020204" pitchFamily="34" charset="0"/>
                <a:ea typeface="宋体" panose="02010600030101010101" pitchFamily="2" charset="-122"/>
              </a:rPr>
              <a:t>Dear Chris,</a:t>
            </a:r>
            <a:endParaRPr lang="en-US" altLang="zh-CN" sz="2000" b="1" dirty="0">
              <a:solidFill>
                <a:prstClr val="black"/>
              </a:solidFill>
              <a:latin typeface="Arial" panose="020B0604020202020204" pitchFamily="34" charset="0"/>
              <a:ea typeface="宋体" panose="02010600030101010101" pitchFamily="2" charset="-122"/>
            </a:endParaRPr>
          </a:p>
          <a:p>
            <a:pPr eaLnBrk="0" fontAlgn="base" hangingPunct="0">
              <a:spcBef>
                <a:spcPct val="0"/>
              </a:spcBef>
              <a:spcAft>
                <a:spcPct val="0"/>
              </a:spcAft>
            </a:pPr>
            <a:r>
              <a:rPr lang="en-US" altLang="zh-CN" sz="2000" b="1" dirty="0">
                <a:solidFill>
                  <a:prstClr val="black"/>
                </a:solidFill>
                <a:latin typeface="Arial" panose="020B0604020202020204" pitchFamily="34" charset="0"/>
                <a:ea typeface="宋体" panose="02010600030101010101" pitchFamily="2" charset="-122"/>
              </a:rPr>
              <a:t>        </a:t>
            </a:r>
            <a:r>
              <a:rPr lang="en-US" altLang="zh-CN" sz="2000" b="1" u="sng" dirty="0">
                <a:solidFill>
                  <a:prstClr val="black"/>
                </a:solidFill>
                <a:latin typeface="Arial" panose="020B0604020202020204" pitchFamily="34" charset="0"/>
                <a:ea typeface="宋体" panose="02010600030101010101" pitchFamily="2" charset="-122"/>
              </a:rPr>
              <a:t>Learning /Knowing that the annual Culture and Arts Festival of our school is to be organized, I’m writing to extend/convey my earnest invitation for you to join us.</a:t>
            </a:r>
            <a:endParaRPr lang="en-US" altLang="zh-CN" sz="2000" b="1" u="sng" dirty="0">
              <a:solidFill>
                <a:prstClr val="black"/>
              </a:solidFill>
              <a:latin typeface="Arial" panose="020B0604020202020204" pitchFamily="34" charset="0"/>
              <a:ea typeface="宋体" panose="02010600030101010101" pitchFamily="2" charset="-122"/>
            </a:endParaRPr>
          </a:p>
          <a:p>
            <a:pPr eaLnBrk="0" fontAlgn="base" hangingPunct="0">
              <a:spcBef>
                <a:spcPct val="0"/>
              </a:spcBef>
              <a:spcAft>
                <a:spcPct val="0"/>
              </a:spcAft>
            </a:pPr>
            <a:endParaRPr lang="en-US" altLang="zh-CN" sz="2000" b="1" dirty="0">
              <a:solidFill>
                <a:prstClr val="black"/>
              </a:solidFill>
              <a:latin typeface="Arial" panose="020B0604020202020204" pitchFamily="34" charset="0"/>
              <a:ea typeface="宋体" panose="02010600030101010101" pitchFamily="2" charset="-122"/>
            </a:endParaRPr>
          </a:p>
          <a:p>
            <a:pPr eaLnBrk="0" fontAlgn="base" hangingPunct="0">
              <a:spcBef>
                <a:spcPct val="0"/>
              </a:spcBef>
              <a:spcAft>
                <a:spcPct val="0"/>
              </a:spcAft>
            </a:pPr>
            <a:r>
              <a:rPr lang="en-US" altLang="zh-CN" sz="2000" b="1" dirty="0">
                <a:solidFill>
                  <a:prstClr val="black"/>
                </a:solidFill>
                <a:latin typeface="Arial" panose="020B0604020202020204" pitchFamily="34" charset="0"/>
                <a:ea typeface="宋体" panose="02010600030101010101" pitchFamily="2" charset="-122"/>
              </a:rPr>
              <a:t>       The Festival is scheduled to fall/take place during the first week in March in our campus, lasting about a week. Various activities will be organized, ranging from photography and calligraphy shows to folk dance and local operas performed by students. </a:t>
            </a:r>
            <a:r>
              <a:rPr lang="en-US" altLang="zh-CN" sz="2000" b="1" u="sng" dirty="0">
                <a:solidFill>
                  <a:prstClr val="black"/>
                </a:solidFill>
                <a:latin typeface="Arial" panose="020B0604020202020204" pitchFamily="34" charset="0"/>
                <a:ea typeface="宋体" panose="02010600030101010101" pitchFamily="2" charset="-122"/>
              </a:rPr>
              <a:t>It will expose the participants to Chinese traditional culture, which can not only broaden our horizons but also strengthen our confidence in Chinese culture.</a:t>
            </a:r>
            <a:endParaRPr lang="en-US" altLang="zh-CN" sz="2000" b="1" u="sng" dirty="0">
              <a:solidFill>
                <a:prstClr val="black"/>
              </a:solidFill>
              <a:latin typeface="Arial" panose="020B0604020202020204" pitchFamily="34" charset="0"/>
              <a:ea typeface="宋体" panose="02010600030101010101" pitchFamily="2" charset="-122"/>
            </a:endParaRPr>
          </a:p>
          <a:p>
            <a:pPr eaLnBrk="0" fontAlgn="base" hangingPunct="0">
              <a:spcBef>
                <a:spcPct val="0"/>
              </a:spcBef>
              <a:spcAft>
                <a:spcPct val="0"/>
              </a:spcAft>
            </a:pPr>
            <a:r>
              <a:rPr lang="en-US" altLang="zh-CN" sz="2000" b="1" dirty="0">
                <a:solidFill>
                  <a:prstClr val="black"/>
                </a:solidFill>
                <a:latin typeface="Arial" panose="020B0604020202020204" pitchFamily="34" charset="0"/>
                <a:ea typeface="宋体" panose="02010600030101010101" pitchFamily="2" charset="-122"/>
              </a:rPr>
              <a:t> </a:t>
            </a:r>
            <a:endParaRPr lang="en-US" altLang="zh-CN" sz="2000" b="1" dirty="0">
              <a:solidFill>
                <a:prstClr val="black"/>
              </a:solidFill>
              <a:latin typeface="Arial" panose="020B0604020202020204" pitchFamily="34" charset="0"/>
              <a:ea typeface="宋体" panose="02010600030101010101" pitchFamily="2" charset="-122"/>
            </a:endParaRPr>
          </a:p>
          <a:p>
            <a:pPr eaLnBrk="0" fontAlgn="base" hangingPunct="0">
              <a:spcBef>
                <a:spcPct val="0"/>
              </a:spcBef>
              <a:spcAft>
                <a:spcPct val="0"/>
              </a:spcAft>
            </a:pPr>
            <a:r>
              <a:rPr lang="en-US" altLang="zh-CN" sz="2000" b="1" dirty="0">
                <a:solidFill>
                  <a:prstClr val="black"/>
                </a:solidFill>
                <a:latin typeface="Arial" panose="020B0604020202020204" pitchFamily="34" charset="0"/>
                <a:ea typeface="宋体" panose="02010600030101010101" pitchFamily="2" charset="-122"/>
              </a:rPr>
              <a:t>     </a:t>
            </a:r>
            <a:r>
              <a:rPr lang="en-US" altLang="zh-CN" sz="2000" b="1" u="sng" dirty="0">
                <a:solidFill>
                  <a:prstClr val="black"/>
                </a:solidFill>
                <a:latin typeface="Arial" panose="020B0604020202020204" pitchFamily="34" charset="0"/>
                <a:ea typeface="宋体" panose="02010600030101010101" pitchFamily="2" charset="-122"/>
              </a:rPr>
              <a:t>Hopefully, you could accept my invitation and I’m firmly convinced that the activity is bound to leave an unforgettable impression on you. </a:t>
            </a:r>
            <a:endParaRPr lang="en-US" altLang="zh-CN" sz="2000" b="1" u="sng" dirty="0">
              <a:solidFill>
                <a:prstClr val="black"/>
              </a:solidFill>
              <a:latin typeface="Arial" panose="020B0604020202020204" pitchFamily="34" charset="0"/>
              <a:ea typeface="宋体" panose="02010600030101010101" pitchFamily="2" charset="-122"/>
            </a:endParaRPr>
          </a:p>
          <a:p>
            <a:pPr algn="r" eaLnBrk="0" fontAlgn="base" hangingPunct="0">
              <a:spcBef>
                <a:spcPct val="0"/>
              </a:spcBef>
              <a:spcAft>
                <a:spcPct val="0"/>
              </a:spcAft>
            </a:pPr>
            <a:r>
              <a:rPr lang="en-US" altLang="zh-CN" sz="2000" b="1" dirty="0">
                <a:solidFill>
                  <a:prstClr val="black"/>
                </a:solidFill>
                <a:latin typeface="Arial" panose="020B0604020202020204" pitchFamily="34" charset="0"/>
                <a:ea typeface="宋体" panose="02010600030101010101" pitchFamily="2" charset="-122"/>
              </a:rPr>
              <a:t>Yours sincerely,</a:t>
            </a:r>
            <a:endParaRPr lang="en-US" altLang="zh-CN" sz="2000" b="1" dirty="0">
              <a:solidFill>
                <a:prstClr val="black"/>
              </a:solidFill>
              <a:latin typeface="Arial" panose="020B0604020202020204" pitchFamily="34" charset="0"/>
              <a:ea typeface="宋体" panose="02010600030101010101" pitchFamily="2" charset="-122"/>
            </a:endParaRPr>
          </a:p>
          <a:p>
            <a:pPr algn="r" eaLnBrk="0" fontAlgn="base" hangingPunct="0">
              <a:spcBef>
                <a:spcPct val="0"/>
              </a:spcBef>
              <a:spcAft>
                <a:spcPct val="0"/>
              </a:spcAft>
            </a:pPr>
            <a:r>
              <a:rPr lang="en-US" altLang="zh-CN" sz="2000" b="1" dirty="0">
                <a:solidFill>
                  <a:prstClr val="black"/>
                </a:solidFill>
                <a:latin typeface="Arial" panose="020B0604020202020204" pitchFamily="34" charset="0"/>
                <a:ea typeface="宋体" panose="02010600030101010101" pitchFamily="2" charset="-122"/>
              </a:rPr>
              <a:t>Li Hua</a:t>
            </a:r>
            <a:endParaRPr lang="zh-CN" altLang="zh-CN" sz="2000" b="1" dirty="0">
              <a:solidFill>
                <a:prstClr val="black"/>
              </a:solidFill>
              <a:latin typeface="Arial" panose="020B0604020202020204" pitchFamily="34" charset="0"/>
              <a:ea typeface="宋体" panose="02010600030101010101" pitchFamily="2" charset="-122"/>
            </a:endParaRPr>
          </a:p>
        </p:txBody>
      </p:sp>
      <p:sp>
        <p:nvSpPr>
          <p:cNvPr id="9" name="矩形 8"/>
          <p:cNvSpPr/>
          <p:nvPr/>
        </p:nvSpPr>
        <p:spPr>
          <a:xfrm>
            <a:off x="0" y="2777271"/>
            <a:ext cx="12074341" cy="707886"/>
          </a:xfrm>
          <a:prstGeom prst="rect">
            <a:avLst/>
          </a:prstGeom>
          <a:solidFill>
            <a:sysClr val="window" lastClr="FFFFFF"/>
          </a:solidFill>
        </p:spPr>
        <p:txBody>
          <a:bodyPr wrap="square">
            <a:spAutoFit/>
          </a:bodyPr>
          <a:lstStyle/>
          <a:p>
            <a:pPr marL="0" marR="0" lvl="0" indent="266700" algn="just" defTabSz="914400" eaLnBrk="1" fontAlgn="ctr"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   Learning you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are interested in </a:t>
            </a:r>
            <a:r>
              <a:rPr kumimoji="0" lang="en-US" altLang="zh-CN" sz="20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the Culture and Arts Festival hosted by our school, I’m writing to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share some relevant details  with you</a:t>
            </a:r>
            <a:r>
              <a:rPr kumimoji="0" lang="en-US" altLang="zh-CN" sz="20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a:t>
            </a:r>
            <a:endParaRPr kumimoji="0" lang="en-US" altLang="zh-CN" sz="20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sp>
        <p:nvSpPr>
          <p:cNvPr id="10" name="矩形 9"/>
          <p:cNvSpPr/>
          <p:nvPr/>
        </p:nvSpPr>
        <p:spPr>
          <a:xfrm>
            <a:off x="0" y="4614841"/>
            <a:ext cx="12192000" cy="1015663"/>
          </a:xfrm>
          <a:prstGeom prst="rect">
            <a:avLst/>
          </a:prstGeom>
          <a:solidFill>
            <a:sysClr val="window" lastClr="FFFFFF"/>
          </a:solidFill>
        </p:spPr>
        <p:txBody>
          <a:bodyPr wrap="square">
            <a:spAutoFit/>
          </a:bodyPr>
          <a:lstStyle/>
          <a:p>
            <a:pPr lvl="0" algn="just" fontAlgn="ctr">
              <a:defRPr/>
            </a:pPr>
            <a:r>
              <a:rPr lang="en-US" altLang="zh-CN" sz="2000" b="1" u="sng" kern="0" dirty="0">
                <a:solidFill>
                  <a:srgbClr val="FF0000"/>
                </a:solidFill>
                <a:latin typeface="Arial" panose="020B0604020202020204" pitchFamily="34" charset="0"/>
                <a:ea typeface="宋体" panose="02010600030101010101" pitchFamily="2" charset="-122"/>
              </a:rPr>
              <a:t>into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Chinese traditional culture</a:t>
            </a:r>
            <a:r>
              <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rPr>
              <a:t>, which can not only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broaden the students</a:t>
            </a:r>
            <a:r>
              <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rPr>
              <a:t>’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horizons</a:t>
            </a:r>
            <a:r>
              <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rPr>
              <a:t> but also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strengthen our confidence</a:t>
            </a:r>
            <a:r>
              <a:rPr kumimoji="0" lang="en-US" altLang="zh-CN" sz="2000" b="1" i="0" u="sng" strike="noStrike" kern="0" cap="none" spc="0" normalizeH="0" noProof="0" dirty="0">
                <a:ln>
                  <a:noFill/>
                </a:ln>
                <a:solidFill>
                  <a:srgbClr val="FF0000"/>
                </a:solidFill>
                <a:effectLst/>
                <a:uLnTx/>
                <a:uFillTx/>
                <a:latin typeface="Arial" panose="020B0604020202020204" pitchFamily="34" charset="0"/>
                <a:ea typeface="宋体" panose="02010600030101010101" pitchFamily="2" charset="-122"/>
              </a:rPr>
              <a:t> in Chinese traditional culture</a:t>
            </a:r>
            <a:r>
              <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rPr>
              <a:t>. And these meaningful activities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have won a good popularity among </a:t>
            </a:r>
            <a:r>
              <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rPr>
              <a:t>students.</a:t>
            </a:r>
            <a:endPar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endParaRPr>
          </a:p>
        </p:txBody>
      </p:sp>
      <p:sp>
        <p:nvSpPr>
          <p:cNvPr id="11" name="矩形 10"/>
          <p:cNvSpPr/>
          <p:nvPr/>
        </p:nvSpPr>
        <p:spPr>
          <a:xfrm>
            <a:off x="8966328" y="4285121"/>
            <a:ext cx="3225672" cy="400110"/>
          </a:xfrm>
          <a:prstGeom prst="rect">
            <a:avLst/>
          </a:prstGeom>
          <a:solidFill>
            <a:sysClr val="window" lastClr="FFFFFF"/>
          </a:solidFill>
        </p:spPr>
        <p:txBody>
          <a:bodyPr wrap="square">
            <a:spAutoFit/>
          </a:bodyPr>
          <a:lstStyle/>
          <a:p>
            <a:pPr lvl="0"/>
            <a:r>
              <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rPr>
              <a:t>It will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provide</a:t>
            </a:r>
            <a:r>
              <a:rPr lang="en-US" altLang="zh-CN" sz="2000" b="1" u="sng" kern="0" dirty="0">
                <a:solidFill>
                  <a:srgbClr val="FF0000"/>
                </a:solidFill>
                <a:latin typeface="Arial" panose="020B0604020202020204" pitchFamily="34" charset="0"/>
                <a:ea typeface="宋体" panose="02010600030101010101" pitchFamily="2" charset="-122"/>
              </a:rPr>
              <a:t> an insight</a:t>
            </a:r>
            <a:endParaRPr kumimoji="0" lang="zh-CN" altLang="en-US" sz="1600" b="0" i="0" u="sng" strike="noStrike" kern="0" cap="none" spc="0" normalizeH="0" baseline="0" noProof="0" dirty="0">
              <a:ln>
                <a:noFill/>
              </a:ln>
              <a:solidFill>
                <a:srgbClr val="FF0000"/>
              </a:solidFill>
              <a:effectLst/>
              <a:uLnTx/>
              <a:uFillTx/>
              <a:latin typeface="Calibri" panose="020F0502020204030204"/>
              <a:ea typeface="宋体" panose="02010600030101010101" pitchFamily="2" charset="-122"/>
            </a:endParaRPr>
          </a:p>
        </p:txBody>
      </p:sp>
      <p:grpSp>
        <p:nvGrpSpPr>
          <p:cNvPr id="12" name="组合 11"/>
          <p:cNvGrpSpPr/>
          <p:nvPr/>
        </p:nvGrpSpPr>
        <p:grpSpPr>
          <a:xfrm>
            <a:off x="0" y="5548188"/>
            <a:ext cx="12192000" cy="737909"/>
            <a:chOff x="0" y="5221812"/>
            <a:chExt cx="12192000" cy="737909"/>
          </a:xfrm>
        </p:grpSpPr>
        <p:sp>
          <p:nvSpPr>
            <p:cNvPr id="13" name="矩形 12"/>
            <p:cNvSpPr/>
            <p:nvPr/>
          </p:nvSpPr>
          <p:spPr>
            <a:xfrm>
              <a:off x="0" y="5221812"/>
              <a:ext cx="12192000" cy="707886"/>
            </a:xfrm>
            <a:prstGeom prst="rect">
              <a:avLst/>
            </a:prstGeom>
            <a:solidFill>
              <a:sysClr val="window" lastClr="FFFFFF"/>
            </a:solidFill>
          </p:spPr>
          <p:txBody>
            <a:bodyPr wrap="square">
              <a:spAutoFit/>
            </a:bodyPr>
            <a:lstStyle/>
            <a:p>
              <a:pPr marL="0" marR="0" lvl="0" indent="266700" algn="just" defTabSz="914400" eaLnBrk="1" fontAlgn="ctr"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   Hopefully, </a:t>
              </a:r>
              <a:r>
                <a:rPr kumimoji="0" lang="en-US" altLang="zh-CN" sz="2000" b="1" i="0" u="sng"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you could join us next time and your coming will absolutely light up our day</a:t>
              </a:r>
              <a:r>
                <a:rPr kumimoji="0" lang="en-US" altLang="zh-CN" sz="20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 / </a:t>
              </a:r>
              <a:r>
                <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rPr>
                <a:t>Don’t hesitate to contact me if you have any other questions.</a:t>
              </a:r>
              <a:endParaRPr kumimoji="0" lang="en-US" altLang="zh-CN" sz="2000" b="1" i="0" u="none" strike="noStrike" kern="0" cap="none" spc="0" normalizeH="0" baseline="0" noProof="0" dirty="0">
                <a:ln>
                  <a:noFill/>
                </a:ln>
                <a:solidFill>
                  <a:srgbClr val="0000CC"/>
                </a:solidFill>
                <a:effectLst/>
                <a:uLnTx/>
                <a:uFillTx/>
                <a:latin typeface="Arial" panose="020B0604020202020204" pitchFamily="34" charset="0"/>
                <a:ea typeface="宋体" panose="02010600030101010101" pitchFamily="2" charset="-122"/>
              </a:endParaRPr>
            </a:p>
          </p:txBody>
        </p:sp>
        <p:sp>
          <p:nvSpPr>
            <p:cNvPr id="14" name="矩形 13"/>
            <p:cNvSpPr/>
            <p:nvPr/>
          </p:nvSpPr>
          <p:spPr>
            <a:xfrm>
              <a:off x="10825631" y="5621167"/>
              <a:ext cx="242374" cy="338554"/>
            </a:xfrm>
            <a:prstGeom prst="rect">
              <a:avLst/>
            </a:prstGeom>
          </p:spPr>
          <p:txBody>
            <a:bodyPr wrap="none">
              <a:spAutoFit/>
            </a:bodyPr>
            <a:lstStyle/>
            <a:p>
              <a:pPr marL="0" marR="0" lvl="0" indent="0" defTabSz="914400" eaLnBrk="1" fontAlgn="ctr" latinLnBrk="0" hangingPunct="1">
                <a:lnSpc>
                  <a:spcPct val="100000"/>
                </a:lnSpc>
                <a:spcBef>
                  <a:spcPts val="0"/>
                </a:spcBef>
                <a:spcAft>
                  <a:spcPts val="0"/>
                </a:spcAft>
                <a:buClrTx/>
                <a:buSzTx/>
                <a:buFontTx/>
                <a:buNone/>
                <a:defRPr/>
              </a:pPr>
              <a:r>
                <a:rPr kumimoji="0" lang="en-US" altLang="zh-CN" sz="16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rPr>
                <a:t>.</a:t>
              </a:r>
              <a:endParaRPr kumimoji="0" lang="en-US" altLang="zh-CN" sz="16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59475" y="57068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21"/>
          <p:cNvSpPr txBox="1"/>
          <p:nvPr/>
        </p:nvSpPr>
        <p:spPr>
          <a:xfrm>
            <a:off x="248798" y="628405"/>
            <a:ext cx="593913"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04</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23"/>
          <p:cNvSpPr txBox="1"/>
          <p:nvPr/>
        </p:nvSpPr>
        <p:spPr>
          <a:xfrm>
            <a:off x="973462" y="87299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应用文题型拓展</a:t>
            </a:r>
            <a:endPar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sp>
        <p:nvSpPr>
          <p:cNvPr id="7" name="文本框 6"/>
          <p:cNvSpPr txBox="1"/>
          <p:nvPr/>
        </p:nvSpPr>
        <p:spPr>
          <a:xfrm>
            <a:off x="0" y="1419782"/>
            <a:ext cx="11916698"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b="1" dirty="0">
                <a:solidFill>
                  <a:prstClr val="black"/>
                </a:solidFill>
                <a:latin typeface="Arial" panose="020B0604020202020204"/>
                <a:ea typeface="微软雅黑" panose="020B0503020204020204" pitchFamily="34" charset="-122"/>
              </a:rPr>
              <a:t>（改编版</a:t>
            </a:r>
            <a:r>
              <a:rPr lang="en-US" altLang="zh-CN" sz="2400" b="1" dirty="0">
                <a:solidFill>
                  <a:prstClr val="black"/>
                </a:solidFill>
                <a:latin typeface="Arial" panose="020B0604020202020204"/>
                <a:ea typeface="微软雅黑" panose="020B0503020204020204" pitchFamily="34" charset="-122"/>
              </a:rPr>
              <a:t>3</a:t>
            </a:r>
            <a:r>
              <a:rPr lang="zh-CN" altLang="en-US" sz="2400" b="1" dirty="0">
                <a:solidFill>
                  <a:prstClr val="black"/>
                </a:solidFill>
                <a:latin typeface="Arial" panose="020B0604020202020204"/>
                <a:ea typeface="微软雅黑" panose="020B0503020204020204" pitchFamily="34" charset="-122"/>
              </a:rPr>
              <a:t>）假如你是李华，你校近期举行了每年一度的校园文化艺术节</a:t>
            </a:r>
            <a:r>
              <a:rPr lang="en-US" altLang="zh-CN" sz="2400" b="1" dirty="0">
                <a:solidFill>
                  <a:prstClr val="black"/>
                </a:solidFill>
                <a:latin typeface="Arial" panose="020B0604020202020204"/>
                <a:ea typeface="微软雅黑" panose="020B0503020204020204" pitchFamily="34" charset="-122"/>
              </a:rPr>
              <a:t>(Culture and Arts Festival) </a:t>
            </a:r>
            <a:r>
              <a:rPr lang="zh-CN" altLang="en-US" sz="2400" b="1" dirty="0">
                <a:solidFill>
                  <a:prstClr val="black"/>
                </a:solidFill>
                <a:latin typeface="Arial" panose="020B0604020202020204"/>
                <a:ea typeface="微软雅黑" panose="020B0503020204020204" pitchFamily="34" charset="-122"/>
              </a:rPr>
              <a:t>，请你给校园广播投稿。稿件内容   </a:t>
            </a:r>
            <a:r>
              <a:rPr lang="en-US" altLang="zh-CN" sz="2400" b="1" dirty="0">
                <a:solidFill>
                  <a:prstClr val="black"/>
                </a:solidFill>
                <a:latin typeface="Arial" panose="020B0604020202020204"/>
                <a:ea typeface="微软雅黑" panose="020B0503020204020204" pitchFamily="34" charset="-122"/>
              </a:rPr>
              <a:t>1.</a:t>
            </a:r>
            <a:r>
              <a:rPr lang="zh-CN" altLang="en-US" sz="2400" b="1" dirty="0">
                <a:solidFill>
                  <a:prstClr val="black"/>
                </a:solidFill>
                <a:latin typeface="Arial" panose="020B0604020202020204"/>
                <a:ea typeface="微软雅黑" panose="020B0503020204020204" pitchFamily="34" charset="-122"/>
              </a:rPr>
              <a:t>时间（</a:t>
            </a:r>
            <a:r>
              <a:rPr lang="en-US" altLang="zh-CN" sz="2400" b="1" dirty="0">
                <a:solidFill>
                  <a:prstClr val="black"/>
                </a:solidFill>
                <a:latin typeface="Arial" panose="020B0604020202020204"/>
                <a:ea typeface="微软雅黑" panose="020B0503020204020204" pitchFamily="34" charset="-122"/>
              </a:rPr>
              <a:t>2</a:t>
            </a:r>
            <a:r>
              <a:rPr lang="zh-CN" altLang="en-US" sz="2400" b="1" dirty="0">
                <a:solidFill>
                  <a:prstClr val="black"/>
                </a:solidFill>
                <a:latin typeface="Arial" panose="020B0604020202020204"/>
                <a:ea typeface="微软雅黑" panose="020B0503020204020204" pitchFamily="34" charset="-122"/>
              </a:rPr>
              <a:t>月份的第一个星期） </a:t>
            </a:r>
            <a:r>
              <a:rPr lang="en-US" altLang="zh-CN" sz="2400" b="1" dirty="0">
                <a:solidFill>
                  <a:prstClr val="black"/>
                </a:solidFill>
                <a:latin typeface="Arial" panose="020B0604020202020204"/>
                <a:ea typeface="微软雅黑" panose="020B0503020204020204" pitchFamily="34" charset="-122"/>
              </a:rPr>
              <a:t>2. </a:t>
            </a:r>
            <a:r>
              <a:rPr lang="zh-CN" altLang="en-US" sz="2400" b="1" dirty="0">
                <a:solidFill>
                  <a:prstClr val="black"/>
                </a:solidFill>
                <a:latin typeface="Arial" panose="020B0604020202020204"/>
                <a:ea typeface="微软雅黑" panose="020B0503020204020204" pitchFamily="34" charset="-122"/>
              </a:rPr>
              <a:t>活动内容  </a:t>
            </a:r>
            <a:r>
              <a:rPr lang="en-US" altLang="zh-CN" sz="2400" b="1" dirty="0">
                <a:solidFill>
                  <a:prstClr val="black"/>
                </a:solidFill>
                <a:latin typeface="Arial" panose="020B0604020202020204"/>
                <a:ea typeface="微软雅黑" panose="020B0503020204020204" pitchFamily="34" charset="-122"/>
              </a:rPr>
              <a:t>3.</a:t>
            </a:r>
            <a:r>
              <a:rPr lang="zh-CN" altLang="en-US" sz="2400" b="1" dirty="0">
                <a:solidFill>
                  <a:prstClr val="black"/>
                </a:solidFill>
                <a:latin typeface="Arial" panose="020B0604020202020204"/>
                <a:ea typeface="微软雅黑" panose="020B0503020204020204" pitchFamily="34" charset="-122"/>
              </a:rPr>
              <a:t>活动感悟 。</a:t>
            </a:r>
            <a:endParaRPr kumimoji="0" lang="zh-CN" altLang="zh-CN" sz="2400" b="1" i="0" u="none" strike="noStrike" kern="1200" cap="none" spc="0" normalizeH="0" baseline="0" noProof="0" dirty="0">
              <a:ln>
                <a:noFill/>
              </a:ln>
              <a:solidFill>
                <a:prstClr val="black"/>
              </a:solidFill>
              <a:effectLst/>
              <a:uLnTx/>
              <a:uFillTx/>
              <a:latin typeface="Arial" panose="020B0604020202020204"/>
              <a:ea typeface="微软雅黑" panose="020B0503020204020204" pitchFamily="34" charset="-122"/>
              <a:cs typeface="+mn-cs"/>
            </a:endParaRPr>
          </a:p>
        </p:txBody>
      </p:sp>
      <p:sp>
        <p:nvSpPr>
          <p:cNvPr id="8" name="矩形 7"/>
          <p:cNvSpPr/>
          <p:nvPr/>
        </p:nvSpPr>
        <p:spPr>
          <a:xfrm>
            <a:off x="0" y="2622972"/>
            <a:ext cx="12192000" cy="3785652"/>
          </a:xfrm>
          <a:prstGeom prst="rect">
            <a:avLst/>
          </a:prstGeom>
        </p:spPr>
        <p:txBody>
          <a:bodyPr wrap="square">
            <a:spAutoFit/>
          </a:bodyPr>
          <a:lstStyle/>
          <a:p>
            <a:pPr algn="just" fontAlgn="ctr">
              <a:spcBef>
                <a:spcPts val="1200"/>
              </a:spcBef>
              <a:spcAft>
                <a:spcPts val="0"/>
              </a:spcAft>
            </a:pPr>
            <a:r>
              <a:rPr lang="en-US" altLang="zh-CN" sz="2000" b="1" dirty="0">
                <a:latin typeface="Arial" panose="020B0604020202020204" pitchFamily="34" charset="0"/>
              </a:rPr>
              <a:t>         </a:t>
            </a:r>
            <a:r>
              <a:rPr lang="en-US" altLang="zh-CN" sz="2000" b="1" u="sng" dirty="0">
                <a:solidFill>
                  <a:srgbClr val="FF0000"/>
                </a:solidFill>
                <a:latin typeface="Arial" panose="020B0604020202020204" pitchFamily="34" charset="0"/>
              </a:rPr>
              <a:t>Aiming to</a:t>
            </a:r>
            <a:r>
              <a:rPr lang="en-US" altLang="zh-CN" sz="2000" b="1" dirty="0">
                <a:latin typeface="Arial" panose="020B0604020202020204" pitchFamily="34" charset="0"/>
              </a:rPr>
              <a:t> gain a better acquaintance with /a deep insight into Chinese traditional culture, the </a:t>
            </a:r>
            <a:r>
              <a:rPr lang="en-US" altLang="zh-CN" sz="2000" b="1" u="sng" dirty="0">
                <a:solidFill>
                  <a:srgbClr val="FF0000"/>
                </a:solidFill>
                <a:latin typeface="Arial" panose="020B0604020202020204" pitchFamily="34" charset="0"/>
              </a:rPr>
              <a:t>annual</a:t>
            </a:r>
            <a:r>
              <a:rPr lang="en-US" altLang="zh-CN" sz="2000" b="1" dirty="0">
                <a:latin typeface="Arial" panose="020B0604020202020204" pitchFamily="34" charset="0"/>
              </a:rPr>
              <a:t> Culture and Arts Festival of our school fell/took place during the first week in February. </a:t>
            </a:r>
            <a:r>
              <a:rPr lang="en-US" altLang="zh-CN" sz="2000" b="1" u="sng" dirty="0">
                <a:solidFill>
                  <a:srgbClr val="FF0000"/>
                </a:solidFill>
                <a:latin typeface="Arial" panose="020B0604020202020204" pitchFamily="34" charset="0"/>
              </a:rPr>
              <a:t>Lots of students enthusiastic about Chinese culture participated in it. </a:t>
            </a:r>
            <a:endParaRPr lang="en-US" altLang="zh-CN" sz="2000" b="1" u="sng" dirty="0">
              <a:solidFill>
                <a:srgbClr val="FF0000"/>
              </a:solidFill>
              <a:latin typeface="Arial" panose="020B0604020202020204" pitchFamily="34" charset="0"/>
            </a:endParaRPr>
          </a:p>
          <a:p>
            <a:pPr algn="just" fontAlgn="ctr">
              <a:spcBef>
                <a:spcPts val="1200"/>
              </a:spcBef>
              <a:spcAft>
                <a:spcPts val="0"/>
              </a:spcAft>
            </a:pPr>
            <a:endParaRPr lang="en-US" altLang="zh-CN" sz="2000" b="1" u="sng" dirty="0">
              <a:solidFill>
                <a:srgbClr val="FF0000"/>
              </a:solidFill>
              <a:latin typeface="Arial" panose="020B0604020202020204" pitchFamily="34" charset="0"/>
            </a:endParaRPr>
          </a:p>
          <a:p>
            <a:pPr algn="just" fontAlgn="ctr">
              <a:spcBef>
                <a:spcPts val="1200"/>
              </a:spcBef>
              <a:spcAft>
                <a:spcPts val="0"/>
              </a:spcAft>
            </a:pPr>
            <a:endParaRPr lang="en-US" altLang="zh-CN" sz="2000" b="1" u="sng" dirty="0">
              <a:solidFill>
                <a:srgbClr val="FF0000"/>
              </a:solidFill>
              <a:latin typeface="Arial" panose="020B0604020202020204" pitchFamily="34" charset="0"/>
            </a:endParaRPr>
          </a:p>
          <a:p>
            <a:pPr algn="just" fontAlgn="ctr">
              <a:spcBef>
                <a:spcPts val="1200"/>
              </a:spcBef>
            </a:pPr>
            <a:r>
              <a:rPr lang="en-US" altLang="zh-CN" sz="2000" b="1" dirty="0">
                <a:latin typeface="Arial" panose="020B0604020202020204" pitchFamily="34" charset="0"/>
              </a:rPr>
              <a:t>        Various activities were organized, ranging from photography and calligraphy shows to folk dance and local operas performed by students. </a:t>
            </a:r>
            <a:r>
              <a:rPr lang="en-US" altLang="zh-CN" sz="2000" b="1" u="sng" dirty="0">
                <a:solidFill>
                  <a:srgbClr val="FF0000"/>
                </a:solidFill>
                <a:latin typeface="Arial" panose="020B0604020202020204" pitchFamily="34" charset="0"/>
              </a:rPr>
              <a:t>What impressed me most was the calligraphy shows, after which I could even write by myself to experience its charm.</a:t>
            </a:r>
            <a:endParaRPr lang="en-US" altLang="zh-CN" sz="2000" b="1" u="sng" dirty="0">
              <a:solidFill>
                <a:srgbClr val="FF0000"/>
              </a:solidFill>
              <a:latin typeface="Arial" panose="020B0604020202020204" pitchFamily="34" charset="0"/>
            </a:endParaRPr>
          </a:p>
          <a:p>
            <a:pPr algn="just" fontAlgn="ctr">
              <a:spcBef>
                <a:spcPts val="1200"/>
              </a:spcBef>
              <a:spcAft>
                <a:spcPts val="0"/>
              </a:spcAft>
            </a:pPr>
            <a:r>
              <a:rPr lang="en-US" altLang="zh-CN" sz="2000" b="1" dirty="0">
                <a:latin typeface="Arial" panose="020B0604020202020204" pitchFamily="34" charset="0"/>
              </a:rPr>
              <a:t>        </a:t>
            </a:r>
            <a:r>
              <a:rPr lang="en-US" altLang="zh-CN" sz="2000" b="1" u="sng" dirty="0">
                <a:solidFill>
                  <a:srgbClr val="FF0000"/>
                </a:solidFill>
                <a:latin typeface="Arial" panose="020B0604020202020204" pitchFamily="34" charset="0"/>
              </a:rPr>
              <a:t>Undoubtedly, I benefited a lot from this activity</a:t>
            </a:r>
            <a:r>
              <a:rPr lang="en-US" altLang="zh-CN" sz="2000" b="1" dirty="0">
                <a:latin typeface="Arial" panose="020B0604020202020204" pitchFamily="34" charset="0"/>
              </a:rPr>
              <a:t>. </a:t>
            </a:r>
            <a:r>
              <a:rPr lang="en-US" altLang="zh-CN" sz="2000" b="1" u="sng" dirty="0">
                <a:solidFill>
                  <a:srgbClr val="FF0000"/>
                </a:solidFill>
                <a:latin typeface="Arial" panose="020B0604020202020204" pitchFamily="34" charset="0"/>
              </a:rPr>
              <a:t>Not only </a:t>
            </a:r>
            <a:r>
              <a:rPr lang="en-US" altLang="zh-CN" sz="2000" b="1" dirty="0">
                <a:latin typeface="Arial" panose="020B0604020202020204" pitchFamily="34" charset="0"/>
              </a:rPr>
              <a:t>did the festival broaden </a:t>
            </a:r>
            <a:r>
              <a:rPr lang="en-US" altLang="zh-CN" sz="2000" b="1" dirty="0">
                <a:solidFill>
                  <a:srgbClr val="0000CC"/>
                </a:solidFill>
                <a:latin typeface="Arial" panose="020B0604020202020204" pitchFamily="34" charset="0"/>
              </a:rPr>
              <a:t>our</a:t>
            </a:r>
            <a:r>
              <a:rPr lang="en-US" altLang="zh-CN" sz="2000" b="1" dirty="0">
                <a:latin typeface="Arial" panose="020B0604020202020204" pitchFamily="34" charset="0"/>
              </a:rPr>
              <a:t> horizons </a:t>
            </a:r>
            <a:r>
              <a:rPr lang="en-US" altLang="zh-CN" sz="2000" b="1" u="sng" dirty="0">
                <a:solidFill>
                  <a:srgbClr val="FF0000"/>
                </a:solidFill>
                <a:latin typeface="Arial" panose="020B0604020202020204" pitchFamily="34" charset="0"/>
              </a:rPr>
              <a:t>but also </a:t>
            </a:r>
            <a:r>
              <a:rPr lang="en-US" altLang="zh-CN" sz="2000" b="1" dirty="0">
                <a:latin typeface="Arial" panose="020B0604020202020204" pitchFamily="34" charset="0"/>
              </a:rPr>
              <a:t>strengthened our confidence in </a:t>
            </a:r>
            <a:r>
              <a:rPr lang="en-US" altLang="zh-CN" sz="2000" b="1" dirty="0">
                <a:solidFill>
                  <a:srgbClr val="0000CC"/>
                </a:solidFill>
                <a:latin typeface="Arial" panose="020B0604020202020204" pitchFamily="34" charset="0"/>
              </a:rPr>
              <a:t>our</a:t>
            </a:r>
            <a:r>
              <a:rPr lang="en-US" altLang="zh-CN" sz="2000" b="1" dirty="0">
                <a:latin typeface="Arial" panose="020B0604020202020204" pitchFamily="34" charset="0"/>
              </a:rPr>
              <a:t> own culture. </a:t>
            </a:r>
            <a:endParaRPr lang="zh-CN" altLang="zh-CN" sz="2000" b="1" dirty="0">
              <a:latin typeface="Arial" panose="020B0604020202020204" pitchFamily="34" charset="0"/>
            </a:endParaRPr>
          </a:p>
        </p:txBody>
      </p:sp>
      <p:sp>
        <p:nvSpPr>
          <p:cNvPr id="9" name="矩形 8"/>
          <p:cNvSpPr/>
          <p:nvPr/>
        </p:nvSpPr>
        <p:spPr>
          <a:xfrm>
            <a:off x="944880" y="3733948"/>
            <a:ext cx="11247120" cy="707886"/>
          </a:xfrm>
          <a:prstGeom prst="rect">
            <a:avLst/>
          </a:prstGeom>
          <a:solidFill>
            <a:schemeClr val="bg1"/>
          </a:solidFill>
        </p:spPr>
        <p:txBody>
          <a:bodyPr wrap="square">
            <a:spAutoFit/>
          </a:bodyPr>
          <a:lstStyle/>
          <a:p>
            <a:r>
              <a:rPr lang="en-US" altLang="zh-CN" sz="2000" b="1" dirty="0">
                <a:solidFill>
                  <a:prstClr val="black"/>
                </a:solidFill>
                <a:highlight>
                  <a:srgbClr val="FFFF00"/>
                </a:highlight>
                <a:latin typeface="Arial" panose="020B0604020202020204" pitchFamily="34" charset="0"/>
              </a:rPr>
              <a:t>(or) </a:t>
            </a:r>
            <a:r>
              <a:rPr lang="en-US" altLang="zh-CN" sz="2000" b="1" dirty="0">
                <a:solidFill>
                  <a:prstClr val="black"/>
                </a:solidFill>
                <a:latin typeface="Arial" panose="020B0604020202020204" pitchFamily="34" charset="0"/>
              </a:rPr>
              <a:t>Last week </a:t>
            </a:r>
            <a:r>
              <a:rPr lang="en-US" altLang="zh-CN" sz="2000" b="1" u="sng" dirty="0">
                <a:solidFill>
                  <a:srgbClr val="C00000"/>
                </a:solidFill>
                <a:latin typeface="Arial" panose="020B0604020202020204" pitchFamily="34" charset="0"/>
              </a:rPr>
              <a:t>witnessed</a:t>
            </a:r>
            <a:r>
              <a:rPr lang="en-US" altLang="zh-CN" sz="2000" b="1" dirty="0">
                <a:solidFill>
                  <a:prstClr val="black"/>
                </a:solidFill>
                <a:latin typeface="Arial" panose="020B0604020202020204" pitchFamily="34" charset="0"/>
              </a:rPr>
              <a:t> the annual Culture and Arts Festival of our school, which lasted one week, </a:t>
            </a:r>
            <a:r>
              <a:rPr lang="en-US" altLang="zh-CN" sz="2000" b="1" u="sng" dirty="0">
                <a:solidFill>
                  <a:srgbClr val="C00000"/>
                </a:solidFill>
                <a:latin typeface="Arial" panose="020B0604020202020204" pitchFamily="34" charset="0"/>
              </a:rPr>
              <a:t>aimed at </a:t>
            </a:r>
            <a:r>
              <a:rPr lang="en-US" altLang="zh-CN" sz="2000" b="1" dirty="0">
                <a:solidFill>
                  <a:prstClr val="black"/>
                </a:solidFill>
                <a:latin typeface="Arial" panose="020B0604020202020204" pitchFamily="34" charset="0"/>
              </a:rPr>
              <a:t>gaining a better acquaintance with Chinese traditional culture. </a:t>
            </a:r>
            <a:endParaRPr lang="zh-CN"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arn(inVertic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arn(inVertic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barn(inVertical)">
                                      <p:cBhvr>
                                        <p:cTn id="2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6200000">
            <a:off x="1144154" y="-1144155"/>
            <a:ext cx="6864927" cy="9153236"/>
          </a:xfrm>
          <a:prstGeom prst="rect">
            <a:avLst/>
          </a:prstGeom>
        </p:spPr>
      </p:pic>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a:stretch>
            <a:fillRect/>
          </a:stretch>
        </p:blipFill>
        <p:spPr>
          <a:xfrm rot="16200000" flipV="1">
            <a:off x="7214753" y="1887678"/>
            <a:ext cx="6864927" cy="3089569"/>
          </a:xfrm>
          <a:prstGeom prst="rect">
            <a:avLst/>
          </a:prstGeom>
        </p:spPr>
      </p:pic>
      <p:sp>
        <p:nvSpPr>
          <p:cNvPr id="26" name="矩形 259"/>
          <p:cNvSpPr>
            <a:spLocks noChangeArrowheads="1"/>
          </p:cNvSpPr>
          <p:nvPr/>
        </p:nvSpPr>
        <p:spPr bwMode="auto">
          <a:xfrm>
            <a:off x="6237335" y="3012250"/>
            <a:ext cx="4950690" cy="29546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r">
              <a:buNone/>
            </a:pPr>
            <a:r>
              <a:rPr lang="en-US" altLang="zh-CN" sz="6000" b="1" dirty="0">
                <a:solidFill>
                  <a:srgbClr val="6A91C8"/>
                </a:solidFill>
                <a:cs typeface="Arial" panose="020B0604020202020204" pitchFamily="34" charset="0"/>
                <a:sym typeface="字魂58号-创中黑" panose="00000500000000000000" pitchFamily="2" charset="-122"/>
              </a:rPr>
              <a:t>THANKS </a:t>
            </a:r>
            <a:endParaRPr lang="en-US" altLang="zh-CN" sz="6000" b="1" dirty="0">
              <a:solidFill>
                <a:srgbClr val="6A91C8"/>
              </a:solidFill>
              <a:cs typeface="Arial" panose="020B0604020202020204" pitchFamily="34" charset="0"/>
              <a:sym typeface="字魂58号-创中黑" panose="00000500000000000000" pitchFamily="2" charset="-122"/>
            </a:endParaRPr>
          </a:p>
          <a:p>
            <a:pPr algn="r">
              <a:buNone/>
            </a:pPr>
            <a:r>
              <a:rPr lang="en-US" altLang="zh-CN" sz="6000" b="1" dirty="0">
                <a:solidFill>
                  <a:srgbClr val="6A91C8"/>
                </a:solidFill>
                <a:cs typeface="Arial" panose="020B0604020202020204" pitchFamily="34" charset="0"/>
                <a:sym typeface="字魂58号-创中黑" panose="00000500000000000000" pitchFamily="2" charset="-122"/>
              </a:rPr>
              <a:t>FOR YOUR ATTENTION</a:t>
            </a:r>
            <a:endParaRPr lang="en-US" altLang="zh-CN" sz="6000" b="1" dirty="0">
              <a:solidFill>
                <a:srgbClr val="6A91C8"/>
              </a:solidFill>
              <a:cs typeface="Arial" panose="020B0604020202020204" pitchFamily="34" charset="0"/>
              <a:sym typeface="字魂58号-创中黑" panose="00000500000000000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6"/>
                                        </p:tgtEl>
                                      </p:cBhvr>
                                    </p:animEffect>
                                  </p:childTnLst>
                                </p:cTn>
                              </p:par>
                            </p:childTnLst>
                          </p:cTn>
                        </p:par>
                        <p:par>
                          <p:cTn id="12" fill="hold">
                            <p:stCondLst>
                              <p:cond delay="1700"/>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26"/>
                                        </p:tgtEl>
                                      </p:cBhvr>
                                    </p:animEffect>
                                    <p:animScale>
                                      <p:cBhvr>
                                        <p:cTn id="15"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6200000">
            <a:off x="1144154" y="-1144155"/>
            <a:ext cx="6864927" cy="9153236"/>
          </a:xfrm>
          <a:prstGeom prst="rect">
            <a:avLst/>
          </a:prstGeom>
        </p:spPr>
      </p:pic>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a:stretch>
            <a:fillRect/>
          </a:stretch>
        </p:blipFill>
        <p:spPr>
          <a:xfrm rot="16200000" flipV="1">
            <a:off x="7214753" y="1887678"/>
            <a:ext cx="6864927" cy="3089569"/>
          </a:xfrm>
          <a:prstGeom prst="rect">
            <a:avLst/>
          </a:prstGeom>
        </p:spPr>
      </p:pic>
      <p:grpSp>
        <p:nvGrpSpPr>
          <p:cNvPr id="11" name="组合 10"/>
          <p:cNvGrpSpPr/>
          <p:nvPr/>
        </p:nvGrpSpPr>
        <p:grpSpPr>
          <a:xfrm>
            <a:off x="2710461" y="2844799"/>
            <a:ext cx="700679" cy="700679"/>
            <a:chOff x="3059832" y="3339719"/>
            <a:chExt cx="3607562" cy="3607562"/>
          </a:xfrm>
          <a:solidFill>
            <a:srgbClr val="187152"/>
          </a:solidFill>
          <a:effectLst>
            <a:outerShdw blurRad="50800" dist="38100" dir="5400000" algn="t" rotWithShape="0">
              <a:prstClr val="black">
                <a:alpha val="40000"/>
              </a:prstClr>
            </a:outerShdw>
          </a:effectLst>
        </p:grpSpPr>
        <p:sp>
          <p:nvSpPr>
            <p:cNvPr id="12" name="椭圆 11"/>
            <p:cNvSpPr/>
            <p:nvPr/>
          </p:nvSpPr>
          <p:spPr>
            <a:xfrm>
              <a:off x="3059832" y="3339719"/>
              <a:ext cx="3607562" cy="3607562"/>
            </a:xfrm>
            <a:prstGeom prst="ellipse">
              <a:avLst/>
            </a:prstGeom>
            <a:solidFill>
              <a:srgbClr val="6A91C8"/>
            </a:solid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14" name="同心圆 69"/>
            <p:cNvSpPr/>
            <p:nvPr/>
          </p:nvSpPr>
          <p:spPr>
            <a:xfrm>
              <a:off x="3168202" y="3448089"/>
              <a:ext cx="3390826" cy="3390826"/>
            </a:xfrm>
            <a:prstGeom prst="donut">
              <a:avLst>
                <a:gd name="adj" fmla="val 4879"/>
              </a:avLst>
            </a:prstGeom>
            <a:solidFill>
              <a:srgbClr val="6A91C8"/>
            </a:solid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15" name="TextBox 6"/>
          <p:cNvSpPr txBox="1"/>
          <p:nvPr/>
        </p:nvSpPr>
        <p:spPr>
          <a:xfrm>
            <a:off x="2699784" y="2902513"/>
            <a:ext cx="543447"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01</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16" name="TextBox 8"/>
          <p:cNvSpPr txBox="1"/>
          <p:nvPr/>
        </p:nvSpPr>
        <p:spPr>
          <a:xfrm>
            <a:off x="3434282" y="3135362"/>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审题与谋篇布局</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grpSp>
        <p:nvGrpSpPr>
          <p:cNvPr id="17" name="组合 16"/>
          <p:cNvGrpSpPr/>
          <p:nvPr/>
        </p:nvGrpSpPr>
        <p:grpSpPr>
          <a:xfrm>
            <a:off x="2710461" y="396196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18" name="椭圆 17"/>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19"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20" name="TextBox 11"/>
          <p:cNvSpPr txBox="1"/>
          <p:nvPr/>
        </p:nvSpPr>
        <p:spPr>
          <a:xfrm>
            <a:off x="2699784" y="401968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21" name="TextBox 13"/>
          <p:cNvSpPr txBox="1"/>
          <p:nvPr/>
        </p:nvSpPr>
        <p:spPr>
          <a:xfrm>
            <a:off x="3532604" y="422494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grpSp>
        <p:nvGrpSpPr>
          <p:cNvPr id="27" name="组合 26"/>
          <p:cNvGrpSpPr/>
          <p:nvPr/>
        </p:nvGrpSpPr>
        <p:grpSpPr>
          <a:xfrm>
            <a:off x="6767350" y="2864989"/>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28" name="椭圆 27"/>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29"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30" name="TextBox 16"/>
          <p:cNvSpPr txBox="1"/>
          <p:nvPr/>
        </p:nvSpPr>
        <p:spPr>
          <a:xfrm>
            <a:off x="6756674" y="2922705"/>
            <a:ext cx="607194"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03</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31" name="TextBox 18"/>
          <p:cNvSpPr txBox="1"/>
          <p:nvPr/>
        </p:nvSpPr>
        <p:spPr>
          <a:xfrm>
            <a:off x="7481338" y="2901826"/>
            <a:ext cx="4307540" cy="470640"/>
          </a:xfrm>
          <a:prstGeom prst="rect">
            <a:avLst/>
          </a:prstGeom>
          <a:noFill/>
        </p:spPr>
        <p:txBody>
          <a:bodyPr wrap="none" lIns="480000" tIns="0" rIns="0" bIns="0" anchor="b" anchorCtr="0">
            <a:norm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参考范文</a:t>
            </a:r>
            <a:r>
              <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a:t>
            </a: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下水范文</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grpSp>
        <p:nvGrpSpPr>
          <p:cNvPr id="32" name="组合 31"/>
          <p:cNvGrpSpPr/>
          <p:nvPr/>
        </p:nvGrpSpPr>
        <p:grpSpPr>
          <a:xfrm>
            <a:off x="6767350" y="398215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3" name="椭圆 3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3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35" name="TextBox 21"/>
          <p:cNvSpPr txBox="1"/>
          <p:nvPr/>
        </p:nvSpPr>
        <p:spPr>
          <a:xfrm>
            <a:off x="6756673" y="4039875"/>
            <a:ext cx="593913"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04</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36" name="TextBox 23"/>
          <p:cNvSpPr txBox="1"/>
          <p:nvPr/>
        </p:nvSpPr>
        <p:spPr>
          <a:xfrm>
            <a:off x="7658318" y="4205807"/>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应用文题型拓展</a:t>
            </a:r>
            <a:endParaRPr kumimoji="0" lang="en-US" altLang="zh-CN"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sp>
        <p:nvSpPr>
          <p:cNvPr id="41" name="文本框 1"/>
          <p:cNvSpPr txBox="1">
            <a:spLocks noChangeArrowheads="1"/>
          </p:cNvSpPr>
          <p:nvPr/>
        </p:nvSpPr>
        <p:spPr bwMode="auto">
          <a:xfrm>
            <a:off x="3499953" y="5490484"/>
            <a:ext cx="655661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Nexa Light" panose="02000000000000000000" pitchFamily="50" charset="0"/>
                <a:ea typeface="微软雅黑" panose="020B0503020204020204" pitchFamily="34" charset="-122"/>
              </a:defRPr>
            </a:lvl1pPr>
            <a:lvl2pPr marL="742950" indent="-285750">
              <a:defRPr sz="1300">
                <a:solidFill>
                  <a:schemeClr val="tx1"/>
                </a:solidFill>
                <a:latin typeface="Nexa Light" panose="02000000000000000000" pitchFamily="50" charset="0"/>
                <a:ea typeface="微软雅黑" panose="020B0503020204020204" pitchFamily="34" charset="-122"/>
              </a:defRPr>
            </a:lvl2pPr>
            <a:lvl3pPr marL="1143000" indent="-228600">
              <a:defRPr sz="1300">
                <a:solidFill>
                  <a:schemeClr val="tx1"/>
                </a:solidFill>
                <a:latin typeface="Nexa Light" panose="02000000000000000000" pitchFamily="50" charset="0"/>
                <a:ea typeface="微软雅黑" panose="020B0503020204020204" pitchFamily="34" charset="-122"/>
              </a:defRPr>
            </a:lvl3pPr>
            <a:lvl4pPr marL="1600200" indent="-228600">
              <a:defRPr sz="1300">
                <a:solidFill>
                  <a:schemeClr val="tx1"/>
                </a:solidFill>
                <a:latin typeface="Nexa Light" panose="02000000000000000000" pitchFamily="50" charset="0"/>
                <a:ea typeface="微软雅黑" panose="020B0503020204020204" pitchFamily="34" charset="-122"/>
              </a:defRPr>
            </a:lvl4pPr>
            <a:lvl5pPr marL="2057400" indent="-228600">
              <a:defRPr sz="1300">
                <a:solidFill>
                  <a:schemeClr val="tx1"/>
                </a:solidFill>
                <a:latin typeface="Nexa Light" panose="02000000000000000000" pitchFamily="50" charset="0"/>
                <a:ea typeface="微软雅黑" panose="020B0503020204020204" pitchFamily="34" charset="-122"/>
              </a:defRPr>
            </a:lvl5pPr>
            <a:lvl6pPr marL="2514600" indent="-228600" defTabSz="685800" eaLnBrk="0" fontAlgn="base" hangingPunct="0">
              <a:spcBef>
                <a:spcPct val="0"/>
              </a:spcBef>
              <a:spcAft>
                <a:spcPct val="0"/>
              </a:spcAft>
              <a:defRPr sz="1300">
                <a:solidFill>
                  <a:schemeClr val="tx1"/>
                </a:solidFill>
                <a:latin typeface="Nexa Light" panose="02000000000000000000" pitchFamily="50" charset="0"/>
                <a:ea typeface="微软雅黑" panose="020B0503020204020204" pitchFamily="34" charset="-122"/>
              </a:defRPr>
            </a:lvl6pPr>
            <a:lvl7pPr marL="2971800" indent="-228600" defTabSz="685800" eaLnBrk="0" fontAlgn="base" hangingPunct="0">
              <a:spcBef>
                <a:spcPct val="0"/>
              </a:spcBef>
              <a:spcAft>
                <a:spcPct val="0"/>
              </a:spcAft>
              <a:defRPr sz="1300">
                <a:solidFill>
                  <a:schemeClr val="tx1"/>
                </a:solidFill>
                <a:latin typeface="Nexa Light" panose="02000000000000000000" pitchFamily="50" charset="0"/>
                <a:ea typeface="微软雅黑" panose="020B0503020204020204" pitchFamily="34" charset="-122"/>
              </a:defRPr>
            </a:lvl7pPr>
            <a:lvl8pPr marL="3429000" indent="-228600" defTabSz="685800" eaLnBrk="0" fontAlgn="base" hangingPunct="0">
              <a:spcBef>
                <a:spcPct val="0"/>
              </a:spcBef>
              <a:spcAft>
                <a:spcPct val="0"/>
              </a:spcAft>
              <a:defRPr sz="1300">
                <a:solidFill>
                  <a:schemeClr val="tx1"/>
                </a:solidFill>
                <a:latin typeface="Nexa Light" panose="02000000000000000000" pitchFamily="50" charset="0"/>
                <a:ea typeface="微软雅黑" panose="020B0503020204020204" pitchFamily="34" charset="-122"/>
              </a:defRPr>
            </a:lvl8pPr>
            <a:lvl9pPr marL="3886200" indent="-228600" defTabSz="685800" eaLnBrk="0" fontAlgn="base" hangingPunct="0">
              <a:spcBef>
                <a:spcPct val="0"/>
              </a:spcBef>
              <a:spcAft>
                <a:spcPct val="0"/>
              </a:spcAft>
              <a:defRPr sz="1300">
                <a:solidFill>
                  <a:schemeClr val="tx1"/>
                </a:solidFill>
                <a:latin typeface="Nexa Light" panose="02000000000000000000" pitchFamily="50" charset="0"/>
                <a:ea typeface="微软雅黑" panose="020B0503020204020204" pitchFamily="34" charset="-122"/>
              </a:defRPr>
            </a:lvl9pPr>
          </a:lstStyle>
          <a:p>
            <a:pPr algn="ctr">
              <a:defRPr/>
            </a:pPr>
            <a:r>
              <a:rPr lang="zh-CN" altLang="en-US" sz="3200" b="1" dirty="0">
                <a:latin typeface="微软雅黑" panose="020B0503020204020204" pitchFamily="34" charset="-122"/>
                <a:cs typeface="+mn-ea"/>
                <a:sym typeface="字魂58号-创中黑" panose="00000500000000000000" pitchFamily="2" charset="-122"/>
              </a:rPr>
              <a:t>目录 </a:t>
            </a:r>
            <a:r>
              <a:rPr lang="en-US" altLang="zh-CN" sz="3200" b="1" dirty="0">
                <a:latin typeface="微软雅黑" panose="020B0503020204020204" pitchFamily="34" charset="-122"/>
                <a:cs typeface="+mn-ea"/>
                <a:sym typeface="字魂58号-创中黑" panose="00000500000000000000" pitchFamily="2" charset="-122"/>
              </a:rPr>
              <a:t>/ CONTENTS</a:t>
            </a:r>
            <a:endParaRPr lang="zh-CN" altLang="en-US" sz="3200" b="1" dirty="0">
              <a:latin typeface="微软雅黑" panose="020B0503020204020204" pitchFamily="34" charset="-122"/>
              <a:cs typeface="+mn-ea"/>
              <a:sym typeface="字魂58号-创中黑" panose="00000500000000000000"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p:cNvSpPr txBox="1"/>
          <p:nvPr/>
        </p:nvSpPr>
        <p:spPr>
          <a:xfrm>
            <a:off x="393289" y="1560390"/>
            <a:ext cx="11533239" cy="4893647"/>
          </a:xfrm>
          <a:prstGeom prst="rect">
            <a:avLst/>
          </a:prstGeom>
          <a:noFill/>
        </p:spPr>
        <p:txBody>
          <a:bodyPr wrap="square">
            <a:spAutoFit/>
          </a:bodyPr>
          <a:lstStyle/>
          <a:p>
            <a:pPr indent="457200"/>
            <a:r>
              <a:rPr lang="zh-CN" altLang="en-US" sz="2400" b="1" dirty="0">
                <a:latin typeface="微软雅黑" panose="020B0503020204020204" pitchFamily="34" charset="-122"/>
                <a:ea typeface="微软雅黑" panose="020B0503020204020204" pitchFamily="34" charset="-122"/>
              </a:rPr>
              <a:t>你是学生会主席李华。学生会准备为在你校学习的外国留学生组织一次汉语演讲比赛，主题是“保护绿色发展，共同建设美好家园”。请你拟一则英语口头通知，要点如下：</a:t>
            </a:r>
            <a:r>
              <a:rPr lang="en-US" altLang="zh-CN" sz="2400" b="1" dirty="0">
                <a:latin typeface="微软雅黑" panose="020B0503020204020204" pitchFamily="34" charset="-122"/>
                <a:ea typeface="微软雅黑" panose="020B0503020204020204" pitchFamily="34" charset="-122"/>
              </a:rPr>
              <a:t>1. </a:t>
            </a:r>
            <a:r>
              <a:rPr lang="zh-CN" altLang="en-US" sz="2400" b="1" dirty="0">
                <a:latin typeface="微软雅黑" panose="020B0503020204020204" pitchFamily="34" charset="-122"/>
                <a:ea typeface="微软雅黑" panose="020B0503020204020204" pitchFamily="34" charset="-122"/>
              </a:rPr>
              <a:t>比赛目的；</a:t>
            </a:r>
            <a:r>
              <a:rPr lang="en-US" altLang="zh-CN" sz="2400" b="1" dirty="0">
                <a:latin typeface="微软雅黑" panose="020B0503020204020204" pitchFamily="34" charset="-122"/>
                <a:ea typeface="微软雅黑" panose="020B0503020204020204" pitchFamily="34" charset="-122"/>
              </a:rPr>
              <a:t>2. </a:t>
            </a:r>
            <a:r>
              <a:rPr lang="zh-CN" altLang="en-US" sz="2400" b="1" dirty="0">
                <a:latin typeface="微软雅黑" panose="020B0503020204020204" pitchFamily="34" charset="-122"/>
                <a:ea typeface="微软雅黑" panose="020B0503020204020204" pitchFamily="34" charset="-122"/>
              </a:rPr>
              <a:t>演讲内容；</a:t>
            </a:r>
            <a:r>
              <a:rPr lang="en-US" altLang="zh-CN" sz="2400" b="1" dirty="0">
                <a:latin typeface="微软雅黑" panose="020B0503020204020204" pitchFamily="34" charset="-122"/>
                <a:ea typeface="微软雅黑" panose="020B0503020204020204" pitchFamily="34" charset="-122"/>
              </a:rPr>
              <a:t>3. </a:t>
            </a:r>
            <a:r>
              <a:rPr lang="zh-CN" altLang="en-US" sz="2400" b="1" dirty="0">
                <a:latin typeface="微软雅黑" panose="020B0503020204020204" pitchFamily="34" charset="-122"/>
                <a:ea typeface="微软雅黑" panose="020B0503020204020204" pitchFamily="34" charset="-122"/>
              </a:rPr>
              <a:t>比赛安排。 </a:t>
            </a:r>
            <a:endParaRPr lang="en-US" altLang="zh-CN" sz="2400" b="1" dirty="0">
              <a:latin typeface="微软雅黑" panose="020B0503020204020204" pitchFamily="34" charset="-122"/>
              <a:ea typeface="微软雅黑" panose="020B0503020204020204" pitchFamily="34" charset="-122"/>
            </a:endParaRPr>
          </a:p>
          <a:p>
            <a:pPr indent="457200"/>
            <a:endParaRPr lang="en-US" altLang="zh-CN" sz="2400" dirty="0">
              <a:latin typeface="微软雅黑" panose="020B0503020204020204" pitchFamily="34" charset="-122"/>
              <a:ea typeface="微软雅黑" panose="020B0503020204020204" pitchFamily="34" charset="-122"/>
            </a:endParaRPr>
          </a:p>
          <a:p>
            <a:r>
              <a:rPr lang="en-US" altLang="zh-CN" sz="2400" b="1" dirty="0">
                <a:latin typeface="Calibri" panose="020F0502020204030204" pitchFamily="34" charset="0"/>
                <a:ea typeface="Calibri" panose="020F0502020204030204" pitchFamily="34" charset="0"/>
                <a:cs typeface="Calibri" panose="020F0502020204030204" pitchFamily="34" charset="0"/>
              </a:rPr>
              <a:t>Dear international students, </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lgn="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algn="r"/>
            <a:r>
              <a:rPr lang="en-US" altLang="zh-CN" sz="2400" b="1" dirty="0">
                <a:latin typeface="Calibri" panose="020F0502020204030204" pitchFamily="34" charset="0"/>
                <a:ea typeface="Calibri" panose="020F0502020204030204" pitchFamily="34" charset="0"/>
                <a:cs typeface="Calibri" panose="020F0502020204030204" pitchFamily="34" charset="0"/>
              </a:rPr>
              <a:t>The Students’ Union </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p:txBody>
      </p:sp>
      <p:sp>
        <p:nvSpPr>
          <p:cNvPr id="3" name="文本框 2"/>
          <p:cNvSpPr txBox="1"/>
          <p:nvPr/>
        </p:nvSpPr>
        <p:spPr>
          <a:xfrm>
            <a:off x="2662084" y="4596806"/>
            <a:ext cx="6150076" cy="461665"/>
          </a:xfrm>
          <a:prstGeom prst="rect">
            <a:avLst/>
          </a:prstGeom>
          <a:noFill/>
        </p:spPr>
        <p:txBody>
          <a:bodyPr wrap="square">
            <a:spAutoFit/>
          </a:bodyPr>
          <a:lstStyle/>
          <a:p>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The requirements </a:t>
            </a:r>
            <a:endParaRPr lang="zh-CN" altLang="en-US" dirty="0"/>
          </a:p>
        </p:txBody>
      </p:sp>
      <p:grpSp>
        <p:nvGrpSpPr>
          <p:cNvPr id="16" name="组合 15"/>
          <p:cNvGrpSpPr/>
          <p:nvPr/>
        </p:nvGrpSpPr>
        <p:grpSpPr>
          <a:xfrm>
            <a:off x="124577" y="770192"/>
            <a:ext cx="700679" cy="700679"/>
            <a:chOff x="3059832" y="3339719"/>
            <a:chExt cx="3607562" cy="3607562"/>
          </a:xfrm>
          <a:solidFill>
            <a:srgbClr val="187152"/>
          </a:solidFill>
          <a:effectLst>
            <a:outerShdw blurRad="50800" dist="38100" dir="5400000" algn="t" rotWithShape="0">
              <a:prstClr val="black">
                <a:alpha val="40000"/>
              </a:prstClr>
            </a:outerShdw>
          </a:effectLst>
        </p:grpSpPr>
        <p:sp>
          <p:nvSpPr>
            <p:cNvPr id="17" name="椭圆 16"/>
            <p:cNvSpPr/>
            <p:nvPr/>
          </p:nvSpPr>
          <p:spPr>
            <a:xfrm>
              <a:off x="3059832" y="3339719"/>
              <a:ext cx="3607562" cy="3607562"/>
            </a:xfrm>
            <a:prstGeom prst="ellipse">
              <a:avLst/>
            </a:prstGeom>
            <a:solidFill>
              <a:srgbClr val="6A91C8"/>
            </a:solid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18" name="同心圆 69"/>
            <p:cNvSpPr/>
            <p:nvPr/>
          </p:nvSpPr>
          <p:spPr>
            <a:xfrm>
              <a:off x="3168202" y="3448089"/>
              <a:ext cx="3390826" cy="3390826"/>
            </a:xfrm>
            <a:prstGeom prst="donut">
              <a:avLst>
                <a:gd name="adj" fmla="val 4879"/>
              </a:avLst>
            </a:prstGeom>
            <a:solidFill>
              <a:srgbClr val="6A91C8"/>
            </a:solid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19" name="TextBox 6"/>
          <p:cNvSpPr txBox="1"/>
          <p:nvPr/>
        </p:nvSpPr>
        <p:spPr>
          <a:xfrm>
            <a:off x="113900" y="827906"/>
            <a:ext cx="543447"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01</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20" name="TextBox 8"/>
          <p:cNvSpPr txBox="1"/>
          <p:nvPr/>
        </p:nvSpPr>
        <p:spPr>
          <a:xfrm>
            <a:off x="848398" y="106075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rPr>
              <a:t>审题与谋篇布局</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ea"/>
              <a:sym typeface="+mn-lt"/>
            </a:endParaRPr>
          </a:p>
        </p:txBody>
      </p:sp>
      <p:sp>
        <p:nvSpPr>
          <p:cNvPr id="21" name="矩形 20"/>
          <p:cNvSpPr/>
          <p:nvPr/>
        </p:nvSpPr>
        <p:spPr>
          <a:xfrm>
            <a:off x="9910917" y="1946786"/>
            <a:ext cx="1307690" cy="383458"/>
          </a:xfrm>
          <a:prstGeom prst="rect">
            <a:avLst/>
          </a:prstGeom>
          <a:solidFill>
            <a:srgbClr val="FF0000">
              <a:alpha val="4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对话气泡: 圆角矩形 24"/>
          <p:cNvSpPr/>
          <p:nvPr/>
        </p:nvSpPr>
        <p:spPr>
          <a:xfrm>
            <a:off x="10014612" y="2488797"/>
            <a:ext cx="1213827" cy="412955"/>
          </a:xfrm>
          <a:prstGeom prst="wedgeRoundRectCallout">
            <a:avLst>
              <a:gd name="adj1" fmla="val 8328"/>
              <a:gd name="adj2" fmla="val -73214"/>
              <a:gd name="adj3" fmla="val 16667"/>
            </a:avLst>
          </a:prstGeom>
          <a:solidFill>
            <a:srgbClr val="C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spcBef>
                <a:spcPts val="0"/>
              </a:spcBef>
              <a:spcAft>
                <a:spcPts val="0"/>
              </a:spcAft>
              <a:buClrTx/>
              <a:buSzTx/>
              <a:buFontTx/>
              <a:buNone/>
              <a:defRPr/>
            </a:pPr>
            <a:r>
              <a:rPr lang="zh-CN" altLang="en-US" sz="2000" b="1" dirty="0">
                <a:solidFill>
                  <a:srgbClr val="FFFFFF"/>
                </a:solidFill>
                <a:latin typeface="Calibri" panose="020F0502020204030204" pitchFamily="34" charset="0"/>
                <a:ea typeface="Calibri" panose="020F0502020204030204" pitchFamily="34" charset="0"/>
                <a:cs typeface="Calibri" panose="020F0502020204030204" pitchFamily="34" charset="0"/>
              </a:rPr>
              <a:t>体裁</a:t>
            </a:r>
            <a:endParaRPr kumimoji="0" lang="en-US" altLang="zh-CN" sz="1600" b="1"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6" name="矩形 25"/>
          <p:cNvSpPr/>
          <p:nvPr/>
        </p:nvSpPr>
        <p:spPr>
          <a:xfrm>
            <a:off x="10407446" y="1558412"/>
            <a:ext cx="1307690" cy="383458"/>
          </a:xfrm>
          <a:prstGeom prst="rect">
            <a:avLst/>
          </a:prstGeom>
          <a:solidFill>
            <a:schemeClr val="accent1">
              <a:alpha val="41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81781" y="1946786"/>
            <a:ext cx="6931742" cy="383458"/>
          </a:xfrm>
          <a:prstGeom prst="rect">
            <a:avLst/>
          </a:prstGeom>
          <a:solidFill>
            <a:schemeClr val="accent1">
              <a:alpha val="41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对话气泡: 圆角矩形 36"/>
          <p:cNvSpPr/>
          <p:nvPr/>
        </p:nvSpPr>
        <p:spPr>
          <a:xfrm>
            <a:off x="9815320" y="922929"/>
            <a:ext cx="1619704" cy="412955"/>
          </a:xfrm>
          <a:prstGeom prst="wedgeRoundRectCallout">
            <a:avLst>
              <a:gd name="adj1" fmla="val 37302"/>
              <a:gd name="adj2" fmla="val 82516"/>
              <a:gd name="adj3" fmla="val 16667"/>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spcBef>
                <a:spcPts val="0"/>
              </a:spcBef>
              <a:spcAft>
                <a:spcPts val="0"/>
              </a:spcAft>
              <a:buClrTx/>
              <a:buSzTx/>
              <a:buFontTx/>
              <a:buNone/>
              <a:defRPr/>
            </a:pPr>
            <a:r>
              <a:rPr lang="zh-CN" altLang="en-US" sz="2000" b="1" dirty="0">
                <a:solidFill>
                  <a:srgbClr val="FFFFFF"/>
                </a:solidFill>
                <a:latin typeface="Calibri" panose="020F0502020204030204" pitchFamily="34" charset="0"/>
                <a:ea typeface="Calibri" panose="020F0502020204030204" pitchFamily="34" charset="0"/>
                <a:cs typeface="Calibri" panose="020F0502020204030204" pitchFamily="34" charset="0"/>
              </a:rPr>
              <a:t>主题、时态</a:t>
            </a:r>
            <a:endParaRPr kumimoji="0" lang="en-US" altLang="zh-CN" sz="1600" b="1"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0" name="矩形 39"/>
          <p:cNvSpPr/>
          <p:nvPr/>
        </p:nvSpPr>
        <p:spPr>
          <a:xfrm>
            <a:off x="1699306" y="2320250"/>
            <a:ext cx="5816861" cy="383458"/>
          </a:xfrm>
          <a:prstGeom prst="rect">
            <a:avLst/>
          </a:prstGeom>
          <a:solidFill>
            <a:srgbClr val="FFC000">
              <a:alpha val="4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对话气泡: 圆角矩形 42"/>
          <p:cNvSpPr/>
          <p:nvPr/>
        </p:nvSpPr>
        <p:spPr>
          <a:xfrm>
            <a:off x="5405767" y="2853888"/>
            <a:ext cx="2100351" cy="412955"/>
          </a:xfrm>
          <a:prstGeom prst="wedgeRoundRectCallout">
            <a:avLst>
              <a:gd name="adj1" fmla="val -541"/>
              <a:gd name="adj2" fmla="val -78081"/>
              <a:gd name="adj3" fmla="val 16667"/>
            </a:avLst>
          </a:prstGeom>
          <a:solidFill>
            <a:srgbClr val="FF99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spcBef>
                <a:spcPts val="0"/>
              </a:spcBef>
              <a:spcAft>
                <a:spcPts val="0"/>
              </a:spcAft>
              <a:buClrTx/>
              <a:buSzTx/>
              <a:buFontTx/>
              <a:buNone/>
              <a:defRPr/>
            </a:pPr>
            <a:r>
              <a:rPr lang="zh-CN" altLang="en-US" sz="2000" b="1" dirty="0">
                <a:solidFill>
                  <a:srgbClr val="FFFFFF"/>
                </a:solidFill>
                <a:latin typeface="Calibri" panose="020F0502020204030204" pitchFamily="34" charset="0"/>
                <a:ea typeface="Calibri" panose="020F0502020204030204" pitchFamily="34" charset="0"/>
                <a:cs typeface="Calibri" panose="020F0502020204030204" pitchFamily="34" charset="0"/>
              </a:rPr>
              <a:t>分段要点及内容</a:t>
            </a:r>
            <a:endParaRPr kumimoji="0" lang="en-US" altLang="zh-CN" sz="1600" b="1"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4" name="文本框 43"/>
          <p:cNvSpPr txBox="1"/>
          <p:nvPr/>
        </p:nvSpPr>
        <p:spPr>
          <a:xfrm>
            <a:off x="1035231" y="3687676"/>
            <a:ext cx="1323340" cy="203132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Para.1</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a:p>
            <a:pPr>
              <a:spcBef>
                <a:spcPts val="1200"/>
              </a:spcBef>
            </a:pPr>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Para.2</a:t>
            </a:r>
            <a:endPar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endParaRPr>
          </a:p>
          <a:p>
            <a:pPr>
              <a:spcBef>
                <a:spcPts val="1200"/>
              </a:spcBef>
            </a:pPr>
            <a:endPar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endParaRPr>
          </a:p>
          <a:p>
            <a:pPr>
              <a:spcBef>
                <a:spcPts val="1200"/>
              </a:spcBef>
            </a:pPr>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Para.3</a:t>
            </a:r>
            <a:endParaRPr lang="zh-CN" altLang="en-US" b="1" dirty="0"/>
          </a:p>
        </p:txBody>
      </p:sp>
      <p:sp>
        <p:nvSpPr>
          <p:cNvPr id="45" name="文本框 44"/>
          <p:cNvSpPr txBox="1"/>
          <p:nvPr/>
        </p:nvSpPr>
        <p:spPr>
          <a:xfrm>
            <a:off x="2549090" y="3641387"/>
            <a:ext cx="4776157" cy="461665"/>
          </a:xfrm>
          <a:prstGeom prst="rect">
            <a:avLst/>
          </a:prstGeom>
          <a:noFill/>
        </p:spPr>
        <p:txBody>
          <a:bodyPr wrap="square">
            <a:spAutoFit/>
          </a:bodyPr>
          <a:lstStyle/>
          <a:p>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The purpose of the speech</a:t>
            </a:r>
            <a:r>
              <a:rPr kumimoji="0" lang="en-US" altLang="zh-CN" sz="2400" b="1" i="1" u="none" strike="noStrike" kern="0" cap="none" spc="0" normalizeH="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contest</a:t>
            </a:r>
            <a:endParaRPr lang="zh-CN" altLang="en-US" b="1" dirty="0"/>
          </a:p>
        </p:txBody>
      </p:sp>
      <p:sp>
        <p:nvSpPr>
          <p:cNvPr id="46" name="文本框 45"/>
          <p:cNvSpPr txBox="1"/>
          <p:nvPr/>
        </p:nvSpPr>
        <p:spPr>
          <a:xfrm>
            <a:off x="2549090" y="4206185"/>
            <a:ext cx="7871051" cy="461665"/>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The content and arrangement of the speech contest</a:t>
            </a:r>
            <a:endParaRPr lang="zh-CN" altLang="en-US" b="1" dirty="0"/>
          </a:p>
        </p:txBody>
      </p:sp>
      <p:sp>
        <p:nvSpPr>
          <p:cNvPr id="47" name="文本框 46"/>
          <p:cNvSpPr txBox="1"/>
          <p:nvPr/>
        </p:nvSpPr>
        <p:spPr>
          <a:xfrm>
            <a:off x="2509762" y="5229068"/>
            <a:ext cx="4756218" cy="461665"/>
          </a:xfrm>
          <a:prstGeom prst="rect">
            <a:avLst/>
          </a:prstGeom>
          <a:noFill/>
        </p:spPr>
        <p:txBody>
          <a:bodyPr wrap="square">
            <a:spAutoFit/>
          </a:bodyPr>
          <a:lstStyle/>
          <a:p>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Hope</a:t>
            </a:r>
            <a:endParaRPr lang="zh-CN" altLang="en-US" b="1" dirty="0"/>
          </a:p>
        </p:txBody>
      </p:sp>
      <p:sp>
        <p:nvSpPr>
          <p:cNvPr id="48" name="对话气泡: 圆角矩形 47"/>
          <p:cNvSpPr/>
          <p:nvPr/>
        </p:nvSpPr>
        <p:spPr>
          <a:xfrm>
            <a:off x="4651764" y="5314963"/>
            <a:ext cx="1787178" cy="412955"/>
          </a:xfrm>
          <a:prstGeom prst="wedgeRoundRectCallout">
            <a:avLst>
              <a:gd name="adj1" fmla="val -37379"/>
              <a:gd name="adj2" fmla="val -95114"/>
              <a:gd name="adj3" fmla="val 16667"/>
            </a:avLst>
          </a:prstGeom>
          <a:solidFill>
            <a:srgbClr val="00B05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spcBef>
                <a:spcPts val="0"/>
              </a:spcBef>
              <a:spcAft>
                <a:spcPts val="0"/>
              </a:spcAft>
              <a:buClrTx/>
              <a:buSzTx/>
              <a:buFontTx/>
              <a:buNone/>
              <a:defRPr/>
            </a:pPr>
            <a:r>
              <a:rPr lang="zh-CN" altLang="en-US" sz="2000" b="1" noProof="0" dirty="0">
                <a:solidFill>
                  <a:srgbClr val="FFFFFF"/>
                </a:solidFill>
                <a:latin typeface="Calibri" panose="020F0502020204030204" pitchFamily="34" charset="0"/>
                <a:ea typeface="Calibri" panose="020F0502020204030204" pitchFamily="34" charset="0"/>
                <a:cs typeface="Calibri" panose="020F0502020204030204" pitchFamily="34" charset="0"/>
              </a:rPr>
              <a:t>隐藏要点</a:t>
            </a:r>
            <a:endParaRPr kumimoji="0" lang="en-US" altLang="zh-CN" sz="1600" b="1"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9" name="矩形 48"/>
          <p:cNvSpPr/>
          <p:nvPr/>
        </p:nvSpPr>
        <p:spPr>
          <a:xfrm>
            <a:off x="2724184" y="4640433"/>
            <a:ext cx="2348506" cy="383458"/>
          </a:xfrm>
          <a:prstGeom prst="rect">
            <a:avLst/>
          </a:prstGeom>
          <a:solidFill>
            <a:srgbClr val="92D050">
              <a:alpha val="4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标题 1"/>
          <p:cNvSpPr txBox="1"/>
          <p:nvPr/>
        </p:nvSpPr>
        <p:spPr>
          <a:xfrm>
            <a:off x="9503842" y="3149600"/>
            <a:ext cx="2688158" cy="2631440"/>
          </a:xfrm>
          <a:prstGeom prst="rect">
            <a:avLst/>
          </a:prstGeom>
          <a:solidFill>
            <a:schemeClr val="accent5">
              <a:lumMod val="20000"/>
              <a:lumOff val="80000"/>
            </a:schemeClr>
          </a:solidFill>
          <a:effectLst>
            <a:outerShdw blurRad="50800" dist="38100" dir="5400000" algn="t" rotWithShape="0">
              <a:prstClr val="black">
                <a:alpha val="40000"/>
              </a:prstClr>
            </a:outerShdw>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000" b="1" dirty="0">
                <a:latin typeface="微软雅黑" panose="020B0503020204020204" pitchFamily="34" charset="-122"/>
                <a:ea typeface="微软雅黑" panose="020B0503020204020204" pitchFamily="34" charset="-122"/>
                <a:cs typeface="Calibri" panose="020F0502020204030204" pitchFamily="34" charset="0"/>
              </a:rPr>
              <a:t>思考：</a:t>
            </a:r>
            <a:endParaRPr lang="en-US" altLang="zh-CN" sz="2000" b="1" dirty="0">
              <a:latin typeface="微软雅黑" panose="020B0503020204020204" pitchFamily="34" charset="-122"/>
              <a:ea typeface="微软雅黑" panose="020B0503020204020204" pitchFamily="34" charset="-122"/>
              <a:cs typeface="Calibri" panose="020F0502020204030204" pitchFamily="34" charset="0"/>
            </a:endParaRPr>
          </a:p>
          <a:p>
            <a:pPr marL="457200" indent="-457200">
              <a:lnSpc>
                <a:spcPct val="100000"/>
              </a:lnSpc>
              <a:spcBef>
                <a:spcPts val="1200"/>
              </a:spcBef>
              <a:buAutoNum type="arabicPeriod"/>
            </a:pPr>
            <a:r>
              <a:rPr lang="zh-CN" altLang="en-US" sz="1800" b="1" dirty="0">
                <a:latin typeface="微软雅黑" panose="020B0503020204020204" pitchFamily="34" charset="-122"/>
                <a:ea typeface="微软雅黑" panose="020B0503020204020204" pitchFamily="34" charset="-122"/>
                <a:cs typeface="Calibri" panose="020F0502020204030204" pitchFamily="34" charset="0"/>
              </a:rPr>
              <a:t>“李华”重要吗？人称用什么？</a:t>
            </a:r>
            <a:endParaRPr lang="en-US" altLang="zh-CN" sz="1800" b="1" dirty="0">
              <a:latin typeface="微软雅黑" panose="020B0503020204020204" pitchFamily="34" charset="-122"/>
              <a:ea typeface="微软雅黑" panose="020B0503020204020204" pitchFamily="34" charset="-122"/>
              <a:cs typeface="Calibri" panose="020F0502020204030204" pitchFamily="34" charset="0"/>
            </a:endParaRPr>
          </a:p>
          <a:p>
            <a:pPr marL="457200" indent="-457200">
              <a:lnSpc>
                <a:spcPct val="100000"/>
              </a:lnSpc>
              <a:spcBef>
                <a:spcPts val="1200"/>
              </a:spcBef>
              <a:buAutoNum type="arabicPeriod"/>
            </a:pPr>
            <a:r>
              <a:rPr lang="zh-CN" altLang="en-US" sz="1800" b="1" dirty="0">
                <a:latin typeface="微软雅黑" panose="020B0503020204020204" pitchFamily="34" charset="-122"/>
                <a:ea typeface="微软雅黑" panose="020B0503020204020204" pitchFamily="34" charset="-122"/>
                <a:cs typeface="Calibri" panose="020F0502020204030204" pitchFamily="34" charset="0"/>
              </a:rPr>
              <a:t>口头通知和书面通知的差别是什么？</a:t>
            </a:r>
            <a:endParaRPr lang="en-US" altLang="zh-CN" sz="1800" b="1" dirty="0">
              <a:latin typeface="微软雅黑" panose="020B0503020204020204" pitchFamily="34" charset="-122"/>
              <a:ea typeface="微软雅黑" panose="020B0503020204020204" pitchFamily="34" charset="-122"/>
              <a:cs typeface="Calibri" panose="020F0502020204030204" pitchFamily="34" charset="0"/>
            </a:endParaRPr>
          </a:p>
          <a:p>
            <a:pPr marL="457200" indent="-457200">
              <a:lnSpc>
                <a:spcPct val="100000"/>
              </a:lnSpc>
              <a:spcBef>
                <a:spcPts val="1200"/>
              </a:spcBef>
              <a:buAutoNum type="arabicPeriod"/>
            </a:pPr>
            <a:r>
              <a:rPr lang="zh-CN" altLang="en-US" sz="1800" b="1" dirty="0">
                <a:latin typeface="微软雅黑" panose="020B0503020204020204" pitchFamily="34" charset="-122"/>
                <a:ea typeface="微软雅黑" panose="020B0503020204020204" pitchFamily="34" charset="-122"/>
                <a:cs typeface="Calibri" panose="020F0502020204030204" pitchFamily="34" charset="0"/>
              </a:rPr>
              <a:t>演讲内容只是“主题”吗？</a:t>
            </a:r>
            <a:endParaRPr lang="en-US" altLang="zh-CN" sz="1800" b="1" dirty="0">
              <a:latin typeface="微软雅黑" panose="020B0503020204020204" pitchFamily="34" charset="-122"/>
              <a:ea typeface="微软雅黑" panose="020B0503020204020204" pitchFamily="34" charset="-122"/>
              <a:cs typeface="Calibri" panose="020F0502020204030204" pitchFamily="34" charset="0"/>
            </a:endParaRPr>
          </a:p>
          <a:p>
            <a:endParaRPr lang="zh-CN" altLang="en-US" sz="1800" b="1" dirty="0">
              <a:latin typeface="微软雅黑" panose="020B0503020204020204" pitchFamily="34" charset="-122"/>
              <a:ea typeface="微软雅黑" panose="020B0503020204020204" pitchFamily="34" charset="-122"/>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wipe(left)">
                                      <p:cBhvr>
                                        <p:cTn id="18" dur="500"/>
                                        <p:tgtEl>
                                          <p:spTgt spid="26"/>
                                        </p:tgtEl>
                                      </p:cBhvr>
                                    </p:animEffect>
                                  </p:childTnLst>
                                </p:cTn>
                              </p:par>
                            </p:childTnLst>
                          </p:cTn>
                        </p:par>
                        <p:par>
                          <p:cTn id="19" fill="hold">
                            <p:stCondLst>
                              <p:cond delay="50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1000"/>
                            </p:stCondLst>
                            <p:childTnLst>
                              <p:par>
                                <p:cTn id="24" presetID="53" presetClass="entr" presetSubtype="16" fill="hold" grpId="0" nodeType="afterEffect">
                                  <p:stCondLst>
                                    <p:cond delay="0"/>
                                  </p:stCondLst>
                                  <p:childTnLst>
                                    <p:set>
                                      <p:cBhvr>
                                        <p:cTn id="25" dur="1" fill="hold">
                                          <p:stCondLst>
                                            <p:cond delay="0"/>
                                          </p:stCondLst>
                                        </p:cTn>
                                        <p:tgtEl>
                                          <p:spTgt spid="37"/>
                                        </p:tgtEl>
                                        <p:attrNameLst>
                                          <p:attrName>style.visibility</p:attrName>
                                        </p:attrNameLst>
                                      </p:cBhvr>
                                      <p:to>
                                        <p:strVal val="visible"/>
                                      </p:to>
                                    </p:set>
                                    <p:anim calcmode="lin" valueType="num">
                                      <p:cBhvr>
                                        <p:cTn id="26" dur="500" fill="hold"/>
                                        <p:tgtEl>
                                          <p:spTgt spid="37"/>
                                        </p:tgtEl>
                                        <p:attrNameLst>
                                          <p:attrName>ppt_w</p:attrName>
                                        </p:attrNameLst>
                                      </p:cBhvr>
                                      <p:tavLst>
                                        <p:tav tm="0">
                                          <p:val>
                                            <p:fltVal val="0"/>
                                          </p:val>
                                        </p:tav>
                                        <p:tav tm="100000">
                                          <p:val>
                                            <p:strVal val="#ppt_w"/>
                                          </p:val>
                                        </p:tav>
                                      </p:tavLst>
                                    </p:anim>
                                    <p:anim calcmode="lin" valueType="num">
                                      <p:cBhvr>
                                        <p:cTn id="27" dur="500" fill="hold"/>
                                        <p:tgtEl>
                                          <p:spTgt spid="37"/>
                                        </p:tgtEl>
                                        <p:attrNameLst>
                                          <p:attrName>ppt_h</p:attrName>
                                        </p:attrNameLst>
                                      </p:cBhvr>
                                      <p:tavLst>
                                        <p:tav tm="0">
                                          <p:val>
                                            <p:fltVal val="0"/>
                                          </p:val>
                                        </p:tav>
                                        <p:tav tm="100000">
                                          <p:val>
                                            <p:strVal val="#ppt_h"/>
                                          </p:val>
                                        </p:tav>
                                      </p:tavLst>
                                    </p:anim>
                                    <p:animEffect transition="in" filter="fade">
                                      <p:cBhvr>
                                        <p:cTn id="28" dur="500"/>
                                        <p:tgtEl>
                                          <p:spTgt spid="3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wipe(left)">
                                      <p:cBhvr>
                                        <p:cTn id="33" dur="500"/>
                                        <p:tgtEl>
                                          <p:spTgt spid="40"/>
                                        </p:tgtEl>
                                      </p:cBhvr>
                                    </p:animEffect>
                                  </p:childTnLst>
                                </p:cTn>
                              </p:par>
                            </p:childTnLst>
                          </p:cTn>
                        </p:par>
                        <p:par>
                          <p:cTn id="34" fill="hold">
                            <p:stCondLst>
                              <p:cond delay="500"/>
                            </p:stCondLst>
                            <p:childTnLst>
                              <p:par>
                                <p:cTn id="35" presetID="53" presetClass="entr" presetSubtype="16"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 calcmode="lin" valueType="num">
                                      <p:cBhvr>
                                        <p:cTn id="37" dur="500" fill="hold"/>
                                        <p:tgtEl>
                                          <p:spTgt spid="43"/>
                                        </p:tgtEl>
                                        <p:attrNameLst>
                                          <p:attrName>ppt_w</p:attrName>
                                        </p:attrNameLst>
                                      </p:cBhvr>
                                      <p:tavLst>
                                        <p:tav tm="0">
                                          <p:val>
                                            <p:fltVal val="0"/>
                                          </p:val>
                                        </p:tav>
                                        <p:tav tm="100000">
                                          <p:val>
                                            <p:strVal val="#ppt_w"/>
                                          </p:val>
                                        </p:tav>
                                      </p:tavLst>
                                    </p:anim>
                                    <p:anim calcmode="lin" valueType="num">
                                      <p:cBhvr>
                                        <p:cTn id="38" dur="500" fill="hold"/>
                                        <p:tgtEl>
                                          <p:spTgt spid="43"/>
                                        </p:tgtEl>
                                        <p:attrNameLst>
                                          <p:attrName>ppt_h</p:attrName>
                                        </p:attrNameLst>
                                      </p:cBhvr>
                                      <p:tavLst>
                                        <p:tav tm="0">
                                          <p:val>
                                            <p:fltVal val="0"/>
                                          </p:val>
                                        </p:tav>
                                        <p:tav tm="100000">
                                          <p:val>
                                            <p:strVal val="#ppt_h"/>
                                          </p:val>
                                        </p:tav>
                                      </p:tavLst>
                                    </p:anim>
                                    <p:animEffect transition="in" filter="fade">
                                      <p:cBhvr>
                                        <p:cTn id="39" dur="500"/>
                                        <p:tgtEl>
                                          <p:spTgt spid="43"/>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barn(inVertical)">
                                      <p:cBhvr>
                                        <p:cTn id="44" dur="500"/>
                                        <p:tgtEl>
                                          <p:spTgt spid="45"/>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barn(inVertical)">
                                      <p:cBhvr>
                                        <p:cTn id="49" dur="500"/>
                                        <p:tgtEl>
                                          <p:spTgt spid="4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left)">
                                      <p:cBhvr>
                                        <p:cTn id="54" dur="500"/>
                                        <p:tgtEl>
                                          <p:spTgt spid="3"/>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wipe(left)">
                                      <p:cBhvr>
                                        <p:cTn id="57" dur="500"/>
                                        <p:tgtEl>
                                          <p:spTgt spid="49"/>
                                        </p:tgtEl>
                                      </p:cBhvr>
                                    </p:animEffect>
                                  </p:childTnLst>
                                </p:cTn>
                              </p:par>
                            </p:childTnLst>
                          </p:cTn>
                        </p:par>
                        <p:par>
                          <p:cTn id="58" fill="hold">
                            <p:stCondLst>
                              <p:cond delay="500"/>
                            </p:stCondLst>
                            <p:childTnLst>
                              <p:par>
                                <p:cTn id="59" presetID="53" presetClass="entr" presetSubtype="16"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p:cTn id="61" dur="500" fill="hold"/>
                                        <p:tgtEl>
                                          <p:spTgt spid="48"/>
                                        </p:tgtEl>
                                        <p:attrNameLst>
                                          <p:attrName>ppt_w</p:attrName>
                                        </p:attrNameLst>
                                      </p:cBhvr>
                                      <p:tavLst>
                                        <p:tav tm="0">
                                          <p:val>
                                            <p:fltVal val="0"/>
                                          </p:val>
                                        </p:tav>
                                        <p:tav tm="100000">
                                          <p:val>
                                            <p:strVal val="#ppt_w"/>
                                          </p:val>
                                        </p:tav>
                                      </p:tavLst>
                                    </p:anim>
                                    <p:anim calcmode="lin" valueType="num">
                                      <p:cBhvr>
                                        <p:cTn id="62" dur="500" fill="hold"/>
                                        <p:tgtEl>
                                          <p:spTgt spid="48"/>
                                        </p:tgtEl>
                                        <p:attrNameLst>
                                          <p:attrName>ppt_h</p:attrName>
                                        </p:attrNameLst>
                                      </p:cBhvr>
                                      <p:tavLst>
                                        <p:tav tm="0">
                                          <p:val>
                                            <p:fltVal val="0"/>
                                          </p:val>
                                        </p:tav>
                                        <p:tav tm="100000">
                                          <p:val>
                                            <p:strVal val="#ppt_h"/>
                                          </p:val>
                                        </p:tav>
                                      </p:tavLst>
                                    </p:anim>
                                    <p:animEffect transition="in" filter="fade">
                                      <p:cBhvr>
                                        <p:cTn id="63" dur="500"/>
                                        <p:tgtEl>
                                          <p:spTgt spid="48"/>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47"/>
                                        </p:tgtEl>
                                        <p:attrNameLst>
                                          <p:attrName>style.visibility</p:attrName>
                                        </p:attrNameLst>
                                      </p:cBhvr>
                                      <p:to>
                                        <p:strVal val="visible"/>
                                      </p:to>
                                    </p:set>
                                    <p:animEffect transition="in" filter="barn(inVertical)">
                                      <p:cBhvr>
                                        <p:cTn id="68" dur="500"/>
                                        <p:tgtEl>
                                          <p:spTgt spid="47"/>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wipe(down)">
                                      <p:cBhvr>
                                        <p:cTn id="7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animBg="1"/>
      <p:bldP spid="25" grpId="0" animBg="1"/>
      <p:bldP spid="26" grpId="0" animBg="1"/>
      <p:bldP spid="27" grpId="0" animBg="1"/>
      <p:bldP spid="37" grpId="0" animBg="1"/>
      <p:bldP spid="40" grpId="0" animBg="1"/>
      <p:bldP spid="43" grpId="0" animBg="1"/>
      <p:bldP spid="45" grpId="0"/>
      <p:bldP spid="46" grpId="0"/>
      <p:bldP spid="47" grpId="0"/>
      <p:bldP spid="48" grpId="0" animBg="1"/>
      <p:bldP spid="49"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554076"/>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Para.1</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8" name="文本框 7"/>
          <p:cNvSpPr txBox="1"/>
          <p:nvPr/>
        </p:nvSpPr>
        <p:spPr>
          <a:xfrm>
            <a:off x="2357689" y="1537284"/>
            <a:ext cx="4776157" cy="461665"/>
          </a:xfrm>
          <a:prstGeom prst="rect">
            <a:avLst/>
          </a:prstGeom>
          <a:noFill/>
        </p:spPr>
        <p:txBody>
          <a:bodyPr wrap="square">
            <a:spAutoFit/>
          </a:bodyPr>
          <a:lstStyle/>
          <a:p>
            <a:r>
              <a:rPr kumimoji="0" lang="en-US" altLang="zh-CN" sz="2400" b="1" i="1" u="none" strike="noStrike" kern="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rPr>
              <a:t>The purpose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of the speech</a:t>
            </a:r>
            <a:r>
              <a:rPr kumimoji="0" lang="en-US" altLang="zh-CN" sz="2400" b="1" i="1" u="none" strike="noStrike" kern="0" cap="none" spc="0" normalizeH="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contest</a:t>
            </a:r>
            <a:endParaRPr lang="zh-CN" altLang="en-US" b="1" dirty="0"/>
          </a:p>
        </p:txBody>
      </p:sp>
      <p:sp>
        <p:nvSpPr>
          <p:cNvPr id="9" name="文本框 8"/>
          <p:cNvSpPr txBox="1"/>
          <p:nvPr/>
        </p:nvSpPr>
        <p:spPr>
          <a:xfrm>
            <a:off x="391613" y="2074796"/>
            <a:ext cx="11533239" cy="1015663"/>
          </a:xfrm>
          <a:prstGeom prst="rect">
            <a:avLst/>
          </a:prstGeom>
          <a:noFill/>
          <a:ln w="25400" cmpd="dbl">
            <a:solidFill>
              <a:srgbClr val="0070C0"/>
            </a:solidFill>
          </a:ln>
          <a:effectLst/>
        </p:spPr>
        <p:txBody>
          <a:bodyPr wrap="square">
            <a:spAutoFit/>
          </a:bodyPr>
          <a:lstStyle/>
          <a:p>
            <a:pPr indent="457200"/>
            <a:r>
              <a:rPr lang="zh-CN" altLang="en-US" sz="2000" b="1" dirty="0">
                <a:latin typeface="微软雅黑" panose="020B0503020204020204" pitchFamily="34" charset="-122"/>
                <a:ea typeface="微软雅黑" panose="020B0503020204020204" pitchFamily="34" charset="-122"/>
              </a:rPr>
              <a:t>你是学生会主席李华。学生会准备为在你校学习的外国留学生组织一次汉语演讲比赛，主题是“保护绿色发展，共同建设美好家园”。请你拟一则英语口头通知，要点如下：</a:t>
            </a:r>
            <a:r>
              <a:rPr lang="en-US" altLang="zh-CN" sz="2000" b="1" dirty="0">
                <a:latin typeface="微软雅黑" panose="020B0503020204020204" pitchFamily="34" charset="-122"/>
                <a:ea typeface="微软雅黑" panose="020B0503020204020204" pitchFamily="34" charset="-122"/>
              </a:rPr>
              <a:t>1. </a:t>
            </a:r>
            <a:r>
              <a:rPr lang="zh-CN" altLang="en-US" sz="2000" b="1" dirty="0">
                <a:latin typeface="微软雅黑" panose="020B0503020204020204" pitchFamily="34" charset="-122"/>
                <a:ea typeface="微软雅黑" panose="020B0503020204020204" pitchFamily="34" charset="-122"/>
              </a:rPr>
              <a:t>比赛目的；</a:t>
            </a:r>
            <a:r>
              <a:rPr lang="en-US" altLang="zh-CN" sz="2000" b="1" dirty="0">
                <a:latin typeface="微软雅黑" panose="020B0503020204020204" pitchFamily="34" charset="-122"/>
                <a:ea typeface="微软雅黑" panose="020B0503020204020204" pitchFamily="34" charset="-122"/>
              </a:rPr>
              <a:t>2. </a:t>
            </a:r>
            <a:r>
              <a:rPr lang="zh-CN" altLang="en-US" sz="2000" b="1" dirty="0">
                <a:latin typeface="微软雅黑" panose="020B0503020204020204" pitchFamily="34" charset="-122"/>
                <a:ea typeface="微软雅黑" panose="020B0503020204020204" pitchFamily="34" charset="-122"/>
              </a:rPr>
              <a:t>演讲内容；</a:t>
            </a:r>
            <a:r>
              <a:rPr lang="en-US" altLang="zh-CN" sz="2000" b="1" dirty="0">
                <a:latin typeface="微软雅黑" panose="020B0503020204020204" pitchFamily="34" charset="-122"/>
                <a:ea typeface="微软雅黑" panose="020B0503020204020204" pitchFamily="34" charset="-122"/>
              </a:rPr>
              <a:t>3. </a:t>
            </a:r>
            <a:r>
              <a:rPr lang="zh-CN" altLang="en-US" sz="2000" b="1" dirty="0">
                <a:latin typeface="微软雅黑" panose="020B0503020204020204" pitchFamily="34" charset="-122"/>
                <a:ea typeface="微软雅黑" panose="020B0503020204020204" pitchFamily="34" charset="-122"/>
              </a:rPr>
              <a:t>比赛安排。 </a:t>
            </a:r>
            <a:endParaRPr lang="en-US" altLang="zh-CN" sz="2000" b="1" dirty="0">
              <a:latin typeface="微软雅黑" panose="020B0503020204020204" pitchFamily="34" charset="-122"/>
              <a:ea typeface="微软雅黑" panose="020B0503020204020204" pitchFamily="34" charset="-122"/>
            </a:endParaRPr>
          </a:p>
        </p:txBody>
      </p:sp>
      <p:sp>
        <p:nvSpPr>
          <p:cNvPr id="10" name="矩形 9"/>
          <p:cNvSpPr/>
          <p:nvPr/>
        </p:nvSpPr>
        <p:spPr>
          <a:xfrm>
            <a:off x="6853309" y="2394825"/>
            <a:ext cx="1091156" cy="383458"/>
          </a:xfrm>
          <a:prstGeom prst="rect">
            <a:avLst/>
          </a:prstGeom>
          <a:solidFill>
            <a:schemeClr val="accent1">
              <a:alpha val="41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525426" y="3497702"/>
            <a:ext cx="4776157" cy="369332"/>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口头通知格式及特点：开头</a:t>
            </a:r>
            <a:r>
              <a:rPr lang="zh-CN" altLang="en-US" b="1" dirty="0">
                <a:solidFill>
                  <a:srgbClr val="FF0000"/>
                </a:solidFill>
                <a:latin typeface="微软雅黑" panose="020B0503020204020204" pitchFamily="34" charset="-122"/>
                <a:ea typeface="微软雅黑" panose="020B0503020204020204" pitchFamily="34" charset="-122"/>
              </a:rPr>
              <a:t>“引起注意”</a:t>
            </a:r>
            <a:endParaRPr lang="zh-CN" altLang="en-US" b="1" dirty="0">
              <a:solidFill>
                <a:srgbClr val="FF0000"/>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678425" y="3963733"/>
            <a:ext cx="5840362" cy="2308324"/>
          </a:xfrm>
          <a:prstGeom prst="rect">
            <a:avLst/>
          </a:prstGeom>
          <a:noFill/>
        </p:spPr>
        <p:txBody>
          <a:bodyPr wrap="square">
            <a:spAutoFit/>
          </a:bodyPr>
          <a:lstStyle/>
          <a:p>
            <a:r>
              <a:rPr lang="en-US" altLang="zh-CN" sz="24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Hello, everybody / everyone.</a:t>
            </a:r>
            <a:endParaRPr lang="zh-CN" altLang="zh-CN" sz="1050" b="1" i="1" kern="100" dirty="0">
              <a:effectLst/>
              <a:latin typeface="Calibri" panose="020F0502020204030204" pitchFamily="34" charset="0"/>
              <a:ea typeface="等线" panose="02010600030101010101" pitchFamily="2" charset="-122"/>
              <a:cs typeface="Calibri" panose="020F0502020204030204" pitchFamily="34" charset="0"/>
            </a:endParaRPr>
          </a:p>
          <a:p>
            <a:r>
              <a:rPr lang="en-US" altLang="zh-CN" sz="24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Ladies and gentlemen.</a:t>
            </a:r>
            <a:endParaRPr lang="zh-CN" altLang="zh-CN" sz="1050" b="1" i="1" kern="100" dirty="0">
              <a:effectLst/>
              <a:latin typeface="Calibri" panose="020F0502020204030204" pitchFamily="34" charset="0"/>
              <a:ea typeface="等线" panose="02010600030101010101" pitchFamily="2" charset="-122"/>
              <a:cs typeface="Calibri" panose="020F0502020204030204" pitchFamily="34" charset="0"/>
            </a:endParaRPr>
          </a:p>
          <a:p>
            <a:r>
              <a:rPr lang="en-US" altLang="zh-CN" sz="24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May I have your attention, please? I have an announcement to make.</a:t>
            </a:r>
            <a:endParaRPr lang="zh-CN" altLang="zh-CN" sz="1050" b="1" i="1" kern="100" dirty="0">
              <a:effectLst/>
              <a:latin typeface="Calibri" panose="020F0502020204030204" pitchFamily="34" charset="0"/>
              <a:ea typeface="等线" panose="02010600030101010101" pitchFamily="2" charset="-122"/>
              <a:cs typeface="Calibri" panose="020F0502020204030204" pitchFamily="34" charset="0"/>
            </a:endParaRPr>
          </a:p>
          <a:p>
            <a:r>
              <a:rPr lang="en-US" altLang="zh-CN" sz="24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Attention, please! I have something important to tell you.</a:t>
            </a:r>
            <a:endParaRPr lang="zh-CN" altLang="zh-CN" sz="1050" b="1" i="1" kern="100" dirty="0">
              <a:effectLst/>
              <a:latin typeface="Calibri" panose="020F0502020204030204" pitchFamily="34" charset="0"/>
              <a:ea typeface="等线" panose="02010600030101010101" pitchFamily="2" charset="-122"/>
              <a:cs typeface="Calibri" panose="020F0502020204030204" pitchFamily="34" charset="0"/>
            </a:endParaRPr>
          </a:p>
        </p:txBody>
      </p:sp>
      <p:sp>
        <p:nvSpPr>
          <p:cNvPr id="14" name="文本框 13"/>
          <p:cNvSpPr txBox="1"/>
          <p:nvPr/>
        </p:nvSpPr>
        <p:spPr>
          <a:xfrm>
            <a:off x="7039297" y="3502618"/>
            <a:ext cx="4776157" cy="369332"/>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书面通知格式</a:t>
            </a:r>
            <a:endParaRPr lang="zh-CN" altLang="en-US" b="1" dirty="0">
              <a:solidFill>
                <a:srgbClr val="FF0000"/>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7723238" y="3948984"/>
            <a:ext cx="3554361" cy="461665"/>
          </a:xfrm>
          <a:prstGeom prst="rect">
            <a:avLst/>
          </a:prstGeom>
          <a:noFill/>
        </p:spPr>
        <p:txBody>
          <a:bodyPr wrap="square">
            <a:spAutoFit/>
          </a:bodyPr>
          <a:lstStyle/>
          <a:p>
            <a:r>
              <a:rPr lang="en-US" altLang="zh-CN" sz="2400" b="1" i="1" kern="100" dirty="0">
                <a:solidFill>
                  <a:srgbClr val="000000"/>
                </a:solidFill>
                <a:latin typeface="Calibri" panose="020F0502020204030204" pitchFamily="34" charset="0"/>
                <a:ea typeface="Calibri" panose="020F0502020204030204" pitchFamily="34" charset="0"/>
                <a:cs typeface="Calibri" panose="020F0502020204030204" pitchFamily="34" charset="0"/>
              </a:rPr>
              <a:t>Notice/Announcement</a:t>
            </a:r>
            <a:endParaRPr lang="zh-CN" altLang="zh-CN" sz="1050" b="1" i="1" kern="100" dirty="0">
              <a:effectLst/>
              <a:latin typeface="Calibri" panose="020F0502020204030204" pitchFamily="34" charset="0"/>
              <a:ea typeface="等线" panose="02010600030101010101" pitchFamily="2" charset="-122"/>
              <a:cs typeface="Calibri" panose="020F0502020204030204" pitchFamily="34" charset="0"/>
            </a:endParaRPr>
          </a:p>
        </p:txBody>
      </p:sp>
      <p:sp>
        <p:nvSpPr>
          <p:cNvPr id="16" name="文本框 15"/>
          <p:cNvSpPr txBox="1"/>
          <p:nvPr/>
        </p:nvSpPr>
        <p:spPr>
          <a:xfrm>
            <a:off x="9306232" y="5871190"/>
            <a:ext cx="2885768" cy="623248"/>
          </a:xfrm>
          <a:prstGeom prst="rect">
            <a:avLst/>
          </a:prstGeom>
          <a:noFill/>
        </p:spPr>
        <p:txBody>
          <a:bodyPr wrap="square">
            <a:spAutoFit/>
          </a:bodyPr>
          <a:lstStyle/>
          <a:p>
            <a:r>
              <a:rPr lang="en-US" altLang="zh-CN" sz="2400" b="1" dirty="0">
                <a:latin typeface="Calibri" panose="020F0502020204030204" pitchFamily="34" charset="0"/>
                <a:ea typeface="Calibri" panose="020F0502020204030204" pitchFamily="34" charset="0"/>
                <a:cs typeface="Calibri" panose="020F0502020204030204" pitchFamily="34" charset="0"/>
              </a:rPr>
              <a:t>The Students’ Union </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a:p>
            <a:endParaRPr lang="zh-CN" altLang="zh-CN" sz="1050" b="1" i="1" kern="100" dirty="0">
              <a:effectLst/>
              <a:latin typeface="Calibri" panose="020F0502020204030204" pitchFamily="34" charset="0"/>
              <a:ea typeface="等线" panose="02010600030101010101" pitchFamily="2" charset="-122"/>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barn(inVertical)">
                                      <p:cBhvr>
                                        <p:cTn id="17" dur="500"/>
                                        <p:tgtEl>
                                          <p:spTgt spid="13">
                                            <p:txEl>
                                              <p:pRg st="0" end="0"/>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13">
                                            <p:txEl>
                                              <p:pRg st="1" end="1"/>
                                            </p:txEl>
                                          </p:spTgt>
                                        </p:tgtEl>
                                        <p:attrNameLst>
                                          <p:attrName>style.visibility</p:attrName>
                                        </p:attrNameLst>
                                      </p:cBhvr>
                                      <p:to>
                                        <p:strVal val="visible"/>
                                      </p:to>
                                    </p:set>
                                    <p:animEffect transition="in" filter="barn(inVertical)">
                                      <p:cBhvr>
                                        <p:cTn id="20" dur="500"/>
                                        <p:tgtEl>
                                          <p:spTgt spid="13">
                                            <p:txEl>
                                              <p:pRg st="1" end="1"/>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13">
                                            <p:txEl>
                                              <p:pRg st="2" end="2"/>
                                            </p:txEl>
                                          </p:spTgt>
                                        </p:tgtEl>
                                        <p:attrNameLst>
                                          <p:attrName>style.visibility</p:attrName>
                                        </p:attrNameLst>
                                      </p:cBhvr>
                                      <p:to>
                                        <p:strVal val="visible"/>
                                      </p:to>
                                    </p:set>
                                    <p:animEffect transition="in" filter="barn(inVertical)">
                                      <p:cBhvr>
                                        <p:cTn id="23" dur="500"/>
                                        <p:tgtEl>
                                          <p:spTgt spid="13">
                                            <p:txEl>
                                              <p:pRg st="2" end="2"/>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13">
                                            <p:txEl>
                                              <p:pRg st="3" end="3"/>
                                            </p:txEl>
                                          </p:spTgt>
                                        </p:tgtEl>
                                        <p:attrNameLst>
                                          <p:attrName>style.visibility</p:attrName>
                                        </p:attrNameLst>
                                      </p:cBhvr>
                                      <p:to>
                                        <p:strVal val="visible"/>
                                      </p:to>
                                    </p:set>
                                    <p:animEffect transition="in" filter="barn(inVertical)">
                                      <p:cBhvr>
                                        <p:cTn id="26" dur="500"/>
                                        <p:tgtEl>
                                          <p:spTgt spid="1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arn(inVertical)">
                                      <p:cBhvr>
                                        <p:cTn id="36" dur="500"/>
                                        <p:tgtEl>
                                          <p:spTgt spid="15"/>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barn(inVertical)">
                                      <p:cBhvr>
                                        <p:cTn id="3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554076"/>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Para.1</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8" name="文本框 7"/>
          <p:cNvSpPr txBox="1"/>
          <p:nvPr/>
        </p:nvSpPr>
        <p:spPr>
          <a:xfrm>
            <a:off x="2357689" y="1537284"/>
            <a:ext cx="4776157" cy="461665"/>
          </a:xfrm>
          <a:prstGeom prst="rect">
            <a:avLst/>
          </a:prstGeom>
          <a:noFill/>
        </p:spPr>
        <p:txBody>
          <a:bodyPr wrap="square">
            <a:spAutoFit/>
          </a:bodyPr>
          <a:lstStyle/>
          <a:p>
            <a:r>
              <a:rPr kumimoji="0" lang="en-US" altLang="zh-CN" sz="2400" b="1" i="1" u="none" strike="noStrike" kern="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rPr>
              <a:t>The purpose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of the speech</a:t>
            </a:r>
            <a:r>
              <a:rPr kumimoji="0" lang="en-US" altLang="zh-CN" sz="2400" b="1" i="1" u="none" strike="noStrike" kern="0" cap="none" spc="0" normalizeH="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contest</a:t>
            </a:r>
            <a:endParaRPr lang="zh-CN" altLang="en-US" b="1" dirty="0"/>
          </a:p>
        </p:txBody>
      </p:sp>
      <p:sp>
        <p:nvSpPr>
          <p:cNvPr id="9" name="文本框 8"/>
          <p:cNvSpPr txBox="1"/>
          <p:nvPr/>
        </p:nvSpPr>
        <p:spPr>
          <a:xfrm>
            <a:off x="391613" y="2074796"/>
            <a:ext cx="11533239" cy="1015663"/>
          </a:xfrm>
          <a:prstGeom prst="rect">
            <a:avLst/>
          </a:prstGeom>
          <a:noFill/>
          <a:ln w="25400" cmpd="dbl">
            <a:solidFill>
              <a:srgbClr val="0070C0"/>
            </a:solidFill>
          </a:ln>
          <a:effectLst/>
        </p:spPr>
        <p:txBody>
          <a:bodyPr wrap="square">
            <a:spAutoFit/>
          </a:bodyPr>
          <a:lstStyle/>
          <a:p>
            <a:pPr indent="457200"/>
            <a:r>
              <a:rPr lang="zh-CN" altLang="en-US" sz="2000" b="1" dirty="0">
                <a:latin typeface="微软雅黑" panose="020B0503020204020204" pitchFamily="34" charset="-122"/>
                <a:ea typeface="微软雅黑" panose="020B0503020204020204" pitchFamily="34" charset="-122"/>
              </a:rPr>
              <a:t>你是学生会主席李华。学生会准备为在你校学习的外国留学生组织一次汉语演讲比赛，主题是“保护绿色发展，共同建设美好家园”。请你拟一则英语口头通知，要点如下：</a:t>
            </a:r>
            <a:r>
              <a:rPr lang="en-US" altLang="zh-CN" sz="2000" b="1" dirty="0">
                <a:latin typeface="微软雅黑" panose="020B0503020204020204" pitchFamily="34" charset="-122"/>
                <a:ea typeface="微软雅黑" panose="020B0503020204020204" pitchFamily="34" charset="-122"/>
              </a:rPr>
              <a:t>1. </a:t>
            </a:r>
            <a:r>
              <a:rPr lang="zh-CN" altLang="en-US" sz="2000" b="1" dirty="0">
                <a:latin typeface="微软雅黑" panose="020B0503020204020204" pitchFamily="34" charset="-122"/>
                <a:ea typeface="微软雅黑" panose="020B0503020204020204" pitchFamily="34" charset="-122"/>
              </a:rPr>
              <a:t>比赛目的；</a:t>
            </a:r>
            <a:r>
              <a:rPr lang="en-US" altLang="zh-CN" sz="2000" b="1" dirty="0">
                <a:latin typeface="微软雅黑" panose="020B0503020204020204" pitchFamily="34" charset="-122"/>
                <a:ea typeface="微软雅黑" panose="020B0503020204020204" pitchFamily="34" charset="-122"/>
              </a:rPr>
              <a:t>2. </a:t>
            </a:r>
            <a:r>
              <a:rPr lang="zh-CN" altLang="en-US" sz="2000" b="1" dirty="0">
                <a:latin typeface="微软雅黑" panose="020B0503020204020204" pitchFamily="34" charset="-122"/>
                <a:ea typeface="微软雅黑" panose="020B0503020204020204" pitchFamily="34" charset="-122"/>
              </a:rPr>
              <a:t>演讲内容；</a:t>
            </a:r>
            <a:r>
              <a:rPr lang="en-US" altLang="zh-CN" sz="2000" b="1" dirty="0">
                <a:latin typeface="微软雅黑" panose="020B0503020204020204" pitchFamily="34" charset="-122"/>
                <a:ea typeface="微软雅黑" panose="020B0503020204020204" pitchFamily="34" charset="-122"/>
              </a:rPr>
              <a:t>3. </a:t>
            </a:r>
            <a:r>
              <a:rPr lang="zh-CN" altLang="en-US" sz="2000" b="1" dirty="0">
                <a:latin typeface="微软雅黑" panose="020B0503020204020204" pitchFamily="34" charset="-122"/>
                <a:ea typeface="微软雅黑" panose="020B0503020204020204" pitchFamily="34" charset="-122"/>
              </a:rPr>
              <a:t>比赛安排。 </a:t>
            </a:r>
            <a:endParaRPr lang="en-US" altLang="zh-CN" sz="2000" b="1" dirty="0">
              <a:latin typeface="微软雅黑" panose="020B0503020204020204" pitchFamily="34" charset="-122"/>
              <a:ea typeface="微软雅黑" panose="020B0503020204020204" pitchFamily="34" charset="-122"/>
            </a:endParaRPr>
          </a:p>
        </p:txBody>
      </p:sp>
      <p:sp>
        <p:nvSpPr>
          <p:cNvPr id="10" name="矩形 9"/>
          <p:cNvSpPr/>
          <p:nvPr/>
        </p:nvSpPr>
        <p:spPr>
          <a:xfrm>
            <a:off x="6479683" y="2119521"/>
            <a:ext cx="3890444" cy="383458"/>
          </a:xfrm>
          <a:prstGeom prst="rect">
            <a:avLst/>
          </a:prstGeom>
          <a:solidFill>
            <a:schemeClr val="accent1">
              <a:alpha val="41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08819" y="2410467"/>
            <a:ext cx="4087872" cy="383458"/>
          </a:xfrm>
          <a:prstGeom prst="rect">
            <a:avLst/>
          </a:prstGeom>
          <a:solidFill>
            <a:schemeClr val="accent1">
              <a:alpha val="41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25426" y="3497702"/>
            <a:ext cx="4776157" cy="369332"/>
          </a:xfrm>
          <a:prstGeom prst="rect">
            <a:avLst/>
          </a:prstGeom>
          <a:noFill/>
        </p:spPr>
        <p:txBody>
          <a:bodyPr wrap="square">
            <a:spAutoFit/>
          </a:bodyPr>
          <a:lstStyle/>
          <a:p>
            <a:r>
              <a:rPr lang="zh-CN" altLang="en-US" b="1" dirty="0">
                <a:latin typeface="微软雅黑" panose="020B0503020204020204" pitchFamily="34" charset="-122"/>
                <a:ea typeface="微软雅黑" panose="020B0503020204020204" pitchFamily="34" charset="-122"/>
              </a:rPr>
              <a:t>要点</a:t>
            </a:r>
            <a:r>
              <a:rPr lang="en-US" altLang="zh-CN" b="1" dirty="0">
                <a:latin typeface="微软雅黑" panose="020B0503020204020204" pitchFamily="34" charset="-122"/>
                <a:ea typeface="微软雅黑" panose="020B0503020204020204" pitchFamily="34" charset="-122"/>
              </a:rPr>
              <a:t>1</a:t>
            </a:r>
            <a:r>
              <a:rPr lang="zh-CN" altLang="en-US" b="1" dirty="0">
                <a:latin typeface="微软雅黑" panose="020B0503020204020204" pitchFamily="34" charset="-122"/>
                <a:ea typeface="微软雅黑" panose="020B0503020204020204" pitchFamily="34" charset="-122"/>
              </a:rPr>
              <a:t>：“外国留学生”、“汉语”</a:t>
            </a:r>
            <a:endParaRPr lang="zh-CN" altLang="en-US" b="1" dirty="0">
              <a:latin typeface="微软雅黑" panose="020B0503020204020204" pitchFamily="34" charset="-122"/>
              <a:ea typeface="微软雅黑" panose="020B0503020204020204" pitchFamily="34" charset="-122"/>
            </a:endParaRPr>
          </a:p>
        </p:txBody>
      </p:sp>
      <p:sp>
        <p:nvSpPr>
          <p:cNvPr id="17" name="文本框 16"/>
          <p:cNvSpPr txBox="1"/>
          <p:nvPr/>
        </p:nvSpPr>
        <p:spPr>
          <a:xfrm>
            <a:off x="532354" y="5198347"/>
            <a:ext cx="4776157" cy="369332"/>
          </a:xfrm>
          <a:prstGeom prst="rect">
            <a:avLst/>
          </a:prstGeom>
          <a:noFill/>
        </p:spPr>
        <p:txBody>
          <a:bodyPr wrap="square">
            <a:spAutoFit/>
          </a:bodyPr>
          <a:lstStyle/>
          <a:p>
            <a:r>
              <a:rPr lang="zh-CN" altLang="en-US" b="1" dirty="0">
                <a:latin typeface="微软雅黑" panose="020B0503020204020204" pitchFamily="34" charset="-122"/>
                <a:ea typeface="微软雅黑" panose="020B0503020204020204" pitchFamily="34" charset="-122"/>
              </a:rPr>
              <a:t>要点</a:t>
            </a:r>
            <a:r>
              <a:rPr lang="en-US" altLang="zh-CN" b="1" dirty="0">
                <a:latin typeface="微软雅黑" panose="020B0503020204020204" pitchFamily="34" charset="-122"/>
                <a:ea typeface="微软雅黑" panose="020B0503020204020204" pitchFamily="34" charset="-122"/>
              </a:rPr>
              <a:t>2</a:t>
            </a:r>
            <a:r>
              <a:rPr lang="zh-CN" altLang="en-US" b="1" dirty="0">
                <a:latin typeface="微软雅黑" panose="020B0503020204020204" pitchFamily="34" charset="-122"/>
                <a:ea typeface="微软雅黑" panose="020B0503020204020204" pitchFamily="34" charset="-122"/>
              </a:rPr>
              <a:t>：“保护绿色发展，共同建设美好家园”</a:t>
            </a:r>
            <a:endParaRPr lang="zh-CN" altLang="en-US" b="1" dirty="0">
              <a:latin typeface="微软雅黑" panose="020B0503020204020204" pitchFamily="34" charset="-122"/>
              <a:ea typeface="微软雅黑" panose="020B0503020204020204" pitchFamily="34" charset="-122"/>
            </a:endParaRPr>
          </a:p>
        </p:txBody>
      </p:sp>
      <p:sp>
        <p:nvSpPr>
          <p:cNvPr id="18" name="文本框 17"/>
          <p:cNvSpPr txBox="1"/>
          <p:nvPr/>
        </p:nvSpPr>
        <p:spPr>
          <a:xfrm>
            <a:off x="785198" y="3913339"/>
            <a:ext cx="6249447" cy="461665"/>
          </a:xfrm>
          <a:prstGeom prst="rect">
            <a:avLst/>
          </a:prstGeom>
          <a:noFill/>
        </p:spPr>
        <p:txBody>
          <a:bodyPr wrap="square">
            <a:spAutoFit/>
          </a:bodyPr>
          <a:lstStyle/>
          <a:p>
            <a:pPr marL="342900" indent="-342900">
              <a:buFont typeface="Arial" panose="020B0604020202020204" pitchFamily="34" charset="0"/>
              <a:buChar char="•"/>
            </a:pPr>
            <a:r>
              <a:rPr lang="en-US" altLang="zh-CN" sz="2400" b="1" i="1" kern="0" dirty="0">
                <a:solidFill>
                  <a:prstClr val="black"/>
                </a:solidFill>
                <a:latin typeface="Calibri" panose="020F0502020204030204" pitchFamily="34" charset="0"/>
                <a:cs typeface="Calibri" panose="020F0502020204030204" pitchFamily="34" charset="0"/>
              </a:rPr>
              <a:t>display your Chinese learning achievements</a:t>
            </a:r>
            <a:endParaRPr lang="zh-CN" altLang="en-US" b="1" dirty="0"/>
          </a:p>
        </p:txBody>
      </p:sp>
      <p:sp>
        <p:nvSpPr>
          <p:cNvPr id="19" name="文本框 18"/>
          <p:cNvSpPr txBox="1"/>
          <p:nvPr/>
        </p:nvSpPr>
        <p:spPr>
          <a:xfrm>
            <a:off x="771343" y="4294339"/>
            <a:ext cx="6249447" cy="461665"/>
          </a:xfrm>
          <a:prstGeom prst="rect">
            <a:avLst/>
          </a:prstGeom>
          <a:noFill/>
        </p:spPr>
        <p:txBody>
          <a:bodyPr wrap="square">
            <a:spAutoFit/>
          </a:bodyPr>
          <a:lstStyle/>
          <a:p>
            <a:pPr marL="342900" indent="-342900">
              <a:buFont typeface="Arial" panose="020B0604020202020204" pitchFamily="34" charset="0"/>
              <a:buChar char="•"/>
            </a:pPr>
            <a:r>
              <a:rPr lang="en-US" altLang="zh-CN" sz="2400" b="1" i="1" kern="0" dirty="0">
                <a:solidFill>
                  <a:prstClr val="black"/>
                </a:solidFill>
                <a:latin typeface="Calibri" panose="020F0502020204030204" pitchFamily="34" charset="0"/>
                <a:cs typeface="Calibri" panose="020F0502020204030204" pitchFamily="34" charset="0"/>
              </a:rPr>
              <a:t>showcase your Chinese proficiency</a:t>
            </a:r>
            <a:endParaRPr lang="zh-CN" altLang="en-US" b="1" dirty="0"/>
          </a:p>
        </p:txBody>
      </p:sp>
      <p:sp>
        <p:nvSpPr>
          <p:cNvPr id="20" name="文本框 19"/>
          <p:cNvSpPr txBox="1"/>
          <p:nvPr/>
        </p:nvSpPr>
        <p:spPr>
          <a:xfrm>
            <a:off x="663971" y="5496221"/>
            <a:ext cx="6700390" cy="461665"/>
          </a:xfrm>
          <a:prstGeom prst="rect">
            <a:avLst/>
          </a:prstGeom>
          <a:noFill/>
        </p:spPr>
        <p:txBody>
          <a:bodyPr wrap="square">
            <a:spAutoFit/>
          </a:bodyPr>
          <a:lstStyle/>
          <a:p>
            <a:pPr marL="342900" indent="-342900">
              <a:buFont typeface="Arial" panose="020B0604020202020204" pitchFamily="34" charset="0"/>
              <a:buChar char="•"/>
            </a:pPr>
            <a:r>
              <a:rPr lang="en-US" altLang="zh-CN" sz="2400" b="1" i="1" dirty="0">
                <a:latin typeface="Calibri" panose="020F0502020204030204" pitchFamily="34" charset="0"/>
                <a:ea typeface="Calibri" panose="020F0502020204030204" pitchFamily="34" charset="0"/>
                <a:cs typeface="Calibri" panose="020F0502020204030204" pitchFamily="34" charset="0"/>
              </a:rPr>
              <a:t>enhance the awareness of green development</a:t>
            </a:r>
            <a:endParaRPr lang="zh-CN" altLang="en-US" b="1" dirty="0"/>
          </a:p>
        </p:txBody>
      </p:sp>
      <p:sp>
        <p:nvSpPr>
          <p:cNvPr id="21" name="文本框 20"/>
          <p:cNvSpPr txBox="1"/>
          <p:nvPr/>
        </p:nvSpPr>
        <p:spPr>
          <a:xfrm>
            <a:off x="629334" y="5918784"/>
            <a:ext cx="7226193" cy="461665"/>
          </a:xfrm>
          <a:prstGeom prst="rect">
            <a:avLst/>
          </a:prstGeom>
          <a:noFill/>
        </p:spPr>
        <p:txBody>
          <a:bodyPr wrap="square">
            <a:spAutoFit/>
          </a:bodyPr>
          <a:lstStyle/>
          <a:p>
            <a:pPr marL="342900" indent="-342900">
              <a:buFont typeface="Arial" panose="020B0604020202020204" pitchFamily="34" charset="0"/>
              <a:buChar char="•"/>
            </a:pPr>
            <a:r>
              <a:rPr lang="en-US" altLang="zh-CN" sz="2400" b="1" i="1" dirty="0">
                <a:latin typeface="Calibri" panose="020F0502020204030204" pitchFamily="34" charset="0"/>
                <a:ea typeface="Calibri" panose="020F0502020204030204" pitchFamily="34" charset="0"/>
                <a:cs typeface="Calibri" panose="020F0502020204030204" pitchFamily="34" charset="0"/>
              </a:rPr>
              <a:t>deepen your understanding of environmental issues</a:t>
            </a:r>
            <a:endParaRPr lang="zh-CN" altLang="en-US" b="1" dirty="0"/>
          </a:p>
        </p:txBody>
      </p:sp>
      <p:sp>
        <p:nvSpPr>
          <p:cNvPr id="23" name="文本框 22"/>
          <p:cNvSpPr txBox="1"/>
          <p:nvPr/>
        </p:nvSpPr>
        <p:spPr>
          <a:xfrm>
            <a:off x="767880" y="4706512"/>
            <a:ext cx="6249447" cy="461665"/>
          </a:xfrm>
          <a:prstGeom prst="rect">
            <a:avLst/>
          </a:prstGeom>
          <a:noFill/>
        </p:spPr>
        <p:txBody>
          <a:bodyPr wrap="square">
            <a:spAutoFit/>
          </a:bodyPr>
          <a:lstStyle/>
          <a:p>
            <a:pPr marL="342900" indent="-342900">
              <a:buFont typeface="Arial" panose="020B0604020202020204" pitchFamily="34" charset="0"/>
              <a:buChar char="•"/>
            </a:pPr>
            <a:r>
              <a:rPr lang="en-US" altLang="zh-CN" sz="2400" b="1" i="1" kern="0" dirty="0">
                <a:solidFill>
                  <a:prstClr val="black"/>
                </a:solidFill>
                <a:latin typeface="Calibri" panose="020F0502020204030204" pitchFamily="34" charset="0"/>
                <a:cs typeface="Calibri" panose="020F0502020204030204" pitchFamily="34" charset="0"/>
              </a:rPr>
              <a:t>promote cultural exchanges</a:t>
            </a:r>
            <a:endParaRPr lang="zh-CN" altLang="en-US" b="1" dirty="0"/>
          </a:p>
        </p:txBody>
      </p:sp>
      <p:sp>
        <p:nvSpPr>
          <p:cNvPr id="24" name="标题 1"/>
          <p:cNvSpPr txBox="1"/>
          <p:nvPr/>
        </p:nvSpPr>
        <p:spPr>
          <a:xfrm>
            <a:off x="7606145" y="3357417"/>
            <a:ext cx="4478482" cy="3168073"/>
          </a:xfrm>
          <a:prstGeom prst="rect">
            <a:avLst/>
          </a:prstGeom>
          <a:solidFill>
            <a:schemeClr val="accent5">
              <a:lumMod val="20000"/>
              <a:lumOff val="80000"/>
            </a:schemeClr>
          </a:solidFill>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zh-CN" altLang="en-US" sz="1800" b="1" dirty="0">
                <a:latin typeface="Calibri" panose="020F0502020204030204" pitchFamily="34" charset="0"/>
                <a:ea typeface="微软雅黑" panose="020B0503020204020204" pitchFamily="34" charset="-122"/>
                <a:cs typeface="Calibri" panose="020F0502020204030204" pitchFamily="34" charset="0"/>
              </a:rPr>
              <a:t>高分句式：</a:t>
            </a:r>
            <a:endParaRPr lang="en-US" altLang="zh-CN" sz="1800" b="1" dirty="0">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00000"/>
              </a:lnSpc>
              <a:spcBef>
                <a:spcPts val="0"/>
              </a:spcBef>
              <a:buFont typeface="Arial" panose="020B0604020202020204" pitchFamily="34" charset="0"/>
              <a:buChar char="•"/>
            </a:pPr>
            <a:r>
              <a:rPr lang="zh-CN" altLang="en-US" sz="1600" b="1" dirty="0">
                <a:latin typeface="Calibri" panose="020F0502020204030204" pitchFamily="34" charset="0"/>
                <a:ea typeface="微软雅黑" panose="020B0503020204020204" pitchFamily="34" charset="-122"/>
                <a:cs typeface="Calibri" panose="020F0502020204030204" pitchFamily="34" charset="0"/>
              </a:rPr>
              <a:t>过去分词作后置定语</a:t>
            </a:r>
            <a:endParaRPr lang="zh-CN" altLang="en-US" sz="1600" b="1" dirty="0">
              <a:latin typeface="Calibri" panose="020F0502020204030204" pitchFamily="34" charset="0"/>
              <a:ea typeface="微软雅黑" panose="020B0503020204020204" pitchFamily="34" charset="-122"/>
              <a:cs typeface="Calibri" panose="020F0502020204030204" pitchFamily="34" charset="0"/>
            </a:endParaRPr>
          </a:p>
          <a:p>
            <a:pPr>
              <a:lnSpc>
                <a:spcPct val="100000"/>
              </a:lnSpc>
              <a:spcBef>
                <a:spcPts val="0"/>
              </a:spcBef>
            </a:pPr>
            <a:r>
              <a:rPr lang="en-US" altLang="zh-CN" sz="1600" b="1" dirty="0">
                <a:latin typeface="Calibri" panose="020F0502020204030204" pitchFamily="34" charset="0"/>
                <a:ea typeface="Calibri" panose="020F0502020204030204" pitchFamily="34" charset="0"/>
                <a:cs typeface="Calibri" panose="020F0502020204030204" pitchFamily="34" charset="0"/>
              </a:rPr>
              <a:t>The activity </a:t>
            </a:r>
            <a:r>
              <a:rPr lang="en-US" altLang="zh-CN" sz="1600" b="1" u="sng" dirty="0">
                <a:solidFill>
                  <a:srgbClr val="FF0000"/>
                </a:solidFill>
                <a:latin typeface="Calibri" panose="020F0502020204030204" pitchFamily="34" charset="0"/>
                <a:ea typeface="Calibri" panose="020F0502020204030204" pitchFamily="34" charset="0"/>
                <a:cs typeface="Calibri" panose="020F0502020204030204" pitchFamily="34" charset="0"/>
              </a:rPr>
              <a:t>aimed at </a:t>
            </a:r>
            <a:r>
              <a:rPr lang="en-US" altLang="zh-CN" sz="1600" b="1" u="sng" dirty="0">
                <a:latin typeface="Calibri" panose="020F0502020204030204" pitchFamily="34" charset="0"/>
                <a:ea typeface="Calibri" panose="020F0502020204030204" pitchFamily="34" charset="0"/>
                <a:cs typeface="Calibri" panose="020F0502020204030204" pitchFamily="34" charset="0"/>
              </a:rPr>
              <a:t>[</a:t>
            </a:r>
            <a:r>
              <a:rPr lang="zh-CN" altLang="en-US" sz="1600" b="1" u="sng" dirty="0">
                <a:latin typeface="Calibri" panose="020F0502020204030204" pitchFamily="34" charset="0"/>
                <a:ea typeface="Calibri" panose="020F0502020204030204" pitchFamily="34" charset="0"/>
                <a:cs typeface="Calibri" panose="020F0502020204030204" pitchFamily="34" charset="0"/>
              </a:rPr>
              <a:t>具体目标</a:t>
            </a:r>
            <a:r>
              <a:rPr lang="en-US" altLang="zh-CN" sz="1600" b="1" u="sng" dirty="0">
                <a:latin typeface="Calibri" panose="020F0502020204030204" pitchFamily="34" charset="0"/>
                <a:ea typeface="Calibri" panose="020F0502020204030204" pitchFamily="34" charset="0"/>
                <a:cs typeface="Calibri" panose="020F0502020204030204" pitchFamily="34" charset="0"/>
              </a:rPr>
              <a:t>]  </a:t>
            </a:r>
            <a:r>
              <a:rPr lang="en-US" altLang="zh-CN" sz="1600" b="1" dirty="0">
                <a:latin typeface="Calibri" panose="020F0502020204030204" pitchFamily="34" charset="0"/>
                <a:ea typeface="Calibri" panose="020F0502020204030204" pitchFamily="34" charset="0"/>
                <a:cs typeface="Calibri" panose="020F0502020204030204" pitchFamily="34" charset="0"/>
              </a:rPr>
              <a:t>will be held /is to be launched in </a:t>
            </a:r>
            <a:r>
              <a:rPr lang="zh-CN" alt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altLang="zh-CN" sz="1600" b="1" dirty="0">
                <a:latin typeface="Calibri" panose="020F0502020204030204" pitchFamily="34" charset="0"/>
                <a:ea typeface="Calibri" panose="020F0502020204030204" pitchFamily="34" charset="0"/>
                <a:cs typeface="Calibri" panose="020F0502020204030204" pitchFamily="34" charset="0"/>
              </a:rPr>
              <a:t>[</a:t>
            </a:r>
            <a:r>
              <a:rPr lang="zh-CN" altLang="en-US" sz="1600" b="1" dirty="0">
                <a:latin typeface="Calibri" panose="020F0502020204030204" pitchFamily="34" charset="0"/>
                <a:ea typeface="Calibri" panose="020F0502020204030204" pitchFamily="34" charset="0"/>
                <a:cs typeface="Calibri" panose="020F0502020204030204" pitchFamily="34" charset="0"/>
              </a:rPr>
              <a:t>地点</a:t>
            </a:r>
            <a:r>
              <a:rPr lang="en-US" altLang="zh-CN" sz="1600" b="1" dirty="0">
                <a:latin typeface="Calibri" panose="020F0502020204030204" pitchFamily="34" charset="0"/>
                <a:ea typeface="Calibri" panose="020F0502020204030204" pitchFamily="34" charset="0"/>
                <a:cs typeface="Calibri" panose="020F0502020204030204" pitchFamily="34" charset="0"/>
              </a:rPr>
              <a:t>] from [</a:t>
            </a:r>
            <a:r>
              <a:rPr lang="zh-CN" altLang="en-US" sz="1600" b="1" dirty="0">
                <a:latin typeface="Calibri" panose="020F0502020204030204" pitchFamily="34" charset="0"/>
                <a:ea typeface="Calibri" panose="020F0502020204030204" pitchFamily="34" charset="0"/>
                <a:cs typeface="Calibri" panose="020F0502020204030204" pitchFamily="34" charset="0"/>
              </a:rPr>
              <a:t>开始时间</a:t>
            </a:r>
            <a:r>
              <a:rPr lang="en-US" altLang="zh-CN" sz="1600" b="1" dirty="0">
                <a:latin typeface="Calibri" panose="020F0502020204030204" pitchFamily="34" charset="0"/>
                <a:ea typeface="Calibri" panose="020F0502020204030204" pitchFamily="34" charset="0"/>
                <a:cs typeface="Calibri" panose="020F0502020204030204" pitchFamily="34" charset="0"/>
              </a:rPr>
              <a:t>]to [</a:t>
            </a:r>
            <a:r>
              <a:rPr lang="zh-CN" altLang="en-US" sz="1600" b="1" dirty="0">
                <a:latin typeface="Calibri" panose="020F0502020204030204" pitchFamily="34" charset="0"/>
                <a:ea typeface="Calibri" panose="020F0502020204030204" pitchFamily="34" charset="0"/>
                <a:cs typeface="Calibri" panose="020F0502020204030204" pitchFamily="34" charset="0"/>
              </a:rPr>
              <a:t>结束时间</a:t>
            </a:r>
            <a:r>
              <a:rPr lang="en-US" altLang="zh-CN" sz="1600" b="1" dirty="0">
                <a:latin typeface="Calibri" panose="020F0502020204030204" pitchFamily="34" charset="0"/>
                <a:ea typeface="Calibri" panose="020F0502020204030204" pitchFamily="34" charset="0"/>
                <a:cs typeface="Calibri" panose="020F0502020204030204" pitchFamily="34" charset="0"/>
              </a:rPr>
              <a:t>]meant to /intended to.  </a:t>
            </a:r>
            <a:endParaRPr lang="en-US" altLang="zh-CN" sz="1600" b="1" dirty="0">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00000"/>
              </a:lnSpc>
              <a:spcBef>
                <a:spcPts val="0"/>
              </a:spcBef>
              <a:buFont typeface="Arial" panose="020B0604020202020204" pitchFamily="34" charset="0"/>
              <a:buChar char="•"/>
            </a:pPr>
            <a:r>
              <a:rPr lang="zh-CN" altLang="en-US" sz="1600" b="1" dirty="0">
                <a:latin typeface="Calibri" panose="020F0502020204030204" pitchFamily="34" charset="0"/>
                <a:ea typeface="微软雅黑" panose="020B0503020204020204" pitchFamily="34" charset="-122"/>
                <a:cs typeface="Calibri" panose="020F0502020204030204" pitchFamily="34" charset="0"/>
              </a:rPr>
              <a:t>定语从句</a:t>
            </a:r>
            <a:endParaRPr lang="zh-CN" altLang="en-US" sz="1600" b="1" dirty="0">
              <a:latin typeface="Calibri" panose="020F0502020204030204" pitchFamily="34" charset="0"/>
              <a:ea typeface="微软雅黑" panose="020B0503020204020204" pitchFamily="34" charset="-122"/>
              <a:cs typeface="Calibri" panose="020F0502020204030204" pitchFamily="34" charset="0"/>
            </a:endParaRPr>
          </a:p>
          <a:p>
            <a:pPr>
              <a:lnSpc>
                <a:spcPct val="100000"/>
              </a:lnSpc>
              <a:spcBef>
                <a:spcPts val="0"/>
              </a:spcBef>
            </a:pPr>
            <a:r>
              <a:rPr lang="en-US" altLang="zh-CN" sz="1600" b="1" dirty="0">
                <a:latin typeface="Calibri" panose="020F0502020204030204" pitchFamily="34" charset="0"/>
                <a:ea typeface="Calibri" panose="020F0502020204030204" pitchFamily="34" charset="0"/>
                <a:cs typeface="Calibri" panose="020F0502020204030204" pitchFamily="34" charset="0"/>
              </a:rPr>
              <a:t>The activity </a:t>
            </a:r>
            <a:r>
              <a:rPr lang="en-US" altLang="zh-CN" sz="1600" b="1" u="sng" dirty="0">
                <a:solidFill>
                  <a:srgbClr val="FF0000"/>
                </a:solidFill>
                <a:latin typeface="Calibri" panose="020F0502020204030204" pitchFamily="34" charset="0"/>
                <a:ea typeface="Calibri" panose="020F0502020204030204" pitchFamily="34" charset="0"/>
                <a:cs typeface="Calibri" panose="020F0502020204030204" pitchFamily="34" charset="0"/>
              </a:rPr>
              <a:t>whose aim is to</a:t>
            </a:r>
            <a:r>
              <a:rPr lang="en-US" altLang="zh-CN" sz="1600" b="1" u="sng" dirty="0">
                <a:latin typeface="Calibri" panose="020F0502020204030204" pitchFamily="34" charset="0"/>
                <a:ea typeface="Calibri" panose="020F0502020204030204" pitchFamily="34" charset="0"/>
                <a:cs typeface="Calibri" panose="020F0502020204030204" pitchFamily="34" charset="0"/>
              </a:rPr>
              <a:t> [</a:t>
            </a:r>
            <a:r>
              <a:rPr lang="zh-CN" altLang="en-US" sz="1600" b="1" u="sng" dirty="0">
                <a:latin typeface="Calibri" panose="020F0502020204030204" pitchFamily="34" charset="0"/>
                <a:ea typeface="Calibri" panose="020F0502020204030204" pitchFamily="34" charset="0"/>
                <a:cs typeface="Calibri" panose="020F0502020204030204" pitchFamily="34" charset="0"/>
              </a:rPr>
              <a:t>具体目标</a:t>
            </a:r>
            <a:r>
              <a:rPr lang="en-US" altLang="zh-CN" sz="1600" b="1" u="sng" dirty="0">
                <a:latin typeface="Calibri" panose="020F0502020204030204" pitchFamily="34" charset="0"/>
                <a:ea typeface="Calibri" panose="020F0502020204030204" pitchFamily="34" charset="0"/>
                <a:cs typeface="Calibri" panose="020F0502020204030204" pitchFamily="34" charset="0"/>
              </a:rPr>
              <a:t>] </a:t>
            </a:r>
            <a:r>
              <a:rPr lang="en-US" altLang="zh-CN" sz="1600" b="1" dirty="0">
                <a:latin typeface="Calibri" panose="020F0502020204030204" pitchFamily="34" charset="0"/>
                <a:ea typeface="Calibri" panose="020F0502020204030204" pitchFamily="34" charset="0"/>
                <a:cs typeface="Calibri" panose="020F0502020204030204" pitchFamily="34" charset="0"/>
              </a:rPr>
              <a:t>will be held in  </a:t>
            </a:r>
            <a:r>
              <a:rPr lang="zh-CN" alt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altLang="zh-CN" sz="1600" b="1" dirty="0">
                <a:latin typeface="Calibri" panose="020F0502020204030204" pitchFamily="34" charset="0"/>
                <a:ea typeface="Calibri" panose="020F0502020204030204" pitchFamily="34" charset="0"/>
                <a:cs typeface="Calibri" panose="020F0502020204030204" pitchFamily="34" charset="0"/>
              </a:rPr>
              <a:t>[</a:t>
            </a:r>
            <a:r>
              <a:rPr lang="zh-CN" altLang="en-US" sz="1600" b="1" dirty="0">
                <a:latin typeface="Calibri" panose="020F0502020204030204" pitchFamily="34" charset="0"/>
                <a:ea typeface="Calibri" panose="020F0502020204030204" pitchFamily="34" charset="0"/>
                <a:cs typeface="Calibri" panose="020F0502020204030204" pitchFamily="34" charset="0"/>
              </a:rPr>
              <a:t>地点</a:t>
            </a:r>
            <a:r>
              <a:rPr lang="en-US" altLang="zh-CN" sz="1600" b="1" dirty="0">
                <a:latin typeface="Calibri" panose="020F0502020204030204" pitchFamily="34" charset="0"/>
                <a:ea typeface="Calibri" panose="020F0502020204030204" pitchFamily="34" charset="0"/>
                <a:cs typeface="Calibri" panose="020F0502020204030204" pitchFamily="34" charset="0"/>
              </a:rPr>
              <a:t>] from [</a:t>
            </a:r>
            <a:r>
              <a:rPr lang="zh-CN" altLang="en-US" sz="1600" b="1" dirty="0">
                <a:latin typeface="Calibri" panose="020F0502020204030204" pitchFamily="34" charset="0"/>
                <a:ea typeface="Calibri" panose="020F0502020204030204" pitchFamily="34" charset="0"/>
                <a:cs typeface="Calibri" panose="020F0502020204030204" pitchFamily="34" charset="0"/>
              </a:rPr>
              <a:t>开始时间</a:t>
            </a:r>
            <a:r>
              <a:rPr lang="en-US" altLang="zh-CN" sz="1600" b="1" dirty="0">
                <a:latin typeface="Calibri" panose="020F0502020204030204" pitchFamily="34" charset="0"/>
                <a:ea typeface="Calibri" panose="020F0502020204030204" pitchFamily="34" charset="0"/>
                <a:cs typeface="Calibri" panose="020F0502020204030204" pitchFamily="34" charset="0"/>
              </a:rPr>
              <a:t>]to [</a:t>
            </a:r>
            <a:r>
              <a:rPr lang="zh-CN" altLang="en-US" sz="1600" b="1" dirty="0">
                <a:latin typeface="Calibri" panose="020F0502020204030204" pitchFamily="34" charset="0"/>
                <a:ea typeface="Calibri" panose="020F0502020204030204" pitchFamily="34" charset="0"/>
                <a:cs typeface="Calibri" panose="020F0502020204030204" pitchFamily="34" charset="0"/>
              </a:rPr>
              <a:t>结束时间</a:t>
            </a:r>
            <a:r>
              <a:rPr lang="en-US" altLang="zh-CN" sz="1600" b="1" dirty="0">
                <a:latin typeface="Calibri" panose="020F0502020204030204" pitchFamily="34" charset="0"/>
                <a:ea typeface="Calibri" panose="020F0502020204030204" pitchFamily="34" charset="0"/>
                <a:cs typeface="Calibri" panose="020F0502020204030204" pitchFamily="34" charset="0"/>
              </a:rPr>
              <a:t>].</a:t>
            </a:r>
            <a:endParaRPr lang="en-US" altLang="zh-CN" sz="1600" b="1" dirty="0">
              <a:latin typeface="Calibri" panose="020F0502020204030204" pitchFamily="34" charset="0"/>
              <a:ea typeface="Calibri" panose="020F0502020204030204" pitchFamily="34" charset="0"/>
              <a:cs typeface="Calibri" panose="020F0502020204030204" pitchFamily="34" charset="0"/>
            </a:endParaRPr>
          </a:p>
          <a:p>
            <a:pPr marL="457200" indent="-457200">
              <a:lnSpc>
                <a:spcPct val="100000"/>
              </a:lnSpc>
              <a:spcBef>
                <a:spcPts val="0"/>
              </a:spcBef>
              <a:buFont typeface="Arial" panose="020B0604020202020204" pitchFamily="34" charset="0"/>
              <a:buChar char="•"/>
            </a:pPr>
            <a:r>
              <a:rPr lang="zh-CN" altLang="en-US" sz="1600" b="1" dirty="0">
                <a:latin typeface="Calibri" panose="020F0502020204030204" pitchFamily="34" charset="0"/>
                <a:ea typeface="微软雅黑" panose="020B0503020204020204" pitchFamily="34" charset="-122"/>
                <a:cs typeface="Calibri" panose="020F0502020204030204" pitchFamily="34" charset="0"/>
              </a:rPr>
              <a:t>介词短语</a:t>
            </a:r>
            <a:endParaRPr lang="zh-CN" altLang="en-US" sz="1600" b="1" dirty="0">
              <a:latin typeface="Calibri" panose="020F0502020204030204" pitchFamily="34" charset="0"/>
              <a:ea typeface="微软雅黑" panose="020B0503020204020204" pitchFamily="34" charset="-122"/>
              <a:cs typeface="Calibri" panose="020F0502020204030204" pitchFamily="34" charset="0"/>
            </a:endParaRPr>
          </a:p>
          <a:p>
            <a:pPr>
              <a:lnSpc>
                <a:spcPct val="100000"/>
              </a:lnSpc>
              <a:spcBef>
                <a:spcPts val="0"/>
              </a:spcBef>
            </a:pPr>
            <a:r>
              <a:rPr lang="en-US" altLang="zh-CN" sz="1600" b="1" u="sng" dirty="0">
                <a:solidFill>
                  <a:srgbClr val="FF0000"/>
                </a:solidFill>
                <a:latin typeface="Calibri" panose="020F0502020204030204" pitchFamily="34" charset="0"/>
                <a:ea typeface="Calibri" panose="020F0502020204030204" pitchFamily="34" charset="0"/>
                <a:cs typeface="Calibri" panose="020F0502020204030204" pitchFamily="34" charset="0"/>
              </a:rPr>
              <a:t>With the purpose/intention of/ In an effort t</a:t>
            </a:r>
            <a:r>
              <a:rPr lang="en-US" altLang="zh-CN" sz="1600" b="1" u="sng" dirty="0">
                <a:latin typeface="Calibri" panose="020F0502020204030204" pitchFamily="34" charset="0"/>
                <a:ea typeface="Calibri" panose="020F0502020204030204" pitchFamily="34" charset="0"/>
                <a:cs typeface="Calibri" panose="020F0502020204030204" pitchFamily="34" charset="0"/>
              </a:rPr>
              <a:t> [</a:t>
            </a:r>
            <a:r>
              <a:rPr lang="zh-CN" altLang="en-US" sz="1600" b="1" u="sng" dirty="0">
                <a:latin typeface="Calibri" panose="020F0502020204030204" pitchFamily="34" charset="0"/>
                <a:ea typeface="Calibri" panose="020F0502020204030204" pitchFamily="34" charset="0"/>
                <a:cs typeface="Calibri" panose="020F0502020204030204" pitchFamily="34" charset="0"/>
              </a:rPr>
              <a:t>具体目标</a:t>
            </a:r>
            <a:r>
              <a:rPr lang="en-US" altLang="zh-CN" sz="1600" b="1" u="sng" dirty="0">
                <a:latin typeface="Calibri" panose="020F0502020204030204" pitchFamily="34" charset="0"/>
                <a:ea typeface="Calibri" panose="020F0502020204030204" pitchFamily="34" charset="0"/>
                <a:cs typeface="Calibri" panose="020F0502020204030204" pitchFamily="34" charset="0"/>
              </a:rPr>
              <a:t>] </a:t>
            </a:r>
            <a:r>
              <a:rPr lang="en-US" altLang="zh-CN" sz="1600" b="1" dirty="0">
                <a:latin typeface="Calibri" panose="020F0502020204030204" pitchFamily="34" charset="0"/>
                <a:ea typeface="Calibri" panose="020F0502020204030204" pitchFamily="34" charset="0"/>
                <a:cs typeface="Calibri" panose="020F0502020204030204" pitchFamily="34" charset="0"/>
              </a:rPr>
              <a:t>the activity will be held</a:t>
            </a:r>
            <a:r>
              <a:rPr lang="zh-CN" alt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altLang="zh-CN" sz="1600" b="1" dirty="0">
                <a:latin typeface="Calibri" panose="020F0502020204030204" pitchFamily="34" charset="0"/>
                <a:ea typeface="Calibri" panose="020F0502020204030204" pitchFamily="34" charset="0"/>
                <a:cs typeface="Calibri" panose="020F0502020204030204" pitchFamily="34" charset="0"/>
              </a:rPr>
              <a:t>[</a:t>
            </a:r>
            <a:r>
              <a:rPr lang="zh-CN" altLang="en-US" sz="1600" b="1" dirty="0">
                <a:latin typeface="Calibri" panose="020F0502020204030204" pitchFamily="34" charset="0"/>
                <a:ea typeface="Calibri" panose="020F0502020204030204" pitchFamily="34" charset="0"/>
                <a:cs typeface="Calibri" panose="020F0502020204030204" pitchFamily="34" charset="0"/>
              </a:rPr>
              <a:t>地点</a:t>
            </a:r>
            <a:r>
              <a:rPr lang="en-US" altLang="zh-CN" sz="1600" b="1" dirty="0">
                <a:latin typeface="Calibri" panose="020F0502020204030204" pitchFamily="34" charset="0"/>
                <a:ea typeface="Calibri" panose="020F0502020204030204" pitchFamily="34" charset="0"/>
                <a:cs typeface="Calibri" panose="020F0502020204030204" pitchFamily="34" charset="0"/>
              </a:rPr>
              <a:t>] from [</a:t>
            </a:r>
            <a:r>
              <a:rPr lang="zh-CN" altLang="en-US" sz="1600" b="1" dirty="0">
                <a:latin typeface="Calibri" panose="020F0502020204030204" pitchFamily="34" charset="0"/>
                <a:ea typeface="Calibri" panose="020F0502020204030204" pitchFamily="34" charset="0"/>
                <a:cs typeface="Calibri" panose="020F0502020204030204" pitchFamily="34" charset="0"/>
              </a:rPr>
              <a:t>开始时间</a:t>
            </a:r>
            <a:r>
              <a:rPr lang="en-US" altLang="zh-CN" sz="1600" b="1" dirty="0">
                <a:latin typeface="Calibri" panose="020F0502020204030204" pitchFamily="34" charset="0"/>
                <a:ea typeface="Calibri" panose="020F0502020204030204" pitchFamily="34" charset="0"/>
                <a:cs typeface="Calibri" panose="020F0502020204030204" pitchFamily="34" charset="0"/>
              </a:rPr>
              <a:t>]to [</a:t>
            </a:r>
            <a:r>
              <a:rPr lang="zh-CN" altLang="en-US" sz="1600" b="1" dirty="0">
                <a:latin typeface="Calibri" panose="020F0502020204030204" pitchFamily="34" charset="0"/>
                <a:ea typeface="Calibri" panose="020F0502020204030204" pitchFamily="34" charset="0"/>
                <a:cs typeface="Calibri" panose="020F0502020204030204" pitchFamily="34" charset="0"/>
              </a:rPr>
              <a:t>结束时间</a:t>
            </a:r>
            <a:r>
              <a:rPr lang="en-US" altLang="zh-CN" sz="1600" b="1" dirty="0">
                <a:latin typeface="Calibri" panose="020F0502020204030204" pitchFamily="34" charset="0"/>
                <a:ea typeface="Calibri" panose="020F0502020204030204" pitchFamily="34" charset="0"/>
                <a:cs typeface="Calibri" panose="020F0502020204030204" pitchFamily="34" charset="0"/>
              </a:rPr>
              <a:t>].</a:t>
            </a:r>
            <a:endParaRPr lang="en-US" altLang="zh-CN" sz="16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arn(inVertical)">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arn(inVertic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arn(inVertic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barn(inVertical)">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down)">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6" grpId="0"/>
      <p:bldP spid="17" grpId="0"/>
      <p:bldP spid="18" grpId="0"/>
      <p:bldP spid="19" grpId="0"/>
      <p:bldP spid="20" grpId="0"/>
      <p:bldP spid="21" grpId="0"/>
      <p:bldP spid="23" grpId="0"/>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554076"/>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Para.1</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8" name="文本框 7"/>
          <p:cNvSpPr txBox="1"/>
          <p:nvPr/>
        </p:nvSpPr>
        <p:spPr>
          <a:xfrm>
            <a:off x="2357689" y="1537284"/>
            <a:ext cx="4776157" cy="461665"/>
          </a:xfrm>
          <a:prstGeom prst="rect">
            <a:avLst/>
          </a:prstGeom>
          <a:noFill/>
        </p:spPr>
        <p:txBody>
          <a:bodyPr wrap="square">
            <a:spAutoFit/>
          </a:bodyPr>
          <a:lstStyle/>
          <a:p>
            <a:r>
              <a:rPr kumimoji="0" lang="en-US" altLang="zh-CN" sz="2400" b="1" i="1" u="none" strike="noStrike" kern="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rPr>
              <a:t>The purpose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of the speech</a:t>
            </a:r>
            <a:r>
              <a:rPr kumimoji="0" lang="en-US" altLang="zh-CN" sz="2400" b="1" i="1" u="none" strike="noStrike" kern="0" cap="none" spc="0" normalizeH="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contest</a:t>
            </a:r>
            <a:endParaRPr lang="zh-CN" altLang="en-US" b="1" dirty="0"/>
          </a:p>
        </p:txBody>
      </p:sp>
      <p:sp>
        <p:nvSpPr>
          <p:cNvPr id="11" name="文本框 10"/>
          <p:cNvSpPr txBox="1"/>
          <p:nvPr/>
        </p:nvSpPr>
        <p:spPr>
          <a:xfrm>
            <a:off x="818940" y="2055772"/>
            <a:ext cx="10596311" cy="769441"/>
          </a:xfrm>
          <a:prstGeom prst="rect">
            <a:avLst/>
          </a:prstGeom>
          <a:noFill/>
        </p:spPr>
        <p:txBody>
          <a:bodyPr wrap="square">
            <a:spAutoFit/>
          </a:bodyPr>
          <a:lstStyle/>
          <a:p>
            <a:r>
              <a:rPr lang="en-US" altLang="zh-CN" sz="2400" b="1" i="1" dirty="0">
                <a:latin typeface="Calibri" panose="020F0502020204030204" pitchFamily="34" charset="0"/>
                <a:ea typeface="Calibri" panose="020F0502020204030204" pitchFamily="34" charset="0"/>
                <a:cs typeface="Calibri" panose="020F0502020204030204" pitchFamily="34" charset="0"/>
              </a:rPr>
              <a:t>Version1: </a:t>
            </a:r>
            <a:r>
              <a:rPr lang="zh-CN" altLang="en-US" sz="2000" b="1" dirty="0">
                <a:latin typeface="Calibri" panose="020F0502020204030204" pitchFamily="34" charset="0"/>
                <a:ea typeface="Calibri" panose="020F0502020204030204" pitchFamily="34" charset="0"/>
                <a:cs typeface="Calibri" panose="020F0502020204030204" pitchFamily="34" charset="0"/>
              </a:rPr>
              <a:t>我们很高兴地通知，为大家提供一个展示中文学习成果的广阔平台，增强大家的绿色发展意识，学校将举办汉语演讲比赛。</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p:txBody>
      </p:sp>
      <p:sp>
        <p:nvSpPr>
          <p:cNvPr id="12" name="文本框 11"/>
          <p:cNvSpPr txBox="1"/>
          <p:nvPr/>
        </p:nvSpPr>
        <p:spPr>
          <a:xfrm>
            <a:off x="774367" y="4599706"/>
            <a:ext cx="10596311" cy="769441"/>
          </a:xfrm>
          <a:prstGeom prst="rect">
            <a:avLst/>
          </a:prstGeom>
          <a:noFill/>
        </p:spPr>
        <p:txBody>
          <a:bodyPr wrap="square">
            <a:spAutoFit/>
          </a:bodyPr>
          <a:lstStyle/>
          <a:p>
            <a:r>
              <a:rPr lang="en-US" altLang="zh-CN" sz="2400" b="1" i="1" dirty="0">
                <a:latin typeface="Calibri" panose="020F0502020204030204" pitchFamily="34" charset="0"/>
                <a:ea typeface="Calibri" panose="020F0502020204030204" pitchFamily="34" charset="0"/>
                <a:cs typeface="Calibri" panose="020F0502020204030204" pitchFamily="34" charset="0"/>
              </a:rPr>
              <a:t>Version2:</a:t>
            </a:r>
            <a:r>
              <a:rPr lang="zh-CN" altLang="en-US" sz="2000" b="1" dirty="0">
                <a:latin typeface="Calibri" panose="020F0502020204030204" pitchFamily="34" charset="0"/>
                <a:ea typeface="Calibri" panose="020F0502020204030204" pitchFamily="34" charset="0"/>
                <a:cs typeface="Calibri" panose="020F0502020204030204" pitchFamily="34" charset="0"/>
              </a:rPr>
              <a:t>为了展示大家的汉语水平，加深对环境问题的理解，我们为所有在我校的留学生组织</a:t>
            </a:r>
            <a:r>
              <a:rPr lang="en-US" altLang="zh-CN" sz="2000" b="1" dirty="0">
                <a:latin typeface="Calibri" panose="020F0502020204030204" pitchFamily="34" charset="0"/>
                <a:ea typeface="Calibri" panose="020F0502020204030204" pitchFamily="34" charset="0"/>
                <a:cs typeface="Calibri" panose="020F0502020204030204" pitchFamily="34" charset="0"/>
              </a:rPr>
              <a:t>/</a:t>
            </a:r>
            <a:r>
              <a:rPr lang="zh-CN" altLang="en-US" sz="2000" b="1" dirty="0">
                <a:latin typeface="Calibri" panose="020F0502020204030204" pitchFamily="34" charset="0"/>
                <a:ea typeface="Calibri" panose="020F0502020204030204" pitchFamily="34" charset="0"/>
                <a:cs typeface="Calibri" panose="020F0502020204030204" pitchFamily="34" charset="0"/>
              </a:rPr>
              <a:t>量身定制了一场汉语演讲比赛。</a:t>
            </a:r>
            <a:r>
              <a:rPr lang="en-US" altLang="zh-CN" sz="2000" b="1" dirty="0">
                <a:latin typeface="Calibri" panose="020F0502020204030204" pitchFamily="34" charset="0"/>
                <a:ea typeface="Calibri" panose="020F0502020204030204" pitchFamily="34" charset="0"/>
                <a:cs typeface="Calibri" panose="020F0502020204030204" pitchFamily="34" charset="0"/>
              </a:rPr>
              <a:t> </a:t>
            </a:r>
            <a:endParaRPr lang="zh-CN" altLang="en-US" sz="2400" b="1" dirty="0"/>
          </a:p>
        </p:txBody>
      </p:sp>
      <p:sp>
        <p:nvSpPr>
          <p:cNvPr id="13" name="文本框 12"/>
          <p:cNvSpPr txBox="1"/>
          <p:nvPr/>
        </p:nvSpPr>
        <p:spPr>
          <a:xfrm>
            <a:off x="843521" y="3179272"/>
            <a:ext cx="10596311" cy="1200329"/>
          </a:xfrm>
          <a:prstGeom prst="rect">
            <a:avLst/>
          </a:prstGeom>
          <a:noFill/>
        </p:spPr>
        <p:txBody>
          <a:bodyPr wrap="square">
            <a:spAutoFit/>
          </a:bodyPr>
          <a:lstStyle/>
          <a:p>
            <a:r>
              <a:rPr lang="en-US" altLang="zh-CN" sz="2400" b="1" i="1" dirty="0">
                <a:latin typeface="Calibri" panose="020F0502020204030204" pitchFamily="34" charset="0"/>
                <a:ea typeface="Calibri" panose="020F0502020204030204" pitchFamily="34" charset="0"/>
                <a:cs typeface="Calibri" panose="020F0502020204030204" pitchFamily="34" charset="0"/>
              </a:rPr>
              <a:t>We are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glad</a:t>
            </a:r>
            <a:r>
              <a:rPr lang="en-US" altLang="zh-CN" sz="2400" b="1" i="1" dirty="0">
                <a:latin typeface="Calibri" panose="020F0502020204030204" pitchFamily="34" charset="0"/>
                <a:ea typeface="Calibri" panose="020F0502020204030204" pitchFamily="34" charset="0"/>
                <a:cs typeface="Calibri" panose="020F0502020204030204" pitchFamily="34" charset="0"/>
              </a:rPr>
              <a:t> to announce that a Chinese speech contest will be organized to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offer you a wide platform to display </a:t>
            </a:r>
            <a:r>
              <a:rPr lang="en-US" altLang="zh-CN" sz="2400" b="1" i="1" dirty="0">
                <a:latin typeface="Calibri" panose="020F0502020204030204" pitchFamily="34" charset="0"/>
                <a:ea typeface="Calibri" panose="020F0502020204030204" pitchFamily="34" charset="0"/>
                <a:cs typeface="Calibri" panose="020F0502020204030204" pitchFamily="34" charset="0"/>
              </a:rPr>
              <a:t>your Chinese learning achievements and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enhance</a:t>
            </a:r>
            <a:r>
              <a:rPr lang="en-US" altLang="zh-CN" sz="2400" b="1" i="1" dirty="0">
                <a:latin typeface="Calibri" panose="020F0502020204030204" pitchFamily="34" charset="0"/>
                <a:ea typeface="Calibri" panose="020F0502020204030204" pitchFamily="34" charset="0"/>
                <a:cs typeface="Calibri" panose="020F0502020204030204" pitchFamily="34" charset="0"/>
              </a:rPr>
              <a:t> the awareness of green development. </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p:txBody>
      </p:sp>
      <p:sp>
        <p:nvSpPr>
          <p:cNvPr id="14" name="文本框 13"/>
          <p:cNvSpPr txBox="1"/>
          <p:nvPr/>
        </p:nvSpPr>
        <p:spPr>
          <a:xfrm>
            <a:off x="810091" y="5339746"/>
            <a:ext cx="10596311" cy="1200329"/>
          </a:xfrm>
          <a:prstGeom prst="rect">
            <a:avLst/>
          </a:prstGeom>
          <a:noFill/>
        </p:spPr>
        <p:txBody>
          <a:bodyPr wrap="square">
            <a:spAutoFit/>
          </a:bodyPr>
          <a:lstStyle/>
          <a:p>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Aiming to/In an effort to showcase</a:t>
            </a:r>
            <a:r>
              <a:rPr lang="en-US" altLang="zh-CN" sz="2400" b="1" i="1" kern="0" dirty="0">
                <a:solidFill>
                  <a:prstClr val="black"/>
                </a:solidFill>
                <a:latin typeface="Calibri" panose="020F0502020204030204" pitchFamily="34" charset="0"/>
                <a:cs typeface="Calibri" panose="020F0502020204030204" pitchFamily="34" charset="0"/>
              </a:rPr>
              <a:t> your Chinese proficiency and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deepen</a:t>
            </a:r>
            <a:r>
              <a:rPr lang="en-US" altLang="zh-CN" sz="2400" b="1" i="1" dirty="0">
                <a:latin typeface="Calibri" panose="020F0502020204030204" pitchFamily="34" charset="0"/>
                <a:ea typeface="Calibri" panose="020F0502020204030204" pitchFamily="34" charset="0"/>
                <a:cs typeface="Calibri" panose="020F0502020204030204" pitchFamily="34" charset="0"/>
              </a:rPr>
              <a:t> your understanding of environmental issues, a Chinese speech contest </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is tailored for/intended to </a:t>
            </a:r>
            <a:r>
              <a:rPr lang="en-US" altLang="zh-CN" sz="2400" b="1" i="1" dirty="0">
                <a:latin typeface="Calibri" panose="020F0502020204030204" pitchFamily="34" charset="0"/>
                <a:ea typeface="Calibri" panose="020F0502020204030204" pitchFamily="34" charset="0"/>
                <a:cs typeface="Calibri" panose="020F0502020204030204" pitchFamily="34" charset="0"/>
              </a:rPr>
              <a:t>you, all the  overseas students in our school.</a:t>
            </a:r>
            <a:endParaRPr lang="zh-CN" altLang="en-US" sz="2400" b="1" dirty="0"/>
          </a:p>
        </p:txBody>
      </p:sp>
      <p:sp>
        <p:nvSpPr>
          <p:cNvPr id="15" name="文本框 14"/>
          <p:cNvSpPr txBox="1"/>
          <p:nvPr/>
        </p:nvSpPr>
        <p:spPr>
          <a:xfrm>
            <a:off x="1899909" y="2783847"/>
            <a:ext cx="1005851" cy="442674"/>
          </a:xfrm>
          <a:prstGeom prst="wedgeRoundRectCallout">
            <a:avLst>
              <a:gd name="adj1" fmla="val -21662"/>
              <a:gd name="adj2" fmla="val 81391"/>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thrilled</a:t>
            </a:r>
            <a:endParaRPr lang="zh-CN" altLang="en-US" sz="2000" b="1" dirty="0">
              <a:solidFill>
                <a:srgbClr val="0070C0"/>
              </a:solidFill>
              <a:latin typeface="Calibri" panose="020F0502020204030204" pitchFamily="34" charset="0"/>
              <a:cs typeface="Calibri" panose="020F0502020204030204" pitchFamily="34" charset="0"/>
            </a:endParaRPr>
          </a:p>
        </p:txBody>
      </p:sp>
      <p:sp>
        <p:nvSpPr>
          <p:cNvPr id="16" name="文本框 15"/>
          <p:cNvSpPr txBox="1"/>
          <p:nvPr/>
        </p:nvSpPr>
        <p:spPr>
          <a:xfrm>
            <a:off x="3403589" y="2794007"/>
            <a:ext cx="5669291" cy="442674"/>
          </a:xfrm>
          <a:prstGeom prst="wedgeRoundRectCallout">
            <a:avLst>
              <a:gd name="adj1" fmla="val -40062"/>
              <a:gd name="adj2" fmla="val 81085"/>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It is with great pleasure that we announce</a:t>
            </a:r>
            <a:endParaRPr lang="zh-CN" altLang="en-US" sz="2000" b="1" dirty="0">
              <a:solidFill>
                <a:srgbClr val="0070C0"/>
              </a:solidFill>
              <a:latin typeface="Calibri" panose="020F0502020204030204" pitchFamily="34" charset="0"/>
              <a:cs typeface="Calibri" panose="020F0502020204030204" pitchFamily="34" charset="0"/>
            </a:endParaRPr>
          </a:p>
        </p:txBody>
      </p:sp>
      <p:sp>
        <p:nvSpPr>
          <p:cNvPr id="17" name="文本框 16"/>
          <p:cNvSpPr txBox="1"/>
          <p:nvPr/>
        </p:nvSpPr>
        <p:spPr>
          <a:xfrm>
            <a:off x="5791189" y="3881127"/>
            <a:ext cx="5547371" cy="783193"/>
          </a:xfrm>
          <a:prstGeom prst="wedgeRoundRectCallout">
            <a:avLst>
              <a:gd name="adj1" fmla="val -53221"/>
              <a:gd name="adj2" fmla="val -22563"/>
              <a:gd name="adj3" fmla="val 16667"/>
            </a:avLst>
          </a:prstGeom>
          <a:noFill/>
          <a:ln>
            <a:solidFill>
              <a:srgbClr val="996633"/>
            </a:solidFill>
          </a:ln>
        </p:spPr>
        <p:txBody>
          <a:bodyPr wrap="square">
            <a:spAutoFit/>
          </a:bodyPr>
          <a:lstStyle/>
          <a:p>
            <a:r>
              <a:rPr lang="en-US" altLang="zh-CN" sz="2000" b="1" dirty="0">
                <a:solidFill>
                  <a:srgbClr val="0070C0"/>
                </a:solidFill>
                <a:latin typeface="Calibri" panose="020F0502020204030204" pitchFamily="34" charset="0"/>
                <a:cs typeface="Calibri" panose="020F0502020204030204" pitchFamily="34" charset="0"/>
              </a:rPr>
              <a:t>a fantastic opportunity to connect with fellow students who share your passion for sustainability</a:t>
            </a:r>
            <a:endParaRPr lang="zh-CN" altLang="en-US" sz="2000" b="1" dirty="0">
              <a:solidFill>
                <a:srgbClr val="0070C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554076"/>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Para.1</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8" name="文本框 7"/>
          <p:cNvSpPr txBox="1"/>
          <p:nvPr/>
        </p:nvSpPr>
        <p:spPr>
          <a:xfrm>
            <a:off x="2357689" y="1556948"/>
            <a:ext cx="4776157" cy="461665"/>
          </a:xfrm>
          <a:prstGeom prst="rect">
            <a:avLst/>
          </a:prstGeom>
          <a:noFill/>
        </p:spPr>
        <p:txBody>
          <a:bodyPr wrap="square">
            <a:spAutoFit/>
          </a:bodyPr>
          <a:lstStyle/>
          <a:p>
            <a:r>
              <a:rPr kumimoji="0" lang="en-US" altLang="zh-CN" sz="2400" b="1" i="1" u="none" strike="noStrike" kern="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rPr>
              <a:t>The purpose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of the speech</a:t>
            </a:r>
            <a:r>
              <a:rPr kumimoji="0" lang="en-US" altLang="zh-CN" sz="2400" b="1" i="1" u="none" strike="noStrike" kern="0" cap="none" spc="0" normalizeH="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contest</a:t>
            </a:r>
            <a:endParaRPr lang="zh-CN" altLang="en-US" b="1" dirty="0"/>
          </a:p>
        </p:txBody>
      </p:sp>
      <p:sp>
        <p:nvSpPr>
          <p:cNvPr id="9" name="文本框 16"/>
          <p:cNvSpPr txBox="1"/>
          <p:nvPr/>
        </p:nvSpPr>
        <p:spPr>
          <a:xfrm>
            <a:off x="739264" y="2130137"/>
            <a:ext cx="4757525" cy="52197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marR="0" lvl="0" indent="-457200" algn="ctr"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zh-CN" altLang="en-US" sz="2800" b="1" i="0" u="none" strike="noStrike" kern="1200" cap="none" spc="0" normalizeH="0" baseline="0" noProof="0" dirty="0">
                <a:ln>
                  <a:noFill/>
                </a:ln>
                <a:effectLst/>
                <a:uLnTx/>
                <a:uFillTx/>
                <a:latin typeface="Arial" panose="020B0604020202020204"/>
                <a:ea typeface="胡晓波男神体" panose="02010600030101010101" pitchFamily="2" charset="-122"/>
                <a:cs typeface="+mn-cs"/>
                <a:sym typeface="庞门正道标题体" panose="02010600030101010101" pitchFamily="2" charset="-122"/>
              </a:rPr>
              <a:t>活动类素材积累</a:t>
            </a:r>
            <a:r>
              <a:rPr lang="en-US" altLang="zh-CN" sz="2800" b="1" dirty="0">
                <a:latin typeface="Arial" panose="020B0604020202020204"/>
                <a:ea typeface="胡晓波男神体" panose="02010600030101010101" pitchFamily="2" charset="-122"/>
                <a:sym typeface="庞门正道标题体" panose="02010600030101010101" pitchFamily="2" charset="-122"/>
              </a:rPr>
              <a:t>——</a:t>
            </a:r>
            <a:r>
              <a:rPr kumimoji="0" lang="zh-CN" altLang="en-US" sz="2800" b="1" i="0" u="none" strike="noStrike" kern="1200" cap="none" spc="0" normalizeH="0" baseline="0" noProof="0" dirty="0">
                <a:ln>
                  <a:noFill/>
                </a:ln>
                <a:effectLst/>
                <a:uLnTx/>
                <a:uFillTx/>
                <a:latin typeface="Arial" panose="020B0604020202020204"/>
                <a:ea typeface="胡晓波男神体" panose="02010600030101010101" pitchFamily="2" charset="-122"/>
                <a:cs typeface="+mn-cs"/>
                <a:sym typeface="庞门正道标题体" panose="02010600030101010101" pitchFamily="2" charset="-122"/>
              </a:rPr>
              <a:t>目的</a:t>
            </a:r>
            <a:endParaRPr kumimoji="0" sz="2800" b="0" i="0" u="none" strike="noStrike" kern="1200" cap="none" spc="0" normalizeH="0" baseline="0" noProof="0" dirty="0">
              <a:ln>
                <a:noFill/>
              </a:ln>
              <a:effectLst/>
              <a:uLnTx/>
              <a:uFillTx/>
              <a:latin typeface="庞门正道标题体" panose="02010600030101010101" pitchFamily="2" charset="-122"/>
              <a:ea typeface="胡晓波男神体" panose="02010600030101010101" pitchFamily="2" charset="-122"/>
              <a:cs typeface="胡晓波男神体" panose="02010600030101010101" pitchFamily="2" charset="-122"/>
              <a:sym typeface="庞门正道标题体" panose="02010600030101010101" pitchFamily="2" charset="-122"/>
            </a:endParaRPr>
          </a:p>
        </p:txBody>
      </p:sp>
      <p:sp>
        <p:nvSpPr>
          <p:cNvPr id="10" name="文本框 9"/>
          <p:cNvSpPr txBox="1"/>
          <p:nvPr/>
        </p:nvSpPr>
        <p:spPr>
          <a:xfrm>
            <a:off x="4473082" y="2713797"/>
            <a:ext cx="7610763" cy="3854151"/>
          </a:xfrm>
          <a:prstGeom prst="rect">
            <a:avLst/>
          </a:prstGeom>
          <a:noFill/>
        </p:spPr>
        <p:txBody>
          <a:bodyPr wrap="square" rtlCol="0" anchor="t">
            <a:noAutofit/>
          </a:bodyPr>
          <a:lstStyle/>
          <a:p>
            <a:r>
              <a:rPr lang="en-US" altLang="zh-CN" sz="2400" b="1" i="1" dirty="0">
                <a:latin typeface="Calibri" panose="020F0502020204030204" pitchFamily="34" charset="0"/>
                <a:ea typeface="Calibri" panose="020F0502020204030204" pitchFamily="34" charset="0"/>
                <a:cs typeface="Calibri" panose="020F0502020204030204" pitchFamily="34" charset="0"/>
                <a:sym typeface="+mn-ea"/>
              </a:rPr>
              <a:t>1.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sym typeface="+mn-ea"/>
              </a:rPr>
              <a:t>arouse</a:t>
            </a:r>
            <a:r>
              <a:rPr lang="en-US" altLang="zh-CN" sz="2400" b="1" i="1" u="sng" dirty="0">
                <a:solidFill>
                  <a:srgbClr val="FF0000"/>
                </a:solidFill>
                <a:latin typeface="Calibri" panose="020F0502020204030204" pitchFamily="34" charset="0"/>
                <a:ea typeface="Calibri" panose="020F0502020204030204" pitchFamily="34" charset="0"/>
                <a:cs typeface="Calibri" panose="020F0502020204030204" pitchFamily="34" charset="0"/>
                <a:sym typeface="+mn-ea"/>
              </a:rPr>
              <a:t>/ignite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sym typeface="+mn-ea"/>
              </a:rPr>
              <a:t> </a:t>
            </a:r>
            <a:r>
              <a:rPr lang="zh-CN" altLang="en-US" sz="2400" b="1" i="1" dirty="0">
                <a:latin typeface="Calibri" panose="020F0502020204030204" pitchFamily="34" charset="0"/>
                <a:ea typeface="微软雅黑" panose="020B0503020204020204" pitchFamily="34" charset="-122"/>
                <a:cs typeface="Calibri" panose="020F0502020204030204" pitchFamily="34" charset="0"/>
                <a:sym typeface="+mn-ea"/>
              </a:rPr>
              <a:t>one</a:t>
            </a:r>
            <a:r>
              <a:rPr lang="en-US" altLang="zh-CN" sz="2400" b="1" i="1" dirty="0">
                <a:latin typeface="Calibri" panose="020F0502020204030204" pitchFamily="34" charset="0"/>
                <a:ea typeface="微软雅黑" panose="020B0503020204020204" pitchFamily="34" charset="-122"/>
                <a:cs typeface="Calibri" panose="020F0502020204030204" pitchFamily="34" charset="0"/>
                <a:sym typeface="+mn-ea"/>
              </a:rPr>
              <a:t>’</a:t>
            </a:r>
            <a:r>
              <a:rPr lang="zh-CN" altLang="en-US" sz="2400" b="1" i="1" dirty="0">
                <a:latin typeface="Calibri" panose="020F0502020204030204" pitchFamily="34" charset="0"/>
                <a:ea typeface="微软雅黑" panose="020B0503020204020204" pitchFamily="34" charset="-122"/>
                <a:cs typeface="Calibri" panose="020F0502020204030204" pitchFamily="34" charset="0"/>
                <a:sym typeface="+mn-ea"/>
              </a:rPr>
              <a:t>s interest in                        </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2.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broaden</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 one</a:t>
            </a:r>
            <a:r>
              <a:rPr lang="en-US" altLang="zh-CN" sz="2400" b="1" i="1" dirty="0">
                <a:latin typeface="Calibri" panose="020F0502020204030204" pitchFamily="34" charset="0"/>
                <a:ea typeface="微软雅黑" panose="020B0503020204020204" pitchFamily="34" charset="-122"/>
                <a:cs typeface="Calibri" panose="020F0502020204030204" pitchFamily="34" charset="0"/>
              </a:rPr>
              <a:t>’</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s horizons</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3. </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f</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uel</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 stimulate</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 </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one</a:t>
            </a:r>
            <a:r>
              <a:rPr lang="en-US" altLang="zh-CN" sz="2400" b="1" i="1" dirty="0">
                <a:latin typeface="Calibri" panose="020F0502020204030204" pitchFamily="34" charset="0"/>
                <a:ea typeface="微软雅黑" panose="020B0503020204020204" pitchFamily="34" charset="-122"/>
                <a:cs typeface="Calibri" panose="020F0502020204030204" pitchFamily="34" charset="0"/>
              </a:rPr>
              <a:t>’</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s passion for</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4.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deepen</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 one</a:t>
            </a:r>
            <a:r>
              <a:rPr lang="en-US" altLang="zh-CN" sz="2400" b="1" i="1" dirty="0">
                <a:latin typeface="Calibri" panose="020F0502020204030204" pitchFamily="34" charset="0"/>
                <a:ea typeface="微软雅黑" panose="020B0503020204020204" pitchFamily="34" charset="-122"/>
                <a:cs typeface="Calibri" panose="020F0502020204030204" pitchFamily="34" charset="0"/>
              </a:rPr>
              <a:t>’</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s understanding of</a:t>
            </a:r>
            <a:r>
              <a:rPr lang="en-US" altLang="zh-CN" sz="2400" b="1" i="1" dirty="0">
                <a:latin typeface="Calibri" panose="020F0502020204030204" pitchFamily="34" charset="0"/>
                <a:ea typeface="Calibri" panose="020F0502020204030204" pitchFamily="34" charset="0"/>
                <a:cs typeface="Calibri" panose="020F0502020204030204" pitchFamily="34" charset="0"/>
              </a:rPr>
              <a:t>/ insight into </a:t>
            </a:r>
            <a:r>
              <a:rPr lang="en-US" altLang="zh-CN" sz="2400" b="1" i="1" dirty="0" err="1">
                <a:latin typeface="Calibri" panose="020F0502020204030204" pitchFamily="34" charset="0"/>
                <a:ea typeface="Calibri" panose="020F0502020204030204" pitchFamily="34" charset="0"/>
                <a:cs typeface="Calibri" panose="020F0502020204030204" pitchFamily="34" charset="0"/>
              </a:rPr>
              <a:t>sth</a:t>
            </a:r>
            <a:r>
              <a:rPr lang="en-US" altLang="zh-CN" sz="2400" b="1" i="1" dirty="0">
                <a:latin typeface="Calibri" panose="020F0502020204030204" pitchFamily="34" charset="0"/>
                <a:ea typeface="Calibri" panose="020F0502020204030204" pitchFamily="34" charset="0"/>
                <a:cs typeface="Calibri" panose="020F0502020204030204" pitchFamily="34" charset="0"/>
              </a:rPr>
              <a:t>.</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sym typeface="+mn-ea"/>
              </a:rPr>
              <a:t>5.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sym typeface="+mn-ea"/>
              </a:rPr>
              <a:t>raise </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sym typeface="+mn-ea"/>
              </a:rPr>
              <a:t>/enhance </a:t>
            </a:r>
            <a:r>
              <a:rPr lang="zh-CN" altLang="en-US" sz="2400" b="1" i="1" dirty="0">
                <a:latin typeface="Calibri" panose="020F0502020204030204" pitchFamily="34" charset="0"/>
                <a:ea typeface="微软雅黑" panose="020B0503020204020204" pitchFamily="34" charset="-122"/>
                <a:cs typeface="Calibri" panose="020F0502020204030204" pitchFamily="34" charset="0"/>
                <a:sym typeface="+mn-ea"/>
              </a:rPr>
              <a:t>one</a:t>
            </a:r>
            <a:r>
              <a:rPr lang="en-US" altLang="zh-CN" sz="2400" b="1" i="1" dirty="0">
                <a:latin typeface="Calibri" panose="020F0502020204030204" pitchFamily="34" charset="0"/>
                <a:ea typeface="微软雅黑" panose="020B0503020204020204" pitchFamily="34" charset="-122"/>
                <a:cs typeface="Calibri" panose="020F0502020204030204" pitchFamily="34" charset="0"/>
                <a:sym typeface="+mn-ea"/>
              </a:rPr>
              <a:t>’</a:t>
            </a:r>
            <a:r>
              <a:rPr lang="zh-CN" altLang="en-US" sz="2400" b="1" i="1" dirty="0">
                <a:latin typeface="Calibri" panose="020F0502020204030204" pitchFamily="34" charset="0"/>
                <a:ea typeface="微软雅黑" panose="020B0503020204020204" pitchFamily="34" charset="-122"/>
                <a:cs typeface="Calibri" panose="020F0502020204030204" pitchFamily="34" charset="0"/>
                <a:sym typeface="+mn-ea"/>
              </a:rPr>
              <a:t>s awareness of</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6.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gain</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 a better/deeper insight into</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7.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stre</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n</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gthen</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 the emotional bond between A and B</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8. </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boost</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a:t>
            </a:r>
            <a:r>
              <a:rPr lang="zh-CN" altLang="en-US"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 enhance</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 </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one</a:t>
            </a:r>
            <a:r>
              <a:rPr lang="en-US" altLang="zh-CN" sz="2400" b="1" i="1" dirty="0">
                <a:latin typeface="Calibri" panose="020F0502020204030204" pitchFamily="34" charset="0"/>
                <a:ea typeface="微软雅黑" panose="020B0503020204020204" pitchFamily="34" charset="-122"/>
                <a:cs typeface="Calibri" panose="020F0502020204030204" pitchFamily="34" charset="0"/>
              </a:rPr>
              <a:t>’</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s confidence</a:t>
            </a:r>
            <a:r>
              <a:rPr lang="en-US" altLang="zh-CN" sz="2400" b="1" i="1" dirty="0">
                <a:latin typeface="Calibri" panose="020F0502020204030204" pitchFamily="34" charset="0"/>
                <a:ea typeface="Calibri" panose="020F0502020204030204" pitchFamily="34" charset="0"/>
                <a:cs typeface="Calibri" panose="020F0502020204030204" pitchFamily="34" charset="0"/>
              </a:rPr>
              <a:t>/ </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one</a:t>
            </a:r>
            <a:r>
              <a:rPr lang="en-US" altLang="zh-CN" sz="2400" b="1" i="1" dirty="0">
                <a:latin typeface="Calibri" panose="020F0502020204030204" pitchFamily="34" charset="0"/>
                <a:ea typeface="微软雅黑" panose="020B0503020204020204" pitchFamily="34" charset="-122"/>
                <a:cs typeface="Calibri" panose="020F0502020204030204" pitchFamily="34" charset="0"/>
              </a:rPr>
              <a:t>’</a:t>
            </a:r>
            <a:r>
              <a:rPr lang="zh-CN" altLang="en-US" sz="2400" b="1" i="1" dirty="0">
                <a:latin typeface="Calibri" panose="020F0502020204030204" pitchFamily="34" charset="0"/>
                <a:ea typeface="微软雅黑" panose="020B0503020204020204" pitchFamily="34" charset="-122"/>
                <a:cs typeface="Calibri" panose="020F0502020204030204" pitchFamily="34" charset="0"/>
              </a:rPr>
              <a:t>s self-esteem</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9. </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enrich</a:t>
            </a:r>
            <a:r>
              <a:rPr lang="en-US" altLang="zh-CN" sz="2400" b="1" i="1" dirty="0">
                <a:latin typeface="Calibri" panose="020F0502020204030204" pitchFamily="34" charset="0"/>
                <a:ea typeface="Calibri" panose="020F0502020204030204" pitchFamily="34" charset="0"/>
                <a:cs typeface="Calibri" panose="020F0502020204030204" pitchFamily="34" charset="0"/>
              </a:rPr>
              <a:t> students’ campus life</a:t>
            </a:r>
            <a:endParaRPr lang="en-US" altLang="zh-CN" sz="2400" b="1" i="1" dirty="0">
              <a:latin typeface="Calibri" panose="020F0502020204030204" pitchFamily="34" charset="0"/>
              <a:ea typeface="Calibri" panose="020F0502020204030204" pitchFamily="34" charset="0"/>
              <a:cs typeface="Calibri" panose="020F0502020204030204" pitchFamily="34" charset="0"/>
            </a:endParaRPr>
          </a:p>
          <a:p>
            <a:r>
              <a:rPr lang="en-US" altLang="zh-CN" sz="2400" b="1" i="1" dirty="0">
                <a:latin typeface="Calibri" panose="020F0502020204030204" pitchFamily="34" charset="0"/>
                <a:ea typeface="Calibri" panose="020F0502020204030204" pitchFamily="34" charset="0"/>
                <a:cs typeface="Calibri" panose="020F0502020204030204" pitchFamily="34" charset="0"/>
              </a:rPr>
              <a:t>10. </a:t>
            </a:r>
            <a:r>
              <a:rPr lang="en-US" altLang="zh-CN" sz="2400" b="1" i="1" u="sng" dirty="0">
                <a:solidFill>
                  <a:srgbClr val="FF0000"/>
                </a:solidFill>
                <a:latin typeface="Calibri" panose="020F0502020204030204" pitchFamily="34" charset="0"/>
                <a:ea typeface="微软雅黑" panose="020B0503020204020204" pitchFamily="34" charset="-122"/>
                <a:cs typeface="Calibri" panose="020F0502020204030204" pitchFamily="34" charset="0"/>
              </a:rPr>
              <a:t>demonstrate /display </a:t>
            </a:r>
            <a:r>
              <a:rPr lang="en-US" altLang="zh-CN" sz="2400" b="1" i="1" dirty="0">
                <a:latin typeface="Calibri" panose="020F0502020204030204" pitchFamily="34" charset="0"/>
                <a:ea typeface="Calibri" panose="020F0502020204030204" pitchFamily="34" charset="0"/>
                <a:cs typeface="Calibri" panose="020F0502020204030204" pitchFamily="34" charset="0"/>
              </a:rPr>
              <a:t>the power of…                            </a:t>
            </a:r>
            <a:endParaRPr lang="zh-CN" altLang="en-US" sz="2400" b="1" i="1" dirty="0">
              <a:latin typeface="Calibri" panose="020F0502020204030204" pitchFamily="34" charset="0"/>
              <a:ea typeface="微软雅黑" panose="020B0503020204020204" pitchFamily="34" charset="-122"/>
              <a:cs typeface="Calibri" panose="020F0502020204030204" pitchFamily="34" charset="0"/>
            </a:endParaRPr>
          </a:p>
        </p:txBody>
      </p:sp>
      <p:sp>
        <p:nvSpPr>
          <p:cNvPr id="11" name="文本框 10"/>
          <p:cNvSpPr txBox="1"/>
          <p:nvPr/>
        </p:nvSpPr>
        <p:spPr>
          <a:xfrm>
            <a:off x="1506682" y="2720165"/>
            <a:ext cx="2795154" cy="3846889"/>
          </a:xfrm>
          <a:prstGeom prst="rect">
            <a:avLst/>
          </a:prstGeom>
          <a:noFill/>
        </p:spPr>
        <p:txBody>
          <a:bodyPr wrap="square" rtlCol="0" anchor="t">
            <a:noAutofit/>
          </a:bodyPr>
          <a:lstStyle/>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sym typeface="+mn-ea"/>
              </a:rPr>
              <a:t>激发兴趣 </a:t>
            </a:r>
            <a:endParaRPr lang="en-US" altLang="zh-CN" sz="2400" b="1" dirty="0">
              <a:latin typeface="Calibri" panose="020F0502020204030204" pitchFamily="34" charset="0"/>
              <a:ea typeface="微软雅黑" panose="020B0503020204020204" pitchFamily="34" charset="-122"/>
              <a:cs typeface="Calibri" panose="020F0502020204030204" pitchFamily="34" charset="0"/>
              <a:sym typeface="+mn-ea"/>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拓宽视野</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点燃激情</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深化理解</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sym typeface="+mn-ea"/>
              </a:rPr>
              <a:t>提升意识</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深入了解</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加强情感纽带</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增加自信</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丰富校园生活</a:t>
            </a:r>
            <a:endParaRPr lang="en-US" altLang="zh-CN" sz="2400" b="1"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pPr>
            <a:r>
              <a:rPr lang="zh-CN" altLang="en-US" sz="2400" b="1" dirty="0">
                <a:latin typeface="Calibri" panose="020F0502020204030204" pitchFamily="34" charset="0"/>
                <a:ea typeface="微软雅黑" panose="020B0503020204020204" pitchFamily="34" charset="-122"/>
                <a:cs typeface="Calibri" panose="020F0502020204030204" pitchFamily="34" charset="0"/>
              </a:rPr>
              <a:t>展示</a:t>
            </a:r>
            <a:r>
              <a:rPr lang="en-US" altLang="zh-CN" sz="2400" b="1" dirty="0">
                <a:latin typeface="Calibri" panose="020F0502020204030204" pitchFamily="34" charset="0"/>
                <a:ea typeface="Calibri" panose="020F0502020204030204" pitchFamily="34" charset="0"/>
                <a:cs typeface="Calibri" panose="020F0502020204030204" pitchFamily="34" charset="0"/>
              </a:rPr>
              <a:t>…</a:t>
            </a:r>
            <a:r>
              <a:rPr lang="zh-CN" altLang="en-US" sz="2400" b="1" dirty="0">
                <a:latin typeface="Calibri" panose="020F0502020204030204" pitchFamily="34" charset="0"/>
                <a:ea typeface="微软雅黑" panose="020B0503020204020204" pitchFamily="34" charset="-122"/>
                <a:cs typeface="Calibri" panose="020F0502020204030204" pitchFamily="34" charset="0"/>
              </a:rPr>
              <a:t>的力量</a:t>
            </a:r>
            <a:endParaRPr lang="zh-CN" altLang="en-US" sz="2400" b="1" dirty="0">
              <a:latin typeface="Calibri" panose="020F0502020204030204" pitchFamily="34" charset="0"/>
              <a:ea typeface="微软雅黑" panose="020B0503020204020204" pitchFamily="34" charset="-122"/>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arn(inVertic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arn(inVertical)">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barn(inVertical)">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barn(inVertical)">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barn(inVertical)">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barn(inVertical)">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barn(inVertical)">
                                      <p:cBhvr>
                                        <p:cTn id="37" dur="500"/>
                                        <p:tgtEl>
                                          <p:spTgt spid="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0">
                                            <p:txEl>
                                              <p:pRg st="7" end="7"/>
                                            </p:txEl>
                                          </p:spTgt>
                                        </p:tgtEl>
                                        <p:attrNameLst>
                                          <p:attrName>style.visibility</p:attrName>
                                        </p:attrNameLst>
                                      </p:cBhvr>
                                      <p:to>
                                        <p:strVal val="visible"/>
                                      </p:to>
                                    </p:set>
                                    <p:animEffect transition="in" filter="barn(inVertical)">
                                      <p:cBhvr>
                                        <p:cTn id="42" dur="500"/>
                                        <p:tgtEl>
                                          <p:spTgt spid="1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0">
                                            <p:txEl>
                                              <p:pRg st="8" end="8"/>
                                            </p:txEl>
                                          </p:spTgt>
                                        </p:tgtEl>
                                        <p:attrNameLst>
                                          <p:attrName>style.visibility</p:attrName>
                                        </p:attrNameLst>
                                      </p:cBhvr>
                                      <p:to>
                                        <p:strVal val="visible"/>
                                      </p:to>
                                    </p:set>
                                    <p:animEffect transition="in" filter="barn(inVertical)">
                                      <p:cBhvr>
                                        <p:cTn id="47" dur="500"/>
                                        <p:tgtEl>
                                          <p:spTgt spid="10">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0">
                                            <p:txEl>
                                              <p:pRg st="9" end="9"/>
                                            </p:txEl>
                                          </p:spTgt>
                                        </p:tgtEl>
                                        <p:attrNameLst>
                                          <p:attrName>style.visibility</p:attrName>
                                        </p:attrNameLst>
                                      </p:cBhvr>
                                      <p:to>
                                        <p:strVal val="visible"/>
                                      </p:to>
                                    </p:set>
                                    <p:animEffect transition="in" filter="barn(inVertical)">
                                      <p:cBhvr>
                                        <p:cTn id="52"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92381" y="751407"/>
            <a:ext cx="700679" cy="700679"/>
            <a:chOff x="3059832" y="3339719"/>
            <a:chExt cx="3607562" cy="3607562"/>
          </a:xfrm>
          <a:solidFill>
            <a:srgbClr val="6A91C8"/>
          </a:solidFill>
          <a:effectLst>
            <a:outerShdw blurRad="50800" dist="38100" dir="5400000" algn="t" rotWithShape="0">
              <a:prstClr val="black">
                <a:alpha val="40000"/>
              </a:prstClr>
            </a:outerShdw>
          </a:effectLst>
        </p:grpSpPr>
        <p:sp>
          <p:nvSpPr>
            <p:cNvPr id="3" name="椭圆 2"/>
            <p:cNvSpPr/>
            <p:nvPr/>
          </p:nvSpPr>
          <p:spPr>
            <a:xfrm>
              <a:off x="3059832" y="3339719"/>
              <a:ext cx="3607562" cy="3607562"/>
            </a:xfrm>
            <a:prstGeom prst="ellipse">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4" name="同心圆 69"/>
            <p:cNvSpPr/>
            <p:nvPr/>
          </p:nvSpPr>
          <p:spPr>
            <a:xfrm>
              <a:off x="3168202" y="3448089"/>
              <a:ext cx="3390826" cy="3390826"/>
            </a:xfrm>
            <a:prstGeom prst="donut">
              <a:avLst>
                <a:gd name="adj" fmla="val 4879"/>
              </a:avLst>
            </a:prstGeom>
            <a:grpFill/>
            <a:ln w="12700" cap="flat" cmpd="sng" algn="ctr">
              <a:solidFill>
                <a:schemeClr val="bg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3200" b="0" i="0"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grpSp>
      <p:sp>
        <p:nvSpPr>
          <p:cNvPr id="5" name="TextBox 11"/>
          <p:cNvSpPr txBox="1"/>
          <p:nvPr/>
        </p:nvSpPr>
        <p:spPr>
          <a:xfrm>
            <a:off x="281704" y="809123"/>
            <a:ext cx="595241" cy="586476"/>
          </a:xfrm>
          <a:prstGeom prst="rect">
            <a:avLst/>
          </a:prstGeom>
          <a:noFill/>
        </p:spPr>
        <p:txBody>
          <a:bodyPr wrap="none" anchor="ctr">
            <a:norm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rPr>
              <a:t>02</a:t>
            </a:r>
            <a:endParaRPr kumimoji="0" lang="en-US" altLang="zh-CN" sz="3200" b="0" i="1" u="none" strike="noStrike" kern="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字魂58号-创中黑" panose="00000500000000000000" pitchFamily="2" charset="-122"/>
            </a:endParaRPr>
          </a:p>
        </p:txBody>
      </p:sp>
      <p:sp>
        <p:nvSpPr>
          <p:cNvPr id="6" name="TextBox 13"/>
          <p:cNvSpPr txBox="1"/>
          <p:nvPr/>
        </p:nvSpPr>
        <p:spPr>
          <a:xfrm>
            <a:off x="1114524" y="1014385"/>
            <a:ext cx="3962573" cy="242864"/>
          </a:xfrm>
          <a:prstGeom prst="rect">
            <a:avLst/>
          </a:prstGeom>
          <a:noFill/>
        </p:spPr>
        <p:txBody>
          <a:bodyPr wrap="none" lIns="48000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rPr>
              <a:t>分段构写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方正清刻本悦宋简体" panose="02000000000000000000" pitchFamily="2" charset="-122"/>
              <a:ea typeface="方正清刻本悦宋简体" panose="02000000000000000000" pitchFamily="2" charset="-122"/>
              <a:cs typeface="+mn-cs"/>
            </a:endParaRPr>
          </a:p>
        </p:txBody>
      </p:sp>
      <p:sp>
        <p:nvSpPr>
          <p:cNvPr id="7" name="文本框 6"/>
          <p:cNvSpPr txBox="1"/>
          <p:nvPr/>
        </p:nvSpPr>
        <p:spPr>
          <a:xfrm>
            <a:off x="892991" y="1445921"/>
            <a:ext cx="1323340" cy="461665"/>
          </a:xfrm>
          <a:prstGeom prst="rect">
            <a:avLst/>
          </a:prstGeom>
          <a:noFill/>
        </p:spPr>
        <p:txBody>
          <a:bodyPr wrap="square">
            <a:spAutoFit/>
          </a:bodyPr>
          <a:lstStyle/>
          <a:p>
            <a:pPr>
              <a:spcBef>
                <a:spcPts val="1200"/>
              </a:spcBef>
            </a:pPr>
            <a:r>
              <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rPr>
              <a:t>Para.2</a:t>
            </a:r>
            <a:endParaRPr kumimoji="0" lang="en-US" altLang="zh-CN" sz="2400" b="1" i="1" u="none" strike="noStrike" kern="0" cap="none" spc="0" normalizeH="0" baseline="0" noProof="0" dirty="0">
              <a:ln>
                <a:noFill/>
              </a:ln>
              <a:solidFill>
                <a:prstClr val="black"/>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9" name="文本框 8"/>
          <p:cNvSpPr txBox="1"/>
          <p:nvPr/>
        </p:nvSpPr>
        <p:spPr>
          <a:xfrm>
            <a:off x="2183330" y="1465278"/>
            <a:ext cx="9821857" cy="461665"/>
          </a:xfrm>
          <a:prstGeom prst="rect">
            <a:avLst/>
          </a:prstGeom>
          <a:noFill/>
        </p:spPr>
        <p:txBody>
          <a:bodyPr wrap="square">
            <a:spAutoFit/>
          </a:bodyPr>
          <a:lstStyle/>
          <a:p>
            <a:r>
              <a:rPr lang="en-US" altLang="zh-CN" sz="2400" b="1" i="1" kern="0" dirty="0">
                <a:solidFill>
                  <a:srgbClr val="FF0000"/>
                </a:solidFill>
                <a:latin typeface="Calibri" panose="020F0502020204030204" pitchFamily="34" charset="0"/>
                <a:ea typeface="等线" panose="02010600030101010101" pitchFamily="2" charset="-122"/>
                <a:cs typeface="Calibri" panose="020F0502020204030204" pitchFamily="34" charset="0"/>
              </a:rPr>
              <a:t>The content </a:t>
            </a:r>
            <a:r>
              <a:rPr lang="en-US" altLang="zh-CN" sz="2400" b="1" i="1" kern="0" dirty="0">
                <a:solidFill>
                  <a:prstClr val="black"/>
                </a:solidFill>
                <a:latin typeface="Calibri" panose="020F0502020204030204" pitchFamily="34" charset="0"/>
                <a:ea typeface="等线" panose="02010600030101010101" pitchFamily="2" charset="-122"/>
                <a:cs typeface="Calibri" panose="020F0502020204030204" pitchFamily="34" charset="0"/>
              </a:rPr>
              <a:t>and arrangement of the speech contest and the requirements</a:t>
            </a:r>
            <a:endParaRPr lang="zh-CN" altLang="en-US" b="1" dirty="0"/>
          </a:p>
        </p:txBody>
      </p:sp>
      <p:sp>
        <p:nvSpPr>
          <p:cNvPr id="11" name="文本框 10"/>
          <p:cNvSpPr txBox="1"/>
          <p:nvPr/>
        </p:nvSpPr>
        <p:spPr>
          <a:xfrm>
            <a:off x="958046" y="2170346"/>
            <a:ext cx="4776157" cy="369332"/>
          </a:xfrm>
          <a:prstGeom prst="rect">
            <a:avLst/>
          </a:prstGeom>
          <a:noFill/>
        </p:spPr>
        <p:txBody>
          <a:bodyPr wrap="square">
            <a:spAutoFit/>
          </a:bodyPr>
          <a:lstStyle/>
          <a:p>
            <a:r>
              <a:rPr lang="zh-CN" altLang="en-US" b="1" dirty="0">
                <a:latin typeface="微软雅黑" panose="020B0503020204020204" pitchFamily="34" charset="-122"/>
                <a:ea typeface="微软雅黑" panose="020B0503020204020204" pitchFamily="34" charset="-122"/>
              </a:rPr>
              <a:t>要点</a:t>
            </a:r>
            <a:r>
              <a:rPr lang="en-US" altLang="zh-CN" b="1" dirty="0">
                <a:latin typeface="微软雅黑" panose="020B0503020204020204" pitchFamily="34" charset="-122"/>
                <a:ea typeface="微软雅黑" panose="020B0503020204020204" pitchFamily="34" charset="-122"/>
              </a:rPr>
              <a:t>1</a:t>
            </a:r>
            <a:r>
              <a:rPr lang="zh-CN" altLang="en-US" b="1" dirty="0">
                <a:latin typeface="微软雅黑" panose="020B0503020204020204" pitchFamily="34" charset="-122"/>
                <a:ea typeface="微软雅黑" panose="020B0503020204020204" pitchFamily="34" charset="-122"/>
              </a:rPr>
              <a:t>：</a:t>
            </a:r>
            <a:r>
              <a:rPr lang="en-US" altLang="zh-CN" b="1" dirty="0">
                <a:latin typeface="微软雅黑" panose="020B0503020204020204" pitchFamily="34" charset="-122"/>
                <a:ea typeface="微软雅黑" panose="020B0503020204020204" pitchFamily="34" charset="-122"/>
              </a:rPr>
              <a:t>the content</a:t>
            </a:r>
            <a:endParaRPr lang="zh-CN" altLang="en-US" b="1" dirty="0">
              <a:latin typeface="微软雅黑" panose="020B0503020204020204" pitchFamily="34" charset="-122"/>
              <a:ea typeface="微软雅黑" panose="020B0503020204020204" pitchFamily="34" charset="-122"/>
            </a:endParaRPr>
          </a:p>
        </p:txBody>
      </p:sp>
      <p:sp>
        <p:nvSpPr>
          <p:cNvPr id="12" name="文本框 11"/>
          <p:cNvSpPr txBox="1"/>
          <p:nvPr/>
        </p:nvSpPr>
        <p:spPr>
          <a:xfrm>
            <a:off x="1297259" y="2568552"/>
            <a:ext cx="5142871" cy="369332"/>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主题：“保护绿色发展，共同建设美好家园”</a:t>
            </a:r>
            <a:endParaRPr lang="zh-CN" altLang="en-US" b="1"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1302177" y="3389546"/>
            <a:ext cx="4076070" cy="1477328"/>
          </a:xfrm>
          <a:prstGeom prst="rect">
            <a:avLst/>
          </a:prstGeom>
          <a:noFill/>
        </p:spPr>
        <p:txBody>
          <a:bodyPr wrap="square">
            <a:spAutoFit/>
          </a:bodyPr>
          <a:lstStyle/>
          <a:p>
            <a:pPr marL="285750" indent="-28575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拓展内容：</a:t>
            </a:r>
            <a:endParaRPr lang="en-US" altLang="zh-CN" b="1" dirty="0">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Ø"/>
            </a:pPr>
            <a:r>
              <a:rPr lang="zh-CN" altLang="en-US" b="1" dirty="0">
                <a:latin typeface="微软雅黑" panose="020B0503020204020204" pitchFamily="34" charset="-122"/>
                <a:ea typeface="微软雅黑" panose="020B0503020204020204" pitchFamily="34" charset="-122"/>
              </a:rPr>
              <a:t>描述气候变化的现状及原因</a:t>
            </a:r>
            <a:endParaRPr lang="en-US" altLang="zh-CN" b="1" dirty="0">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Ø"/>
            </a:pPr>
            <a:r>
              <a:rPr lang="zh-CN" altLang="en-US" b="1" dirty="0">
                <a:latin typeface="微软雅黑" panose="020B0503020204020204" pitchFamily="34" charset="-122"/>
                <a:ea typeface="微软雅黑" panose="020B0503020204020204" pitchFamily="34" charset="-122"/>
              </a:rPr>
              <a:t>发表可持续发展的观点</a:t>
            </a:r>
            <a:endParaRPr lang="en-US" altLang="zh-CN" b="1" dirty="0">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Ø"/>
            </a:pPr>
            <a:r>
              <a:rPr lang="zh-CN" altLang="en-US" b="1" dirty="0">
                <a:latin typeface="微软雅黑" panose="020B0503020204020204" pitchFamily="34" charset="-122"/>
                <a:ea typeface="微软雅黑" panose="020B0503020204020204" pitchFamily="34" charset="-122"/>
              </a:rPr>
              <a:t>提出环境保护的个人做法或倡议</a:t>
            </a:r>
            <a:endParaRPr lang="en-US" altLang="zh-CN" b="1" dirty="0">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Ø"/>
            </a:pPr>
            <a:r>
              <a:rPr lang="en-US" altLang="zh-CN" b="1" dirty="0">
                <a:latin typeface="微软雅黑" panose="020B0503020204020204" pitchFamily="34" charset="-122"/>
                <a:ea typeface="微软雅黑" panose="020B0503020204020204" pitchFamily="34" charset="-122"/>
              </a:rPr>
              <a:t>……</a:t>
            </a:r>
            <a:endParaRPr lang="zh-CN" altLang="en-US" b="1" dirty="0">
              <a:latin typeface="微软雅黑" panose="020B0503020204020204" pitchFamily="34" charset="-122"/>
              <a:ea typeface="微软雅黑" panose="020B0503020204020204" pitchFamily="34" charset="-122"/>
            </a:endParaRPr>
          </a:p>
        </p:txBody>
      </p:sp>
      <p:sp>
        <p:nvSpPr>
          <p:cNvPr id="14" name="文本框 13"/>
          <p:cNvSpPr txBox="1"/>
          <p:nvPr/>
        </p:nvSpPr>
        <p:spPr>
          <a:xfrm>
            <a:off x="2384892" y="2856542"/>
            <a:ext cx="9148348" cy="400110"/>
          </a:xfrm>
          <a:prstGeom prst="rect">
            <a:avLst/>
          </a:prstGeom>
          <a:noFill/>
        </p:spPr>
        <p:txBody>
          <a:bodyPr wrap="square">
            <a:spAutoFit/>
          </a:bodyPr>
          <a:lstStyle/>
          <a:p>
            <a:r>
              <a:rPr lang="en-US" altLang="zh-CN" sz="2000" b="1" i="1" dirty="0">
                <a:latin typeface="Calibri" panose="020F0502020204030204" pitchFamily="34" charset="0"/>
                <a:ea typeface="Calibri" panose="020F0502020204030204" pitchFamily="34" charset="0"/>
                <a:cs typeface="Calibri" panose="020F0502020204030204" pitchFamily="34" charset="0"/>
              </a:rPr>
              <a:t>Protecting Green Development, Building a Better Home Together</a:t>
            </a:r>
            <a:endParaRPr lang="zh-CN" altLang="en-US" sz="1600" b="1" dirty="0"/>
          </a:p>
        </p:txBody>
      </p:sp>
      <p:sp>
        <p:nvSpPr>
          <p:cNvPr id="15" name="文本框 14"/>
          <p:cNvSpPr txBox="1"/>
          <p:nvPr/>
        </p:nvSpPr>
        <p:spPr>
          <a:xfrm>
            <a:off x="4977659" y="3500555"/>
            <a:ext cx="6838421" cy="400110"/>
          </a:xfrm>
          <a:prstGeom prst="rect">
            <a:avLst/>
          </a:prstGeom>
          <a:noFill/>
        </p:spPr>
        <p:txBody>
          <a:bodyPr wrap="square">
            <a:spAutoFit/>
          </a:bodyPr>
          <a:lstStyle/>
          <a:p>
            <a:r>
              <a:rPr lang="en-US" altLang="zh-CN" sz="2000" b="1" i="1" dirty="0">
                <a:latin typeface="Calibri" panose="020F0502020204030204" pitchFamily="34" charset="0"/>
                <a:ea typeface="Calibri" panose="020F0502020204030204" pitchFamily="34" charset="0"/>
                <a:cs typeface="Calibri" panose="020F0502020204030204" pitchFamily="34" charset="0"/>
              </a:rPr>
              <a:t>brief introduction to the climate change</a:t>
            </a:r>
            <a:endParaRPr lang="zh-CN" altLang="en-US" sz="1600" b="1" dirty="0"/>
          </a:p>
        </p:txBody>
      </p:sp>
      <p:sp>
        <p:nvSpPr>
          <p:cNvPr id="16" name="文本框 15"/>
          <p:cNvSpPr txBox="1"/>
          <p:nvPr/>
        </p:nvSpPr>
        <p:spPr>
          <a:xfrm>
            <a:off x="4977659" y="3820103"/>
            <a:ext cx="6838421" cy="400110"/>
          </a:xfrm>
          <a:prstGeom prst="rect">
            <a:avLst/>
          </a:prstGeom>
          <a:noFill/>
        </p:spPr>
        <p:txBody>
          <a:bodyPr wrap="square">
            <a:spAutoFit/>
          </a:bodyPr>
          <a:lstStyle/>
          <a:p>
            <a:r>
              <a:rPr lang="en-US" altLang="zh-CN" sz="2000" b="1" i="1" dirty="0">
                <a:latin typeface="Calibri" panose="020F0502020204030204" pitchFamily="34" charset="0"/>
                <a:ea typeface="Calibri" panose="020F0502020204030204" pitchFamily="34" charset="0"/>
                <a:cs typeface="Calibri" panose="020F0502020204030204" pitchFamily="34" charset="0"/>
              </a:rPr>
              <a:t>personal ideas on sustainable development</a:t>
            </a:r>
            <a:endParaRPr lang="zh-CN" altLang="en-US" sz="1600" b="1" dirty="0"/>
          </a:p>
        </p:txBody>
      </p:sp>
      <p:sp>
        <p:nvSpPr>
          <p:cNvPr id="17" name="文本框 16"/>
          <p:cNvSpPr txBox="1"/>
          <p:nvPr/>
        </p:nvSpPr>
        <p:spPr>
          <a:xfrm>
            <a:off x="4977659" y="4159316"/>
            <a:ext cx="6838421" cy="400110"/>
          </a:xfrm>
          <a:prstGeom prst="rect">
            <a:avLst/>
          </a:prstGeom>
          <a:noFill/>
        </p:spPr>
        <p:txBody>
          <a:bodyPr wrap="square">
            <a:spAutoFit/>
          </a:bodyPr>
          <a:lstStyle/>
          <a:p>
            <a:r>
              <a:rPr lang="en-US" altLang="zh-CN" sz="2000" b="1" i="1" dirty="0">
                <a:latin typeface="Calibri" panose="020F0502020204030204" pitchFamily="34" charset="0"/>
                <a:ea typeface="Calibri" panose="020F0502020204030204" pitchFamily="34" charset="0"/>
                <a:cs typeface="Calibri" panose="020F0502020204030204" pitchFamily="34" charset="0"/>
              </a:rPr>
              <a:t>useful suggestions on environmental protection</a:t>
            </a:r>
            <a:endParaRPr lang="zh-CN" altLang="en-US" sz="1600" b="1" dirty="0"/>
          </a:p>
        </p:txBody>
      </p:sp>
      <p:sp>
        <p:nvSpPr>
          <p:cNvPr id="20" name="文本框 19"/>
          <p:cNvSpPr txBox="1"/>
          <p:nvPr/>
        </p:nvSpPr>
        <p:spPr>
          <a:xfrm>
            <a:off x="1317851" y="4949785"/>
            <a:ext cx="8897865" cy="1908215"/>
          </a:xfrm>
          <a:prstGeom prst="rect">
            <a:avLst/>
          </a:prstGeom>
          <a:noFill/>
        </p:spPr>
        <p:txBody>
          <a:bodyPr wrap="square">
            <a:spAutoFit/>
          </a:bodyPr>
          <a:lstStyle/>
          <a:p>
            <a:pPr marL="342900" indent="-342900">
              <a:buFont typeface="Arial" panose="020B0604020202020204" pitchFamily="34" charset="0"/>
              <a:buChar char="•"/>
            </a:pPr>
            <a:r>
              <a:rPr lang="zh-CN" altLang="en-US" b="1" dirty="0">
                <a:latin typeface="微软雅黑" panose="020B0503020204020204" pitchFamily="34" charset="-122"/>
                <a:ea typeface="微软雅黑" panose="020B0503020204020204" pitchFamily="34" charset="-122"/>
              </a:rPr>
              <a:t>常用句型：</a:t>
            </a:r>
            <a:endParaRPr lang="en-US" altLang="zh-CN" b="1" dirty="0">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Ø"/>
            </a:pPr>
            <a:r>
              <a:rPr lang="en-US" altLang="zh-CN" sz="2000" b="1" dirty="0">
                <a:latin typeface="Calibri" panose="020F0502020204030204" pitchFamily="34" charset="0"/>
                <a:ea typeface="Calibri" panose="020F0502020204030204" pitchFamily="34" charset="0"/>
                <a:cs typeface="Calibri" panose="020F0502020204030204" pitchFamily="34" charset="0"/>
              </a:rPr>
              <a:t>be themed on … </a:t>
            </a:r>
            <a:endParaRPr lang="en-US" altLang="zh-CN" sz="20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altLang="zh-CN" sz="2000" b="1" dirty="0">
                <a:latin typeface="Calibri" panose="020F0502020204030204" pitchFamily="34" charset="0"/>
                <a:ea typeface="Calibri" panose="020F0502020204030204" pitchFamily="34" charset="0"/>
                <a:cs typeface="Calibri" panose="020F0502020204030204" pitchFamily="34" charset="0"/>
              </a:rPr>
              <a:t>with the theme of…</a:t>
            </a:r>
            <a:endParaRPr lang="en-US" altLang="zh-CN" sz="20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altLang="zh-CN" sz="2000" b="1" dirty="0">
                <a:latin typeface="Calibri" panose="020F0502020204030204" pitchFamily="34" charset="0"/>
                <a:ea typeface="Calibri" panose="020F0502020204030204" pitchFamily="34" charset="0"/>
                <a:cs typeface="Calibri" panose="020F0502020204030204" pitchFamily="34" charset="0"/>
              </a:rPr>
              <a:t>be associated with…</a:t>
            </a:r>
            <a:endParaRPr lang="en-US" altLang="zh-CN" sz="20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altLang="zh-CN" sz="2000" b="1" dirty="0">
                <a:latin typeface="Calibri" panose="020F0502020204030204" pitchFamily="34" charset="0"/>
                <a:ea typeface="Calibri" panose="020F0502020204030204" pitchFamily="34" charset="0"/>
                <a:cs typeface="Calibri" panose="020F0502020204030204" pitchFamily="34" charset="0"/>
              </a:rPr>
              <a:t>reflect the theme in</a:t>
            </a:r>
            <a:r>
              <a:rPr lang="zh-CN" altLang="en-US" sz="2000" b="1" dirty="0">
                <a:latin typeface="Calibri" panose="020F0502020204030204" pitchFamily="34" charset="0"/>
                <a:ea typeface="微软雅黑" panose="020B0503020204020204" pitchFamily="34" charset="-122"/>
                <a:cs typeface="Calibri" panose="020F0502020204030204" pitchFamily="34" charset="0"/>
              </a:rPr>
              <a:t> </a:t>
            </a:r>
            <a:r>
              <a:rPr lang="en-US" altLang="zh-CN" sz="2000" b="1" dirty="0">
                <a:latin typeface="Calibri" panose="020F0502020204030204" pitchFamily="34" charset="0"/>
                <a:ea typeface="Calibri" panose="020F0502020204030204" pitchFamily="34" charset="0"/>
                <a:cs typeface="Calibri" panose="020F0502020204030204" pitchFamily="34" charset="0"/>
              </a:rPr>
              <a:t>a…way/</a:t>
            </a:r>
            <a:r>
              <a:rPr lang="zh-CN" altLang="en-US" sz="2000" b="1" dirty="0">
                <a:latin typeface="Calibri" panose="020F0502020204030204" pitchFamily="34" charset="0"/>
                <a:ea typeface="微软雅黑" panose="020B0503020204020204" pitchFamily="34" charset="-122"/>
                <a:cs typeface="Calibri" panose="020F0502020204030204" pitchFamily="34" charset="0"/>
              </a:rPr>
              <a:t> </a:t>
            </a:r>
            <a:r>
              <a:rPr lang="en-US" altLang="zh-CN" sz="2000" b="1" dirty="0">
                <a:latin typeface="Calibri" panose="020F0502020204030204" pitchFamily="34" charset="0"/>
                <a:ea typeface="Calibri" panose="020F0502020204030204" pitchFamily="34" charset="0"/>
                <a:cs typeface="Calibri" panose="020F0502020204030204" pitchFamily="34" charset="0"/>
              </a:rPr>
              <a:t>with…</a:t>
            </a:r>
            <a:endParaRPr lang="en-US" altLang="zh-CN" sz="2000" b="1"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altLang="zh-CN" sz="2000" b="1" dirty="0">
                <a:latin typeface="Calibri" panose="020F0502020204030204" pitchFamily="34" charset="0"/>
                <a:ea typeface="Calibri" panose="020F0502020204030204" pitchFamily="34" charset="0"/>
                <a:cs typeface="Calibri" panose="020F0502020204030204" pitchFamily="34" charset="0"/>
              </a:rPr>
              <a:t>is required/supposed to convey a clear message related to …. </a:t>
            </a:r>
            <a:endParaRPr lang="zh-CN" altLang="en-US" sz="2000" b="1" dirty="0">
              <a:latin typeface="Calibri" panose="020F0502020204030204" pitchFamily="34" charset="0"/>
              <a:ea typeface="微软雅黑" panose="020B0503020204020204" pitchFamily="34" charset="-122"/>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arn(inVertic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arn(inVertic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down)">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20" grpId="0"/>
    </p:bldLst>
  </p:timing>
</p:sld>
</file>

<file path=ppt/theme/theme1.xml><?xml version="1.0" encoding="utf-8"?>
<a:theme xmlns:a="http://schemas.openxmlformats.org/drawingml/2006/main" name="千图网海量PPT模板www.58pic.com   ​​">
  <a:themeElements>
    <a:clrScheme name="自定义 2782">
      <a:dk1>
        <a:sysClr val="windowText" lastClr="000000"/>
      </a:dk1>
      <a:lt1>
        <a:sysClr val="window" lastClr="FFFFFF"/>
      </a:lt1>
      <a:dk2>
        <a:srgbClr val="44546A"/>
      </a:dk2>
      <a:lt2>
        <a:srgbClr val="E7E6E6"/>
      </a:lt2>
      <a:accent1>
        <a:srgbClr val="417AB9"/>
      </a:accent1>
      <a:accent2>
        <a:srgbClr val="417AB9"/>
      </a:accent2>
      <a:accent3>
        <a:srgbClr val="417AB9"/>
      </a:accent3>
      <a:accent4>
        <a:srgbClr val="417AB9"/>
      </a:accent4>
      <a:accent5>
        <a:srgbClr val="417AB9"/>
      </a:accent5>
      <a:accent6>
        <a:srgbClr val="417AB9"/>
      </a:accent6>
      <a:hlink>
        <a:srgbClr val="417AB9"/>
      </a:hlink>
      <a:folHlink>
        <a:srgbClr val="417AB9"/>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14893</Words>
  <Application>WPS 演示</Application>
  <PresentationFormat>宽屏</PresentationFormat>
  <Paragraphs>474</Paragraphs>
  <Slides>23</Slides>
  <Notes>5</Notes>
  <HiddenSlides>0</HiddenSlides>
  <MMClips>0</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23</vt:i4>
      </vt:variant>
    </vt:vector>
  </HeadingPairs>
  <TitlesOfParts>
    <vt:vector size="45" baseType="lpstr">
      <vt:lpstr>Arial</vt:lpstr>
      <vt:lpstr>宋体</vt:lpstr>
      <vt:lpstr>Wingdings</vt:lpstr>
      <vt:lpstr>微软雅黑</vt:lpstr>
      <vt:lpstr>Calibri</vt:lpstr>
      <vt:lpstr>字魂58号-创中黑</vt:lpstr>
      <vt:lpstr>Calibri</vt:lpstr>
      <vt:lpstr>方正清刻本悦宋简体</vt:lpstr>
      <vt:lpstr>Nexa Light</vt:lpstr>
      <vt:lpstr>等线</vt:lpstr>
      <vt:lpstr>Arial</vt:lpstr>
      <vt:lpstr>胡晓波男神体</vt:lpstr>
      <vt:lpstr>庞门正道标题体</vt:lpstr>
      <vt:lpstr>Arial Unicode MS</vt:lpstr>
      <vt:lpstr>等线 Light</vt:lpstr>
      <vt:lpstr>Times New Roman</vt:lpstr>
      <vt:lpstr>HelveticaNeue</vt:lpstr>
      <vt:lpstr>华文新魏</vt:lpstr>
      <vt:lpstr>Segoe Print</vt:lpstr>
      <vt:lpstr>黑体</vt:lpstr>
      <vt:lpstr>Verdana</vt:lpstr>
      <vt:lpstr>千图网海量PPT模板www.58pic.com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3</cp:revision>
  <dcterms:created xsi:type="dcterms:W3CDTF">2025-01-10T02:36:00Z</dcterms:created>
  <dcterms:modified xsi:type="dcterms:W3CDTF">2025-02-24T03:20:54Z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ies>
</file>