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425" r:id="rId2"/>
    <p:sldId id="422" r:id="rId3"/>
    <p:sldId id="432" r:id="rId4"/>
    <p:sldId id="431" r:id="rId5"/>
    <p:sldId id="427" r:id="rId6"/>
    <p:sldId id="433" r:id="rId7"/>
    <p:sldId id="426" r:id="rId8"/>
    <p:sldId id="428" r:id="rId9"/>
    <p:sldId id="434" r:id="rId10"/>
    <p:sldId id="450" r:id="rId11"/>
    <p:sldId id="451" r:id="rId12"/>
    <p:sldId id="452" r:id="rId13"/>
    <p:sldId id="445" r:id="rId14"/>
    <p:sldId id="430" r:id="rId15"/>
    <p:sldId id="443" r:id="rId16"/>
    <p:sldId id="441" r:id="rId17"/>
    <p:sldId id="436" r:id="rId18"/>
    <p:sldId id="256" r:id="rId19"/>
    <p:sldId id="435" r:id="rId20"/>
    <p:sldId id="438" r:id="rId21"/>
    <p:sldId id="439" r:id="rId22"/>
    <p:sldId id="444" r:id="rId23"/>
    <p:sldId id="453" r:id="rId24"/>
    <p:sldId id="449" r:id="rId25"/>
    <p:sldId id="440" r:id="rId26"/>
  </p:sldIdLst>
  <p:sldSz cx="9144000" cy="5143500" type="screen16x9"/>
  <p:notesSz cx="6858000" cy="9144000"/>
  <p:embeddedFontLst>
    <p:embeddedFont>
      <p:font typeface="微软雅黑" pitchFamily="34" charset="-122"/>
      <p:regular r:id="rId28"/>
      <p:bold r:id="rId29"/>
    </p:embeddedFont>
    <p:embeddedFont>
      <p:font typeface="楷体" pitchFamily="49" charset="-122"/>
      <p:regular r:id="rId30"/>
    </p:embeddedFont>
    <p:embeddedFont>
      <p:font typeface="MingLiU_HKSCS-ExtB" pitchFamily="18" charset="-120"/>
      <p:regular r:id="rId31"/>
    </p:embeddedFont>
    <p:embeddedFont>
      <p:font typeface="Castellar" pitchFamily="18" charset="0"/>
      <p:regular r:id="rId32"/>
    </p:embeddedFont>
    <p:embeddedFont>
      <p:font typeface="Calibri" pitchFamily="34" charset="0"/>
      <p:regular r:id="rId33"/>
      <p:bold r:id="rId34"/>
      <p:italic r:id="rId35"/>
      <p:boldItalic r:id="rId3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D97FF"/>
    <a:srgbClr val="56DFDF"/>
    <a:srgbClr val="FFFFFF"/>
    <a:srgbClr val="639541"/>
    <a:srgbClr val="000000"/>
    <a:srgbClr val="FAC14D"/>
    <a:srgbClr val="FFF4C5"/>
    <a:srgbClr val="E6F4E0"/>
    <a:srgbClr val="1885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94659" autoAdjust="0"/>
  </p:normalViewPr>
  <p:slideViewPr>
    <p:cSldViewPr>
      <p:cViewPr varScale="1">
        <p:scale>
          <a:sx n="113" d="100"/>
          <a:sy n="113" d="100"/>
        </p:scale>
        <p:origin x="-744"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E2D05-C832-4A27-95BB-192147E7182A}" type="datetimeFigureOut">
              <a:rPr lang="zh-CN" altLang="en-US" smtClean="0"/>
              <a:t>2020-07-24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D18BF-AACD-4437-B6E2-ECE3E76542FD}" type="slidenum">
              <a:rPr lang="zh-CN" altLang="en-US" smtClean="0"/>
              <a:t>‹#›</a:t>
            </a:fld>
            <a:endParaRPr lang="zh-CN" altLang="en-US"/>
          </a:p>
        </p:txBody>
      </p:sp>
    </p:spTree>
    <p:extLst>
      <p:ext uri="{BB962C8B-B14F-4D97-AF65-F5344CB8AC3E}">
        <p14:creationId xmlns:p14="http://schemas.microsoft.com/office/powerpoint/2010/main" val="80625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t>2</a:t>
            </a:fld>
            <a:endParaRPr lang="zh-CN" altLang="en-US"/>
          </a:p>
        </p:txBody>
      </p:sp>
    </p:spTree>
    <p:extLst>
      <p:ext uri="{BB962C8B-B14F-4D97-AF65-F5344CB8AC3E}">
        <p14:creationId xmlns:p14="http://schemas.microsoft.com/office/powerpoint/2010/main" val="1337159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t>11</a:t>
            </a:fld>
            <a:endParaRPr lang="zh-CN" altLang="en-US"/>
          </a:p>
        </p:txBody>
      </p:sp>
    </p:spTree>
    <p:extLst>
      <p:ext uri="{BB962C8B-B14F-4D97-AF65-F5344CB8AC3E}">
        <p14:creationId xmlns:p14="http://schemas.microsoft.com/office/powerpoint/2010/main" val="1337159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t>12</a:t>
            </a:fld>
            <a:endParaRPr lang="zh-CN" altLang="en-US"/>
          </a:p>
        </p:txBody>
      </p:sp>
    </p:spTree>
    <p:extLst>
      <p:ext uri="{BB962C8B-B14F-4D97-AF65-F5344CB8AC3E}">
        <p14:creationId xmlns:p14="http://schemas.microsoft.com/office/powerpoint/2010/main" val="1337159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此处设计成学生结合一起所学加提供原文和纳尼亚的语料自己动手写。</a:t>
            </a:r>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t>13</a:t>
            </a:fld>
            <a:endParaRPr lang="zh-CN" altLang="en-US"/>
          </a:p>
        </p:txBody>
      </p:sp>
    </p:spTree>
    <p:extLst>
      <p:ext uri="{BB962C8B-B14F-4D97-AF65-F5344CB8AC3E}">
        <p14:creationId xmlns:p14="http://schemas.microsoft.com/office/powerpoint/2010/main" val="1337159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t>14</a:t>
            </a:fld>
            <a:endParaRPr lang="zh-CN" altLang="en-US"/>
          </a:p>
        </p:txBody>
      </p:sp>
    </p:spTree>
    <p:extLst>
      <p:ext uri="{BB962C8B-B14F-4D97-AF65-F5344CB8AC3E}">
        <p14:creationId xmlns:p14="http://schemas.microsoft.com/office/powerpoint/2010/main" val="1337159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t>15</a:t>
            </a:fld>
            <a:endParaRPr lang="zh-CN" altLang="en-US"/>
          </a:p>
        </p:txBody>
      </p:sp>
    </p:spTree>
    <p:extLst>
      <p:ext uri="{BB962C8B-B14F-4D97-AF65-F5344CB8AC3E}">
        <p14:creationId xmlns:p14="http://schemas.microsoft.com/office/powerpoint/2010/main" val="1337159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t>16</a:t>
            </a:fld>
            <a:endParaRPr lang="zh-CN" altLang="en-US"/>
          </a:p>
        </p:txBody>
      </p:sp>
    </p:spTree>
    <p:extLst>
      <p:ext uri="{BB962C8B-B14F-4D97-AF65-F5344CB8AC3E}">
        <p14:creationId xmlns:p14="http://schemas.microsoft.com/office/powerpoint/2010/main" val="1337159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t>17</a:t>
            </a:fld>
            <a:endParaRPr lang="zh-CN" altLang="en-US"/>
          </a:p>
        </p:txBody>
      </p:sp>
    </p:spTree>
    <p:extLst>
      <p:ext uri="{BB962C8B-B14F-4D97-AF65-F5344CB8AC3E}">
        <p14:creationId xmlns:p14="http://schemas.microsoft.com/office/powerpoint/2010/main" val="1337159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t>18</a:t>
            </a:fld>
            <a:endParaRPr lang="zh-CN" altLang="en-US"/>
          </a:p>
        </p:txBody>
      </p:sp>
    </p:spTree>
    <p:extLst>
      <p:ext uri="{BB962C8B-B14F-4D97-AF65-F5344CB8AC3E}">
        <p14:creationId xmlns:p14="http://schemas.microsoft.com/office/powerpoint/2010/main" val="1337159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t>19</a:t>
            </a:fld>
            <a:endParaRPr lang="zh-CN" altLang="en-US"/>
          </a:p>
        </p:txBody>
      </p:sp>
    </p:spTree>
    <p:extLst>
      <p:ext uri="{BB962C8B-B14F-4D97-AF65-F5344CB8AC3E}">
        <p14:creationId xmlns:p14="http://schemas.microsoft.com/office/powerpoint/2010/main" val="1337159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t>20</a:t>
            </a:fld>
            <a:endParaRPr lang="zh-CN" altLang="en-US"/>
          </a:p>
        </p:txBody>
      </p:sp>
    </p:spTree>
    <p:extLst>
      <p:ext uri="{BB962C8B-B14F-4D97-AF65-F5344CB8AC3E}">
        <p14:creationId xmlns:p14="http://schemas.microsoft.com/office/powerpoint/2010/main" val="1337159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t>3</a:t>
            </a:fld>
            <a:endParaRPr lang="zh-CN" altLang="en-US"/>
          </a:p>
        </p:txBody>
      </p:sp>
    </p:spTree>
    <p:extLst>
      <p:ext uri="{BB962C8B-B14F-4D97-AF65-F5344CB8AC3E}">
        <p14:creationId xmlns:p14="http://schemas.microsoft.com/office/powerpoint/2010/main" val="1337159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t>21</a:t>
            </a:fld>
            <a:endParaRPr lang="zh-CN" altLang="en-US"/>
          </a:p>
        </p:txBody>
      </p:sp>
    </p:spTree>
    <p:extLst>
      <p:ext uri="{BB962C8B-B14F-4D97-AF65-F5344CB8AC3E}">
        <p14:creationId xmlns:p14="http://schemas.microsoft.com/office/powerpoint/2010/main" val="1337159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t>22</a:t>
            </a:fld>
            <a:endParaRPr lang="zh-CN" altLang="en-US"/>
          </a:p>
        </p:txBody>
      </p:sp>
    </p:spTree>
    <p:extLst>
      <p:ext uri="{BB962C8B-B14F-4D97-AF65-F5344CB8AC3E}">
        <p14:creationId xmlns:p14="http://schemas.microsoft.com/office/powerpoint/2010/main" val="1337159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结合范文，分析</a:t>
            </a:r>
            <a:r>
              <a:rPr lang="en-US" altLang="zh-CN" dirty="0"/>
              <a:t>Language</a:t>
            </a:r>
            <a:r>
              <a:rPr lang="zh-CN" altLang="en-US" dirty="0"/>
              <a:t>和</a:t>
            </a:r>
            <a:r>
              <a:rPr lang="en-US" altLang="zh-CN" dirty="0"/>
              <a:t>plot</a:t>
            </a:r>
            <a:r>
              <a:rPr lang="zh-CN" altLang="en-US" dirty="0"/>
              <a:t>两方面的具体体现。</a:t>
            </a:r>
          </a:p>
        </p:txBody>
      </p:sp>
      <p:sp>
        <p:nvSpPr>
          <p:cNvPr id="4" name="灯片编号占位符 3"/>
          <p:cNvSpPr>
            <a:spLocks noGrp="1"/>
          </p:cNvSpPr>
          <p:nvPr>
            <p:ph type="sldNum" sz="quarter" idx="10"/>
          </p:nvPr>
        </p:nvSpPr>
        <p:spPr/>
        <p:txBody>
          <a:bodyPr/>
          <a:lstStyle/>
          <a:p>
            <a:fld id="{75AD18BF-AACD-4437-B6E2-ECE3E76542FD}" type="slidenum">
              <a:rPr lang="zh-CN" altLang="en-US" smtClean="0"/>
              <a:t>23</a:t>
            </a:fld>
            <a:endParaRPr lang="zh-CN" altLang="en-US"/>
          </a:p>
        </p:txBody>
      </p:sp>
    </p:spTree>
    <p:extLst>
      <p:ext uri="{BB962C8B-B14F-4D97-AF65-F5344CB8AC3E}">
        <p14:creationId xmlns:p14="http://schemas.microsoft.com/office/powerpoint/2010/main" val="1337159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结合范文，分析</a:t>
            </a:r>
            <a:r>
              <a:rPr lang="en-US" altLang="zh-CN" dirty="0"/>
              <a:t>Language</a:t>
            </a:r>
            <a:r>
              <a:rPr lang="zh-CN" altLang="en-US" dirty="0"/>
              <a:t>和</a:t>
            </a:r>
            <a:r>
              <a:rPr lang="en-US" altLang="zh-CN" dirty="0"/>
              <a:t>plot</a:t>
            </a:r>
            <a:r>
              <a:rPr lang="zh-CN" altLang="en-US" dirty="0"/>
              <a:t>两方面的具体体现。</a:t>
            </a:r>
          </a:p>
        </p:txBody>
      </p:sp>
      <p:sp>
        <p:nvSpPr>
          <p:cNvPr id="4" name="灯片编号占位符 3"/>
          <p:cNvSpPr>
            <a:spLocks noGrp="1"/>
          </p:cNvSpPr>
          <p:nvPr>
            <p:ph type="sldNum" sz="quarter" idx="10"/>
          </p:nvPr>
        </p:nvSpPr>
        <p:spPr/>
        <p:txBody>
          <a:bodyPr/>
          <a:lstStyle/>
          <a:p>
            <a:fld id="{75AD18BF-AACD-4437-B6E2-ECE3E76542FD}" type="slidenum">
              <a:rPr lang="zh-CN" altLang="en-US" smtClean="0"/>
              <a:t>24</a:t>
            </a:fld>
            <a:endParaRPr lang="zh-CN" altLang="en-US"/>
          </a:p>
        </p:txBody>
      </p:sp>
    </p:spTree>
    <p:extLst>
      <p:ext uri="{BB962C8B-B14F-4D97-AF65-F5344CB8AC3E}">
        <p14:creationId xmlns:p14="http://schemas.microsoft.com/office/powerpoint/2010/main" val="1337159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t>25</a:t>
            </a:fld>
            <a:endParaRPr lang="zh-CN" altLang="en-US"/>
          </a:p>
        </p:txBody>
      </p:sp>
    </p:spTree>
    <p:extLst>
      <p:ext uri="{BB962C8B-B14F-4D97-AF65-F5344CB8AC3E}">
        <p14:creationId xmlns:p14="http://schemas.microsoft.com/office/powerpoint/2010/main" val="1337159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t>4</a:t>
            </a:fld>
            <a:endParaRPr lang="zh-CN" altLang="en-US"/>
          </a:p>
        </p:txBody>
      </p:sp>
    </p:spTree>
    <p:extLst>
      <p:ext uri="{BB962C8B-B14F-4D97-AF65-F5344CB8AC3E}">
        <p14:creationId xmlns:p14="http://schemas.microsoft.com/office/powerpoint/2010/main" val="1337159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t>5</a:t>
            </a:fld>
            <a:endParaRPr lang="zh-CN" altLang="en-US"/>
          </a:p>
        </p:txBody>
      </p:sp>
    </p:spTree>
    <p:extLst>
      <p:ext uri="{BB962C8B-B14F-4D97-AF65-F5344CB8AC3E}">
        <p14:creationId xmlns:p14="http://schemas.microsoft.com/office/powerpoint/2010/main" val="1337159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t>6</a:t>
            </a:fld>
            <a:endParaRPr lang="zh-CN" altLang="en-US"/>
          </a:p>
        </p:txBody>
      </p:sp>
    </p:spTree>
    <p:extLst>
      <p:ext uri="{BB962C8B-B14F-4D97-AF65-F5344CB8AC3E}">
        <p14:creationId xmlns:p14="http://schemas.microsoft.com/office/powerpoint/2010/main" val="1337159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t>7</a:t>
            </a:fld>
            <a:endParaRPr lang="zh-CN" altLang="en-US"/>
          </a:p>
        </p:txBody>
      </p:sp>
    </p:spTree>
    <p:extLst>
      <p:ext uri="{BB962C8B-B14F-4D97-AF65-F5344CB8AC3E}">
        <p14:creationId xmlns:p14="http://schemas.microsoft.com/office/powerpoint/2010/main" val="1337159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第一段的第三个问题移到第二段成为</a:t>
            </a:r>
            <a:r>
              <a:rPr lang="en-US" altLang="zh-CN" dirty="0" smtClean="0"/>
              <a:t>I</a:t>
            </a:r>
            <a:r>
              <a:rPr lang="zh-CN" altLang="en-US" dirty="0" smtClean="0"/>
              <a:t>第二个问题。</a:t>
            </a:r>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t>8</a:t>
            </a:fld>
            <a:endParaRPr lang="zh-CN" altLang="en-US"/>
          </a:p>
        </p:txBody>
      </p:sp>
    </p:spTree>
    <p:extLst>
      <p:ext uri="{BB962C8B-B14F-4D97-AF65-F5344CB8AC3E}">
        <p14:creationId xmlns:p14="http://schemas.microsoft.com/office/powerpoint/2010/main" val="1337159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t>9</a:t>
            </a:fld>
            <a:endParaRPr lang="zh-CN" altLang="en-US"/>
          </a:p>
        </p:txBody>
      </p:sp>
    </p:spTree>
    <p:extLst>
      <p:ext uri="{BB962C8B-B14F-4D97-AF65-F5344CB8AC3E}">
        <p14:creationId xmlns:p14="http://schemas.microsoft.com/office/powerpoint/2010/main" val="1337159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纳尼亚这部</a:t>
            </a:r>
            <a:r>
              <a:rPr lang="zh-CN" altLang="en-US" dirty="0" smtClean="0"/>
              <a:t>分已经移动到</a:t>
            </a:r>
            <a:r>
              <a:rPr lang="en-US" altLang="zh-CN" dirty="0" smtClean="0"/>
              <a:t>Step4</a:t>
            </a:r>
            <a:r>
              <a:rPr lang="zh-CN" altLang="en-US" dirty="0"/>
              <a:t>之后</a:t>
            </a:r>
            <a:r>
              <a:rPr lang="zh-CN" altLang="en-US" dirty="0" smtClean="0"/>
              <a:t>，设计成供学生欣赏模仿的语料。下面是学生自己动手写。</a:t>
            </a:r>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t>10</a:t>
            </a:fld>
            <a:endParaRPr lang="zh-CN" altLang="en-US"/>
          </a:p>
        </p:txBody>
      </p:sp>
    </p:spTree>
    <p:extLst>
      <p:ext uri="{BB962C8B-B14F-4D97-AF65-F5344CB8AC3E}">
        <p14:creationId xmlns:p14="http://schemas.microsoft.com/office/powerpoint/2010/main" val="1337159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
        <p:nvSpPr>
          <p:cNvPr id="52" name="任意多边形 60"/>
          <p:cNvSpPr>
            <a:spLocks noChangeArrowheads="1"/>
          </p:cNvSpPr>
          <p:nvPr userDrawn="1"/>
        </p:nvSpPr>
        <p:spPr bwMode="auto">
          <a:xfrm rot="14226372">
            <a:off x="2829125" y="3777656"/>
            <a:ext cx="772715" cy="2573337"/>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pic>
        <p:nvPicPr>
          <p:cNvPr id="53" name="图片 52"/>
          <p:cNvPicPr>
            <a:picLocks noChangeAspect="1"/>
          </p:cNvPicPr>
          <p:nvPr userDrawn="1"/>
        </p:nvPicPr>
        <p:blipFill rotWithShape="1">
          <a:blip r:embed="rId2" cstate="print">
            <a:extLst>
              <a:ext uri="{28A0092B-C50C-407E-A947-70E740481C1C}">
                <a14:useLocalDpi xmlns:a14="http://schemas.microsoft.com/office/drawing/2010/main" val="0"/>
              </a:ext>
            </a:extLst>
          </a:blip>
          <a:srcRect b="15797"/>
          <a:stretch>
            <a:fillRect/>
          </a:stretch>
        </p:blipFill>
        <p:spPr>
          <a:xfrm>
            <a:off x="-6630" y="17576"/>
            <a:ext cx="9150629" cy="51464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ll">
    <p:spTree>
      <p:nvGrpSpPr>
        <p:cNvPr id="1" name=""/>
        <p:cNvGrpSpPr/>
        <p:nvPr/>
      </p:nvGrpSpPr>
      <p:grpSpPr>
        <a:xfrm>
          <a:off x="0" y="0"/>
          <a:ext cx="0" cy="0"/>
          <a:chOff x="0" y="0"/>
          <a:chExt cx="0" cy="0"/>
        </a:xfrm>
      </p:grpSpPr>
      <p:sp>
        <p:nvSpPr>
          <p:cNvPr id="20" name="矩形 19"/>
          <p:cNvSpPr/>
          <p:nvPr userDrawn="1"/>
        </p:nvSpPr>
        <p:spPr>
          <a:xfrm>
            <a:off x="2258420"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p>
        </p:txBody>
      </p:sp>
      <p:cxnSp>
        <p:nvCxnSpPr>
          <p:cNvPr id="21" name="直接连接符 20"/>
          <p:cNvCxnSpPr/>
          <p:nvPr userDrawn="1"/>
        </p:nvCxnSpPr>
        <p:spPr>
          <a:xfrm>
            <a:off x="3904656"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5550894"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7209831" y="148055"/>
            <a:ext cx="0" cy="243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3904656" y="133507"/>
            <a:ext cx="1646238"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p>
        </p:txBody>
      </p:sp>
      <p:sp>
        <p:nvSpPr>
          <p:cNvPr id="25" name="矩形 24"/>
          <p:cNvSpPr/>
          <p:nvPr userDrawn="1"/>
        </p:nvSpPr>
        <p:spPr>
          <a:xfrm>
            <a:off x="5550895"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p>
        </p:txBody>
      </p:sp>
      <p:sp>
        <p:nvSpPr>
          <p:cNvPr id="26" name="矩形 25"/>
          <p:cNvSpPr/>
          <p:nvPr userDrawn="1"/>
        </p:nvSpPr>
        <p:spPr>
          <a:xfrm>
            <a:off x="7197131" y="133507"/>
            <a:ext cx="1644650"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3543" b="64101"/>
          <a:stretch>
            <a:fillRect/>
          </a:stretch>
        </p:blipFill>
        <p:spPr>
          <a:xfrm>
            <a:off x="0" y="4999484"/>
            <a:ext cx="9150629" cy="1440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设计">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教学反思">
    <p:spTree>
      <p:nvGrpSpPr>
        <p:cNvPr id="1" name=""/>
        <p:cNvGrpSpPr/>
        <p:nvPr/>
      </p:nvGrpSpPr>
      <p:grpSpPr>
        <a:xfrm>
          <a:off x="0" y="0"/>
          <a:ext cx="0" cy="0"/>
          <a:chOff x="0" y="0"/>
          <a:chExt cx="0" cy="0"/>
        </a:xfrm>
      </p:grpSpPr>
      <p:sp>
        <p:nvSpPr>
          <p:cNvPr id="20" name="矩形 19"/>
          <p:cNvSpPr/>
          <p:nvPr userDrawn="1"/>
        </p:nvSpPr>
        <p:spPr>
          <a:xfrm>
            <a:off x="2258420"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p>
        </p:txBody>
      </p:sp>
      <p:cxnSp>
        <p:nvCxnSpPr>
          <p:cNvPr id="21" name="直接连接符 20"/>
          <p:cNvCxnSpPr/>
          <p:nvPr userDrawn="1"/>
        </p:nvCxnSpPr>
        <p:spPr>
          <a:xfrm>
            <a:off x="3904656"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5550894"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7209831" y="148055"/>
            <a:ext cx="0" cy="243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3904656" y="133507"/>
            <a:ext cx="1646238"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p>
        </p:txBody>
      </p:sp>
      <p:sp>
        <p:nvSpPr>
          <p:cNvPr id="25" name="矩形 24"/>
          <p:cNvSpPr/>
          <p:nvPr userDrawn="1"/>
        </p:nvSpPr>
        <p:spPr>
          <a:xfrm>
            <a:off x="5550895"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p>
        </p:txBody>
      </p:sp>
      <p:sp>
        <p:nvSpPr>
          <p:cNvPr id="26" name="矩形 25"/>
          <p:cNvSpPr/>
          <p:nvPr userDrawn="1"/>
        </p:nvSpPr>
        <p:spPr>
          <a:xfrm>
            <a:off x="7197131" y="133507"/>
            <a:ext cx="1644650"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65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请添加标题</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alphaModFix amt="42000"/>
            <a:lum/>
          </a:blip>
          <a:srcRect/>
          <a:tile tx="0" ty="0" sx="100000" sy="100000" flip="none" algn="tl"/>
        </a:blipFill>
        <a:effectLst/>
      </p:bgPr>
    </p:bg>
    <p:spTree>
      <p:nvGrpSpPr>
        <p:cNvPr id="1" name=""/>
        <p:cNvGrpSpPr/>
        <p:nvPr/>
      </p:nvGrpSpPr>
      <p:grpSpPr>
        <a:xfrm>
          <a:off x="0" y="0"/>
          <a:ext cx="0" cy="0"/>
          <a:chOff x="0" y="0"/>
          <a:chExt cx="0" cy="0"/>
        </a:xfrm>
      </p:grpSpPr>
      <p:sp>
        <p:nvSpPr>
          <p:cNvPr id="13" name="任意多边形 60"/>
          <p:cNvSpPr>
            <a:spLocks noChangeArrowheads="1"/>
          </p:cNvSpPr>
          <p:nvPr userDrawn="1"/>
        </p:nvSpPr>
        <p:spPr bwMode="auto">
          <a:xfrm rot="7337919" flipH="1">
            <a:off x="-66187" y="-329073"/>
            <a:ext cx="572905" cy="1182146"/>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cxnSp>
        <p:nvCxnSpPr>
          <p:cNvPr id="8" name="直接连接符 7"/>
          <p:cNvCxnSpPr/>
          <p:nvPr userDrawn="1"/>
        </p:nvCxnSpPr>
        <p:spPr>
          <a:xfrm>
            <a:off x="830092" y="438722"/>
            <a:ext cx="8313909" cy="0"/>
          </a:xfrm>
          <a:prstGeom prst="line">
            <a:avLst/>
          </a:prstGeom>
          <a:noFill/>
          <a:ln w="19050" cap="flat" cmpd="sng" algn="ctr">
            <a:solidFill>
              <a:srgbClr val="319095"/>
            </a:solidFill>
            <a:prstDash val="solid"/>
            <a:miter lim="800000"/>
          </a:ln>
          <a:effectLst/>
        </p:spPr>
      </p:cxnSp>
      <p:grpSp>
        <p:nvGrpSpPr>
          <p:cNvPr id="14" name="组合 7"/>
          <p:cNvGrpSpPr/>
          <p:nvPr userDrawn="1"/>
        </p:nvGrpSpPr>
        <p:grpSpPr bwMode="auto">
          <a:xfrm>
            <a:off x="180976" y="141480"/>
            <a:ext cx="682625" cy="471488"/>
            <a:chOff x="0" y="0"/>
            <a:chExt cx="821284" cy="758537"/>
          </a:xfrm>
        </p:grpSpPr>
        <p:grpSp>
          <p:nvGrpSpPr>
            <p:cNvPr id="15" name="组合 8"/>
            <p:cNvGrpSpPr/>
            <p:nvPr/>
          </p:nvGrpSpPr>
          <p:grpSpPr bwMode="auto">
            <a:xfrm>
              <a:off x="0" y="0"/>
              <a:ext cx="821284" cy="642892"/>
              <a:chOff x="0" y="0"/>
              <a:chExt cx="945409" cy="740056"/>
            </a:xfrm>
          </p:grpSpPr>
          <p:grpSp>
            <p:nvGrpSpPr>
              <p:cNvPr id="17" name="组合 10"/>
              <p:cNvGrpSpPr/>
              <p:nvPr/>
            </p:nvGrpSpPr>
            <p:grpSpPr bwMode="auto">
              <a:xfrm>
                <a:off x="0" y="0"/>
                <a:ext cx="945409" cy="629359"/>
                <a:chOff x="0" y="0"/>
                <a:chExt cx="945409" cy="629359"/>
              </a:xfrm>
            </p:grpSpPr>
            <p:sp>
              <p:nvSpPr>
                <p:cNvPr id="19" name="任意多边形 12"/>
                <p:cNvSpPr>
                  <a:spLocks noChangeArrowheads="1"/>
                </p:cNvSpPr>
                <p:nvPr/>
              </p:nvSpPr>
              <p:spPr bwMode="auto">
                <a:xfrm rot="-3146483">
                  <a:off x="284357" y="-284358"/>
                  <a:ext cx="376696" cy="945409"/>
                </a:xfrm>
                <a:custGeom>
                  <a:avLst/>
                  <a:gdLst>
                    <a:gd name="T0" fmla="*/ 188348 w 2015614"/>
                    <a:gd name="T1" fmla="*/ 0 h 4367958"/>
                    <a:gd name="T2" fmla="*/ 219272 w 2015614"/>
                    <a:gd name="T3" fmla="*/ 32550 h 4367958"/>
                    <a:gd name="T4" fmla="*/ 376696 w 2015614"/>
                    <a:gd name="T5" fmla="*/ 472705 h 4367958"/>
                    <a:gd name="T6" fmla="*/ 219272 w 2015614"/>
                    <a:gd name="T7" fmla="*/ 912859 h 4367958"/>
                    <a:gd name="T8" fmla="*/ 188348 w 2015614"/>
                    <a:gd name="T9" fmla="*/ 945409 h 4367958"/>
                    <a:gd name="T10" fmla="*/ 157424 w 2015614"/>
                    <a:gd name="T11" fmla="*/ 912859 h 4367958"/>
                    <a:gd name="T12" fmla="*/ 0 w 2015614"/>
                    <a:gd name="T13" fmla="*/ 472704 h 4367958"/>
                    <a:gd name="T14" fmla="*/ 157424 w 2015614"/>
                    <a:gd name="T15" fmla="*/ 3254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0" name="任意多边形 13"/>
                <p:cNvSpPr>
                  <a:spLocks noChangeArrowheads="1"/>
                </p:cNvSpPr>
                <p:nvPr/>
              </p:nvSpPr>
              <p:spPr bwMode="auto">
                <a:xfrm rot="-5400000">
                  <a:off x="291714" y="77705"/>
                  <a:ext cx="314355" cy="788949"/>
                </a:xfrm>
                <a:custGeom>
                  <a:avLst/>
                  <a:gdLst>
                    <a:gd name="T0" fmla="*/ 157178 w 2015614"/>
                    <a:gd name="T1" fmla="*/ 0 h 4367958"/>
                    <a:gd name="T2" fmla="*/ 182983 w 2015614"/>
                    <a:gd name="T3" fmla="*/ 27163 h 4367958"/>
                    <a:gd name="T4" fmla="*/ 314355 w 2015614"/>
                    <a:gd name="T5" fmla="*/ 394475 h 4367958"/>
                    <a:gd name="T6" fmla="*/ 182983 w 2015614"/>
                    <a:gd name="T7" fmla="*/ 761786 h 4367958"/>
                    <a:gd name="T8" fmla="*/ 157178 w 2015614"/>
                    <a:gd name="T9" fmla="*/ 788949 h 4367958"/>
                    <a:gd name="T10" fmla="*/ 131372 w 2015614"/>
                    <a:gd name="T11" fmla="*/ 761786 h 4367958"/>
                    <a:gd name="T12" fmla="*/ 0 w 2015614"/>
                    <a:gd name="T13" fmla="*/ 394474 h 4367958"/>
                    <a:gd name="T14" fmla="*/ 131372 w 2015614"/>
                    <a:gd name="T15" fmla="*/ 2716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sp>
            <p:nvSpPr>
              <p:cNvPr id="18" name="任意多边形 11"/>
              <p:cNvSpPr>
                <a:spLocks noChangeArrowheads="1"/>
              </p:cNvSpPr>
              <p:nvPr/>
            </p:nvSpPr>
            <p:spPr bwMode="auto">
              <a:xfrm rot="-7236193">
                <a:off x="479955" y="339066"/>
                <a:ext cx="228500" cy="573475"/>
              </a:xfrm>
              <a:custGeom>
                <a:avLst/>
                <a:gdLst>
                  <a:gd name="T0" fmla="*/ 114250 w 2015614"/>
                  <a:gd name="T1" fmla="*/ 0 h 4367958"/>
                  <a:gd name="T2" fmla="*/ 133008 w 2015614"/>
                  <a:gd name="T3" fmla="*/ 19744 h 4367958"/>
                  <a:gd name="T4" fmla="*/ 228500 w 2015614"/>
                  <a:gd name="T5" fmla="*/ 286738 h 4367958"/>
                  <a:gd name="T6" fmla="*/ 133008 w 2015614"/>
                  <a:gd name="T7" fmla="*/ 553731 h 4367958"/>
                  <a:gd name="T8" fmla="*/ 114250 w 2015614"/>
                  <a:gd name="T9" fmla="*/ 573475 h 4367958"/>
                  <a:gd name="T10" fmla="*/ 95492 w 2015614"/>
                  <a:gd name="T11" fmla="*/ 553731 h 4367958"/>
                  <a:gd name="T12" fmla="*/ 0 w 2015614"/>
                  <a:gd name="T13" fmla="*/ 286737 h 4367958"/>
                  <a:gd name="T14" fmla="*/ 95492 w 2015614"/>
                  <a:gd name="T15" fmla="*/ 1974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sp>
          <p:nvSpPr>
            <p:cNvPr id="16" name="任意多边形 9"/>
            <p:cNvSpPr>
              <a:spLocks noChangeArrowheads="1"/>
            </p:cNvSpPr>
            <p:nvPr/>
          </p:nvSpPr>
          <p:spPr bwMode="auto">
            <a:xfrm rot="-9094124">
              <a:off x="570556" y="384703"/>
              <a:ext cx="148954" cy="373834"/>
            </a:xfrm>
            <a:custGeom>
              <a:avLst/>
              <a:gdLst>
                <a:gd name="T0" fmla="*/ 74477 w 2015614"/>
                <a:gd name="T1" fmla="*/ 0 h 4367958"/>
                <a:gd name="T2" fmla="*/ 86705 w 2015614"/>
                <a:gd name="T3" fmla="*/ 12871 h 4367958"/>
                <a:gd name="T4" fmla="*/ 148954 w 2015614"/>
                <a:gd name="T5" fmla="*/ 186917 h 4367958"/>
                <a:gd name="T6" fmla="*/ 86705 w 2015614"/>
                <a:gd name="T7" fmla="*/ 360963 h 4367958"/>
                <a:gd name="T8" fmla="*/ 74477 w 2015614"/>
                <a:gd name="T9" fmla="*/ 373834 h 4367958"/>
                <a:gd name="T10" fmla="*/ 62249 w 2015614"/>
                <a:gd name="T11" fmla="*/ 360963 h 4367958"/>
                <a:gd name="T12" fmla="*/ 0 w 2015614"/>
                <a:gd name="T13" fmla="*/ 186917 h 4367958"/>
                <a:gd name="T14" fmla="*/ 62249 w 2015614"/>
                <a:gd name="T15" fmla="*/ 1287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grpSp>
        <p:nvGrpSpPr>
          <p:cNvPr id="24" name="组合 331"/>
          <p:cNvGrpSpPr/>
          <p:nvPr userDrawn="1"/>
        </p:nvGrpSpPr>
        <p:grpSpPr bwMode="auto">
          <a:xfrm rot="7870731">
            <a:off x="8911912" y="252560"/>
            <a:ext cx="378687" cy="490675"/>
            <a:chOff x="0" y="0"/>
            <a:chExt cx="1238846" cy="1204002"/>
          </a:xfrm>
        </p:grpSpPr>
        <p:sp>
          <p:nvSpPr>
            <p:cNvPr id="25" name="任意多边形 332"/>
            <p:cNvSpPr>
              <a:spLocks noChangeArrowheads="1"/>
            </p:cNvSpPr>
            <p:nvPr/>
          </p:nvSpPr>
          <p:spPr bwMode="auto">
            <a:xfrm rot="-9659423">
              <a:off x="0" y="0"/>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6" name="任意多边形 333"/>
            <p:cNvSpPr>
              <a:spLocks noChangeArrowheads="1"/>
            </p:cNvSpPr>
            <p:nvPr/>
          </p:nvSpPr>
          <p:spPr bwMode="auto">
            <a:xfrm rot="7873660">
              <a:off x="396979" y="165848"/>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077" y="1707654"/>
            <a:ext cx="3694155" cy="20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835696" y="411510"/>
            <a:ext cx="4896544" cy="1104801"/>
          </a:xfrm>
          <a:prstGeom prst="rect">
            <a:avLst/>
          </a:prstGeom>
        </p:spPr>
        <p:txBody>
          <a:bodyPr wrap="none">
            <a:prstTxWarp prst="textTriangleInverted">
              <a:avLst/>
            </a:prstTxWarp>
            <a:spAutoFit/>
          </a:bodyPr>
          <a:lstStyle/>
          <a:p>
            <a:r>
              <a:rPr lang="en-US" altLang="zh-CN" sz="3200" b="1" dirty="0">
                <a:solidFill>
                  <a:schemeClr val="accent5"/>
                </a:solidFill>
              </a:rPr>
              <a:t>Continuation Writing</a:t>
            </a:r>
            <a:endParaRPr lang="zh-CN" altLang="en-US" sz="3200" b="1" dirty="0">
              <a:solidFill>
                <a:schemeClr val="accent5"/>
              </a:solidFill>
            </a:endParaRPr>
          </a:p>
        </p:txBody>
      </p:sp>
      <p:sp>
        <p:nvSpPr>
          <p:cNvPr id="3" name="矩形 2"/>
          <p:cNvSpPr/>
          <p:nvPr/>
        </p:nvSpPr>
        <p:spPr>
          <a:xfrm>
            <a:off x="2086576" y="3785616"/>
            <a:ext cx="4357155" cy="646331"/>
          </a:xfrm>
          <a:prstGeom prst="rect">
            <a:avLst/>
          </a:prstGeom>
        </p:spPr>
        <p:txBody>
          <a:bodyPr wrap="none">
            <a:spAutoFit/>
          </a:bodyPr>
          <a:lstStyle/>
          <a:p>
            <a:r>
              <a:rPr lang="en-US" altLang="zh-CN" sz="3600" b="1" dirty="0">
                <a:solidFill>
                  <a:srgbClr val="7030A0"/>
                </a:solidFill>
              </a:rPr>
              <a:t>The Wolf at the Door</a:t>
            </a:r>
            <a:endParaRPr lang="zh-CN" altLang="en-US" sz="36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MingLiU_HKSCS-ExtB" pitchFamily="18" charset="-120"/>
              <a:ea typeface="宋体" pitchFamily="2" charset="-122"/>
            </a:endParaRPr>
          </a:p>
        </p:txBody>
      </p:sp>
      <p:sp>
        <p:nvSpPr>
          <p:cNvPr id="4" name="AutoShape 4" descr="http://img3.imgtn.bdimg.com/it/u=3426214103,3752123864&amp;fm=26&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descr="http://img5.imgtn.bdimg.com/it/u=1484929311,2177288036&amp;fm=26&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66619038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457712" y="113571"/>
            <a:ext cx="6614280" cy="830997"/>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a:spAutoFit/>
          </a:bodyPr>
          <a:lstStyle/>
          <a:p>
            <a:pPr algn="ctr"/>
            <a:r>
              <a:rPr lang="en-US" altLang="zh-CN" sz="2400" b="1" dirty="0">
                <a:latin typeface="楷体" pitchFamily="49" charset="-122"/>
                <a:ea typeface="楷体" pitchFamily="49" charset="-122"/>
              </a:rPr>
              <a:t>Possible reactions of the people</a:t>
            </a:r>
          </a:p>
          <a:p>
            <a:r>
              <a:rPr lang="en-US" altLang="zh-CN" sz="2400" b="1" dirty="0">
                <a:latin typeface="楷体" pitchFamily="49" charset="-122"/>
                <a:ea typeface="楷体" pitchFamily="49" charset="-122"/>
              </a:rPr>
              <a:t>  </a:t>
            </a:r>
            <a:r>
              <a:rPr lang="en-US" altLang="zh-CN" sz="2400" b="1" dirty="0" smtClean="0">
                <a:latin typeface="楷体" pitchFamily="49" charset="-122"/>
                <a:ea typeface="楷体" pitchFamily="49" charset="-122"/>
              </a:rPr>
              <a:t>《</a:t>
            </a:r>
            <a:r>
              <a:rPr lang="zh-CN" altLang="en-US" sz="2400" b="1" dirty="0">
                <a:latin typeface="楷体" pitchFamily="49" charset="-122"/>
                <a:ea typeface="楷体" pitchFamily="49" charset="-122"/>
              </a:rPr>
              <a:t>纳尼亚传奇</a:t>
            </a:r>
            <a:r>
              <a:rPr lang="en-US" altLang="zh-CN" sz="2400" b="1" dirty="0">
                <a:latin typeface="楷体" pitchFamily="49" charset="-122"/>
                <a:ea typeface="楷体" pitchFamily="49" charset="-122"/>
              </a:rPr>
              <a:t>》(The Chronicles of Narnia</a:t>
            </a:r>
            <a:r>
              <a:rPr lang="zh-CN" altLang="en-US" sz="2400" b="1" dirty="0">
                <a:latin typeface="楷体" pitchFamily="49" charset="-122"/>
                <a:ea typeface="楷体" pitchFamily="49" charset="-122"/>
              </a:rPr>
              <a:t>）</a:t>
            </a:r>
            <a:endParaRPr lang="zh-CN" altLang="zh-CN" sz="2400" b="1" dirty="0">
              <a:latin typeface="楷体" pitchFamily="49" charset="-122"/>
              <a:ea typeface="楷体" pitchFamily="49" charset="-122"/>
            </a:endParaRPr>
          </a:p>
        </p:txBody>
      </p:sp>
      <p:sp>
        <p:nvSpPr>
          <p:cNvPr id="4" name="矩形 3"/>
          <p:cNvSpPr/>
          <p:nvPr/>
        </p:nvSpPr>
        <p:spPr>
          <a:xfrm>
            <a:off x="107504" y="1059582"/>
            <a:ext cx="8964488" cy="4031873"/>
          </a:xfrm>
          <a:prstGeom prst="rect">
            <a:avLst/>
          </a:prstGeom>
          <a:solidFill>
            <a:schemeClr val="accent4">
              <a:lumMod val="20000"/>
              <a:lumOff val="80000"/>
            </a:schemeClr>
          </a:solidFill>
        </p:spPr>
        <p:txBody>
          <a:bodyPr wrap="square">
            <a:spAutoFit/>
          </a:bodyPr>
          <a:lstStyle/>
          <a:p>
            <a:pPr algn="just"/>
            <a:r>
              <a:rPr lang="en-US" altLang="zh-CN" sz="2800" b="1" dirty="0">
                <a:ea typeface="楷体" pitchFamily="49" charset="-122"/>
              </a:rPr>
              <a:t>The Naiads and Dryads were scattering in every direction. Lucy was running towards him as fast as her short legs would carry her and her face was as white as paper. Then he saw Susan make a dash for a tree, and swing herself up, followed by a huge grey beast. At first Peter thought it was a bear. Then he saw that it looked like an Alastian, thought it was far too big to be a dog.</a:t>
            </a:r>
            <a:r>
              <a:rPr lang="zh-CN" altLang="en-US" sz="2000" b="1" dirty="0">
                <a:ea typeface="楷体" pitchFamily="49" charset="-122"/>
              </a:rPr>
              <a:t>泉水精和树精正在四处逃散。露西撒开两条小短腿，飞快地向他跑去，脸色吓得苍白。然后，他看到苏珊冲向一棵树，纵身爬了上去。一只灰色的巨兽在追她。起初彼得以为是头熊。后来又觉得像一只阿尔萨斯犬，但是它体型太大了，不能是一只狗。</a:t>
            </a:r>
          </a:p>
        </p:txBody>
      </p:sp>
      <p:cxnSp>
        <p:nvCxnSpPr>
          <p:cNvPr id="7" name="直接连接符 6"/>
          <p:cNvCxnSpPr/>
          <p:nvPr/>
        </p:nvCxnSpPr>
        <p:spPr>
          <a:xfrm>
            <a:off x="251520" y="1491630"/>
            <a:ext cx="3528392"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627784" y="3219822"/>
            <a:ext cx="2592288"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38093" y="1984772"/>
            <a:ext cx="675456"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412032" y="2773081"/>
            <a:ext cx="908484"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4716016" y="1169901"/>
            <a:ext cx="1512168" cy="4415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809641" y="1545341"/>
            <a:ext cx="1296144" cy="4415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197376" y="1545341"/>
            <a:ext cx="1678880" cy="4415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356520" y="2366358"/>
            <a:ext cx="2143472" cy="5654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456691" y="1943190"/>
            <a:ext cx="1296144" cy="4415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732240" y="2427734"/>
            <a:ext cx="1296144" cy="4415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63960" y="2788857"/>
            <a:ext cx="1296144" cy="4415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 y="45162"/>
            <a:ext cx="2457713" cy="1251597"/>
            <a:chOff x="0" y="45162"/>
            <a:chExt cx="1764617" cy="1251597"/>
          </a:xfrm>
        </p:grpSpPr>
        <p:sp>
          <p:nvSpPr>
            <p:cNvPr id="5" name="七角星 4"/>
            <p:cNvSpPr/>
            <p:nvPr/>
          </p:nvSpPr>
          <p:spPr>
            <a:xfrm>
              <a:off x="0" y="45162"/>
              <a:ext cx="1691680" cy="964312"/>
            </a:xfrm>
            <a:prstGeom prst="star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2480" y="342652"/>
              <a:ext cx="1702137" cy="954107"/>
            </a:xfrm>
            <a:prstGeom prst="rect">
              <a:avLst/>
            </a:prstGeom>
          </p:spPr>
          <p:txBody>
            <a:bodyPr wrap="square">
              <a:spAutoFit/>
            </a:bodyPr>
            <a:lstStyle/>
            <a:p>
              <a:r>
                <a:rPr lang="en-US" altLang="zh-CN" sz="2800" b="1" dirty="0">
                  <a:solidFill>
                    <a:srgbClr val="FF0000"/>
                  </a:solidFill>
                  <a:latin typeface="Castellar" pitchFamily="18" charset="0"/>
                </a:rPr>
                <a:t>imitation</a:t>
              </a:r>
              <a:endParaRPr lang="zh-CN" altLang="en-US" sz="2800" b="1" dirty="0">
                <a:solidFill>
                  <a:srgbClr val="FF0000"/>
                </a:solidFill>
                <a:latin typeface="Castellar" pitchFamily="18" charset="0"/>
              </a:endParaRPr>
            </a:p>
          </p:txBody>
        </p:sp>
      </p:grpSp>
    </p:spTree>
    <p:extLst>
      <p:ext uri="{BB962C8B-B14F-4D97-AF65-F5344CB8AC3E}">
        <p14:creationId xmlns:p14="http://schemas.microsoft.com/office/powerpoint/2010/main" val="9485848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500" fill="hold"/>
                                        <p:tgtEl>
                                          <p:spTgt spid="22"/>
                                        </p:tgtEl>
                                        <p:attrNameLst>
                                          <p:attrName>ppt_x</p:attrName>
                                        </p:attrNameLst>
                                      </p:cBhvr>
                                      <p:tavLst>
                                        <p:tav tm="0">
                                          <p:val>
                                            <p:strVal val="#ppt_x"/>
                                          </p:val>
                                        </p:tav>
                                        <p:tav tm="100000">
                                          <p:val>
                                            <p:strVal val="#ppt_x"/>
                                          </p:val>
                                        </p:tav>
                                      </p:tavLst>
                                    </p:anim>
                                    <p:anim calcmode="lin" valueType="num">
                                      <p:cBhvr additive="base">
                                        <p:cTn id="6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500" fill="hold"/>
                                        <p:tgtEl>
                                          <p:spTgt spid="23"/>
                                        </p:tgtEl>
                                        <p:attrNameLst>
                                          <p:attrName>ppt_x</p:attrName>
                                        </p:attrNameLst>
                                      </p:cBhvr>
                                      <p:tavLst>
                                        <p:tav tm="0">
                                          <p:val>
                                            <p:strVal val="#ppt_x"/>
                                          </p:val>
                                        </p:tav>
                                        <p:tav tm="100000">
                                          <p:val>
                                            <p:strVal val="#ppt_x"/>
                                          </p:val>
                                        </p:tav>
                                      </p:tavLst>
                                    </p:anim>
                                    <p:anim calcmode="lin" valueType="num">
                                      <p:cBhvr additive="base">
                                        <p:cTn id="6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500" fill="hold"/>
                                        <p:tgtEl>
                                          <p:spTgt spid="24"/>
                                        </p:tgtEl>
                                        <p:attrNameLst>
                                          <p:attrName>ppt_x</p:attrName>
                                        </p:attrNameLst>
                                      </p:cBhvr>
                                      <p:tavLst>
                                        <p:tav tm="0">
                                          <p:val>
                                            <p:strVal val="#ppt_x"/>
                                          </p:val>
                                        </p:tav>
                                        <p:tav tm="100000">
                                          <p:val>
                                            <p:strVal val="#ppt_x"/>
                                          </p:val>
                                        </p:tav>
                                      </p:tavLst>
                                    </p:anim>
                                    <p:anim calcmode="lin" valueType="num">
                                      <p:cBhvr additive="base">
                                        <p:cTn id="7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ppt_x"/>
                                          </p:val>
                                        </p:tav>
                                        <p:tav tm="100000">
                                          <p:val>
                                            <p:strVal val="#ppt_x"/>
                                          </p:val>
                                        </p:tav>
                                      </p:tavLst>
                                    </p:anim>
                                    <p:anim calcmode="lin" valueType="num">
                                      <p:cBhvr additive="base">
                                        <p:cTn id="8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9" grpId="0" animBg="1"/>
      <p:bldP spid="20" grpId="0" animBg="1"/>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504" y="28219"/>
            <a:ext cx="8856983" cy="4216539"/>
          </a:xfrm>
          <a:prstGeom prst="rect">
            <a:avLst/>
          </a:prstGeom>
        </p:spPr>
        <p:txBody>
          <a:bodyPr wrap="square">
            <a:spAutoFit/>
          </a:bodyPr>
          <a:lstStyle/>
          <a:p>
            <a:pPr algn="just"/>
            <a:r>
              <a:rPr lang="en-US" altLang="zh-CN" sz="2800" b="1" dirty="0"/>
              <a:t>Then he realized that it was a wolf – a wolf standing on its hind legs, with its front paws against the tree-trunk, snapping and snarling. All the hair on its back stood up on end. Susan had not been able to get higher than the second big branch. One of her legs hung down so that her foot was only an inch or two above the snapping teeth.</a:t>
            </a:r>
            <a:r>
              <a:rPr lang="zh-CN" altLang="en-US" sz="2400" b="1" dirty="0">
                <a:latin typeface="楷体" pitchFamily="49" charset="-122"/>
                <a:ea typeface="楷体" pitchFamily="49" charset="-122"/>
              </a:rPr>
              <a:t>然后他意识到那是一匹狼</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那匹狼用后腿站着，前爪扑在树干上，又咬又吼。它背上的毛全都竖起来了。苏珊爬到第二根大树枝，便无法爬得更高了。她的一条腿荡了下来，脚距离乱咬的狼牙只有一两英寸。</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3940613"/>
            <a:ext cx="3194472" cy="119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接连接符 4"/>
          <p:cNvCxnSpPr/>
          <p:nvPr/>
        </p:nvCxnSpPr>
        <p:spPr>
          <a:xfrm>
            <a:off x="4644008" y="483518"/>
            <a:ext cx="1008112"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475656" y="1779662"/>
            <a:ext cx="864096"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330351" y="2211710"/>
            <a:ext cx="2411288"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7020272" y="60937"/>
            <a:ext cx="1296144" cy="4415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56568" y="935666"/>
            <a:ext cx="1463104" cy="4691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339752" y="963234"/>
            <a:ext cx="1368152" cy="4415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860032" y="915624"/>
            <a:ext cx="881607" cy="4892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132584" y="1404831"/>
            <a:ext cx="4404804" cy="3748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741639" y="1760753"/>
            <a:ext cx="1062609" cy="4849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132583" y="2245709"/>
            <a:ext cx="2609055" cy="4415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2210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7310"/>
            <a:ext cx="9144000" cy="4893647"/>
          </a:xfrm>
          <a:prstGeom prst="rect">
            <a:avLst/>
          </a:prstGeom>
          <a:solidFill>
            <a:schemeClr val="accent4">
              <a:lumMod val="20000"/>
              <a:lumOff val="80000"/>
            </a:schemeClr>
          </a:solidFill>
        </p:spPr>
        <p:txBody>
          <a:bodyPr wrap="square">
            <a:spAutoFit/>
          </a:bodyPr>
          <a:lstStyle/>
          <a:p>
            <a:pPr algn="just"/>
            <a:r>
              <a:rPr lang="en-US" altLang="zh-CN" sz="2800" b="1" dirty="0"/>
              <a:t>Peter did not feel very brave; indeed, he felt he was going to be sick. But that made no difference to what he had to do. He rushed straight up to the monster and aimed a slash of his sword at its side. That stroke never reached the Wolf. Quick as lightning it turned round, its eyes flaming, and its mouth wide open in a howl of anger.</a:t>
            </a:r>
            <a:r>
              <a:rPr lang="zh-CN" altLang="en-US" sz="2400" b="1" dirty="0">
                <a:latin typeface="楷体" pitchFamily="49" charset="-122"/>
                <a:ea typeface="楷体" pitchFamily="49" charset="-122"/>
              </a:rPr>
              <a:t>彼得觉得自己一点也不勇敢，真的，他觉得自己都要吐了。但这丝毫不影响他必须要做的事。他径直向猛兽冲去，把利剑对准了它的一侧砍了过去。那一击没有击中狼。它像闪电一样迅速地转过身来，眼睛冒火，张大了嘴，怒吼着。</a:t>
            </a:r>
            <a:endParaRPr lang="en-US" altLang="zh-CN" sz="2400" b="1" dirty="0">
              <a:latin typeface="楷体" pitchFamily="49" charset="-122"/>
              <a:ea typeface="楷体" pitchFamily="49" charset="-122"/>
            </a:endParaRPr>
          </a:p>
          <a:p>
            <a:pPr algn="just"/>
            <a:endParaRPr lang="en-US" altLang="zh-CN" sz="2400" b="1" dirty="0">
              <a:latin typeface="楷体" pitchFamily="49" charset="-122"/>
              <a:ea typeface="楷体" pitchFamily="49" charset="-122"/>
            </a:endParaRPr>
          </a:p>
          <a:p>
            <a:pPr algn="just"/>
            <a:endParaRPr lang="en-US" altLang="zh-CN" sz="2400" b="1" dirty="0">
              <a:latin typeface="楷体" pitchFamily="49" charset="-122"/>
              <a:ea typeface="楷体" pitchFamily="49" charset="-122"/>
            </a:endParaRPr>
          </a:p>
        </p:txBody>
      </p:sp>
      <p:cxnSp>
        <p:nvCxnSpPr>
          <p:cNvPr id="5" name="直接连接符 4"/>
          <p:cNvCxnSpPr/>
          <p:nvPr/>
        </p:nvCxnSpPr>
        <p:spPr>
          <a:xfrm>
            <a:off x="107504" y="483518"/>
            <a:ext cx="792088"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8388424" y="1779662"/>
            <a:ext cx="755576"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043608" y="944133"/>
            <a:ext cx="1296144" cy="4415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948264" y="932557"/>
            <a:ext cx="1080120" cy="4531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475656" y="1779662"/>
            <a:ext cx="374441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940152" y="1846895"/>
            <a:ext cx="1944216" cy="4415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7504" y="2247661"/>
            <a:ext cx="2592288" cy="4415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277898" y="2247661"/>
            <a:ext cx="2374221" cy="4415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AutoShape 5" descr="http://img1.imgtn.bdimg.com/it/u=2744257647,3762393884&amp;fm=26&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15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674" y="3801860"/>
            <a:ext cx="3157326" cy="134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438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3754" y="2067694"/>
            <a:ext cx="8688726" cy="132343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a:spAutoFit/>
          </a:bodyPr>
          <a:lstStyle/>
          <a:p>
            <a:r>
              <a:rPr lang="en-US" altLang="zh-CN" sz="2800" b="1" dirty="0"/>
              <a:t>The wolf stared at him for a moment in silence, lashing his tail wrathfully. </a:t>
            </a:r>
            <a:r>
              <a:rPr lang="zh-CN" altLang="en-US" sz="2400" b="1" dirty="0">
                <a:latin typeface="楷体" pitchFamily="49" charset="-122"/>
                <a:ea typeface="楷体" pitchFamily="49" charset="-122"/>
              </a:rPr>
              <a:t>有那么</a:t>
            </a:r>
            <a:r>
              <a:rPr lang="zh-CN" altLang="zh-CN" sz="2400" b="1" dirty="0">
                <a:latin typeface="楷体" pitchFamily="49" charset="-122"/>
                <a:ea typeface="楷体" pitchFamily="49" charset="-122"/>
              </a:rPr>
              <a:t>一会儿，那匹狼</a:t>
            </a:r>
            <a:r>
              <a:rPr lang="zh-CN" altLang="en-US" sz="2400" b="1" dirty="0">
                <a:latin typeface="楷体" pitchFamily="49" charset="-122"/>
                <a:ea typeface="楷体" pitchFamily="49" charset="-122"/>
              </a:rPr>
              <a:t>静静地盯着他，</a:t>
            </a:r>
            <a:r>
              <a:rPr lang="zh-CN" altLang="zh-CN" sz="2400" b="1" dirty="0">
                <a:latin typeface="楷体" pitchFamily="49" charset="-122"/>
                <a:ea typeface="楷体" pitchFamily="49" charset="-122"/>
              </a:rPr>
              <a:t>愤怒地甩着尾巴。</a:t>
            </a:r>
          </a:p>
        </p:txBody>
      </p:sp>
      <p:sp>
        <p:nvSpPr>
          <p:cNvPr id="7" name="矩形 6"/>
          <p:cNvSpPr/>
          <p:nvPr/>
        </p:nvSpPr>
        <p:spPr>
          <a:xfrm>
            <a:off x="203754" y="3507854"/>
            <a:ext cx="8688726" cy="1323439"/>
          </a:xfrm>
          <a:prstGeom prst="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txBody>
          <a:bodyPr wrap="square">
            <a:spAutoFit/>
          </a:bodyPr>
          <a:lstStyle/>
          <a:p>
            <a:pPr lvl="0"/>
            <a:r>
              <a:rPr lang="en-US" altLang="zh-CN" sz="2800" b="1" dirty="0"/>
              <a:t>Suddenly the wolf pricked up his ears, baring his teeth with an angry snarl. </a:t>
            </a:r>
            <a:r>
              <a:rPr lang="zh-CN" altLang="zh-CN" sz="2400" b="1" dirty="0">
                <a:latin typeface="楷体" pitchFamily="49" charset="-122"/>
                <a:ea typeface="楷体" pitchFamily="49" charset="-122"/>
              </a:rPr>
              <a:t>突然，那匹狼竖起耳朵，呲牙咧嘴愤怒地咆哮着。</a:t>
            </a:r>
            <a:endParaRPr lang="zh-CN" altLang="zh-CN" sz="2400" b="1" dirty="0">
              <a:effectLst/>
              <a:latin typeface="楷体" pitchFamily="49" charset="-122"/>
              <a:ea typeface="楷体" pitchFamily="49" charset="-122"/>
            </a:endParaRPr>
          </a:p>
        </p:txBody>
      </p:sp>
      <p:grpSp>
        <p:nvGrpSpPr>
          <p:cNvPr id="3" name="组合 2"/>
          <p:cNvGrpSpPr/>
          <p:nvPr/>
        </p:nvGrpSpPr>
        <p:grpSpPr>
          <a:xfrm>
            <a:off x="2638699" y="104314"/>
            <a:ext cx="2935484" cy="1851837"/>
            <a:chOff x="2638699" y="104314"/>
            <a:chExt cx="2935484" cy="1851837"/>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627534"/>
              <a:ext cx="1805186" cy="1328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638699" y="104314"/>
              <a:ext cx="2935484" cy="523220"/>
            </a:xfrm>
            <a:prstGeom prst="rect">
              <a:avLst/>
            </a:prstGeom>
          </p:spPr>
          <p:txBody>
            <a:bodyPr wrap="none">
              <a:spAutoFit/>
            </a:bodyPr>
            <a:lstStyle/>
            <a:p>
              <a:r>
                <a:rPr lang="en-US" altLang="zh-CN" sz="2800" b="1" dirty="0">
                  <a:latin typeface="Times New Roman" pitchFamily="18" charset="0"/>
                  <a:ea typeface="楷体" pitchFamily="49" charset="-122"/>
                </a:rPr>
                <a:t>the </a:t>
              </a:r>
              <a:r>
                <a:rPr lang="en-US" altLang="zh-CN" sz="2800" b="1" dirty="0">
                  <a:solidFill>
                    <a:srgbClr val="FF0000"/>
                  </a:solidFill>
                  <a:latin typeface="Times New Roman" pitchFamily="18" charset="0"/>
                  <a:ea typeface="楷体" pitchFamily="49" charset="-122"/>
                </a:rPr>
                <a:t>wolf’s</a:t>
              </a:r>
              <a:r>
                <a:rPr lang="en-US" altLang="zh-CN" sz="2800" b="1" dirty="0">
                  <a:latin typeface="Times New Roman" pitchFamily="18" charset="0"/>
                  <a:ea typeface="楷体" pitchFamily="49" charset="-122"/>
                </a:rPr>
                <a:t> actions </a:t>
              </a:r>
              <a:endParaRPr lang="zh-CN" altLang="en-US" sz="2800" dirty="0"/>
            </a:p>
          </p:txBody>
        </p:sp>
      </p:grpSp>
      <p:grpSp>
        <p:nvGrpSpPr>
          <p:cNvPr id="8" name="组合 7"/>
          <p:cNvGrpSpPr/>
          <p:nvPr/>
        </p:nvGrpSpPr>
        <p:grpSpPr>
          <a:xfrm>
            <a:off x="-1" y="45162"/>
            <a:ext cx="2356128" cy="1158436"/>
            <a:chOff x="0" y="45162"/>
            <a:chExt cx="1691680" cy="964312"/>
          </a:xfrm>
        </p:grpSpPr>
        <p:sp>
          <p:nvSpPr>
            <p:cNvPr id="9" name="七角星 8"/>
            <p:cNvSpPr/>
            <p:nvPr/>
          </p:nvSpPr>
          <p:spPr>
            <a:xfrm>
              <a:off x="0" y="45162"/>
              <a:ext cx="1691680" cy="964312"/>
            </a:xfrm>
            <a:prstGeom prst="star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42498" y="342652"/>
              <a:ext cx="827217" cy="523220"/>
            </a:xfrm>
            <a:prstGeom prst="rect">
              <a:avLst/>
            </a:prstGeom>
          </p:spPr>
          <p:txBody>
            <a:bodyPr wrap="square">
              <a:spAutoFit/>
            </a:bodyPr>
            <a:lstStyle/>
            <a:p>
              <a:r>
                <a:rPr lang="en-US" altLang="zh-CN" sz="2800" b="1" dirty="0" smtClean="0">
                  <a:solidFill>
                    <a:srgbClr val="FF0000"/>
                  </a:solidFill>
                  <a:latin typeface="Castellar" pitchFamily="18" charset="0"/>
                </a:rPr>
                <a:t>DIY</a:t>
              </a:r>
              <a:endParaRPr lang="zh-CN" altLang="en-US" sz="2800" b="1" dirty="0">
                <a:solidFill>
                  <a:srgbClr val="FF0000"/>
                </a:solidFill>
                <a:latin typeface="Castellar" pitchFamily="18" charset="0"/>
              </a:endParaRPr>
            </a:p>
          </p:txBody>
        </p:sp>
      </p:grpSp>
    </p:spTree>
    <p:extLst>
      <p:ext uri="{BB962C8B-B14F-4D97-AF65-F5344CB8AC3E}">
        <p14:creationId xmlns:p14="http://schemas.microsoft.com/office/powerpoint/2010/main" val="27715600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7797" y="3651870"/>
            <a:ext cx="8682673" cy="132343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a:spAutoFit/>
          </a:bodyPr>
          <a:lstStyle/>
          <a:p>
            <a:r>
              <a:rPr lang="en-US" altLang="zh-CN" sz="2800" b="1" dirty="0"/>
              <a:t>Suddenly he let out a long snarling, terrible scream and charged at him like a gray arrow. </a:t>
            </a:r>
            <a:r>
              <a:rPr lang="zh-CN" altLang="zh-CN" sz="2400" b="1" dirty="0">
                <a:latin typeface="楷体" pitchFamily="49" charset="-122"/>
                <a:ea typeface="楷体" pitchFamily="49" charset="-122"/>
              </a:rPr>
              <a:t>突然，他发出一声长长的咆哮，可怕的尖叫声，像一支灰色的箭一样</a:t>
            </a:r>
            <a:r>
              <a:rPr lang="zh-CN" altLang="en-US" sz="2400" b="1" dirty="0">
                <a:latin typeface="楷体" pitchFamily="49" charset="-122"/>
                <a:ea typeface="楷体" pitchFamily="49" charset="-122"/>
              </a:rPr>
              <a:t>朝他扑过来。</a:t>
            </a:r>
            <a:endParaRPr lang="zh-CN" altLang="zh-CN" sz="2400" b="1" dirty="0">
              <a:latin typeface="楷体" pitchFamily="49" charset="-122"/>
              <a:ea typeface="楷体" pitchFamily="49" charset="-122"/>
            </a:endParaRPr>
          </a:p>
        </p:txBody>
      </p:sp>
      <p:sp>
        <p:nvSpPr>
          <p:cNvPr id="4" name="矩形 3"/>
          <p:cNvSpPr/>
          <p:nvPr/>
        </p:nvSpPr>
        <p:spPr>
          <a:xfrm>
            <a:off x="107296" y="1328617"/>
            <a:ext cx="8682673" cy="892552"/>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r>
              <a:rPr lang="en-US" altLang="zh-CN" sz="2800" b="1" dirty="0"/>
              <a:t>The wolf lifted his head toward him and howled. </a:t>
            </a:r>
            <a:r>
              <a:rPr lang="zh-CN" altLang="zh-CN" sz="2400" b="1" dirty="0">
                <a:latin typeface="楷体" pitchFamily="49" charset="-122"/>
                <a:ea typeface="楷体" pitchFamily="49" charset="-122"/>
              </a:rPr>
              <a:t>狼抬起头对着</a:t>
            </a:r>
            <a:r>
              <a:rPr lang="zh-CN" altLang="en-US" sz="2400" b="1" dirty="0">
                <a:latin typeface="楷体" pitchFamily="49" charset="-122"/>
                <a:ea typeface="楷体" pitchFamily="49" charset="-122"/>
              </a:rPr>
              <a:t>他</a:t>
            </a:r>
            <a:r>
              <a:rPr lang="zh-CN" altLang="zh-CN" sz="2400" b="1" dirty="0">
                <a:latin typeface="楷体" pitchFamily="49" charset="-122"/>
                <a:ea typeface="楷体" pitchFamily="49" charset="-122"/>
              </a:rPr>
              <a:t>嚎叫着。</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0"/>
            <a:ext cx="1805186" cy="1328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descr="https://dss0.bdstatic.com/70cFuHSh_Q1YnxGkpoWK1HF6hhy/it/u=4139590164,1393055318&amp;fm=26&amp;gp=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6826" y="2221169"/>
            <a:ext cx="1728192" cy="141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470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0154" y="1723008"/>
            <a:ext cx="8682673" cy="954107"/>
          </a:xfrm>
          <a:prstGeom prst="rect">
            <a:avLst/>
          </a:prstGeom>
          <a:gradFill>
            <a:gsLst>
              <a:gs pos="0">
                <a:srgbClr val="DDEBCF"/>
              </a:gs>
              <a:gs pos="50000">
                <a:srgbClr val="9CB86E"/>
              </a:gs>
              <a:gs pos="100000">
                <a:srgbClr val="156B13"/>
              </a:gs>
            </a:gsLst>
            <a:lin ang="5400000" scaled="0"/>
          </a:gradFill>
        </p:spPr>
        <p:txBody>
          <a:bodyPr wrap="square">
            <a:spAutoFit/>
          </a:bodyPr>
          <a:lstStyle/>
          <a:p>
            <a:r>
              <a:rPr lang="en-US" altLang="zh-CN" sz="2800" b="1" dirty="0"/>
              <a:t>In a flash, the wolf slunk into the thick woods, and trotted south. </a:t>
            </a:r>
            <a:r>
              <a:rPr lang="zh-CN" altLang="en-US" sz="2800" b="1" dirty="0">
                <a:latin typeface="楷体" pitchFamily="49" charset="-122"/>
                <a:ea typeface="楷体" pitchFamily="49" charset="-122"/>
              </a:rPr>
              <a:t>刹那间，</a:t>
            </a:r>
            <a:r>
              <a:rPr lang="zh-CN" altLang="zh-CN" sz="2400" b="1" dirty="0">
                <a:latin typeface="楷体" pitchFamily="49" charset="-122"/>
                <a:ea typeface="楷体" pitchFamily="49" charset="-122"/>
              </a:rPr>
              <a:t>狼</a:t>
            </a:r>
            <a:r>
              <a:rPr lang="zh-CN" altLang="en-US" sz="2400" b="1" dirty="0">
                <a:latin typeface="楷体" pitchFamily="49" charset="-122"/>
                <a:ea typeface="楷体" pitchFamily="49" charset="-122"/>
              </a:rPr>
              <a:t>潜入密林</a:t>
            </a:r>
            <a:r>
              <a:rPr lang="zh-CN" altLang="zh-CN" sz="2400" b="1" dirty="0">
                <a:latin typeface="楷体" pitchFamily="49" charset="-122"/>
                <a:ea typeface="楷体" pitchFamily="49" charset="-122"/>
              </a:rPr>
              <a:t>，向南跑去。</a:t>
            </a:r>
          </a:p>
        </p:txBody>
      </p:sp>
      <p:sp>
        <p:nvSpPr>
          <p:cNvPr id="6" name="矩形 5"/>
          <p:cNvSpPr/>
          <p:nvPr/>
        </p:nvSpPr>
        <p:spPr>
          <a:xfrm>
            <a:off x="2038519" y="86089"/>
            <a:ext cx="5042543" cy="461665"/>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a:spAutoFit/>
          </a:bodyPr>
          <a:lstStyle/>
          <a:p>
            <a:r>
              <a:rPr lang="en-US" altLang="zh-CN" sz="2400" b="1" dirty="0">
                <a:latin typeface="楷体" pitchFamily="49" charset="-122"/>
                <a:ea typeface="楷体" pitchFamily="49" charset="-122"/>
              </a:rPr>
              <a:t>Possible endings of the wolf</a:t>
            </a:r>
            <a:endParaRPr lang="zh-CN" altLang="zh-CN" sz="2400" b="1" dirty="0">
              <a:latin typeface="楷体" pitchFamily="49" charset="-122"/>
              <a:ea typeface="楷体" pitchFamily="49" charset="-122"/>
            </a:endParaRPr>
          </a:p>
        </p:txBody>
      </p:sp>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154" y="513135"/>
            <a:ext cx="1613164" cy="120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154" y="2677115"/>
            <a:ext cx="2150455" cy="134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228881" y="3820061"/>
            <a:ext cx="8663945" cy="1323439"/>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algn="just"/>
            <a:r>
              <a:rPr lang="en-US" altLang="zh-CN" sz="2800" b="1" dirty="0"/>
              <a:t>Hearing the sirens, the wolf tried to flee, but was tracked down by park officials and euthanized.</a:t>
            </a:r>
            <a:r>
              <a:rPr lang="zh-CN" altLang="en-US" sz="2400" b="1" dirty="0">
                <a:latin typeface="楷体" pitchFamily="49" charset="-122"/>
                <a:ea typeface="楷体" pitchFamily="49" charset="-122"/>
              </a:rPr>
              <a:t>听到警笛声，狼试图逃跑，但被公园管理人员追上并实施了安乐死。</a:t>
            </a:r>
            <a:endParaRPr lang="zh-CN" altLang="en-US" sz="2800" b="1" dirty="0"/>
          </a:p>
        </p:txBody>
      </p:sp>
    </p:spTree>
    <p:extLst>
      <p:ext uri="{BB962C8B-B14F-4D97-AF65-F5344CB8AC3E}">
        <p14:creationId xmlns:p14="http://schemas.microsoft.com/office/powerpoint/2010/main" val="15159626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459"/>
                                        </p:tgtEl>
                                        <p:attrNameLst>
                                          <p:attrName>style.visibility</p:attrName>
                                        </p:attrNameLst>
                                      </p:cBhvr>
                                      <p:to>
                                        <p:strVal val="visible"/>
                                      </p:to>
                                    </p:set>
                                    <p:animEffect transition="in" filter="fade">
                                      <p:cBhvr>
                                        <p:cTn id="14" dur="1000"/>
                                        <p:tgtEl>
                                          <p:spTgt spid="19459"/>
                                        </p:tgtEl>
                                      </p:cBhvr>
                                    </p:animEffect>
                                    <p:anim calcmode="lin" valueType="num">
                                      <p:cBhvr>
                                        <p:cTn id="15" dur="1000" fill="hold"/>
                                        <p:tgtEl>
                                          <p:spTgt spid="19459"/>
                                        </p:tgtEl>
                                        <p:attrNameLst>
                                          <p:attrName>ppt_x</p:attrName>
                                        </p:attrNameLst>
                                      </p:cBhvr>
                                      <p:tavLst>
                                        <p:tav tm="0">
                                          <p:val>
                                            <p:strVal val="#ppt_x"/>
                                          </p:val>
                                        </p:tav>
                                        <p:tav tm="100000">
                                          <p:val>
                                            <p:strVal val="#ppt_x"/>
                                          </p:val>
                                        </p:tav>
                                      </p:tavLst>
                                    </p:anim>
                                    <p:anim calcmode="lin" valueType="num">
                                      <p:cBhvr>
                                        <p:cTn id="16" dur="1000" fill="hold"/>
                                        <p:tgtEl>
                                          <p:spTgt spid="1945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9460"/>
                                        </p:tgtEl>
                                        <p:attrNameLst>
                                          <p:attrName>style.visibility</p:attrName>
                                        </p:attrNameLst>
                                      </p:cBhvr>
                                      <p:to>
                                        <p:strVal val="visible"/>
                                      </p:to>
                                    </p:set>
                                    <p:animEffect transition="in" filter="barn(inVertical)">
                                      <p:cBhvr>
                                        <p:cTn id="26" dur="500"/>
                                        <p:tgtEl>
                                          <p:spTgt spid="1946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33587" y="4011910"/>
            <a:ext cx="8768937" cy="892552"/>
          </a:xfrm>
          <a:prstGeom prst="rect">
            <a:avLst/>
          </a:prstGeom>
          <a:solidFill>
            <a:schemeClr val="accent4">
              <a:lumMod val="20000"/>
              <a:lumOff val="80000"/>
            </a:schemeClr>
          </a:solidFill>
        </p:spPr>
        <p:txBody>
          <a:bodyPr wrap="square">
            <a:spAutoFit/>
          </a:bodyPr>
          <a:lstStyle/>
          <a:p>
            <a:r>
              <a:rPr lang="en-US" altLang="zh-CN" sz="2800" b="1" dirty="0"/>
              <a:t>For a moment, he just stood there, paralyzed.</a:t>
            </a:r>
            <a:r>
              <a:rPr lang="zh-CN" altLang="en-US" sz="2400" b="1" dirty="0">
                <a:latin typeface="楷体" pitchFamily="49" charset="-122"/>
                <a:ea typeface="楷体" pitchFamily="49" charset="-122"/>
              </a:rPr>
              <a:t>有那么一会儿，他站在那里，全身瘫痪似的。</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794710"/>
            <a:ext cx="1999468" cy="141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矩形 14"/>
          <p:cNvSpPr/>
          <p:nvPr/>
        </p:nvSpPr>
        <p:spPr>
          <a:xfrm>
            <a:off x="218059" y="3119358"/>
            <a:ext cx="8768937" cy="892552"/>
          </a:xfrm>
          <a:prstGeom prst="rect">
            <a:avLst/>
          </a:prstGeom>
          <a:solidFill>
            <a:schemeClr val="accent2">
              <a:lumMod val="20000"/>
              <a:lumOff val="80000"/>
            </a:schemeClr>
          </a:solidFill>
        </p:spPr>
        <p:txBody>
          <a:bodyPr wrap="square">
            <a:spAutoFit/>
          </a:bodyPr>
          <a:lstStyle/>
          <a:p>
            <a:r>
              <a:rPr lang="en-US" altLang="zh-CN" sz="2800" b="1" dirty="0">
                <a:solidFill>
                  <a:prstClr val="black"/>
                </a:solidFill>
              </a:rPr>
              <a:t>So frightened was he that he was frozen on the spot.</a:t>
            </a:r>
            <a:r>
              <a:rPr lang="zh-CN" altLang="en-US" sz="2400" b="1" dirty="0">
                <a:latin typeface="楷体" pitchFamily="49" charset="-122"/>
                <a:ea typeface="楷体" pitchFamily="49" charset="-122"/>
              </a:rPr>
              <a:t>他吓坏了，一动不动。</a:t>
            </a:r>
          </a:p>
        </p:txBody>
      </p:sp>
      <p:sp>
        <p:nvSpPr>
          <p:cNvPr id="16" name="矩形 15"/>
          <p:cNvSpPr/>
          <p:nvPr/>
        </p:nvSpPr>
        <p:spPr>
          <a:xfrm>
            <a:off x="225822" y="2214332"/>
            <a:ext cx="8753409" cy="892552"/>
          </a:xfrm>
          <a:prstGeom prst="rect">
            <a:avLst/>
          </a:prstGeom>
          <a:solidFill>
            <a:schemeClr val="bg2">
              <a:lumMod val="90000"/>
            </a:schemeClr>
          </a:solidFill>
        </p:spPr>
        <p:txBody>
          <a:bodyPr wrap="square">
            <a:spAutoFit/>
          </a:bodyPr>
          <a:lstStyle/>
          <a:p>
            <a:r>
              <a:rPr lang="en-US" altLang="zh-CN" sz="2800" b="1" dirty="0"/>
              <a:t>A flood of fear welled up in him./ Fear flooded over him.</a:t>
            </a:r>
            <a:r>
              <a:rPr lang="zh-CN" altLang="en-US" sz="2400" b="1" dirty="0">
                <a:latin typeface="楷体" pitchFamily="49" charset="-122"/>
                <a:ea typeface="楷体" pitchFamily="49" charset="-122"/>
              </a:rPr>
              <a:t>他心中涌起一阵恐惧。</a:t>
            </a:r>
            <a:endParaRPr lang="en-US" altLang="zh-CN" sz="2400" b="1" dirty="0">
              <a:latin typeface="楷体" pitchFamily="49" charset="-122"/>
              <a:ea typeface="楷体" pitchFamily="49" charset="-122"/>
            </a:endParaRPr>
          </a:p>
        </p:txBody>
      </p:sp>
      <p:sp>
        <p:nvSpPr>
          <p:cNvPr id="17" name="矩形 16"/>
          <p:cNvSpPr/>
          <p:nvPr/>
        </p:nvSpPr>
        <p:spPr>
          <a:xfrm>
            <a:off x="1331640" y="117376"/>
            <a:ext cx="5688632" cy="461665"/>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a:spAutoFit/>
          </a:bodyPr>
          <a:lstStyle/>
          <a:p>
            <a:r>
              <a:rPr lang="en-US" altLang="zh-CN" sz="2400" b="1" dirty="0">
                <a:latin typeface="楷体" pitchFamily="49" charset="-122"/>
                <a:ea typeface="楷体" pitchFamily="49" charset="-122"/>
              </a:rPr>
              <a:t>Possible feelings of the people</a:t>
            </a:r>
            <a:endParaRPr lang="zh-CN" altLang="zh-CN" sz="2400" b="1" dirty="0">
              <a:latin typeface="楷体" pitchFamily="49" charset="-122"/>
              <a:ea typeface="楷体" pitchFamily="49" charset="-122"/>
            </a:endParaRPr>
          </a:p>
        </p:txBody>
      </p:sp>
    </p:spTree>
    <p:extLst>
      <p:ext uri="{BB962C8B-B14F-4D97-AF65-F5344CB8AC3E}">
        <p14:creationId xmlns:p14="http://schemas.microsoft.com/office/powerpoint/2010/main" val="32301409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EAYABgAAD/2wBDAAUDBAQEAwUEBAQFBQUGBwwIBwcHBw8LCwkMEQ8SEhEPERETFhwXExQaFRERGCEYGh0dHx8fExciJCIeJBweHx7/2wBDAQUFBQcGBw4ICA4eFBEUHh4eHh4eHh4eHh4eHh4eHh4eHh4eHh4eHh4eHh4eHh4eHh4eHh4eHh4eHh4eHh4eHh7/wAARCADtAR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EgH04FMkjXGTgjFSuOSP8/5/+tTG3fh2r85PrLkLRpzxx/n/ABpixAHgkfT/AD9fzqwF45x+P+f8/wA0K5oGuxFkggEZ+goVs+n504jFJRYqwUUUU7DsIy5HAGff+tMUMO3OOvft3/z/AISUUcoWI9zjORj0/wA/pTg69+KdSFVzwMcY44osFhaa7on32Vc+pxTbPTta1e1kvYp7PRdHjDGXUrxweFJDFUyBgY+8zKB71zsWrfCzXNcn+H2iald674g1a0uIY9akbfFbyiJnUo3Cg5Xgxrg4ALGvXwuUVqq5pe6jz62Y06btHVnSggjIOQaWuP8AhBrE+s+CLV70EXts729wCMEOrEc12ArzqlN0qjg+jO+nNVIqS6iiilPr70lUloUFFFFUMKKKKACiiigApKWipaAQ0UtJUOIBQMdxRRU2sAoI56ClIwcU2jJxVRlYQGiijFJ66jEwM5IGfWilooTSAtsCcYprEjqKfS0jlTsR7f8AZox/h9Kfx6Ck2+pOKViuYhfkfp/n/P8A9aL2zzjOKssmR60wxgdsd8YosWpkNOA44604oPr+PWlC84osyuYiCk/ShvlUsTgAZNSqp6965fx34kfQ/D2qajFAbiLT3hju1hOZollztk2kYCkgrknr7VrRoTrT5YLUzqVo01zSJL7xVp+n6jYWGoJJBLqNuLiz2jzPPUkgKu3OWyMFRyD1FT69q99oFjYalrmhXun6feziBJ5SuY2IyvmKDlN3OM45GDgkZ4r/AIWvDo9nZ+E/hF4X1HVLtTL9n1TVIWllJlbdIYowM4J5PQZHKmqeoab8QPCWl3niX4nXD61p3iNP7NvtImvlF0+4FoniXlFKPggLyoY/KO30iybD9WzxnmVY3td+HVprzxpd6/qzaQJmuF01ZyLcsxyWx2Jz1FWdY0bSfCWjWWq6Np0VuNGvre+by0+Zo45AZBnrym4fjWh8NotRtvBunwatv+1xx7H3HJ4963rmGO4t5LeZQ0cilWB7g14jxlWFVJyuov8AI9RYenODtGzkji/D0Y8O/F3xj4emCxwajdf2vpzA/JNFLliUPQqCccdwRXcDqK83vdKvXjg8HrNs1rTC934QvHIBmjHMmns3uBlM+mP4eet8F+ILfxJoMGowgo5G2aM9Y3HVT75rozOipNYiGsZfmY4Co0nRlujfHIJ49+aCM8dz60xf1pQ3PHHH5GvMTsegOCZHGTnpShBnjn60buSeP8/5NLnn/P8An/P5nOJtgVJz3z+v/wBf/PemHA7Z9wacWP696MA9f/r8U1JDRHRTyowe1BQdB64/z/n8qu47jKKUg/1pKYwooopAFKPoKSiiwAQM8Hj3pKU+tJ261lJCCiiipGFFFFAi4DS02jNSpnILRTlGc56jtSlQDnt/MVXMh2GUMMilfCqzHgDkk9vWs6z1KTU7trXQtPutWkRtsjwKBDGR1DSsQgP+znPtWlKnOrLlgrsiVSMFeTsWzu3dOOvNc6bTX/FN3rOn+GTJZ39i9vNbahch/sUi5KzQMQCNwBD8ZPbgVUuvFOm3emWOtXNtOuji5e11HdlJLVGBjMnsY2OT1+6e9cFY+GPid4l1rU/hTceMZorXRpXeVHcRRy2ztuExI+aRW3AhcEDIBxXt5XgU251NelvM4cZinZRj63O08QeJPAWn6gnhzWPHl3f6/ff6MLvSwFs9MkbhZGw2GwcA5ZuOoWsHTr28s9du7fxRZNNNZ7tG8T2yq2Li0k4E6cZOMrIpAzjgcnNHijw18Kfhh4WtbcabdeONV12KSCzkjlC2zMD5blWXKghjwPnZT3XrXQfCjw1d6bo/27XLq4vNVu4kW5NzJ5hAUAKuT2AAAHtXbjZUsJCMoJJrb9Tnw6nXk4yd11OR8C+L/GHg7wzfaV4N8K2GpyWd5LH/AG9dKUa5tQ2YxsbawOM4ycAY4zk1rN4R1fx38RLT4iWNrJq+ganYreW8uoX2yLS5QSJIWzklVZWI2qRg556123iWKe3tYJ9P0O01byZg8lhMdkc4weGIB+vII45BHFcp9v8AH/j9tV+HvjKxs7OPWNPaXSU05CEsJYMMokIyfLfIUliRnAGM1WDxccXFxnZX2S3Jr0HQacdbdTa8LeKrLWb++sUns3ktLhoEktphJHOASA8bd1P+PcV0m3J9v8/5/KvGF03VtGutG+GkE+j67f6PILs6jYOyvpoZnM1qx6SAthucYJPHTHs+QkYLkDjBJPFeBmeFhh6toPfp2PVwVeVWF5dDE8Qw6xBeWOsaDpukX+o2RcwrqKbo0YjAcc5DA4IIwe3fNZ3w70LWNKt9TvNfuLeXUtUvXvLnyABGHcknAHQVuX+vaZZrmS5V2IJCR/Mx/Ktbw9YXmuWKX0bJa2suTGXG5yAeuBx+taUqWNrYf2UY+76fqTOthqdbncveIEXBxzk0uACM8fj0rprXwxYxr++knuD6s5UfkuK8q+LPw9+IeqeIxJ4Tv7eHSSihIfPMbRtj5i2c7ue/v7Vccpr/AGrITzOn0OuUxn7rqcejd6dtx6Yq/wCFtAtNA8HafB4nFjc30MIW5uTEPnbOeDjJxkDPtUF1P4eZCLLTdRBP8cPy4+m44/Ssa2Wypq8ppBHMYydrMg2nml2t6H8f8/5yax7i+1SC9dY9NlubQHKsGVZQM5OVzgn6Vd03WLK+by42aOcfeglXZKv1U15tSLpvdP0OqFdTRbII9qT9B71NjIxjrTAhz6c9qIzNUxmf8mjy89ARzTxH7/pTCrDgjtVqoNMYU5xkUhGKeQR1H50Eccg1qpXHcjoqToPTHNMIPUincpO4lJTsHOMc0hGO1TJAJRQaKyGKDjtRQAMHNFKyYi6pTGD+tICOBx0PahgSRjqR0pjHA7VkctyXcoOOMZ9Kq6xfCw0u4vGKgRpuy+cDtk4GceuM1DaSaxq0pi0DR5LpRw15OfJtU5P8Z5bp/AGPriuetvEMF54zm8Jf2ppOuRpZ+ZdTWIJjikJIaInJDYwOR68gEV3QwNZU/bSj7qMHiIOXInqU/FvjP4e+G5ANf11/Gmqkjy9J0nH2VDxgOwOG9DknP9ysW+n+JXxFtEguph4M8KnEUOlaYv72RTkBCVALZ6Y4HT5a6f8A4R3wxoHinw9d2/h/TkgvNSWzvMwg7xMrxpye/mMhqpF4K+JuleE73w/Dc6Pe3NvJJJY3aakVuhtO6P5PL++MDjNfRUasqtBPCR5Vez7nmTioVGqzuy34ZtfBtp4ZfwzZahbyWozBJHLLhs9DkHvzzXO6r8OLjUbm2udf1eV7DT9MOnL9mfy5JrZSWRJGBy+MqMH0GfWszxx4xbxB8P8Aw/qeiaZoujaXrWpLH4ouo7ZRNHfxuHw7dlbG4HrjgkDIPrOn3Gn6lpwtoLqG6j8pUcxyZBBHPP5/n+fBi41cA/cm3zbm9KUcQveWxyfhT4beHrXTE8J+LtZtrW1vL+O/8PaXDqC/bonCHftkzwsgHRSRkZDAnjlNA8TnxJ44v28JaEmjroFo6ppFzcyG81EK37wsWJUyIM/KSWIONzYGNPxL8NfCOnT2+rJqTaJdG5jK6rPM7LZFSCrhc44wAOQASM4HTL8Y6jo3xL8RTaR4B8KxRWMt+LzVfETRGKa4kClT5Z6qpBbOeu4nA6n1qeIoYjDuUvhWjuckoVKdRJb+R6l4b1WDXdDtdVtA3lXCbwCORWT4t0nxTfrcw+HvFEuiQ3sSRXRiT53Ck42t1X7x5BFb2haVa6NpcGnWalbeFdqg9f8APB/z0NavE03TZb2TJZANq92YnAGPrXytKrKnW5qPyPXmozhaZxOhaF4e+HGmi3sYjcajKmWkcZkkPqT2Gay9T1K/1Ik3c5Cn/lkhIQfh3/GujsPBfibXc6hcrFbecQwNyxBIPTAAOB7Van+HGpW6GW61jSYIR953LALyB1OOe34/n9/luX4Ogva4h81R731sfJ47E4zEN06K5YLtpc4lFVRhQAPavQ/hp4nu4oU0j7BcXoBJjMC/c/3j0A96v6F8NbAKk+oah9sGchYPljYfXOa7vTrG00+2W2sreOCJeioMfn616OMxtKpDkgjiwWBqU5882VRFq10oaadLFePkiAdvxJ4/KntpVvIAJ5bmb13TuOfbBFXg6HOGU4ODz0PpTq8g9c4rxbpklncx3sKyyWSph1aRn8t8nL/MT1B5+g96z48EcEYNeiEAggjINctq3hp4Q02kFAM5Nq3CAf7J6r9OR9K8PMstlWftIfcduHrKPusxx+X4Vn61pNrqsIE4McyjMU6cPGfY1bMhjl8meJ7eUcGOUYPvj1HuKkDcGvm5KVOVmrM9BNM5bTPEN5pt8dO10s4U4+0Y7difUc9R6V2UTJLGrxurowyrA5DfQ1i3+h2usazYJPJJGrMYmZAMkEEjr71uw+C5dGhLaRevKg5a3mxg/wC6e38q9p4Cli8Mq9DSfVdH6djjp4urQqunNXj0fUCgqM9afDKsq7lJBzyG6qR1BHqOaaRyAB1rwW2nZnsxlcjKkkkUEY4wevSphTeoz6VfNYu5GcHqD69KYFGfb/P+f88zlc9e1NKDoPSqUtA5hm0Y4yO30/z/AJ70hUdlp+w+tGxj3/WqTHzEQALZAzz/AJ/z9aacYBA/WpguOCO/SmMCOcfn/n2qZFJkDHJyKKlCD0/OipKuTkk9TVbVLyGzgHmLJLJL8kUMSF5JWPRVUck+1WygxkHPrWD4svdZ0b7F4i0RWml02XzJ7UHH2qEjDx59cEkHswB7UYaEKlWMZuybOKpJxg3Hc8w+KFt4v0+80vQ/Gmva3a+HpoTPDplq6gyxLJ+8hLrw0iqQQG3AArj0HQfDvS4/C/iXU/DOh6BPqqNbR6lp17bFC15ZyY2yZYjoSFOO4PtVHX/DUVl8MfE+qa54ytZ9DvLpdX8JXl3M0l485XLIR947lIjcc4ILEDFY0Wnan4g+HUfh9WuLXxFpdq2p6BLDKUkubNsNcWYIOSyn51HPGAMAGvtq2Hp1IqjUej2+R4cKkovnjuegeMNTfUfD2tWcVjPaazo2y6NtcABo5E2yp0JHI2nI9a47xBpWkr+0ZeeKP+Eq0vw+h+wa1p8t/IUS5R1UyAHvkhh9GPpXXfB3RtGHhZdTsL67v/7SiHnyXMm+QkDGCT6elWv+FXeGprrztRjl1ELbm2hS6dpBBFklUTJ+VRk4AwBmvDw2Y0MFKpTs7X07+Z2VaE6yjLS5w9jFrXhD4z+M9J8NaVpeu6XqAj1CHT70g28qviWKVOoPls2B6gHkcEdt8PNL8ULq2s+JPFn2OPUdWlWRoLVdscQUBQB+Cjnk9yScmneGfBmoWHimy1i/vkuPsGmLpdrtTDC3QnYGP8RAON3XpXcbTxz/AJ//AFVjmWa+2bp03eLsVhsPye9Lcq3Vrb3UJgureOeM9UcAg/5NFjaWljCIbO2igjznbGuAfy/z/WwwIXOOnPH+fT/PrmXmvaRaSGK4volfoVX5iPy6f5968ynCpV92Cb9DpnOENZOxpAZXt0wP8/56/iZNK0yHU9R8y5iWS3tGBRWGQ0vr/wABH6k+lVLG+s75d9rcwzDGflPT6j/P8zXS+FY1TQrdhyZAZGPqWOT/ADr08qwrlif3itY5sTWSpXi9zK8T3N2l95WWjiAyhB+9681jyQx6lH/Z1/Ct5aTsokhmG5WAIPI/DP4V3N5aW93HsuIw47c4IqC30vT7Q+YkIBH8TEnFfXprYwp4unCnyuOpxcnhHUfCDHU/BE07QA7rjRp5t0Mi4JPlk/cf05weldT4d8QW2twQ3FrG4ilQnDDDxSLw8bg/dYH+tQ65rr2cXmW0e8K6h+M4XIy3HoMn8KzbSc/vZ7NwouH82RouA7YA3HHfAHPtW8cLN6vQ8epjKa6X9DqG0+za4NwYR5hYMSCQCRjkjp2q1Xn3hTx/ban4i1HQtlwlzYMRIJUGHA43KQcEZrvLeVZo96kEe1Z1KTgXTrKfkSEgYyevSlqtfwSTxoYZfKljbeh6jOCMH25qncTapZqLic280IKiRIo2DKCQCw5OcdayNS5qFjaX8PlXdukq9tw5X3B7Vzt34XuIudPuUYf88588f8CH+FdXRXPXwtKurTRpCpKD0OO0vTL23121+3xwpGNzoySFsyAcKfTgk/hXYHniqesxF9PkePiWICVD7ryB9D0/GrMMiyxJLGco6hlPseaVDDU8OnGHUdSo6juzC8S2KxK2pQDaw/16gfeX+99Rx+A9hWZtyOxB/wA/4f5xXnPx18XeNfBfxG03UraZ5fDksKI9qygxSHcRIp44bByDn09xXpLxC1kEABWLb5kIPXYex78Zx68V87nGF972sEelgqrtysbsJzx1/wA/5/zhGUdT6/5/rUnbqPejn8f1H0rwLndcgKYOCM46/nSBeelTMASTTGBA3Y/z1/z9K0jNlpjNvqP/AK1JjBp4445zmkbpVqRSY0gGkKg9MCnHjrSZHrVlDQgHeinZHrRRcLscgIGPy/T/ABH+RTW8tgVZQVYEEEcYNTkDtzx60wrjgAYrmOdSOIb4W+EptXj1Oa2mmeJy0UMkrGJCzFjhTwPmJPHck81v6/4bi1CKyks5PsN7p8yzWdxEMGJ1P8u2OhGQc1so+0HHTr9P8/57VIJNz4I61rLFV+ZScndbGfs42atuYfgnw8fDunTWrTrO007zu6oEBZiSeAAAMk8AYroAOlJRmsZ1JVJOct2NJJWQ7rSgDqeB65pmeKx/EniC30aDaFE14w/dQ56+7egHrV0aUq01CCu2TOUYRcpPRGZ8QNbmsYY9Ns38uWdcyOPvKnTj0JrgQo7dP51JcX1zql3LqF2ytLKxPy9FHYCm1+w8P5VHAYZKS997/wCR+fZtjniqz5X7q2FheWCYT20rwyr0dDgivX/hh4lh1LS4tKnKpfWsYXHQSqONw9/WvH6n0+8n0+/hvrVts0LblOf5+xruxuBp1k5Je8Y4LGzoyUW/dPo2szXJzHD5atgsCDipNA1S31nSYNQtiNsq5Zc8o3Qg/Q1m+J3aMmQjIVSQPp/kV8/h4fvLPoe/iZ2pXj1Oc1bVBbHyYR5tywJA/hX3b0rnfscW9pN8yu7bm2SlFyeuFBwKkhBdDcSNuknbzHPqe34Dp+FS1hicVKcrR0R9NleUU6FJSqJOTLfhUW9vPdQbUErsJQxHzODgHnvggfnXa6HeFZDA7fK3K57V52IftN/bQK7xyM+VZDhhtGTzXX6LHPBdQh7gzneACVAIHTt1rrw0va0WpdD5/OKCwuNTh16HU3d35DqiwvMzfwoRkDPXBOcVYYBlKsAQRgg96xfEnhbRPEDJJqVoWuI12xXEUjRyxj2ZSD3NcxcyeJvAYE8lxceI/Dq/63zEzeWq/wB4Ef6xQOSCM8GuM0SuehUVU0fUrHV9Ng1HTbqO6tJ13RyxnIYVboAQgEYIyDVLRFKaXFCW3eSWhB9kYqP0FXqz9H2j7aqsTtu5M57E4P8AWkwJ7yztL6EQ3lrBcxhgwSWMMAR0OD3rL8WxFLOO9VMmCQbsddjHDflwfwrbFQalB9q0+4t+hkiZAfcjFc2IoqrScTSE3GSZzA457g4NHGMfh/hUVpIZraKXrvXJH4VNjPX/ACa/PpLldj3Yu8biEZOfl57Z/wA/5NJ+p6frTtq+n600g57YH+cflSuVcTC9+n9P8mmnH4/1/wA/54pxU5JzyKbszkDB/D/P+f1tMpMaCgznGO3NIyAngY5pxjBPJ68mg/5/z+B/yKtTGmRlRRTicZ5HHr/Kir0K5i0Iz6ccUhibHGM+v4VZx7U0dazSORSKYhcdv8/5/wA+qBTuOAQR/n/P0q9gHvTMAUrFc5WDMvPUfX/P+RTlYk8g8/pUoQZ3UFRUuIc5Vv7qK0sZryZtscKFyfYCvH9QvLi8nuL64OZZcsfYY4A+lenePFc+Eb5Y8/dTP03rn9M15XcMBC4/vAgD1NfecFYSnL2laS95aI+X4irzShTWzHWgC20YAwNox+VS02FdkSrnOBinV+irY+Qe4UUUUxHefBvVmg1a40iZz5VwnmQgnpIOoH1HP4V6J4htTdWxQDORg8du/wDOvCNKvG07VbS/Xdm3mWQhepAPI/EZFei6v8TLRVCabZSXGR96U7B/jXhYvCTjX5qa3PewmLhKhy1HaxjXStp8gt7sFNvCuQcN6c+tRm5gA/1isc4AXkn8Ko3vjPVbiQslvZQgjkbCw7+p96pp4l1ZGDL9iUjuLYAiuR5RUk7nuU+KlThyNJ26nZ6DZyoHu512PIuI1I5VfU+5/wAK6bR7ZnukkI4Rs59815jZeMtVhmD3Mdvcr3Xbs+vI/Gu78K+O9DvZks5w9jcMcIJT8rH0B/xreph54elZRPHeLWNxHtKktTt65vX9WuYr17e3fYq4DHAOfzroxyMisTxBpLXLfabYfvcYZR/F/wDXryUe/hZQVRc+xyfw+tR4b1bVUSfGm6hMtxHBgBYJCCH2+ing47H8a9HU5GePwrgBDMW2CGTd6bTmu20tZF0+BZSS4QA5ptHRjqUI2lHqWa8xsPGA0bxtrFnd5exmvG+YdY2wFz9OOa9OPAya+ddXuVvtWvLxRxNcSSD3y7EfoRXZgMPGvUal2PAx9eVGClHufQlnd215Ak9rOk0bfdZTUjukaFpWVVXqx4Ar55sNT1GwBFneTQA9djYqS81rVryMx3WoXEqHghn4NdbyaV9JHGs5jbWJ6hYNC9sWt3Dw+bKIyP7okYD9AKsgcVg/D1vM8MQs+c+bL+PzmuiAX2r8ozCj7PFVIro2fZ4apz0Yy7oj2mkqQ9e1N59K43E35hjAkjGKTluo/OpMZpnNTsVcaQRkkjH+eaZjnLHvz/n/AD+lTVGVHfA/GmmNMjbqOBx/n/H/AD0Key56nHGeaKu9yjQUfSgoKQZ+lOAOMGpTOMaBTHQ5+UVLtpdprdWsO5XKMO1NwatbD6U0qCKmwXKsscc0LwyqHjdSrKRwQeorxnUbeCHWbqO1laS2ibZEWOenX/AH0r1rxNdSaboF9exgGSGItH/vdB+uK8hQEIAevU/Wvt+C6M3VnO9opbd3/wAA+d4iqRVOMbajuBRSUozX6MfH3CiiigBaSiincYUUUHpSEGRTSqt1GaWljjkllSCEbpZWCIPUnoKTaS1CN29D2/4aXNxd+DrOW5kaRwXQMxySFYgfyrpazPC2mrpHh+z05TkwRhWb+83Vj+JzWnXxlVpzbR9pRTUEmN2ru3bRu9cc06iiszUyPGOox6X4Y1C8d9hWFlj9S7Dao/MivAI1CIqr0AwK9D+MutLcXNvodtKrJD++ucHOG/gX8iT+Irz6voMpouMHN9T57NqylNQXQKQ8ClpGIwe/Feu3Y8i1z03wBGY/ClrkY3tI4+hkat6s/wAOQtbaDY28ihXjgVWHvjn9c1fyPUV+F42qquInNdWz9Nw8HClGL6IWkz8uTjGfXpS5HrTCw2jHB/pj1rmN0h6e5HPHpk03jrkfnTAeuRwT0/oaA56nP16Z/wA/56UOJVhxGT1pT15HT05/z/8AXpm/B5P+fT/P+NKzjHJzjv8A5/H9alRsFhrgDIHTv2+lFKuHBA5/D+n50VSSHzW3L4INLUW5h0H60qMT7ZrGLMbElOHT8KYDmlrSLsIf/n/P+f8A6yfypAcjnr/n/GlJ71qhHOfEc7PB96feIfnKorysd/rXrPxAhM3hDUAF3bUEmM9kYMf5fpXk1fovBdvY1PU+U4j+OD8gooor7Y+aCiiigAooooAKKKKAEZlRSzEBQMkk9KTTru6gv0v7WYxNHnyyo556n+Y/E1Q8Qu6ac23GCcH6GrOnSLNaRSJ0K8VE0pe6zSD5dUdnYfETxLbyL9qa2vEAxzFsY/iOP07V1+h/EnSLtki1CKWxkP3mILx5+o6fjXktGK4qmW0ZrTQ7KWZVoPXU+jLW9tLq2W5t7iKSFujqwI/OuP8AGfj/AE/T7eS10eWO+vmBUMnzRxepY9CfavHZ4DIBslkjK8jaxAP1HQ0+NNqgEDPf3NccMptP3nodk82vC0VqSSSSSyPNNI0ksjF3djksxOSSfWkpKWvajFRVlseLKTk22FWdHtWvdYtLULlXlG/2Qct+gNVq674bab513Pqb9I1MMY9zyx/QCvLzvGLCYKdTray9WduW4d4jERh06ncHocd6RiMZ659+op7gIcAimketfib0P0hMaT1457Uuck8dDRjnjvSEYxgH/OaaYDjwec56df8AOM0wMR06/wCf8/404c9OhPX/AD7U0jjtk9P8/wCe1XcaGsVHIH4f5+n+cU0tg4Izzjp/n0/zinYGePw/p/KmNHxz6f8A1qXNctCqRjr+X+f88fiUhVg2M5x/P/JoqrgXy3qKcKcFx/DSbTiuaLMEOQ4FPpiqetNIIb1rQlktJ7UiA45p3XrTTsySO5gjubeSCUBopFKuPYjBrxK8tpLO+ns5lKyW8jRkH26fpg17gQexrzr4naXJDexatCmY5sRzYH3XHCk/UcfgK+s4UzGOHxfs5vSenz6Hi53hZVqHNHeJyFFAor9VPiQooooAKKKKACiiigCO4iWeFon6MMGqmnQGxd4C5aNjujJ6j1FX6bMm9CBwRyD6Gk0NMdRUVvJkbHG1xwR6+49qlpgFGDRRQITFLRQSAOaAQ6JJJp44IULyysERR3JOK9d0SxTTNMhs0wfLXDN/eOeTXnvw/hMniWCcqSFVtnGcccmvUXAxxX5hxZmn1msqFN+7H8WfbZHgHRpupJasikwSMU09KcwPoaaelfGyPfQgFIw47cc804UuDnpU2GRlTux1puCR9f1/xqxg03bjuaqxVyAgg+/NMZCTwSuT/n/PtU7Kw4APSmlTg8DA/SgdyIK3c+n4f5/p+RUhVs4weeOf889KKY+Y0QPehhxwOaYG5zmpDkrwcGoscwDOOetJkA9KVQcc4ptUkJjwc0jdR82KQEigLnknmnawCkHAGagv7OG+sZbK5QPHMhVgamZtvAFOU98YxTjJxaaE1dWPGvEWkT6FqJtJ9zRNzDKRgOPTPqKz69O+JUK3GgKhVd3nLhyOUPPIry4lopfKmIBP3T/er9R4cz5YqmqNd+8tn3/4J8dm2WOjL2lNafkPooor648EKKKKACiiigAooooAMDOcDPrRRRQAUUU13VBljik2krt2Gk27IccDknFEcRnO7/lkO/r/APWp1rZzXUqh4nCn7q92Nd94Z8KBUjuNQXAAysWf1NfE57xNCEXRw0vV/wCR9JlmTtv2lZfIs+BNHe0ha9uIwryABB3C966napo6cAcU4H6V+bzqqcrn1avFWE2D2qNkGOQKkZsHGKb1HSpKTI8AelFK3WjH0qjQQ9aTHOadj3FBGKAGMvoKZ+PT25qUjNNCr/dFADFGen48/wBaKlophYOc4I4/z/n8al3jbRTSAB71FjG5IpzTaTPy4ApuTjimtAsPoJwpNNBPTNP2jGOabYWIxTgSe/alZMDjmoTuBzU3KQzU7OO/spbWXo6kDtz2ry/UNMaPzYbqNSUJUqw5+v0r1LJznnNZut6TBqcZLjZOB8sg7fX1rpo1pU2rMiVNSWp5TcW80PzxpvjHUZ5FRJIrDg4PoetdFqunXenybJ4zsPR1HBrMnt4pyMqA394cGvs8BxVVopQre8vxPn8VklOq3Kno/wACjn2pc1NNp1xE+C5A7bhwfxquyXKEhrdmA6lCGr6rDcQ4Gv8Ab5fU8OtlGKpPa/oOzRTGkCjLBh9VNNM8YOC/P0r044vDy+Ga+9HG8NWW8X9xLRUazIzbV3Mf9lSaVTKx+S3kbt2FRPH4WmryqL7xxwleTsoP7h9IzKoyxAHvV2w0bWL4ZitHAPcLn9a6fSvAKuyy6hKc91Bz+FeHjeK8Fh/dg+Z+Wx6WHyPEVdZaI4lPOmI+zpuBONx6f/XrptD8HXd1Is1whQZ+8/UfQV6Bpmi6Zp4P2e3Xcepbk/h6VogCvic04lxONXJtHsj6HCZTQw+u7MzS9FsdO+aKPdJjl35NafbFLxScetfNyfMeqtBM4pAcUN14pKi1hinB5xmkwR2oyR0p3UdKaYDGBzTSpFP9aR+lUmaJjQcUE5pKUHBzVDAUUEjFN3fWmguOopu760UBcsOuDwKbjIyRVjHH4UFVIxVOJzJlYgdhSbT61OUG7rRs46UuUrmI1UHtmkCkHOTUqgL1FPCjFLlYXIs0hAPYVNtFNdeOKXINMrmPgimeWe3NWMeoo6nFLUdynLEkiFJFVlPUEZrJu/DmmTqcQ+Ue3l8V0DoDyetCoFOae2ocxx8nhWUDbDqEqKOgZdwqu/hCfzvNN1E5z0dDjP0zXc8e1MdCfTGapVZIVkziW8J3EjlmvIYwf4UiOP505fBkZOZLsn1wuK7Ex47UhXjpR9YntcfLE5628K6VEP3nnSH/AH9v8q1LPS9MtuYbOIH1YZP61aA9eOaUMAcdOPWspVZPqVyolDoAE2hR0AAxS7k7MDVV35A7Yp424yBUNvqHKixuX1pd3FVVbJxmpwwIouxNWH4zzScetISQMdaZ+J/lT5hWH5HrSZFR547Uo60cw+UlUZ5p3ao0OB1p4NJu4thCMKT3qItzjpUx5+lMKegpIpEeT6Gmqw9KlK47VGUIJ7VomNMDigYPrSBGJ696kEfAOaq4DQBRQM96KZReQ7qcBzx0qEEipFY5FapnK0LtIbGKR85xyKeGpGZTTsgIs84PWngHA5qPluQMfWlVjUjHMdvWgN9adwRTSqmgAJB7UBh0ApChoGQaAHEZppGRinbvak+goERFMUg61MDikZAeRUuJSYyjA9KdsOeTQyntUcpVyJ489KiaLaRwcfWrBDDtR25qXEakU2jOc5pHUgDNXCqk5xTTGKVilIo5OcYqVGIbk1K0OT2ppQqSKOW47kikY5Apx21D83b+VOAOO9HKSKQvb+dIfr39aCDnqKQKw6tn3qWhjh15z+dBOf8A9dH0FJSQh6k47/nTgaYOlOXrSuApxTWAbnHenEUBeCM1aERFSDjtUqg7eevelA/GlqhtkewZ9aKkPWipdwuKKOaFP+fypCeM10GQ5Xp1R9B9OKXcRTTCw88UjD2pC3tTu9PcQ5elIcY4pC3B7c4poOf50kNkq5xS4NCH/Gptoq4xuiXKxWcfhSKdvarJRSMYqKRADgUOFhcwzg0uPc/nSYwetJmlbuO44qR1zSYxmjeaUnjNS0NMhO7PA/SnD6UjMc0bjUNFXAg9hTtoA9aFbI6U5jgdO9CQXIyuOgphz0IqUOP7v60hYYzt/WjlC5HhcZxS5AGcUr88dOcUylYdxTyeVzQFBPTP4UlKDg5osh3FCAcbf0o246Uock9qQscdKTiFxNvNGMdBS7uegpWOAMDrUOmO43djtQGAOKQ8imsOM0rWDck3r60ZqNQM885p/Q0XAdRSDminq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47335" cy="15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155575" y="2586567"/>
            <a:ext cx="8787823" cy="954107"/>
          </a:xfrm>
          <a:prstGeom prst="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txBody>
          <a:bodyPr wrap="square">
            <a:spAutoFit/>
          </a:bodyPr>
          <a:lstStyle/>
          <a:p>
            <a:pPr lvl="0"/>
            <a:r>
              <a:rPr lang="en-US" altLang="zh-CN" sz="2800" b="1" dirty="0">
                <a:solidFill>
                  <a:prstClr val="black"/>
                </a:solidFill>
              </a:rPr>
              <a:t>He turned pale with fright and sweat broke out all over his body. </a:t>
            </a:r>
            <a:r>
              <a:rPr lang="zh-CN" altLang="en-US" sz="2400" b="1" dirty="0">
                <a:latin typeface="楷体" pitchFamily="49" charset="-122"/>
                <a:ea typeface="楷体" pitchFamily="49" charset="-122"/>
              </a:rPr>
              <a:t>他大惊失色，汗流浃背。</a:t>
            </a:r>
          </a:p>
        </p:txBody>
      </p:sp>
      <p:sp>
        <p:nvSpPr>
          <p:cNvPr id="10" name="矩形 9"/>
          <p:cNvSpPr/>
          <p:nvPr/>
        </p:nvSpPr>
        <p:spPr>
          <a:xfrm>
            <a:off x="1880497" y="120099"/>
            <a:ext cx="7037831" cy="1323439"/>
          </a:xfrm>
          <a:prstGeom prst="rect">
            <a:avLst/>
          </a:prstGeom>
          <a:gradFill>
            <a:gsLst>
              <a:gs pos="0">
                <a:srgbClr val="8488C4"/>
              </a:gs>
              <a:gs pos="53000">
                <a:srgbClr val="D4DEFF"/>
              </a:gs>
              <a:gs pos="83000">
                <a:srgbClr val="D4DEFF"/>
              </a:gs>
              <a:gs pos="100000">
                <a:srgbClr val="96AB94"/>
              </a:gs>
            </a:gsLst>
            <a:lin ang="5400000" scaled="0"/>
          </a:gradFill>
        </p:spPr>
        <p:txBody>
          <a:bodyPr wrap="square">
            <a:spAutoFit/>
          </a:bodyPr>
          <a:lstStyle/>
          <a:p>
            <a:r>
              <a:rPr lang="en-US" altLang="zh-CN" sz="2800" b="1" dirty="0"/>
              <a:t>He could hear nothing but the sound of his hearts throbbing violently in his chest.</a:t>
            </a:r>
            <a:r>
              <a:rPr lang="zh-CN" altLang="en-US" sz="2800" b="1" dirty="0"/>
              <a:t> </a:t>
            </a:r>
            <a:r>
              <a:rPr lang="zh-CN" altLang="en-US" sz="2400" b="1" dirty="0">
                <a:latin typeface="楷体" pitchFamily="49" charset="-122"/>
                <a:ea typeface="楷体" pitchFamily="49" charset="-122"/>
              </a:rPr>
              <a:t>他什么也听不见，只有他胸口剧烈跳动的心跳声。</a:t>
            </a:r>
          </a:p>
        </p:txBody>
      </p:sp>
      <p:sp>
        <p:nvSpPr>
          <p:cNvPr id="11" name="矩形 10"/>
          <p:cNvSpPr/>
          <p:nvPr/>
        </p:nvSpPr>
        <p:spPr>
          <a:xfrm>
            <a:off x="150308" y="1563638"/>
            <a:ext cx="8768020" cy="892552"/>
          </a:xfrm>
          <a:prstGeom prst="rect">
            <a:avLst/>
          </a:prstGeom>
          <a:gradFill>
            <a:gsLst>
              <a:gs pos="0">
                <a:srgbClr val="03D4A8"/>
              </a:gs>
              <a:gs pos="25000">
                <a:srgbClr val="21D6E0"/>
              </a:gs>
              <a:gs pos="75000">
                <a:srgbClr val="0087E6"/>
              </a:gs>
              <a:gs pos="100000">
                <a:srgbClr val="005CBF"/>
              </a:gs>
            </a:gsLst>
            <a:lin ang="5400000" scaled="0"/>
          </a:gradFill>
        </p:spPr>
        <p:txBody>
          <a:bodyPr wrap="square">
            <a:spAutoFit/>
          </a:bodyPr>
          <a:lstStyle/>
          <a:p>
            <a:r>
              <a:rPr lang="en-US" altLang="zh-CN" sz="2800" b="1" dirty="0"/>
              <a:t>His heart beat so violently that he felt nearly suffocated.</a:t>
            </a:r>
            <a:r>
              <a:rPr lang="zh-CN" altLang="en-US" sz="2400" b="1" dirty="0">
                <a:latin typeface="楷体" pitchFamily="49" charset="-122"/>
                <a:ea typeface="楷体" pitchFamily="49" charset="-122"/>
              </a:rPr>
              <a:t>他心跳得太厉害了，几乎感到窒息。</a:t>
            </a:r>
          </a:p>
        </p:txBody>
      </p:sp>
      <p:sp>
        <p:nvSpPr>
          <p:cNvPr id="12" name="矩形 11"/>
          <p:cNvSpPr/>
          <p:nvPr/>
        </p:nvSpPr>
        <p:spPr>
          <a:xfrm>
            <a:off x="150309" y="3723878"/>
            <a:ext cx="8768020" cy="954107"/>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r>
              <a:rPr lang="en-US" altLang="zh-CN" sz="2800" b="1" dirty="0"/>
              <a:t>Scared, he felt his throat dry, his palms sweating and his legs trembling.</a:t>
            </a:r>
            <a:r>
              <a:rPr lang="zh-CN" altLang="en-US" sz="2400" b="1" dirty="0">
                <a:latin typeface="楷体" pitchFamily="49" charset="-122"/>
                <a:ea typeface="楷体" pitchFamily="49" charset="-122"/>
              </a:rPr>
              <a:t>他吓得喉咙发干，手心冒汗，双腿发抖。</a:t>
            </a:r>
            <a:endParaRPr lang="en-US" altLang="zh-CN" sz="2400" b="1" dirty="0">
              <a:latin typeface="楷体" pitchFamily="49" charset="-122"/>
              <a:ea typeface="楷体" pitchFamily="49" charset="-122"/>
            </a:endParaRPr>
          </a:p>
        </p:txBody>
      </p:sp>
    </p:spTree>
    <p:extLst>
      <p:ext uri="{BB962C8B-B14F-4D97-AF65-F5344CB8AC3E}">
        <p14:creationId xmlns:p14="http://schemas.microsoft.com/office/powerpoint/2010/main" val="3974079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style.rotation</p:attrName>
                                        </p:attrNameLst>
                                      </p:cBhvr>
                                      <p:tavLst>
                                        <p:tav tm="0">
                                          <p:val>
                                            <p:fltVal val="90"/>
                                          </p:val>
                                        </p:tav>
                                        <p:tav tm="100000">
                                          <p:val>
                                            <p:fltVal val="0"/>
                                          </p:val>
                                        </p:tav>
                                      </p:tavLst>
                                    </p:anim>
                                    <p:animEffect transition="in" filter="fade">
                                      <p:cBhvr>
                                        <p:cTn id="2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9000"/>
            <a:lum/>
          </a:blip>
          <a:srcRect/>
          <a:tile tx="0" ty="0" sx="100000" sy="100000" flip="none" algn="tl"/>
        </a:blip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23478"/>
            <a:ext cx="1485800" cy="14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251520" y="1779662"/>
            <a:ext cx="8568951" cy="1754326"/>
          </a:xfrm>
          <a:prstGeom prst="rect">
            <a:avLst/>
          </a:prstGeom>
          <a:solidFill>
            <a:schemeClr val="accent6">
              <a:lumMod val="20000"/>
              <a:lumOff val="80000"/>
            </a:schemeClr>
          </a:solidFill>
        </p:spPr>
        <p:txBody>
          <a:bodyPr wrap="square">
            <a:spAutoFit/>
          </a:bodyPr>
          <a:lstStyle/>
          <a:p>
            <a:pPr lvl="0" algn="just"/>
            <a:r>
              <a:rPr lang="en-US" altLang="zh-CN" sz="2800" b="1" dirty="0"/>
              <a:t>Suddenly the wolf pricked up his ears, baring his teeth with an angry snarl which made everyone jump with fright. </a:t>
            </a:r>
            <a:r>
              <a:rPr lang="zh-CN" altLang="zh-CN" sz="2400" b="1" dirty="0">
                <a:latin typeface="楷体" pitchFamily="49" charset="-122"/>
                <a:ea typeface="楷体" pitchFamily="49" charset="-122"/>
              </a:rPr>
              <a:t>突然，那匹狼竖起耳朵，呲牙咧嘴愤怒地咆哮着。</a:t>
            </a:r>
            <a:r>
              <a:rPr lang="zh-CN" altLang="en-US" sz="2400" b="1" dirty="0">
                <a:latin typeface="楷体" pitchFamily="49" charset="-122"/>
                <a:ea typeface="楷体" pitchFamily="49" charset="-122"/>
              </a:rPr>
              <a:t>每个人都吓得跳了起来。</a:t>
            </a:r>
          </a:p>
        </p:txBody>
      </p:sp>
      <p:sp>
        <p:nvSpPr>
          <p:cNvPr id="6" name="矩形 5"/>
          <p:cNvSpPr/>
          <p:nvPr/>
        </p:nvSpPr>
        <p:spPr>
          <a:xfrm>
            <a:off x="1963522" y="191822"/>
            <a:ext cx="6856949" cy="1323439"/>
          </a:xfrm>
          <a:prstGeom prst="rect">
            <a:avLst/>
          </a:prstGeom>
          <a:solidFill>
            <a:schemeClr val="accent5">
              <a:lumMod val="20000"/>
              <a:lumOff val="80000"/>
            </a:schemeClr>
          </a:solidFill>
        </p:spPr>
        <p:txBody>
          <a:bodyPr wrap="square">
            <a:spAutoFit/>
          </a:bodyPr>
          <a:lstStyle/>
          <a:p>
            <a:r>
              <a:rPr lang="en-US" altLang="zh-CN" sz="2800" b="1" dirty="0"/>
              <a:t>A shiver of fright ran through him when the wolf stared at him in silence.</a:t>
            </a:r>
            <a:r>
              <a:rPr lang="zh-CN" altLang="zh-CN" sz="2400" b="1" dirty="0">
                <a:latin typeface="楷体" pitchFamily="49" charset="-122"/>
                <a:ea typeface="楷体" pitchFamily="49" charset="-122"/>
              </a:rPr>
              <a:t>那匹狼</a:t>
            </a:r>
            <a:r>
              <a:rPr lang="zh-CN" altLang="en-US" sz="2400" b="1" dirty="0">
                <a:latin typeface="楷体" pitchFamily="49" charset="-122"/>
                <a:ea typeface="楷体" pitchFamily="49" charset="-122"/>
              </a:rPr>
              <a:t>静静地盯着他。恐怖的颤栗掠过了他全身。</a:t>
            </a:r>
          </a:p>
        </p:txBody>
      </p:sp>
      <p:sp>
        <p:nvSpPr>
          <p:cNvPr id="23" name="矩形 22"/>
          <p:cNvSpPr/>
          <p:nvPr/>
        </p:nvSpPr>
        <p:spPr>
          <a:xfrm>
            <a:off x="251520" y="3651870"/>
            <a:ext cx="8712968" cy="1323439"/>
          </a:xfrm>
          <a:prstGeom prst="rect">
            <a:avLst/>
          </a:prstGeom>
          <a:solidFill>
            <a:schemeClr val="accent2">
              <a:lumMod val="20000"/>
              <a:lumOff val="80000"/>
            </a:schemeClr>
          </a:solidFill>
        </p:spPr>
        <p:txBody>
          <a:bodyPr wrap="square">
            <a:spAutoFit/>
          </a:bodyPr>
          <a:lstStyle/>
          <a:p>
            <a:r>
              <a:rPr lang="en-US" altLang="zh-CN" sz="2800" b="1" dirty="0">
                <a:solidFill>
                  <a:prstClr val="black"/>
                </a:solidFill>
              </a:rPr>
              <a:t>He tried to steady his hands, but they quivered uncontrollably. </a:t>
            </a:r>
            <a:r>
              <a:rPr lang="zh-CN" altLang="en-US" sz="2400" b="1" dirty="0">
                <a:latin typeface="楷体" pitchFamily="49" charset="-122"/>
                <a:ea typeface="楷体" pitchFamily="49" charset="-122"/>
              </a:rPr>
              <a:t>他想使自己的手稳住不动，但它们不听使唤还是颤抖着。</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23478"/>
            <a:ext cx="172819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979712" y="348562"/>
            <a:ext cx="6798486" cy="954107"/>
          </a:xfrm>
          <a:prstGeom prst="rect">
            <a:avLst/>
          </a:prstGeom>
          <a:solidFill>
            <a:schemeClr val="accent6">
              <a:lumMod val="20000"/>
              <a:lumOff val="80000"/>
            </a:schemeClr>
          </a:solidFill>
        </p:spPr>
        <p:txBody>
          <a:bodyPr wrap="square">
            <a:spAutoFit/>
          </a:bodyPr>
          <a:lstStyle/>
          <a:p>
            <a:r>
              <a:rPr lang="en-US" altLang="zh-CN" sz="2800" b="1" dirty="0"/>
              <a:t>We all breathed a sigh of relief when the wolf had fled. </a:t>
            </a:r>
            <a:r>
              <a:rPr lang="zh-CN" altLang="en-US" sz="2400" b="1" dirty="0">
                <a:latin typeface="楷体" pitchFamily="49" charset="-122"/>
                <a:ea typeface="楷体" pitchFamily="49" charset="-122"/>
              </a:rPr>
              <a:t>狼逃跑后，我们都松了一口气。</a:t>
            </a:r>
          </a:p>
        </p:txBody>
      </p:sp>
      <p:sp>
        <p:nvSpPr>
          <p:cNvPr id="3" name="矩形 2"/>
          <p:cNvSpPr/>
          <p:nvPr/>
        </p:nvSpPr>
        <p:spPr>
          <a:xfrm>
            <a:off x="2003707" y="1491630"/>
            <a:ext cx="6858000" cy="1323439"/>
          </a:xfrm>
          <a:prstGeom prst="rect">
            <a:avLst/>
          </a:prstGeom>
          <a:solidFill>
            <a:schemeClr val="accent4">
              <a:lumMod val="20000"/>
              <a:lumOff val="80000"/>
            </a:schemeClr>
          </a:solidFill>
        </p:spPr>
        <p:txBody>
          <a:bodyPr wrap="square">
            <a:spAutoFit/>
          </a:bodyPr>
          <a:lstStyle/>
          <a:p>
            <a:r>
              <a:rPr lang="en-US" altLang="zh-CN" sz="2800" b="1" dirty="0"/>
              <a:t>They congratulated each other  on their narrow escape.</a:t>
            </a:r>
            <a:r>
              <a:rPr lang="zh-CN" altLang="en-US" sz="2800" b="1" dirty="0">
                <a:latin typeface="楷体" pitchFamily="49" charset="-122"/>
                <a:ea typeface="楷体" pitchFamily="49" charset="-122"/>
              </a:rPr>
              <a:t>他们</a:t>
            </a:r>
            <a:r>
              <a:rPr lang="zh-CN" altLang="en-US" sz="2400" b="1" dirty="0">
                <a:latin typeface="楷体" pitchFamily="49" charset="-122"/>
                <a:ea typeface="楷体" pitchFamily="49" charset="-122"/>
              </a:rPr>
              <a:t>互相拥抱，庆幸自己死里逃生</a:t>
            </a:r>
            <a:r>
              <a:rPr lang="zh-CN" altLang="en-US" sz="2400" dirty="0">
                <a:latin typeface="楷体" pitchFamily="49" charset="-122"/>
                <a:ea typeface="楷体" pitchFamily="49" charset="-122"/>
              </a:rPr>
              <a:t>。</a:t>
            </a:r>
          </a:p>
        </p:txBody>
      </p:sp>
      <p:sp>
        <p:nvSpPr>
          <p:cNvPr id="9" name="矩形 8"/>
          <p:cNvSpPr/>
          <p:nvPr/>
        </p:nvSpPr>
        <p:spPr>
          <a:xfrm>
            <a:off x="2003707" y="2931790"/>
            <a:ext cx="6858000" cy="954107"/>
          </a:xfrm>
          <a:prstGeom prst="rect">
            <a:avLst/>
          </a:prstGeom>
          <a:solidFill>
            <a:schemeClr val="accent5">
              <a:lumMod val="20000"/>
              <a:lumOff val="80000"/>
            </a:schemeClr>
          </a:solidFill>
        </p:spPr>
        <p:txBody>
          <a:bodyPr wrap="square">
            <a:spAutoFit/>
          </a:bodyPr>
          <a:lstStyle/>
          <a:p>
            <a:r>
              <a:rPr lang="en-US" altLang="zh-CN" sz="2800" b="1" dirty="0"/>
              <a:t>They hugged each other tightly, tears in their eyes. </a:t>
            </a:r>
            <a:r>
              <a:rPr lang="zh-CN" altLang="en-US" sz="2400" b="1" dirty="0">
                <a:latin typeface="楷体" pitchFamily="49" charset="-122"/>
                <a:ea typeface="楷体" pitchFamily="49" charset="-122"/>
              </a:rPr>
              <a:t>他们互相紧紧拥抱，泪水盈眶。</a:t>
            </a:r>
          </a:p>
        </p:txBody>
      </p:sp>
    </p:spTree>
    <p:extLst>
      <p:ext uri="{BB962C8B-B14F-4D97-AF65-F5344CB8AC3E}">
        <p14:creationId xmlns:p14="http://schemas.microsoft.com/office/powerpoint/2010/main" val="3974079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267494"/>
            <a:ext cx="8568952" cy="523220"/>
          </a:xfrm>
          <a:prstGeom prst="rect">
            <a:avLst/>
          </a:prstGeom>
        </p:spPr>
        <p:txBody>
          <a:bodyPr wrap="square">
            <a:spAutoFit/>
          </a:bodyPr>
          <a:lstStyle/>
          <a:p>
            <a:pPr algn="just"/>
            <a:r>
              <a:rPr lang="en-US" altLang="zh-CN" sz="2800" b="1" dirty="0">
                <a:latin typeface="Times New Roman" pitchFamily="18" charset="0"/>
                <a:ea typeface="楷体" pitchFamily="49" charset="-122"/>
              </a:rPr>
              <a:t>Step1: Read for </a:t>
            </a:r>
            <a:r>
              <a:rPr lang="en-US" altLang="zh-CN" sz="2800" b="1" dirty="0">
                <a:solidFill>
                  <a:srgbClr val="FF0000"/>
                </a:solidFill>
                <a:latin typeface="Times New Roman" pitchFamily="18" charset="0"/>
                <a:ea typeface="楷体" pitchFamily="49" charset="-122"/>
              </a:rPr>
              <a:t>basic information</a:t>
            </a:r>
            <a:endParaRPr lang="en-US" altLang="zh-CN" sz="2800" b="1" dirty="0">
              <a:solidFill>
                <a:srgbClr val="FF0000"/>
              </a:solidFill>
              <a:ea typeface="楷体" pitchFamily="49"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1159620084"/>
              </p:ext>
            </p:extLst>
          </p:nvPr>
        </p:nvGraphicFramePr>
        <p:xfrm>
          <a:off x="107504" y="1131590"/>
          <a:ext cx="8928992" cy="3686810"/>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xmlns="" val="20000"/>
                    </a:ext>
                  </a:extLst>
                </a:gridCol>
                <a:gridCol w="7776864">
                  <a:extLst>
                    <a:ext uri="{9D8B030D-6E8A-4147-A177-3AD203B41FA5}">
                      <a16:colId xmlns:a16="http://schemas.microsoft.com/office/drawing/2014/main" xmlns="" val="20001"/>
                    </a:ext>
                  </a:extLst>
                </a:gridCol>
              </a:tblGrid>
              <a:tr h="590466">
                <a:tc>
                  <a:txBody>
                    <a:bodyPr/>
                    <a:lstStyle/>
                    <a:p>
                      <a:r>
                        <a:rPr lang="en-US" altLang="zh-CN" sz="2800" b="1" dirty="0">
                          <a:solidFill>
                            <a:schemeClr val="tx1"/>
                          </a:solidFill>
                        </a:rPr>
                        <a:t>when</a:t>
                      </a:r>
                      <a:endParaRPr lang="zh-CN" altLang="en-US" sz="2800" b="1" dirty="0">
                        <a:solidFill>
                          <a:schemeClr val="tx1"/>
                        </a:solidFill>
                      </a:endParaRPr>
                    </a:p>
                  </a:txBody>
                  <a:tcPr>
                    <a:solidFill>
                      <a:schemeClr val="accent2">
                        <a:lumMod val="40000"/>
                        <a:lumOff val="60000"/>
                      </a:schemeClr>
                    </a:solidFill>
                  </a:tcPr>
                </a:tc>
                <a:tc>
                  <a:txBody>
                    <a:bodyPr/>
                    <a:lstStyle/>
                    <a:p>
                      <a:endParaRPr lang="zh-CN" altLang="en-US" dirty="0"/>
                    </a:p>
                  </a:txBody>
                  <a:tcPr>
                    <a:solidFill>
                      <a:schemeClr val="accent2">
                        <a:lumMod val="40000"/>
                        <a:lumOff val="60000"/>
                      </a:schemeClr>
                    </a:solidFill>
                  </a:tcPr>
                </a:tc>
                <a:extLst>
                  <a:ext uri="{0D108BD9-81ED-4DB2-BD59-A6C34878D82A}">
                    <a16:rowId xmlns:a16="http://schemas.microsoft.com/office/drawing/2014/main" xmlns="" val="10000"/>
                  </a:ext>
                </a:extLst>
              </a:tr>
              <a:tr h="590466">
                <a:tc>
                  <a:txBody>
                    <a:bodyPr/>
                    <a:lstStyle/>
                    <a:p>
                      <a:r>
                        <a:rPr lang="en-US" altLang="zh-CN" sz="2800" b="1" dirty="0"/>
                        <a:t>where</a:t>
                      </a:r>
                      <a:endParaRPr lang="zh-CN" altLang="en-US" sz="2800" b="1" dirty="0"/>
                    </a:p>
                  </a:txBody>
                  <a:tcPr>
                    <a:solidFill>
                      <a:schemeClr val="accent4">
                        <a:lumMod val="40000"/>
                        <a:lumOff val="60000"/>
                      </a:schemeClr>
                    </a:solidFill>
                  </a:tcPr>
                </a:tc>
                <a:tc>
                  <a:txBody>
                    <a:bodyPr/>
                    <a:lstStyle/>
                    <a:p>
                      <a:endParaRPr lang="zh-CN" altLang="en-US" dirty="0"/>
                    </a:p>
                  </a:txBody>
                  <a:tcPr>
                    <a:solidFill>
                      <a:schemeClr val="accent4">
                        <a:lumMod val="40000"/>
                        <a:lumOff val="60000"/>
                      </a:schemeClr>
                    </a:solidFill>
                  </a:tcPr>
                </a:tc>
                <a:extLst>
                  <a:ext uri="{0D108BD9-81ED-4DB2-BD59-A6C34878D82A}">
                    <a16:rowId xmlns:a16="http://schemas.microsoft.com/office/drawing/2014/main" xmlns="" val="10001"/>
                  </a:ext>
                </a:extLst>
              </a:tr>
              <a:tr h="590466">
                <a:tc>
                  <a:txBody>
                    <a:bodyPr/>
                    <a:lstStyle/>
                    <a:p>
                      <a:r>
                        <a:rPr lang="en-US" altLang="zh-CN" sz="2800" b="1" dirty="0"/>
                        <a:t>who</a:t>
                      </a:r>
                    </a:p>
                    <a:p>
                      <a:endParaRPr lang="zh-CN" altLang="en-US" sz="2800" b="1" dirty="0"/>
                    </a:p>
                  </a:txBody>
                  <a:tcPr>
                    <a:solidFill>
                      <a:schemeClr val="accent5">
                        <a:lumMod val="20000"/>
                        <a:lumOff val="80000"/>
                      </a:schemeClr>
                    </a:solidFill>
                  </a:tcPr>
                </a:tc>
                <a:tc>
                  <a:txBody>
                    <a:bodyPr/>
                    <a:lstStyle/>
                    <a:p>
                      <a:endParaRPr lang="zh-CN" altLang="en-US" dirty="0"/>
                    </a:p>
                  </a:txBody>
                  <a:tcPr>
                    <a:solidFill>
                      <a:schemeClr val="accent5">
                        <a:lumMod val="20000"/>
                        <a:lumOff val="80000"/>
                      </a:schemeClr>
                    </a:solidFill>
                  </a:tcPr>
                </a:tc>
                <a:extLst>
                  <a:ext uri="{0D108BD9-81ED-4DB2-BD59-A6C34878D82A}">
                    <a16:rowId xmlns:a16="http://schemas.microsoft.com/office/drawing/2014/main" xmlns="" val="10002"/>
                  </a:ext>
                </a:extLst>
              </a:tr>
              <a:tr h="970532">
                <a:tc>
                  <a:txBody>
                    <a:bodyPr/>
                    <a:lstStyle/>
                    <a:p>
                      <a:r>
                        <a:rPr lang="en-US" altLang="zh-CN" sz="2800" b="1" dirty="0"/>
                        <a:t>what</a:t>
                      </a:r>
                    </a:p>
                    <a:p>
                      <a:endParaRPr lang="zh-CN" altLang="en-US" sz="2800" b="1" dirty="0"/>
                    </a:p>
                  </a:txBody>
                  <a:tcPr>
                    <a:solidFill>
                      <a:schemeClr val="accent6">
                        <a:lumMod val="20000"/>
                        <a:lumOff val="80000"/>
                      </a:schemeClr>
                    </a:solidFill>
                  </a:tcPr>
                </a:tc>
                <a:tc>
                  <a:txBody>
                    <a:bodyPr/>
                    <a:lstStyle/>
                    <a:p>
                      <a:endParaRPr lang="zh-CN" altLang="en-US" dirty="0"/>
                    </a:p>
                  </a:txBody>
                  <a:tcPr>
                    <a:solidFill>
                      <a:schemeClr val="accent6">
                        <a:lumMod val="20000"/>
                        <a:lumOff val="80000"/>
                      </a:schemeClr>
                    </a:solidFill>
                  </a:tcPr>
                </a:tc>
                <a:extLst>
                  <a:ext uri="{0D108BD9-81ED-4DB2-BD59-A6C34878D82A}">
                    <a16:rowId xmlns:a16="http://schemas.microsoft.com/office/drawing/2014/main" xmlns="" val="10003"/>
                  </a:ext>
                </a:extLst>
              </a:tr>
              <a:tr h="590466">
                <a:tc>
                  <a:txBody>
                    <a:bodyPr/>
                    <a:lstStyle/>
                    <a:p>
                      <a:r>
                        <a:rPr lang="en-US" altLang="zh-CN" sz="2800" b="1" dirty="0"/>
                        <a:t>how</a:t>
                      </a:r>
                      <a:endParaRPr lang="zh-CN" altLang="en-US" sz="2800" b="1" dirty="0"/>
                    </a:p>
                  </a:txBody>
                  <a:tcPr>
                    <a:solidFill>
                      <a:schemeClr val="tx2">
                        <a:lumMod val="20000"/>
                        <a:lumOff val="80000"/>
                      </a:schemeClr>
                    </a:solidFill>
                  </a:tcPr>
                </a:tc>
                <a:tc>
                  <a:txBody>
                    <a:bodyPr/>
                    <a:lstStyle/>
                    <a:p>
                      <a:endParaRPr lang="zh-CN" altLang="en-US" dirty="0"/>
                    </a:p>
                  </a:txBody>
                  <a:tcPr>
                    <a:solidFill>
                      <a:schemeClr val="tx2">
                        <a:lumMod val="20000"/>
                        <a:lumOff val="80000"/>
                      </a:schemeClr>
                    </a:solidFill>
                  </a:tcPr>
                </a:tc>
                <a:extLst>
                  <a:ext uri="{0D108BD9-81ED-4DB2-BD59-A6C34878D82A}">
                    <a16:rowId xmlns:a16="http://schemas.microsoft.com/office/drawing/2014/main" xmlns="" val="10004"/>
                  </a:ext>
                </a:extLst>
              </a:tr>
            </a:tbl>
          </a:graphicData>
        </a:graphic>
      </p:graphicFrame>
      <p:sp>
        <p:nvSpPr>
          <p:cNvPr id="4" name="矩形 3"/>
          <p:cNvSpPr/>
          <p:nvPr/>
        </p:nvSpPr>
        <p:spPr>
          <a:xfrm>
            <a:off x="1275325" y="1129429"/>
            <a:ext cx="4070345" cy="584775"/>
          </a:xfrm>
          <a:prstGeom prst="rect">
            <a:avLst/>
          </a:prstGeom>
        </p:spPr>
        <p:txBody>
          <a:bodyPr wrap="none">
            <a:spAutoFit/>
          </a:bodyPr>
          <a:lstStyle/>
          <a:p>
            <a:r>
              <a:rPr lang="en-US" altLang="zh-CN" sz="3200" b="1" dirty="0"/>
              <a:t>one night last summer</a:t>
            </a:r>
            <a:endParaRPr lang="zh-CN" altLang="en-US" sz="3200" b="1" dirty="0"/>
          </a:p>
        </p:txBody>
      </p:sp>
      <p:sp>
        <p:nvSpPr>
          <p:cNvPr id="5" name="矩形 4"/>
          <p:cNvSpPr/>
          <p:nvPr/>
        </p:nvSpPr>
        <p:spPr>
          <a:xfrm>
            <a:off x="1286713" y="1722858"/>
            <a:ext cx="7715574" cy="584775"/>
          </a:xfrm>
          <a:prstGeom prst="rect">
            <a:avLst/>
          </a:prstGeom>
        </p:spPr>
        <p:txBody>
          <a:bodyPr wrap="none">
            <a:spAutoFit/>
          </a:bodyPr>
          <a:lstStyle/>
          <a:p>
            <a:r>
              <a:rPr lang="en-US" altLang="zh-CN" sz="3200" b="1" dirty="0"/>
              <a:t>a campsite in Banff National Park, Canada</a:t>
            </a:r>
            <a:endParaRPr lang="zh-CN" altLang="en-US" sz="3200" b="1" dirty="0"/>
          </a:p>
        </p:txBody>
      </p:sp>
      <p:sp>
        <p:nvSpPr>
          <p:cNvPr id="6" name="矩形 5"/>
          <p:cNvSpPr/>
          <p:nvPr/>
        </p:nvSpPr>
        <p:spPr>
          <a:xfrm>
            <a:off x="1298317" y="2307633"/>
            <a:ext cx="6763390" cy="1077218"/>
          </a:xfrm>
          <a:prstGeom prst="rect">
            <a:avLst/>
          </a:prstGeom>
        </p:spPr>
        <p:txBody>
          <a:bodyPr wrap="none">
            <a:spAutoFit/>
          </a:bodyPr>
          <a:lstStyle/>
          <a:p>
            <a:r>
              <a:rPr lang="en-US" altLang="zh-CN" sz="3200" b="1" dirty="0"/>
              <a:t>Russ Fee, Elisa Rispoli, Matt Rispoli, </a:t>
            </a:r>
          </a:p>
          <a:p>
            <a:r>
              <a:rPr lang="en-US" altLang="zh-CN" sz="3200" b="1" dirty="0"/>
              <a:t>two boys, a wolf</a:t>
            </a:r>
            <a:endParaRPr lang="zh-CN" altLang="en-US" sz="3200" b="1" dirty="0"/>
          </a:p>
        </p:txBody>
      </p:sp>
      <p:sp>
        <p:nvSpPr>
          <p:cNvPr id="7" name="矩形 6"/>
          <p:cNvSpPr/>
          <p:nvPr/>
        </p:nvSpPr>
        <p:spPr>
          <a:xfrm>
            <a:off x="1298317" y="3311419"/>
            <a:ext cx="5575565" cy="1077218"/>
          </a:xfrm>
          <a:prstGeom prst="rect">
            <a:avLst/>
          </a:prstGeom>
        </p:spPr>
        <p:txBody>
          <a:bodyPr wrap="none">
            <a:spAutoFit/>
          </a:bodyPr>
          <a:lstStyle/>
          <a:p>
            <a:r>
              <a:rPr lang="en-US" altLang="zh-CN" sz="3200" b="1" dirty="0"/>
              <a:t>The wolf attacked the Rispolis.</a:t>
            </a:r>
          </a:p>
          <a:p>
            <a:r>
              <a:rPr lang="en-US" altLang="zh-CN" sz="3200" b="1" dirty="0"/>
              <a:t>Russ came to help.</a:t>
            </a:r>
            <a:endParaRPr lang="zh-CN" altLang="en-US" sz="3200" b="1" dirty="0"/>
          </a:p>
        </p:txBody>
      </p:sp>
      <p:sp>
        <p:nvSpPr>
          <p:cNvPr id="8" name="矩形 7"/>
          <p:cNvSpPr/>
          <p:nvPr/>
        </p:nvSpPr>
        <p:spPr>
          <a:xfrm>
            <a:off x="1286713" y="4227934"/>
            <a:ext cx="3980577" cy="584775"/>
          </a:xfrm>
          <a:prstGeom prst="rect">
            <a:avLst/>
          </a:prstGeom>
        </p:spPr>
        <p:txBody>
          <a:bodyPr wrap="none">
            <a:spAutoFit/>
          </a:bodyPr>
          <a:lstStyle/>
          <a:p>
            <a:r>
              <a:rPr lang="en-US" altLang="zh-CN" sz="3200" b="1" dirty="0"/>
              <a:t>How did they escape?</a:t>
            </a:r>
            <a:endParaRPr lang="zh-CN" altLang="en-US" sz="3200" b="1" dirty="0"/>
          </a:p>
        </p:txBody>
      </p:sp>
      <p:sp>
        <p:nvSpPr>
          <p:cNvPr id="9" name="椭圆形标注 8"/>
          <p:cNvSpPr/>
          <p:nvPr/>
        </p:nvSpPr>
        <p:spPr>
          <a:xfrm>
            <a:off x="6156176" y="3858961"/>
            <a:ext cx="2736304" cy="737946"/>
          </a:xfrm>
          <a:prstGeom prst="wedgeEllipseCallout">
            <a:avLst>
              <a:gd name="adj1" fmla="val -87626"/>
              <a:gd name="adj2" fmla="val 4529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accent5">
                    <a:lumMod val="75000"/>
                  </a:schemeClr>
                </a:solidFill>
              </a:rPr>
              <a:t>Continuation Writing</a:t>
            </a:r>
            <a:endParaRPr lang="zh-CN" altLang="en-US" sz="2400" b="1" dirty="0">
              <a:solidFill>
                <a:schemeClr val="accent5">
                  <a:lumMod val="75000"/>
                </a:schemeClr>
              </a:solidFill>
            </a:endParaRPr>
          </a:p>
        </p:txBody>
      </p:sp>
    </p:spTree>
    <p:extLst>
      <p:ext uri="{BB962C8B-B14F-4D97-AF65-F5344CB8AC3E}">
        <p14:creationId xmlns:p14="http://schemas.microsoft.com/office/powerpoint/2010/main" val="2851339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4" y="0"/>
            <a:ext cx="1587216" cy="1191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51520" y="2377346"/>
            <a:ext cx="8640960" cy="954107"/>
          </a:xfrm>
          <a:prstGeom prst="rect">
            <a:avLst/>
          </a:prstGeom>
          <a:gradFill flip="none" rotWithShape="1">
            <a:gsLst>
              <a:gs pos="0">
                <a:srgbClr val="5E9EFF"/>
              </a:gs>
              <a:gs pos="39999">
                <a:srgbClr val="85C2FF"/>
              </a:gs>
              <a:gs pos="70000">
                <a:srgbClr val="C4D6EB"/>
              </a:gs>
              <a:gs pos="100000">
                <a:srgbClr val="FFEBFA"/>
              </a:gs>
            </a:gsLst>
            <a:lin ang="5400000" scaled="0"/>
            <a:tileRect/>
          </a:gradFill>
        </p:spPr>
        <p:txBody>
          <a:bodyPr wrap="square">
            <a:spAutoFit/>
          </a:bodyPr>
          <a:lstStyle/>
          <a:p>
            <a:pPr algn="just"/>
            <a:r>
              <a:rPr lang="en-US" altLang="zh-CN" sz="2800" b="1" dirty="0"/>
              <a:t>Tears streaming down her face, Elisa offered  her heartfelt gratitude. Elisa</a:t>
            </a:r>
            <a:r>
              <a:rPr lang="zh-CN" altLang="en-US" sz="2800" b="1" dirty="0">
                <a:latin typeface="楷体" pitchFamily="49" charset="-122"/>
                <a:ea typeface="楷体" pitchFamily="49" charset="-122"/>
              </a:rPr>
              <a:t>泪流满面，表示衷心的感谢。</a:t>
            </a:r>
          </a:p>
        </p:txBody>
      </p:sp>
      <p:sp>
        <p:nvSpPr>
          <p:cNvPr id="2" name="矩形 1"/>
          <p:cNvSpPr/>
          <p:nvPr/>
        </p:nvSpPr>
        <p:spPr>
          <a:xfrm>
            <a:off x="251520" y="1414349"/>
            <a:ext cx="8640960" cy="954107"/>
          </a:xfrm>
          <a:prstGeom prst="rect">
            <a:avLst/>
          </a:prstGeom>
          <a:gradFill>
            <a:gsLst>
              <a:gs pos="0">
                <a:srgbClr val="8488C4"/>
              </a:gs>
              <a:gs pos="53000">
                <a:srgbClr val="D4DEFF"/>
              </a:gs>
              <a:gs pos="83000">
                <a:srgbClr val="D4DEFF"/>
              </a:gs>
              <a:gs pos="100000">
                <a:srgbClr val="96AB94"/>
              </a:gs>
            </a:gsLst>
            <a:lin ang="5400000" scaled="0"/>
          </a:gradFill>
        </p:spPr>
        <p:txBody>
          <a:bodyPr wrap="square">
            <a:spAutoFit/>
          </a:bodyPr>
          <a:lstStyle/>
          <a:p>
            <a:r>
              <a:rPr lang="en-US" altLang="zh-CN" sz="2800" b="1" dirty="0"/>
              <a:t>The Rispolis hugged him and told him how fortunate they were. Rispolis</a:t>
            </a:r>
            <a:r>
              <a:rPr lang="zh-CN" altLang="en-US" sz="2400" b="1" dirty="0">
                <a:latin typeface="楷体" pitchFamily="49" charset="-122"/>
                <a:ea typeface="楷体" pitchFamily="49" charset="-122"/>
              </a:rPr>
              <a:t>夫妇拥抱了他，告诉他他们是多么幸运。</a:t>
            </a:r>
          </a:p>
        </p:txBody>
      </p:sp>
      <p:sp>
        <p:nvSpPr>
          <p:cNvPr id="3" name="矩形 2"/>
          <p:cNvSpPr/>
          <p:nvPr/>
        </p:nvSpPr>
        <p:spPr>
          <a:xfrm>
            <a:off x="1631501" y="0"/>
            <a:ext cx="7380312" cy="1323439"/>
          </a:xfrm>
          <a:prstGeom prst="rect">
            <a:avLst/>
          </a:prstGeom>
          <a:solidFill>
            <a:schemeClr val="accent6">
              <a:lumMod val="20000"/>
              <a:lumOff val="80000"/>
            </a:schemeClr>
          </a:solidFill>
        </p:spPr>
        <p:txBody>
          <a:bodyPr wrap="square">
            <a:spAutoFit/>
          </a:bodyPr>
          <a:lstStyle/>
          <a:p>
            <a:pPr algn="just"/>
            <a:r>
              <a:rPr lang="en-US" altLang="zh-CN" sz="2800" b="1" dirty="0"/>
              <a:t> “Without Russ Fee, ”said Elisa, “the attack could have been so, so much worse.”</a:t>
            </a:r>
            <a:r>
              <a:rPr lang="zh-CN" altLang="en-US" sz="2800" b="1" dirty="0"/>
              <a:t> </a:t>
            </a:r>
            <a:r>
              <a:rPr lang="zh-CN" altLang="en-US" sz="2400" b="1" dirty="0">
                <a:latin typeface="楷体" pitchFamily="49" charset="-122"/>
                <a:ea typeface="楷体" pitchFamily="49" charset="-122"/>
              </a:rPr>
              <a:t>“如果没有</a:t>
            </a:r>
            <a:r>
              <a:rPr lang="en-US" altLang="zh-CN" sz="2400" b="1" dirty="0"/>
              <a:t>Russ Fee</a:t>
            </a:r>
            <a:r>
              <a:rPr lang="zh-CN" altLang="en-US" sz="2400" b="1" dirty="0">
                <a:latin typeface="楷体" pitchFamily="49" charset="-122"/>
                <a:ea typeface="楷体" pitchFamily="49" charset="-122"/>
              </a:rPr>
              <a:t>，”</a:t>
            </a:r>
            <a:r>
              <a:rPr lang="en-US" altLang="zh-CN" sz="2400" b="1" dirty="0"/>
              <a:t> Elisa</a:t>
            </a:r>
            <a:r>
              <a:rPr lang="zh-CN" altLang="en-US" sz="2400" b="1" dirty="0">
                <a:latin typeface="楷体" pitchFamily="49" charset="-122"/>
                <a:ea typeface="楷体" pitchFamily="49" charset="-122"/>
              </a:rPr>
              <a:t>说，“这次被袭后果会严重多了。”</a:t>
            </a:r>
          </a:p>
        </p:txBody>
      </p:sp>
      <p:sp>
        <p:nvSpPr>
          <p:cNvPr id="8" name="矩形 7"/>
          <p:cNvSpPr/>
          <p:nvPr/>
        </p:nvSpPr>
        <p:spPr>
          <a:xfrm>
            <a:off x="258251" y="3355043"/>
            <a:ext cx="8634229" cy="1815882"/>
          </a:xfrm>
          <a:prstGeom prst="rect">
            <a:avLst/>
          </a:prstGeom>
          <a:solidFill>
            <a:schemeClr val="accent3">
              <a:lumMod val="20000"/>
              <a:lumOff val="80000"/>
            </a:schemeClr>
          </a:solidFill>
        </p:spPr>
        <p:txBody>
          <a:bodyPr wrap="square">
            <a:spAutoFit/>
          </a:bodyPr>
          <a:lstStyle/>
          <a:p>
            <a:r>
              <a:rPr lang="en-US" altLang="zh-CN" sz="2800" b="1" dirty="0"/>
              <a:t>Feeling safe, the Rispolis breathed a sigh of relief and were obliged to Fee for helping him getting them out of the plight. </a:t>
            </a:r>
            <a:r>
              <a:rPr lang="zh-CN" altLang="en-US" sz="2400" b="1" dirty="0">
                <a:latin typeface="楷体" pitchFamily="49" charset="-122"/>
                <a:ea typeface="楷体" pitchFamily="49" charset="-122"/>
              </a:rPr>
              <a:t>感到安全了，</a:t>
            </a:r>
            <a:r>
              <a:rPr lang="en-US" altLang="zh-CN" sz="2400" b="1" dirty="0">
                <a:latin typeface="楷体" pitchFamily="49" charset="-122"/>
                <a:ea typeface="楷体" pitchFamily="49" charset="-122"/>
              </a:rPr>
              <a:t> </a:t>
            </a:r>
            <a:r>
              <a:rPr lang="en-US" altLang="zh-CN" sz="2800" b="1" dirty="0">
                <a:ea typeface="楷体" pitchFamily="49" charset="-122"/>
              </a:rPr>
              <a:t>Rispolis</a:t>
            </a:r>
            <a:r>
              <a:rPr lang="zh-CN" altLang="en-US" sz="2400" b="1" dirty="0">
                <a:latin typeface="楷体" pitchFamily="49" charset="-122"/>
                <a:ea typeface="楷体" pitchFamily="49" charset="-122"/>
              </a:rPr>
              <a:t>夫妇松了一口气，感谢</a:t>
            </a:r>
            <a:r>
              <a:rPr lang="en-US" altLang="zh-CN" sz="2800" b="1" dirty="0">
                <a:ea typeface="楷体" pitchFamily="49" charset="-122"/>
              </a:rPr>
              <a:t>Fee</a:t>
            </a:r>
            <a:r>
              <a:rPr lang="zh-CN" altLang="en-US" sz="2400" b="1" dirty="0">
                <a:latin typeface="楷体" pitchFamily="49" charset="-122"/>
                <a:ea typeface="楷体" pitchFamily="49" charset="-122"/>
              </a:rPr>
              <a:t>帮助他们摆脱困境。</a:t>
            </a:r>
            <a:endParaRPr lang="zh-CN" altLang="en-US" sz="2400" dirty="0">
              <a:latin typeface="楷体" pitchFamily="49" charset="-122"/>
              <a:ea typeface="楷体" pitchFamily="49" charset="-122"/>
            </a:endParaRPr>
          </a:p>
        </p:txBody>
      </p:sp>
    </p:spTree>
    <p:extLst>
      <p:ext uri="{BB962C8B-B14F-4D97-AF65-F5344CB8AC3E}">
        <p14:creationId xmlns:p14="http://schemas.microsoft.com/office/powerpoint/2010/main" val="8470316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43086"/>
            <a:ext cx="8568952" cy="523220"/>
          </a:xfrm>
          <a:prstGeom prst="rect">
            <a:avLst/>
          </a:prstGeom>
        </p:spPr>
        <p:txBody>
          <a:bodyPr wrap="square">
            <a:spAutoFit/>
          </a:bodyPr>
          <a:lstStyle/>
          <a:p>
            <a:pPr algn="just"/>
            <a:r>
              <a:rPr lang="en-US" altLang="zh-CN" sz="2800" b="1" dirty="0">
                <a:latin typeface="Times New Roman" pitchFamily="18" charset="0"/>
                <a:ea typeface="楷体" pitchFamily="49" charset="-122"/>
              </a:rPr>
              <a:t>Step5: </a:t>
            </a:r>
            <a:r>
              <a:rPr lang="en-US" altLang="zh-CN" sz="2800" b="1" dirty="0">
                <a:solidFill>
                  <a:srgbClr val="FF0000"/>
                </a:solidFill>
                <a:latin typeface="Times New Roman" pitchFamily="18" charset="0"/>
                <a:ea typeface="楷体" pitchFamily="49" charset="-122"/>
              </a:rPr>
              <a:t>Complete </a:t>
            </a:r>
            <a:r>
              <a:rPr lang="en-US" altLang="zh-CN" sz="2800" b="1" dirty="0">
                <a:latin typeface="Times New Roman" pitchFamily="18" charset="0"/>
                <a:ea typeface="楷体" pitchFamily="49" charset="-122"/>
              </a:rPr>
              <a:t>the story</a:t>
            </a:r>
            <a:endParaRPr lang="en-US" altLang="zh-CN" sz="2800" b="1" dirty="0">
              <a:ea typeface="楷体" pitchFamily="49" charset="-122"/>
            </a:endParaRPr>
          </a:p>
        </p:txBody>
      </p:sp>
      <p:sp>
        <p:nvSpPr>
          <p:cNvPr id="3" name="矩形 2"/>
          <p:cNvSpPr/>
          <p:nvPr/>
        </p:nvSpPr>
        <p:spPr>
          <a:xfrm>
            <a:off x="557554" y="831981"/>
            <a:ext cx="7812868" cy="954107"/>
          </a:xfrm>
          <a:prstGeom prst="rect">
            <a:avLst/>
          </a:prstGeom>
          <a:gradFill flip="none" rotWithShape="1">
            <a:gsLst>
              <a:gs pos="0">
                <a:schemeClr val="accent5"/>
              </a:gs>
              <a:gs pos="64999">
                <a:srgbClr val="F0EBD5"/>
              </a:gs>
              <a:gs pos="100000">
                <a:srgbClr val="D1C39F"/>
              </a:gs>
            </a:gsLst>
            <a:lin ang="5400000" scaled="0"/>
            <a:tileRect/>
          </a:gradFill>
        </p:spPr>
        <p:txBody>
          <a:bodyPr wrap="square">
            <a:spAutoFit/>
          </a:bodyPr>
          <a:lstStyle/>
          <a:p>
            <a:pPr algn="just"/>
            <a:r>
              <a:rPr lang="en-US" altLang="zh-CN" sz="2800" b="1" dirty="0"/>
              <a:t>Fee  	  Elisa 	minivan 	 tent  		jaw</a:t>
            </a:r>
          </a:p>
          <a:p>
            <a:pPr algn="just"/>
            <a:r>
              <a:rPr lang="en-US" altLang="zh-CN" sz="2800" b="1" dirty="0"/>
              <a:t>ran      threw  	kicking  	 terrified  	battle</a:t>
            </a:r>
            <a:endParaRPr lang="zh-CN" altLang="en-US" sz="2800" b="1" dirty="0"/>
          </a:p>
        </p:txBody>
      </p:sp>
      <p:sp>
        <p:nvSpPr>
          <p:cNvPr id="4" name="矩形 3"/>
          <p:cNvSpPr/>
          <p:nvPr/>
        </p:nvSpPr>
        <p:spPr>
          <a:xfrm>
            <a:off x="404002" y="2256036"/>
            <a:ext cx="7552373" cy="954107"/>
          </a:xfrm>
          <a:prstGeom prst="rect">
            <a:avLst/>
          </a:prstGeom>
        </p:spPr>
        <p:txBody>
          <a:bodyPr wrap="square">
            <a:spAutoFit/>
          </a:bodyPr>
          <a:lstStyle/>
          <a:p>
            <a:pPr algn="just"/>
            <a:r>
              <a:rPr lang="en-US" altLang="zh-CN" sz="2800" b="1" dirty="0">
                <a:latin typeface="Times New Roman" pitchFamily="18" charset="0"/>
                <a:ea typeface="楷体" pitchFamily="49" charset="-122"/>
              </a:rPr>
              <a:t>Choose at least 5 key words to cover the most important information.</a:t>
            </a:r>
            <a:endParaRPr lang="zh-CN" altLang="en-US" sz="2800" dirty="0"/>
          </a:p>
        </p:txBody>
      </p:sp>
    </p:spTree>
    <p:extLst>
      <p:ext uri="{BB962C8B-B14F-4D97-AF65-F5344CB8AC3E}">
        <p14:creationId xmlns:p14="http://schemas.microsoft.com/office/powerpoint/2010/main" val="8470316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304696"/>
            <a:ext cx="8568952" cy="523220"/>
          </a:xfrm>
          <a:prstGeom prst="rect">
            <a:avLst/>
          </a:prstGeom>
        </p:spPr>
        <p:txBody>
          <a:bodyPr wrap="square">
            <a:spAutoFit/>
          </a:bodyPr>
          <a:lstStyle/>
          <a:p>
            <a:pPr algn="just"/>
            <a:r>
              <a:rPr lang="en-US" altLang="zh-CN" sz="2800" b="1" dirty="0">
                <a:latin typeface="Times New Roman" pitchFamily="18" charset="0"/>
                <a:ea typeface="楷体" pitchFamily="49" charset="-122"/>
              </a:rPr>
              <a:t>Step5: </a:t>
            </a:r>
            <a:r>
              <a:rPr lang="en-US" altLang="zh-CN" sz="2800" b="1" dirty="0">
                <a:solidFill>
                  <a:srgbClr val="FF0000"/>
                </a:solidFill>
                <a:latin typeface="Times New Roman" pitchFamily="18" charset="0"/>
                <a:ea typeface="楷体" pitchFamily="49" charset="-122"/>
              </a:rPr>
              <a:t>Polishing </a:t>
            </a:r>
            <a:r>
              <a:rPr lang="en-US" altLang="zh-CN" sz="2800" b="1" dirty="0">
                <a:latin typeface="Times New Roman" pitchFamily="18" charset="0"/>
                <a:ea typeface="楷体" pitchFamily="49" charset="-122"/>
              </a:rPr>
              <a:t>your writing</a:t>
            </a:r>
            <a:endParaRPr lang="en-US" altLang="zh-CN" sz="2800" b="1" dirty="0">
              <a:ea typeface="楷体" pitchFamily="49" charset="-122"/>
            </a:endParaRPr>
          </a:p>
        </p:txBody>
      </p:sp>
      <p:sp>
        <p:nvSpPr>
          <p:cNvPr id="5" name="矩形 4"/>
          <p:cNvSpPr/>
          <p:nvPr/>
        </p:nvSpPr>
        <p:spPr>
          <a:xfrm>
            <a:off x="302874" y="1275606"/>
            <a:ext cx="6789406" cy="523220"/>
          </a:xfrm>
          <a:prstGeom prst="rect">
            <a:avLst/>
          </a:prstGeom>
        </p:spPr>
        <p:txBody>
          <a:bodyPr wrap="square">
            <a:spAutoFit/>
          </a:bodyPr>
          <a:lstStyle/>
          <a:p>
            <a:r>
              <a:rPr lang="en-US" altLang="zh-CN" sz="2800" b="1" dirty="0">
                <a:latin typeface="Times New Roman" pitchFamily="18" charset="0"/>
                <a:ea typeface="楷体" pitchFamily="49" charset="-122"/>
              </a:rPr>
              <a:t>Language: </a:t>
            </a:r>
            <a:r>
              <a:rPr lang="en-US" altLang="zh-CN" sz="2800" b="1" dirty="0">
                <a:solidFill>
                  <a:srgbClr val="FF0000"/>
                </a:solidFill>
                <a:latin typeface="Times New Roman" pitchFamily="18" charset="0"/>
                <a:ea typeface="楷体" pitchFamily="49" charset="-122"/>
              </a:rPr>
              <a:t>rich</a:t>
            </a:r>
            <a:r>
              <a:rPr lang="en-US" altLang="zh-CN" sz="2800" b="1" dirty="0">
                <a:latin typeface="Times New Roman" pitchFamily="18" charset="0"/>
                <a:ea typeface="楷体" pitchFamily="49" charset="-122"/>
              </a:rPr>
              <a:t>, </a:t>
            </a:r>
            <a:r>
              <a:rPr lang="en-US" altLang="zh-CN" sz="2800" b="1" dirty="0">
                <a:solidFill>
                  <a:srgbClr val="FF0000"/>
                </a:solidFill>
                <a:latin typeface="Times New Roman" pitchFamily="18" charset="0"/>
                <a:ea typeface="楷体" pitchFamily="49" charset="-122"/>
              </a:rPr>
              <a:t>accurate</a:t>
            </a:r>
            <a:r>
              <a:rPr lang="en-US" altLang="zh-CN" sz="2800" b="1" dirty="0">
                <a:latin typeface="Times New Roman" pitchFamily="18" charset="0"/>
                <a:ea typeface="楷体" pitchFamily="49" charset="-122"/>
              </a:rPr>
              <a:t>, </a:t>
            </a:r>
            <a:r>
              <a:rPr lang="en-US" altLang="zh-CN" sz="2800" b="1" dirty="0">
                <a:solidFill>
                  <a:srgbClr val="FF0000"/>
                </a:solidFill>
                <a:latin typeface="Times New Roman" pitchFamily="18" charset="0"/>
                <a:ea typeface="楷体" pitchFamily="49" charset="-122"/>
              </a:rPr>
              <a:t>coherent</a:t>
            </a:r>
          </a:p>
        </p:txBody>
      </p:sp>
      <p:sp>
        <p:nvSpPr>
          <p:cNvPr id="6" name="矩形 5"/>
          <p:cNvSpPr/>
          <p:nvPr/>
        </p:nvSpPr>
        <p:spPr>
          <a:xfrm>
            <a:off x="338229" y="2139701"/>
            <a:ext cx="6826059" cy="954107"/>
          </a:xfrm>
          <a:prstGeom prst="rect">
            <a:avLst/>
          </a:prstGeom>
        </p:spPr>
        <p:txBody>
          <a:bodyPr wrap="square">
            <a:spAutoFit/>
          </a:bodyPr>
          <a:lstStyle/>
          <a:p>
            <a:pPr algn="just"/>
            <a:r>
              <a:rPr lang="en-US" altLang="zh-CN" sz="2800" b="1" dirty="0">
                <a:latin typeface="Times New Roman" pitchFamily="18" charset="0"/>
                <a:ea typeface="楷体" pitchFamily="49" charset="-122"/>
              </a:rPr>
              <a:t>Plot:</a:t>
            </a:r>
            <a:r>
              <a:rPr lang="en-US" altLang="zh-CN" sz="2800" dirty="0"/>
              <a:t> </a:t>
            </a:r>
            <a:r>
              <a:rPr lang="en-US" altLang="zh-CN" sz="2800" b="1" dirty="0">
                <a:solidFill>
                  <a:srgbClr val="FF0000"/>
                </a:solidFill>
              </a:rPr>
              <a:t>correspondence</a:t>
            </a:r>
            <a:r>
              <a:rPr lang="en-US" altLang="zh-CN" sz="2800" b="1" dirty="0"/>
              <a:t> from the former part to the latter part</a:t>
            </a:r>
            <a:endParaRPr lang="en-US" altLang="zh-CN" sz="2800" b="1" dirty="0">
              <a:ea typeface="楷体" pitchFamily="49" charset="-122"/>
            </a:endParaRPr>
          </a:p>
        </p:txBody>
      </p:sp>
    </p:spTree>
    <p:extLst>
      <p:ext uri="{BB962C8B-B14F-4D97-AF65-F5344CB8AC3E}">
        <p14:creationId xmlns:p14="http://schemas.microsoft.com/office/powerpoint/2010/main" val="23018017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86163"/>
            <a:ext cx="9036496" cy="5324535"/>
          </a:xfrm>
          <a:prstGeom prst="rect">
            <a:avLst/>
          </a:prstGeom>
          <a:solidFill>
            <a:schemeClr val="accent3">
              <a:lumMod val="20000"/>
              <a:lumOff val="80000"/>
            </a:schemeClr>
          </a:solidFill>
        </p:spPr>
        <p:txBody>
          <a:bodyPr wrap="square">
            <a:spAutoFit/>
          </a:bodyPr>
          <a:lstStyle/>
          <a:p>
            <a:pPr algn="just"/>
            <a:r>
              <a:rPr lang="en-US" altLang="zh-CN" sz="2000" b="1" dirty="0"/>
              <a:t>Possible version</a:t>
            </a:r>
            <a:r>
              <a:rPr lang="zh-CN" altLang="zh-CN" sz="2000" b="1" dirty="0"/>
              <a:t>：</a:t>
            </a:r>
          </a:p>
          <a:p>
            <a:pPr algn="just"/>
            <a:r>
              <a:rPr lang="en-US" altLang="zh-CN" sz="2000" b="1" dirty="0"/>
              <a:t>      </a:t>
            </a:r>
            <a:r>
              <a:rPr lang="en-US" altLang="zh-CN" sz="3200" b="1" dirty="0"/>
              <a:t>Para1: </a:t>
            </a:r>
            <a:r>
              <a:rPr lang="en-US" altLang="zh-CN" sz="3200" b="1" i="1" dirty="0"/>
              <a:t>Matt, his arms bloodied, flew out of the tent to resume the battle. </a:t>
            </a:r>
            <a:r>
              <a:rPr lang="en-US" altLang="zh-CN" sz="3200" b="1" u="sng" dirty="0"/>
              <a:t>Elisa</a:t>
            </a:r>
            <a:r>
              <a:rPr lang="en-US" altLang="zh-CN" sz="3200" b="1" dirty="0"/>
              <a:t> showed great courage, waving her fists at the wolf, shouting and screaming with the intention of intimidating and scaring it away. The men pelted the wolf with rocks, forcing it back, then the Fees and the Rispolis fled to the shelter of the Fees’ </a:t>
            </a:r>
            <a:r>
              <a:rPr lang="en-US" altLang="zh-CN" sz="3200" b="1" u="sng" dirty="0"/>
              <a:t>minivan</a:t>
            </a:r>
            <a:r>
              <a:rPr lang="en-US" altLang="zh-CN" sz="3200" b="1" dirty="0"/>
              <a:t>. The wolf chased them tightly. Howling wildly, the wolf crashed the van violently and scratched at it with its sharp claws fierecely</a:t>
            </a:r>
            <a:r>
              <a:rPr lang="en-US" altLang="zh-CN" sz="3200" b="1" dirty="0" smtClean="0"/>
              <a:t>.</a:t>
            </a:r>
            <a:r>
              <a:rPr lang="en-US" altLang="zh-CN" sz="2000" b="1" dirty="0" smtClean="0"/>
              <a:t>       </a:t>
            </a:r>
            <a:endParaRPr lang="zh-CN" altLang="zh-CN" sz="2000" b="1" dirty="0"/>
          </a:p>
        </p:txBody>
      </p:sp>
      <p:sp>
        <p:nvSpPr>
          <p:cNvPr id="2" name="矩形 1"/>
          <p:cNvSpPr/>
          <p:nvPr/>
        </p:nvSpPr>
        <p:spPr>
          <a:xfrm>
            <a:off x="1619672" y="1175093"/>
            <a:ext cx="1438214" cy="584775"/>
          </a:xfrm>
          <a:prstGeom prst="rect">
            <a:avLst/>
          </a:prstGeom>
          <a:solidFill>
            <a:schemeClr val="accent3">
              <a:lumMod val="20000"/>
              <a:lumOff val="80000"/>
            </a:schemeClr>
          </a:solidFill>
        </p:spPr>
        <p:txBody>
          <a:bodyPr wrap="none">
            <a:spAutoFit/>
          </a:bodyPr>
          <a:lstStyle/>
          <a:p>
            <a:r>
              <a:rPr lang="en-US" altLang="zh-CN" sz="3200" b="1" dirty="0">
                <a:solidFill>
                  <a:srgbClr val="FF0000"/>
                </a:solidFill>
              </a:rPr>
              <a:t>waving</a:t>
            </a:r>
            <a:endParaRPr lang="zh-CN" altLang="en-US" sz="3200" dirty="0">
              <a:solidFill>
                <a:srgbClr val="FF0000"/>
              </a:solidFill>
            </a:endParaRPr>
          </a:p>
        </p:txBody>
      </p:sp>
      <p:sp>
        <p:nvSpPr>
          <p:cNvPr id="4" name="矩形 3"/>
          <p:cNvSpPr/>
          <p:nvPr/>
        </p:nvSpPr>
        <p:spPr>
          <a:xfrm>
            <a:off x="6572695" y="1223032"/>
            <a:ext cx="1688283" cy="584775"/>
          </a:xfrm>
          <a:prstGeom prst="rect">
            <a:avLst/>
          </a:prstGeom>
          <a:solidFill>
            <a:schemeClr val="accent3">
              <a:lumMod val="20000"/>
              <a:lumOff val="80000"/>
            </a:schemeClr>
          </a:solidFill>
        </p:spPr>
        <p:txBody>
          <a:bodyPr wrap="none">
            <a:spAutoFit/>
          </a:bodyPr>
          <a:lstStyle/>
          <a:p>
            <a:r>
              <a:rPr lang="en-US" altLang="zh-CN" sz="3200" b="1" dirty="0">
                <a:solidFill>
                  <a:srgbClr val="FF0000"/>
                </a:solidFill>
              </a:rPr>
              <a:t>shouting</a:t>
            </a:r>
            <a:endParaRPr lang="zh-CN" altLang="en-US" sz="3200" dirty="0">
              <a:solidFill>
                <a:srgbClr val="FF0000"/>
              </a:solidFill>
            </a:endParaRPr>
          </a:p>
        </p:txBody>
      </p:sp>
      <p:sp>
        <p:nvSpPr>
          <p:cNvPr id="5" name="矩形 4"/>
          <p:cNvSpPr/>
          <p:nvPr/>
        </p:nvSpPr>
        <p:spPr>
          <a:xfrm>
            <a:off x="0" y="1779662"/>
            <a:ext cx="1979003" cy="584775"/>
          </a:xfrm>
          <a:prstGeom prst="rect">
            <a:avLst/>
          </a:prstGeom>
          <a:solidFill>
            <a:schemeClr val="accent3">
              <a:lumMod val="20000"/>
              <a:lumOff val="80000"/>
            </a:schemeClr>
          </a:solidFill>
        </p:spPr>
        <p:txBody>
          <a:bodyPr wrap="none">
            <a:spAutoFit/>
          </a:bodyPr>
          <a:lstStyle/>
          <a:p>
            <a:r>
              <a:rPr lang="en-US" altLang="zh-CN" sz="3200" b="1" dirty="0">
                <a:solidFill>
                  <a:srgbClr val="FF0000"/>
                </a:solidFill>
              </a:rPr>
              <a:t>screaming</a:t>
            </a:r>
            <a:endParaRPr lang="zh-CN" altLang="en-US" sz="3200" dirty="0">
              <a:solidFill>
                <a:srgbClr val="FF0000"/>
              </a:solidFill>
            </a:endParaRPr>
          </a:p>
        </p:txBody>
      </p:sp>
      <p:sp>
        <p:nvSpPr>
          <p:cNvPr id="7" name="椭圆形标注 6"/>
          <p:cNvSpPr/>
          <p:nvPr/>
        </p:nvSpPr>
        <p:spPr>
          <a:xfrm>
            <a:off x="2973845" y="-92546"/>
            <a:ext cx="1872208" cy="576064"/>
          </a:xfrm>
          <a:prstGeom prst="wedgeEllipseCallout">
            <a:avLst>
              <a:gd name="adj1" fmla="val -51132"/>
              <a:gd name="adj2" fmla="val 24327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FF0000"/>
                </a:solidFill>
                <a:latin typeface="Times New Roman" pitchFamily="18" charset="0"/>
                <a:ea typeface="楷体" pitchFamily="49" charset="-122"/>
              </a:rPr>
              <a:t>rich</a:t>
            </a:r>
            <a:endParaRPr lang="zh-CN" altLang="en-US" sz="3200" dirty="0"/>
          </a:p>
        </p:txBody>
      </p:sp>
      <p:sp>
        <p:nvSpPr>
          <p:cNvPr id="8" name="矩形 7"/>
          <p:cNvSpPr/>
          <p:nvPr/>
        </p:nvSpPr>
        <p:spPr>
          <a:xfrm>
            <a:off x="1331640" y="2635047"/>
            <a:ext cx="1430776" cy="584775"/>
          </a:xfrm>
          <a:prstGeom prst="rect">
            <a:avLst/>
          </a:prstGeom>
          <a:solidFill>
            <a:schemeClr val="accent3">
              <a:lumMod val="20000"/>
              <a:lumOff val="80000"/>
            </a:schemeClr>
          </a:solidFill>
        </p:spPr>
        <p:txBody>
          <a:bodyPr wrap="none">
            <a:spAutoFit/>
          </a:bodyPr>
          <a:lstStyle/>
          <a:p>
            <a:r>
              <a:rPr lang="en-US" altLang="zh-CN" sz="3200" b="1" dirty="0">
                <a:solidFill>
                  <a:srgbClr val="FF0000"/>
                </a:solidFill>
              </a:rPr>
              <a:t>forcing</a:t>
            </a:r>
            <a:endParaRPr lang="zh-CN" altLang="en-US" sz="3200" dirty="0">
              <a:solidFill>
                <a:srgbClr val="FF0000"/>
              </a:solidFill>
            </a:endParaRPr>
          </a:p>
        </p:txBody>
      </p:sp>
      <p:sp>
        <p:nvSpPr>
          <p:cNvPr id="10" name="矩形 9"/>
          <p:cNvSpPr/>
          <p:nvPr/>
        </p:nvSpPr>
        <p:spPr>
          <a:xfrm>
            <a:off x="1725150" y="3639993"/>
            <a:ext cx="3751348" cy="584775"/>
          </a:xfrm>
          <a:prstGeom prst="rect">
            <a:avLst/>
          </a:prstGeom>
          <a:solidFill>
            <a:schemeClr val="accent3">
              <a:lumMod val="20000"/>
              <a:lumOff val="80000"/>
            </a:schemeClr>
          </a:solidFill>
        </p:spPr>
        <p:txBody>
          <a:bodyPr wrap="none">
            <a:spAutoFit/>
          </a:bodyPr>
          <a:lstStyle/>
          <a:p>
            <a:r>
              <a:rPr lang="en-US" altLang="zh-CN" sz="3200" b="1" dirty="0" smtClean="0">
                <a:solidFill>
                  <a:srgbClr val="FF0000"/>
                </a:solidFill>
              </a:rPr>
              <a:t>chased  ……</a:t>
            </a:r>
            <a:r>
              <a:rPr lang="en-US" altLang="zh-CN" sz="3200" b="1" dirty="0"/>
              <a:t> </a:t>
            </a:r>
            <a:r>
              <a:rPr lang="en-US" altLang="zh-CN" sz="3200" b="1" dirty="0">
                <a:solidFill>
                  <a:srgbClr val="00B050"/>
                </a:solidFill>
              </a:rPr>
              <a:t>tightly</a:t>
            </a:r>
            <a:endParaRPr lang="zh-CN" altLang="en-US" sz="3200" dirty="0">
              <a:solidFill>
                <a:srgbClr val="00B050"/>
              </a:solidFill>
            </a:endParaRPr>
          </a:p>
        </p:txBody>
      </p:sp>
      <p:sp>
        <p:nvSpPr>
          <p:cNvPr id="11" name="矩形 10"/>
          <p:cNvSpPr/>
          <p:nvPr/>
        </p:nvSpPr>
        <p:spPr>
          <a:xfrm>
            <a:off x="1565491" y="3213844"/>
            <a:ext cx="845103" cy="584775"/>
          </a:xfrm>
          <a:prstGeom prst="rect">
            <a:avLst/>
          </a:prstGeom>
          <a:solidFill>
            <a:schemeClr val="accent3">
              <a:lumMod val="20000"/>
              <a:lumOff val="80000"/>
            </a:schemeClr>
          </a:solidFill>
        </p:spPr>
        <p:txBody>
          <a:bodyPr wrap="none">
            <a:spAutoFit/>
          </a:bodyPr>
          <a:lstStyle/>
          <a:p>
            <a:r>
              <a:rPr lang="en-US" altLang="zh-CN" sz="3200" b="1" dirty="0">
                <a:solidFill>
                  <a:srgbClr val="FF0000"/>
                </a:solidFill>
              </a:rPr>
              <a:t>fled</a:t>
            </a:r>
            <a:endParaRPr lang="zh-CN" altLang="en-US" sz="3200" dirty="0">
              <a:solidFill>
                <a:srgbClr val="FF0000"/>
              </a:solidFill>
            </a:endParaRPr>
          </a:p>
        </p:txBody>
      </p:sp>
      <p:sp>
        <p:nvSpPr>
          <p:cNvPr id="12" name="矩形 11"/>
          <p:cNvSpPr/>
          <p:nvPr/>
        </p:nvSpPr>
        <p:spPr>
          <a:xfrm>
            <a:off x="5437267" y="3723878"/>
            <a:ext cx="2839239" cy="584775"/>
          </a:xfrm>
          <a:prstGeom prst="rect">
            <a:avLst/>
          </a:prstGeom>
          <a:solidFill>
            <a:schemeClr val="accent3">
              <a:lumMod val="20000"/>
              <a:lumOff val="80000"/>
            </a:schemeClr>
          </a:solidFill>
        </p:spPr>
        <p:txBody>
          <a:bodyPr wrap="none">
            <a:spAutoFit/>
          </a:bodyPr>
          <a:lstStyle/>
          <a:p>
            <a:r>
              <a:rPr lang="en-US" altLang="zh-CN" sz="3200" b="1" dirty="0">
                <a:solidFill>
                  <a:srgbClr val="FF0000"/>
                </a:solidFill>
              </a:rPr>
              <a:t>Howling</a:t>
            </a:r>
            <a:r>
              <a:rPr lang="en-US" altLang="zh-CN" sz="3200" b="1" dirty="0">
                <a:solidFill>
                  <a:srgbClr val="00B050"/>
                </a:solidFill>
              </a:rPr>
              <a:t> wildly</a:t>
            </a:r>
            <a:endParaRPr lang="zh-CN" altLang="en-US" sz="3200" dirty="0">
              <a:solidFill>
                <a:srgbClr val="00B050"/>
              </a:solidFill>
            </a:endParaRPr>
          </a:p>
        </p:txBody>
      </p:sp>
      <p:sp>
        <p:nvSpPr>
          <p:cNvPr id="13" name="矩形 12"/>
          <p:cNvSpPr/>
          <p:nvPr/>
        </p:nvSpPr>
        <p:spPr>
          <a:xfrm>
            <a:off x="896794" y="4155926"/>
            <a:ext cx="4611310" cy="584775"/>
          </a:xfrm>
          <a:prstGeom prst="rect">
            <a:avLst/>
          </a:prstGeom>
          <a:solidFill>
            <a:schemeClr val="accent3">
              <a:lumMod val="20000"/>
              <a:lumOff val="80000"/>
            </a:schemeClr>
          </a:solidFill>
        </p:spPr>
        <p:txBody>
          <a:bodyPr wrap="square">
            <a:spAutoFit/>
          </a:bodyPr>
          <a:lstStyle/>
          <a:p>
            <a:r>
              <a:rPr lang="en-US" altLang="zh-CN" sz="3200" b="1" dirty="0">
                <a:solidFill>
                  <a:srgbClr val="FF0000"/>
                </a:solidFill>
              </a:rPr>
              <a:t>crashed</a:t>
            </a:r>
            <a:r>
              <a:rPr lang="en-US" altLang="zh-CN" sz="3200" b="1" dirty="0">
                <a:solidFill>
                  <a:srgbClr val="00B050"/>
                </a:solidFill>
              </a:rPr>
              <a:t> </a:t>
            </a:r>
            <a:r>
              <a:rPr lang="en-US" altLang="zh-CN" sz="3200" b="1" dirty="0" smtClean="0">
                <a:solidFill>
                  <a:srgbClr val="00B050"/>
                </a:solidFill>
              </a:rPr>
              <a:t>   …...    violently </a:t>
            </a:r>
            <a:endParaRPr lang="zh-CN" altLang="en-US" sz="3200" dirty="0">
              <a:solidFill>
                <a:srgbClr val="00B050"/>
              </a:solidFill>
            </a:endParaRPr>
          </a:p>
        </p:txBody>
      </p:sp>
      <p:sp>
        <p:nvSpPr>
          <p:cNvPr id="14" name="矩形 13"/>
          <p:cNvSpPr/>
          <p:nvPr/>
        </p:nvSpPr>
        <p:spPr>
          <a:xfrm>
            <a:off x="6300192" y="4230169"/>
            <a:ext cx="1872629" cy="584775"/>
          </a:xfrm>
          <a:prstGeom prst="rect">
            <a:avLst/>
          </a:prstGeom>
          <a:solidFill>
            <a:schemeClr val="accent3">
              <a:lumMod val="20000"/>
              <a:lumOff val="80000"/>
            </a:schemeClr>
          </a:solidFill>
        </p:spPr>
        <p:txBody>
          <a:bodyPr wrap="none">
            <a:spAutoFit/>
          </a:bodyPr>
          <a:lstStyle/>
          <a:p>
            <a:r>
              <a:rPr lang="en-US" altLang="zh-CN" sz="3200" b="1" dirty="0">
                <a:solidFill>
                  <a:srgbClr val="FF0000"/>
                </a:solidFill>
              </a:rPr>
              <a:t>scratched</a:t>
            </a:r>
            <a:endParaRPr lang="zh-CN" altLang="en-US" sz="3200" dirty="0">
              <a:solidFill>
                <a:srgbClr val="FF0000"/>
              </a:solidFill>
            </a:endParaRPr>
          </a:p>
        </p:txBody>
      </p:sp>
      <p:sp>
        <p:nvSpPr>
          <p:cNvPr id="16" name="矩形 15"/>
          <p:cNvSpPr/>
          <p:nvPr/>
        </p:nvSpPr>
        <p:spPr>
          <a:xfrm>
            <a:off x="1365940" y="4640144"/>
            <a:ext cx="1226125" cy="584775"/>
          </a:xfrm>
          <a:prstGeom prst="rect">
            <a:avLst/>
          </a:prstGeom>
          <a:solidFill>
            <a:schemeClr val="accent3">
              <a:lumMod val="20000"/>
              <a:lumOff val="80000"/>
            </a:schemeClr>
          </a:solidFill>
        </p:spPr>
        <p:txBody>
          <a:bodyPr wrap="square">
            <a:spAutoFit/>
          </a:bodyPr>
          <a:lstStyle/>
          <a:p>
            <a:r>
              <a:rPr lang="en-US" altLang="zh-CN" sz="3200" b="1" dirty="0">
                <a:solidFill>
                  <a:srgbClr val="00B050"/>
                </a:solidFill>
              </a:rPr>
              <a:t>sharp </a:t>
            </a:r>
            <a:endParaRPr lang="zh-CN" altLang="en-US" sz="3200" dirty="0">
              <a:solidFill>
                <a:srgbClr val="00B050"/>
              </a:solidFill>
            </a:endParaRPr>
          </a:p>
        </p:txBody>
      </p:sp>
      <p:sp>
        <p:nvSpPr>
          <p:cNvPr id="17" name="矩形 16"/>
          <p:cNvSpPr/>
          <p:nvPr/>
        </p:nvSpPr>
        <p:spPr>
          <a:xfrm>
            <a:off x="3499933" y="4663804"/>
            <a:ext cx="1660006" cy="584775"/>
          </a:xfrm>
          <a:prstGeom prst="rect">
            <a:avLst/>
          </a:prstGeom>
          <a:solidFill>
            <a:schemeClr val="accent3">
              <a:lumMod val="20000"/>
              <a:lumOff val="80000"/>
            </a:schemeClr>
          </a:solidFill>
        </p:spPr>
        <p:txBody>
          <a:bodyPr wrap="none">
            <a:spAutoFit/>
          </a:bodyPr>
          <a:lstStyle/>
          <a:p>
            <a:r>
              <a:rPr lang="en-US" altLang="zh-CN" sz="3200" b="1" dirty="0">
                <a:solidFill>
                  <a:srgbClr val="00B050"/>
                </a:solidFill>
              </a:rPr>
              <a:t>fierecely</a:t>
            </a:r>
            <a:endParaRPr lang="zh-CN" altLang="en-US" sz="3200" dirty="0">
              <a:solidFill>
                <a:srgbClr val="00B050"/>
              </a:solidFill>
            </a:endParaRPr>
          </a:p>
        </p:txBody>
      </p:sp>
      <p:sp>
        <p:nvSpPr>
          <p:cNvPr id="18" name="椭圆形标注 17"/>
          <p:cNvSpPr/>
          <p:nvPr/>
        </p:nvSpPr>
        <p:spPr>
          <a:xfrm>
            <a:off x="5004048" y="4538767"/>
            <a:ext cx="3848523" cy="834847"/>
          </a:xfrm>
          <a:prstGeom prst="wedgeEllipseCallout">
            <a:avLst>
              <a:gd name="adj1" fmla="val -49188"/>
              <a:gd name="adj2" fmla="val -8096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FF0000"/>
                </a:solidFill>
                <a:latin typeface="Times New Roman" pitchFamily="18" charset="0"/>
                <a:ea typeface="楷体" pitchFamily="49" charset="-122"/>
              </a:rPr>
              <a:t>rich</a:t>
            </a:r>
            <a:r>
              <a:rPr lang="en-US" altLang="zh-CN" sz="3200" b="1" dirty="0" smtClean="0">
                <a:solidFill>
                  <a:srgbClr val="00B050"/>
                </a:solidFill>
                <a:latin typeface="Times New Roman" pitchFamily="18" charset="0"/>
                <a:ea typeface="楷体" pitchFamily="49" charset="-122"/>
              </a:rPr>
              <a:t>&amp;accurate</a:t>
            </a:r>
            <a:endParaRPr lang="zh-CN" altLang="en-US" sz="3200" dirty="0">
              <a:solidFill>
                <a:srgbClr val="00B050"/>
              </a:solidFill>
            </a:endParaRPr>
          </a:p>
        </p:txBody>
      </p:sp>
      <p:sp>
        <p:nvSpPr>
          <p:cNvPr id="19" name="矩形 18"/>
          <p:cNvSpPr/>
          <p:nvPr/>
        </p:nvSpPr>
        <p:spPr>
          <a:xfrm>
            <a:off x="5054854" y="2175269"/>
            <a:ext cx="1255472" cy="584775"/>
          </a:xfrm>
          <a:prstGeom prst="rect">
            <a:avLst/>
          </a:prstGeom>
          <a:solidFill>
            <a:schemeClr val="accent3">
              <a:lumMod val="20000"/>
              <a:lumOff val="80000"/>
            </a:schemeClr>
          </a:solidFill>
        </p:spPr>
        <p:txBody>
          <a:bodyPr wrap="none">
            <a:spAutoFit/>
          </a:bodyPr>
          <a:lstStyle/>
          <a:p>
            <a:r>
              <a:rPr lang="en-US" altLang="zh-CN" sz="3200" b="1" dirty="0">
                <a:solidFill>
                  <a:srgbClr val="FF0000"/>
                </a:solidFill>
              </a:rPr>
              <a:t>pelted</a:t>
            </a:r>
            <a:endParaRPr lang="zh-CN" altLang="en-US" sz="3200" dirty="0">
              <a:solidFill>
                <a:srgbClr val="FF0000"/>
              </a:solidFill>
            </a:endParaRPr>
          </a:p>
        </p:txBody>
      </p:sp>
      <p:sp>
        <p:nvSpPr>
          <p:cNvPr id="20" name="矩形 19"/>
          <p:cNvSpPr/>
          <p:nvPr/>
        </p:nvSpPr>
        <p:spPr>
          <a:xfrm>
            <a:off x="5004048" y="0"/>
            <a:ext cx="4198105" cy="923330"/>
          </a:xfrm>
          <a:prstGeom prst="rect">
            <a:avLst/>
          </a:prstGeom>
          <a:solidFill>
            <a:schemeClr val="accent2">
              <a:lumMod val="20000"/>
              <a:lumOff val="80000"/>
            </a:schemeClr>
          </a:solidFill>
        </p:spPr>
        <p:txBody>
          <a:bodyPr wrap="square">
            <a:spAutoFit/>
          </a:bodyPr>
          <a:lstStyle/>
          <a:p>
            <a:r>
              <a:rPr lang="en-US" altLang="zh-CN" b="1" dirty="0">
                <a:solidFill>
                  <a:srgbClr val="FF0000"/>
                </a:solidFill>
              </a:rPr>
              <a:t>c</a:t>
            </a:r>
            <a:r>
              <a:rPr lang="en-US" altLang="zh-CN" b="1" dirty="0" smtClean="0">
                <a:solidFill>
                  <a:srgbClr val="FF0000"/>
                </a:solidFill>
              </a:rPr>
              <a:t>orrespondence:</a:t>
            </a:r>
            <a:r>
              <a:rPr lang="en-US" altLang="zh-CN" b="1" dirty="0" smtClean="0"/>
              <a:t>the </a:t>
            </a:r>
            <a:r>
              <a:rPr lang="en-US" altLang="zh-CN" b="1" dirty="0"/>
              <a:t>preceding </a:t>
            </a:r>
            <a:r>
              <a:rPr lang="en-US" altLang="zh-CN" b="1" dirty="0" smtClean="0"/>
              <a:t>plot: </a:t>
            </a:r>
            <a:r>
              <a:rPr lang="en-US" altLang="zh-CN" b="1" dirty="0" smtClean="0">
                <a:solidFill>
                  <a:srgbClr val="7030A0"/>
                </a:solidFill>
              </a:rPr>
              <a:t>Elisa </a:t>
            </a:r>
            <a:r>
              <a:rPr lang="en-US" altLang="zh-CN" b="1" dirty="0">
                <a:solidFill>
                  <a:srgbClr val="7030A0"/>
                </a:solidFill>
              </a:rPr>
              <a:t>was pulling on his legs trying to get him back</a:t>
            </a:r>
            <a:endParaRPr lang="zh-CN" altLang="en-US" dirty="0">
              <a:solidFill>
                <a:srgbClr val="7030A0"/>
              </a:solidFill>
            </a:endParaRPr>
          </a:p>
        </p:txBody>
      </p:sp>
      <p:sp>
        <p:nvSpPr>
          <p:cNvPr id="21" name="矩形 20"/>
          <p:cNvSpPr/>
          <p:nvPr/>
        </p:nvSpPr>
        <p:spPr>
          <a:xfrm>
            <a:off x="6372200" y="781100"/>
            <a:ext cx="2697149" cy="584775"/>
          </a:xfrm>
          <a:prstGeom prst="rect">
            <a:avLst/>
          </a:prstGeom>
          <a:solidFill>
            <a:schemeClr val="accent3">
              <a:lumMod val="20000"/>
              <a:lumOff val="80000"/>
            </a:schemeClr>
          </a:solidFill>
        </p:spPr>
        <p:txBody>
          <a:bodyPr wrap="none">
            <a:spAutoFit/>
          </a:bodyPr>
          <a:lstStyle/>
          <a:p>
            <a:r>
              <a:rPr lang="en-US" altLang="zh-CN" sz="3200" b="1" dirty="0">
                <a:solidFill>
                  <a:srgbClr val="7030A0"/>
                </a:solidFill>
              </a:rPr>
              <a:t>showed </a:t>
            </a:r>
            <a:r>
              <a:rPr lang="en-US" altLang="zh-CN" sz="3200" b="1" dirty="0" smtClean="0">
                <a:solidFill>
                  <a:srgbClr val="7030A0"/>
                </a:solidFill>
              </a:rPr>
              <a:t>  great</a:t>
            </a:r>
            <a:endParaRPr lang="zh-CN" altLang="en-US" sz="3200" dirty="0">
              <a:solidFill>
                <a:srgbClr val="7030A0"/>
              </a:solidFill>
            </a:endParaRPr>
          </a:p>
        </p:txBody>
      </p:sp>
      <p:sp>
        <p:nvSpPr>
          <p:cNvPr id="22" name="矩形 21"/>
          <p:cNvSpPr/>
          <p:nvPr/>
        </p:nvSpPr>
        <p:spPr>
          <a:xfrm>
            <a:off x="-10581" y="1217426"/>
            <a:ext cx="1576072" cy="584775"/>
          </a:xfrm>
          <a:prstGeom prst="rect">
            <a:avLst/>
          </a:prstGeom>
          <a:solidFill>
            <a:schemeClr val="accent3">
              <a:lumMod val="20000"/>
              <a:lumOff val="80000"/>
            </a:schemeClr>
          </a:solidFill>
        </p:spPr>
        <p:txBody>
          <a:bodyPr wrap="none">
            <a:spAutoFit/>
          </a:bodyPr>
          <a:lstStyle/>
          <a:p>
            <a:r>
              <a:rPr lang="en-US" altLang="zh-CN" sz="3200" b="1" dirty="0" smtClean="0">
                <a:solidFill>
                  <a:srgbClr val="7030A0"/>
                </a:solidFill>
              </a:rPr>
              <a:t>courage</a:t>
            </a:r>
            <a:endParaRPr lang="zh-CN" altLang="en-US" sz="3200" dirty="0">
              <a:solidFill>
                <a:srgbClr val="7030A0"/>
              </a:solidFill>
            </a:endParaRPr>
          </a:p>
        </p:txBody>
      </p:sp>
    </p:spTree>
    <p:extLst>
      <p:ext uri="{BB962C8B-B14F-4D97-AF65-F5344CB8AC3E}">
        <p14:creationId xmlns:p14="http://schemas.microsoft.com/office/powerpoint/2010/main" val="2808550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ppt_x"/>
                                          </p:val>
                                        </p:tav>
                                        <p:tav tm="100000">
                                          <p:val>
                                            <p:strVal val="#ppt_x"/>
                                          </p:val>
                                        </p:tav>
                                      </p:tavLst>
                                    </p:anim>
                                    <p:anim calcmode="lin" valueType="num">
                                      <p:cBhvr additive="base">
                                        <p:cTn id="9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additive="base">
                                        <p:cTn id="103" dur="500" fill="hold"/>
                                        <p:tgtEl>
                                          <p:spTgt spid="20"/>
                                        </p:tgtEl>
                                        <p:attrNameLst>
                                          <p:attrName>ppt_x</p:attrName>
                                        </p:attrNameLst>
                                      </p:cBhvr>
                                      <p:tavLst>
                                        <p:tav tm="0">
                                          <p:val>
                                            <p:strVal val="#ppt_x"/>
                                          </p:val>
                                        </p:tav>
                                        <p:tav tm="100000">
                                          <p:val>
                                            <p:strVal val="#ppt_x"/>
                                          </p:val>
                                        </p:tav>
                                      </p:tavLst>
                                    </p:anim>
                                    <p:anim calcmode="lin" valueType="num">
                                      <p:cBhvr additive="base">
                                        <p:cTn id="10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P spid="8"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882" y="-246147"/>
            <a:ext cx="9108504" cy="5509200"/>
          </a:xfrm>
          <a:prstGeom prst="rect">
            <a:avLst/>
          </a:prstGeom>
          <a:solidFill>
            <a:schemeClr val="accent3">
              <a:lumMod val="20000"/>
              <a:lumOff val="80000"/>
            </a:schemeClr>
          </a:solidFill>
        </p:spPr>
        <p:txBody>
          <a:bodyPr wrap="square">
            <a:spAutoFit/>
          </a:bodyPr>
          <a:lstStyle/>
          <a:p>
            <a:pPr algn="just"/>
            <a:r>
              <a:rPr lang="en-US" altLang="zh-CN" sz="3200" b="1" dirty="0" smtClean="0"/>
              <a:t>Para2</a:t>
            </a:r>
            <a:r>
              <a:rPr lang="en-US" altLang="zh-CN" sz="3200" b="1" dirty="0"/>
              <a:t>: </a:t>
            </a:r>
            <a:r>
              <a:rPr lang="en-US" altLang="zh-CN" sz="3200" b="1" i="1" dirty="0"/>
              <a:t>Just at that moment, a police car came, along with an ambulance. </a:t>
            </a:r>
            <a:r>
              <a:rPr lang="en-US" altLang="zh-CN" sz="3200" b="1" dirty="0"/>
              <a:t>Hearing the sirens, the wolf tried to flee, but was tracked down by park officials and euthanized(</a:t>
            </a:r>
            <a:r>
              <a:rPr lang="zh-CN" altLang="zh-CN" sz="3200" b="1" dirty="0">
                <a:latin typeface="楷体" pitchFamily="49" charset="-122"/>
                <a:ea typeface="楷体" pitchFamily="49" charset="-122"/>
              </a:rPr>
              <a:t>安乐死</a:t>
            </a:r>
            <a:r>
              <a:rPr lang="en-US" altLang="zh-CN" sz="3200" b="1" dirty="0"/>
              <a:t>). Matt was taken to a local hospital suffering puncture wounds. He soon fully recovered. When Elisa thanked  </a:t>
            </a:r>
            <a:r>
              <a:rPr lang="en-US" altLang="zh-CN" sz="3200" b="1" u="sng" dirty="0"/>
              <a:t>Fee</a:t>
            </a:r>
            <a:r>
              <a:rPr lang="en-US" altLang="zh-CN" sz="3200" b="1" dirty="0"/>
              <a:t> for his heroic, whom Elisa nicknamed their guardian angel, he did admit to a fleeting thought during the heat of </a:t>
            </a:r>
            <a:r>
              <a:rPr lang="en-US" altLang="zh-CN" sz="3200" b="1" u="sng" dirty="0"/>
              <a:t>battle</a:t>
            </a:r>
            <a:r>
              <a:rPr lang="en-US" altLang="zh-CN" sz="3200" b="1" dirty="0"/>
              <a:t>. The moment the wolf locked eyes with him, Fee said, “I immediately regretted </a:t>
            </a:r>
            <a:r>
              <a:rPr lang="en-US" altLang="zh-CN" sz="3200" b="1" u="sng" dirty="0"/>
              <a:t>kicking</a:t>
            </a:r>
            <a:r>
              <a:rPr lang="en-US" altLang="zh-CN" sz="3200" b="1" dirty="0"/>
              <a:t> it.” </a:t>
            </a:r>
            <a:endParaRPr lang="zh-CN" altLang="zh-CN" sz="3200" b="1" dirty="0"/>
          </a:p>
        </p:txBody>
      </p:sp>
      <p:sp>
        <p:nvSpPr>
          <p:cNvPr id="2" name="矩形 1"/>
          <p:cNvSpPr/>
          <p:nvPr/>
        </p:nvSpPr>
        <p:spPr>
          <a:xfrm>
            <a:off x="93109" y="769440"/>
            <a:ext cx="1574470" cy="584775"/>
          </a:xfrm>
          <a:prstGeom prst="rect">
            <a:avLst/>
          </a:prstGeom>
          <a:solidFill>
            <a:schemeClr val="accent3">
              <a:lumMod val="20000"/>
              <a:lumOff val="80000"/>
            </a:schemeClr>
          </a:solidFill>
        </p:spPr>
        <p:txBody>
          <a:bodyPr wrap="none">
            <a:spAutoFit/>
          </a:bodyPr>
          <a:lstStyle/>
          <a:p>
            <a:r>
              <a:rPr lang="en-US" altLang="zh-CN" sz="3200" b="1" dirty="0">
                <a:solidFill>
                  <a:srgbClr val="00B0F0"/>
                </a:solidFill>
              </a:rPr>
              <a:t>tried to </a:t>
            </a:r>
            <a:endParaRPr lang="zh-CN" altLang="en-US" sz="3200" dirty="0">
              <a:solidFill>
                <a:srgbClr val="00B0F0"/>
              </a:solidFill>
            </a:endParaRPr>
          </a:p>
        </p:txBody>
      </p:sp>
      <p:sp>
        <p:nvSpPr>
          <p:cNvPr id="4" name="矩形 3"/>
          <p:cNvSpPr/>
          <p:nvPr/>
        </p:nvSpPr>
        <p:spPr>
          <a:xfrm>
            <a:off x="2699792" y="784831"/>
            <a:ext cx="776175" cy="584775"/>
          </a:xfrm>
          <a:prstGeom prst="rect">
            <a:avLst/>
          </a:prstGeom>
          <a:solidFill>
            <a:schemeClr val="accent3">
              <a:lumMod val="20000"/>
              <a:lumOff val="80000"/>
            </a:schemeClr>
          </a:solidFill>
        </p:spPr>
        <p:txBody>
          <a:bodyPr wrap="none">
            <a:spAutoFit/>
          </a:bodyPr>
          <a:lstStyle/>
          <a:p>
            <a:r>
              <a:rPr lang="en-US" altLang="zh-CN" sz="3200" b="1" dirty="0">
                <a:solidFill>
                  <a:srgbClr val="00B0F0"/>
                </a:solidFill>
              </a:rPr>
              <a:t>but</a:t>
            </a:r>
            <a:endParaRPr lang="zh-CN" altLang="en-US" sz="3200" dirty="0">
              <a:solidFill>
                <a:srgbClr val="00B0F0"/>
              </a:solidFill>
            </a:endParaRPr>
          </a:p>
        </p:txBody>
      </p:sp>
      <p:sp>
        <p:nvSpPr>
          <p:cNvPr id="5" name="椭圆形标注 4"/>
          <p:cNvSpPr/>
          <p:nvPr/>
        </p:nvSpPr>
        <p:spPr>
          <a:xfrm>
            <a:off x="2699792" y="-92546"/>
            <a:ext cx="2520280" cy="576064"/>
          </a:xfrm>
          <a:prstGeom prst="wedgeEllipseCallout">
            <a:avLst>
              <a:gd name="adj1" fmla="val -34000"/>
              <a:gd name="adj2" fmla="val 13451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a:solidFill>
                  <a:srgbClr val="00B0F0"/>
                </a:solidFill>
                <a:latin typeface="Times New Roman" pitchFamily="18" charset="0"/>
                <a:ea typeface="楷体" pitchFamily="49" charset="-122"/>
              </a:rPr>
              <a:t>coherent</a:t>
            </a:r>
            <a:endParaRPr lang="en-US" altLang="zh-CN" sz="3200" b="1" dirty="0">
              <a:solidFill>
                <a:srgbClr val="00B0F0"/>
              </a:solidFill>
              <a:latin typeface="Times New Roman" pitchFamily="18" charset="0"/>
              <a:ea typeface="楷体" pitchFamily="49" charset="-122"/>
            </a:endParaRPr>
          </a:p>
        </p:txBody>
      </p:sp>
      <p:sp>
        <p:nvSpPr>
          <p:cNvPr id="6" name="矩形 5"/>
          <p:cNvSpPr/>
          <p:nvPr/>
        </p:nvSpPr>
        <p:spPr>
          <a:xfrm>
            <a:off x="73721" y="1663739"/>
            <a:ext cx="8231308" cy="584775"/>
          </a:xfrm>
          <a:prstGeom prst="rect">
            <a:avLst/>
          </a:prstGeom>
          <a:solidFill>
            <a:schemeClr val="accent3">
              <a:lumMod val="20000"/>
              <a:lumOff val="80000"/>
            </a:schemeClr>
          </a:solidFill>
        </p:spPr>
        <p:txBody>
          <a:bodyPr wrap="square">
            <a:spAutoFit/>
          </a:bodyPr>
          <a:lstStyle/>
          <a:p>
            <a:r>
              <a:rPr lang="en-US" altLang="zh-CN" sz="3200" b="1" dirty="0" smtClean="0">
                <a:solidFill>
                  <a:srgbClr val="7030A0"/>
                </a:solidFill>
              </a:rPr>
              <a:t>to </a:t>
            </a:r>
            <a:r>
              <a:rPr lang="en-US" altLang="zh-CN" sz="3200" b="1" dirty="0">
                <a:solidFill>
                  <a:srgbClr val="7030A0"/>
                </a:solidFill>
              </a:rPr>
              <a:t>a local </a:t>
            </a:r>
            <a:r>
              <a:rPr lang="en-US" altLang="zh-CN" sz="3200" b="1" dirty="0" smtClean="0">
                <a:solidFill>
                  <a:srgbClr val="7030A0"/>
                </a:solidFill>
              </a:rPr>
              <a:t>hospital</a:t>
            </a:r>
            <a:r>
              <a:rPr lang="en-US" altLang="zh-CN" sz="3200" b="1" dirty="0">
                <a:solidFill>
                  <a:srgbClr val="7030A0"/>
                </a:solidFill>
              </a:rPr>
              <a:t> suffering puncture wounds</a:t>
            </a:r>
            <a:endParaRPr lang="zh-CN" altLang="en-US" sz="3200" dirty="0">
              <a:solidFill>
                <a:srgbClr val="7030A0"/>
              </a:solidFill>
            </a:endParaRPr>
          </a:p>
        </p:txBody>
      </p:sp>
      <p:sp>
        <p:nvSpPr>
          <p:cNvPr id="7" name="矩形 6"/>
          <p:cNvSpPr/>
          <p:nvPr/>
        </p:nvSpPr>
        <p:spPr>
          <a:xfrm>
            <a:off x="6249439" y="1203598"/>
            <a:ext cx="2896947" cy="584775"/>
          </a:xfrm>
          <a:prstGeom prst="rect">
            <a:avLst/>
          </a:prstGeom>
          <a:solidFill>
            <a:schemeClr val="accent3">
              <a:lumMod val="20000"/>
              <a:lumOff val="80000"/>
            </a:schemeClr>
          </a:solidFill>
        </p:spPr>
        <p:txBody>
          <a:bodyPr wrap="none">
            <a:spAutoFit/>
          </a:bodyPr>
          <a:lstStyle/>
          <a:p>
            <a:r>
              <a:rPr lang="en-US" altLang="zh-CN" sz="3200" b="1" dirty="0">
                <a:solidFill>
                  <a:srgbClr val="7030A0"/>
                </a:solidFill>
              </a:rPr>
              <a:t>Matt was </a:t>
            </a:r>
            <a:r>
              <a:rPr lang="en-US" altLang="zh-CN" sz="3200" b="1" dirty="0" smtClean="0">
                <a:solidFill>
                  <a:srgbClr val="7030A0"/>
                </a:solidFill>
              </a:rPr>
              <a:t>taken</a:t>
            </a:r>
            <a:endParaRPr lang="zh-CN" altLang="en-US" sz="3200" dirty="0">
              <a:solidFill>
                <a:srgbClr val="7030A0"/>
              </a:solidFill>
            </a:endParaRPr>
          </a:p>
        </p:txBody>
      </p:sp>
      <p:sp>
        <p:nvSpPr>
          <p:cNvPr id="8" name="矩形 7"/>
          <p:cNvSpPr/>
          <p:nvPr/>
        </p:nvSpPr>
        <p:spPr>
          <a:xfrm>
            <a:off x="4947135" y="461665"/>
            <a:ext cx="4198105" cy="1200329"/>
          </a:xfrm>
          <a:prstGeom prst="rect">
            <a:avLst/>
          </a:prstGeom>
          <a:solidFill>
            <a:schemeClr val="accent2">
              <a:lumMod val="20000"/>
              <a:lumOff val="80000"/>
            </a:schemeClr>
          </a:solidFill>
        </p:spPr>
        <p:txBody>
          <a:bodyPr wrap="square">
            <a:spAutoFit/>
          </a:bodyPr>
          <a:lstStyle/>
          <a:p>
            <a:r>
              <a:rPr lang="en-US" altLang="zh-CN" b="1" dirty="0" smtClean="0">
                <a:solidFill>
                  <a:srgbClr val="FF0000"/>
                </a:solidFill>
              </a:rPr>
              <a:t>correspondence:</a:t>
            </a:r>
            <a:r>
              <a:rPr lang="en-US" altLang="zh-CN" b="1" dirty="0" smtClean="0"/>
              <a:t>the </a:t>
            </a:r>
            <a:r>
              <a:rPr lang="en-US" altLang="zh-CN" b="1" dirty="0"/>
              <a:t>preceding </a:t>
            </a:r>
            <a:r>
              <a:rPr lang="en-US" altLang="zh-CN" b="1" dirty="0" smtClean="0"/>
              <a:t>plot: </a:t>
            </a:r>
            <a:r>
              <a:rPr lang="en-US" altLang="zh-CN" b="1" dirty="0">
                <a:solidFill>
                  <a:srgbClr val="7030A0"/>
                </a:solidFill>
              </a:rPr>
              <a:t>the wolf clamped its </a:t>
            </a:r>
            <a:r>
              <a:rPr lang="en-US" altLang="zh-CN" b="1" u="sng" dirty="0">
                <a:solidFill>
                  <a:srgbClr val="7030A0"/>
                </a:solidFill>
              </a:rPr>
              <a:t>jaw</a:t>
            </a:r>
            <a:r>
              <a:rPr lang="en-US" altLang="zh-CN" b="1" dirty="0">
                <a:solidFill>
                  <a:srgbClr val="7030A0"/>
                </a:solidFill>
              </a:rPr>
              <a:t> onto Matt’s arm, set its powerful legs, and began </a:t>
            </a:r>
            <a:r>
              <a:rPr lang="en-US" altLang="zh-CN" b="1" dirty="0" smtClean="0">
                <a:solidFill>
                  <a:srgbClr val="7030A0"/>
                </a:solidFill>
              </a:rPr>
              <a:t>tugging </a:t>
            </a:r>
            <a:r>
              <a:rPr lang="en-US" altLang="zh-CN" b="1" dirty="0">
                <a:solidFill>
                  <a:srgbClr val="7030A0"/>
                </a:solidFill>
              </a:rPr>
              <a:t>Matt outside</a:t>
            </a:r>
            <a:endParaRPr lang="zh-CN" altLang="en-US" dirty="0">
              <a:solidFill>
                <a:srgbClr val="7030A0"/>
              </a:solidFill>
            </a:endParaRPr>
          </a:p>
        </p:txBody>
      </p:sp>
      <p:sp>
        <p:nvSpPr>
          <p:cNvPr id="9" name="矩形 8"/>
          <p:cNvSpPr/>
          <p:nvPr/>
        </p:nvSpPr>
        <p:spPr>
          <a:xfrm>
            <a:off x="2051720" y="4527946"/>
            <a:ext cx="4994467" cy="646331"/>
          </a:xfrm>
          <a:prstGeom prst="rect">
            <a:avLst/>
          </a:prstGeom>
          <a:solidFill>
            <a:schemeClr val="accent3">
              <a:lumMod val="20000"/>
              <a:lumOff val="80000"/>
            </a:schemeClr>
          </a:solidFill>
        </p:spPr>
        <p:txBody>
          <a:bodyPr wrap="square">
            <a:spAutoFit/>
          </a:bodyPr>
          <a:lstStyle/>
          <a:p>
            <a:r>
              <a:rPr lang="en-US" altLang="zh-CN" b="1" dirty="0" smtClean="0">
                <a:solidFill>
                  <a:srgbClr val="FF0000"/>
                </a:solidFill>
              </a:rPr>
              <a:t>correspondence:</a:t>
            </a:r>
            <a:r>
              <a:rPr lang="en-US" altLang="zh-CN" b="1" dirty="0" smtClean="0"/>
              <a:t>the </a:t>
            </a:r>
            <a:r>
              <a:rPr lang="en-US" altLang="zh-CN" b="1" dirty="0"/>
              <a:t>preceding plot: </a:t>
            </a:r>
            <a:r>
              <a:rPr lang="en-US" altLang="zh-CN" b="1" dirty="0" smtClean="0">
                <a:solidFill>
                  <a:srgbClr val="7030A0"/>
                </a:solidFill>
              </a:rPr>
              <a:t>He </a:t>
            </a:r>
            <a:r>
              <a:rPr lang="en-US" altLang="zh-CN" b="1" dirty="0">
                <a:solidFill>
                  <a:srgbClr val="7030A0"/>
                </a:solidFill>
              </a:rPr>
              <a:t>ran at the beast, kicking it like he was kicking in a door</a:t>
            </a:r>
            <a:endParaRPr lang="zh-CN" altLang="en-US" dirty="0">
              <a:solidFill>
                <a:srgbClr val="7030A0"/>
              </a:solidFill>
            </a:endParaRPr>
          </a:p>
        </p:txBody>
      </p:sp>
      <p:sp>
        <p:nvSpPr>
          <p:cNvPr id="10" name="矩形 9"/>
          <p:cNvSpPr/>
          <p:nvPr/>
        </p:nvSpPr>
        <p:spPr>
          <a:xfrm>
            <a:off x="93109" y="4584671"/>
            <a:ext cx="1483098" cy="584775"/>
          </a:xfrm>
          <a:prstGeom prst="rect">
            <a:avLst/>
          </a:prstGeom>
          <a:solidFill>
            <a:schemeClr val="accent3">
              <a:lumMod val="20000"/>
              <a:lumOff val="80000"/>
            </a:schemeClr>
          </a:solidFill>
        </p:spPr>
        <p:txBody>
          <a:bodyPr wrap="none">
            <a:spAutoFit/>
          </a:bodyPr>
          <a:lstStyle/>
          <a:p>
            <a:r>
              <a:rPr lang="en-US" altLang="zh-CN" sz="3200" b="1" u="sng" dirty="0">
                <a:solidFill>
                  <a:srgbClr val="7030A0"/>
                </a:solidFill>
              </a:rPr>
              <a:t>kicking</a:t>
            </a:r>
            <a:endParaRPr lang="zh-CN" altLang="en-US" sz="3200" dirty="0">
              <a:solidFill>
                <a:srgbClr val="7030A0"/>
              </a:solidFill>
            </a:endParaRPr>
          </a:p>
        </p:txBody>
      </p:sp>
    </p:spTree>
    <p:extLst>
      <p:ext uri="{BB962C8B-B14F-4D97-AF65-F5344CB8AC3E}">
        <p14:creationId xmlns:p14="http://schemas.microsoft.com/office/powerpoint/2010/main" val="3906375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095" y="17354"/>
            <a:ext cx="5126145" cy="512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70316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5200" y="592707"/>
            <a:ext cx="8871296" cy="3046988"/>
          </a:xfrm>
          <a:prstGeom prst="rect">
            <a:avLst/>
          </a:prstGeom>
        </p:spPr>
        <p:txBody>
          <a:bodyPr wrap="square">
            <a:spAutoFit/>
          </a:bodyPr>
          <a:lstStyle/>
          <a:p>
            <a:pPr indent="457200" algn="just"/>
            <a:r>
              <a:rPr lang="en-US" altLang="zh-CN" sz="2400" b="1" u="sng" dirty="0"/>
              <a:t>Russ</a:t>
            </a:r>
            <a:r>
              <a:rPr lang="en-US" altLang="zh-CN" sz="2400" b="1" dirty="0"/>
              <a:t> Fee was asleep inside his tent last summer </a:t>
            </a:r>
            <a:r>
              <a:rPr lang="en-US" altLang="zh-CN" sz="2400" b="1" dirty="0">
                <a:solidFill>
                  <a:srgbClr val="FF0000"/>
                </a:solidFill>
              </a:rPr>
              <a:t>when a series of screams jolted him awake. Throwing on his shoes, he </a:t>
            </a:r>
            <a:r>
              <a:rPr lang="en-US" altLang="zh-CN" sz="2400" b="1" u="sng" dirty="0">
                <a:solidFill>
                  <a:srgbClr val="FF0000"/>
                </a:solidFill>
              </a:rPr>
              <a:t>ran</a:t>
            </a:r>
            <a:r>
              <a:rPr lang="en-US" altLang="zh-CN" sz="2400" b="1" dirty="0">
                <a:solidFill>
                  <a:srgbClr val="FF0000"/>
                </a:solidFill>
              </a:rPr>
              <a:t> out to investigate</a:t>
            </a:r>
            <a:r>
              <a:rPr lang="en-US" altLang="zh-CN" sz="2400" b="1" dirty="0"/>
              <a:t>. Fee and his wife were traveling through Canada’s Banff National Park to enjoy its stunning beauty and awesome wildlife. It was the latter he now encountered(</a:t>
            </a:r>
            <a:r>
              <a:rPr lang="zh-CN" altLang="zh-CN" sz="2400" b="1" dirty="0"/>
              <a:t>遇到</a:t>
            </a:r>
            <a:r>
              <a:rPr lang="en-US" altLang="zh-CN" sz="2400" b="1" dirty="0"/>
              <a:t>). Although it was dark, Fee could </a:t>
            </a:r>
            <a:r>
              <a:rPr lang="en-US" altLang="zh-CN" sz="2400" b="1" dirty="0">
                <a:solidFill>
                  <a:srgbClr val="FF0000"/>
                </a:solidFill>
              </a:rPr>
              <a:t>detect</a:t>
            </a:r>
            <a:r>
              <a:rPr lang="en-US" altLang="zh-CN" sz="2400" b="1" dirty="0"/>
              <a:t> a neighboring </a:t>
            </a:r>
            <a:r>
              <a:rPr lang="en-US" altLang="zh-CN" sz="2400" b="1" u="sng" dirty="0">
                <a:solidFill>
                  <a:srgbClr val="7030A0"/>
                </a:solidFill>
              </a:rPr>
              <a:t>tent</a:t>
            </a:r>
            <a:r>
              <a:rPr lang="en-US" altLang="zh-CN" sz="2400" b="1" dirty="0"/>
              <a:t> in a mess</a:t>
            </a:r>
            <a:r>
              <a:rPr lang="en-US" altLang="zh-CN" sz="2400" b="1" dirty="0">
                <a:solidFill>
                  <a:srgbClr val="7030A0"/>
                </a:solidFill>
              </a:rPr>
              <a:t>. Backing out was a wolf, dragging something in his teeth. That thing was a man. </a:t>
            </a:r>
            <a:endParaRPr lang="zh-CN" altLang="zh-CN" sz="2400" b="1" dirty="0">
              <a:solidFill>
                <a:srgbClr val="7030A0"/>
              </a:solidFill>
            </a:endParaRPr>
          </a:p>
        </p:txBody>
      </p:sp>
      <p:sp>
        <p:nvSpPr>
          <p:cNvPr id="3" name="矩形 2"/>
          <p:cNvSpPr/>
          <p:nvPr/>
        </p:nvSpPr>
        <p:spPr>
          <a:xfrm>
            <a:off x="179512" y="43086"/>
            <a:ext cx="8568952" cy="523220"/>
          </a:xfrm>
          <a:prstGeom prst="rect">
            <a:avLst/>
          </a:prstGeom>
        </p:spPr>
        <p:txBody>
          <a:bodyPr wrap="square">
            <a:spAutoFit/>
          </a:bodyPr>
          <a:lstStyle/>
          <a:p>
            <a:pPr algn="just"/>
            <a:r>
              <a:rPr lang="en-US" altLang="zh-CN" sz="2800" b="1" dirty="0">
                <a:latin typeface="Times New Roman" pitchFamily="18" charset="0"/>
                <a:ea typeface="楷体" pitchFamily="49" charset="-122"/>
              </a:rPr>
              <a:t>Step2: Understand </a:t>
            </a:r>
            <a:r>
              <a:rPr lang="en-US" altLang="zh-CN" sz="2800" b="1" dirty="0">
                <a:solidFill>
                  <a:srgbClr val="FF0000"/>
                </a:solidFill>
                <a:latin typeface="Times New Roman" pitchFamily="18" charset="0"/>
                <a:ea typeface="楷体" pitchFamily="49" charset="-122"/>
              </a:rPr>
              <a:t>the structure</a:t>
            </a:r>
            <a:endParaRPr lang="en-US" altLang="zh-CN" sz="2800" b="1" dirty="0">
              <a:solidFill>
                <a:srgbClr val="FF0000"/>
              </a:solidFill>
              <a:ea typeface="楷体" pitchFamily="49" charset="-122"/>
            </a:endParaRPr>
          </a:p>
        </p:txBody>
      </p:sp>
      <p:sp>
        <p:nvSpPr>
          <p:cNvPr id="4" name="右箭头 3"/>
          <p:cNvSpPr/>
          <p:nvPr/>
        </p:nvSpPr>
        <p:spPr>
          <a:xfrm>
            <a:off x="2555776" y="3639695"/>
            <a:ext cx="3312368" cy="1308319"/>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effectLst>
                  <a:outerShdw blurRad="38100" dist="38100" dir="2700000" algn="tl">
                    <a:srgbClr val="000000">
                      <a:alpha val="43137"/>
                    </a:srgbClr>
                  </a:outerShdw>
                </a:effectLst>
              </a:rPr>
              <a:t>背景介绍</a:t>
            </a:r>
            <a:endParaRPr lang="en-US" altLang="zh-CN" sz="2400" b="1" dirty="0">
              <a:solidFill>
                <a:srgbClr val="FF0000"/>
              </a:solidFill>
              <a:effectLst>
                <a:outerShdw blurRad="38100" dist="38100" dir="2700000" algn="tl">
                  <a:srgbClr val="000000">
                    <a:alpha val="43137"/>
                  </a:srgbClr>
                </a:outerShdw>
              </a:effectLst>
            </a:endParaRPr>
          </a:p>
          <a:p>
            <a:pPr algn="ctr"/>
            <a:r>
              <a:rPr lang="zh-CN" altLang="en-US" sz="2400" b="1" dirty="0">
                <a:solidFill>
                  <a:srgbClr val="FF0000"/>
                </a:solidFill>
                <a:effectLst>
                  <a:outerShdw blurRad="38100" dist="38100" dir="2700000" algn="tl">
                    <a:srgbClr val="000000">
                      <a:alpha val="43137"/>
                    </a:srgbClr>
                  </a:outerShdw>
                </a:effectLst>
              </a:rPr>
              <a:t>推动故事发展</a:t>
            </a:r>
          </a:p>
        </p:txBody>
      </p:sp>
      <p:grpSp>
        <p:nvGrpSpPr>
          <p:cNvPr id="9" name="组合 8"/>
          <p:cNvGrpSpPr/>
          <p:nvPr/>
        </p:nvGrpSpPr>
        <p:grpSpPr>
          <a:xfrm>
            <a:off x="5989141" y="3641865"/>
            <a:ext cx="3154860" cy="1495404"/>
            <a:chOff x="5989141" y="3641865"/>
            <a:chExt cx="3154860" cy="1495404"/>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141" y="3641865"/>
              <a:ext cx="3154860" cy="1495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6387311" y="3659337"/>
              <a:ext cx="1873270" cy="369332"/>
            </a:xfrm>
            <a:prstGeom prst="rect">
              <a:avLst/>
            </a:prstGeom>
          </p:spPr>
          <p:txBody>
            <a:bodyPr wrap="none">
              <a:spAutoFit/>
            </a:bodyPr>
            <a:lstStyle/>
            <a:p>
              <a:r>
                <a:rPr lang="en-US" altLang="zh-CN" b="1" dirty="0">
                  <a:solidFill>
                    <a:srgbClr val="FF0000"/>
                  </a:solidFill>
                </a:rPr>
                <a:t>encounter a wolf</a:t>
              </a:r>
              <a:endParaRPr lang="zh-CN" altLang="en-US" dirty="0">
                <a:solidFill>
                  <a:srgbClr val="FF0000"/>
                </a:solidFill>
              </a:endParaRPr>
            </a:p>
          </p:txBody>
        </p:sp>
      </p:grpSp>
      <p:grpSp>
        <p:nvGrpSpPr>
          <p:cNvPr id="8" name="组合 7"/>
          <p:cNvGrpSpPr/>
          <p:nvPr/>
        </p:nvGrpSpPr>
        <p:grpSpPr>
          <a:xfrm>
            <a:off x="0" y="3641865"/>
            <a:ext cx="2411760" cy="1509142"/>
            <a:chOff x="0" y="3641865"/>
            <a:chExt cx="2411760" cy="1509142"/>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41865"/>
              <a:ext cx="2272804" cy="1509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0" y="3641865"/>
              <a:ext cx="2411760" cy="369332"/>
            </a:xfrm>
            <a:prstGeom prst="rect">
              <a:avLst/>
            </a:prstGeom>
          </p:spPr>
          <p:txBody>
            <a:bodyPr wrap="square">
              <a:spAutoFit/>
            </a:bodyPr>
            <a:lstStyle/>
            <a:p>
              <a:r>
                <a:rPr lang="en-US" altLang="zh-CN" b="1" dirty="0">
                  <a:solidFill>
                    <a:srgbClr val="FF0000"/>
                  </a:solidFill>
                </a:rPr>
                <a:t>one night,last summer </a:t>
              </a:r>
              <a:endParaRPr lang="zh-CN" altLang="en-US" b="1" dirty="0">
                <a:solidFill>
                  <a:srgbClr val="FF0000"/>
                </a:solidFill>
              </a:endParaRPr>
            </a:p>
          </p:txBody>
        </p:sp>
      </p:grpSp>
    </p:spTree>
    <p:extLst>
      <p:ext uri="{BB962C8B-B14F-4D97-AF65-F5344CB8AC3E}">
        <p14:creationId xmlns:p14="http://schemas.microsoft.com/office/powerpoint/2010/main" val="26917447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0"/>
            <a:ext cx="8793444" cy="3416320"/>
          </a:xfrm>
          <a:prstGeom prst="rect">
            <a:avLst/>
          </a:prstGeom>
        </p:spPr>
        <p:txBody>
          <a:bodyPr wrap="square">
            <a:spAutoFit/>
          </a:bodyPr>
          <a:lstStyle/>
          <a:p>
            <a:pPr indent="457200" algn="just"/>
            <a:r>
              <a:rPr lang="en-US" altLang="zh-CN" sz="2400" b="1" dirty="0"/>
              <a:t>Moments earlier, </a:t>
            </a:r>
            <a:r>
              <a:rPr lang="en-US" altLang="zh-CN" sz="2400" b="1" u="sng" dirty="0"/>
              <a:t>Elisa</a:t>
            </a:r>
            <a:r>
              <a:rPr lang="en-US" altLang="zh-CN" sz="2400" b="1" dirty="0"/>
              <a:t> and Matt Rispoli, from New Jersey, </a:t>
            </a:r>
            <a:r>
              <a:rPr lang="en-US" altLang="zh-CN" sz="2400" b="1" dirty="0">
                <a:solidFill>
                  <a:srgbClr val="7030A0"/>
                </a:solidFill>
              </a:rPr>
              <a:t>were asleep </a:t>
            </a:r>
            <a:r>
              <a:rPr lang="en-US" altLang="zh-CN" sz="2400" b="1" dirty="0"/>
              <a:t>with their two young children when the wolf </a:t>
            </a:r>
            <a:r>
              <a:rPr lang="en-US" altLang="zh-CN" sz="2400" b="1" dirty="0">
                <a:solidFill>
                  <a:srgbClr val="FF0000"/>
                </a:solidFill>
              </a:rPr>
              <a:t>tore into their tent</a:t>
            </a:r>
            <a:r>
              <a:rPr lang="en-US" altLang="zh-CN" sz="2400" b="1" dirty="0"/>
              <a:t>. It was like something out of a horror movie. For three minutes Matt </a:t>
            </a:r>
            <a:r>
              <a:rPr lang="en-US" altLang="zh-CN" sz="2400" b="1" u="sng" dirty="0">
                <a:solidFill>
                  <a:srgbClr val="7030A0"/>
                </a:solidFill>
              </a:rPr>
              <a:t>threw</a:t>
            </a:r>
            <a:r>
              <a:rPr lang="en-US" altLang="zh-CN" sz="2400" b="1" dirty="0">
                <a:solidFill>
                  <a:srgbClr val="7030A0"/>
                </a:solidFill>
              </a:rPr>
              <a:t> his body in front of Elisa and the boys </a:t>
            </a:r>
            <a:r>
              <a:rPr lang="en-US" altLang="zh-CN" sz="2400" b="1" dirty="0"/>
              <a:t>who would stand little chance of running faster than a wolf and </a:t>
            </a:r>
            <a:r>
              <a:rPr lang="en-US" altLang="zh-CN" sz="2400" b="1" dirty="0">
                <a:solidFill>
                  <a:srgbClr val="7030A0"/>
                </a:solidFill>
              </a:rPr>
              <a:t>fought the wolf with bare hands</a:t>
            </a:r>
            <a:r>
              <a:rPr lang="en-US" altLang="zh-CN" sz="2400" b="1" dirty="0"/>
              <a:t>. At one point, Matt got the upper hand, </a:t>
            </a:r>
            <a:r>
              <a:rPr lang="en-US" altLang="zh-CN" sz="2400" b="1" dirty="0">
                <a:solidFill>
                  <a:srgbClr val="7030A0"/>
                </a:solidFill>
              </a:rPr>
              <a:t>pinning the wolf to the ground</a:t>
            </a:r>
            <a:r>
              <a:rPr lang="en-US" altLang="zh-CN" sz="2400" b="1" dirty="0"/>
              <a:t>. But the wolf </a:t>
            </a:r>
            <a:r>
              <a:rPr lang="en-US" altLang="zh-CN" sz="2400" b="1" dirty="0">
                <a:solidFill>
                  <a:srgbClr val="FF0000"/>
                </a:solidFill>
              </a:rPr>
              <a:t>clamped its </a:t>
            </a:r>
            <a:r>
              <a:rPr lang="en-US" altLang="zh-CN" sz="2400" b="1" u="sng" dirty="0">
                <a:solidFill>
                  <a:srgbClr val="FF0000"/>
                </a:solidFill>
              </a:rPr>
              <a:t>jaw</a:t>
            </a:r>
            <a:r>
              <a:rPr lang="en-US" altLang="zh-CN" sz="2400" b="1" dirty="0">
                <a:solidFill>
                  <a:srgbClr val="FF0000"/>
                </a:solidFill>
              </a:rPr>
              <a:t> onto Matt’s arm, set its powerful legs, and began tugging(</a:t>
            </a:r>
            <a:r>
              <a:rPr lang="zh-CN" altLang="en-US" sz="2400" b="1" dirty="0">
                <a:solidFill>
                  <a:srgbClr val="FF0000"/>
                </a:solidFill>
              </a:rPr>
              <a:t>拖，拽</a:t>
            </a:r>
            <a:r>
              <a:rPr lang="en-US" altLang="zh-CN" sz="2400" b="1" dirty="0">
                <a:solidFill>
                  <a:srgbClr val="FF0000"/>
                </a:solidFill>
              </a:rPr>
              <a:t>) Matt outside</a:t>
            </a:r>
            <a:r>
              <a:rPr lang="en-US" altLang="zh-CN" sz="2400" b="1" dirty="0"/>
              <a:t> while Elisa </a:t>
            </a:r>
            <a:r>
              <a:rPr lang="en-US" altLang="zh-CN" sz="2400" b="1" dirty="0">
                <a:solidFill>
                  <a:srgbClr val="00B050"/>
                </a:solidFill>
              </a:rPr>
              <a:t>was pulling on his legs trying to get him back</a:t>
            </a:r>
            <a:r>
              <a:rPr lang="en-US" altLang="zh-CN" sz="2400" b="1" dirty="0"/>
              <a:t>. </a:t>
            </a:r>
            <a:endParaRPr lang="zh-CN" altLang="zh-CN" sz="2400" b="1" dirty="0"/>
          </a:p>
        </p:txBody>
      </p:sp>
      <p:pic>
        <p:nvPicPr>
          <p:cNvPr id="3074" name="Picture 2" descr="https://ss1.bdstatic.com/70cFuXSh_Q1YnxGkpoWK1HF6hhy/it/u=2809170771,2949599106&amp;fm=26&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16320"/>
            <a:ext cx="3707904" cy="2462049"/>
          </a:xfrm>
          <a:prstGeom prst="rect">
            <a:avLst/>
          </a:prstGeom>
          <a:noFill/>
          <a:extLst>
            <a:ext uri="{909E8E84-426E-40DD-AFC4-6F175D3DCCD1}">
              <a14:hiddenFill xmlns:a14="http://schemas.microsoft.com/office/drawing/2010/main">
                <a:solidFill>
                  <a:srgbClr val="FFFFFF"/>
                </a:solidFill>
              </a14:hiddenFill>
            </a:ext>
          </a:extLst>
        </p:spPr>
      </p:pic>
      <p:sp>
        <p:nvSpPr>
          <p:cNvPr id="5" name="右箭头 4"/>
          <p:cNvSpPr/>
          <p:nvPr/>
        </p:nvSpPr>
        <p:spPr>
          <a:xfrm>
            <a:off x="4427984" y="3723878"/>
            <a:ext cx="3744416" cy="1308319"/>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effectLst>
                  <a:outerShdw blurRad="38100" dist="38100" dir="2700000" algn="tl">
                    <a:srgbClr val="000000">
                      <a:alpha val="43137"/>
                    </a:srgbClr>
                  </a:outerShdw>
                </a:effectLst>
              </a:rPr>
              <a:t>故事发展</a:t>
            </a:r>
          </a:p>
        </p:txBody>
      </p:sp>
    </p:spTree>
    <p:extLst>
      <p:ext uri="{BB962C8B-B14F-4D97-AF65-F5344CB8AC3E}">
        <p14:creationId xmlns:p14="http://schemas.microsoft.com/office/powerpoint/2010/main" val="4603988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3365" y="390906"/>
            <a:ext cx="3626314" cy="523220"/>
          </a:xfrm>
          <a:prstGeom prst="rect">
            <a:avLst/>
          </a:prstGeom>
        </p:spPr>
        <p:txBody>
          <a:bodyPr wrap="none">
            <a:spAutoFit/>
          </a:bodyPr>
          <a:lstStyle/>
          <a:p>
            <a:r>
              <a:rPr lang="en-US" altLang="zh-CN" sz="2800" b="1" dirty="0">
                <a:solidFill>
                  <a:srgbClr val="7030A0"/>
                </a:solidFill>
              </a:rPr>
              <a:t>Elisa and Matt Rispoli</a:t>
            </a:r>
            <a:endParaRPr lang="zh-CN" altLang="en-US" sz="2800" dirty="0">
              <a:solidFill>
                <a:srgbClr val="7030A0"/>
              </a:solidFill>
            </a:endParaRPr>
          </a:p>
        </p:txBody>
      </p:sp>
      <p:sp>
        <p:nvSpPr>
          <p:cNvPr id="3" name="矩形 2"/>
          <p:cNvSpPr/>
          <p:nvPr/>
        </p:nvSpPr>
        <p:spPr>
          <a:xfrm>
            <a:off x="5940152" y="442868"/>
            <a:ext cx="1531188" cy="523220"/>
          </a:xfrm>
          <a:prstGeom prst="rect">
            <a:avLst/>
          </a:prstGeom>
        </p:spPr>
        <p:txBody>
          <a:bodyPr wrap="none">
            <a:spAutoFit/>
          </a:bodyPr>
          <a:lstStyle/>
          <a:p>
            <a:r>
              <a:rPr lang="en-US" altLang="zh-CN" sz="2800" b="1" dirty="0">
                <a:solidFill>
                  <a:srgbClr val="FF0000"/>
                </a:solidFill>
              </a:rPr>
              <a:t>The wolf</a:t>
            </a:r>
            <a:endParaRPr lang="zh-CN" altLang="en-US" sz="2800" dirty="0">
              <a:solidFill>
                <a:srgbClr val="FF0000"/>
              </a:solidFill>
            </a:endParaRPr>
          </a:p>
        </p:txBody>
      </p:sp>
      <p:sp>
        <p:nvSpPr>
          <p:cNvPr id="4" name="矩形 3"/>
          <p:cNvSpPr/>
          <p:nvPr/>
        </p:nvSpPr>
        <p:spPr>
          <a:xfrm>
            <a:off x="4488091" y="390780"/>
            <a:ext cx="840295" cy="707886"/>
          </a:xfrm>
          <a:prstGeom prst="rect">
            <a:avLst/>
          </a:prstGeom>
        </p:spPr>
        <p:txBody>
          <a:bodyPr wrap="none">
            <a:spAutoFit/>
          </a:bodyPr>
          <a:lstStyle/>
          <a:p>
            <a:r>
              <a:rPr lang="en-US" altLang="zh-CN"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VS</a:t>
            </a:r>
            <a:endParaRPr lang="zh-CN" alt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矩形 5"/>
          <p:cNvSpPr/>
          <p:nvPr/>
        </p:nvSpPr>
        <p:spPr>
          <a:xfrm>
            <a:off x="5937696" y="1251887"/>
            <a:ext cx="3174139" cy="523220"/>
          </a:xfrm>
          <a:prstGeom prst="rect">
            <a:avLst/>
          </a:prstGeom>
          <a:pattFill prst="ltHorz">
            <a:fgClr>
              <a:schemeClr val="accent4"/>
            </a:fgClr>
            <a:bgClr>
              <a:schemeClr val="bg1"/>
            </a:bgClr>
          </a:pattFill>
        </p:spPr>
        <p:txBody>
          <a:bodyPr wrap="none">
            <a:spAutoFit/>
          </a:bodyPr>
          <a:lstStyle/>
          <a:p>
            <a:r>
              <a:rPr lang="en-US" altLang="zh-CN" sz="2800" b="1" dirty="0">
                <a:solidFill>
                  <a:srgbClr val="FF0000"/>
                </a:solidFill>
              </a:rPr>
              <a:t>tore into their tent</a:t>
            </a:r>
            <a:r>
              <a:rPr lang="en-US" altLang="zh-CN" sz="2800" b="1" dirty="0"/>
              <a:t>. </a:t>
            </a:r>
            <a:endParaRPr lang="zh-CN" altLang="en-US" sz="28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0"/>
            <a:ext cx="1259632" cy="1100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20" y="1"/>
            <a:ext cx="1008112" cy="104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45" name="组合 5144"/>
          <p:cNvGrpSpPr/>
          <p:nvPr/>
        </p:nvGrpSpPr>
        <p:grpSpPr>
          <a:xfrm>
            <a:off x="0" y="1935995"/>
            <a:ext cx="4499679" cy="842228"/>
            <a:chOff x="0" y="1935995"/>
            <a:chExt cx="4499679" cy="842228"/>
          </a:xfrm>
        </p:grpSpPr>
        <p:sp>
          <p:nvSpPr>
            <p:cNvPr id="24" name="矩形 23"/>
            <p:cNvSpPr/>
            <p:nvPr/>
          </p:nvSpPr>
          <p:spPr>
            <a:xfrm>
              <a:off x="0" y="1935995"/>
              <a:ext cx="4499679" cy="830997"/>
            </a:xfrm>
            <a:prstGeom prst="rect">
              <a:avLst/>
            </a:prstGeom>
            <a:pattFill prst="pct50">
              <a:fgClr>
                <a:schemeClr val="accent4"/>
              </a:fgClr>
              <a:bgClr>
                <a:schemeClr val="bg1"/>
              </a:bgClr>
            </a:pattFill>
          </p:spPr>
          <p:txBody>
            <a:bodyPr wrap="square">
              <a:spAutoFit/>
            </a:bodyPr>
            <a:lstStyle/>
            <a:p>
              <a:r>
                <a:rPr lang="en-US" altLang="zh-CN" sz="2400" b="1" dirty="0"/>
                <a:t>Matt </a:t>
              </a:r>
              <a:r>
                <a:rPr lang="en-US" altLang="zh-CN" sz="2400" b="1" dirty="0">
                  <a:solidFill>
                    <a:srgbClr val="7030A0"/>
                  </a:solidFill>
                </a:rPr>
                <a:t>threw his body in front of </a:t>
              </a:r>
              <a:r>
                <a:rPr lang="en-US" altLang="zh-CN" sz="2400" b="1" dirty="0"/>
                <a:t>Elisa and the boys. </a:t>
              </a:r>
              <a:endParaRPr lang="zh-CN" altLang="en-US" sz="2400" dirty="0"/>
            </a:p>
          </p:txBody>
        </p:sp>
        <p:cxnSp>
          <p:nvCxnSpPr>
            <p:cNvPr id="12" name="直接箭头连接符 11"/>
            <p:cNvCxnSpPr/>
            <p:nvPr/>
          </p:nvCxnSpPr>
          <p:spPr>
            <a:xfrm>
              <a:off x="2987824" y="2351493"/>
              <a:ext cx="0" cy="426730"/>
            </a:xfrm>
            <a:prstGeom prst="straightConnector1">
              <a:avLst/>
            </a:prstGeom>
            <a:ln w="73025">
              <a:tailEnd type="arrow"/>
            </a:ln>
          </p:spPr>
          <p:style>
            <a:lnRef idx="1">
              <a:schemeClr val="accent1"/>
            </a:lnRef>
            <a:fillRef idx="0">
              <a:schemeClr val="accent1"/>
            </a:fillRef>
            <a:effectRef idx="0">
              <a:schemeClr val="accent1"/>
            </a:effectRef>
            <a:fontRef idx="minor">
              <a:schemeClr val="tx1"/>
            </a:fontRef>
          </p:style>
        </p:cxnSp>
      </p:grpSp>
      <p:grpSp>
        <p:nvGrpSpPr>
          <p:cNvPr id="5144" name="组合 5143"/>
          <p:cNvGrpSpPr/>
          <p:nvPr/>
        </p:nvGrpSpPr>
        <p:grpSpPr>
          <a:xfrm>
            <a:off x="0" y="1097999"/>
            <a:ext cx="4488091" cy="831129"/>
            <a:chOff x="0" y="1097999"/>
            <a:chExt cx="4488091" cy="831129"/>
          </a:xfrm>
        </p:grpSpPr>
        <p:sp>
          <p:nvSpPr>
            <p:cNvPr id="5" name="矩形 4"/>
            <p:cNvSpPr/>
            <p:nvPr/>
          </p:nvSpPr>
          <p:spPr>
            <a:xfrm>
              <a:off x="0" y="1097999"/>
              <a:ext cx="4488091" cy="830997"/>
            </a:xfrm>
            <a:prstGeom prst="rect">
              <a:avLst/>
            </a:prstGeom>
            <a:pattFill prst="pct50">
              <a:fgClr>
                <a:schemeClr val="accent4"/>
              </a:fgClr>
              <a:bgClr>
                <a:schemeClr val="bg1"/>
              </a:bgClr>
            </a:pattFill>
          </p:spPr>
          <p:txBody>
            <a:bodyPr wrap="square">
              <a:spAutoFit/>
            </a:bodyPr>
            <a:lstStyle/>
            <a:p>
              <a:r>
                <a:rPr lang="en-US" altLang="zh-CN" sz="2400" b="1" dirty="0">
                  <a:solidFill>
                    <a:srgbClr val="7030A0"/>
                  </a:solidFill>
                </a:rPr>
                <a:t>They were asleep </a:t>
              </a:r>
              <a:r>
                <a:rPr lang="en-US" altLang="zh-CN" sz="2400" b="1" dirty="0"/>
                <a:t>with their two young children. </a:t>
              </a:r>
              <a:endParaRPr lang="zh-CN" altLang="en-US" sz="2400" dirty="0"/>
            </a:p>
          </p:txBody>
        </p:sp>
        <p:cxnSp>
          <p:nvCxnSpPr>
            <p:cNvPr id="15" name="直接箭头连接符 14"/>
            <p:cNvCxnSpPr/>
            <p:nvPr/>
          </p:nvCxnSpPr>
          <p:spPr>
            <a:xfrm flipH="1">
              <a:off x="2987824" y="1513497"/>
              <a:ext cx="1" cy="415631"/>
            </a:xfrm>
            <a:prstGeom prst="straightConnector1">
              <a:avLst/>
            </a:prstGeom>
            <a:ln w="73025">
              <a:tailEnd type="arrow"/>
            </a:ln>
          </p:spPr>
          <p:style>
            <a:lnRef idx="1">
              <a:schemeClr val="accent1"/>
            </a:lnRef>
            <a:fillRef idx="0">
              <a:schemeClr val="accent1"/>
            </a:fillRef>
            <a:effectRef idx="0">
              <a:schemeClr val="accent1"/>
            </a:effectRef>
            <a:fontRef idx="minor">
              <a:schemeClr val="tx1"/>
            </a:fontRef>
          </p:style>
        </p:cxnSp>
      </p:grpSp>
      <p:sp>
        <p:nvSpPr>
          <p:cNvPr id="31" name="矩形 30"/>
          <p:cNvSpPr/>
          <p:nvPr/>
        </p:nvSpPr>
        <p:spPr>
          <a:xfrm>
            <a:off x="0" y="3620506"/>
            <a:ext cx="4499679" cy="461665"/>
          </a:xfrm>
          <a:prstGeom prst="rect">
            <a:avLst/>
          </a:prstGeom>
          <a:pattFill prst="pct50">
            <a:fgClr>
              <a:schemeClr val="accent4"/>
            </a:fgClr>
            <a:bgClr>
              <a:schemeClr val="bg1"/>
            </a:bgClr>
          </a:pattFill>
        </p:spPr>
        <p:txBody>
          <a:bodyPr wrap="square">
            <a:spAutoFit/>
          </a:bodyPr>
          <a:lstStyle/>
          <a:p>
            <a:r>
              <a:rPr lang="en-US" altLang="zh-CN" sz="2400" b="1" dirty="0"/>
              <a:t>He </a:t>
            </a:r>
            <a:r>
              <a:rPr lang="en-US" altLang="zh-CN" sz="2400" b="1" dirty="0">
                <a:solidFill>
                  <a:srgbClr val="7030A0"/>
                </a:solidFill>
              </a:rPr>
              <a:t>pinned</a:t>
            </a:r>
            <a:r>
              <a:rPr lang="en-US" altLang="zh-CN" sz="2400" b="1" dirty="0"/>
              <a:t> the wolf to the ground.</a:t>
            </a:r>
            <a:endParaRPr lang="zh-CN" altLang="en-US" sz="2400" dirty="0"/>
          </a:p>
        </p:txBody>
      </p:sp>
      <p:grpSp>
        <p:nvGrpSpPr>
          <p:cNvPr id="5146" name="组合 5145"/>
          <p:cNvGrpSpPr/>
          <p:nvPr/>
        </p:nvGrpSpPr>
        <p:grpSpPr>
          <a:xfrm>
            <a:off x="11749" y="2778223"/>
            <a:ext cx="4487930" cy="831129"/>
            <a:chOff x="11749" y="2778223"/>
            <a:chExt cx="4487930" cy="831129"/>
          </a:xfrm>
        </p:grpSpPr>
        <p:sp>
          <p:nvSpPr>
            <p:cNvPr id="27" name="矩形 26"/>
            <p:cNvSpPr/>
            <p:nvPr/>
          </p:nvSpPr>
          <p:spPr>
            <a:xfrm>
              <a:off x="11749" y="2778223"/>
              <a:ext cx="4487930" cy="830997"/>
            </a:xfrm>
            <a:prstGeom prst="rect">
              <a:avLst/>
            </a:prstGeom>
            <a:pattFill prst="pct50">
              <a:fgClr>
                <a:schemeClr val="accent4"/>
              </a:fgClr>
              <a:bgClr>
                <a:schemeClr val="bg1"/>
              </a:bgClr>
            </a:pattFill>
          </p:spPr>
          <p:txBody>
            <a:bodyPr wrap="square">
              <a:spAutoFit/>
            </a:bodyPr>
            <a:lstStyle/>
            <a:p>
              <a:r>
                <a:rPr lang="en-US" altLang="zh-CN" sz="2400" b="1" dirty="0"/>
                <a:t>Matt </a:t>
              </a:r>
              <a:r>
                <a:rPr lang="en-US" altLang="zh-CN" sz="2400" b="1" dirty="0">
                  <a:solidFill>
                    <a:srgbClr val="7030A0"/>
                  </a:solidFill>
                </a:rPr>
                <a:t>fought </a:t>
              </a:r>
              <a:r>
                <a:rPr lang="en-US" altLang="zh-CN" sz="2400" b="1" dirty="0"/>
                <a:t>the wolf </a:t>
              </a:r>
              <a:r>
                <a:rPr lang="en-US" altLang="zh-CN" sz="2400" b="1" dirty="0">
                  <a:solidFill>
                    <a:srgbClr val="7030A0"/>
                  </a:solidFill>
                </a:rPr>
                <a:t>with bare hands</a:t>
              </a:r>
              <a:r>
                <a:rPr lang="en-US" altLang="zh-CN" sz="2400" b="1" dirty="0"/>
                <a:t>.</a:t>
              </a:r>
              <a:endParaRPr lang="zh-CN" altLang="en-US" sz="2400" dirty="0"/>
            </a:p>
          </p:txBody>
        </p:sp>
        <p:cxnSp>
          <p:nvCxnSpPr>
            <p:cNvPr id="37" name="直接箭头连接符 36"/>
            <p:cNvCxnSpPr/>
            <p:nvPr/>
          </p:nvCxnSpPr>
          <p:spPr>
            <a:xfrm flipH="1">
              <a:off x="3002692" y="3193721"/>
              <a:ext cx="1" cy="415631"/>
            </a:xfrm>
            <a:prstGeom prst="straightConnector1">
              <a:avLst/>
            </a:prstGeom>
            <a:ln w="73025">
              <a:tailEnd type="arrow"/>
            </a:ln>
          </p:spPr>
          <p:style>
            <a:lnRef idx="1">
              <a:schemeClr val="accent1"/>
            </a:lnRef>
            <a:fillRef idx="0">
              <a:schemeClr val="accent1"/>
            </a:fillRef>
            <a:effectRef idx="0">
              <a:schemeClr val="accent1"/>
            </a:effectRef>
            <a:fontRef idx="minor">
              <a:schemeClr val="tx1"/>
            </a:fontRef>
          </p:style>
        </p:cxnSp>
      </p:grpSp>
      <p:cxnSp>
        <p:nvCxnSpPr>
          <p:cNvPr id="9" name="直接箭头连接符 8"/>
          <p:cNvCxnSpPr/>
          <p:nvPr/>
        </p:nvCxnSpPr>
        <p:spPr>
          <a:xfrm flipV="1">
            <a:off x="4511356" y="2620139"/>
            <a:ext cx="1055714" cy="1147163"/>
          </a:xfrm>
          <a:prstGeom prst="straightConnector1">
            <a:avLst/>
          </a:prstGeom>
          <a:ln w="73025">
            <a:tailEnd type="arrow"/>
          </a:ln>
        </p:spPr>
        <p:style>
          <a:lnRef idx="1">
            <a:schemeClr val="accent1"/>
          </a:lnRef>
          <a:fillRef idx="0">
            <a:schemeClr val="accent1"/>
          </a:fillRef>
          <a:effectRef idx="0">
            <a:schemeClr val="accent1"/>
          </a:effectRef>
          <a:fontRef idx="minor">
            <a:schemeClr val="tx1"/>
          </a:fontRef>
        </p:style>
      </p:cxnSp>
      <p:sp>
        <p:nvSpPr>
          <p:cNvPr id="5125" name="矩形 5124"/>
          <p:cNvSpPr/>
          <p:nvPr/>
        </p:nvSpPr>
        <p:spPr>
          <a:xfrm>
            <a:off x="5568305" y="1928996"/>
            <a:ext cx="3535358" cy="1569660"/>
          </a:xfrm>
          <a:prstGeom prst="rect">
            <a:avLst/>
          </a:prstGeom>
          <a:pattFill prst="ltHorz">
            <a:fgClr>
              <a:schemeClr val="accent4"/>
            </a:fgClr>
            <a:bgClr>
              <a:schemeClr val="bg1"/>
            </a:bgClr>
          </a:pattFill>
        </p:spPr>
        <p:txBody>
          <a:bodyPr wrap="square">
            <a:spAutoFit/>
          </a:bodyPr>
          <a:lstStyle/>
          <a:p>
            <a:r>
              <a:rPr lang="en-US" altLang="zh-CN" sz="2400" b="1" dirty="0">
                <a:solidFill>
                  <a:srgbClr val="FF0000"/>
                </a:solidFill>
              </a:rPr>
              <a:t>clamped its jaw onto </a:t>
            </a:r>
            <a:r>
              <a:rPr lang="en-US" altLang="zh-CN" sz="2400" b="1" dirty="0"/>
              <a:t>Matt’s arm, </a:t>
            </a:r>
            <a:r>
              <a:rPr lang="en-US" altLang="zh-CN" sz="2400" b="1" dirty="0">
                <a:solidFill>
                  <a:srgbClr val="FF0000"/>
                </a:solidFill>
              </a:rPr>
              <a:t>set </a:t>
            </a:r>
            <a:r>
              <a:rPr lang="en-US" altLang="zh-CN" sz="2400" b="1" dirty="0"/>
              <a:t>its</a:t>
            </a:r>
            <a:r>
              <a:rPr lang="en-US" altLang="zh-CN" sz="2400" b="1" dirty="0">
                <a:solidFill>
                  <a:srgbClr val="FF0000"/>
                </a:solidFill>
              </a:rPr>
              <a:t> </a:t>
            </a:r>
            <a:r>
              <a:rPr lang="en-US" altLang="zh-CN" sz="2400" b="1" dirty="0"/>
              <a:t>powerful legs, and</a:t>
            </a:r>
            <a:r>
              <a:rPr lang="en-US" altLang="zh-CN" sz="2400" b="1" dirty="0">
                <a:solidFill>
                  <a:srgbClr val="FF0000"/>
                </a:solidFill>
              </a:rPr>
              <a:t> </a:t>
            </a:r>
            <a:r>
              <a:rPr lang="en-US" altLang="zh-CN" sz="2400" b="1" dirty="0"/>
              <a:t>began</a:t>
            </a:r>
            <a:r>
              <a:rPr lang="en-US" altLang="zh-CN" sz="2400" b="1" dirty="0">
                <a:solidFill>
                  <a:srgbClr val="FF0000"/>
                </a:solidFill>
              </a:rPr>
              <a:t> tugging </a:t>
            </a:r>
            <a:r>
              <a:rPr lang="en-US" altLang="zh-CN" sz="2400" b="1" dirty="0"/>
              <a:t>Matt</a:t>
            </a:r>
            <a:r>
              <a:rPr lang="en-US" altLang="zh-CN" sz="2400" b="1" dirty="0">
                <a:solidFill>
                  <a:srgbClr val="FF0000"/>
                </a:solidFill>
              </a:rPr>
              <a:t> outside</a:t>
            </a:r>
            <a:endParaRPr lang="zh-CN" altLang="en-US" sz="2400" dirty="0"/>
          </a:p>
        </p:txBody>
      </p:sp>
      <p:cxnSp>
        <p:nvCxnSpPr>
          <p:cNvPr id="40" name="直接箭头连接符 39"/>
          <p:cNvCxnSpPr/>
          <p:nvPr/>
        </p:nvCxnSpPr>
        <p:spPr>
          <a:xfrm flipH="1">
            <a:off x="4716016" y="1513497"/>
            <a:ext cx="1087921" cy="0"/>
          </a:xfrm>
          <a:prstGeom prst="straightConnector1">
            <a:avLst/>
          </a:prstGeom>
          <a:ln w="73025">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H="1">
            <a:off x="4698118" y="3075806"/>
            <a:ext cx="870187" cy="1006365"/>
          </a:xfrm>
          <a:prstGeom prst="straightConnector1">
            <a:avLst/>
          </a:prstGeom>
          <a:ln w="73025">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5508104" y="4608813"/>
            <a:ext cx="1008112" cy="0"/>
          </a:xfrm>
          <a:prstGeom prst="straightConnector1">
            <a:avLst/>
          </a:prstGeom>
          <a:ln w="73025">
            <a:tailEnd type="arrow"/>
          </a:ln>
        </p:spPr>
        <p:style>
          <a:lnRef idx="1">
            <a:schemeClr val="accent1"/>
          </a:lnRef>
          <a:fillRef idx="0">
            <a:schemeClr val="accent1"/>
          </a:fillRef>
          <a:effectRef idx="0">
            <a:schemeClr val="accent1"/>
          </a:effectRef>
          <a:fontRef idx="minor">
            <a:schemeClr val="tx1"/>
          </a:fontRef>
        </p:style>
      </p:cxnSp>
      <p:pic>
        <p:nvPicPr>
          <p:cNvPr id="514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3249" y="3862798"/>
            <a:ext cx="1157113" cy="115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组合 31"/>
          <p:cNvGrpSpPr/>
          <p:nvPr/>
        </p:nvGrpSpPr>
        <p:grpSpPr>
          <a:xfrm>
            <a:off x="11749" y="3984108"/>
            <a:ext cx="5027464" cy="1159392"/>
            <a:chOff x="11749" y="3984108"/>
            <a:chExt cx="5027464" cy="1159392"/>
          </a:xfrm>
        </p:grpSpPr>
        <p:sp>
          <p:nvSpPr>
            <p:cNvPr id="5131" name="矩形 5130"/>
            <p:cNvSpPr/>
            <p:nvPr/>
          </p:nvSpPr>
          <p:spPr>
            <a:xfrm>
              <a:off x="11749" y="4312503"/>
              <a:ext cx="5027464" cy="830997"/>
            </a:xfrm>
            <a:prstGeom prst="rect">
              <a:avLst/>
            </a:prstGeom>
            <a:solidFill>
              <a:schemeClr val="accent6">
                <a:lumMod val="20000"/>
                <a:lumOff val="80000"/>
              </a:schemeClr>
            </a:solidFill>
          </p:spPr>
          <p:txBody>
            <a:bodyPr wrap="square">
              <a:spAutoFit/>
            </a:bodyPr>
            <a:lstStyle/>
            <a:p>
              <a:r>
                <a:rPr lang="en-US" altLang="zh-CN" sz="2400" b="1" dirty="0"/>
                <a:t>Elisa was </a:t>
              </a:r>
              <a:r>
                <a:rPr lang="en-US" altLang="zh-CN" sz="2400" b="1" dirty="0">
                  <a:solidFill>
                    <a:srgbClr val="00B050"/>
                  </a:solidFill>
                </a:rPr>
                <a:t>pulling </a:t>
              </a:r>
              <a:r>
                <a:rPr lang="en-US" altLang="zh-CN" sz="2400" b="1" dirty="0"/>
                <a:t>on his legs </a:t>
              </a:r>
              <a:r>
                <a:rPr lang="en-US" altLang="zh-CN" sz="2400" b="1" dirty="0">
                  <a:solidFill>
                    <a:srgbClr val="00B050"/>
                  </a:solidFill>
                </a:rPr>
                <a:t>trying to get him back.</a:t>
              </a:r>
              <a:endParaRPr lang="zh-CN" altLang="en-US" sz="2400" dirty="0"/>
            </a:p>
          </p:txBody>
        </p:sp>
        <p:cxnSp>
          <p:nvCxnSpPr>
            <p:cNvPr id="68" name="直接箭头连接符 67"/>
            <p:cNvCxnSpPr/>
            <p:nvPr/>
          </p:nvCxnSpPr>
          <p:spPr>
            <a:xfrm flipV="1">
              <a:off x="395536" y="3984108"/>
              <a:ext cx="0" cy="378630"/>
            </a:xfrm>
            <a:prstGeom prst="straightConnector1">
              <a:avLst/>
            </a:prstGeom>
            <a:ln w="7302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4470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44"/>
                                        </p:tgtEl>
                                        <p:attrNameLst>
                                          <p:attrName>style.visibility</p:attrName>
                                        </p:attrNameLst>
                                      </p:cBhvr>
                                      <p:to>
                                        <p:strVal val="visible"/>
                                      </p:to>
                                    </p:set>
                                    <p:animEffect transition="in" filter="fade">
                                      <p:cBhvr>
                                        <p:cTn id="7" dur="500"/>
                                        <p:tgtEl>
                                          <p:spTgt spid="51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145"/>
                                        </p:tgtEl>
                                        <p:attrNameLst>
                                          <p:attrName>style.visibility</p:attrName>
                                        </p:attrNameLst>
                                      </p:cBhvr>
                                      <p:to>
                                        <p:strVal val="visible"/>
                                      </p:to>
                                    </p:set>
                                    <p:animEffect transition="in" filter="fade">
                                      <p:cBhvr>
                                        <p:cTn id="23" dur="500"/>
                                        <p:tgtEl>
                                          <p:spTgt spid="514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146"/>
                                        </p:tgtEl>
                                        <p:attrNameLst>
                                          <p:attrName>style.visibility</p:attrName>
                                        </p:attrNameLst>
                                      </p:cBhvr>
                                      <p:to>
                                        <p:strVal val="visible"/>
                                      </p:to>
                                    </p:set>
                                    <p:animEffect transition="in" filter="fade">
                                      <p:cBhvr>
                                        <p:cTn id="28" dur="500"/>
                                        <p:tgtEl>
                                          <p:spTgt spid="514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125"/>
                                        </p:tgtEl>
                                        <p:attrNameLst>
                                          <p:attrName>style.visibility</p:attrName>
                                        </p:attrNameLst>
                                      </p:cBhvr>
                                      <p:to>
                                        <p:strVal val="visible"/>
                                      </p:to>
                                    </p:set>
                                    <p:anim calcmode="lin" valueType="num">
                                      <p:cBhvr additive="base">
                                        <p:cTn id="44" dur="500" fill="hold"/>
                                        <p:tgtEl>
                                          <p:spTgt spid="5125"/>
                                        </p:tgtEl>
                                        <p:attrNameLst>
                                          <p:attrName>ppt_x</p:attrName>
                                        </p:attrNameLst>
                                      </p:cBhvr>
                                      <p:tavLst>
                                        <p:tav tm="0">
                                          <p:val>
                                            <p:strVal val="#ppt_x"/>
                                          </p:val>
                                        </p:tav>
                                        <p:tav tm="100000">
                                          <p:val>
                                            <p:strVal val="#ppt_x"/>
                                          </p:val>
                                        </p:tav>
                                      </p:tavLst>
                                    </p:anim>
                                    <p:anim calcmode="lin" valueType="num">
                                      <p:cBhvr additive="base">
                                        <p:cTn id="45"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500" fill="hold"/>
                                        <p:tgtEl>
                                          <p:spTgt spid="41"/>
                                        </p:tgtEl>
                                        <p:attrNameLst>
                                          <p:attrName>ppt_x</p:attrName>
                                        </p:attrNameLst>
                                      </p:cBhvr>
                                      <p:tavLst>
                                        <p:tav tm="0">
                                          <p:val>
                                            <p:strVal val="#ppt_x"/>
                                          </p:val>
                                        </p:tav>
                                        <p:tav tm="100000">
                                          <p:val>
                                            <p:strVal val="#ppt_x"/>
                                          </p:val>
                                        </p:tav>
                                      </p:tavLst>
                                    </p:anim>
                                    <p:anim calcmode="lin" valueType="num">
                                      <p:cBhvr additive="base">
                                        <p:cTn id="5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500" fill="hold"/>
                                        <p:tgtEl>
                                          <p:spTgt spid="32"/>
                                        </p:tgtEl>
                                        <p:attrNameLst>
                                          <p:attrName>ppt_x</p:attrName>
                                        </p:attrNameLst>
                                      </p:cBhvr>
                                      <p:tavLst>
                                        <p:tav tm="0">
                                          <p:val>
                                            <p:strVal val="#ppt_x"/>
                                          </p:val>
                                        </p:tav>
                                        <p:tav tm="100000">
                                          <p:val>
                                            <p:strVal val="#ppt_x"/>
                                          </p:val>
                                        </p:tav>
                                      </p:tavLst>
                                    </p:anim>
                                    <p:anim calcmode="lin" valueType="num">
                                      <p:cBhvr additive="base">
                                        <p:cTn id="5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wipe(down)">
                                      <p:cBhvr>
                                        <p:cTn id="62" dur="500"/>
                                        <p:tgtEl>
                                          <p:spTgt spid="5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5143"/>
                                        </p:tgtEl>
                                        <p:attrNameLst>
                                          <p:attrName>style.visibility</p:attrName>
                                        </p:attrNameLst>
                                      </p:cBhvr>
                                      <p:to>
                                        <p:strVal val="visible"/>
                                      </p:to>
                                    </p:set>
                                    <p:animEffect transition="in" filter="wipe(down)">
                                      <p:cBhvr>
                                        <p:cTn id="67" dur="500"/>
                                        <p:tgtEl>
                                          <p:spTgt spid="5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51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123478"/>
            <a:ext cx="8590077" cy="2677656"/>
          </a:xfrm>
          <a:prstGeom prst="rect">
            <a:avLst/>
          </a:prstGeom>
        </p:spPr>
        <p:txBody>
          <a:bodyPr wrap="square">
            <a:spAutoFit/>
          </a:bodyPr>
          <a:lstStyle/>
          <a:p>
            <a:pPr indent="457200" algn="just"/>
            <a:r>
              <a:rPr lang="en-US" altLang="zh-CN" sz="2400" b="1" dirty="0"/>
              <a:t>It was then that Russ Fee entered the picture. He ran at the beast, </a:t>
            </a:r>
            <a:r>
              <a:rPr lang="en-US" altLang="zh-CN" sz="2400" b="1" u="sng" dirty="0">
                <a:solidFill>
                  <a:srgbClr val="FF0000"/>
                </a:solidFill>
              </a:rPr>
              <a:t>kicking</a:t>
            </a:r>
            <a:r>
              <a:rPr lang="en-US" altLang="zh-CN" sz="2400" b="1" dirty="0"/>
              <a:t> it like he was kicking in a door. </a:t>
            </a:r>
            <a:r>
              <a:rPr lang="en-US" altLang="zh-CN" sz="2400" b="1" dirty="0">
                <a:solidFill>
                  <a:srgbClr val="7030A0"/>
                </a:solidFill>
              </a:rPr>
              <a:t>The wolf dropped Matt and emerged(</a:t>
            </a:r>
            <a:r>
              <a:rPr lang="zh-CN" altLang="zh-CN" sz="2000" b="1" dirty="0">
                <a:solidFill>
                  <a:srgbClr val="7030A0"/>
                </a:solidFill>
              </a:rPr>
              <a:t>出现</a:t>
            </a:r>
            <a:r>
              <a:rPr lang="en-US" altLang="zh-CN" sz="2400" b="1" dirty="0">
                <a:solidFill>
                  <a:srgbClr val="7030A0"/>
                </a:solidFill>
              </a:rPr>
              <a:t>) from the tent. </a:t>
            </a:r>
            <a:r>
              <a:rPr lang="en-US" altLang="zh-CN" sz="2400" b="1" dirty="0"/>
              <a:t>Wolves are large, Fee felt like he had punched someone that was way out of his weight class. </a:t>
            </a:r>
            <a:r>
              <a:rPr lang="en-US" altLang="zh-CN" sz="2400" b="1" dirty="0">
                <a:solidFill>
                  <a:srgbClr val="7030A0"/>
                </a:solidFill>
              </a:rPr>
              <a:t>He could feel its heavy breath on his face and he could smell the terrible pungent(</a:t>
            </a:r>
            <a:r>
              <a:rPr lang="zh-CN" altLang="zh-CN" sz="2000" b="1" dirty="0">
                <a:solidFill>
                  <a:srgbClr val="7030A0"/>
                </a:solidFill>
              </a:rPr>
              <a:t>刺激性的</a:t>
            </a:r>
            <a:r>
              <a:rPr lang="en-US" altLang="zh-CN" sz="2400" b="1" dirty="0">
                <a:solidFill>
                  <a:srgbClr val="7030A0"/>
                </a:solidFill>
              </a:rPr>
              <a:t>) ordor it emitted(</a:t>
            </a:r>
            <a:r>
              <a:rPr lang="zh-CN" altLang="en-US" sz="2000" b="1" dirty="0">
                <a:solidFill>
                  <a:srgbClr val="7030A0"/>
                </a:solidFill>
              </a:rPr>
              <a:t>发出</a:t>
            </a:r>
            <a:r>
              <a:rPr lang="en-US" altLang="zh-CN" sz="2400" b="1" dirty="0">
                <a:solidFill>
                  <a:srgbClr val="7030A0"/>
                </a:solidFill>
              </a:rPr>
              <a:t>), fishy, oily and bloody. </a:t>
            </a:r>
            <a:endParaRPr lang="zh-CN" altLang="zh-CN" sz="2400" b="1" dirty="0">
              <a:solidFill>
                <a:srgbClr val="7030A0"/>
              </a:solidFill>
            </a:endParaRPr>
          </a:p>
        </p:txBody>
      </p:sp>
      <p:grpSp>
        <p:nvGrpSpPr>
          <p:cNvPr id="3" name="组合 2"/>
          <p:cNvGrpSpPr/>
          <p:nvPr/>
        </p:nvGrpSpPr>
        <p:grpSpPr>
          <a:xfrm>
            <a:off x="3419872" y="2715342"/>
            <a:ext cx="3770482" cy="2258314"/>
            <a:chOff x="2745734" y="2715766"/>
            <a:chExt cx="3770482" cy="2258314"/>
          </a:xfrm>
        </p:grpSpPr>
        <p:pic>
          <p:nvPicPr>
            <p:cNvPr id="6146" name="Picture 2" descr="https://ss2.bdstatic.com/70cFvnSh_Q1YnxGkpoWK1HF6hhy/it/u=282505667,1512973131&amp;fm=26&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389915"/>
              <a:ext cx="1512168" cy="119965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5734" y="2715766"/>
              <a:ext cx="2258314" cy="2258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右箭头 4"/>
          <p:cNvSpPr/>
          <p:nvPr/>
        </p:nvSpPr>
        <p:spPr>
          <a:xfrm>
            <a:off x="6948264" y="4306163"/>
            <a:ext cx="2195735" cy="928305"/>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effectLst>
                  <a:outerShdw blurRad="38100" dist="38100" dir="2700000" algn="tl">
                    <a:srgbClr val="000000">
                      <a:alpha val="43137"/>
                    </a:srgbClr>
                  </a:outerShdw>
                </a:effectLst>
              </a:rPr>
              <a:t>故事发展</a:t>
            </a:r>
          </a:p>
        </p:txBody>
      </p:sp>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2461094"/>
            <a:ext cx="1616610" cy="1729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5163668" y="2425427"/>
            <a:ext cx="2993127" cy="369332"/>
          </a:xfrm>
          <a:prstGeom prst="rect">
            <a:avLst/>
          </a:prstGeom>
        </p:spPr>
        <p:txBody>
          <a:bodyPr wrap="none">
            <a:spAutoFit/>
          </a:bodyPr>
          <a:lstStyle/>
          <a:p>
            <a:r>
              <a:rPr lang="en-US" altLang="zh-CN" b="1" dirty="0">
                <a:solidFill>
                  <a:srgbClr val="002060"/>
                </a:solidFill>
              </a:rPr>
              <a:t>like he was kicking in a door</a:t>
            </a:r>
            <a:endParaRPr lang="zh-CN" altLang="en-US" dirty="0">
              <a:solidFill>
                <a:srgbClr val="002060"/>
              </a:solidFill>
            </a:endParaRPr>
          </a:p>
        </p:txBody>
      </p:sp>
      <p:cxnSp>
        <p:nvCxnSpPr>
          <p:cNvPr id="16" name="直接箭头连接符 15"/>
          <p:cNvCxnSpPr/>
          <p:nvPr/>
        </p:nvCxnSpPr>
        <p:spPr>
          <a:xfrm flipV="1">
            <a:off x="6876256" y="2773138"/>
            <a:ext cx="572163" cy="878732"/>
          </a:xfrm>
          <a:prstGeom prst="straightConnector1">
            <a:avLst/>
          </a:prstGeom>
          <a:ln w="73025">
            <a:tailEnd type="arrow"/>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8160" y="2981671"/>
            <a:ext cx="3169402" cy="461665"/>
          </a:xfrm>
          <a:prstGeom prst="rect">
            <a:avLst/>
          </a:prstGeom>
          <a:pattFill prst="pct70">
            <a:fgClr>
              <a:schemeClr val="accent5">
                <a:lumMod val="20000"/>
                <a:lumOff val="80000"/>
              </a:schemeClr>
            </a:fgClr>
            <a:bgClr>
              <a:schemeClr val="bg1"/>
            </a:bgClr>
          </a:pattFill>
        </p:spPr>
        <p:txBody>
          <a:bodyPr wrap="square">
            <a:spAutoFit/>
          </a:bodyPr>
          <a:lstStyle/>
          <a:p>
            <a:r>
              <a:rPr lang="en-US" altLang="zh-CN" sz="2400" b="1" dirty="0"/>
              <a:t>dropped Matt </a:t>
            </a:r>
            <a:endParaRPr lang="zh-CN" altLang="en-US" sz="2400" b="1" dirty="0"/>
          </a:p>
        </p:txBody>
      </p:sp>
      <p:sp>
        <p:nvSpPr>
          <p:cNvPr id="15" name="矩形 14"/>
          <p:cNvSpPr/>
          <p:nvPr/>
        </p:nvSpPr>
        <p:spPr>
          <a:xfrm>
            <a:off x="6648" y="3426884"/>
            <a:ext cx="3154594" cy="461665"/>
          </a:xfrm>
          <a:prstGeom prst="rect">
            <a:avLst/>
          </a:prstGeom>
          <a:pattFill prst="pct70">
            <a:fgClr>
              <a:schemeClr val="accent5">
                <a:lumMod val="20000"/>
                <a:lumOff val="80000"/>
              </a:schemeClr>
            </a:fgClr>
            <a:bgClr>
              <a:schemeClr val="bg1"/>
            </a:bgClr>
          </a:pattFill>
        </p:spPr>
        <p:txBody>
          <a:bodyPr wrap="square">
            <a:spAutoFit/>
          </a:bodyPr>
          <a:lstStyle/>
          <a:p>
            <a:r>
              <a:rPr lang="en-US" altLang="zh-CN" sz="2400" b="1" dirty="0"/>
              <a:t>emerged from the tent</a:t>
            </a:r>
            <a:endParaRPr lang="zh-CN" altLang="en-US" sz="2400" b="1" dirty="0"/>
          </a:p>
        </p:txBody>
      </p:sp>
      <p:sp>
        <p:nvSpPr>
          <p:cNvPr id="17" name="矩形 16"/>
          <p:cNvSpPr/>
          <p:nvPr/>
        </p:nvSpPr>
        <p:spPr>
          <a:xfrm>
            <a:off x="13131" y="3888549"/>
            <a:ext cx="3148111" cy="461665"/>
          </a:xfrm>
          <a:prstGeom prst="rect">
            <a:avLst/>
          </a:prstGeom>
          <a:pattFill prst="pct70">
            <a:fgClr>
              <a:schemeClr val="accent5">
                <a:lumMod val="20000"/>
                <a:lumOff val="80000"/>
              </a:schemeClr>
            </a:fgClr>
            <a:bgClr>
              <a:schemeClr val="bg1"/>
            </a:bgClr>
          </a:pattFill>
        </p:spPr>
        <p:txBody>
          <a:bodyPr wrap="square">
            <a:spAutoFit/>
          </a:bodyPr>
          <a:lstStyle/>
          <a:p>
            <a:r>
              <a:rPr lang="en-US" altLang="zh-CN" sz="2400" b="1" dirty="0"/>
              <a:t>heavy breath </a:t>
            </a:r>
            <a:endParaRPr lang="zh-CN" altLang="en-US" sz="2400" b="1" dirty="0"/>
          </a:p>
        </p:txBody>
      </p:sp>
      <p:sp>
        <p:nvSpPr>
          <p:cNvPr id="19" name="矩形 18"/>
          <p:cNvSpPr/>
          <p:nvPr/>
        </p:nvSpPr>
        <p:spPr>
          <a:xfrm>
            <a:off x="13131" y="4308650"/>
            <a:ext cx="3148111" cy="461665"/>
          </a:xfrm>
          <a:prstGeom prst="rect">
            <a:avLst/>
          </a:prstGeom>
          <a:pattFill prst="pct70">
            <a:fgClr>
              <a:schemeClr val="accent5">
                <a:lumMod val="20000"/>
                <a:lumOff val="80000"/>
              </a:schemeClr>
            </a:fgClr>
            <a:bgClr>
              <a:schemeClr val="bg1"/>
            </a:bgClr>
          </a:pattFill>
        </p:spPr>
        <p:txBody>
          <a:bodyPr wrap="square">
            <a:spAutoFit/>
          </a:bodyPr>
          <a:lstStyle/>
          <a:p>
            <a:r>
              <a:rPr lang="en-US" altLang="zh-CN" sz="2400" b="1" dirty="0"/>
              <a:t>terrible pungent ordor </a:t>
            </a:r>
            <a:endParaRPr lang="zh-CN" altLang="en-US" sz="2400" dirty="0"/>
          </a:p>
        </p:txBody>
      </p:sp>
      <p:sp>
        <p:nvSpPr>
          <p:cNvPr id="18" name="Freeform 5"/>
          <p:cNvSpPr/>
          <p:nvPr/>
        </p:nvSpPr>
        <p:spPr bwMode="auto">
          <a:xfrm rot="10800000">
            <a:off x="2881793" y="2767900"/>
            <a:ext cx="558900" cy="2258314"/>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gradFill flip="none" rotWithShape="1">
            <a:gsLst>
              <a:gs pos="0">
                <a:schemeClr val="bg1"/>
              </a:gs>
              <a:gs pos="100000">
                <a:schemeClr val="bg1">
                  <a:lumMod val="85000"/>
                </a:schemeClr>
              </a:gs>
            </a:gsLst>
            <a:lin ang="0" scaled="1"/>
            <a:tileRect/>
          </a:gradFill>
          <a:ln w="1270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cxnSp>
        <p:nvCxnSpPr>
          <p:cNvPr id="26" name="直接连接符 25"/>
          <p:cNvCxnSpPr/>
          <p:nvPr/>
        </p:nvCxnSpPr>
        <p:spPr>
          <a:xfrm>
            <a:off x="6434270" y="843558"/>
            <a:ext cx="2170178"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23528" y="1203598"/>
            <a:ext cx="4840140"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139693" y="1995686"/>
            <a:ext cx="7464755"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258251" y="2355726"/>
            <a:ext cx="8346197"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258251" y="2715342"/>
            <a:ext cx="2009493"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9424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148"/>
                                        </p:tgtEl>
                                        <p:attrNameLst>
                                          <p:attrName>style.visibility</p:attrName>
                                        </p:attrNameLst>
                                      </p:cBhvr>
                                      <p:to>
                                        <p:strVal val="visible"/>
                                      </p:to>
                                    </p:set>
                                    <p:anim calcmode="lin" valueType="num">
                                      <p:cBhvr additive="base">
                                        <p:cTn id="23" dur="500" fill="hold"/>
                                        <p:tgtEl>
                                          <p:spTgt spid="6148"/>
                                        </p:tgtEl>
                                        <p:attrNameLst>
                                          <p:attrName>ppt_x</p:attrName>
                                        </p:attrNameLst>
                                      </p:cBhvr>
                                      <p:tavLst>
                                        <p:tav tm="0">
                                          <p:val>
                                            <p:strVal val="#ppt_x"/>
                                          </p:val>
                                        </p:tav>
                                        <p:tav tm="100000">
                                          <p:val>
                                            <p:strVal val="#ppt_x"/>
                                          </p:val>
                                        </p:tav>
                                      </p:tavLst>
                                    </p:anim>
                                    <p:anim calcmode="lin" valueType="num">
                                      <p:cBhvr additive="base">
                                        <p:cTn id="24"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fill="hold"/>
                                        <p:tgtEl>
                                          <p:spTgt spid="17"/>
                                        </p:tgtEl>
                                        <p:attrNameLst>
                                          <p:attrName>ppt_x</p:attrName>
                                        </p:attrNameLst>
                                      </p:cBhvr>
                                      <p:tavLst>
                                        <p:tav tm="0">
                                          <p:val>
                                            <p:strVal val="#ppt_x"/>
                                          </p:val>
                                        </p:tav>
                                        <p:tav tm="100000">
                                          <p:val>
                                            <p:strVal val="#ppt_x"/>
                                          </p:val>
                                        </p:tav>
                                      </p:tavLst>
                                    </p:anim>
                                    <p:anim calcmode="lin" valueType="num">
                                      <p:cBhvr additive="base">
                                        <p:cTn id="6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ppt_x"/>
                                          </p:val>
                                        </p:tav>
                                        <p:tav tm="100000">
                                          <p:val>
                                            <p:strVal val="#ppt_x"/>
                                          </p:val>
                                        </p:tav>
                                      </p:tavLst>
                                    </p:anim>
                                    <p:anim calcmode="lin" valueType="num">
                                      <p:cBhvr additive="base">
                                        <p:cTn id="7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barn(inVertical)">
                                      <p:cBhvr>
                                        <p:cTn id="7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4" grpId="0" animBg="1"/>
      <p:bldP spid="15" grpId="0" animBg="1"/>
      <p:bldP spid="17" grpId="0" animBg="1"/>
      <p:bldP spid="19"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123478"/>
            <a:ext cx="8590077" cy="2308324"/>
          </a:xfrm>
          <a:prstGeom prst="rect">
            <a:avLst/>
          </a:prstGeom>
        </p:spPr>
        <p:txBody>
          <a:bodyPr wrap="square">
            <a:spAutoFit/>
          </a:bodyPr>
          <a:lstStyle/>
          <a:p>
            <a:pPr indent="457200" algn="just"/>
            <a:r>
              <a:rPr lang="en-US" altLang="zh-CN" sz="2400" b="1" dirty="0"/>
              <a:t>The wolf turned its anger on Fee, exposing his sharp teeth and snarling at him. </a:t>
            </a:r>
            <a:r>
              <a:rPr lang="en-US" altLang="zh-CN" sz="2400" b="1" u="sng" dirty="0"/>
              <a:t>Terrified</a:t>
            </a:r>
            <a:r>
              <a:rPr lang="en-US" altLang="zh-CN" sz="2400" b="1" dirty="0"/>
              <a:t>, Fee withdrew a bit. Out of the corner of his eyes, he saw his </a:t>
            </a:r>
            <a:r>
              <a:rPr lang="en-US" altLang="zh-CN" sz="2400" b="1" u="sng" dirty="0"/>
              <a:t>minivan</a:t>
            </a:r>
            <a:r>
              <a:rPr lang="en-US" altLang="zh-CN" sz="2400" b="1" dirty="0"/>
              <a:t> was not far away. Meanwhile, panicked as they were, the two boys concealed themselves at a safe distance from the </a:t>
            </a:r>
            <a:r>
              <a:rPr lang="en-US" altLang="zh-CN" sz="2400" b="1" u="sng" dirty="0"/>
              <a:t>battle</a:t>
            </a:r>
            <a:r>
              <a:rPr lang="en-US" altLang="zh-CN" sz="2400" b="1" dirty="0"/>
              <a:t>. The elder boy used the satellite phone to call for help. </a:t>
            </a:r>
            <a:endParaRPr lang="zh-CN" altLang="zh-CN" sz="2400" b="1"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2431802"/>
            <a:ext cx="2521737" cy="141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262161"/>
            <a:ext cx="2088232" cy="1173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6171" y="3851466"/>
            <a:ext cx="2511782" cy="131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椭圆 2"/>
          <p:cNvSpPr/>
          <p:nvPr/>
        </p:nvSpPr>
        <p:spPr>
          <a:xfrm>
            <a:off x="5364087" y="123478"/>
            <a:ext cx="3405501"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419872" y="933500"/>
            <a:ext cx="864096" cy="3441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004048" y="507728"/>
            <a:ext cx="1512168" cy="425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55576" y="491902"/>
            <a:ext cx="1296144" cy="4415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345035" y="1285280"/>
            <a:ext cx="1424553" cy="4223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029744" y="1995686"/>
            <a:ext cx="1614264" cy="436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0" y="3003798"/>
            <a:ext cx="3029744" cy="2144472"/>
            <a:chOff x="0" y="2905814"/>
            <a:chExt cx="3347864" cy="2242456"/>
          </a:xfrm>
        </p:grpSpPr>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912204"/>
              <a:ext cx="3347864" cy="2229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267744" y="2905814"/>
              <a:ext cx="1049838" cy="224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组合 4"/>
          <p:cNvGrpSpPr/>
          <p:nvPr/>
        </p:nvGrpSpPr>
        <p:grpSpPr>
          <a:xfrm>
            <a:off x="2958474" y="2365114"/>
            <a:ext cx="2127829" cy="2767504"/>
            <a:chOff x="2958474" y="2365114"/>
            <a:chExt cx="2127829" cy="2767504"/>
          </a:xfrm>
        </p:grpSpPr>
        <p:pic>
          <p:nvPicPr>
            <p:cNvPr id="717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2340" y="2365114"/>
              <a:ext cx="2083963" cy="2767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右箭头 16"/>
            <p:cNvSpPr/>
            <p:nvPr/>
          </p:nvSpPr>
          <p:spPr>
            <a:xfrm>
              <a:off x="2958474" y="3228644"/>
              <a:ext cx="2083963" cy="827845"/>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effectLst>
                    <a:outerShdw blurRad="38100" dist="38100" dir="2700000" algn="tl">
                      <a:srgbClr val="000000">
                        <a:alpha val="43137"/>
                      </a:srgbClr>
                    </a:outerShdw>
                  </a:effectLst>
                </a:rPr>
                <a:t>故事发展</a:t>
              </a:r>
            </a:p>
          </p:txBody>
        </p:sp>
      </p:grpSp>
    </p:spTree>
    <p:extLst>
      <p:ext uri="{BB962C8B-B14F-4D97-AF65-F5344CB8AC3E}">
        <p14:creationId xmlns:p14="http://schemas.microsoft.com/office/powerpoint/2010/main" val="2764470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171"/>
                                        </p:tgtEl>
                                        <p:attrNameLst>
                                          <p:attrName>style.visibility</p:attrName>
                                        </p:attrNameLst>
                                      </p:cBhvr>
                                      <p:to>
                                        <p:strVal val="visible"/>
                                      </p:to>
                                    </p:set>
                                    <p:animEffect transition="in" filter="randombar(horizontal)">
                                      <p:cBhvr>
                                        <p:cTn id="24" dur="500"/>
                                        <p:tgtEl>
                                          <p:spTgt spid="717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7172"/>
                                        </p:tgtEl>
                                        <p:attrNameLst>
                                          <p:attrName>style.visibility</p:attrName>
                                        </p:attrNameLst>
                                      </p:cBhvr>
                                      <p:to>
                                        <p:strVal val="visible"/>
                                      </p:to>
                                    </p:set>
                                    <p:animEffect transition="in" filter="barn(inVertical)">
                                      <p:cBhvr>
                                        <p:cTn id="41" dur="500"/>
                                        <p:tgtEl>
                                          <p:spTgt spid="717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ppt_x"/>
                                          </p:val>
                                        </p:tav>
                                        <p:tav tm="100000">
                                          <p:val>
                                            <p:strVal val="#ppt_x"/>
                                          </p:val>
                                        </p:tav>
                                      </p:tavLst>
                                    </p:anim>
                                    <p:anim calcmode="lin" valueType="num">
                                      <p:cBhvr additive="base">
                                        <p:cTn id="5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36311"/>
            <a:ext cx="8568952" cy="523220"/>
          </a:xfrm>
          <a:prstGeom prst="rect">
            <a:avLst/>
          </a:prstGeom>
        </p:spPr>
        <p:txBody>
          <a:bodyPr wrap="square">
            <a:spAutoFit/>
          </a:bodyPr>
          <a:lstStyle/>
          <a:p>
            <a:pPr algn="just"/>
            <a:r>
              <a:rPr lang="en-US" altLang="zh-CN" sz="2800" b="1" dirty="0">
                <a:latin typeface="Times New Roman" pitchFamily="18" charset="0"/>
                <a:ea typeface="楷体" pitchFamily="49" charset="-122"/>
              </a:rPr>
              <a:t>Step 3: Infer </a:t>
            </a:r>
            <a:r>
              <a:rPr lang="en-US" altLang="zh-CN" sz="2800" b="1" dirty="0">
                <a:solidFill>
                  <a:srgbClr val="FF0000"/>
                </a:solidFill>
                <a:latin typeface="Times New Roman" pitchFamily="18" charset="0"/>
                <a:ea typeface="楷体" pitchFamily="49" charset="-122"/>
              </a:rPr>
              <a:t>what would happen</a:t>
            </a:r>
            <a:r>
              <a:rPr lang="en-US" altLang="zh-CN" sz="2800" b="1" dirty="0">
                <a:latin typeface="Times New Roman" pitchFamily="18" charset="0"/>
                <a:ea typeface="楷体" pitchFamily="49" charset="-122"/>
              </a:rPr>
              <a:t> next</a:t>
            </a:r>
            <a:endParaRPr lang="en-US" altLang="zh-CN" sz="2800" b="1" dirty="0">
              <a:solidFill>
                <a:srgbClr val="FF0000"/>
              </a:solidFill>
              <a:ea typeface="楷体" pitchFamily="49" charset="-122"/>
            </a:endParaRPr>
          </a:p>
        </p:txBody>
      </p:sp>
      <p:sp>
        <p:nvSpPr>
          <p:cNvPr id="3" name="矩形 2"/>
          <p:cNvSpPr/>
          <p:nvPr/>
        </p:nvSpPr>
        <p:spPr>
          <a:xfrm>
            <a:off x="138808" y="457779"/>
            <a:ext cx="8280920" cy="954107"/>
          </a:xfrm>
          <a:prstGeom prst="rect">
            <a:avLst/>
          </a:prstGeom>
        </p:spPr>
        <p:txBody>
          <a:bodyPr wrap="square">
            <a:spAutoFit/>
          </a:bodyPr>
          <a:lstStyle/>
          <a:p>
            <a:r>
              <a:rPr lang="en-US" altLang="zh-CN" sz="2800" b="1" dirty="0"/>
              <a:t>Para1: </a:t>
            </a:r>
            <a:r>
              <a:rPr lang="en-US" altLang="zh-CN" sz="2800" b="1" i="1" dirty="0"/>
              <a:t>Matt, his arms bloodied, flew out of the tent to resume the battle. </a:t>
            </a:r>
          </a:p>
        </p:txBody>
      </p:sp>
      <p:sp>
        <p:nvSpPr>
          <p:cNvPr id="4" name="矩形 3"/>
          <p:cNvSpPr/>
          <p:nvPr/>
        </p:nvSpPr>
        <p:spPr>
          <a:xfrm>
            <a:off x="141016" y="2713551"/>
            <a:ext cx="8784976" cy="954107"/>
          </a:xfrm>
          <a:prstGeom prst="rect">
            <a:avLst/>
          </a:prstGeom>
        </p:spPr>
        <p:txBody>
          <a:bodyPr wrap="square">
            <a:spAutoFit/>
          </a:bodyPr>
          <a:lstStyle/>
          <a:p>
            <a:r>
              <a:rPr lang="en-US" altLang="zh-CN" sz="2800" b="1" dirty="0"/>
              <a:t>Para2: </a:t>
            </a:r>
            <a:r>
              <a:rPr lang="en-US" altLang="zh-CN" sz="2800" b="1" i="1" dirty="0"/>
              <a:t>Just at that moment, a police car came, along with an ambulance.</a:t>
            </a:r>
            <a:endParaRPr lang="zh-CN" altLang="en-US" sz="2800" b="1" dirty="0"/>
          </a:p>
        </p:txBody>
      </p:sp>
      <p:sp>
        <p:nvSpPr>
          <p:cNvPr id="5" name="矩形 4"/>
          <p:cNvSpPr/>
          <p:nvPr/>
        </p:nvSpPr>
        <p:spPr>
          <a:xfrm>
            <a:off x="179512" y="1347614"/>
            <a:ext cx="8640960" cy="1384995"/>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a:spAutoFit/>
          </a:bodyPr>
          <a:lstStyle/>
          <a:p>
            <a:r>
              <a:rPr lang="en-US" altLang="zh-CN" sz="2800" b="1" dirty="0"/>
              <a:t>1. What would they do? How do they feel? </a:t>
            </a:r>
            <a:r>
              <a:rPr lang="en-US" altLang="zh-CN" sz="2800" b="1" i="1" dirty="0"/>
              <a:t>Elisa, Matt, Fee</a:t>
            </a:r>
          </a:p>
          <a:p>
            <a:r>
              <a:rPr lang="en-US" altLang="zh-CN" sz="2800" b="1" dirty="0"/>
              <a:t>2. What would the wolf do</a:t>
            </a:r>
            <a:r>
              <a:rPr lang="en-US" altLang="zh-CN" sz="2800" b="1" dirty="0" smtClean="0"/>
              <a:t>?</a:t>
            </a:r>
            <a:endParaRPr lang="en-US" altLang="zh-CN" sz="2800" b="1" dirty="0"/>
          </a:p>
        </p:txBody>
      </p:sp>
      <p:sp>
        <p:nvSpPr>
          <p:cNvPr id="6" name="矩形 5"/>
          <p:cNvSpPr/>
          <p:nvPr/>
        </p:nvSpPr>
        <p:spPr>
          <a:xfrm>
            <a:off x="164763" y="3618315"/>
            <a:ext cx="8568952" cy="1384995"/>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r>
              <a:rPr lang="en-US" altLang="zh-CN" sz="2800" b="1" dirty="0" smtClean="0"/>
              <a:t>1. What </a:t>
            </a:r>
            <a:r>
              <a:rPr lang="en-US" altLang="zh-CN" sz="2800" b="1" dirty="0"/>
              <a:t>would happen after the police car and the ambulance arrived? How do they feel</a:t>
            </a:r>
            <a:r>
              <a:rPr lang="en-US" altLang="zh-CN" sz="2800" b="1" dirty="0" smtClean="0"/>
              <a:t>?</a:t>
            </a:r>
          </a:p>
          <a:p>
            <a:r>
              <a:rPr lang="en-US" altLang="zh-CN" sz="2800" b="1" dirty="0" smtClean="0"/>
              <a:t>2. </a:t>
            </a:r>
            <a:r>
              <a:rPr lang="en-US" altLang="zh-CN" sz="2800" b="1" dirty="0"/>
              <a:t>How would they survive</a:t>
            </a:r>
            <a:r>
              <a:rPr lang="en-US" altLang="zh-CN" sz="2800" b="1" dirty="0" smtClean="0"/>
              <a:t>?</a:t>
            </a:r>
            <a:endParaRPr lang="en-US" altLang="zh-CN" sz="2800" b="1" dirty="0"/>
          </a:p>
        </p:txBody>
      </p:sp>
    </p:spTree>
    <p:extLst>
      <p:ext uri="{BB962C8B-B14F-4D97-AF65-F5344CB8AC3E}">
        <p14:creationId xmlns:p14="http://schemas.microsoft.com/office/powerpoint/2010/main" val="2764470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39552" y="483518"/>
            <a:ext cx="8208912" cy="954107"/>
          </a:xfrm>
          <a:prstGeom prst="rect">
            <a:avLst/>
          </a:prstGeom>
        </p:spPr>
        <p:txBody>
          <a:bodyPr wrap="square">
            <a:spAutoFit/>
          </a:bodyPr>
          <a:lstStyle/>
          <a:p>
            <a:pPr algn="just"/>
            <a:r>
              <a:rPr lang="en-US" altLang="zh-CN" sz="2800" b="1" dirty="0">
                <a:latin typeface="Times New Roman" pitchFamily="18" charset="0"/>
                <a:ea typeface="楷体" pitchFamily="49" charset="-122"/>
              </a:rPr>
              <a:t>Step4: Describe the </a:t>
            </a:r>
            <a:r>
              <a:rPr lang="en-US" altLang="zh-CN" sz="2800" b="1" dirty="0">
                <a:solidFill>
                  <a:srgbClr val="FF0000"/>
                </a:solidFill>
                <a:latin typeface="Times New Roman" pitchFamily="18" charset="0"/>
                <a:ea typeface="楷体" pitchFamily="49" charset="-122"/>
              </a:rPr>
              <a:t>wolf’s</a:t>
            </a:r>
            <a:r>
              <a:rPr lang="en-US" altLang="zh-CN" sz="2800" b="1" dirty="0">
                <a:latin typeface="Times New Roman" pitchFamily="18" charset="0"/>
                <a:ea typeface="楷体" pitchFamily="49" charset="-122"/>
              </a:rPr>
              <a:t> actions and </a:t>
            </a:r>
            <a:r>
              <a:rPr lang="en-US" altLang="zh-CN" sz="2800" b="1" dirty="0">
                <a:solidFill>
                  <a:srgbClr val="FF0000"/>
                </a:solidFill>
                <a:latin typeface="Times New Roman" pitchFamily="18" charset="0"/>
                <a:ea typeface="楷体" pitchFamily="49" charset="-122"/>
              </a:rPr>
              <a:t>people’s</a:t>
            </a:r>
            <a:r>
              <a:rPr lang="en-US" altLang="zh-CN" sz="2800" b="1" dirty="0">
                <a:latin typeface="Times New Roman" pitchFamily="18" charset="0"/>
                <a:ea typeface="楷体" pitchFamily="49" charset="-122"/>
              </a:rPr>
              <a:t> actions and feelings </a:t>
            </a:r>
            <a:endParaRPr lang="en-US" altLang="zh-CN" sz="2800" b="1" dirty="0">
              <a:solidFill>
                <a:srgbClr val="FF0000"/>
              </a:solidFill>
              <a:ea typeface="楷体" pitchFamily="49" charset="-122"/>
            </a:endParaRPr>
          </a:p>
        </p:txBody>
      </p:sp>
      <p:sp>
        <p:nvSpPr>
          <p:cNvPr id="13" name="矩形 12"/>
          <p:cNvSpPr/>
          <p:nvPr/>
        </p:nvSpPr>
        <p:spPr>
          <a:xfrm>
            <a:off x="3923928" y="2859782"/>
            <a:ext cx="1478584" cy="769441"/>
          </a:xfrm>
          <a:prstGeom prst="rect">
            <a:avLst/>
          </a:prstGeom>
        </p:spPr>
        <p:txBody>
          <a:bodyPr wrap="square">
            <a:spAutoFit/>
          </a:bodyPr>
          <a:lstStyle/>
          <a:p>
            <a:r>
              <a:rPr lang="en-US" altLang="zh-CN"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VS</a:t>
            </a:r>
            <a:endParaRPr lang="zh-CN" altLang="en-US"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pSp>
        <p:nvGrpSpPr>
          <p:cNvPr id="16" name="组合 15"/>
          <p:cNvGrpSpPr/>
          <p:nvPr/>
        </p:nvGrpSpPr>
        <p:grpSpPr>
          <a:xfrm>
            <a:off x="5724128" y="1909686"/>
            <a:ext cx="2312494" cy="2549744"/>
            <a:chOff x="5724128" y="2017729"/>
            <a:chExt cx="2312494" cy="2549744"/>
          </a:xfrm>
        </p:grpSpPr>
        <p:sp>
          <p:nvSpPr>
            <p:cNvPr id="12" name="矩形 11"/>
            <p:cNvSpPr/>
            <p:nvPr/>
          </p:nvSpPr>
          <p:spPr>
            <a:xfrm>
              <a:off x="6140483" y="2017729"/>
              <a:ext cx="1412566" cy="523220"/>
            </a:xfrm>
            <a:prstGeom prst="rect">
              <a:avLst/>
            </a:prstGeom>
          </p:spPr>
          <p:txBody>
            <a:bodyPr wrap="none">
              <a:spAutoFit/>
            </a:bodyPr>
            <a:lstStyle/>
            <a:p>
              <a:r>
                <a:rPr lang="en-US" altLang="zh-CN" sz="2800" b="1" dirty="0">
                  <a:solidFill>
                    <a:srgbClr val="FF0000"/>
                  </a:solidFill>
                </a:rPr>
                <a:t>the wolf</a:t>
              </a:r>
              <a:endParaRPr lang="zh-CN" altLang="en-US" sz="2800" dirty="0">
                <a:solidFill>
                  <a:srgbClr val="FF0000"/>
                </a:solidFill>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2546352"/>
              <a:ext cx="2312494" cy="202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组合 18"/>
          <p:cNvGrpSpPr/>
          <p:nvPr/>
        </p:nvGrpSpPr>
        <p:grpSpPr>
          <a:xfrm>
            <a:off x="300335" y="1973383"/>
            <a:ext cx="3010020" cy="2373316"/>
            <a:chOff x="300335" y="2035064"/>
            <a:chExt cx="3010020" cy="2373316"/>
          </a:xfrm>
        </p:grpSpPr>
        <p:sp>
          <p:nvSpPr>
            <p:cNvPr id="11" name="矩形 10"/>
            <p:cNvSpPr/>
            <p:nvPr/>
          </p:nvSpPr>
          <p:spPr>
            <a:xfrm>
              <a:off x="300335" y="2035064"/>
              <a:ext cx="3010019" cy="523220"/>
            </a:xfrm>
            <a:prstGeom prst="rect">
              <a:avLst/>
            </a:prstGeom>
          </p:spPr>
          <p:txBody>
            <a:bodyPr wrap="square">
              <a:spAutoFit/>
            </a:bodyPr>
            <a:lstStyle/>
            <a:p>
              <a:r>
                <a:rPr lang="en-US" altLang="zh-CN" sz="2800" b="1" dirty="0">
                  <a:solidFill>
                    <a:srgbClr val="7030A0"/>
                  </a:solidFill>
                </a:rPr>
                <a:t>the Rispoli,     Fee</a:t>
              </a:r>
              <a:endParaRPr lang="zh-CN" altLang="en-US" sz="2800" dirty="0">
                <a:solidFill>
                  <a:srgbClr val="7030A0"/>
                </a:solidFill>
              </a:endParaRP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2472517"/>
              <a:ext cx="1872208" cy="193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9328" y="2513762"/>
              <a:ext cx="1031027" cy="183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52566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主题​​">
  <a:themeElements>
    <a:clrScheme name="自定义 121">
      <a:dk1>
        <a:sysClr val="windowText" lastClr="000000"/>
      </a:dk1>
      <a:lt1>
        <a:sysClr val="window" lastClr="FFFFFF"/>
      </a:lt1>
      <a:dk2>
        <a:srgbClr val="1F497D"/>
      </a:dk2>
      <a:lt2>
        <a:srgbClr val="EEECE1"/>
      </a:lt2>
      <a:accent1>
        <a:srgbClr val="2B6F7D"/>
      </a:accent1>
      <a:accent2>
        <a:srgbClr val="1C9494"/>
      </a:accent2>
      <a:accent3>
        <a:srgbClr val="7CB554"/>
      </a:accent3>
      <a:accent4>
        <a:srgbClr val="FAC14D"/>
      </a:accent4>
      <a:accent5>
        <a:srgbClr val="F95647"/>
      </a:accent5>
      <a:accent6>
        <a:srgbClr val="F5841C"/>
      </a:accent6>
      <a:hlink>
        <a:srgbClr val="0000FF"/>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6806</TotalTime>
  <Words>2548</Words>
  <Application>Microsoft Office PowerPoint</Application>
  <PresentationFormat>全屏显示(16:9)</PresentationFormat>
  <Paragraphs>151</Paragraphs>
  <Slides>25</Slides>
  <Notes>24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Arial</vt:lpstr>
      <vt:lpstr>宋体</vt:lpstr>
      <vt:lpstr>Times New Roman</vt:lpstr>
      <vt:lpstr>微软雅黑</vt:lpstr>
      <vt:lpstr>楷体</vt:lpstr>
      <vt:lpstr>MingLiU_HKSCS-ExtB</vt:lpstr>
      <vt:lpstr>Castellar</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阿唐</Manager>
  <Company>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wen</dc:title>
  <dc:subject>wen</dc:subject>
  <dc:creator>wen</dc:creator>
  <cp:lastModifiedBy>zjzx199</cp:lastModifiedBy>
  <cp:revision>471</cp:revision>
  <dcterms:created xsi:type="dcterms:W3CDTF">2016-05-28T13:05:00Z</dcterms:created>
  <dcterms:modified xsi:type="dcterms:W3CDTF">2020-07-24T11:33:54Z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