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62" r:id="rId3"/>
    <p:sldId id="317" r:id="rId4"/>
    <p:sldId id="334" r:id="rId5"/>
    <p:sldId id="259" r:id="rId6"/>
    <p:sldId id="331" r:id="rId8"/>
    <p:sldId id="338" r:id="rId9"/>
    <p:sldId id="321" r:id="rId10"/>
    <p:sldId id="293" r:id="rId11"/>
    <p:sldId id="291" r:id="rId12"/>
    <p:sldId id="335" r:id="rId13"/>
    <p:sldId id="302" r:id="rId14"/>
    <p:sldId id="300" r:id="rId15"/>
    <p:sldId id="339" r:id="rId16"/>
    <p:sldId id="303" r:id="rId17"/>
    <p:sldId id="340" r:id="rId18"/>
    <p:sldId id="342" r:id="rId19"/>
    <p:sldId id="341" r:id="rId20"/>
    <p:sldId id="343" r:id="rId21"/>
    <p:sldId id="277" r:id="rId22"/>
    <p:sldId id="306" r:id="rId23"/>
    <p:sldId id="309" r:id="rId24"/>
    <p:sldId id="311" r:id="rId25"/>
    <p:sldId id="333" r:id="rId26"/>
    <p:sldId id="313" r:id="rId27"/>
    <p:sldId id="328" r:id="rId28"/>
    <p:sldId id="332" r:id="rId29"/>
    <p:sldId id="264" r:id="rId30"/>
    <p:sldId id="330" r:id="rId31"/>
    <p:sldId id="294"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3BD"/>
    <a:srgbClr val="F9E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5T22:05:23.684" idx="1">
    <p:pos x="4634" y="2712"/>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25T22:06:38.927" idx="7">
    <p:pos x="10" y="10"/>
    <p:text>occurred  struck 都有拼写错误</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0-12-25T22:07:58.529" idx="8">
    <p:pos x="10" y="10"/>
    <p:text>we have built...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17F24-4749-4EEE-A770-83AE3168B42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34B69-8D52-4CC5-85DB-C48BA75C0A5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FE34B69-8D52-4CC5-85DB-C48BA75C0A5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4EBE4E0-9F93-4B42-99A4-78F4C952C72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1C7FAB-FFA4-4DCD-B1F9-7EFF51B761A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D3B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BE4E0-9F93-4B42-99A4-78F4C952C72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C7FAB-FFA4-4DCD-B1F9-7EFF51B761A3}"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slide" Target="slide2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slide" Target="slide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tags" Target="../tags/tag9.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9.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3" Type="http://schemas.openxmlformats.org/officeDocument/2006/relationships/image" Target="../media/image5.png"/><Relationship Id="rId2" Type="http://schemas.openxmlformats.org/officeDocument/2006/relationships/tags" Target="../tags/tag2.xml"/><Relationship Id="rId10"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extBox 1"/>
          <p:cNvSpPr/>
          <p:nvPr/>
        </p:nvSpPr>
        <p:spPr>
          <a:xfrm>
            <a:off x="830832" y="406428"/>
            <a:ext cx="10687878" cy="507831"/>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Read the text again and underline main points.</a:t>
            </a:r>
            <a:endParaRPr lang="en-US" altLang="zh-CN" sz="3000" dirty="0">
              <a:latin typeface="Comic Sans MS" panose="030F0702030302020204" pitchFamily="66" charset="0"/>
            </a:endParaRPr>
          </a:p>
        </p:txBody>
      </p:sp>
      <p:pic>
        <p:nvPicPr>
          <p:cNvPr id="6" name="图片 5"/>
          <p:cNvPicPr>
            <a:picLocks noChangeAspect="1"/>
          </p:cNvPicPr>
          <p:nvPr/>
        </p:nvPicPr>
        <p:blipFill>
          <a:blip r:embed="rId1"/>
          <a:srcRect t="2916"/>
          <a:stretch>
            <a:fillRect/>
          </a:stretch>
        </p:blipFill>
        <p:spPr>
          <a:xfrm>
            <a:off x="639784" y="914259"/>
            <a:ext cx="10640455" cy="5786952"/>
          </a:xfrm>
          <a:prstGeom prst="rect">
            <a:avLst/>
          </a:prstGeom>
          <a:solidFill>
            <a:schemeClr val="bg1"/>
          </a:solidFill>
        </p:spPr>
      </p:pic>
      <p:sp>
        <p:nvSpPr>
          <p:cNvPr id="8" name="矩形 7"/>
          <p:cNvSpPr/>
          <p:nvPr/>
        </p:nvSpPr>
        <p:spPr>
          <a:xfrm>
            <a:off x="1101969" y="2363372"/>
            <a:ext cx="3183428" cy="2003912"/>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98174" y="2363372"/>
            <a:ext cx="1025659" cy="1200329"/>
          </a:xfrm>
          <a:prstGeom prst="rect">
            <a:avLst/>
          </a:prstGeom>
          <a:solidFill>
            <a:schemeClr val="accent4"/>
          </a:solidFill>
        </p:spPr>
        <p:txBody>
          <a:bodyPr wrap="square" rtlCol="0">
            <a:spAutoFit/>
          </a:bodyPr>
          <a:lstStyle/>
          <a:p>
            <a:r>
              <a:rPr lang="en-US" altLang="zh-CN" b="1" dirty="0"/>
              <a:t>The first</a:t>
            </a:r>
            <a:endParaRPr lang="en-US" altLang="zh-CN" b="1" dirty="0"/>
          </a:p>
          <a:p>
            <a:r>
              <a:rPr lang="en-US" altLang="zh-CN" b="1" dirty="0"/>
              <a:t>main point</a:t>
            </a:r>
            <a:endParaRPr lang="zh-CN" altLang="en-US" b="1" dirty="0"/>
          </a:p>
        </p:txBody>
      </p:sp>
      <p:sp>
        <p:nvSpPr>
          <p:cNvPr id="9" name="矩形 8"/>
          <p:cNvSpPr/>
          <p:nvPr/>
        </p:nvSpPr>
        <p:spPr>
          <a:xfrm>
            <a:off x="2291785" y="4535663"/>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Lead</a:t>
            </a:r>
            <a:endParaRPr lang="zh-CN" altLang="en-US" sz="2000" dirty="0">
              <a:solidFill>
                <a:schemeClr val="tx1"/>
              </a:solidFill>
              <a:latin typeface="Comic Sans MS" panose="030F0702030302020204" pitchFamily="66" charset="0"/>
            </a:endParaRPr>
          </a:p>
        </p:txBody>
      </p:sp>
      <p:sp>
        <p:nvSpPr>
          <p:cNvPr id="10" name="文本框 9"/>
          <p:cNvSpPr txBox="1"/>
          <p:nvPr/>
        </p:nvSpPr>
        <p:spPr>
          <a:xfrm>
            <a:off x="10688062" y="3746890"/>
            <a:ext cx="1503938" cy="646331"/>
          </a:xfrm>
          <a:prstGeom prst="rect">
            <a:avLst/>
          </a:prstGeom>
          <a:solidFill>
            <a:schemeClr val="accent4"/>
          </a:solidFill>
        </p:spPr>
        <p:txBody>
          <a:bodyPr wrap="none" rtlCol="0">
            <a:spAutoFit/>
          </a:bodyPr>
          <a:lstStyle/>
          <a:p>
            <a:r>
              <a:rPr lang="en-US" altLang="zh-CN" b="1" dirty="0"/>
              <a:t>The second</a:t>
            </a:r>
            <a:endParaRPr lang="en-US" altLang="zh-CN" b="1" dirty="0"/>
          </a:p>
          <a:p>
            <a:r>
              <a:rPr lang="en-US" altLang="zh-CN" b="1" dirty="0"/>
              <a:t>main point</a:t>
            </a:r>
            <a:endParaRPr lang="zh-CN" altLang="en-US" b="1" dirty="0"/>
          </a:p>
        </p:txBody>
      </p:sp>
      <p:sp>
        <p:nvSpPr>
          <p:cNvPr id="11" name="矩形 10"/>
          <p:cNvSpPr/>
          <p:nvPr/>
        </p:nvSpPr>
        <p:spPr>
          <a:xfrm>
            <a:off x="7676675" y="3910087"/>
            <a:ext cx="3183428" cy="771095"/>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676675" y="5359200"/>
            <a:ext cx="3183428" cy="1000657"/>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0740962" y="5359200"/>
            <a:ext cx="1451038" cy="646331"/>
          </a:xfrm>
          <a:prstGeom prst="rect">
            <a:avLst/>
          </a:prstGeom>
          <a:solidFill>
            <a:schemeClr val="accent4"/>
          </a:solidFill>
        </p:spPr>
        <p:txBody>
          <a:bodyPr wrap="none" rtlCol="0">
            <a:spAutoFit/>
          </a:bodyPr>
          <a:lstStyle/>
          <a:p>
            <a:r>
              <a:rPr lang="en-US" altLang="zh-CN" b="1" dirty="0"/>
              <a:t>The third</a:t>
            </a:r>
            <a:endParaRPr lang="en-US" altLang="zh-CN" b="1" dirty="0"/>
          </a:p>
          <a:p>
            <a:r>
              <a:rPr lang="en-US" altLang="zh-CN" b="1" dirty="0"/>
              <a:t>main point</a:t>
            </a:r>
            <a:endParaRPr lang="zh-CN" altLang="en-US" b="1" dirty="0"/>
          </a:p>
        </p:txBody>
      </p:sp>
      <p:sp>
        <p:nvSpPr>
          <p:cNvPr id="14" name="矩形 13"/>
          <p:cNvSpPr/>
          <p:nvPr/>
        </p:nvSpPr>
        <p:spPr>
          <a:xfrm>
            <a:off x="5558113" y="4295634"/>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Body</a:t>
            </a:r>
            <a:endParaRPr lang="zh-CN" altLang="en-US" sz="2000" dirty="0">
              <a:solidFill>
                <a:schemeClr val="tx1"/>
              </a:solidFill>
              <a:latin typeface="Comic Sans MS" panose="030F0702030302020204" pitchFamily="66" charset="0"/>
            </a:endParaRPr>
          </a:p>
        </p:txBody>
      </p:sp>
      <p:sp>
        <p:nvSpPr>
          <p:cNvPr id="15" name="矩形 14"/>
          <p:cNvSpPr/>
          <p:nvPr/>
        </p:nvSpPr>
        <p:spPr>
          <a:xfrm>
            <a:off x="8818412" y="4774953"/>
            <a:ext cx="803795" cy="521403"/>
          </a:xfrm>
          <a:prstGeom prst="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omic Sans MS" panose="030F0702030302020204" pitchFamily="66" charset="0"/>
              </a:rPr>
              <a:t>End</a:t>
            </a:r>
            <a:endParaRPr lang="zh-CN" altLang="en-US" sz="2000" b="1" dirty="0">
              <a:solidFill>
                <a:schemeClr val="tx1"/>
              </a:solidFill>
              <a:latin typeface="Comic Sans MS" panose="030F0702030302020204" pitchFamily="66" charset="0"/>
            </a:endParaRPr>
          </a:p>
        </p:txBody>
      </p:sp>
      <p:sp>
        <p:nvSpPr>
          <p:cNvPr id="16" name="object 11"/>
          <p:cNvSpPr/>
          <p:nvPr/>
        </p:nvSpPr>
        <p:spPr>
          <a:xfrm>
            <a:off x="1153719" y="2387550"/>
            <a:ext cx="9716086" cy="4159342"/>
          </a:xfrm>
          <a:custGeom>
            <a:avLst/>
            <a:gdLst/>
            <a:ahLst/>
            <a:cxnLst/>
            <a:rect l="l" t="t" r="r" b="b"/>
            <a:pathLst>
              <a:path w="19116675" h="9499600">
                <a:moveTo>
                  <a:pt x="6213424" y="4605096"/>
                </a:moveTo>
                <a:lnTo>
                  <a:pt x="0" y="4605096"/>
                </a:lnTo>
                <a:lnTo>
                  <a:pt x="0" y="9499181"/>
                </a:lnTo>
                <a:lnTo>
                  <a:pt x="6213424" y="9499181"/>
                </a:lnTo>
                <a:lnTo>
                  <a:pt x="6213424" y="4605096"/>
                </a:lnTo>
                <a:close/>
              </a:path>
              <a:path w="19116675" h="9499600">
                <a:moveTo>
                  <a:pt x="12548730" y="0"/>
                </a:moveTo>
                <a:lnTo>
                  <a:pt x="6567767" y="0"/>
                </a:lnTo>
                <a:lnTo>
                  <a:pt x="6567767" y="9499181"/>
                </a:lnTo>
                <a:lnTo>
                  <a:pt x="12548730" y="9499181"/>
                </a:lnTo>
                <a:lnTo>
                  <a:pt x="12548730" y="0"/>
                </a:lnTo>
                <a:close/>
              </a:path>
              <a:path w="19116675" h="9499600">
                <a:moveTo>
                  <a:pt x="19116498" y="0"/>
                </a:moveTo>
                <a:lnTo>
                  <a:pt x="12903073" y="0"/>
                </a:lnTo>
                <a:lnTo>
                  <a:pt x="12903073" y="3342309"/>
                </a:lnTo>
                <a:lnTo>
                  <a:pt x="19116498" y="3342309"/>
                </a:lnTo>
                <a:lnTo>
                  <a:pt x="19116498" y="0"/>
                </a:lnTo>
                <a:close/>
              </a:path>
            </a:pathLst>
          </a:custGeom>
          <a:solidFill>
            <a:srgbClr val="CACACA">
              <a:alpha val="90586"/>
            </a:srgbClr>
          </a:solidFill>
        </p:spPr>
        <p:txBody>
          <a:bodyPr wrap="square" lIns="0" tIns="0" rIns="0" bIns="0" rtlCol="0"/>
          <a:lstStyle/>
          <a:p>
            <a:endParaRPr dirty="0"/>
          </a:p>
        </p:txBody>
      </p:sp>
      <p:sp>
        <p:nvSpPr>
          <p:cNvPr id="19" name="TextBox 18"/>
          <p:cNvSpPr txBox="1"/>
          <p:nvPr/>
        </p:nvSpPr>
        <p:spPr>
          <a:xfrm>
            <a:off x="4626590" y="4612942"/>
            <a:ext cx="3078087" cy="523220"/>
          </a:xfrm>
          <a:prstGeom prst="rect">
            <a:avLst/>
          </a:prstGeom>
          <a:noFill/>
        </p:spPr>
        <p:txBody>
          <a:bodyPr wrap="none" rtlCol="0">
            <a:spAutoFit/>
          </a:bodyPr>
          <a:lstStyle/>
          <a:p>
            <a:r>
              <a:rPr lang="en-US" altLang="zh-CN" sz="2800" b="1" dirty="0">
                <a:latin typeface="Comic Sans MS" panose="030F0702030302020204" pitchFamily="66" charset="0"/>
              </a:rPr>
              <a:t>examples/details</a:t>
            </a:r>
            <a:endParaRPr lang="zh-CN" altLang="en-US" sz="2800" b="1" dirty="0">
              <a:latin typeface="Comic Sans MS" panose="030F0702030302020204" pitchFamily="66" charset="0"/>
            </a:endParaRPr>
          </a:p>
        </p:txBody>
      </p:sp>
      <p:sp>
        <p:nvSpPr>
          <p:cNvPr id="18" name="Rectangle 1"/>
          <p:cNvSpPr>
            <a:spLocks noChangeArrowheads="1"/>
          </p:cNvSpPr>
          <p:nvPr/>
        </p:nvSpPr>
        <p:spPr bwMode="auto">
          <a:xfrm>
            <a:off x="1125862" y="2686068"/>
            <a:ext cx="9835411" cy="2677656"/>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7" name="文本框 16"/>
          <p:cNvSpPr txBox="1"/>
          <p:nvPr/>
        </p:nvSpPr>
        <p:spPr>
          <a:xfrm>
            <a:off x="1151390" y="2975427"/>
            <a:ext cx="8782148" cy="2246769"/>
          </a:xfrm>
          <a:prstGeom prst="rect">
            <a:avLst/>
          </a:prstGeom>
          <a:noFill/>
        </p:spPr>
        <p:txBody>
          <a:bodyPr wrap="none" rtlCol="0">
            <a:spAutoFit/>
          </a:bodyPr>
          <a:lstStyle/>
          <a:p>
            <a:r>
              <a:rPr lang="en-US" altLang="zh-CN" sz="2800" b="1" dirty="0">
                <a:solidFill>
                  <a:srgbClr val="FF0000"/>
                </a:solidFill>
              </a:rPr>
              <a:t>Tips for finding the main points:</a:t>
            </a:r>
            <a:endParaRPr lang="en-US" altLang="zh-CN" sz="2800" b="1" dirty="0"/>
          </a:p>
          <a:p>
            <a:r>
              <a:rPr lang="en-US" altLang="zh-CN" sz="2800" b="1" dirty="0"/>
              <a:t>1.Pay attention to the first and last sentence of </a:t>
            </a:r>
            <a:endParaRPr lang="en-US" altLang="zh-CN" sz="2800" b="1" dirty="0"/>
          </a:p>
          <a:p>
            <a:r>
              <a:rPr lang="en-US" altLang="zh-CN" sz="2800" b="1" dirty="0"/>
              <a:t>  each paragraph.</a:t>
            </a:r>
            <a:endParaRPr lang="en-US" altLang="zh-CN" sz="2800" b="1" dirty="0"/>
          </a:p>
          <a:p>
            <a:endParaRPr lang="en-US" altLang="zh-CN" sz="2800" b="1" dirty="0"/>
          </a:p>
          <a:p>
            <a:r>
              <a:rPr lang="en-US" altLang="zh-CN" sz="2800" b="1" dirty="0"/>
              <a:t>2.Ignore the examples or details.</a:t>
            </a:r>
            <a:endParaRPr lang="zh-CN" altLang="en-US" sz="2800" b="1"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animBg="1"/>
      <p:bldP spid="11" grpId="0" animBg="1"/>
      <p:bldP spid="12" grpId="0" animBg="1"/>
      <p:bldP spid="13" grpId="0" animBg="1"/>
      <p:bldP spid="16" grpId="0" animBg="1"/>
      <p:bldP spid="19" grpId="0"/>
      <p:bldP spid="18" grpId="0" animBg="1" build="p"/>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9"/>
          <p:cNvSpPr txBox="1"/>
          <p:nvPr/>
        </p:nvSpPr>
        <p:spPr>
          <a:xfrm>
            <a:off x="799375" y="289741"/>
            <a:ext cx="1082596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solidFill>
                  <a:srgbClr val="FF0000"/>
                </a:solidFill>
                <a:latin typeface="Comic Sans MS" panose="030F0702030302020204" pitchFamily="66" charset="0"/>
                <a:ea typeface="宋体" panose="02010600030101010101" pitchFamily="2" charset="-122"/>
                <a:sym typeface="微软雅黑" panose="020B0503020204020204" pitchFamily="34" charset="-122"/>
              </a:rPr>
              <a:t>What can we do after finding the main points?</a:t>
            </a:r>
            <a:endParaRPr lang="en-US" altLang="zh-CN" sz="3200" b="1" dirty="0">
              <a:solidFill>
                <a:srgbClr val="FF0000"/>
              </a:solidFill>
              <a:latin typeface="Comic Sans MS" panose="030F0702030302020204" pitchFamily="66" charset="0"/>
              <a:ea typeface="宋体" panose="02010600030101010101" pitchFamily="2" charset="-122"/>
            </a:endParaRPr>
          </a:p>
        </p:txBody>
      </p:sp>
      <p:sp>
        <p:nvSpPr>
          <p:cNvPr id="37" name="圆角矩形 36"/>
          <p:cNvSpPr/>
          <p:nvPr/>
        </p:nvSpPr>
        <p:spPr>
          <a:xfrm>
            <a:off x="7692571" y="1844188"/>
            <a:ext cx="3932772"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8011886" y="2389657"/>
            <a:ext cx="3620104" cy="2893100"/>
          </a:xfrm>
          <a:prstGeom prst="rect">
            <a:avLst/>
          </a:prstGeom>
          <a:noFill/>
        </p:spPr>
        <p:txBody>
          <a:bodyPr wrap="square" rtlCol="0">
            <a:spAutoFit/>
          </a:bodyPr>
          <a:lstStyle/>
          <a:p>
            <a:r>
              <a:rPr lang="en-US" altLang="zh-CN" sz="2600" b="1" dirty="0">
                <a:latin typeface="Comic Sans MS" panose="030F0702030302020204" pitchFamily="66" charset="0"/>
                <a:ea typeface="宋体" panose="02010600030101010101" pitchFamily="2" charset="-122"/>
                <a:sym typeface="+mn-ea"/>
              </a:rPr>
              <a:t>On </a:t>
            </a:r>
            <a:r>
              <a:rPr lang="en-US" altLang="zh-CN" sz="2600" b="1" dirty="0">
                <a:solidFill>
                  <a:srgbClr val="FF0000"/>
                </a:solidFill>
                <a:latin typeface="Comic Sans MS" panose="030F0702030302020204" pitchFamily="66" charset="0"/>
                <a:ea typeface="宋体" panose="02010600030101010101" pitchFamily="2" charset="-122"/>
                <a:sym typeface="+mn-ea"/>
              </a:rPr>
              <a:t>26</a:t>
            </a:r>
            <a:r>
              <a:rPr lang="en-US" altLang="zh-CN" sz="2600" b="1" dirty="0">
                <a:latin typeface="Comic Sans MS" panose="030F0702030302020204" pitchFamily="66" charset="0"/>
                <a:ea typeface="宋体" panose="02010600030101010101" pitchFamily="2" charset="-122"/>
                <a:sym typeface="+mn-ea"/>
              </a:rPr>
              <a:t> December 2004, a tsunami </a:t>
            </a:r>
            <a:r>
              <a:rPr lang="en-US" altLang="zh-CN" sz="2600" b="1" dirty="0">
                <a:solidFill>
                  <a:schemeClr val="accent1"/>
                </a:solidFill>
                <a:latin typeface="Comic Sans MS" panose="030F0702030302020204" pitchFamily="66" charset="0"/>
                <a:ea typeface="宋体" panose="02010600030101010101" pitchFamily="2" charset="-122"/>
                <a:sym typeface="+mn-ea"/>
              </a:rPr>
              <a:t>killed</a:t>
            </a:r>
            <a:r>
              <a:rPr lang="en-US" altLang="zh-CN" sz="2600" b="1" dirty="0">
                <a:latin typeface="Comic Sans MS" panose="030F0702030302020204" pitchFamily="66" charset="0"/>
                <a:ea typeface="宋体" panose="02010600030101010101" pitchFamily="2" charset="-122"/>
                <a:sym typeface="+mn-ea"/>
              </a:rPr>
              <a:t> more than 6,500 tourists, fishermen and</a:t>
            </a:r>
            <a:endParaRPr lang="en-US" altLang="zh-CN" sz="2600" b="1" dirty="0">
              <a:latin typeface="Comic Sans MS" panose="030F0702030302020204" pitchFamily="66" charset="0"/>
              <a:ea typeface="宋体" panose="02010600030101010101" pitchFamily="2" charset="-122"/>
              <a:sym typeface="+mn-ea"/>
            </a:endParaRPr>
          </a:p>
          <a:p>
            <a:r>
              <a:rPr lang="en-US" altLang="zh-CN" sz="2600" b="1" dirty="0">
                <a:latin typeface="Comic Sans MS" panose="030F0702030302020204" pitchFamily="66" charset="0"/>
                <a:ea typeface="宋体" panose="02010600030101010101" pitchFamily="2" charset="-122"/>
                <a:sym typeface="+mn-ea"/>
              </a:rPr>
              <a:t> </a:t>
            </a:r>
            <a:r>
              <a:rPr lang="en-US" altLang="zh-CN" sz="2600" b="1" dirty="0">
                <a:solidFill>
                  <a:srgbClr val="FF0000"/>
                </a:solidFill>
                <a:latin typeface="Comic Sans MS" panose="030F0702030302020204" pitchFamily="66" charset="0"/>
                <a:ea typeface="宋体" panose="02010600030101010101" pitchFamily="2" charset="-122"/>
                <a:sym typeface="+mn-ea"/>
              </a:rPr>
              <a:t>other locals </a:t>
            </a:r>
            <a:endParaRPr lang="en-US" altLang="zh-CN" sz="2600" b="1" dirty="0">
              <a:solidFill>
                <a:srgbClr val="FF0000"/>
              </a:solidFill>
              <a:latin typeface="Comic Sans MS" panose="030F0702030302020204" pitchFamily="66" charset="0"/>
              <a:ea typeface="宋体" panose="02010600030101010101" pitchFamily="2" charset="-122"/>
              <a:sym typeface="+mn-ea"/>
            </a:endParaRPr>
          </a:p>
          <a:p>
            <a:r>
              <a:rPr lang="en-US" altLang="zh-CN" sz="2600" b="1" dirty="0">
                <a:solidFill>
                  <a:srgbClr val="FF0000"/>
                </a:solidFill>
                <a:latin typeface="Comic Sans MS" panose="030F0702030302020204" pitchFamily="66" charset="0"/>
                <a:ea typeface="宋体" panose="02010600030101010101" pitchFamily="2" charset="-122"/>
                <a:sym typeface="+mn-ea"/>
              </a:rPr>
              <a:t>in Southeast Asia</a:t>
            </a:r>
            <a:r>
              <a:rPr lang="en-US" altLang="zh-CN" sz="2600" b="1" dirty="0">
                <a:latin typeface="Comic Sans MS" panose="030F0702030302020204" pitchFamily="66" charset="0"/>
                <a:ea typeface="宋体" panose="02010600030101010101" pitchFamily="2" charset="-122"/>
                <a:sym typeface="+mn-ea"/>
              </a:rPr>
              <a:t>.</a:t>
            </a:r>
            <a:endParaRPr lang="zh-CN" altLang="en-US"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5" name="圆角矩形 44"/>
          <p:cNvSpPr/>
          <p:nvPr/>
        </p:nvSpPr>
        <p:spPr>
          <a:xfrm>
            <a:off x="428172" y="1894987"/>
            <a:ext cx="4738914"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46" name="文本框 3"/>
          <p:cNvSpPr txBox="1"/>
          <p:nvPr/>
        </p:nvSpPr>
        <p:spPr>
          <a:xfrm>
            <a:off x="689429" y="2015936"/>
            <a:ext cx="4405084" cy="4893647"/>
          </a:xfrm>
          <a:prstGeom prst="rect">
            <a:avLst/>
          </a:prstGeom>
          <a:noFill/>
        </p:spPr>
        <p:txBody>
          <a:bodyPr wrap="square" rtlCol="0">
            <a:spAutoFit/>
          </a:bodyPr>
          <a:lstStyle/>
          <a:p>
            <a:pPr lvl="0">
              <a:buNone/>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           </a:t>
            </a:r>
            <a:r>
              <a:rPr lang="en-US" altLang="zh-CN" sz="2600" b="1" dirty="0">
                <a:latin typeface="Comic Sans MS" panose="030F0702030302020204" pitchFamily="66" charset="0"/>
                <a:ea typeface="宋体" panose="02010600030101010101" pitchFamily="2" charset="-122"/>
              </a:rPr>
              <a:t>Monday, </a:t>
            </a:r>
            <a:r>
              <a:rPr lang="en-US" altLang="zh-CN" sz="2600" b="1" dirty="0">
                <a:solidFill>
                  <a:srgbClr val="FF0000"/>
                </a:solidFill>
                <a:latin typeface="Comic Sans MS" panose="030F0702030302020204" pitchFamily="66" charset="0"/>
                <a:ea typeface="宋体" panose="02010600030101010101" pitchFamily="2" charset="-122"/>
              </a:rPr>
              <a:t>27 </a:t>
            </a:r>
            <a:r>
              <a:rPr lang="en-US" altLang="zh-CN" sz="2600" b="1" dirty="0">
                <a:latin typeface="Comic Sans MS" panose="030F0702030302020204" pitchFamily="66" charset="0"/>
                <a:ea typeface="宋体" panose="02010600030101010101" pitchFamily="2" charset="-122"/>
              </a:rPr>
              <a:t> December 2004.The most powerful earthquake …</a:t>
            </a:r>
            <a:endParaRPr lang="en-US" altLang="zh-CN" sz="2600" b="1" dirty="0">
              <a:latin typeface="Comic Sans MS" panose="030F0702030302020204" pitchFamily="66" charset="0"/>
              <a:ea typeface="宋体" panose="02010600030101010101" pitchFamily="2" charset="-122"/>
            </a:endParaRPr>
          </a:p>
          <a:p>
            <a:pPr lvl="0">
              <a:buNone/>
            </a:pPr>
            <a:r>
              <a:rPr lang="en-US" altLang="zh-CN" sz="2600" b="1" dirty="0">
                <a:latin typeface="Comic Sans MS" panose="030F0702030302020204" pitchFamily="66" charset="0"/>
                <a:ea typeface="宋体" panose="02010600030101010101" pitchFamily="2" charset="-122"/>
              </a:rPr>
              <a:t>caused a tsunami … </a:t>
            </a:r>
            <a:r>
              <a:rPr lang="en-US" altLang="zh-CN" sz="2600" b="1" dirty="0">
                <a:solidFill>
                  <a:srgbClr val="FF0000"/>
                </a:solidFill>
                <a:latin typeface="Comic Sans MS" panose="030F0702030302020204" pitchFamily="66" charset="0"/>
                <a:ea typeface="宋体" panose="02010600030101010101" pitchFamily="2" charset="-122"/>
              </a:rPr>
              <a:t>yesterday</a:t>
            </a:r>
            <a:r>
              <a:rPr lang="en-US" altLang="zh-CN" sz="2600" b="1" dirty="0">
                <a:latin typeface="Comic Sans MS" panose="030F0702030302020204" pitchFamily="66" charset="0"/>
                <a:ea typeface="宋体" panose="02010600030101010101" pitchFamily="2" charset="-122"/>
              </a:rPr>
              <a:t>, </a:t>
            </a:r>
            <a:r>
              <a:rPr lang="en-US" altLang="zh-CN" sz="2600" b="1" dirty="0">
                <a:solidFill>
                  <a:schemeClr val="accent1"/>
                </a:solidFill>
                <a:latin typeface="Comic Sans MS" panose="030F0702030302020204" pitchFamily="66" charset="0"/>
                <a:ea typeface="宋体" panose="02010600030101010101" pitchFamily="2" charset="-122"/>
              </a:rPr>
              <a:t>killing</a:t>
            </a:r>
            <a:r>
              <a:rPr lang="en-US" altLang="zh-CN" sz="2600" b="1" dirty="0">
                <a:solidFill>
                  <a:srgbClr val="FF0000"/>
                </a:solidFill>
                <a:latin typeface="Comic Sans MS" panose="030F0702030302020204" pitchFamily="66" charset="0"/>
                <a:ea typeface="宋体" panose="02010600030101010101" pitchFamily="2" charset="-122"/>
              </a:rPr>
              <a:t> </a:t>
            </a:r>
            <a:r>
              <a:rPr lang="en-US" altLang="zh-CN" sz="2600" b="1" dirty="0">
                <a:latin typeface="Comic Sans MS" panose="030F0702030302020204" pitchFamily="66" charset="0"/>
                <a:ea typeface="宋体" panose="02010600030101010101" pitchFamily="2" charset="-122"/>
              </a:rPr>
              <a:t>more than 6500 people </a:t>
            </a:r>
            <a:r>
              <a:rPr lang="en-US" altLang="zh-CN" sz="2600" b="1" dirty="0">
                <a:solidFill>
                  <a:srgbClr val="FF0000"/>
                </a:solidFill>
                <a:latin typeface="Comic Sans MS" panose="030F0702030302020204" pitchFamily="66" charset="0"/>
                <a:ea typeface="宋体" panose="02010600030101010101" pitchFamily="2" charset="-122"/>
              </a:rPr>
              <a:t>in Indonesia, </a:t>
            </a:r>
            <a:r>
              <a:rPr lang="en-US" altLang="zh-CN" sz="2600" b="1" dirty="0" err="1">
                <a:solidFill>
                  <a:srgbClr val="FF0000"/>
                </a:solidFill>
                <a:latin typeface="Comic Sans MS" panose="030F0702030302020204" pitchFamily="66" charset="0"/>
                <a:ea typeface="宋体" panose="02010600030101010101" pitchFamily="2" charset="-122"/>
              </a:rPr>
              <a:t>India,Thailand</a:t>
            </a:r>
            <a:r>
              <a:rPr lang="en-US" altLang="zh-CN" sz="2600" b="1" dirty="0">
                <a:solidFill>
                  <a:srgbClr val="FF0000"/>
                </a:solidFill>
                <a:latin typeface="Comic Sans MS" panose="030F0702030302020204" pitchFamily="66" charset="0"/>
                <a:ea typeface="宋体" panose="02010600030101010101" pitchFamily="2" charset="-122"/>
              </a:rPr>
              <a:t>, Malaysia…</a:t>
            </a:r>
            <a:r>
              <a:rPr lang="en-US" altLang="zh-CN" sz="2600" b="1" dirty="0">
                <a:latin typeface="Comic Sans MS" panose="030F0702030302020204" pitchFamily="66" charset="0"/>
                <a:ea typeface="宋体" panose="02010600030101010101" pitchFamily="2" charset="-122"/>
              </a:rPr>
              <a:t>Fishermen, tourists, </a:t>
            </a:r>
            <a:r>
              <a:rPr lang="en-US" altLang="zh-CN" sz="2600" b="1" dirty="0">
                <a:solidFill>
                  <a:srgbClr val="FF0000"/>
                </a:solidFill>
                <a:latin typeface="Comic Sans MS" panose="030F0702030302020204" pitchFamily="66" charset="0"/>
                <a:ea typeface="宋体" panose="02010600030101010101" pitchFamily="2" charset="-122"/>
              </a:rPr>
              <a:t>hotels , homes and cars were swept away.</a:t>
            </a:r>
            <a:endParaRPr lang="en-US" altLang="zh-CN" sz="2600" b="1" dirty="0">
              <a:solidFill>
                <a:srgbClr val="FF0000"/>
              </a:solidFill>
              <a:latin typeface="Comic Sans MS" panose="030F0702030302020204" pitchFamily="66" charset="0"/>
              <a:ea typeface="宋体" panose="02010600030101010101" pitchFamily="2" charset="-122"/>
            </a:endParaRPr>
          </a:p>
          <a:p>
            <a:pPr>
              <a:lnSpc>
                <a:spcPct val="100000"/>
              </a:lnSpc>
            </a:pP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7" name="文本框 3"/>
          <p:cNvSpPr/>
          <p:nvPr/>
        </p:nvSpPr>
        <p:spPr>
          <a:xfrm>
            <a:off x="1306690" y="826755"/>
            <a:ext cx="4211524" cy="638573"/>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List the main points</a:t>
            </a:r>
            <a:endParaRPr lang="en-US" altLang="zh-CN" sz="3200" dirty="0">
              <a:latin typeface="Comic Sans MS" panose="030F0702030302020204" pitchFamily="66" charset="0"/>
            </a:endParaRPr>
          </a:p>
        </p:txBody>
      </p:sp>
      <p:sp>
        <p:nvSpPr>
          <p:cNvPr id="48" name="椭圆 47"/>
          <p:cNvSpPr/>
          <p:nvPr/>
        </p:nvSpPr>
        <p:spPr>
          <a:xfrm>
            <a:off x="580572" y="848956"/>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1</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49" name="椭圆 48"/>
          <p:cNvSpPr/>
          <p:nvPr/>
        </p:nvSpPr>
        <p:spPr>
          <a:xfrm>
            <a:off x="5689276" y="904305"/>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2</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50" name="文本框 3"/>
          <p:cNvSpPr/>
          <p:nvPr/>
        </p:nvSpPr>
        <p:spPr>
          <a:xfrm>
            <a:off x="6285820" y="870383"/>
            <a:ext cx="5737581"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Rewrite the main points</a:t>
            </a:r>
            <a:endParaRPr lang="en-US" altLang="zh-CN" sz="3200" dirty="0">
              <a:latin typeface="Comic Sans MS" panose="030F0702030302020204" pitchFamily="66" charset="0"/>
            </a:endParaRPr>
          </a:p>
        </p:txBody>
      </p:sp>
      <p:sp>
        <p:nvSpPr>
          <p:cNvPr id="52" name="圆角矩形 51"/>
          <p:cNvSpPr/>
          <p:nvPr/>
        </p:nvSpPr>
        <p:spPr>
          <a:xfrm>
            <a:off x="5442856" y="2019869"/>
            <a:ext cx="1967877" cy="16650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Simplify and combine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3" name="圆角矩形 52"/>
          <p:cNvSpPr/>
          <p:nvPr/>
        </p:nvSpPr>
        <p:spPr>
          <a:xfrm>
            <a:off x="5435598" y="4579257"/>
            <a:ext cx="1988784" cy="16987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6" name="右箭头 15"/>
          <p:cNvSpPr/>
          <p:nvPr/>
        </p:nvSpPr>
        <p:spPr>
          <a:xfrm>
            <a:off x="5281449" y="3600795"/>
            <a:ext cx="2222938" cy="8608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30481" y="2040516"/>
            <a:ext cx="1335315"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Para1</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 </a:t>
            </a:r>
            <a:endParaRPr lang="zh-CN" altLang="en-US" sz="2400" dirty="0">
              <a:solidFill>
                <a:schemeClr val="accent1"/>
              </a:solidFill>
            </a:endParaRPr>
          </a:p>
        </p:txBody>
      </p:sp>
      <p:sp>
        <p:nvSpPr>
          <p:cNvPr id="22" name="矩形 21">
            <a:hlinkClick r:id="rId1" action="ppaction://hlinksldjump"/>
          </p:cNvPr>
          <p:cNvSpPr/>
          <p:nvPr/>
        </p:nvSpPr>
        <p:spPr>
          <a:xfrm>
            <a:off x="5297084" y="3689114"/>
            <a:ext cx="2349066" cy="56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Comic Sans MS" panose="030F0702030302020204" pitchFamily="66" charset="0"/>
                <a:ea typeface="Cambria Math" panose="02040503050406030204" pitchFamily="18" charset="0"/>
              </a:rPr>
              <a:t>paraphrase</a:t>
            </a:r>
            <a:endParaRPr lang="zh-CN" altLang="en-US" sz="3200" b="1" dirty="0">
              <a:solidFill>
                <a:schemeClr val="tx1"/>
              </a:solidFill>
              <a:latin typeface="Comic Sans MS" panose="030F0702030302020204" pitchFamily="66" charset="0"/>
            </a:endParaRPr>
          </a:p>
        </p:txBody>
      </p:sp>
      <p:sp>
        <p:nvSpPr>
          <p:cNvPr id="24" name="矩形 23"/>
          <p:cNvSpPr/>
          <p:nvPr/>
        </p:nvSpPr>
        <p:spPr>
          <a:xfrm>
            <a:off x="8129842" y="2029143"/>
            <a:ext cx="2146922" cy="461665"/>
          </a:xfrm>
          <a:prstGeom prst="rect">
            <a:avLst/>
          </a:prstGeom>
        </p:spPr>
        <p:txBody>
          <a:bodyPr wrap="square">
            <a:spAutoFit/>
          </a:bodyPr>
          <a:lstStyle/>
          <a:p>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(summary1) </a:t>
            </a:r>
            <a:endParaRPr lang="zh-CN" altLang="en-US" sz="2400" dirty="0">
              <a:solidFill>
                <a:schemeClr val="accent1"/>
              </a:solidFill>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linds(horizontal)">
                                      <p:cBhvr>
                                        <p:cTn id="19" dur="500"/>
                                        <p:tgtEl>
                                          <p:spTgt spid="4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linds(horizont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5" grpId="0" animBg="1"/>
      <p:bldP spid="46" grpId="0"/>
      <p:bldP spid="47" grpId="0"/>
      <p:bldP spid="48" grpId="0" animBg="1"/>
      <p:bldP spid="49" grpId="0" animBg="1"/>
      <p:bldP spid="50" grpId="0"/>
      <p:bldP spid="52" grpId="0" animBg="1"/>
      <p:bldP spid="53" grpId="0" animBg="1"/>
      <p:bldP spid="16" grpId="0" animBg="1"/>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7503887" y="1844188"/>
            <a:ext cx="4121456"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7634514" y="2128400"/>
            <a:ext cx="3811251" cy="4093428"/>
          </a:xfrm>
          <a:prstGeom prst="rect">
            <a:avLst/>
          </a:prstGeom>
          <a:noFill/>
        </p:spPr>
        <p:txBody>
          <a:bodyPr wrap="square" rtlCol="0">
            <a:spAutoFit/>
          </a:bodyPr>
          <a:lstStyle/>
          <a:p>
            <a:endParaRPr lang="en-US" altLang="zh-CN" sz="2600" b="1" dirty="0">
              <a:latin typeface="Comic Sans MS" panose="030F0702030302020204" pitchFamily="66" charset="0"/>
              <a:ea typeface="宋体" panose="02010600030101010101" pitchFamily="2" charset="-122"/>
              <a:sym typeface="+mn-ea"/>
            </a:endParaRPr>
          </a:p>
          <a:p>
            <a:r>
              <a:rPr lang="en-US" altLang="zh-CN" sz="2600" b="1" dirty="0">
                <a:latin typeface="Comic Sans MS" panose="030F0702030302020204" pitchFamily="66" charset="0"/>
                <a:ea typeface="宋体" panose="02010600030101010101" pitchFamily="2" charset="-122"/>
                <a:sym typeface="+mn-ea"/>
              </a:rPr>
              <a:t>Thousands of people are missing and the number of deaths is expected to grow. </a:t>
            </a:r>
            <a:r>
              <a:rPr lang="en-US" altLang="zh-CN" sz="2600" b="1" dirty="0">
                <a:solidFill>
                  <a:srgbClr val="FF0000"/>
                </a:solidFill>
                <a:latin typeface="Comic Sans MS" panose="030F0702030302020204" pitchFamily="66" charset="0"/>
                <a:ea typeface="宋体" panose="02010600030101010101" pitchFamily="2" charset="-122"/>
                <a:sym typeface="+mn-ea"/>
              </a:rPr>
              <a:t>The damage caused by the tsunami </a:t>
            </a:r>
            <a:r>
              <a:rPr lang="en-US" altLang="zh-CN" sz="2600" b="1" dirty="0">
                <a:latin typeface="Comic Sans MS" panose="030F0702030302020204" pitchFamily="66" charset="0"/>
                <a:ea typeface="宋体" panose="02010600030101010101" pitchFamily="2" charset="-122"/>
                <a:sym typeface="+mn-ea"/>
              </a:rPr>
              <a:t>is making it difficult for </a:t>
            </a:r>
            <a:r>
              <a:rPr lang="en-US" altLang="zh-CN" sz="2600" b="1" dirty="0">
                <a:solidFill>
                  <a:srgbClr val="FF0000"/>
                </a:solidFill>
                <a:latin typeface="Comic Sans MS" panose="030F0702030302020204" pitchFamily="66" charset="0"/>
                <a:ea typeface="宋体" panose="02010600030101010101" pitchFamily="2" charset="-122"/>
                <a:sym typeface="+mn-ea"/>
              </a:rPr>
              <a:t>rescue workers to help the survivors</a:t>
            </a:r>
            <a:r>
              <a:rPr lang="en-US" altLang="zh-CN" sz="2600" b="1" dirty="0">
                <a:latin typeface="Comic Sans MS" panose="030F0702030302020204" pitchFamily="66" charset="0"/>
                <a:ea typeface="宋体" panose="02010600030101010101" pitchFamily="2" charset="-122"/>
                <a:sym typeface="+mn-ea"/>
              </a:rPr>
              <a:t>. </a:t>
            </a:r>
            <a:endParaRPr lang="zh-CN" altLang="en-US"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5" name="圆角矩形 44"/>
          <p:cNvSpPr/>
          <p:nvPr/>
        </p:nvSpPr>
        <p:spPr>
          <a:xfrm>
            <a:off x="428172" y="1894987"/>
            <a:ext cx="4738914" cy="4527584"/>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46" name="文本框 3"/>
          <p:cNvSpPr txBox="1"/>
          <p:nvPr/>
        </p:nvSpPr>
        <p:spPr>
          <a:xfrm>
            <a:off x="674914" y="2073994"/>
            <a:ext cx="4405084" cy="4493538"/>
          </a:xfrm>
          <a:prstGeom prst="rect">
            <a:avLst/>
          </a:prstGeom>
          <a:noFill/>
        </p:spPr>
        <p:txBody>
          <a:bodyPr wrap="square" rtlCol="0">
            <a:spAutoFit/>
          </a:bodyPr>
          <a:lstStyle/>
          <a:p>
            <a:pPr>
              <a:lnSpc>
                <a:spcPct val="100000"/>
              </a:lnSpc>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          </a:t>
            </a: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a:p>
            <a:pPr>
              <a:lnSpc>
                <a:spcPct val="100000"/>
              </a:lnSpc>
            </a:pPr>
            <a:r>
              <a:rPr lang="en-US" altLang="zh-CN" sz="2600" b="1" dirty="0">
                <a:latin typeface="Comic Sans MS" panose="030F0702030302020204" pitchFamily="66" charset="0"/>
                <a:ea typeface="宋体" panose="02010600030101010101" pitchFamily="2" charset="-122"/>
                <a:sym typeface="微软雅黑" panose="020B0503020204020204" pitchFamily="34" charset="-122"/>
              </a:rPr>
              <a:t>Thousands of people are still missing, and the number of deaths is expected to grow. </a:t>
            </a:r>
            <a:r>
              <a:rPr lang="en-US" altLang="zh-CN" sz="2600" b="1" dirty="0">
                <a:latin typeface="Comic Sans MS" panose="030F0702030302020204" pitchFamily="66" charset="0"/>
                <a:ea typeface="宋体" panose="02010600030101010101" pitchFamily="2" charset="-122"/>
                <a:sym typeface="+mn-ea"/>
              </a:rPr>
              <a:t>However, </a:t>
            </a:r>
            <a:r>
              <a:rPr lang="en-US" altLang="zh-CN" sz="2600" b="1" dirty="0">
                <a:solidFill>
                  <a:srgbClr val="FF0000"/>
                </a:solidFill>
                <a:latin typeface="Comic Sans MS" panose="030F0702030302020204" pitchFamily="66" charset="0"/>
                <a:ea typeface="宋体" panose="02010600030101010101" pitchFamily="2" charset="-122"/>
                <a:sym typeface="+mn-ea"/>
              </a:rPr>
              <a:t>dangerous conditions and damaged roads</a:t>
            </a:r>
            <a:r>
              <a:rPr lang="en-US" altLang="zh-CN" sz="2600" b="1" dirty="0">
                <a:latin typeface="Comic Sans MS" panose="030F0702030302020204" pitchFamily="66" charset="0"/>
                <a:ea typeface="宋体" panose="02010600030101010101" pitchFamily="2" charset="-122"/>
                <a:sym typeface="+mn-ea"/>
              </a:rPr>
              <a:t> will make it difficult </a:t>
            </a:r>
            <a:r>
              <a:rPr lang="en-US" altLang="zh-CN" sz="2600" b="1" dirty="0">
                <a:solidFill>
                  <a:srgbClr val="FF0000"/>
                </a:solidFill>
                <a:latin typeface="Comic Sans MS" panose="030F0702030302020204" pitchFamily="66" charset="0"/>
                <a:ea typeface="宋体" panose="02010600030101010101" pitchFamily="2" charset="-122"/>
                <a:sym typeface="+mn-ea"/>
              </a:rPr>
              <a:t>to</a:t>
            </a:r>
            <a:r>
              <a:rPr lang="en-US" altLang="zh-CN" sz="2600" b="1" dirty="0">
                <a:latin typeface="Comic Sans MS" panose="030F0702030302020204" pitchFamily="66" charset="0"/>
                <a:ea typeface="宋体" panose="02010600030101010101" pitchFamily="2" charset="-122"/>
                <a:sym typeface="+mn-ea"/>
              </a:rPr>
              <a:t> </a:t>
            </a:r>
            <a:r>
              <a:rPr lang="en-US" altLang="zh-CN" sz="2600" b="1" dirty="0">
                <a:solidFill>
                  <a:srgbClr val="FF0000"/>
                </a:solidFill>
                <a:latin typeface="Comic Sans MS" panose="030F0702030302020204" pitchFamily="66" charset="0"/>
                <a:ea typeface="宋体" panose="02010600030101010101" pitchFamily="2" charset="-122"/>
                <a:sym typeface="+mn-ea"/>
              </a:rPr>
              <a:t>deliver food and supplies</a:t>
            </a:r>
            <a:r>
              <a:rPr lang="en-US" altLang="zh-CN" sz="2600" b="1" dirty="0">
                <a:latin typeface="Comic Sans MS" panose="030F0702030302020204" pitchFamily="66" charset="0"/>
                <a:ea typeface="宋体" panose="02010600030101010101" pitchFamily="2" charset="-122"/>
                <a:sym typeface="+mn-ea"/>
              </a:rPr>
              <a:t>.</a:t>
            </a: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a:p>
            <a:pPr>
              <a:lnSpc>
                <a:spcPct val="100000"/>
              </a:lnSpc>
            </a:pPr>
            <a:endParaRPr lang="en-US" altLang="zh-CN" sz="2600" b="1" dirty="0">
              <a:latin typeface="Comic Sans MS" panose="030F0702030302020204" pitchFamily="66" charset="0"/>
              <a:ea typeface="宋体" panose="02010600030101010101" pitchFamily="2" charset="-122"/>
              <a:sym typeface="微软雅黑" panose="020B0503020204020204" pitchFamily="34" charset="-122"/>
            </a:endParaRPr>
          </a:p>
        </p:txBody>
      </p:sp>
      <p:sp>
        <p:nvSpPr>
          <p:cNvPr id="48" name="椭圆 47"/>
          <p:cNvSpPr/>
          <p:nvPr/>
        </p:nvSpPr>
        <p:spPr>
          <a:xfrm>
            <a:off x="609600" y="936041"/>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1</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49" name="椭圆 48"/>
          <p:cNvSpPr/>
          <p:nvPr/>
        </p:nvSpPr>
        <p:spPr>
          <a:xfrm>
            <a:off x="5703790" y="933334"/>
            <a:ext cx="726118" cy="726118"/>
          </a:xfrm>
          <a:prstGeom prst="ellipse">
            <a:avLst/>
          </a:prstGeom>
          <a:solidFill>
            <a:srgbClr val="D6D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宋体" panose="02010600030101010101" pitchFamily="2" charset="-122"/>
              </a:rPr>
              <a:t>2</a:t>
            </a:r>
            <a:endParaRPr lang="zh-CN" altLang="en-US" sz="2800" b="1" dirty="0">
              <a:solidFill>
                <a:schemeClr val="tx1"/>
              </a:solidFill>
              <a:latin typeface="Comic Sans MS" panose="030F0702030302020204" pitchFamily="66" charset="0"/>
              <a:ea typeface="宋体" panose="02010600030101010101" pitchFamily="2" charset="-122"/>
            </a:endParaRPr>
          </a:p>
        </p:txBody>
      </p:sp>
      <p:sp>
        <p:nvSpPr>
          <p:cNvPr id="50" name="文本框 3"/>
          <p:cNvSpPr/>
          <p:nvPr/>
        </p:nvSpPr>
        <p:spPr>
          <a:xfrm>
            <a:off x="6238247" y="979513"/>
            <a:ext cx="5737581"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Rewrite the main points</a:t>
            </a:r>
            <a:endParaRPr lang="en-US" altLang="zh-CN" sz="3200" dirty="0">
              <a:latin typeface="Comic Sans MS" panose="030F0702030302020204" pitchFamily="66" charset="0"/>
            </a:endParaRPr>
          </a:p>
        </p:txBody>
      </p:sp>
      <p:sp>
        <p:nvSpPr>
          <p:cNvPr id="52" name="圆角矩形 51"/>
          <p:cNvSpPr/>
          <p:nvPr/>
        </p:nvSpPr>
        <p:spPr>
          <a:xfrm>
            <a:off x="5380783" y="2074460"/>
            <a:ext cx="2002656" cy="14239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Simplify and combine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3" name="圆角矩形 52"/>
          <p:cNvSpPr/>
          <p:nvPr/>
        </p:nvSpPr>
        <p:spPr>
          <a:xfrm>
            <a:off x="5308979" y="4544704"/>
            <a:ext cx="1949934" cy="16377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54" name="右箭头 53"/>
          <p:cNvSpPr/>
          <p:nvPr/>
        </p:nvSpPr>
        <p:spPr>
          <a:xfrm>
            <a:off x="5350883" y="3583591"/>
            <a:ext cx="2119715" cy="82376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38630" y="2126736"/>
            <a:ext cx="1509484"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Para3</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endPar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endParaRPr>
          </a:p>
        </p:txBody>
      </p:sp>
      <p:sp>
        <p:nvSpPr>
          <p:cNvPr id="23" name="矩形 22"/>
          <p:cNvSpPr/>
          <p:nvPr/>
        </p:nvSpPr>
        <p:spPr>
          <a:xfrm>
            <a:off x="7656286" y="2133992"/>
            <a:ext cx="2242457" cy="461665"/>
          </a:xfrm>
          <a:prstGeom prst="rect">
            <a:avLst/>
          </a:prstGeom>
        </p:spPr>
        <p:txBody>
          <a:bodyPr wrap="square">
            <a:spAutoFit/>
          </a:bodyPr>
          <a:lstStyle/>
          <a:p>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r>
              <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summary3</a:t>
            </a:r>
            <a:r>
              <a:rPr lang="zh-CN" altLang="en-US"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rPr>
              <a:t>）</a:t>
            </a:r>
            <a:endParaRPr lang="en-US" altLang="zh-CN" sz="2400" b="1" dirty="0">
              <a:solidFill>
                <a:schemeClr val="accent1"/>
              </a:solidFill>
              <a:latin typeface="Comic Sans MS" panose="030F0702030302020204" pitchFamily="66" charset="0"/>
              <a:ea typeface="宋体" panose="02010600030101010101" pitchFamily="2" charset="-122"/>
              <a:sym typeface="微软雅黑" panose="020B0503020204020204" pitchFamily="34" charset="-122"/>
            </a:endParaRPr>
          </a:p>
        </p:txBody>
      </p:sp>
      <p:sp>
        <p:nvSpPr>
          <p:cNvPr id="26" name="文本框 3"/>
          <p:cNvSpPr/>
          <p:nvPr/>
        </p:nvSpPr>
        <p:spPr>
          <a:xfrm>
            <a:off x="1344651" y="939039"/>
            <a:ext cx="4211524" cy="638573"/>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List the main points</a:t>
            </a:r>
            <a:endParaRPr lang="en-US" altLang="zh-CN" sz="3200" dirty="0">
              <a:latin typeface="Comic Sans MS" panose="030F0702030302020204" pitchFamily="66" charset="0"/>
            </a:endParaRPr>
          </a:p>
        </p:txBody>
      </p:sp>
      <p:sp>
        <p:nvSpPr>
          <p:cNvPr id="24" name="文本框 19"/>
          <p:cNvSpPr txBox="1"/>
          <p:nvPr/>
        </p:nvSpPr>
        <p:spPr>
          <a:xfrm>
            <a:off x="799375" y="289741"/>
            <a:ext cx="563053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solidFill>
                  <a:srgbClr val="FF0000"/>
                </a:solidFill>
                <a:latin typeface="Comic Sans MS" panose="030F0702030302020204" pitchFamily="66" charset="0"/>
                <a:ea typeface="宋体" panose="02010600030101010101" pitchFamily="2" charset="-122"/>
                <a:sym typeface="微软雅黑" panose="020B0503020204020204" pitchFamily="34" charset="-122"/>
              </a:rPr>
              <a:t>Steps of summary writing.</a:t>
            </a:r>
            <a:endParaRPr lang="en-US" altLang="zh-CN" sz="3200" b="1" dirty="0">
              <a:solidFill>
                <a:srgbClr val="FF0000"/>
              </a:solidFill>
              <a:latin typeface="Comic Sans MS" panose="030F0702030302020204" pitchFamily="66" charset="0"/>
              <a:ea typeface="宋体" panose="02010600030101010101" pitchFamily="2" charset="-122"/>
            </a:endParaRPr>
          </a:p>
        </p:txBody>
      </p:sp>
      <p:sp>
        <p:nvSpPr>
          <p:cNvPr id="17" name="矩形 16">
            <a:hlinkClick r:id="rId1" action="ppaction://hlinksldjump"/>
          </p:cNvPr>
          <p:cNvSpPr/>
          <p:nvPr/>
        </p:nvSpPr>
        <p:spPr>
          <a:xfrm>
            <a:off x="5297084" y="3689114"/>
            <a:ext cx="2349066" cy="567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Comic Sans MS" panose="030F0702030302020204" pitchFamily="66" charset="0"/>
                <a:ea typeface="Cambria Math" panose="02040503050406030204" pitchFamily="18" charset="0"/>
              </a:rPr>
              <a:t>paraphrase</a:t>
            </a:r>
            <a:endParaRPr lang="zh-CN" altLang="en-US" sz="3200" b="1" dirty="0">
              <a:solidFill>
                <a:schemeClr val="tx1"/>
              </a:solidFill>
              <a:latin typeface="Comic Sans MS" panose="030F0702030302020204" pitchFamily="66"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87500" y="772109"/>
            <a:ext cx="7496691" cy="707886"/>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40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W</a:t>
            </a:r>
            <a:r>
              <a:rPr kumimoji="0" lang="en-US" altLang="zh-CN" sz="4000" b="1" i="0" u="none" strike="noStrike" kern="1200" cap="none" spc="0" normalizeH="0" baseline="0" noProof="0" dirty="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rPr>
              <a:t>hat makes a good summary?</a:t>
            </a:r>
            <a:endParaRPr kumimoji="0" lang="en-US" altLang="zh-CN" sz="4000" b="1" i="0" u="none" strike="noStrike" kern="1200" cap="none" spc="0" normalizeH="0" baseline="0" noProof="0" dirty="0">
              <a:ln>
                <a:noFill/>
              </a:ln>
              <a:solidFill>
                <a:srgbClr val="000000"/>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9" name="Rectangle 1"/>
          <p:cNvSpPr>
            <a:spLocks noChangeArrowheads="1"/>
          </p:cNvSpPr>
          <p:nvPr/>
        </p:nvSpPr>
        <p:spPr bwMode="auto">
          <a:xfrm>
            <a:off x="787500" y="1979120"/>
            <a:ext cx="7494931" cy="2677656"/>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spAutoFit/>
          </a:bodyPr>
          <a:lstStyle>
            <a:lvl1pPr indent="355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marL="457200" lvl="0" indent="-457200">
              <a:buFont typeface="Wingdings" panose="05000000000000000000" pitchFamily="2" charset="2"/>
              <a:buChar char="ü"/>
            </a:pPr>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lvl="0" indent="0"/>
            <a:endParaRPr lang="en-US" altLang="zh-CN" sz="2800" b="1"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10" name="矩形 9"/>
          <p:cNvSpPr/>
          <p:nvPr/>
        </p:nvSpPr>
        <p:spPr>
          <a:xfrm>
            <a:off x="8456263" y="1962556"/>
            <a:ext cx="3153529" cy="2710783"/>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8696433" y="2247574"/>
            <a:ext cx="2673187" cy="2140745"/>
          </a:xfrm>
          <a:prstGeom prst="rect">
            <a:avLst/>
          </a:prstGeom>
        </p:spPr>
      </p:pic>
      <p:sp>
        <p:nvSpPr>
          <p:cNvPr id="7" name="文本框 6"/>
          <p:cNvSpPr txBox="1"/>
          <p:nvPr/>
        </p:nvSpPr>
        <p:spPr>
          <a:xfrm>
            <a:off x="1064647" y="2299836"/>
            <a:ext cx="576064" cy="1938992"/>
          </a:xfrm>
          <a:prstGeom prst="rect">
            <a:avLst/>
          </a:prstGeom>
          <a:noFill/>
          <a:ln w="28575">
            <a:solidFill>
              <a:srgbClr val="FF0000"/>
            </a:solidFill>
          </a:ln>
        </p:spPr>
        <p:txBody>
          <a:bodyPr wrap="square" rtlCol="0">
            <a:spAutoFit/>
          </a:bodyPr>
          <a:lstStyle/>
          <a:p>
            <a:r>
              <a:rPr lang="en-US" altLang="zh-CN" sz="4000" b="1" dirty="0">
                <a:solidFill>
                  <a:schemeClr val="accent2"/>
                </a:solidFill>
                <a:latin typeface="Comic Sans MS" panose="030F0702030302020204" pitchFamily="66" charset="0"/>
                <a:ea typeface="华文楷体" panose="02010600040101010101" pitchFamily="2" charset="-122"/>
              </a:rPr>
              <a:t>I</a:t>
            </a:r>
            <a:endParaRPr lang="en-US" altLang="zh-CN" sz="4000" b="1" dirty="0">
              <a:solidFill>
                <a:schemeClr val="accent2"/>
              </a:solidFill>
              <a:latin typeface="Comic Sans MS" panose="030F0702030302020204" pitchFamily="66" charset="0"/>
              <a:ea typeface="华文楷体" panose="02010600040101010101" pitchFamily="2" charset="-122"/>
            </a:endParaRPr>
          </a:p>
          <a:p>
            <a:r>
              <a:rPr lang="en-US" altLang="zh-CN" sz="4000" b="1" dirty="0">
                <a:solidFill>
                  <a:schemeClr val="accent2"/>
                </a:solidFill>
                <a:latin typeface="Comic Sans MS" panose="030F0702030302020204" pitchFamily="66" charset="0"/>
                <a:ea typeface="华文楷体" panose="02010600040101010101" pitchFamily="2" charset="-122"/>
              </a:rPr>
              <a:t>C</a:t>
            </a:r>
            <a:endParaRPr lang="en-US" altLang="zh-CN" sz="4000" b="1" dirty="0">
              <a:solidFill>
                <a:schemeClr val="accent2"/>
              </a:solidFill>
              <a:latin typeface="Comic Sans MS" panose="030F0702030302020204" pitchFamily="66" charset="0"/>
              <a:ea typeface="华文楷体" panose="02010600040101010101" pitchFamily="2" charset="-122"/>
            </a:endParaRPr>
          </a:p>
          <a:p>
            <a:r>
              <a:rPr lang="en-US" altLang="zh-CN" sz="4000" b="1" dirty="0">
                <a:solidFill>
                  <a:schemeClr val="accent2"/>
                </a:solidFill>
                <a:latin typeface="Comic Sans MS" panose="030F0702030302020204" pitchFamily="66" charset="0"/>
                <a:ea typeface="华文楷体" panose="02010600040101010101" pitchFamily="2" charset="-122"/>
              </a:rPr>
              <a:t>U</a:t>
            </a:r>
            <a:endParaRPr lang="en-US" altLang="zh-CN" sz="4000" b="1" dirty="0">
              <a:solidFill>
                <a:schemeClr val="accent2"/>
              </a:solidFill>
              <a:latin typeface="Comic Sans MS" panose="030F0702030302020204" pitchFamily="66" charset="0"/>
              <a:ea typeface="华文楷体" panose="02010600040101010101" pitchFamily="2" charset="-122"/>
            </a:endParaRPr>
          </a:p>
        </p:txBody>
      </p:sp>
      <p:sp>
        <p:nvSpPr>
          <p:cNvPr id="12" name="文本框 11"/>
          <p:cNvSpPr txBox="1"/>
          <p:nvPr/>
        </p:nvSpPr>
        <p:spPr>
          <a:xfrm>
            <a:off x="1584784" y="2292745"/>
            <a:ext cx="6080511" cy="646331"/>
          </a:xfrm>
          <a:prstGeom prst="rect">
            <a:avLst/>
          </a:prstGeom>
          <a:noFill/>
        </p:spPr>
        <p:txBody>
          <a:bodyPr wrap="none" rtlCol="0">
            <a:spAutoFit/>
          </a:bodyPr>
          <a:lstStyle/>
          <a:p>
            <a:r>
              <a:rPr lang="en-US" altLang="zh-CN" sz="3600" b="1" dirty="0" err="1">
                <a:latin typeface="Comic Sans MS" panose="030F0702030302020204" pitchFamily="66" charset="0"/>
              </a:rPr>
              <a:t>nclude</a:t>
            </a:r>
            <a:r>
              <a:rPr lang="en-US" altLang="zh-CN" sz="3600" b="1" dirty="0">
                <a:latin typeface="Comic Sans MS" panose="030F0702030302020204" pitchFamily="66" charset="0"/>
              </a:rPr>
              <a:t> all the key points. </a:t>
            </a:r>
            <a:endParaRPr lang="zh-CN" altLang="en-US" sz="3600" b="1" dirty="0">
              <a:latin typeface="Comic Sans MS" panose="030F0702030302020204" pitchFamily="66" charset="0"/>
            </a:endParaRPr>
          </a:p>
        </p:txBody>
      </p:sp>
      <p:sp>
        <p:nvSpPr>
          <p:cNvPr id="13" name="文本框 12"/>
          <p:cNvSpPr txBox="1"/>
          <p:nvPr/>
        </p:nvSpPr>
        <p:spPr>
          <a:xfrm>
            <a:off x="1584784" y="2931985"/>
            <a:ext cx="5588389" cy="646331"/>
          </a:xfrm>
          <a:prstGeom prst="rect">
            <a:avLst/>
          </a:prstGeom>
          <a:noFill/>
        </p:spPr>
        <p:txBody>
          <a:bodyPr wrap="none" rtlCol="0">
            <a:spAutoFit/>
          </a:bodyPr>
          <a:lstStyle/>
          <a:p>
            <a:r>
              <a:rPr lang="en-US" altLang="zh-CN" sz="3600" b="1" dirty="0" err="1">
                <a:latin typeface="Comic Sans MS" panose="030F0702030302020204" pitchFamily="66" charset="0"/>
              </a:rPr>
              <a:t>ut</a:t>
            </a:r>
            <a:r>
              <a:rPr lang="en-US" altLang="zh-CN" sz="3600" b="1" dirty="0">
                <a:latin typeface="Comic Sans MS" panose="030F0702030302020204" pitchFamily="66" charset="0"/>
              </a:rPr>
              <a:t> unnecessary details. </a:t>
            </a:r>
            <a:endParaRPr lang="zh-CN" altLang="en-US" sz="3600" b="1" dirty="0">
              <a:latin typeface="Comic Sans MS" panose="030F0702030302020204" pitchFamily="66" charset="0"/>
            </a:endParaRPr>
          </a:p>
        </p:txBody>
      </p:sp>
      <p:sp>
        <p:nvSpPr>
          <p:cNvPr id="14" name="文本框 13"/>
          <p:cNvSpPr txBox="1"/>
          <p:nvPr/>
        </p:nvSpPr>
        <p:spPr>
          <a:xfrm>
            <a:off x="1583024" y="3526541"/>
            <a:ext cx="5588389" cy="1200329"/>
          </a:xfrm>
          <a:prstGeom prst="rect">
            <a:avLst/>
          </a:prstGeom>
          <a:noFill/>
        </p:spPr>
        <p:txBody>
          <a:bodyPr wrap="square" rtlCol="0">
            <a:spAutoFit/>
          </a:bodyPr>
          <a:lstStyle/>
          <a:p>
            <a:r>
              <a:rPr lang="en-US" altLang="zh-CN" sz="3600" b="1" dirty="0">
                <a:latin typeface="Comic Sans MS" panose="030F0702030302020204" pitchFamily="66" charset="0"/>
              </a:rPr>
              <a:t>se your own words.</a:t>
            </a:r>
            <a:endParaRPr lang="en-US" altLang="zh-CN" sz="3600" b="1" dirty="0">
              <a:latin typeface="Comic Sans MS" panose="030F0702030302020204" pitchFamily="66" charset="0"/>
            </a:endParaRPr>
          </a:p>
          <a:p>
            <a:r>
              <a:rPr lang="en-US" altLang="zh-CN" sz="3600" b="1" dirty="0">
                <a:latin typeface="Comic Sans MS" panose="030F0702030302020204" pitchFamily="66" charset="0"/>
              </a:rPr>
              <a:t>(</a:t>
            </a:r>
            <a:r>
              <a:rPr lang="en-US" altLang="zh-CN" sz="3600" b="1" dirty="0">
                <a:latin typeface="Comic Sans MS" panose="030F0702030302020204" pitchFamily="66" charset="0"/>
                <a:ea typeface="Cambria Math" panose="02040503050406030204" pitchFamily="18" charset="0"/>
              </a:rPr>
              <a:t>paraphrase</a:t>
            </a:r>
            <a:r>
              <a:rPr lang="en-US" altLang="zh-CN" sz="3600" b="1" dirty="0">
                <a:latin typeface="Comic Sans MS" panose="030F0702030302020204" pitchFamily="66" charset="0"/>
              </a:rPr>
              <a:t>) </a:t>
            </a:r>
            <a:endParaRPr lang="zh-CN" altLang="en-US" sz="3600" b="1" dirty="0">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build="p"/>
      <p:bldP spid="7"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433602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Summarize and share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3</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5" name="矩形 17425"/>
          <p:cNvSpPr/>
          <p:nvPr/>
        </p:nvSpPr>
        <p:spPr>
          <a:xfrm>
            <a:off x="1585081" y="1248231"/>
            <a:ext cx="8502347" cy="1077218"/>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eaLnBrk="1" hangingPunct="1"/>
            <a:r>
              <a:rPr lang="en-US" altLang="zh-CN" sz="3200" dirty="0">
                <a:latin typeface="Comic Sans MS" panose="030F0702030302020204" pitchFamily="66" charset="0"/>
              </a:rPr>
              <a:t>THE NIGHT THE EARTH DIDN’T SLEEP  </a:t>
            </a:r>
            <a:endParaRPr lang="en-US" altLang="zh-CN" sz="3200" dirty="0">
              <a:latin typeface="Comic Sans MS" panose="030F0702030302020204" pitchFamily="66" charset="0"/>
            </a:endParaRPr>
          </a:p>
          <a:p>
            <a:pPr marL="0" marR="0" lvl="0" indent="0" eaLnBrk="1" hangingPunct="1"/>
            <a:r>
              <a:rPr lang="en-US" altLang="zh-CN" sz="3200" dirty="0">
                <a:latin typeface="Comic Sans MS" panose="030F0702030302020204" pitchFamily="66" charset="0"/>
              </a:rPr>
              <a:t>                     </a:t>
            </a:r>
            <a:r>
              <a:rPr lang="en-US" altLang="zh-CN" sz="2000" dirty="0">
                <a:latin typeface="Comic Sans MS" panose="030F0702030302020204" pitchFamily="66" charset="0"/>
              </a:rPr>
              <a:t>P50</a:t>
            </a:r>
            <a:endParaRPr lang="en-US" altLang="zh-CN" sz="2000" dirty="0">
              <a:latin typeface="Comic Sans MS" panose="030F0702030302020204" pitchFamily="66" charset="0"/>
            </a:endParaRPr>
          </a:p>
        </p:txBody>
      </p:sp>
      <p:pic>
        <p:nvPicPr>
          <p:cNvPr id="9" name="图片 8" descr="u=3529633995,4055858308&amp;fm=26&amp;gp=0.jpg"/>
          <p:cNvPicPr>
            <a:picLocks noChangeAspect="1"/>
          </p:cNvPicPr>
          <p:nvPr/>
        </p:nvPicPr>
        <p:blipFill>
          <a:blip r:embed="rId3"/>
          <a:stretch>
            <a:fillRect/>
          </a:stretch>
        </p:blipFill>
        <p:spPr>
          <a:xfrm>
            <a:off x="1132114" y="2525486"/>
            <a:ext cx="9753600" cy="38782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433602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Summarize and share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3</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8" name="文本框 6"/>
          <p:cNvSpPr txBox="1"/>
          <p:nvPr/>
        </p:nvSpPr>
        <p:spPr>
          <a:xfrm>
            <a:off x="1126415" y="2163518"/>
            <a:ext cx="2894042" cy="954107"/>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1 (paragraph1)</a:t>
            </a:r>
            <a:endParaRPr lang="en-US" altLang="zh-CN" sz="2800" b="1" dirty="0">
              <a:latin typeface="Comic Sans MS" panose="030F0702030302020204" pitchFamily="66" charset="0"/>
              <a:ea typeface="宋体" panose="02010600030101010101" pitchFamily="2" charset="-122"/>
              <a:sym typeface="+mn-ea"/>
            </a:endParaRPr>
          </a:p>
        </p:txBody>
      </p:sp>
      <p:sp>
        <p:nvSpPr>
          <p:cNvPr id="9" name="文本框 7"/>
          <p:cNvSpPr txBox="1"/>
          <p:nvPr/>
        </p:nvSpPr>
        <p:spPr>
          <a:xfrm>
            <a:off x="1159601" y="3503204"/>
            <a:ext cx="3005999" cy="1384995"/>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2</a:t>
            </a:r>
            <a:endParaRPr lang="en-US" altLang="zh-CN" sz="2800" b="1" dirty="0">
              <a:latin typeface="Comic Sans MS" panose="030F0702030302020204" pitchFamily="66" charset="0"/>
              <a:ea typeface="宋体" panose="02010600030101010101" pitchFamily="2" charset="-122"/>
              <a:sym typeface="+mn-ea"/>
            </a:endParaRPr>
          </a:p>
          <a:p>
            <a:r>
              <a:rPr lang="en-US" altLang="zh-CN" sz="2800" b="1" dirty="0">
                <a:latin typeface="Comic Sans MS" panose="030F0702030302020204" pitchFamily="66" charset="0"/>
                <a:ea typeface="宋体" panose="02010600030101010101" pitchFamily="2" charset="-122"/>
                <a:sym typeface="+mn-ea"/>
              </a:rPr>
              <a:t>(paragraph2</a:t>
            </a:r>
            <a:r>
              <a:rPr lang="zh-CN" altLang="en-US" sz="2800" b="1" dirty="0">
                <a:latin typeface="Comic Sans MS" panose="030F0702030302020204" pitchFamily="66" charset="0"/>
                <a:ea typeface="宋体" panose="02010600030101010101" pitchFamily="2" charset="-122"/>
                <a:sym typeface="+mn-ea"/>
              </a:rPr>
              <a:t>＆</a:t>
            </a:r>
            <a:r>
              <a:rPr lang="en-US" altLang="zh-CN" sz="2800" b="1" dirty="0">
                <a:latin typeface="Comic Sans MS" panose="030F0702030302020204" pitchFamily="66" charset="0"/>
                <a:ea typeface="宋体" panose="02010600030101010101" pitchFamily="2" charset="-122"/>
                <a:sym typeface="+mn-ea"/>
              </a:rPr>
              <a:t>3)</a:t>
            </a:r>
            <a:endParaRPr lang="en-US" altLang="zh-CN" sz="2800" b="1" dirty="0">
              <a:latin typeface="Comic Sans MS" panose="030F0702030302020204" pitchFamily="66" charset="0"/>
              <a:ea typeface="宋体" panose="02010600030101010101" pitchFamily="2" charset="-122"/>
              <a:sym typeface="+mn-ea"/>
            </a:endParaRPr>
          </a:p>
          <a:p>
            <a:endParaRPr lang="en-US" altLang="zh-CN" sz="2800" dirty="0">
              <a:solidFill>
                <a:schemeClr val="tx1"/>
              </a:solidFill>
              <a:latin typeface="+mn-lt"/>
              <a:sym typeface="+mn-ea"/>
            </a:endParaRPr>
          </a:p>
        </p:txBody>
      </p:sp>
      <p:sp>
        <p:nvSpPr>
          <p:cNvPr id="10" name="文本框 8"/>
          <p:cNvSpPr txBox="1"/>
          <p:nvPr/>
        </p:nvSpPr>
        <p:spPr>
          <a:xfrm>
            <a:off x="1174115" y="4735014"/>
            <a:ext cx="3049542" cy="954107"/>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mn-ea"/>
              </a:rPr>
              <a:t>Part 3</a:t>
            </a:r>
            <a:endParaRPr lang="en-US" altLang="zh-CN" sz="2800" b="1" dirty="0">
              <a:latin typeface="Comic Sans MS" panose="030F0702030302020204" pitchFamily="66" charset="0"/>
              <a:ea typeface="宋体" panose="02010600030101010101" pitchFamily="2" charset="-122"/>
              <a:sym typeface="+mn-ea"/>
            </a:endParaRPr>
          </a:p>
          <a:p>
            <a:r>
              <a:rPr lang="en-US" altLang="zh-CN" sz="2800" b="1" dirty="0">
                <a:latin typeface="Comic Sans MS" panose="030F0702030302020204" pitchFamily="66" charset="0"/>
                <a:ea typeface="宋体" panose="02010600030101010101" pitchFamily="2" charset="-122"/>
                <a:sym typeface="+mn-ea"/>
              </a:rPr>
              <a:t>(paragraph4</a:t>
            </a:r>
            <a:r>
              <a:rPr lang="zh-CN" altLang="en-US" sz="2800" b="1" dirty="0">
                <a:latin typeface="Comic Sans MS" panose="030F0702030302020204" pitchFamily="66" charset="0"/>
                <a:ea typeface="宋体" panose="02010600030101010101" pitchFamily="2" charset="-122"/>
                <a:sym typeface="+mn-ea"/>
              </a:rPr>
              <a:t>＆</a:t>
            </a:r>
            <a:r>
              <a:rPr lang="en-US" altLang="zh-CN" sz="2800" b="1" dirty="0">
                <a:latin typeface="Comic Sans MS" panose="030F0702030302020204" pitchFamily="66" charset="0"/>
                <a:ea typeface="宋体" panose="02010600030101010101" pitchFamily="2" charset="-122"/>
                <a:sym typeface="+mn-ea"/>
              </a:rPr>
              <a:t>5)</a:t>
            </a:r>
            <a:endParaRPr lang="en-US" altLang="zh-CN" sz="2800" b="1" dirty="0">
              <a:latin typeface="Comic Sans MS" panose="030F0702030302020204" pitchFamily="66" charset="0"/>
              <a:ea typeface="宋体" panose="02010600030101010101" pitchFamily="2" charset="-122"/>
              <a:sym typeface="+mn-ea"/>
            </a:endParaRPr>
          </a:p>
        </p:txBody>
      </p:sp>
      <p:sp>
        <p:nvSpPr>
          <p:cNvPr id="11" name="文本框 11"/>
          <p:cNvSpPr txBox="1"/>
          <p:nvPr/>
        </p:nvSpPr>
        <p:spPr>
          <a:xfrm>
            <a:off x="5359761" y="2282734"/>
            <a:ext cx="6160135" cy="523220"/>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A:The effect of the earthquake.</a:t>
            </a:r>
            <a:endParaRPr lang="en-US" altLang="zh-CN" sz="2800" b="1" dirty="0">
              <a:latin typeface="Comic Sans MS" panose="030F0702030302020204" pitchFamily="66" charset="0"/>
              <a:ea typeface="宋体" panose="02010600030101010101" pitchFamily="2" charset="-122"/>
              <a:sym typeface="+mn-ea"/>
            </a:endParaRPr>
          </a:p>
        </p:txBody>
      </p:sp>
      <p:sp>
        <p:nvSpPr>
          <p:cNvPr id="12" name="文本框 11"/>
          <p:cNvSpPr txBox="1"/>
          <p:nvPr/>
        </p:nvSpPr>
        <p:spPr>
          <a:xfrm>
            <a:off x="5396047" y="3538220"/>
            <a:ext cx="6160135" cy="954107"/>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B:The following events after the earthquake.</a:t>
            </a:r>
            <a:endParaRPr lang="en-US" altLang="zh-CN" sz="2800" b="1" dirty="0">
              <a:latin typeface="Comic Sans MS" panose="030F0702030302020204" pitchFamily="66" charset="0"/>
              <a:ea typeface="宋体" panose="02010600030101010101" pitchFamily="2" charset="-122"/>
              <a:sym typeface="+mn-ea"/>
            </a:endParaRPr>
          </a:p>
        </p:txBody>
      </p:sp>
      <p:sp>
        <p:nvSpPr>
          <p:cNvPr id="13" name="文本框 11"/>
          <p:cNvSpPr txBox="1"/>
          <p:nvPr/>
        </p:nvSpPr>
        <p:spPr>
          <a:xfrm>
            <a:off x="5461361" y="5083991"/>
            <a:ext cx="6160135" cy="523220"/>
          </a:xfrm>
          <a:prstGeom prst="rect">
            <a:avLst/>
          </a:prstGeom>
          <a:noFill/>
        </p:spPr>
        <p:txBody>
          <a:bodyPr wrap="square" rtlCol="0" anchor="t">
            <a:spAutoFit/>
          </a:bodyPr>
          <a:lstStyle/>
          <a:p>
            <a:pPr lvl="0" algn="l">
              <a:lnSpc>
                <a:spcPct val="100000"/>
              </a:lnSpc>
            </a:pPr>
            <a:r>
              <a:rPr lang="en-US" altLang="zh-CN" sz="2800" b="1" dirty="0">
                <a:latin typeface="Comic Sans MS" panose="030F0702030302020204" pitchFamily="66" charset="0"/>
                <a:ea typeface="宋体" panose="02010600030101010101" pitchFamily="2" charset="-122"/>
                <a:sym typeface="+mn-ea"/>
              </a:rPr>
              <a:t>C:date, place and event.</a:t>
            </a:r>
            <a:endParaRPr lang="en-US" altLang="zh-CN" sz="2800" b="1" dirty="0">
              <a:latin typeface="Comic Sans MS" panose="030F0702030302020204" pitchFamily="66" charset="0"/>
              <a:ea typeface="宋体" panose="02010600030101010101" pitchFamily="2" charset="-122"/>
              <a:sym typeface="+mn-ea"/>
            </a:endParaRPr>
          </a:p>
        </p:txBody>
      </p:sp>
      <p:sp>
        <p:nvSpPr>
          <p:cNvPr id="14" name="Line 9"/>
          <p:cNvSpPr/>
          <p:nvPr/>
        </p:nvSpPr>
        <p:spPr>
          <a:xfrm flipV="1">
            <a:off x="4085771" y="2714170"/>
            <a:ext cx="1357086" cy="1372053"/>
          </a:xfrm>
          <a:prstGeom prst="line">
            <a:avLst/>
          </a:prstGeom>
          <a:ln w="28575" cap="flat" cmpd="sng">
            <a:solidFill>
              <a:srgbClr val="FF0000"/>
            </a:solidFill>
            <a:prstDash val="solid"/>
            <a:headEnd type="none" w="med" len="med"/>
            <a:tailEnd type="none" w="med" len="med"/>
          </a:ln>
        </p:spPr>
      </p:sp>
      <p:sp>
        <p:nvSpPr>
          <p:cNvPr id="20" name="Line 9"/>
          <p:cNvSpPr/>
          <p:nvPr/>
        </p:nvSpPr>
        <p:spPr>
          <a:xfrm>
            <a:off x="3686630" y="2873830"/>
            <a:ext cx="1625600" cy="2467428"/>
          </a:xfrm>
          <a:prstGeom prst="line">
            <a:avLst/>
          </a:prstGeom>
          <a:ln w="28575" cap="flat" cmpd="sng">
            <a:solidFill>
              <a:srgbClr val="FF0000"/>
            </a:solidFill>
            <a:prstDash val="solid"/>
            <a:headEnd type="none" w="med" len="med"/>
            <a:tailEnd type="none" w="med" len="med"/>
          </a:ln>
        </p:spPr>
      </p:sp>
      <p:sp>
        <p:nvSpPr>
          <p:cNvPr id="21" name="Line 9"/>
          <p:cNvSpPr/>
          <p:nvPr/>
        </p:nvSpPr>
        <p:spPr>
          <a:xfrm flipH="1">
            <a:off x="4354285" y="4020457"/>
            <a:ext cx="1074054" cy="1306285"/>
          </a:xfrm>
          <a:prstGeom prst="line">
            <a:avLst/>
          </a:prstGeom>
          <a:ln w="28575" cap="flat" cmpd="sng">
            <a:solidFill>
              <a:srgbClr val="FF0000"/>
            </a:solidFill>
            <a:prstDash val="solid"/>
            <a:headEnd type="none" w="med" len="med"/>
            <a:tailEnd type="none" w="med" len="med"/>
          </a:ln>
        </p:spPr>
      </p:sp>
      <p:sp>
        <p:nvSpPr>
          <p:cNvPr id="22" name="TextBox 1"/>
          <p:cNvSpPr/>
          <p:nvPr/>
        </p:nvSpPr>
        <p:spPr>
          <a:xfrm>
            <a:off x="1063009" y="1248227"/>
            <a:ext cx="5424877"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(1). Review the structure.</a:t>
            </a:r>
            <a:endParaRPr lang="en-US" altLang="zh-CN" sz="3000" dirty="0">
              <a:solidFill>
                <a:srgbClr val="0070C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7425"/>
          <p:cNvSpPr/>
          <p:nvPr/>
        </p:nvSpPr>
        <p:spPr>
          <a:xfrm>
            <a:off x="1004510" y="885374"/>
            <a:ext cx="8023376"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1 (paragraph1):date, place and event.</a:t>
            </a:r>
            <a:endParaRPr lang="en-US" altLang="zh-CN" sz="2800" dirty="0">
              <a:solidFill>
                <a:srgbClr val="FF0000"/>
              </a:solidFill>
              <a:latin typeface="Comic Sans MS" panose="030F0702030302020204" pitchFamily="66" charset="0"/>
              <a:sym typeface="+mn-ea"/>
            </a:endParaRPr>
          </a:p>
        </p:txBody>
      </p:sp>
      <p:pic>
        <p:nvPicPr>
          <p:cNvPr id="45057" name="Picture 1" descr="C:\Users\Administrator\AppData\Roaming\Tencent\Users\764016519\QQ\WinTemp\RichOle\M~C40OB29NR6GRR0IZ(AHO0.png"/>
          <p:cNvPicPr>
            <a:picLocks noChangeAspect="1" noChangeArrowheads="1"/>
          </p:cNvPicPr>
          <p:nvPr/>
        </p:nvPicPr>
        <p:blipFill>
          <a:blip r:embed="rId1"/>
          <a:srcRect/>
          <a:stretch>
            <a:fillRect/>
          </a:stretch>
        </p:blipFill>
        <p:spPr bwMode="auto">
          <a:xfrm>
            <a:off x="885372" y="1538515"/>
            <a:ext cx="9332686" cy="5007428"/>
          </a:xfrm>
          <a:prstGeom prst="rect">
            <a:avLst/>
          </a:prstGeom>
          <a:noFill/>
        </p:spPr>
      </p:pic>
      <p:sp>
        <p:nvSpPr>
          <p:cNvPr id="10" name="矩形 9"/>
          <p:cNvSpPr/>
          <p:nvPr/>
        </p:nvSpPr>
        <p:spPr>
          <a:xfrm>
            <a:off x="966061" y="2887340"/>
            <a:ext cx="7205482"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1" name="矩形 10"/>
          <p:cNvSpPr/>
          <p:nvPr/>
        </p:nvSpPr>
        <p:spPr>
          <a:xfrm>
            <a:off x="8040914" y="4941112"/>
            <a:ext cx="1944916"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2" name="矩形 11"/>
          <p:cNvSpPr/>
          <p:nvPr/>
        </p:nvSpPr>
        <p:spPr>
          <a:xfrm>
            <a:off x="1081314" y="5470884"/>
            <a:ext cx="8875486"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 12"/>
          <p:cNvSpPr/>
          <p:nvPr/>
        </p:nvSpPr>
        <p:spPr>
          <a:xfrm>
            <a:off x="1074058" y="5986141"/>
            <a:ext cx="1843313"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4" name="矩形标注 13"/>
          <p:cNvSpPr/>
          <p:nvPr/>
        </p:nvSpPr>
        <p:spPr>
          <a:xfrm>
            <a:off x="10218059" y="1538515"/>
            <a:ext cx="1612880" cy="1306285"/>
          </a:xfrm>
          <a:prstGeom prst="wedgeRectCallout">
            <a:avLst>
              <a:gd name="adj1" fmla="val -177944"/>
              <a:gd name="adj2" fmla="val 8795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Event</a:t>
            </a: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6" name="矩形标注 15"/>
          <p:cNvSpPr/>
          <p:nvPr/>
        </p:nvSpPr>
        <p:spPr>
          <a:xfrm>
            <a:off x="10278177" y="4707097"/>
            <a:ext cx="1567275" cy="1225799"/>
          </a:xfrm>
          <a:prstGeom prst="wedgeRectCallout">
            <a:avLst>
              <a:gd name="adj1" fmla="val -65887"/>
              <a:gd name="adj2" fmla="val 4041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Date</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Place</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19" name="矩形 18"/>
          <p:cNvSpPr/>
          <p:nvPr/>
        </p:nvSpPr>
        <p:spPr>
          <a:xfrm>
            <a:off x="1016001" y="5044106"/>
            <a:ext cx="8998856" cy="1200329"/>
          </a:xfrm>
          <a:prstGeom prst="rect">
            <a:avLst/>
          </a:prstGeom>
          <a:solidFill>
            <a:schemeClr val="bg1"/>
          </a:solidFill>
        </p:spPr>
        <p:txBody>
          <a:bodyPr wrap="square">
            <a:spAutoFit/>
          </a:bodyPr>
          <a:lstStyle/>
          <a:p>
            <a:endParaRPr lang="en-US" altLang="zh-CN" sz="2400" b="1" dirty="0">
              <a:solidFill>
                <a:srgbClr val="002060"/>
              </a:solidFill>
              <a:latin typeface="Comic Sans MS" panose="030F0702030302020204" pitchFamily="66" charset="0"/>
              <a:ea typeface="Arial Narrow" panose="020B0606020202030204" charset="0"/>
              <a:sym typeface="+mn-ea"/>
            </a:endParaRPr>
          </a:p>
          <a:p>
            <a:r>
              <a:rPr lang="en-US" altLang="zh-CN" sz="2400" b="1" dirty="0">
                <a:solidFill>
                  <a:srgbClr val="002060"/>
                </a:solidFill>
                <a:latin typeface="Comic Sans MS" panose="030F0702030302020204" pitchFamily="66" charset="0"/>
                <a:ea typeface="Arial Narrow" panose="020B0606020202030204" charset="0"/>
                <a:sym typeface="+mn-ea"/>
              </a:rPr>
              <a:t> An earthquake hit Tangshan China on 28 July 1976.</a:t>
            </a:r>
            <a:endParaRPr lang="en-US" altLang="zh-CN" sz="2400" b="1" dirty="0">
              <a:solidFill>
                <a:srgbClr val="002060"/>
              </a:solidFill>
              <a:latin typeface="Comic Sans MS" panose="030F0702030302020204" pitchFamily="66" charset="0"/>
              <a:sym typeface="+mn-ea"/>
            </a:endParaRPr>
          </a:p>
          <a:p>
            <a:endParaRPr lang="zh-CN" altLang="en-US" sz="2400" b="1" dirty="0">
              <a:latin typeface="Comic Sans MS" panose="030F0702030302020204" pitchFamily="66" charset="0"/>
            </a:endParaRPr>
          </a:p>
        </p:txBody>
      </p:sp>
      <p:sp>
        <p:nvSpPr>
          <p:cNvPr id="20"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endParaRPr lang="en-US" altLang="zh-CN" sz="3000" dirty="0">
              <a:solidFill>
                <a:srgbClr val="0070C0"/>
              </a:solidFill>
              <a:latin typeface="Comic Sans MS" panose="030F0702030302020204" pitchFamily="66"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C:\Users\Administrator\AppData\Roaming\Tencent\Users\764016519\QQ\WinTemp\RichOle\H7{E`L~L0TT%IP(N]BJ2@VJ.png"/>
          <p:cNvPicPr>
            <a:picLocks noChangeAspect="1" noChangeArrowheads="1"/>
          </p:cNvPicPr>
          <p:nvPr/>
        </p:nvPicPr>
        <p:blipFill>
          <a:blip r:embed="rId1"/>
          <a:srcRect/>
          <a:stretch>
            <a:fillRect/>
          </a:stretch>
        </p:blipFill>
        <p:spPr bwMode="auto">
          <a:xfrm>
            <a:off x="725714" y="1814285"/>
            <a:ext cx="9710057" cy="4717143"/>
          </a:xfrm>
          <a:prstGeom prst="rect">
            <a:avLst/>
          </a:prstGeom>
          <a:noFill/>
        </p:spPr>
      </p:pic>
      <p:sp>
        <p:nvSpPr>
          <p:cNvPr id="10" name="矩形 17425"/>
          <p:cNvSpPr/>
          <p:nvPr/>
        </p:nvSpPr>
        <p:spPr>
          <a:xfrm>
            <a:off x="714225" y="1117603"/>
            <a:ext cx="9982804"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2 (paragraph2＆3):</a:t>
            </a:r>
            <a:r>
              <a:rPr lang="en-US" altLang="zh-CN" sz="2800" dirty="0">
                <a:latin typeface="Comic Sans MS" panose="030F0702030302020204" pitchFamily="66" charset="0"/>
                <a:sym typeface="+mn-ea"/>
              </a:rPr>
              <a:t> </a:t>
            </a:r>
            <a:r>
              <a:rPr lang="en-US" altLang="zh-CN" sz="2800" dirty="0">
                <a:solidFill>
                  <a:srgbClr val="FF0000"/>
                </a:solidFill>
                <a:latin typeface="Comic Sans MS" panose="030F0702030302020204" pitchFamily="66" charset="0"/>
                <a:sym typeface="+mn-ea"/>
              </a:rPr>
              <a:t>The effect of the earthquake</a:t>
            </a:r>
            <a:endParaRPr lang="en-US" altLang="zh-CN" sz="2800" dirty="0">
              <a:solidFill>
                <a:srgbClr val="FF0000"/>
              </a:solidFill>
              <a:latin typeface="Comic Sans MS" panose="030F0702030302020204" pitchFamily="66" charset="0"/>
              <a:sym typeface="+mn-ea"/>
            </a:endParaRPr>
          </a:p>
        </p:txBody>
      </p:sp>
      <p:sp>
        <p:nvSpPr>
          <p:cNvPr id="12" name="矩形 11"/>
          <p:cNvSpPr/>
          <p:nvPr/>
        </p:nvSpPr>
        <p:spPr>
          <a:xfrm>
            <a:off x="1009604" y="3642083"/>
            <a:ext cx="8816568" cy="32031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标注 12"/>
          <p:cNvSpPr/>
          <p:nvPr/>
        </p:nvSpPr>
        <p:spPr>
          <a:xfrm>
            <a:off x="10263663" y="1828801"/>
            <a:ext cx="1567275" cy="1015999"/>
          </a:xfrm>
          <a:prstGeom prst="wedgeRectCallout">
            <a:avLst>
              <a:gd name="adj1" fmla="val -126083"/>
              <a:gd name="adj2" fmla="val 1136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4" name="矩形 13"/>
          <p:cNvSpPr/>
          <p:nvPr/>
        </p:nvSpPr>
        <p:spPr>
          <a:xfrm>
            <a:off x="7228113" y="4012197"/>
            <a:ext cx="2910115" cy="3275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0" name="矩形 19"/>
          <p:cNvSpPr/>
          <p:nvPr/>
        </p:nvSpPr>
        <p:spPr>
          <a:xfrm>
            <a:off x="1052285" y="4309741"/>
            <a:ext cx="1603830" cy="26226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1" name="矩形标注 20"/>
          <p:cNvSpPr/>
          <p:nvPr/>
        </p:nvSpPr>
        <p:spPr>
          <a:xfrm>
            <a:off x="10365263" y="4329727"/>
            <a:ext cx="1567275" cy="1225799"/>
          </a:xfrm>
          <a:prstGeom prst="wedgeRectCallout">
            <a:avLst>
              <a:gd name="adj1" fmla="val -100151"/>
              <a:gd name="adj2" fmla="val -4129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22"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endParaRPr lang="en-US" altLang="zh-CN" sz="3000" dirty="0">
              <a:solidFill>
                <a:srgbClr val="0070C0"/>
              </a:solidFill>
              <a:latin typeface="Comic Sans MS" panose="030F0702030302020204" pitchFamily="66" charset="0"/>
            </a:endParaRPr>
          </a:p>
        </p:txBody>
      </p:sp>
      <p:sp>
        <p:nvSpPr>
          <p:cNvPr id="11" name="矩形 10"/>
          <p:cNvSpPr/>
          <p:nvPr/>
        </p:nvSpPr>
        <p:spPr>
          <a:xfrm>
            <a:off x="9739086" y="3428999"/>
            <a:ext cx="437491" cy="24689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animBg="1"/>
      <p:bldP spid="21"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033" name="Picture 1" descr="C:\Users\Administrator\AppData\Roaming\Tencent\Users\764016519\QQ\WinTemp\RichOle\(FT}1R9O)_W6[@XC`XE6[BM.png"/>
          <p:cNvPicPr>
            <a:picLocks noChangeAspect="1" noChangeArrowheads="1"/>
          </p:cNvPicPr>
          <p:nvPr/>
        </p:nvPicPr>
        <p:blipFill>
          <a:blip r:embed="rId1"/>
          <a:srcRect/>
          <a:stretch>
            <a:fillRect/>
          </a:stretch>
        </p:blipFill>
        <p:spPr bwMode="auto">
          <a:xfrm>
            <a:off x="609600" y="1886857"/>
            <a:ext cx="9637485" cy="4615543"/>
          </a:xfrm>
          <a:prstGeom prst="rect">
            <a:avLst/>
          </a:prstGeom>
          <a:noFill/>
        </p:spPr>
      </p:pic>
      <p:sp>
        <p:nvSpPr>
          <p:cNvPr id="8" name="矩形 17425"/>
          <p:cNvSpPr/>
          <p:nvPr/>
        </p:nvSpPr>
        <p:spPr>
          <a:xfrm>
            <a:off x="725715" y="1045031"/>
            <a:ext cx="11132457" cy="523220"/>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2800" dirty="0">
                <a:solidFill>
                  <a:srgbClr val="FF0000"/>
                </a:solidFill>
                <a:latin typeface="Comic Sans MS" panose="030F0702030302020204" pitchFamily="66" charset="0"/>
              </a:rPr>
              <a:t> </a:t>
            </a:r>
            <a:r>
              <a:rPr lang="en-US" altLang="zh-CN" sz="2800" dirty="0">
                <a:solidFill>
                  <a:srgbClr val="FF0000"/>
                </a:solidFill>
                <a:latin typeface="Comic Sans MS" panose="030F0702030302020204" pitchFamily="66" charset="0"/>
                <a:sym typeface="+mn-ea"/>
              </a:rPr>
              <a:t>Part 3 (paragraph4＆5):</a:t>
            </a:r>
            <a:r>
              <a:rPr lang="en-US" altLang="zh-CN" sz="2800" dirty="0">
                <a:latin typeface="Comic Sans MS" panose="030F0702030302020204" pitchFamily="66" charset="0"/>
                <a:sym typeface="+mn-ea"/>
              </a:rPr>
              <a:t> The following events after the quake</a:t>
            </a:r>
            <a:endParaRPr lang="en-US" altLang="zh-CN" sz="2800" dirty="0">
              <a:solidFill>
                <a:srgbClr val="FF0000"/>
              </a:solidFill>
              <a:latin typeface="Comic Sans MS" panose="030F0702030302020204" pitchFamily="66" charset="0"/>
              <a:sym typeface="+mn-ea"/>
            </a:endParaRPr>
          </a:p>
        </p:txBody>
      </p:sp>
      <p:sp>
        <p:nvSpPr>
          <p:cNvPr id="10" name="矩形 9"/>
          <p:cNvSpPr/>
          <p:nvPr/>
        </p:nvSpPr>
        <p:spPr>
          <a:xfrm>
            <a:off x="3135085" y="1886855"/>
            <a:ext cx="7039429" cy="33383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2" name="矩形 11"/>
          <p:cNvSpPr/>
          <p:nvPr/>
        </p:nvSpPr>
        <p:spPr>
          <a:xfrm>
            <a:off x="718457" y="2372085"/>
            <a:ext cx="9412514" cy="25500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3" name="矩形 12"/>
          <p:cNvSpPr/>
          <p:nvPr/>
        </p:nvSpPr>
        <p:spPr>
          <a:xfrm>
            <a:off x="725713" y="2756713"/>
            <a:ext cx="9412514" cy="25500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14" name="矩形 13"/>
          <p:cNvSpPr/>
          <p:nvPr/>
        </p:nvSpPr>
        <p:spPr>
          <a:xfrm>
            <a:off x="638629" y="1824227"/>
            <a:ext cx="9361714" cy="2123658"/>
          </a:xfrm>
          <a:prstGeom prst="rect">
            <a:avLst/>
          </a:prstGeom>
          <a:solidFill>
            <a:schemeClr val="bg1"/>
          </a:solidFill>
        </p:spPr>
        <p:txBody>
          <a:bodyPr wrap="square">
            <a:spAutoFit/>
          </a:bodyPr>
          <a:lstStyle/>
          <a:p>
            <a:endParaRPr lang="en-US" altLang="zh-CN" sz="2400" dirty="0">
              <a:latin typeface="Comic Sans MS" panose="030F0702030302020204" pitchFamily="66" charset="0"/>
              <a:ea typeface="Arial Narrow" panose="020B0606020202030204" charset="0"/>
              <a:sym typeface="+mn-ea"/>
            </a:endParaRPr>
          </a:p>
          <a:p>
            <a:r>
              <a:rPr lang="en-US" altLang="zh-CN" sz="2400" dirty="0">
                <a:latin typeface="Comic Sans MS" panose="030F0702030302020204" pitchFamily="66" charset="0"/>
                <a:ea typeface="Arial Narrow" panose="020B0606020202030204" charset="0"/>
                <a:sym typeface="+mn-ea"/>
              </a:rPr>
              <a:t> </a:t>
            </a:r>
            <a:r>
              <a:rPr lang="en-US" altLang="zh-CN" sz="2800" b="1" dirty="0">
                <a:latin typeface="Comic Sans MS" panose="030F0702030302020204" pitchFamily="66" charset="0"/>
                <a:ea typeface="宋体" panose="02010600030101010101" pitchFamily="2" charset="-122"/>
                <a:sym typeface="+mn-ea"/>
              </a:rPr>
              <a:t>Soldiers and medical workers came and began rescuing and rebuilding the city soon after the quakes.</a:t>
            </a:r>
            <a:endParaRPr lang="en-US" altLang="zh-CN" sz="2800" b="1" dirty="0">
              <a:latin typeface="Comic Sans MS" panose="030F0702030302020204" pitchFamily="66" charset="0"/>
              <a:ea typeface="宋体" panose="02010600030101010101" pitchFamily="2" charset="-122"/>
              <a:sym typeface="+mn-ea"/>
            </a:endParaRPr>
          </a:p>
          <a:p>
            <a:endParaRPr lang="zh-CN" altLang="en-US" sz="2400" dirty="0">
              <a:latin typeface="Comic Sans MS" panose="030F0702030302020204" pitchFamily="66" charset="0"/>
            </a:endParaRPr>
          </a:p>
        </p:txBody>
      </p:sp>
      <p:sp>
        <p:nvSpPr>
          <p:cNvPr id="11" name="矩形标注 10"/>
          <p:cNvSpPr/>
          <p:nvPr/>
        </p:nvSpPr>
        <p:spPr>
          <a:xfrm>
            <a:off x="10072914" y="1886856"/>
            <a:ext cx="1758024" cy="1349829"/>
          </a:xfrm>
          <a:prstGeom prst="wedgeRectCallout">
            <a:avLst>
              <a:gd name="adj1" fmla="val -106116"/>
              <a:gd name="adj2" fmla="val -152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9" name="矩形 18"/>
          <p:cNvSpPr/>
          <p:nvPr/>
        </p:nvSpPr>
        <p:spPr>
          <a:xfrm>
            <a:off x="6995886" y="3991428"/>
            <a:ext cx="3033486" cy="39188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0" name="矩形 19"/>
          <p:cNvSpPr/>
          <p:nvPr/>
        </p:nvSpPr>
        <p:spPr>
          <a:xfrm>
            <a:off x="762001" y="4484913"/>
            <a:ext cx="9267370" cy="35560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1" name="矩形 20"/>
          <p:cNvSpPr/>
          <p:nvPr/>
        </p:nvSpPr>
        <p:spPr>
          <a:xfrm>
            <a:off x="776515" y="4884057"/>
            <a:ext cx="1850571" cy="31205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22" name="矩形标注 21"/>
          <p:cNvSpPr/>
          <p:nvPr/>
        </p:nvSpPr>
        <p:spPr>
          <a:xfrm>
            <a:off x="10152742" y="4187371"/>
            <a:ext cx="1758024" cy="1349829"/>
          </a:xfrm>
          <a:prstGeom prst="wedgeRectCallout">
            <a:avLst>
              <a:gd name="adj1" fmla="val -106116"/>
              <a:gd name="adj2" fmla="val -1527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23" name="TextBox 1"/>
          <p:cNvSpPr/>
          <p:nvPr/>
        </p:nvSpPr>
        <p:spPr>
          <a:xfrm>
            <a:off x="787237" y="333827"/>
            <a:ext cx="8951849"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(2). Review the main points of each paragraph.</a:t>
            </a:r>
            <a:endParaRPr lang="en-US" altLang="zh-CN" sz="3000" dirty="0">
              <a:solidFill>
                <a:srgbClr val="0070C0"/>
              </a:solidFill>
              <a:latin typeface="Comic Sans MS" panose="030F0702030302020204" pitchFamily="66"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1"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179614" y="852716"/>
            <a:ext cx="11823700" cy="5078313"/>
          </a:xfrm>
          <a:prstGeom prst="rect">
            <a:avLst/>
          </a:prstGeom>
          <a:solidFill>
            <a:schemeClr val="bg1"/>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(para1) Strange things happened in the countryside before the earthquake.</a:t>
            </a:r>
            <a:endParaRPr lang="en-US" altLang="zh-CN" sz="3000" dirty="0">
              <a:solidFill>
                <a:srgbClr val="002060"/>
              </a:solidFill>
              <a:latin typeface="Arial Narrow" panose="020B0606020202030204" charset="0"/>
              <a:ea typeface="Arial Narrow" panose="020B0606020202030204" charset="0"/>
            </a:endParaRP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(para1) </a:t>
            </a:r>
            <a:r>
              <a:rPr lang="en-US" altLang="zh-CN" sz="3000" dirty="0">
                <a:solidFill>
                  <a:srgbClr val="002060"/>
                </a:solidFill>
                <a:latin typeface="Arial Narrow" panose="020B0606020202030204" charset="0"/>
                <a:ea typeface="Arial Narrow" panose="020B0606020202030204" charset="0"/>
                <a:sym typeface="+mn-ea"/>
              </a:rPr>
              <a:t>An earthquake hit Tangshan China on 28 July 1976.</a:t>
            </a:r>
            <a:endParaRPr lang="en-US" altLang="zh-CN" sz="3000" dirty="0">
              <a:solidFill>
                <a:srgbClr val="002060"/>
              </a:solidFill>
              <a:latin typeface="Arial Narrow" panose="020B0606020202030204" charset="0"/>
              <a:ea typeface="Arial Narrow" panose="020B0606020202030204" charset="0"/>
            </a:endParaRP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(para2) </a:t>
            </a:r>
            <a:r>
              <a:rPr lang="en-US" altLang="zh-CN" sz="3000" dirty="0">
                <a:solidFill>
                  <a:srgbClr val="002060"/>
                </a:solidFill>
                <a:latin typeface="Arial Narrow" panose="020B0606020202030204" charset="0"/>
                <a:ea typeface="Arial Narrow" panose="020B0606020202030204" charset="0"/>
                <a:sym typeface="+mn-ea"/>
              </a:rPr>
              <a:t>The number of people who were killed or badly injured in the quake was more than 400,000.</a:t>
            </a:r>
            <a:endParaRPr lang="en-US" altLang="zh-CN" sz="3000" dirty="0">
              <a:solidFill>
                <a:srgbClr val="002060"/>
              </a:solidFill>
              <a:latin typeface="Arial Narrow" panose="020B0606020202030204" charset="0"/>
              <a:ea typeface="Arial Narrow" panose="020B0606020202030204" charset="0"/>
              <a:sym typeface="+mn-ea"/>
            </a:endParaRPr>
          </a:p>
          <a:p>
            <a:pPr marL="45720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(para3) </a:t>
            </a:r>
            <a:r>
              <a:rPr lang="en-US" altLang="zh-CN" sz="3000" dirty="0">
                <a:solidFill>
                  <a:srgbClr val="002060"/>
                </a:solidFill>
                <a:latin typeface="Arial Narrow" panose="020B0606020202030204" charset="0"/>
                <a:ea typeface="Arial Narrow" panose="020B0606020202030204" charset="0"/>
                <a:sym typeface="+mn-ea"/>
              </a:rPr>
              <a:t>Nearly everything in the city was destroyed.</a:t>
            </a:r>
            <a:endParaRPr lang="en-US" altLang="zh-CN" sz="3000" dirty="0">
              <a:solidFill>
                <a:srgbClr val="002060"/>
              </a:solidFill>
              <a:latin typeface="Arial Narrow" panose="020B0606020202030204" charset="0"/>
              <a:ea typeface="Arial Narrow" panose="020B0606020202030204" charset="0"/>
              <a:sym typeface="+mn-ea"/>
            </a:endParaRP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(para4)</a:t>
            </a:r>
            <a:r>
              <a:rPr lang="en-US" altLang="zh-CN" sz="3000" dirty="0">
                <a:solidFill>
                  <a:srgbClr val="FF0000"/>
                </a:solidFill>
                <a:latin typeface="Arial Narrow" panose="020B0606020202030204" charset="0"/>
              </a:rPr>
              <a:t> </a:t>
            </a:r>
            <a:r>
              <a:rPr lang="en-US" altLang="zh-CN" sz="3000" dirty="0">
                <a:solidFill>
                  <a:srgbClr val="002060"/>
                </a:solidFill>
                <a:latin typeface="Arial Narrow" panose="020B0606020202030204" charset="0"/>
                <a:ea typeface="Arial Narrow" panose="020B0606020202030204" charset="0"/>
                <a:sym typeface="+mn-ea"/>
              </a:rPr>
              <a:t>Soldiers and medical workers came and began rescuing and rebuilding the city soon after the quakes.</a:t>
            </a:r>
            <a:endParaRPr lang="en-US" altLang="zh-CN" sz="3000" dirty="0">
              <a:solidFill>
                <a:srgbClr val="002060"/>
              </a:solidFill>
              <a:latin typeface="Arial Narrow" panose="020B0606020202030204" charset="0"/>
              <a:ea typeface="Arial Narrow" panose="020B0606020202030204" charset="0"/>
              <a:sym typeface="+mn-ea"/>
            </a:endParaRPr>
          </a:p>
          <a:p>
            <a:pPr marL="457200" marR="0" lvl="0" indent="-457200" eaLnBrk="1" hangingPunct="1">
              <a:lnSpc>
                <a:spcPct val="120000"/>
              </a:lnSpc>
              <a:buFont typeface="Wingdings" panose="05000000000000000000" pitchFamily="2" charset="2"/>
              <a:buChar char="l"/>
            </a:pPr>
            <a:r>
              <a:rPr lang="en-US" altLang="zh-CN" sz="3000" dirty="0">
                <a:solidFill>
                  <a:srgbClr val="002060"/>
                </a:solidFill>
                <a:latin typeface="Arial Narrow" panose="020B0606020202030204" charset="0"/>
                <a:ea typeface="Arial Narrow" panose="020B0606020202030204" charset="0"/>
              </a:rPr>
              <a:t>(para5) </a:t>
            </a:r>
            <a:r>
              <a:rPr lang="en-US" altLang="zh-CN" sz="3000" dirty="0">
                <a:solidFill>
                  <a:srgbClr val="002060"/>
                </a:solidFill>
                <a:latin typeface="Arial Narrow" panose="020B0606020202030204" charset="0"/>
                <a:ea typeface="Arial Narrow" panose="020B0606020202030204" charset="0"/>
                <a:sym typeface="+mn-ea"/>
              </a:rPr>
              <a:t>With strong support from the government and the tireless efforts of the city's people, a new Tangshan was built upon the earthquake ruins</a:t>
            </a:r>
            <a:endParaRPr lang="en-US" altLang="zh-CN" sz="3000" dirty="0">
              <a:solidFill>
                <a:srgbClr val="002060"/>
              </a:solidFill>
              <a:latin typeface="Arial Narrow" panose="020B0606020202030204" charset="0"/>
              <a:ea typeface="Arial Narrow" panose="020B0606020202030204" charset="0"/>
            </a:endParaRPr>
          </a:p>
        </p:txBody>
      </p:sp>
      <p:sp>
        <p:nvSpPr>
          <p:cNvPr id="20487" name="TextBox 1"/>
          <p:cNvSpPr/>
          <p:nvPr/>
        </p:nvSpPr>
        <p:spPr>
          <a:xfrm>
            <a:off x="789517" y="4661265"/>
            <a:ext cx="11402483" cy="592855"/>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120000"/>
              </a:lnSpc>
            </a:pPr>
            <a:r>
              <a:rPr lang="en-US" altLang="zh-CN" sz="3000" dirty="0">
                <a:solidFill>
                  <a:srgbClr val="002060"/>
                </a:solidFill>
                <a:latin typeface="Arial Narrow" panose="020B0606020202030204" charset="0"/>
                <a:ea typeface="Arial Narrow" panose="020B0606020202030204" charset="0"/>
                <a:sym typeface="+mn-ea"/>
              </a:rPr>
              <a:t>.</a:t>
            </a:r>
            <a:endParaRPr lang="en-US" altLang="zh-CN" sz="3000" dirty="0">
              <a:solidFill>
                <a:srgbClr val="002060"/>
              </a:solidFill>
              <a:latin typeface="Arial Narrow" panose="020B0606020202030204" charset="0"/>
              <a:ea typeface="Arial Narrow" panose="020B0606020202030204" charset="0"/>
              <a:sym typeface="+mn-ea"/>
            </a:endParaRPr>
          </a:p>
        </p:txBody>
      </p:sp>
      <p:sp>
        <p:nvSpPr>
          <p:cNvPr id="9" name="圆角矩形 8"/>
          <p:cNvSpPr/>
          <p:nvPr/>
        </p:nvSpPr>
        <p:spPr>
          <a:xfrm>
            <a:off x="319314" y="188686"/>
            <a:ext cx="6654691" cy="624114"/>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altLang="zh-CN" sz="3200" b="1" dirty="0">
                <a:solidFill>
                  <a:schemeClr val="tx1"/>
                </a:solidFill>
                <a:latin typeface="Comic Sans MS" panose="030F0702030302020204" pitchFamily="66" charset="0"/>
              </a:rPr>
              <a:t>  </a:t>
            </a:r>
            <a:endParaRPr lang="en-US" altLang="zh-CN" sz="3200" b="1" dirty="0">
              <a:solidFill>
                <a:schemeClr val="tx1"/>
              </a:solidFill>
              <a:latin typeface="Comic Sans MS" panose="030F0702030302020204" pitchFamily="66" charset="0"/>
            </a:endParaRPr>
          </a:p>
          <a:p>
            <a:pPr>
              <a:lnSpc>
                <a:spcPct val="90000"/>
              </a:lnSpc>
            </a:pPr>
            <a:r>
              <a:rPr lang="en-US" altLang="zh-CN" sz="3200" b="1" dirty="0">
                <a:solidFill>
                  <a:schemeClr val="tx1"/>
                </a:solidFill>
                <a:latin typeface="Comic Sans MS" panose="030F0702030302020204" pitchFamily="66" charset="0"/>
                <a:ea typeface="宋体" panose="02010600030101010101" pitchFamily="2" charset="-122"/>
              </a:rPr>
              <a:t>Main points of each paragraph</a:t>
            </a:r>
            <a:endParaRPr lang="en-US" altLang="zh-CN" sz="3200" b="1" dirty="0">
              <a:solidFill>
                <a:schemeClr val="tx1"/>
              </a:solidFill>
              <a:latin typeface="Comic Sans MS" panose="030F0702030302020204" pitchFamily="66" charset="0"/>
              <a:ea typeface="宋体" panose="02010600030101010101" pitchFamily="2" charset="-122"/>
            </a:endParaRPr>
          </a:p>
          <a:p>
            <a:pPr lvl="0">
              <a:lnSpc>
                <a:spcPct val="90000"/>
              </a:lnSpc>
            </a:pPr>
            <a:endParaRPr lang="zh-CN" altLang="en-US" sz="3200" b="1" dirty="0">
              <a:solidFill>
                <a:schemeClr val="tx1"/>
              </a:solidFill>
              <a:latin typeface="Comic Sans MS" panose="030F0702030302020204" pitchFamily="66"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additive="base">
                                        <p:cTn id="6" dur="1" fill="hold">
                                          <p:stCondLst>
                                            <p:cond delay="0"/>
                                          </p:stCondLst>
                                        </p:cTn>
                                        <p:tgtEl>
                                          <p:spTgt spid="20482"/>
                                        </p:tgtEl>
                                        <p:attrNameLst>
                                          <p:attrName>style.visibility</p:attrName>
                                        </p:attrNameLst>
                                      </p:cBhvr>
                                      <p:to>
                                        <p:strVal val="visible"/>
                                      </p:to>
                                    </p:set>
                                    <p:animEffect transition="in" filter="wipe(left)">
                                      <p:cBhvr additive="base">
                                        <p:cTn id="7" dur="500" fill="hold"/>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464202" y="2506819"/>
            <a:ext cx="6427470" cy="1568450"/>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Welcome</a:t>
            </a:r>
            <a:endPar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endParaRPr>
          </a:p>
        </p:txBody>
      </p:sp>
      <p:pic>
        <p:nvPicPr>
          <p:cNvPr id="10" name="Picture 2"/>
          <p:cNvPicPr>
            <a:picLocks noChangeAspect="1" noChangeArrowheads="1"/>
          </p:cNvPicPr>
          <p:nvPr/>
        </p:nvPicPr>
        <p:blipFill>
          <a:blip r:embed="rId2"/>
          <a:srcRect/>
          <a:stretch>
            <a:fillRect/>
          </a:stretch>
        </p:blipFill>
        <p:spPr bwMode="auto">
          <a:xfrm>
            <a:off x="10508343" y="302498"/>
            <a:ext cx="1273402" cy="125847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eaLnBrk="1" hangingPunct="1"/>
            <a:r>
              <a:rPr lang="en-US" altLang="zh-CN" sz="3000" dirty="0">
                <a:solidFill>
                  <a:srgbClr val="0070C0"/>
                </a:solidFill>
                <a:latin typeface="Comic Sans MS" panose="030F0702030302020204" pitchFamily="66" charset="0"/>
              </a:rPr>
              <a:t>(3). Rewrite the main points of each paragraph </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endParaRPr lang="en-US" altLang="zh-CN" sz="3000" dirty="0">
              <a:solidFill>
                <a:srgbClr val="0070C0"/>
              </a:solidFill>
              <a:latin typeface="Comic Sans MS" panose="030F0702030302020204" pitchFamily="66" charset="0"/>
            </a:endParaRPr>
          </a:p>
        </p:txBody>
      </p:sp>
      <p:sp>
        <p:nvSpPr>
          <p:cNvPr id="5" name="TextBox 1"/>
          <p:cNvSpPr txBox="1">
            <a:spLocks noChangeArrowheads="1"/>
          </p:cNvSpPr>
          <p:nvPr/>
        </p:nvSpPr>
        <p:spPr bwMode="auto">
          <a:xfrm>
            <a:off x="409433" y="4401183"/>
            <a:ext cx="11338881" cy="2062103"/>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endParaRPr lang="en-US" altLang="zh-CN" sz="3200" dirty="0">
              <a:latin typeface="Comic Sans MS" panose="030F0702030302020204" pitchFamily="66" charset="0"/>
              <a:sym typeface="+mn-ea"/>
            </a:endParaRPr>
          </a:p>
          <a:p>
            <a:pPr lvl="0" eaLnBrk="1" hangingPunct="1"/>
            <a:r>
              <a:rPr lang="en-US" altLang="zh-CN" sz="3200" dirty="0">
                <a:latin typeface="Comic Sans MS" panose="030F0702030302020204" pitchFamily="66" charset="0"/>
              </a:rPr>
              <a:t>Strange things occurred </a:t>
            </a:r>
            <a:r>
              <a:rPr lang="en-US" altLang="zh-CN" sz="3200" dirty="0">
                <a:latin typeface="Comic Sans MS" panose="030F0702030302020204" pitchFamily="66" charset="0"/>
                <a:sym typeface="+mn-ea"/>
              </a:rPr>
              <a:t>in the countryside </a:t>
            </a:r>
            <a:r>
              <a:rPr lang="en-US" altLang="zh-CN" sz="3200" dirty="0">
                <a:latin typeface="Comic Sans MS" panose="030F0702030302020204" pitchFamily="66" charset="0"/>
              </a:rPr>
              <a:t>before the earthquake</a:t>
            </a:r>
            <a:r>
              <a:rPr lang="en-US" altLang="zh-CN" sz="3200" dirty="0">
                <a:latin typeface="Comic Sans MS" panose="030F0702030302020204" pitchFamily="66" charset="0"/>
                <a:sym typeface="+mn-ea"/>
              </a:rPr>
              <a:t>.  On 28 July 1976, Tangshan was hit \ struck by an earthquake .</a:t>
            </a:r>
            <a:endParaRPr lang="en-US" altLang="zh-CN" sz="3200" dirty="0">
              <a:latin typeface="Comic Sans MS" panose="030F0702030302020204" pitchFamily="66" charset="0"/>
              <a:sym typeface="+mn-ea"/>
            </a:endParaRPr>
          </a:p>
        </p:txBody>
      </p:sp>
      <p:sp>
        <p:nvSpPr>
          <p:cNvPr id="10" name="矩形 9"/>
          <p:cNvSpPr/>
          <p:nvPr/>
        </p:nvSpPr>
        <p:spPr>
          <a:xfrm>
            <a:off x="627866" y="1598486"/>
            <a:ext cx="10609945" cy="2062103"/>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Para1.</a:t>
            </a:r>
            <a:endParaRPr lang="en-US" altLang="zh-CN" sz="3200" b="1" dirty="0">
              <a:latin typeface="Comic Sans MS" panose="030F0702030302020204" pitchFamily="66" charset="0"/>
              <a:ea typeface="宋体" panose="02010600030101010101" pitchFamily="2" charset="-122"/>
            </a:endParaRPr>
          </a:p>
          <a:p>
            <a:r>
              <a:rPr lang="en-US" altLang="zh-CN" sz="3200" b="1" dirty="0">
                <a:latin typeface="Comic Sans MS" panose="030F0702030302020204" pitchFamily="66" charset="0"/>
                <a:ea typeface="宋体" panose="02010600030101010101" pitchFamily="2" charset="-122"/>
              </a:rPr>
              <a:t>Strange things happened in the countryside before the earthquake. </a:t>
            </a:r>
            <a:r>
              <a:rPr lang="en-US" altLang="zh-CN" sz="3200" b="1" dirty="0">
                <a:latin typeface="Comic Sans MS" panose="030F0702030302020204" pitchFamily="66" charset="0"/>
                <a:ea typeface="宋体" panose="02010600030101010101" pitchFamily="2" charset="-122"/>
                <a:sym typeface="+mn-ea"/>
              </a:rPr>
              <a:t>An earthquake hit Tangshan China on 28 July 1976.</a:t>
            </a:r>
            <a:r>
              <a:rPr lang="en-US" altLang="zh-CN" sz="3200" b="1" dirty="0">
                <a:latin typeface="Comic Sans MS" panose="030F0702030302020204" pitchFamily="66" charset="0"/>
                <a:ea typeface="宋体" panose="02010600030101010101" pitchFamily="2" charset="-122"/>
              </a:rPr>
              <a:t> </a:t>
            </a:r>
            <a:endParaRPr lang="zh-CN" altLang="en-US" sz="3200" dirty="0"/>
          </a:p>
        </p:txBody>
      </p:sp>
      <p:sp>
        <p:nvSpPr>
          <p:cNvPr id="13" name="圆角矩形 12"/>
          <p:cNvSpPr/>
          <p:nvPr/>
        </p:nvSpPr>
        <p:spPr>
          <a:xfrm>
            <a:off x="8826909" y="3122759"/>
            <a:ext cx="2869222" cy="9144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voice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4" name="圆角矩形 13"/>
          <p:cNvSpPr/>
          <p:nvPr/>
        </p:nvSpPr>
        <p:spPr>
          <a:xfrm>
            <a:off x="1965279" y="1338347"/>
            <a:ext cx="2223900" cy="7626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Use synonyms</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5" name="圆角矩形 14"/>
          <p:cNvSpPr/>
          <p:nvPr/>
        </p:nvSpPr>
        <p:spPr>
          <a:xfrm>
            <a:off x="4426847" y="1337480"/>
            <a:ext cx="2124078"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occurred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2" name="直接连接符 11"/>
          <p:cNvCxnSpPr/>
          <p:nvPr/>
        </p:nvCxnSpPr>
        <p:spPr>
          <a:xfrm>
            <a:off x="7123450" y="3079216"/>
            <a:ext cx="669814" cy="66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7123450" y="3209668"/>
            <a:ext cx="1562813" cy="6584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struck</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8" name="直接连接符 17"/>
          <p:cNvCxnSpPr/>
          <p:nvPr/>
        </p:nvCxnSpPr>
        <p:spPr>
          <a:xfrm flipV="1">
            <a:off x="3850479" y="2612571"/>
            <a:ext cx="1650435" cy="239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additive="base">
                                        <p:cTn id="36" dur="1" fill="hold">
                                          <p:stCondLst>
                                            <p:cond delay="0"/>
                                          </p:stCondLst>
                                        </p:cTn>
                                        <p:tgtEl>
                                          <p:spTgt spid="5"/>
                                        </p:tgtEl>
                                        <p:attrNameLst>
                                          <p:attrName>style.visibility</p:attrName>
                                        </p:attrNameLst>
                                      </p:cBhvr>
                                      <p:to>
                                        <p:strVal val="visible"/>
                                      </p:to>
                                    </p:set>
                                    <p:animEffect transition="in" filter="wipe(left)">
                                      <p:cBhvr additive="base">
                                        <p:cTn id="37" dur="500" fill="hold"/>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40" y="4401183"/>
            <a:ext cx="11172974" cy="1077218"/>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endParaRPr lang="en-US" altLang="zh-CN" sz="3200" dirty="0">
              <a:latin typeface="Comic Sans MS" panose="030F0702030302020204" pitchFamily="66" charset="0"/>
              <a:sym typeface="+mn-ea"/>
            </a:endParaRPr>
          </a:p>
          <a:p>
            <a:pPr lvl="0" eaLnBrk="1" hangingPunct="1"/>
            <a:r>
              <a:rPr lang="en-US" altLang="zh-CN" sz="3200" dirty="0">
                <a:latin typeface="Comic Sans MS" panose="030F0702030302020204" pitchFamily="66" charset="0"/>
                <a:sym typeface="+mn-ea"/>
              </a:rPr>
              <a:t>More than 400,000 people were dead or injured.</a:t>
            </a:r>
            <a:endParaRPr lang="en-US" altLang="zh-CN" sz="3200" dirty="0">
              <a:latin typeface="Comic Sans MS" panose="030F0702030302020204" pitchFamily="66" charset="0"/>
              <a:sym typeface="+mn-ea"/>
            </a:endParaRPr>
          </a:p>
        </p:txBody>
      </p:sp>
      <p:sp>
        <p:nvSpPr>
          <p:cNvPr id="10" name="矩形 9"/>
          <p:cNvSpPr/>
          <p:nvPr/>
        </p:nvSpPr>
        <p:spPr>
          <a:xfrm>
            <a:off x="753990" y="1582720"/>
            <a:ext cx="10609945" cy="1569660"/>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Para2.</a:t>
            </a:r>
            <a:endParaRPr lang="en-US" altLang="zh-CN" sz="3200" b="1" dirty="0">
              <a:latin typeface="Comic Sans MS" panose="030F0702030302020204" pitchFamily="66" charset="0"/>
              <a:ea typeface="宋体" panose="02010600030101010101" pitchFamily="2" charset="-122"/>
            </a:endParaRPr>
          </a:p>
          <a:p>
            <a:r>
              <a:rPr lang="en-US" altLang="zh-CN" sz="3200" b="1" dirty="0">
                <a:latin typeface="Comic Sans MS" panose="030F0702030302020204" pitchFamily="66" charset="0"/>
                <a:ea typeface="宋体" panose="02010600030101010101" pitchFamily="2" charset="-122"/>
              </a:rPr>
              <a:t>The number of people who were killed or badly injured in the quake was more than 400,000.</a:t>
            </a:r>
            <a:endParaRPr lang="zh-CN" altLang="en-US" sz="3200" dirty="0"/>
          </a:p>
        </p:txBody>
      </p:sp>
      <p:sp>
        <p:nvSpPr>
          <p:cNvPr id="8" name="圆角矩形 7"/>
          <p:cNvSpPr/>
          <p:nvPr/>
        </p:nvSpPr>
        <p:spPr>
          <a:xfrm>
            <a:off x="6687403" y="3129780"/>
            <a:ext cx="4708477" cy="114197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sentence pattern</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1" name="直接连接符 10"/>
          <p:cNvCxnSpPr/>
          <p:nvPr/>
        </p:nvCxnSpPr>
        <p:spPr>
          <a:xfrm>
            <a:off x="7155543" y="2627086"/>
            <a:ext cx="1224182" cy="213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7220605" y="1528773"/>
            <a:ext cx="1399942" cy="65314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dead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3"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endParaRPr lang="en-US" altLang="zh-CN" sz="3000" dirty="0">
              <a:solidFill>
                <a:srgbClr val="0070C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additive="base">
                                        <p:cTn id="22" dur="1" fill="hold">
                                          <p:stCondLst>
                                            <p:cond delay="0"/>
                                          </p:stCondLst>
                                        </p:cTn>
                                        <p:tgtEl>
                                          <p:spTgt spid="5"/>
                                        </p:tgtEl>
                                        <p:attrNameLst>
                                          <p:attrName>style.visibility</p:attrName>
                                        </p:attrNameLst>
                                      </p:cBhvr>
                                      <p:to>
                                        <p:strVal val="visible"/>
                                      </p:to>
                                    </p:set>
                                    <p:animEffect transition="in" filter="wipe(left)">
                                      <p:cBhvr additive="base">
                                        <p:cTn id="23" dur="500" fill="hold"/>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39" y="4401183"/>
            <a:ext cx="8699289" cy="1077218"/>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endParaRPr lang="en-US" altLang="zh-CN" sz="3200" dirty="0">
              <a:latin typeface="Comic Sans MS" panose="030F0702030302020204" pitchFamily="66" charset="0"/>
              <a:sym typeface="+mn-ea"/>
            </a:endParaRPr>
          </a:p>
          <a:p>
            <a:pPr lvl="0" eaLnBrk="1" hangingPunct="1"/>
            <a:r>
              <a:rPr lang="en-US" altLang="zh-CN" sz="3200" dirty="0">
                <a:latin typeface="Comic Sans MS" panose="030F0702030302020204" pitchFamily="66" charset="0"/>
              </a:rPr>
              <a:t>The city was nearly/almost ruined.</a:t>
            </a:r>
            <a:endParaRPr lang="en-US" altLang="zh-CN" sz="3200" dirty="0">
              <a:latin typeface="Comic Sans MS" panose="030F0702030302020204" pitchFamily="66" charset="0"/>
              <a:sym typeface="+mn-ea"/>
            </a:endParaRPr>
          </a:p>
        </p:txBody>
      </p:sp>
      <p:sp>
        <p:nvSpPr>
          <p:cNvPr id="10" name="矩形 9"/>
          <p:cNvSpPr/>
          <p:nvPr/>
        </p:nvSpPr>
        <p:spPr>
          <a:xfrm>
            <a:off x="706693" y="1771906"/>
            <a:ext cx="10609945" cy="1077218"/>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Para3.</a:t>
            </a:r>
            <a:endParaRPr lang="en-US" altLang="zh-CN" sz="3200" b="1" dirty="0">
              <a:latin typeface="Comic Sans MS" panose="030F0702030302020204" pitchFamily="66" charset="0"/>
              <a:ea typeface="宋体" panose="02010600030101010101" pitchFamily="2" charset="-122"/>
            </a:endParaRPr>
          </a:p>
          <a:p>
            <a:r>
              <a:rPr lang="en-US" altLang="zh-CN" sz="3200" b="1" dirty="0">
                <a:latin typeface="Comic Sans MS" panose="030F0702030302020204" pitchFamily="66" charset="0"/>
                <a:ea typeface="宋体" panose="02010600030101010101" pitchFamily="2" charset="-122"/>
              </a:rPr>
              <a:t>Nearly everything in the city was destroyed.</a:t>
            </a:r>
            <a:endParaRPr lang="zh-CN" altLang="en-US" sz="3200" dirty="0"/>
          </a:p>
        </p:txBody>
      </p:sp>
      <p:sp>
        <p:nvSpPr>
          <p:cNvPr id="8" name="圆角矩形 7"/>
          <p:cNvSpPr/>
          <p:nvPr/>
        </p:nvSpPr>
        <p:spPr>
          <a:xfrm>
            <a:off x="4605166" y="2930619"/>
            <a:ext cx="2464374"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subject</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1" name="直接连接符 10"/>
          <p:cNvCxnSpPr/>
          <p:nvPr/>
        </p:nvCxnSpPr>
        <p:spPr>
          <a:xfrm flipV="1">
            <a:off x="838656" y="2844800"/>
            <a:ext cx="1265915" cy="111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769249" y="2934051"/>
            <a:ext cx="1721576"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almost</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9" name="直接连接符 8"/>
          <p:cNvCxnSpPr/>
          <p:nvPr/>
        </p:nvCxnSpPr>
        <p:spPr>
          <a:xfrm>
            <a:off x="7719402" y="2808600"/>
            <a:ext cx="1806735" cy="312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7719402" y="2931996"/>
            <a:ext cx="1721576" cy="6931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ruined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5"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endParaRPr lang="en-US" altLang="zh-CN" sz="3000" dirty="0">
              <a:solidFill>
                <a:srgbClr val="0070C0"/>
              </a:solidFill>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additive="base">
                                        <p:cTn id="32" dur="1" fill="hold">
                                          <p:stCondLst>
                                            <p:cond delay="0"/>
                                          </p:stCondLst>
                                        </p:cTn>
                                        <p:tgtEl>
                                          <p:spTgt spid="5"/>
                                        </p:tgtEl>
                                        <p:attrNameLst>
                                          <p:attrName>style.visibility</p:attrName>
                                        </p:attrNameLst>
                                      </p:cBhvr>
                                      <p:to>
                                        <p:strVal val="visible"/>
                                      </p:to>
                                    </p:set>
                                    <p:animEffect transition="in" filter="wipe(left)">
                                      <p:cBhvr additive="base">
                                        <p:cTn id="33" dur="500" fill="hold"/>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8"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04967" y="4401183"/>
            <a:ext cx="11243347" cy="1569660"/>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endParaRPr lang="en-US" altLang="zh-CN" sz="3200" dirty="0">
              <a:latin typeface="Comic Sans MS" panose="030F0702030302020204" pitchFamily="66" charset="0"/>
              <a:sym typeface="+mn-ea"/>
            </a:endParaRPr>
          </a:p>
          <a:p>
            <a:r>
              <a:rPr lang="en-US" altLang="zh-CN" sz="3200" dirty="0">
                <a:latin typeface="Comic Sans MS" panose="030F0702030302020204" pitchFamily="66" charset="0"/>
              </a:rPr>
              <a:t>Soldiers and medical workers arrived and started rescuing and rebuilding work right after the quakes.</a:t>
            </a:r>
            <a:endParaRPr lang="en-US" altLang="zh-CN" sz="3200" dirty="0">
              <a:latin typeface="Comic Sans MS" panose="030F0702030302020204" pitchFamily="66" charset="0"/>
            </a:endParaRPr>
          </a:p>
        </p:txBody>
      </p:sp>
      <p:sp>
        <p:nvSpPr>
          <p:cNvPr id="10" name="矩形 9"/>
          <p:cNvSpPr/>
          <p:nvPr/>
        </p:nvSpPr>
        <p:spPr>
          <a:xfrm>
            <a:off x="587766" y="1559033"/>
            <a:ext cx="11164742" cy="1569660"/>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Para4.</a:t>
            </a:r>
            <a:endParaRPr lang="en-US" altLang="zh-CN" sz="3200" b="1" dirty="0">
              <a:latin typeface="Comic Sans MS" panose="030F0702030302020204" pitchFamily="66" charset="0"/>
              <a:ea typeface="宋体" panose="02010600030101010101" pitchFamily="2" charset="-122"/>
            </a:endParaRPr>
          </a:p>
          <a:p>
            <a:r>
              <a:rPr lang="en-US" altLang="zh-CN" sz="3200" b="1" dirty="0">
                <a:latin typeface="Comic Sans MS" panose="030F0702030302020204" pitchFamily="66" charset="0"/>
                <a:ea typeface="宋体" panose="02010600030101010101" pitchFamily="2" charset="-122"/>
              </a:rPr>
              <a:t>Soldiers and medical workers came and began rescuing and rebuilding the city soon after the quakes.</a:t>
            </a:r>
            <a:endParaRPr lang="en-US" altLang="zh-CN" sz="3200" b="1" dirty="0">
              <a:latin typeface="Comic Sans MS" panose="030F0702030302020204" pitchFamily="66" charset="0"/>
              <a:ea typeface="宋体" panose="02010600030101010101" pitchFamily="2" charset="-122"/>
            </a:endParaRPr>
          </a:p>
        </p:txBody>
      </p:sp>
      <p:sp>
        <p:nvSpPr>
          <p:cNvPr id="13" name="圆角矩形 12"/>
          <p:cNvSpPr/>
          <p:nvPr/>
        </p:nvSpPr>
        <p:spPr>
          <a:xfrm>
            <a:off x="3559425" y="1300447"/>
            <a:ext cx="2130174" cy="78765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Use synonyms</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4" name="直接连接符 13"/>
          <p:cNvCxnSpPr/>
          <p:nvPr/>
        </p:nvCxnSpPr>
        <p:spPr>
          <a:xfrm>
            <a:off x="8648513" y="2582293"/>
            <a:ext cx="993228" cy="1576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圆角矩形 17"/>
          <p:cNvSpPr/>
          <p:nvPr/>
        </p:nvSpPr>
        <p:spPr>
          <a:xfrm>
            <a:off x="6293945" y="1284791"/>
            <a:ext cx="1732455"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arrived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cxnSp>
        <p:nvCxnSpPr>
          <p:cNvPr id="15" name="直接连接符 14"/>
          <p:cNvCxnSpPr/>
          <p:nvPr/>
        </p:nvCxnSpPr>
        <p:spPr>
          <a:xfrm flipV="1">
            <a:off x="6564628" y="2556680"/>
            <a:ext cx="1013779" cy="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8536402" y="1292050"/>
            <a:ext cx="1828800"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started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1"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endParaRPr lang="en-US" altLang="zh-CN" sz="3000" dirty="0">
              <a:solidFill>
                <a:srgbClr val="0070C0"/>
              </a:solidFill>
              <a:latin typeface="Comic Sans MS" panose="030F0702030302020204" pitchFamily="66"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3" grpId="0" animBg="1"/>
      <p:bldP spid="18"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
          <p:cNvSpPr txBox="1">
            <a:spLocks noChangeArrowheads="1"/>
          </p:cNvSpPr>
          <p:nvPr/>
        </p:nvSpPr>
        <p:spPr bwMode="auto">
          <a:xfrm>
            <a:off x="575340" y="4401183"/>
            <a:ext cx="11172974" cy="1569660"/>
          </a:xfrm>
          <a:prstGeom prst="rect">
            <a:avLst/>
          </a:prstGeom>
          <a:solidFill>
            <a:schemeClr val="accent2">
              <a:lumMod val="20000"/>
              <a:lumOff val="80000"/>
            </a:schemeClr>
          </a:solidFill>
          <a:ln>
            <a:noFil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lang="zh-CN" altLang="en-US" sz="3600" b="1">
                <a:solidFill>
                  <a:schemeClr val="tx1"/>
                </a:solidFill>
                <a:latin typeface="Times New Roman" panose="02020603050405020304" pitchFamily="18" charset="0"/>
                <a:ea typeface="宋体" panose="02010600030101010101" pitchFamily="2" charset="-122"/>
              </a:defRPr>
            </a:lvl9pPr>
          </a:lstStyle>
          <a:p>
            <a:pPr marL="0" marR="0" lvl="0" indent="0" eaLnBrk="1" hangingPunct="1"/>
            <a:r>
              <a:rPr lang="en-US" altLang="zh-CN" sz="3200" dirty="0">
                <a:latin typeface="Comic Sans MS" panose="030F0702030302020204" pitchFamily="66" charset="0"/>
                <a:sym typeface="+mn-ea"/>
              </a:rPr>
              <a:t>One possible version:</a:t>
            </a:r>
            <a:endParaRPr lang="en-US" altLang="zh-CN" sz="3200" dirty="0">
              <a:latin typeface="Comic Sans MS" panose="030F0702030302020204" pitchFamily="66" charset="0"/>
              <a:sym typeface="+mn-ea"/>
            </a:endParaRPr>
          </a:p>
          <a:p>
            <a:pPr lvl="0" eaLnBrk="1" hangingPunct="1"/>
            <a:r>
              <a:rPr lang="en-US" altLang="zh-CN" sz="3200" dirty="0">
                <a:latin typeface="Comic Sans MS" panose="030F0702030302020204" pitchFamily="66" charset="0"/>
              </a:rPr>
              <a:t>Because of the government’s support and the people's efforts, we built a new Tangshan .</a:t>
            </a:r>
            <a:endParaRPr lang="en-US" altLang="zh-CN" sz="3200" dirty="0">
              <a:latin typeface="Comic Sans MS" panose="030F0702030302020204" pitchFamily="66" charset="0"/>
              <a:sym typeface="+mn-ea"/>
            </a:endParaRPr>
          </a:p>
        </p:txBody>
      </p:sp>
      <p:sp>
        <p:nvSpPr>
          <p:cNvPr id="10" name="矩形 9"/>
          <p:cNvSpPr/>
          <p:nvPr/>
        </p:nvSpPr>
        <p:spPr>
          <a:xfrm>
            <a:off x="533273" y="1771907"/>
            <a:ext cx="11022852" cy="2062103"/>
          </a:xfrm>
          <a:prstGeom prst="rect">
            <a:avLst/>
          </a:prstGeom>
        </p:spPr>
        <p:txBody>
          <a:bodyPr wrap="square">
            <a:spAutoFit/>
          </a:bodyPr>
          <a:lstStyle/>
          <a:p>
            <a:r>
              <a:rPr lang="en-US" altLang="zh-CN" sz="3200" b="1" dirty="0">
                <a:latin typeface="Comic Sans MS" panose="030F0702030302020204" pitchFamily="66" charset="0"/>
                <a:ea typeface="宋体" panose="02010600030101010101" pitchFamily="2" charset="-122"/>
              </a:rPr>
              <a:t>Para5.</a:t>
            </a:r>
            <a:endParaRPr lang="en-US" altLang="zh-CN" sz="3200" b="1" dirty="0">
              <a:latin typeface="Comic Sans MS" panose="030F0702030302020204" pitchFamily="66" charset="0"/>
              <a:ea typeface="宋体" panose="02010600030101010101" pitchFamily="2" charset="-122"/>
            </a:endParaRPr>
          </a:p>
          <a:p>
            <a:r>
              <a:rPr lang="en-US" altLang="zh-CN" sz="3200" b="1" dirty="0">
                <a:latin typeface="Comic Sans MS" panose="030F0702030302020204" pitchFamily="66" charset="0"/>
                <a:ea typeface="宋体" panose="02010600030101010101" pitchFamily="2" charset="-122"/>
              </a:rPr>
              <a:t>With strong support from the government and the tireless efforts of the city's people, a new Tangshan was built upon the earthquake ruins.</a:t>
            </a:r>
            <a:endParaRPr lang="zh-CN" altLang="en-US" sz="3200" dirty="0"/>
          </a:p>
        </p:txBody>
      </p:sp>
      <p:cxnSp>
        <p:nvCxnSpPr>
          <p:cNvPr id="11" name="直接连接符 10"/>
          <p:cNvCxnSpPr/>
          <p:nvPr/>
        </p:nvCxnSpPr>
        <p:spPr>
          <a:xfrm>
            <a:off x="723331" y="2798586"/>
            <a:ext cx="8038532" cy="293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2038222" y="1654846"/>
            <a:ext cx="7206019"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with the government’s support/aid</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3" name="圆角矩形 12"/>
          <p:cNvSpPr/>
          <p:nvPr/>
        </p:nvSpPr>
        <p:spPr>
          <a:xfrm>
            <a:off x="2540587" y="3752654"/>
            <a:ext cx="2196716" cy="6498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2"/>
                </a:solidFill>
                <a:latin typeface="微软雅黑" panose="020B0503020204020204" pitchFamily="34" charset="-122"/>
                <a:ea typeface="微软雅黑" panose="020B0503020204020204" pitchFamily="34" charset="-122"/>
                <a:cs typeface="Levenim MT" pitchFamily="2" charset="-79"/>
              </a:rPr>
              <a:t>Change the voice</a:t>
            </a:r>
            <a:endParaRPr lang="zh-CN" altLang="en-US" sz="2800" b="1" dirty="0">
              <a:solidFill>
                <a:schemeClr val="accent2"/>
              </a:solidFill>
              <a:latin typeface="微软雅黑" panose="020B0503020204020204" pitchFamily="34" charset="-122"/>
              <a:ea typeface="微软雅黑" panose="020B0503020204020204" pitchFamily="34" charset="-122"/>
              <a:cs typeface="Levenim MT" pitchFamily="2" charset="-79"/>
            </a:endParaRPr>
          </a:p>
        </p:txBody>
      </p:sp>
      <p:sp>
        <p:nvSpPr>
          <p:cNvPr id="14" name="TextBox 1"/>
          <p:cNvSpPr/>
          <p:nvPr/>
        </p:nvSpPr>
        <p:spPr>
          <a:xfrm>
            <a:off x="290286" y="246743"/>
            <a:ext cx="11651505" cy="1015663"/>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000" dirty="0">
                <a:solidFill>
                  <a:srgbClr val="0070C0"/>
                </a:solidFill>
                <a:latin typeface="Comic Sans MS" panose="030F0702030302020204" pitchFamily="66" charset="0"/>
              </a:rPr>
              <a:t>(3). Rewrite the main points of each paragraph</a:t>
            </a:r>
            <a:r>
              <a:rPr lang="en-US" altLang="zh-CN" sz="3000" dirty="0">
                <a:solidFill>
                  <a:srgbClr val="FF0000"/>
                </a:solidFill>
                <a:latin typeface="Comic Sans MS" panose="030F0702030302020204" pitchFamily="66" charset="0"/>
              </a:rPr>
              <a:t>(in your own words as possible as you can)</a:t>
            </a:r>
            <a:r>
              <a:rPr lang="en-US" altLang="zh-CN" sz="3000" dirty="0">
                <a:solidFill>
                  <a:srgbClr val="0070C0"/>
                </a:solidFill>
                <a:latin typeface="Comic Sans MS" panose="030F0702030302020204" pitchFamily="66" charset="0"/>
              </a:rPr>
              <a:t>.</a:t>
            </a:r>
            <a:endParaRPr lang="en-US" altLang="zh-CN" sz="3000" dirty="0">
              <a:solidFill>
                <a:srgbClr val="0070C0"/>
              </a:solidFill>
              <a:latin typeface="Comic Sans MS" panose="030F0702030302020204" pitchFamily="66" charset="0"/>
            </a:endParaRPr>
          </a:p>
        </p:txBody>
      </p:sp>
      <p:cxnSp>
        <p:nvCxnSpPr>
          <p:cNvPr id="15" name="直接连接符 14"/>
          <p:cNvCxnSpPr/>
          <p:nvPr/>
        </p:nvCxnSpPr>
        <p:spPr>
          <a:xfrm>
            <a:off x="685502" y="3825265"/>
            <a:ext cx="1702856" cy="87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53102" y="3368065"/>
            <a:ext cx="3022898" cy="137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additive="base">
                                        <p:cTn id="33" dur="1" fill="hold">
                                          <p:stCondLst>
                                            <p:cond delay="0"/>
                                          </p:stCondLst>
                                        </p:cTn>
                                        <p:tgtEl>
                                          <p:spTgt spid="5"/>
                                        </p:tgtEl>
                                        <p:attrNameLst>
                                          <p:attrName>style.visibility</p:attrName>
                                        </p:attrNameLst>
                                      </p:cBhvr>
                                      <p:to>
                                        <p:strVal val="visible"/>
                                      </p:to>
                                    </p:set>
                                    <p:animEffect transition="in" filter="wipe(left)">
                                      <p:cBhvr additive="base">
                                        <p:cTn id="34" dur="500"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57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a:t>
            </a:r>
            <a:endParaRPr lang="zh-CN" altLang="en-US" dirty="0"/>
          </a:p>
        </p:txBody>
      </p:sp>
      <p:sp>
        <p:nvSpPr>
          <p:cNvPr id="12" name="文本框 2"/>
          <p:cNvSpPr/>
          <p:nvPr/>
        </p:nvSpPr>
        <p:spPr>
          <a:xfrm>
            <a:off x="613354" y="1760938"/>
            <a:ext cx="8313216" cy="4899803"/>
          </a:xfrm>
          <a:prstGeom prst="rect">
            <a:avLst/>
          </a:prstGeom>
          <a:noFill/>
          <a:ln>
            <a:solidFill>
              <a:schemeClr val="tx1"/>
            </a:solid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eaLnBrk="1" hangingPunct="1">
              <a:lnSpc>
                <a:spcPct val="110000"/>
              </a:lnSpc>
            </a:pPr>
            <a:r>
              <a:rPr lang="en-US" altLang="zh-CN" sz="2800" dirty="0">
                <a:solidFill>
                  <a:schemeClr val="accent6">
                    <a:lumMod val="75000"/>
                  </a:schemeClr>
                </a:solidFill>
                <a:latin typeface="Comic Sans MS" panose="030F0702030302020204" pitchFamily="66" charset="0"/>
                <a:sym typeface="+mn-ea"/>
              </a:rPr>
              <a:t>Strange things occurred in the countryside before the earthquake</a:t>
            </a:r>
            <a:r>
              <a:rPr lang="en-US" altLang="zh-CN" sz="2800" dirty="0">
                <a:latin typeface="Comic Sans MS" panose="030F0702030302020204" pitchFamily="66" charset="0"/>
                <a:sym typeface="+mn-ea"/>
              </a:rPr>
              <a:t>.</a:t>
            </a:r>
            <a:r>
              <a:rPr lang="en-US" altLang="zh-CN" sz="2800" dirty="0">
                <a:solidFill>
                  <a:schemeClr val="accent6">
                    <a:lumMod val="75000"/>
                  </a:schemeClr>
                </a:solidFill>
                <a:latin typeface="Comic Sans MS" panose="030F0702030302020204" pitchFamily="66" charset="0"/>
                <a:sym typeface="+mn-ea"/>
              </a:rPr>
              <a:t>       on  28 July 1976, Tangshan  was hit by an earthquake </a:t>
            </a:r>
            <a:r>
              <a:rPr sz="2800" dirty="0">
                <a:latin typeface="Comic Sans MS" panose="030F0702030302020204" pitchFamily="66" charset="0"/>
                <a:sym typeface="+mn-ea"/>
              </a:rPr>
              <a:t>. </a:t>
            </a:r>
            <a:r>
              <a:rPr lang="en-US" altLang="zh-CN" sz="2800" dirty="0">
                <a:solidFill>
                  <a:schemeClr val="accent1">
                    <a:lumMod val="75000"/>
                  </a:schemeClr>
                </a:solidFill>
                <a:latin typeface="Comic Sans MS" panose="030F0702030302020204" pitchFamily="66" charset="0"/>
                <a:sym typeface="+mn-ea"/>
              </a:rPr>
              <a:t>More  than  400,000  people were dead or injured. And  t</a:t>
            </a:r>
            <a:r>
              <a:rPr sz="2800" dirty="0">
                <a:solidFill>
                  <a:schemeClr val="accent1">
                    <a:lumMod val="75000"/>
                  </a:schemeClr>
                </a:solidFill>
                <a:latin typeface="Comic Sans MS" panose="030F0702030302020204" pitchFamily="66" charset="0"/>
                <a:sym typeface="+mn-ea"/>
              </a:rPr>
              <a:t>he city was  nearly  </a:t>
            </a:r>
            <a:r>
              <a:rPr lang="en-US" sz="2800" dirty="0">
                <a:solidFill>
                  <a:schemeClr val="accent1">
                    <a:lumMod val="75000"/>
                  </a:schemeClr>
                </a:solidFill>
                <a:latin typeface="Comic Sans MS" panose="030F0702030302020204" pitchFamily="66" charset="0"/>
                <a:sym typeface="+mn-ea"/>
              </a:rPr>
              <a:t>ruin</a:t>
            </a:r>
            <a:r>
              <a:rPr sz="2800" dirty="0">
                <a:solidFill>
                  <a:schemeClr val="accent1">
                    <a:lumMod val="75000"/>
                  </a:schemeClr>
                </a:solidFill>
                <a:latin typeface="Comic Sans MS" panose="030F0702030302020204" pitchFamily="66" charset="0"/>
                <a:sym typeface="+mn-ea"/>
              </a:rPr>
              <a:t>ed. </a:t>
            </a:r>
            <a:r>
              <a:rPr lang="en-US" sz="2800" dirty="0">
                <a:solidFill>
                  <a:schemeClr val="accent1">
                    <a:lumMod val="75000"/>
                  </a:schemeClr>
                </a:solidFill>
                <a:latin typeface="Comic Sans MS" panose="030F0702030302020204" pitchFamily="66" charset="0"/>
                <a:sym typeface="+mn-ea"/>
              </a:rPr>
              <a:t>   </a:t>
            </a:r>
            <a:r>
              <a:rPr lang="en-US" sz="2800" dirty="0">
                <a:latin typeface="Comic Sans MS" panose="030F0702030302020204" pitchFamily="66" charset="0"/>
                <a:sym typeface="+mn-ea"/>
              </a:rPr>
              <a:t>           </a:t>
            </a:r>
            <a:endParaRPr lang="en-US" sz="2800" dirty="0">
              <a:latin typeface="Comic Sans MS" panose="030F0702030302020204" pitchFamily="66" charset="0"/>
              <a:sym typeface="+mn-ea"/>
            </a:endParaRPr>
          </a:p>
          <a:p>
            <a:pPr eaLnBrk="1" hangingPunct="1">
              <a:lnSpc>
                <a:spcPct val="110000"/>
              </a:lnSpc>
            </a:pPr>
            <a:r>
              <a:rPr lang="en-US" sz="2800" dirty="0">
                <a:latin typeface="Comic Sans MS" panose="030F0702030302020204" pitchFamily="66" charset="0"/>
                <a:sym typeface="+mn-ea"/>
              </a:rPr>
              <a:t>           s</a:t>
            </a:r>
            <a:r>
              <a:rPr lang="en-US" altLang="zh-CN" sz="2800" dirty="0">
                <a:latin typeface="Comic Sans MS" panose="030F0702030302020204" pitchFamily="66" charset="0"/>
              </a:rPr>
              <a:t>oldiers  and  medical  workers arrived and started rescuing and rebuilding work right after the quakes. Because of the government’s support and the people's efforts, we have built a new Tangshan </a:t>
            </a:r>
            <a:r>
              <a:rPr lang="en-US" altLang="zh-CN" sz="2800" dirty="0">
                <a:latin typeface="Comic Sans MS" panose="030F0702030302020204" pitchFamily="66" charset="0"/>
                <a:sym typeface="+mn-ea"/>
              </a:rPr>
              <a:t>.</a:t>
            </a:r>
            <a:endParaRPr lang="en-US" altLang="zh-CN" sz="2800" dirty="0">
              <a:latin typeface="Comic Sans MS" panose="030F0702030302020204" pitchFamily="66" charset="0"/>
              <a:sym typeface="+mn-ea"/>
            </a:endParaRPr>
          </a:p>
        </p:txBody>
      </p:sp>
      <p:sp>
        <p:nvSpPr>
          <p:cNvPr id="34" name="TextBox 1"/>
          <p:cNvSpPr/>
          <p:nvPr/>
        </p:nvSpPr>
        <p:spPr>
          <a:xfrm>
            <a:off x="202497" y="281608"/>
            <a:ext cx="11862123" cy="553998"/>
          </a:xfrm>
          <a:prstGeom prst="rect">
            <a:avLst/>
          </a:prstGeom>
          <a:noFill/>
          <a:ln>
            <a:noFill/>
            <a:bevel/>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r>
              <a:rPr lang="en-US" altLang="zh-CN" sz="3000" dirty="0">
                <a:solidFill>
                  <a:srgbClr val="0070C0"/>
                </a:solidFill>
                <a:latin typeface="Comic Sans MS" panose="030F0702030302020204" pitchFamily="66" charset="0"/>
              </a:rPr>
              <a:t>(4). Organize the ideas, using conjunctions if necessary. </a:t>
            </a:r>
            <a:endParaRPr lang="en-US" altLang="zh-CN" sz="3000" dirty="0">
              <a:solidFill>
                <a:srgbClr val="0070C0"/>
              </a:solidFill>
              <a:latin typeface="Comic Sans MS" panose="030F0702030302020204" pitchFamily="66" charset="0"/>
            </a:endParaRPr>
          </a:p>
        </p:txBody>
      </p:sp>
      <p:sp>
        <p:nvSpPr>
          <p:cNvPr id="5" name="文本框 4"/>
          <p:cNvSpPr txBox="1"/>
          <p:nvPr/>
        </p:nvSpPr>
        <p:spPr>
          <a:xfrm>
            <a:off x="927484" y="1078173"/>
            <a:ext cx="2725426" cy="523220"/>
          </a:xfrm>
          <a:prstGeom prst="rect">
            <a:avLst/>
          </a:prstGeom>
          <a:solidFill>
            <a:schemeClr val="bg2"/>
          </a:solidFill>
        </p:spPr>
        <p:txBody>
          <a:bodyPr wrap="none" rtlCol="0">
            <a:spAutoFit/>
          </a:bodyPr>
          <a:lstStyle/>
          <a:p>
            <a:r>
              <a:rPr lang="en-US" altLang="zh-CN" sz="2800" b="1" dirty="0">
                <a:solidFill>
                  <a:srgbClr val="FF0000"/>
                </a:solidFill>
                <a:latin typeface="Comic Sans MS" panose="030F0702030302020204" pitchFamily="66" charset="0"/>
                <a:ea typeface="宋体" panose="02010600030101010101" pitchFamily="2" charset="-122"/>
              </a:rPr>
              <a:t>Sample writing</a:t>
            </a:r>
            <a:endParaRPr lang="zh-CN" altLang="en-US" sz="2800" b="1" dirty="0">
              <a:solidFill>
                <a:srgbClr val="FF0000"/>
              </a:solidFill>
              <a:latin typeface="Comic Sans MS" panose="030F0702030302020204" pitchFamily="66" charset="0"/>
              <a:ea typeface="宋体" panose="02010600030101010101" pitchFamily="2" charset="-122"/>
            </a:endParaRPr>
          </a:p>
        </p:txBody>
      </p:sp>
      <p:sp>
        <p:nvSpPr>
          <p:cNvPr id="2" name="矩形标注 1"/>
          <p:cNvSpPr/>
          <p:nvPr/>
        </p:nvSpPr>
        <p:spPr>
          <a:xfrm>
            <a:off x="9189606" y="1339783"/>
            <a:ext cx="1567275" cy="1225799"/>
          </a:xfrm>
          <a:prstGeom prst="wedgeRectCallout">
            <a:avLst>
              <a:gd name="adj1" fmla="val -101078"/>
              <a:gd name="adj2" fmla="val 5580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Date</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Event</a:t>
            </a:r>
            <a:endParaRPr lang="en-US" altLang="zh-CN" sz="2800" b="1" dirty="0">
              <a:solidFill>
                <a:schemeClr val="tx1"/>
              </a:solidFill>
              <a:latin typeface="Comic Sans MS" panose="030F0702030302020204" pitchFamily="66" charset="0"/>
              <a:ea typeface="微软雅黑" panose="020B0503020204020204" pitchFamily="34" charset="-122"/>
            </a:endParaRPr>
          </a:p>
          <a:p>
            <a:pPr algn="ctr"/>
            <a:r>
              <a:rPr lang="en-US" altLang="zh-CN" sz="2800" b="1" dirty="0">
                <a:solidFill>
                  <a:schemeClr val="tx1"/>
                </a:solidFill>
                <a:latin typeface="Comic Sans MS" panose="030F0702030302020204" pitchFamily="66" charset="0"/>
                <a:ea typeface="微软雅黑" panose="020B0503020204020204" pitchFamily="34" charset="-122"/>
              </a:rPr>
              <a:t>Place</a:t>
            </a:r>
            <a:endParaRPr lang="zh-CN" altLang="en-US" sz="2800" b="1" dirty="0">
              <a:solidFill>
                <a:schemeClr val="tx1"/>
              </a:solidFill>
              <a:latin typeface="Comic Sans MS" panose="030F0702030302020204" pitchFamily="66" charset="0"/>
              <a:ea typeface="微软雅黑" panose="020B0503020204020204" pitchFamily="34" charset="-122"/>
            </a:endParaRPr>
          </a:p>
        </p:txBody>
      </p:sp>
      <p:sp>
        <p:nvSpPr>
          <p:cNvPr id="8" name="矩形标注 7"/>
          <p:cNvSpPr/>
          <p:nvPr/>
        </p:nvSpPr>
        <p:spPr>
          <a:xfrm>
            <a:off x="9241751" y="3179927"/>
            <a:ext cx="1362557" cy="822277"/>
          </a:xfrm>
          <a:prstGeom prst="wedgeRectCallout">
            <a:avLst>
              <a:gd name="adj1" fmla="val -88711"/>
              <a:gd name="adj2" fmla="val 3878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Effect</a:t>
            </a: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9" name="矩形标注 8"/>
          <p:cNvSpPr/>
          <p:nvPr/>
        </p:nvSpPr>
        <p:spPr>
          <a:xfrm>
            <a:off x="9241751" y="4878159"/>
            <a:ext cx="1812936" cy="822277"/>
          </a:xfrm>
          <a:prstGeom prst="wedgeRectCallout">
            <a:avLst>
              <a:gd name="adj1" fmla="val -92717"/>
              <a:gd name="adj2" fmla="val 1388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ea typeface="微软雅黑" panose="020B0503020204020204" pitchFamily="34" charset="-122"/>
              </a:rPr>
              <a:t>Following events</a:t>
            </a:r>
            <a:endParaRPr lang="en-US" altLang="zh-CN" sz="2800" b="1" dirty="0">
              <a:solidFill>
                <a:schemeClr val="tx1"/>
              </a:solidFill>
              <a:latin typeface="Comic Sans MS" panose="030F0702030302020204" pitchFamily="66" charset="0"/>
              <a:ea typeface="微软雅黑" panose="020B0503020204020204" pitchFamily="34" charset="-122"/>
            </a:endParaRPr>
          </a:p>
        </p:txBody>
      </p:sp>
      <p:sp>
        <p:nvSpPr>
          <p:cNvPr id="13" name="矩形 12"/>
          <p:cNvSpPr/>
          <p:nvPr/>
        </p:nvSpPr>
        <p:spPr>
          <a:xfrm>
            <a:off x="4809251" y="2297151"/>
            <a:ext cx="1043876" cy="461665"/>
          </a:xfrm>
          <a:prstGeom prst="rect">
            <a:avLst/>
          </a:prstGeom>
        </p:spPr>
        <p:txBody>
          <a:bodyPr wrap="none">
            <a:spAutoFit/>
          </a:bodyPr>
          <a:lstStyle/>
          <a:p>
            <a:r>
              <a:rPr lang="en-US" altLang="zh-CN" sz="2400" b="1" dirty="0">
                <a:solidFill>
                  <a:srgbClr val="FF0000"/>
                </a:solidFill>
                <a:latin typeface="Comic Sans MS" panose="030F0702030302020204" pitchFamily="66" charset="0"/>
                <a:sym typeface="+mn-ea"/>
              </a:rPr>
              <a:t>Then,</a:t>
            </a:r>
            <a:endParaRPr lang="zh-CN" altLang="en-US" sz="2400" b="1" dirty="0"/>
          </a:p>
        </p:txBody>
      </p:sp>
      <p:sp>
        <p:nvSpPr>
          <p:cNvPr id="14" name="矩形 13"/>
          <p:cNvSpPr/>
          <p:nvPr/>
        </p:nvSpPr>
        <p:spPr>
          <a:xfrm>
            <a:off x="711144" y="4144221"/>
            <a:ext cx="1564852" cy="461665"/>
          </a:xfrm>
          <a:prstGeom prst="rect">
            <a:avLst/>
          </a:prstGeom>
        </p:spPr>
        <p:txBody>
          <a:bodyPr wrap="none">
            <a:spAutoFit/>
          </a:bodyPr>
          <a:lstStyle/>
          <a:p>
            <a:r>
              <a:rPr lang="en-US" sz="2400" b="1" dirty="0">
                <a:solidFill>
                  <a:srgbClr val="FF0000"/>
                </a:solidFill>
                <a:latin typeface="Comic Sans MS" panose="030F0702030302020204" pitchFamily="66" charset="0"/>
                <a:sym typeface="+mn-ea"/>
              </a:rPr>
              <a:t>However,</a:t>
            </a:r>
            <a:endParaRPr lang="zh-CN" altLang="en-US" sz="2400" b="1" dirty="0"/>
          </a:p>
        </p:txBody>
      </p:sp>
      <p:pic>
        <p:nvPicPr>
          <p:cNvPr id="3" name="图片 2"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grpId="0" nodeType="withEffect">
                                  <p:stCondLst>
                                    <p:cond delay="0"/>
                                  </p:stCondLst>
                                  <p:childTnLst>
                                    <p:set>
                                      <p:cBhvr additive="base">
                                        <p:cTn id="9" dur="1" fill="hold">
                                          <p:stCondLst>
                                            <p:cond delay="0"/>
                                          </p:stCondLst>
                                        </p:cTn>
                                        <p:tgtEl>
                                          <p:spTgt spid="12"/>
                                        </p:tgtEl>
                                        <p:attrNameLst>
                                          <p:attrName>style.visibility</p:attrName>
                                        </p:attrNameLst>
                                      </p:cBhvr>
                                      <p:to>
                                        <p:strVal val="visible"/>
                                      </p:to>
                                    </p:set>
                                    <p:animEffect transition="in" filter="wipe(up)">
                                      <p:cBhvr additive="base">
                                        <p:cTn id="10" dur="500" fill="hold"/>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2" grpId="0" animBg="1"/>
      <p:bldP spid="8" grpId="0" animBg="1"/>
      <p:bldP spid="9" grpId="0" animBg="1"/>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1.jpg"/>
          <p:cNvPicPr>
            <a:picLocks noChangeAspect="1"/>
          </p:cNvPicPr>
          <p:nvPr/>
        </p:nvPicPr>
        <p:blipFill>
          <a:blip r:embed="rId1"/>
          <a:stretch>
            <a:fillRect/>
          </a:stretch>
        </p:blipFill>
        <p:spPr>
          <a:xfrm>
            <a:off x="0" y="0"/>
            <a:ext cx="12192000" cy="6858000"/>
          </a:xfrm>
          <a:prstGeom prst="rect">
            <a:avLst/>
          </a:prstGeom>
        </p:spPr>
      </p:pic>
      <p:pic>
        <p:nvPicPr>
          <p:cNvPr id="120834" name="图片 1"/>
          <p:cNvPicPr>
            <a:picLocks noChangeAspect="1"/>
          </p:cNvPicPr>
          <p:nvPr/>
        </p:nvPicPr>
        <p:blipFill>
          <a:blip r:embed="rId2"/>
          <a:stretch>
            <a:fillRect/>
          </a:stretch>
        </p:blipFill>
        <p:spPr>
          <a:xfrm>
            <a:off x="202656" y="186146"/>
            <a:ext cx="11784330" cy="1352550"/>
          </a:xfrm>
          <a:prstGeom prst="rect">
            <a:avLst/>
          </a:prstGeom>
          <a:noFill/>
          <a:ln w="9525">
            <a:noFill/>
          </a:ln>
        </p:spPr>
      </p:pic>
      <p:sp>
        <p:nvSpPr>
          <p:cNvPr id="8" name="矩形 7"/>
          <p:cNvSpPr/>
          <p:nvPr/>
        </p:nvSpPr>
        <p:spPr>
          <a:xfrm>
            <a:off x="1316446" y="440781"/>
            <a:ext cx="9910445" cy="768350"/>
          </a:xfrm>
          <a:prstGeom prst="rect">
            <a:avLst/>
          </a:prstGeom>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4400" b="1" i="0" u="none" strike="noStrike" kern="1200" cap="none" spc="225" normalizeH="0" baseline="0" noProof="1">
                <a:ln>
                  <a:solidFill>
                    <a:sysClr val="window" lastClr="FFFFFF"/>
                  </a:solidFill>
                </a:ln>
                <a:solidFill>
                  <a:srgbClr val="FFFF00"/>
                </a:solidFill>
                <a:effectLst>
                  <a:outerShdw blurRad="38100" dist="38100" dir="2700000" algn="tl">
                    <a:srgbClr val="000000">
                      <a:alpha val="43137"/>
                    </a:srgbClr>
                  </a:outerShdw>
                </a:effectLst>
                <a:uLnTx/>
                <a:uFillTx/>
                <a:latin typeface="Comic Sans MS" panose="030F0702030302020204" pitchFamily="66" charset="0"/>
                <a:ea typeface="宋体" panose="02010600030101010101" pitchFamily="2" charset="-122"/>
                <a:cs typeface="Comic Sans MS" panose="030F0702030302020204" pitchFamily="66" charset="0"/>
                <a:sym typeface="微软雅黑" panose="020B0503020204020204" pitchFamily="34" charset="-122"/>
              </a:rPr>
              <a:t>Summary:What have we learnt?</a:t>
            </a:r>
            <a:endParaRPr kumimoji="0" lang="en-US" altLang="zh-CN" sz="4400" b="1" i="0" u="none" strike="noStrike" kern="1200" cap="none" spc="225" normalizeH="0" baseline="0" noProof="1">
              <a:ln>
                <a:solidFill>
                  <a:sysClr val="window" lastClr="FFFFFF"/>
                </a:solidFill>
              </a:ln>
              <a:solidFill>
                <a:srgbClr val="FFFF00"/>
              </a:solidFill>
              <a:effectLst>
                <a:outerShdw blurRad="38100" dist="38100" dir="2700000" algn="tl">
                  <a:srgbClr val="000000">
                    <a:alpha val="43137"/>
                  </a:srgbClr>
                </a:outerShdw>
              </a:effectLst>
              <a:uLnTx/>
              <a:uFillTx/>
              <a:latin typeface="Comic Sans MS" panose="030F0702030302020204" pitchFamily="66" charset="0"/>
              <a:ea typeface="宋体" panose="02010600030101010101" pitchFamily="2" charset="-122"/>
              <a:cs typeface="Comic Sans MS" panose="030F0702030302020204" pitchFamily="66" charset="0"/>
              <a:sym typeface="微软雅黑" panose="020B0503020204020204" pitchFamily="34" charset="-122"/>
            </a:endParaRPr>
          </a:p>
        </p:txBody>
      </p:sp>
      <p:sp>
        <p:nvSpPr>
          <p:cNvPr id="2" name="流程图: 可选过程 1"/>
          <p:cNvSpPr/>
          <p:nvPr/>
        </p:nvSpPr>
        <p:spPr>
          <a:xfrm>
            <a:off x="523784" y="1536700"/>
            <a:ext cx="3507105" cy="171259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 name="文本框 2"/>
          <p:cNvSpPr txBox="1"/>
          <p:nvPr/>
        </p:nvSpPr>
        <p:spPr>
          <a:xfrm>
            <a:off x="581841" y="1683838"/>
            <a:ext cx="3875405" cy="1569660"/>
          </a:xfrm>
          <a:prstGeom prst="rect">
            <a:avLst/>
          </a:prstGeom>
          <a:noFill/>
        </p:spPr>
        <p:txBody>
          <a:bodyPr wrap="square" rtlCol="0">
            <a:spAutoFit/>
          </a:bodyPr>
          <a:lstStyle/>
          <a:p>
            <a:r>
              <a:rPr lang="en-US" altLang="zh-CN" sz="3200" b="1">
                <a:latin typeface="Book Antiqua" panose="02040602050305030304" pitchFamily="18" charset="0"/>
                <a:ea typeface="宋体" panose="02010600030101010101" pitchFamily="2" charset="-122"/>
                <a:cs typeface="Book Antiqua" panose="02040602050305030304" pitchFamily="18" charset="0"/>
              </a:rPr>
              <a:t>structure and </a:t>
            </a:r>
            <a:endParaRPr lang="en-US" altLang="zh-CN" sz="3200" b="1">
              <a:latin typeface="Book Antiqua" panose="02040602050305030304" pitchFamily="18" charset="0"/>
              <a:ea typeface="宋体" panose="02010600030101010101" pitchFamily="2" charset="-122"/>
              <a:cs typeface="Book Antiqua" panose="02040602050305030304" pitchFamily="18" charset="0"/>
            </a:endParaRPr>
          </a:p>
          <a:p>
            <a:r>
              <a:rPr lang="en-US" altLang="zh-CN" sz="3200" b="1">
                <a:latin typeface="Book Antiqua" panose="02040602050305030304" pitchFamily="18" charset="0"/>
                <a:ea typeface="宋体" panose="02010600030101010101" pitchFamily="2" charset="-122"/>
                <a:cs typeface="Book Antiqua" panose="02040602050305030304" pitchFamily="18" charset="0"/>
              </a:rPr>
              <a:t>main </a:t>
            </a:r>
            <a:r>
              <a:rPr lang="en-US" altLang="zh-CN" sz="3200" b="1" dirty="0">
                <a:latin typeface="Book Antiqua" panose="02040602050305030304" pitchFamily="18" charset="0"/>
                <a:ea typeface="宋体" panose="02010600030101010101" pitchFamily="2" charset="-122"/>
                <a:cs typeface="Book Antiqua" panose="02040602050305030304" pitchFamily="18" charset="0"/>
              </a:rPr>
              <a:t>points of a news report</a:t>
            </a:r>
            <a:endParaRPr lang="en-US" altLang="zh-CN" sz="3200" b="1" dirty="0">
              <a:latin typeface="Book Antiqua" panose="02040602050305030304" pitchFamily="18" charset="0"/>
              <a:ea typeface="宋体" panose="02010600030101010101" pitchFamily="2" charset="-122"/>
              <a:cs typeface="Book Antiqua" panose="02040602050305030304" pitchFamily="18" charset="0"/>
            </a:endParaRPr>
          </a:p>
        </p:txBody>
      </p:sp>
      <p:sp>
        <p:nvSpPr>
          <p:cNvPr id="4" name="流程图: 可选过程 3"/>
          <p:cNvSpPr/>
          <p:nvPr/>
        </p:nvSpPr>
        <p:spPr>
          <a:xfrm>
            <a:off x="7739380" y="1536700"/>
            <a:ext cx="4011342" cy="1712595"/>
          </a:xfrm>
          <a:prstGeom prst="flowChartAlternate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5" name="文本框 4"/>
          <p:cNvSpPr txBox="1"/>
          <p:nvPr/>
        </p:nvSpPr>
        <p:spPr>
          <a:xfrm>
            <a:off x="7674584" y="1679635"/>
            <a:ext cx="4198968" cy="1569660"/>
          </a:xfrm>
          <a:prstGeom prst="rect">
            <a:avLst/>
          </a:prstGeom>
          <a:noFill/>
        </p:spPr>
        <p:txBody>
          <a:bodyPr wrap="square" rtlCol="0">
            <a:spAutoFit/>
          </a:bodyPr>
          <a:lstStyle/>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the rules of summary </a:t>
            </a:r>
            <a:endParaRPr lang="en-US" altLang="zh-CN" sz="3200" b="1" dirty="0">
              <a:latin typeface="Book Antiqua" panose="02040602050305030304" pitchFamily="18" charset="0"/>
              <a:ea typeface="宋体" panose="02010600030101010101" pitchFamily="2" charset="-122"/>
              <a:cs typeface="Book Antiqua" panose="02040602050305030304" pitchFamily="18" charset="0"/>
            </a:endParaRPr>
          </a:p>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writing and ways of paraphrasing</a:t>
            </a:r>
            <a:endParaRPr lang="en-US" altLang="zh-CN" sz="3200" b="1" dirty="0">
              <a:latin typeface="Book Antiqua" panose="02040602050305030304" pitchFamily="18" charset="0"/>
              <a:ea typeface="宋体" panose="02010600030101010101" pitchFamily="2" charset="-122"/>
              <a:cs typeface="Book Antiqua" panose="02040602050305030304" pitchFamily="18" charset="0"/>
            </a:endParaRPr>
          </a:p>
        </p:txBody>
      </p:sp>
      <p:sp>
        <p:nvSpPr>
          <p:cNvPr id="6" name="流程图: 可选过程 5"/>
          <p:cNvSpPr/>
          <p:nvPr/>
        </p:nvSpPr>
        <p:spPr>
          <a:xfrm>
            <a:off x="4303395" y="2889251"/>
            <a:ext cx="3287576" cy="1450738"/>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377256" y="2857880"/>
            <a:ext cx="3689532" cy="1569660"/>
          </a:xfrm>
          <a:prstGeom prst="rect">
            <a:avLst/>
          </a:prstGeom>
          <a:noFill/>
        </p:spPr>
        <p:txBody>
          <a:bodyPr wrap="square" rtlCol="0">
            <a:spAutoFit/>
          </a:bodyPr>
          <a:lstStyle/>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         How to </a:t>
            </a:r>
            <a:endParaRPr lang="en-US" altLang="zh-CN" sz="3200" b="1" dirty="0">
              <a:latin typeface="Book Antiqua" panose="02040602050305030304" pitchFamily="18" charset="0"/>
              <a:ea typeface="宋体" panose="02010600030101010101" pitchFamily="2" charset="-122"/>
              <a:cs typeface="Book Antiqua" panose="02040602050305030304" pitchFamily="18" charset="0"/>
            </a:endParaRPr>
          </a:p>
          <a:p>
            <a:r>
              <a:rPr lang="en-US" altLang="zh-CN" sz="3200" b="1" dirty="0">
                <a:latin typeface="Book Antiqua" panose="02040602050305030304" pitchFamily="18" charset="0"/>
                <a:ea typeface="宋体" panose="02010600030101010101" pitchFamily="2" charset="-122"/>
                <a:cs typeface="Book Antiqua" panose="02040602050305030304" pitchFamily="18" charset="0"/>
              </a:rPr>
              <a:t>write a summary of a news report</a:t>
            </a:r>
            <a:endParaRPr lang="en-US" altLang="zh-CN" sz="3200" b="1" dirty="0">
              <a:latin typeface="Book Antiqua" panose="02040602050305030304" pitchFamily="18" charset="0"/>
              <a:ea typeface="宋体" panose="02010600030101010101" pitchFamily="2" charset="-122"/>
              <a:cs typeface="Book Antiqua" panose="02040602050305030304" pitchFamily="18" charset="0"/>
            </a:endParaRPr>
          </a:p>
        </p:txBody>
      </p:sp>
      <p:sp>
        <p:nvSpPr>
          <p:cNvPr id="9" name="右箭头 8"/>
          <p:cNvSpPr/>
          <p:nvPr/>
        </p:nvSpPr>
        <p:spPr>
          <a:xfrm rot="12120000" flipH="1" flipV="1">
            <a:off x="4039867" y="2502326"/>
            <a:ext cx="762410" cy="4000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rot="19860000" flipH="1" flipV="1">
            <a:off x="6797761" y="2466363"/>
            <a:ext cx="910642" cy="4000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bldLvl="0" animBg="1"/>
      <p:bldP spid="5" grpId="0"/>
      <p:bldP spid="6" grpId="0" animBg="1"/>
      <p:bldP spid="7"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a:t>
            </a:r>
            <a:endParaRPr lang="zh-CN" altLang="en-US" dirty="0"/>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322455" y="1247034"/>
            <a:ext cx="6427470" cy="769441"/>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44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Homework</a:t>
            </a:r>
            <a:endParaRPr lang="en-US" altLang="zh-CN" sz="44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endParaRPr>
          </a:p>
        </p:txBody>
      </p:sp>
      <p:sp>
        <p:nvSpPr>
          <p:cNvPr id="10" name="TextBox 2"/>
          <p:cNvSpPr/>
          <p:nvPr/>
        </p:nvSpPr>
        <p:spPr>
          <a:xfrm>
            <a:off x="4322453" y="1814070"/>
            <a:ext cx="7571373" cy="304698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1.Review what you have learnt today.</a:t>
            </a:r>
            <a:endParaRPr lang="en-US" altLang="zh-CN" sz="3200" dirty="0">
              <a:latin typeface="Comic Sans MS" panose="030F0702030302020204" pitchFamily="66" charset="0"/>
            </a:endParaRPr>
          </a:p>
          <a:p>
            <a:pPr marL="0" lvl="0" indent="0" eaLnBrk="1" hangingPunct="1"/>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2.Read another news report and  </a:t>
            </a:r>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  write a summary using the skills  </a:t>
            </a:r>
            <a:endParaRPr lang="en-US" altLang="zh-CN" sz="3200" dirty="0">
              <a:latin typeface="Comic Sans MS" panose="030F0702030302020204" pitchFamily="66" charset="0"/>
            </a:endParaRPr>
          </a:p>
          <a:p>
            <a:pPr marL="0" lvl="0" indent="0" eaLnBrk="1" hangingPunct="1"/>
            <a:r>
              <a:rPr lang="en-US" altLang="zh-CN" sz="3200" dirty="0">
                <a:latin typeface="Comic Sans MS" panose="030F0702030302020204" pitchFamily="66" charset="0"/>
              </a:rPr>
              <a:t>  you learnt in class.</a:t>
            </a:r>
            <a:endParaRPr lang="en-US" altLang="zh-CN" sz="3200" dirty="0">
              <a:latin typeface="Comic Sans MS" panose="030F0702030302020204" pitchFamily="66"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68928" y="1018249"/>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8" y="1247034"/>
            <a:ext cx="2673187" cy="1718384"/>
          </a:xfrm>
          <a:prstGeom prst="rect">
            <a:avLst/>
          </a:prstGeom>
        </p:spPr>
      </p:pic>
      <p:sp>
        <p:nvSpPr>
          <p:cNvPr id="8" name="矩形 7"/>
          <p:cNvSpPr/>
          <p:nvPr/>
        </p:nvSpPr>
        <p:spPr>
          <a:xfrm>
            <a:off x="1168928" y="3612008"/>
            <a:ext cx="3153529" cy="2175956"/>
          </a:xfrm>
          <a:prstGeom prst="rect">
            <a:avLst/>
          </a:prstGeom>
          <a:solidFill>
            <a:srgbClr val="F9E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09097" y="3840794"/>
            <a:ext cx="2673187" cy="1718384"/>
          </a:xfrm>
          <a:prstGeom prst="rect">
            <a:avLst/>
          </a:prstGeom>
        </p:spPr>
      </p:pic>
      <p:sp>
        <p:nvSpPr>
          <p:cNvPr id="15" name="矩形 14"/>
          <p:cNvSpPr/>
          <p:nvPr/>
        </p:nvSpPr>
        <p:spPr>
          <a:xfrm>
            <a:off x="4464202" y="2506819"/>
            <a:ext cx="6427470" cy="1568450"/>
          </a:xfrm>
          <a:prstGeom prst="rect">
            <a:avLst/>
          </a:prstGeom>
          <a:noFill/>
          <a:ln>
            <a:noFill/>
          </a:ln>
        </p:spPr>
        <p:txBody>
          <a:bodyPr>
            <a:spAutoFit/>
            <a:scene3d>
              <a:camera prst="orthographicFront"/>
              <a:lightRig rig="threePt" dir="t"/>
            </a:scene3d>
          </a:bodyPr>
          <a:lstStyle/>
          <a:p>
            <a:pPr algn="ctr" fontAlgn="base">
              <a:spcBef>
                <a:spcPct val="0"/>
              </a:spcBef>
              <a:spcAft>
                <a:spcPct val="0"/>
              </a:spcAft>
              <a:buFont typeface="Arial" panose="020B0604020202020204" pitchFamily="34" charset="0"/>
              <a:buNone/>
              <a:defRPr/>
            </a:pPr>
            <a:r>
              <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rPr>
              <a:t>Thanks</a:t>
            </a:r>
            <a:endParaRPr lang="en-US" altLang="zh-CN" sz="9600" b="1" noProof="1">
              <a:solidFill>
                <a:srgbClr val="006462"/>
              </a:solidFill>
              <a:effectLst>
                <a:outerShdw blurRad="38100" dist="25400" dir="5400000" algn="ctr" rotWithShape="0">
                  <a:srgbClr val="6E747A">
                    <a:alpha val="43000"/>
                  </a:srgbClr>
                </a:outerShdw>
              </a:effectLst>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886075" y="522515"/>
            <a:ext cx="3686628" cy="11234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pPr>
            <a:r>
              <a:rPr lang="en-US" altLang="zh-CN" sz="4000" b="1" dirty="0">
                <a:solidFill>
                  <a:schemeClr val="tx1"/>
                </a:solidFill>
                <a:latin typeface="Comic Sans MS" panose="030F0702030302020204" pitchFamily="66" charset="0"/>
              </a:rPr>
              <a:t>  Paraphrase</a:t>
            </a:r>
            <a:endParaRPr lang="zh-CN" altLang="en-US" sz="4000" b="1" dirty="0">
              <a:solidFill>
                <a:schemeClr val="tx1"/>
              </a:solidFill>
              <a:latin typeface="Comic Sans MS" panose="030F0702030302020204" pitchFamily="66" charset="0"/>
            </a:endParaRPr>
          </a:p>
        </p:txBody>
      </p:sp>
      <p:sp>
        <p:nvSpPr>
          <p:cNvPr id="6" name="TextBox 1"/>
          <p:cNvSpPr/>
          <p:nvPr/>
        </p:nvSpPr>
        <p:spPr>
          <a:xfrm>
            <a:off x="895204" y="2264378"/>
            <a:ext cx="10545097" cy="142192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a:lnSpc>
                <a:spcPct val="90000"/>
              </a:lnSpc>
            </a:pPr>
            <a:r>
              <a:rPr lang="en-US" sz="3200" dirty="0">
                <a:latin typeface="Comic Sans MS" panose="030F0702030302020204" pitchFamily="66" charset="0"/>
              </a:rPr>
              <a:t>Express the meaning of (something written or spoken or the writer or speaker) using different words, especially to achieve greater clarity.</a:t>
            </a:r>
            <a:endParaRPr sz="3200" dirty="0">
              <a:latin typeface="Comic Sans MS" panose="030F0702030302020204" pitchFamily="66"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2765" y="267960"/>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custDataLst>
              <p:tags r:id="rId1"/>
            </p:custDataLst>
          </p:nvPr>
        </p:nvSpPr>
        <p:spPr>
          <a:xfrm>
            <a:off x="1263131" y="476513"/>
            <a:ext cx="3445347"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4800" b="1" spc="400" dirty="0">
                <a:solidFill>
                  <a:srgbClr val="FFFFFF"/>
                </a:solidFill>
                <a:latin typeface="华文隶书" panose="02010800040101010101" pitchFamily="2" charset="-122"/>
                <a:ea typeface="华文隶书" panose="02010800040101010101" pitchFamily="2" charset="-122"/>
              </a:rPr>
              <a:t> </a:t>
            </a:r>
            <a:r>
              <a:rPr lang="da-DK" altLang="zh-CN" sz="3000" b="1" dirty="0">
                <a:solidFill>
                  <a:schemeClr val="bg1"/>
                </a:solidFill>
                <a:latin typeface="Comic Sans MS" panose="030F0702030302020204" pitchFamily="66" charset="0"/>
                <a:ea typeface="宋体" panose="02010600030101010101" pitchFamily="2" charset="-122"/>
              </a:rPr>
              <a:t>Watch</a:t>
            </a:r>
            <a:r>
              <a:rPr lang="da-DK" altLang="zh-CN" sz="3000" b="1" spc="400" dirty="0">
                <a:solidFill>
                  <a:srgbClr val="FFFFFF"/>
                </a:solidFill>
                <a:latin typeface="华文隶书" panose="02010800040101010101" pitchFamily="2" charset="-122"/>
                <a:ea typeface="华文隶书" panose="02010800040101010101" pitchFamily="2" charset="-122"/>
              </a:rPr>
              <a:t> </a:t>
            </a:r>
            <a:r>
              <a:rPr lang="da-DK" altLang="zh-CN" sz="3000" b="1" dirty="0">
                <a:solidFill>
                  <a:schemeClr val="bg1"/>
                </a:solidFill>
                <a:latin typeface="Comic Sans MS" panose="030F0702030302020204" pitchFamily="66" charset="0"/>
                <a:ea typeface="宋体" panose="02010600030101010101" pitchFamily="2" charset="-122"/>
              </a:rPr>
              <a:t>and say</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3" name="椭圆 12"/>
          <p:cNvSpPr/>
          <p:nvPr>
            <p:custDataLst>
              <p:tags r:id="rId2"/>
            </p:custDataLst>
          </p:nvPr>
        </p:nvSpPr>
        <p:spPr>
          <a:xfrm>
            <a:off x="505911" y="461764"/>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1</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6" name="文本框 3"/>
          <p:cNvSpPr/>
          <p:nvPr/>
        </p:nvSpPr>
        <p:spPr>
          <a:xfrm>
            <a:off x="988777" y="1247800"/>
            <a:ext cx="9396284"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What natural disaster happened in the video?</a:t>
            </a:r>
            <a:endParaRPr lang="en-US" altLang="zh-CN" sz="3200" dirty="0">
              <a:latin typeface="Comic Sans MS" panose="030F0702030302020204" pitchFamily="66" charset="0"/>
            </a:endParaRPr>
          </a:p>
        </p:txBody>
      </p:sp>
      <p:pic>
        <p:nvPicPr>
          <p:cNvPr id="18" name="图片 8">
            <a:hlinkClick r:id="" action="ppaction://noaction"/>
          </p:cNvPr>
          <p:cNvPicPr/>
          <p:nvPr/>
        </p:nvPicPr>
        <p:blipFill>
          <a:blip r:embed="rId3" cstate="print"/>
          <a:stretch>
            <a:fillRect/>
          </a:stretch>
        </p:blipFill>
        <p:spPr>
          <a:xfrm>
            <a:off x="10832123" y="378326"/>
            <a:ext cx="959546" cy="771287"/>
          </a:xfrm>
          <a:prstGeom prst="rect">
            <a:avLst/>
          </a:prstGeom>
          <a:noFill/>
          <a:ln>
            <a:noFill/>
            <a:miter lim="800000"/>
            <a:headEnd/>
            <a:tailEnd/>
          </a:ln>
        </p:spPr>
      </p:pic>
      <p:pic>
        <p:nvPicPr>
          <p:cNvPr id="14" name="图片 13" descr="微信图片_20201029154514.gif"/>
          <p:cNvPicPr>
            <a:picLocks noChangeAspect="1"/>
          </p:cNvPicPr>
          <p:nvPr/>
        </p:nvPicPr>
        <p:blipFill>
          <a:blip r:embed="rId4"/>
          <a:stretch>
            <a:fillRect/>
          </a:stretch>
        </p:blipFill>
        <p:spPr>
          <a:xfrm>
            <a:off x="690424" y="4604925"/>
            <a:ext cx="10920333" cy="1781182"/>
          </a:xfrm>
          <a:prstGeom prst="rect">
            <a:avLst/>
          </a:prstGeom>
        </p:spPr>
      </p:pic>
      <p:pic>
        <p:nvPicPr>
          <p:cNvPr id="17" name="图片 11"/>
          <p:cNvPicPr/>
          <p:nvPr/>
        </p:nvPicPr>
        <p:blipFill>
          <a:blip r:embed="rId5"/>
          <a:stretch>
            <a:fillRect/>
          </a:stretch>
        </p:blipFill>
        <p:spPr>
          <a:xfrm rot="464120">
            <a:off x="7357877" y="4312693"/>
            <a:ext cx="2831940" cy="2073414"/>
          </a:xfrm>
          <a:prstGeom prst="rect">
            <a:avLst/>
          </a:prstGeom>
          <a:noFill/>
          <a:ln>
            <a:noFill/>
            <a:miter lim="800000"/>
            <a:headEnd/>
            <a:tailEnd/>
          </a:ln>
        </p:spPr>
      </p:pic>
      <p:sp>
        <p:nvSpPr>
          <p:cNvPr id="9" name="横卷形 8"/>
          <p:cNvSpPr/>
          <p:nvPr/>
        </p:nvSpPr>
        <p:spPr>
          <a:xfrm>
            <a:off x="988776" y="1832228"/>
            <a:ext cx="10202387" cy="2772697"/>
          </a:xfrm>
          <a:prstGeom prst="horizontalScroll">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5"/>
          <p:cNvSpPr txBox="1"/>
          <p:nvPr/>
        </p:nvSpPr>
        <p:spPr>
          <a:xfrm>
            <a:off x="1461864" y="2295064"/>
            <a:ext cx="9581274" cy="1384995"/>
          </a:xfrm>
          <a:prstGeom prst="rect">
            <a:avLst/>
          </a:prstGeom>
          <a:noFill/>
        </p:spPr>
        <p:txBody>
          <a:bodyPr wrap="square" rtlCol="0">
            <a:spAutoFit/>
          </a:bodyPr>
          <a:lstStyle/>
          <a:p>
            <a:r>
              <a:rPr lang="en-US" altLang="zh-CN" sz="2800" b="1" dirty="0">
                <a:latin typeface="Comic Sans MS" panose="030F0702030302020204" pitchFamily="66" charset="0"/>
                <a:ea typeface="宋体" panose="02010600030101010101" pitchFamily="2" charset="-122"/>
                <a:sym typeface="微软雅黑" panose="020B0503020204020204" pitchFamily="34" charset="-122"/>
              </a:rPr>
              <a:t>A tsunami is a series of  waves in the s_____</a:t>
            </a:r>
            <a:r>
              <a:rPr lang="zh-CN" altLang="en-US" sz="2800" b="1" dirty="0">
                <a:solidFill>
                  <a:srgbClr val="002060"/>
                </a:solidFill>
                <a:latin typeface="Arial Narrow" panose="020B0606020202030204" charset="0"/>
                <a:sym typeface="+mn-ea"/>
              </a:rPr>
              <a:t>. </a:t>
            </a:r>
            <a:r>
              <a:rPr lang="en-US" altLang="zh-CN" sz="2800" b="1" dirty="0">
                <a:latin typeface="Comic Sans MS" panose="030F0702030302020204" pitchFamily="66" charset="0"/>
                <a:ea typeface="宋体" panose="02010600030101010101" pitchFamily="2" charset="-122"/>
                <a:sym typeface="+mn-ea"/>
              </a:rPr>
              <a:t>It is often caused by an e__________. It is very d_______ and can cause great d _______</a:t>
            </a:r>
            <a:r>
              <a:rPr lang="zh-CN" altLang="en-US" sz="2800" b="1" dirty="0">
                <a:latin typeface="Comic Sans MS" panose="030F0702030302020204" pitchFamily="66" charset="0"/>
                <a:ea typeface="宋体" panose="02010600030101010101" pitchFamily="2" charset="-122"/>
                <a:sym typeface="微软雅黑" panose="020B0503020204020204" pitchFamily="34" charset="-122"/>
              </a:rPr>
              <a:t> </a:t>
            </a:r>
            <a:r>
              <a:rPr lang="en-US" altLang="zh-CN" sz="2800" b="1" dirty="0">
                <a:latin typeface="Comic Sans MS" panose="030F0702030302020204" pitchFamily="66" charset="0"/>
                <a:ea typeface="宋体" panose="02010600030101010101" pitchFamily="2" charset="-122"/>
                <a:sym typeface="+mn-ea"/>
              </a:rPr>
              <a:t>.</a:t>
            </a:r>
            <a:endParaRPr lang="zh-CN" altLang="en-US" sz="2800" b="1" dirty="0">
              <a:latin typeface="Comic Sans MS" panose="030F0702030302020204" pitchFamily="66" charset="0"/>
              <a:ea typeface="宋体" panose="02010600030101010101" pitchFamily="2" charset="-122"/>
              <a:sym typeface="+mn-ea"/>
            </a:endParaRPr>
          </a:p>
        </p:txBody>
      </p:sp>
      <p:sp>
        <p:nvSpPr>
          <p:cNvPr id="11" name="文本框 9"/>
          <p:cNvSpPr/>
          <p:nvPr/>
        </p:nvSpPr>
        <p:spPr>
          <a:xfrm>
            <a:off x="8254210" y="2266807"/>
            <a:ext cx="1406152"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sea </a:t>
            </a:r>
            <a:endParaRPr lang="en-US" altLang="zh-CN" sz="2800" dirty="0">
              <a:solidFill>
                <a:srgbClr val="FF0000"/>
              </a:solidFill>
              <a:latin typeface="Comic Sans MS" panose="030F0702030302020204" pitchFamily="66" charset="0"/>
              <a:sym typeface="微软雅黑" panose="020B0503020204020204" pitchFamily="34" charset="-122"/>
            </a:endParaRPr>
          </a:p>
        </p:txBody>
      </p:sp>
      <p:sp>
        <p:nvSpPr>
          <p:cNvPr id="15" name="文本框 10"/>
          <p:cNvSpPr/>
          <p:nvPr/>
        </p:nvSpPr>
        <p:spPr>
          <a:xfrm>
            <a:off x="4930748" y="2733036"/>
            <a:ext cx="2159294"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rPr>
              <a:t>earthquake</a:t>
            </a:r>
            <a:endParaRPr lang="en-US" altLang="zh-CN" sz="2800" dirty="0">
              <a:solidFill>
                <a:srgbClr val="FF0000"/>
              </a:solidFill>
              <a:latin typeface="Comic Sans MS" panose="030F0702030302020204" pitchFamily="66" charset="0"/>
            </a:endParaRPr>
          </a:p>
        </p:txBody>
      </p:sp>
      <p:sp>
        <p:nvSpPr>
          <p:cNvPr id="19" name="文本框 11"/>
          <p:cNvSpPr/>
          <p:nvPr/>
        </p:nvSpPr>
        <p:spPr>
          <a:xfrm>
            <a:off x="1461863" y="3027673"/>
            <a:ext cx="2012335" cy="644525"/>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dangerous</a:t>
            </a:r>
            <a:r>
              <a:rPr lang="en-US" altLang="zh-CN" dirty="0">
                <a:solidFill>
                  <a:srgbClr val="FF0000"/>
                </a:solidFill>
                <a:sym typeface="微软雅黑" panose="020B0503020204020204" pitchFamily="34" charset="-122"/>
              </a:rPr>
              <a:t> </a:t>
            </a:r>
            <a:endParaRPr lang="en-US" altLang="zh-CN" dirty="0">
              <a:solidFill>
                <a:srgbClr val="FF0000"/>
              </a:solidFill>
              <a:sym typeface="微软雅黑" panose="020B0503020204020204" pitchFamily="34" charset="-122"/>
            </a:endParaRPr>
          </a:p>
        </p:txBody>
      </p:sp>
      <p:sp>
        <p:nvSpPr>
          <p:cNvPr id="20" name="文本框 1"/>
          <p:cNvSpPr/>
          <p:nvPr/>
        </p:nvSpPr>
        <p:spPr>
          <a:xfrm>
            <a:off x="6981385" y="3157221"/>
            <a:ext cx="1577183"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solidFill>
                  <a:srgbClr val="FF0000"/>
                </a:solidFill>
                <a:latin typeface="Comic Sans MS" panose="030F0702030302020204" pitchFamily="66" charset="0"/>
                <a:sym typeface="微软雅黑" panose="020B0503020204020204" pitchFamily="34" charset="-122"/>
              </a:rPr>
              <a:t>damage</a:t>
            </a:r>
            <a:endParaRPr lang="en-US" altLang="zh-CN" sz="2800" dirty="0">
              <a:solidFill>
                <a:srgbClr val="FF0000"/>
              </a:solidFill>
              <a:latin typeface="Comic Sans MS" panose="030F0702030302020204" pitchFamily="66" charset="0"/>
              <a:sym typeface="微软雅黑" panose="020B0503020204020204" pitchFamily="34" charset="-122"/>
            </a:endParaRPr>
          </a:p>
        </p:txBody>
      </p:sp>
      <p:sp>
        <p:nvSpPr>
          <p:cNvPr id="21" name="文本框 25"/>
          <p:cNvSpPr/>
          <p:nvPr/>
        </p:nvSpPr>
        <p:spPr>
          <a:xfrm>
            <a:off x="690424" y="5782727"/>
            <a:ext cx="10352714" cy="52322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r>
              <a:rPr lang="en-US" altLang="zh-CN" sz="2800" dirty="0">
                <a:solidFill>
                  <a:schemeClr val="bg1"/>
                </a:solidFill>
                <a:latin typeface="Comic Sans MS" panose="030F0702030302020204" pitchFamily="66" charset="0"/>
                <a:sym typeface="宋体" panose="02010600030101010101" pitchFamily="2" charset="-122"/>
              </a:rPr>
              <a:t>Now, let's read an article to know more about tsunami.</a:t>
            </a:r>
            <a:endParaRPr lang="en-US" altLang="zh-CN" sz="2800" dirty="0">
              <a:solidFill>
                <a:schemeClr val="bg1"/>
              </a:solidFill>
              <a:latin typeface="Comic Sans MS" panose="030F0702030302020204" pitchFamily="66" charset="0"/>
              <a:sym typeface="宋体" panose="02010600030101010101" pitchFamily="2" charset="-122"/>
            </a:endParaRPr>
          </a:p>
        </p:txBody>
      </p:sp>
      <p:sp>
        <p:nvSpPr>
          <p:cNvPr id="23" name="object 13"/>
          <p:cNvSpPr/>
          <p:nvPr/>
        </p:nvSpPr>
        <p:spPr>
          <a:xfrm>
            <a:off x="7689472" y="5386376"/>
            <a:ext cx="2066424" cy="559254"/>
          </a:xfrm>
          <a:prstGeom prst="rect">
            <a:avLst/>
          </a:prstGeom>
          <a:blipFill>
            <a:blip r:embed="rId6" cstate="print"/>
            <a:stretch>
              <a:fillRect/>
            </a:stretch>
          </a:blipFill>
        </p:spPr>
        <p:txBody>
          <a:bodyPr wrap="square" lIns="0" tIns="0" rIns="0" bIns="0" rtlCol="0"/>
          <a:lstStyle/>
          <a:p/>
        </p:txBody>
      </p:sp>
      <p:sp>
        <p:nvSpPr>
          <p:cNvPr id="24" name="文本框 3"/>
          <p:cNvSpPr/>
          <p:nvPr/>
        </p:nvSpPr>
        <p:spPr>
          <a:xfrm>
            <a:off x="1096370" y="1242466"/>
            <a:ext cx="3536038" cy="68326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lnSpc>
                <a:spcPct val="120000"/>
              </a:lnSpc>
            </a:pPr>
            <a:r>
              <a:rPr lang="en-US" altLang="zh-CN" sz="3200" dirty="0">
                <a:latin typeface="Comic Sans MS" panose="030F0702030302020204" pitchFamily="66" charset="0"/>
              </a:rPr>
              <a:t>What is tsunami?</a:t>
            </a:r>
            <a:endParaRPr lang="en-US" altLang="zh-CN" sz="3200" dirty="0">
              <a:latin typeface="Comic Sans MS" panose="030F0702030302020204" pitchFamily="66" charset="0"/>
            </a:endParaRPr>
          </a:p>
        </p:txBody>
      </p:sp>
      <p:pic>
        <p:nvPicPr>
          <p:cNvPr id="3" name="视频资料">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2410497" y="2187402"/>
            <a:ext cx="6096000" cy="350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md type="call" cmd="stop">
                                      <p:cBhvr>
                                        <p:cTn id="12" dur="1">
                                          <p:stCondLst>
                                            <p:cond delay="499"/>
                                          </p:stCondLst>
                                        </p:cTn>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2"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additive="base">
                                        <p:cTn id="47" dur="1" fill="hold">
                                          <p:stCondLst>
                                            <p:cond delay="0"/>
                                          </p:stCondLst>
                                        </p:cTn>
                                        <p:tgtEl>
                                          <p:spTgt spid="11"/>
                                        </p:tgtEl>
                                        <p:attrNameLst>
                                          <p:attrName>style.visibility</p:attrName>
                                        </p:attrNameLst>
                                      </p:cBhvr>
                                      <p:to>
                                        <p:strVal val="visible"/>
                                      </p:to>
                                    </p:set>
                                    <p:animEffect transition="in" filter="wipe(left)">
                                      <p:cBhvr additive="base">
                                        <p:cTn id="48" dur="500" fill="hold"/>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additive="base">
                                        <p:cTn id="52" dur="1" fill="hold">
                                          <p:stCondLst>
                                            <p:cond delay="0"/>
                                          </p:stCondLst>
                                        </p:cTn>
                                        <p:tgtEl>
                                          <p:spTgt spid="15"/>
                                        </p:tgtEl>
                                        <p:attrNameLst>
                                          <p:attrName>style.visibility</p:attrName>
                                        </p:attrNameLst>
                                      </p:cBhvr>
                                      <p:to>
                                        <p:strVal val="visible"/>
                                      </p:to>
                                    </p:set>
                                    <p:animEffect transition="in" filter="wipe(left)">
                                      <p:cBhvr additive="base">
                                        <p:cTn id="53" dur="500" fill="hold"/>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additive="base">
                                        <p:cTn id="57" dur="1" fill="hold">
                                          <p:stCondLst>
                                            <p:cond delay="0"/>
                                          </p:stCondLst>
                                        </p:cTn>
                                        <p:tgtEl>
                                          <p:spTgt spid="19"/>
                                        </p:tgtEl>
                                        <p:attrNameLst>
                                          <p:attrName>style.visibility</p:attrName>
                                        </p:attrNameLst>
                                      </p:cBhvr>
                                      <p:to>
                                        <p:strVal val="visible"/>
                                      </p:to>
                                    </p:set>
                                    <p:animEffect transition="in" filter="wipe(left)">
                                      <p:cBhvr additive="base">
                                        <p:cTn id="58" dur="500" fill="hold"/>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additive="base">
                                        <p:cTn id="62" dur="1" fill="hold">
                                          <p:stCondLst>
                                            <p:cond delay="0"/>
                                          </p:stCondLst>
                                        </p:cTn>
                                        <p:tgtEl>
                                          <p:spTgt spid="20"/>
                                        </p:tgtEl>
                                        <p:attrNameLst>
                                          <p:attrName>style.visibility</p:attrName>
                                        </p:attrNameLst>
                                      </p:cBhvr>
                                      <p:to>
                                        <p:strVal val="visible"/>
                                      </p:to>
                                    </p:set>
                                    <p:animEffect transition="in" filter="wipe(left)">
                                      <p:cBhvr additive="base">
                                        <p:cTn id="63" dur="500" fill="hold"/>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3"/>
                </p:tgtEl>
              </p:cMediaNode>
            </p:video>
          </p:childTnLst>
        </p:cTn>
      </p:par>
    </p:tnLst>
    <p:bldLst>
      <p:bldP spid="16" grpId="0"/>
      <p:bldP spid="16" grpId="1"/>
      <p:bldP spid="9" grpId="0" animBg="1"/>
      <p:bldP spid="10" grpId="0"/>
      <p:bldP spid="11" grpId="0"/>
      <p:bldP spid="15" grpId="0"/>
      <p:bldP spid="19" grpId="0"/>
      <p:bldP spid="20" grpId="0"/>
      <p:bldP spid="21" grpId="0"/>
      <p:bldP spid="23" grpId="0" animBg="1"/>
      <p:bldP spid="2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7"/>
          <p:cNvSpPr/>
          <p:nvPr/>
        </p:nvSpPr>
        <p:spPr>
          <a:xfrm>
            <a:off x="1856095" y="3794078"/>
            <a:ext cx="9376012" cy="140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indent="0" algn="ctr" eaLnBrk="1" hangingPunct="1"/>
            <a:r>
              <a:rPr lang="en-US" altLang="zh-CN" b="0" dirty="0">
                <a:ea typeface="汉仪南宫体简" panose="02010609000101010101" pitchFamily="49" charset="-122"/>
                <a:cs typeface="Times New Roman" panose="02020603050405020304" pitchFamily="18" charset="0"/>
                <a:sym typeface="宋体" panose="02010600030101010101" pitchFamily="2" charset="-122"/>
              </a:rPr>
              <a:t>（人教版2019</a:t>
            </a:r>
            <a:r>
              <a:rPr b="0" dirty="0">
                <a:ea typeface="汉仪南宫体简" panose="02010609000101010101" pitchFamily="49" charset="-122"/>
                <a:cs typeface="Times New Roman" panose="02020603050405020304" pitchFamily="18" charset="0"/>
                <a:sym typeface="宋体" panose="02010600030101010101" pitchFamily="2" charset="-122"/>
              </a:rPr>
              <a:t>）</a:t>
            </a:r>
            <a:r>
              <a:rPr lang="en-US" b="0" dirty="0">
                <a:ea typeface="汉仪南宫体简" panose="02010609000101010101" pitchFamily="49" charset="-122"/>
                <a:cs typeface="Times New Roman" panose="02020603050405020304" pitchFamily="18" charset="0"/>
                <a:sym typeface="宋体" panose="02010600030101010101" pitchFamily="2" charset="-122"/>
              </a:rPr>
              <a:t>B1</a:t>
            </a:r>
            <a:r>
              <a:rPr lang="en-US" altLang="zh-CN" b="0" dirty="0">
                <a:ea typeface="汉仪南宫体简" panose="02010609000101010101" pitchFamily="49" charset="-122"/>
                <a:cs typeface="Times New Roman" panose="02020603050405020304" pitchFamily="18" charset="0"/>
                <a:sym typeface="宋体" panose="02010600030101010101" pitchFamily="2" charset="-122"/>
              </a:rPr>
              <a:t>U4  Reading for Writing</a:t>
            </a:r>
            <a:endParaRPr lang="en-US" altLang="zh-CN" b="0" dirty="0">
              <a:ea typeface="汉仪南宫体简" panose="02010609000101010101" pitchFamily="49" charset="-122"/>
              <a:cs typeface="Times New Roman" panose="02020603050405020304" pitchFamily="18" charset="0"/>
              <a:sym typeface="宋体" panose="02010600030101010101" pitchFamily="2" charset="-122"/>
            </a:endParaRPr>
          </a:p>
          <a:p>
            <a:pPr lvl="0" indent="0" algn="ctr" eaLnBrk="1" hangingPunct="1"/>
            <a:r>
              <a:rPr lang="en-US" altLang="zh-CN" sz="4400" dirty="0">
                <a:ea typeface="汉仪南宫体简" panose="02010609000101010101" pitchFamily="49" charset="-122"/>
                <a:cs typeface="Times New Roman" panose="02020603050405020304" pitchFamily="18" charset="0"/>
                <a:sym typeface="宋体" panose="02010600030101010101" pitchFamily="2" charset="-122"/>
              </a:rPr>
              <a:t>Tsunami Hits Asia Over 6500 Dead</a:t>
            </a:r>
            <a:endParaRPr lang="en-US" altLang="zh-CN" sz="4400" dirty="0">
              <a:ea typeface="汉仪南宫体简" panose="02010609000101010101" pitchFamily="49" charset="-122"/>
              <a:cs typeface="Times New Roman" panose="02020603050405020304" pitchFamily="18" charset="0"/>
              <a:sym typeface="宋体" panose="02010600030101010101" pitchFamily="2" charset="-122"/>
            </a:endParaRPr>
          </a:p>
        </p:txBody>
      </p:sp>
      <p:pic>
        <p:nvPicPr>
          <p:cNvPr id="16" name="图片 2"/>
          <p:cNvPicPr/>
          <p:nvPr/>
        </p:nvPicPr>
        <p:blipFill>
          <a:blip r:embed="rId1"/>
          <a:stretch>
            <a:fillRect/>
          </a:stretch>
        </p:blipFill>
        <p:spPr>
          <a:xfrm>
            <a:off x="2429302" y="286601"/>
            <a:ext cx="6760190" cy="3248169"/>
          </a:xfrm>
          <a:prstGeom prst="rect">
            <a:avLst/>
          </a:prstGeom>
          <a:noFill/>
          <a:ln>
            <a:miter lim="800000"/>
            <a:headEnd/>
            <a:tailEnd/>
          </a:ln>
        </p:spPr>
      </p:pic>
      <p:sp>
        <p:nvSpPr>
          <p:cNvPr id="17" name="Text Box 4"/>
          <p:cNvSpPr txBox="1">
            <a:spLocks noChangeArrowheads="1"/>
          </p:cNvSpPr>
          <p:nvPr/>
        </p:nvSpPr>
        <p:spPr bwMode="auto">
          <a:xfrm>
            <a:off x="3491505" y="5432709"/>
            <a:ext cx="4752975" cy="349250"/>
          </a:xfrm>
          <a:prstGeom prst="rect">
            <a:avLst/>
          </a:prstGeom>
          <a:noFill/>
          <a:ln w="9525">
            <a:noFill/>
            <a:miter lim="800000"/>
          </a:ln>
        </p:spPr>
        <p:txBody>
          <a:bodyPr>
            <a:spAutoFit/>
          </a:bodyPr>
          <a:lstStyle/>
          <a:p>
            <a:pPr algn="ctr">
              <a:lnSpc>
                <a:spcPct val="60000"/>
              </a:lnSpc>
              <a:spcBef>
                <a:spcPct val="50000"/>
              </a:spcBef>
            </a:pP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rPr>
              <a:t>张艳娇  </a:t>
            </a:r>
            <a:endParaRPr lang="zh-CN" altLang="en-US" sz="2800"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 name="文本框 4"/>
          <p:cNvSpPr/>
          <p:nvPr/>
        </p:nvSpPr>
        <p:spPr>
          <a:xfrm>
            <a:off x="7638640" y="5293090"/>
            <a:ext cx="1754717" cy="522288"/>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latin typeface="Arial Narrow" panose="020B0606020202030204" charset="0"/>
                <a:sym typeface="宋体" panose="02010600030101010101" pitchFamily="2" charset="-122"/>
              </a:rPr>
              <a:t>P 54</a:t>
            </a:r>
            <a:endParaRPr lang="en-US" altLang="zh-CN" sz="2800" dirty="0">
              <a:latin typeface="Arial Narrow" panose="020B0606020202030204" charset="0"/>
              <a:sym typeface="宋体" panose="02010600030101010101" pitchFamily="2" charset="-122"/>
            </a:endParaRPr>
          </a:p>
        </p:txBody>
      </p:sp>
      <p:sp>
        <p:nvSpPr>
          <p:cNvPr id="7" name="等腰三角形 1"/>
          <p:cNvSpPr/>
          <p:nvPr/>
        </p:nvSpPr>
        <p:spPr>
          <a:xfrm rot="2880000">
            <a:off x="8472821" y="5235927"/>
            <a:ext cx="300173" cy="455804"/>
          </a:xfrm>
          <a:prstGeom prst="triangle">
            <a:avLst>
              <a:gd name="adj" fmla="val 50000"/>
            </a:avLst>
          </a:prstGeom>
          <a:solidFill>
            <a:srgbClr val="00B0F0"/>
          </a:solidFill>
          <a:ln>
            <a:noFill/>
            <a:miter lim="800000"/>
          </a:ln>
        </p:spPr>
        <p:txBody>
          <a:bodyPr rot="10800000" vert="vert">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endParaRPr lang="zh-CN" altLang="en-US" sz="280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8709" y="343057"/>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
            </p:custDataLst>
          </p:nvPr>
        </p:nvSpPr>
        <p:spPr>
          <a:xfrm>
            <a:off x="1150376" y="417518"/>
            <a:ext cx="3716594"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lgn="ctr">
              <a:buClr>
                <a:srgbClr val="963B22"/>
              </a:buClr>
              <a:defRPr/>
            </a:pPr>
            <a:r>
              <a:rPr lang="da-DK" altLang="zh-CN" sz="3000" b="1" dirty="0">
                <a:solidFill>
                  <a:schemeClr val="bg1"/>
                </a:solidFill>
                <a:latin typeface="Comic Sans MS" panose="030F0702030302020204" pitchFamily="66" charset="0"/>
                <a:ea typeface="宋体" panose="02010600030101010101" pitchFamily="2" charset="-122"/>
              </a:rPr>
              <a:t>Read and Analyze</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8" name="椭圆 17"/>
          <p:cNvSpPr/>
          <p:nvPr>
            <p:custDataLst>
              <p:tags r:id="rId2"/>
            </p:custDataLst>
          </p:nvPr>
        </p:nvSpPr>
        <p:spPr>
          <a:xfrm>
            <a:off x="446918" y="447017"/>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2</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0" name="矩形 9"/>
          <p:cNvSpPr/>
          <p:nvPr/>
        </p:nvSpPr>
        <p:spPr>
          <a:xfrm>
            <a:off x="7198209" y="1920544"/>
            <a:ext cx="4328429" cy="1077218"/>
          </a:xfrm>
          <a:prstGeom prst="rect">
            <a:avLst/>
          </a:prstGeom>
        </p:spPr>
        <p:txBody>
          <a:bodyPr wrap="none">
            <a:spAutoFit/>
          </a:bodyPr>
          <a:lstStyle/>
          <a:p>
            <a:pPr algn="ctr"/>
            <a:r>
              <a:rPr lang="en-US" altLang="zh-CN" sz="3200" b="1" dirty="0">
                <a:latin typeface="Comic Sans MS" panose="030F0702030302020204" pitchFamily="66" charset="0"/>
                <a:ea typeface="宋体" panose="02010600030101010101" pitchFamily="2" charset="-122"/>
              </a:rPr>
              <a:t>1).What is the kind </a:t>
            </a:r>
            <a:endParaRPr lang="en-US" altLang="zh-CN" sz="3200" b="1" dirty="0">
              <a:latin typeface="Comic Sans MS" panose="030F0702030302020204" pitchFamily="66" charset="0"/>
              <a:ea typeface="宋体" panose="02010600030101010101" pitchFamily="2" charset="-122"/>
            </a:endParaRPr>
          </a:p>
          <a:p>
            <a:pPr algn="ctr"/>
            <a:r>
              <a:rPr lang="en-US" altLang="zh-CN" sz="3200" b="1" dirty="0">
                <a:latin typeface="Comic Sans MS" panose="030F0702030302020204" pitchFamily="66" charset="0"/>
                <a:ea typeface="宋体" panose="02010600030101010101" pitchFamily="2" charset="-122"/>
              </a:rPr>
              <a:t>of </a:t>
            </a:r>
            <a:r>
              <a:rPr lang="en-US" altLang="zh-CN" sz="3200" b="1" dirty="0">
                <a:solidFill>
                  <a:srgbClr val="FF0000"/>
                </a:solidFill>
                <a:latin typeface="Comic Sans MS" panose="030F0702030302020204" pitchFamily="66" charset="0"/>
                <a:ea typeface="宋体" panose="02010600030101010101" pitchFamily="2" charset="-122"/>
              </a:rPr>
              <a:t>text type </a:t>
            </a:r>
            <a:r>
              <a:rPr lang="en-US" altLang="zh-CN" sz="3200" b="1" dirty="0">
                <a:latin typeface="Comic Sans MS" panose="030F0702030302020204" pitchFamily="66" charset="0"/>
                <a:ea typeface="宋体" panose="02010600030101010101" pitchFamily="2" charset="-122"/>
              </a:rPr>
              <a:t>?</a:t>
            </a:r>
            <a:endParaRPr lang="en-US" altLang="zh-CN" dirty="0"/>
          </a:p>
        </p:txBody>
      </p:sp>
      <p:sp>
        <p:nvSpPr>
          <p:cNvPr id="13" name="矩形 12"/>
          <p:cNvSpPr/>
          <p:nvPr/>
        </p:nvSpPr>
        <p:spPr>
          <a:xfrm>
            <a:off x="7818436" y="3407083"/>
            <a:ext cx="2664512" cy="523220"/>
          </a:xfrm>
          <a:prstGeom prst="rect">
            <a:avLst/>
          </a:prstGeom>
        </p:spPr>
        <p:txBody>
          <a:bodyPr wrap="none">
            <a:spAutoFit/>
          </a:bodyPr>
          <a:lstStyle/>
          <a:p>
            <a:pPr indent="-285750" algn="ctr"/>
            <a:r>
              <a:rPr lang="en-US" altLang="zh-CN" sz="2800" b="1" dirty="0">
                <a:solidFill>
                  <a:srgbClr val="FF0000"/>
                </a:solidFill>
                <a:latin typeface="Comic Sans MS" panose="030F0702030302020204" pitchFamily="66" charset="0"/>
                <a:ea typeface="宋体" panose="02010600030101010101" pitchFamily="2" charset="-122"/>
              </a:rPr>
              <a:t>A news report</a:t>
            </a:r>
            <a:endParaRPr lang="en-US" altLang="zh-CN" sz="2800" b="1" dirty="0">
              <a:solidFill>
                <a:srgbClr val="FF0000"/>
              </a:solidFill>
              <a:latin typeface="Comic Sans MS" panose="030F0702030302020204" pitchFamily="66" charset="0"/>
              <a:ea typeface="宋体" panose="02010600030101010101" pitchFamily="2" charset="-122"/>
            </a:endParaRPr>
          </a:p>
        </p:txBody>
      </p:sp>
      <p:sp>
        <p:nvSpPr>
          <p:cNvPr id="14" name="任意多边形 13"/>
          <p:cNvSpPr/>
          <p:nvPr>
            <p:custDataLst>
              <p:tags r:id="rId3"/>
            </p:custDataLst>
          </p:nvPr>
        </p:nvSpPr>
        <p:spPr>
          <a:xfrm>
            <a:off x="1086151" y="425171"/>
            <a:ext cx="6283640"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defRPr/>
            </a:pPr>
            <a:r>
              <a:rPr lang="en-US" altLang="zh-CN" sz="3000" b="1" dirty="0">
                <a:solidFill>
                  <a:schemeClr val="bg1"/>
                </a:solidFill>
                <a:latin typeface="Comic Sans MS" panose="030F0702030302020204" pitchFamily="66" charset="0"/>
                <a:ea typeface="宋体" panose="02010600030101010101" pitchFamily="2" charset="-122"/>
              </a:rPr>
              <a:t> Check your answers (Exercise1) </a:t>
            </a:r>
            <a:endParaRPr lang="zh-CN" altLang="en-US" sz="3000" b="1" dirty="0">
              <a:solidFill>
                <a:schemeClr val="bg1"/>
              </a:solidFill>
              <a:latin typeface="Comic Sans MS" panose="030F0702030302020204" pitchFamily="66" charset="0"/>
              <a:ea typeface="宋体" panose="02010600030101010101" pitchFamily="2" charset="-122"/>
            </a:endParaRPr>
          </a:p>
        </p:txBody>
      </p:sp>
      <p:pic>
        <p:nvPicPr>
          <p:cNvPr id="21" name="图片 20" descr="1.jpg"/>
          <p:cNvPicPr>
            <a:picLocks noChangeAspect="1"/>
          </p:cNvPicPr>
          <p:nvPr/>
        </p:nvPicPr>
        <p:blipFill>
          <a:blip r:embed="rId4" cstate="print"/>
          <a:stretch>
            <a:fillRect/>
          </a:stretch>
        </p:blipFill>
        <p:spPr>
          <a:xfrm>
            <a:off x="522516" y="1233713"/>
            <a:ext cx="6589486" cy="5370286"/>
          </a:xfrm>
          <a:prstGeom prst="rect">
            <a:avLst/>
          </a:prstGeom>
        </p:spPr>
      </p:pic>
      <p:cxnSp>
        <p:nvCxnSpPr>
          <p:cNvPr id="22" name="直接连接符 1"/>
          <p:cNvCxnSpPr/>
          <p:nvPr/>
        </p:nvCxnSpPr>
        <p:spPr>
          <a:xfrm>
            <a:off x="3187462" y="1920520"/>
            <a:ext cx="1261708" cy="3814"/>
          </a:xfrm>
          <a:prstGeom prst="line">
            <a:avLst/>
          </a:prstGeom>
          <a:noFill/>
          <a:ln w="25400">
            <a:solidFill>
              <a:srgbClr val="FF0000"/>
            </a:solidFill>
            <a:round/>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additive="base">
                                        <p:cTn id="18" dur="1" fill="hold">
                                          <p:stCondLst>
                                            <p:cond delay="0"/>
                                          </p:stCondLst>
                                        </p:cTn>
                                        <p:tgtEl>
                                          <p:spTgt spid="22"/>
                                        </p:tgtEl>
                                        <p:attrNameLst>
                                          <p:attrName>style.visibility</p:attrName>
                                        </p:attrNameLst>
                                      </p:cBhvr>
                                      <p:to>
                                        <p:strVal val="visible"/>
                                      </p:to>
                                    </p:set>
                                    <p:animEffect transition="in" filter="wipe(left)">
                                      <p:cBhvr additive="base">
                                        <p:cTn id="19" dur="500" fill="hold"/>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8060" y="145193"/>
            <a:ext cx="11595652" cy="648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3"/>
          <p:cNvSpPr txBox="1"/>
          <p:nvPr/>
        </p:nvSpPr>
        <p:spPr>
          <a:xfrm>
            <a:off x="1069750" y="457692"/>
            <a:ext cx="4023360" cy="584775"/>
          </a:xfrm>
          <a:prstGeom prst="rect">
            <a:avLst/>
          </a:prstGeom>
          <a:noFill/>
        </p:spPr>
        <p:txBody>
          <a:bodyPr wrap="square" rtlCol="0">
            <a:spAutoFit/>
          </a:bodyPr>
          <a:lstStyle/>
          <a:p>
            <a:r>
              <a:rPr lang="en-US" altLang="zh-CN" sz="3200" b="1" dirty="0">
                <a:solidFill>
                  <a:schemeClr val="bg1"/>
                </a:solidFill>
                <a:latin typeface="Comic Sans MS" panose="030F0702030302020204" pitchFamily="66" charset="0"/>
                <a:ea typeface="宋体" panose="02010600030101010101" pitchFamily="2" charset="-122"/>
              </a:rPr>
              <a:t>Check the answers</a:t>
            </a:r>
            <a:endParaRPr lang="en-US" altLang="zh-CN" sz="3200" b="1" dirty="0">
              <a:solidFill>
                <a:schemeClr val="bg1"/>
              </a:solidFill>
              <a:latin typeface="Comic Sans MS" panose="030F0702030302020204" pitchFamily="66" charset="0"/>
              <a:ea typeface="宋体" panose="02010600030101010101" pitchFamily="2" charset="-122"/>
            </a:endParaRPr>
          </a:p>
        </p:txBody>
      </p:sp>
      <p:sp>
        <p:nvSpPr>
          <p:cNvPr id="11" name="文本框 3"/>
          <p:cNvSpPr txBox="1"/>
          <p:nvPr/>
        </p:nvSpPr>
        <p:spPr>
          <a:xfrm>
            <a:off x="437838" y="164700"/>
            <a:ext cx="10457180" cy="640080"/>
          </a:xfrm>
          <a:prstGeom prst="rect">
            <a:avLst/>
          </a:prstGeom>
          <a:noFill/>
        </p:spPr>
        <p:txBody>
          <a:bodyPr wrap="square" rtlCol="0">
            <a:spAutoFit/>
          </a:bodyPr>
          <a:lstStyle/>
          <a:p>
            <a:r>
              <a:rPr lang="en-US" altLang="zh-CN" sz="3200" b="1" dirty="0">
                <a:latin typeface="Comic Sans MS" panose="030F0702030302020204" pitchFamily="66" charset="0"/>
                <a:ea typeface="宋体" panose="02010600030101010101" pitchFamily="2" charset="-122"/>
              </a:rPr>
              <a:t>2).What</a:t>
            </a:r>
            <a:r>
              <a:rPr lang="en-US" altLang="zh-CN" sz="3600" b="1" dirty="0">
                <a:latin typeface="Times New Roman" panose="02020603050405020304" pitchFamily="18" charset="0"/>
              </a:rPr>
              <a:t> </a:t>
            </a:r>
            <a:r>
              <a:rPr lang="en-US" altLang="zh-CN" sz="3200" b="1" dirty="0">
                <a:latin typeface="Comic Sans MS" panose="030F0702030302020204" pitchFamily="66" charset="0"/>
                <a:ea typeface="宋体" panose="02010600030101010101" pitchFamily="2" charset="-122"/>
              </a:rPr>
              <a:t>is the </a:t>
            </a:r>
            <a:r>
              <a:rPr lang="en-US" altLang="zh-CN" sz="3200" b="1" dirty="0">
                <a:solidFill>
                  <a:srgbClr val="FF0000"/>
                </a:solidFill>
                <a:latin typeface="Comic Sans MS" panose="030F0702030302020204" pitchFamily="66" charset="0"/>
                <a:ea typeface="宋体" panose="02010600030101010101" pitchFamily="2" charset="-122"/>
              </a:rPr>
              <a:t>structure</a:t>
            </a:r>
            <a:r>
              <a:rPr lang="en-US" altLang="zh-CN" sz="3200" b="1" dirty="0">
                <a:latin typeface="Comic Sans MS" panose="030F0702030302020204" pitchFamily="66" charset="0"/>
                <a:ea typeface="宋体" panose="02010600030101010101" pitchFamily="2" charset="-122"/>
              </a:rPr>
              <a:t> of the news report?</a:t>
            </a:r>
            <a:endParaRPr lang="en-US" altLang="zh-CN" sz="3200" b="1" dirty="0">
              <a:latin typeface="Comic Sans MS" panose="030F0702030302020204" pitchFamily="66" charset="0"/>
              <a:ea typeface="宋体" panose="02010600030101010101" pitchFamily="2" charset="-122"/>
            </a:endParaRPr>
          </a:p>
        </p:txBody>
      </p:sp>
      <p:pic>
        <p:nvPicPr>
          <p:cNvPr id="12" name="图片 11"/>
          <p:cNvPicPr>
            <a:picLocks noChangeAspect="1"/>
          </p:cNvPicPr>
          <p:nvPr/>
        </p:nvPicPr>
        <p:blipFill>
          <a:blip r:embed="rId1"/>
          <a:srcRect t="2916"/>
          <a:stretch>
            <a:fillRect/>
          </a:stretch>
        </p:blipFill>
        <p:spPr>
          <a:xfrm>
            <a:off x="305049" y="887224"/>
            <a:ext cx="7835153" cy="5926314"/>
          </a:xfrm>
          <a:prstGeom prst="rect">
            <a:avLst/>
          </a:prstGeom>
        </p:spPr>
      </p:pic>
      <p:sp>
        <p:nvSpPr>
          <p:cNvPr id="13" name="矩形 12"/>
          <p:cNvSpPr/>
          <p:nvPr/>
        </p:nvSpPr>
        <p:spPr>
          <a:xfrm>
            <a:off x="782269" y="892618"/>
            <a:ext cx="5074023" cy="1070638"/>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9583" y="2484537"/>
            <a:ext cx="2410106" cy="4263531"/>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005528" y="2003237"/>
            <a:ext cx="4178964" cy="303565"/>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543594" y="3994605"/>
            <a:ext cx="2346779" cy="2762109"/>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3044819" y="2485456"/>
            <a:ext cx="4872601" cy="4295347"/>
            <a:chOff x="3016349" y="2166894"/>
            <a:chExt cx="4872601" cy="4358705"/>
          </a:xfrm>
        </p:grpSpPr>
        <p:cxnSp>
          <p:nvCxnSpPr>
            <p:cNvPr id="19" name="直接连接符 18"/>
            <p:cNvCxnSpPr/>
            <p:nvPr/>
          </p:nvCxnSpPr>
          <p:spPr>
            <a:xfrm flipH="1">
              <a:off x="3028950" y="4185599"/>
              <a:ext cx="0" cy="234000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p:cNvCxnSpPr/>
            <p:nvPr/>
          </p:nvCxnSpPr>
          <p:spPr>
            <a:xfrm>
              <a:off x="3016349" y="6466761"/>
              <a:ext cx="2384528" cy="20627"/>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直接连接符 28"/>
            <p:cNvCxnSpPr/>
            <p:nvPr/>
          </p:nvCxnSpPr>
          <p:spPr>
            <a:xfrm flipH="1">
              <a:off x="5431158" y="3680845"/>
              <a:ext cx="0" cy="284400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连接符 29"/>
            <p:cNvCxnSpPr/>
            <p:nvPr/>
          </p:nvCxnSpPr>
          <p:spPr>
            <a:xfrm>
              <a:off x="5413478" y="3670693"/>
              <a:ext cx="2448000" cy="27872"/>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直接连接符 30"/>
            <p:cNvCxnSpPr/>
            <p:nvPr/>
          </p:nvCxnSpPr>
          <p:spPr>
            <a:xfrm>
              <a:off x="5502385" y="2183151"/>
              <a:ext cx="2386565" cy="25969"/>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p:cNvCxnSpPr/>
            <p:nvPr/>
          </p:nvCxnSpPr>
          <p:spPr>
            <a:xfrm flipH="1">
              <a:off x="7848907" y="2166894"/>
              <a:ext cx="0" cy="1531671"/>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p:cNvCxnSpPr/>
            <p:nvPr/>
          </p:nvCxnSpPr>
          <p:spPr>
            <a:xfrm>
              <a:off x="3050927" y="2640406"/>
              <a:ext cx="2451458" cy="0"/>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直接连接符 33"/>
            <p:cNvCxnSpPr/>
            <p:nvPr/>
          </p:nvCxnSpPr>
          <p:spPr>
            <a:xfrm>
              <a:off x="3028950" y="2597036"/>
              <a:ext cx="0" cy="1634721"/>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5" name="矩形 34"/>
          <p:cNvSpPr/>
          <p:nvPr/>
        </p:nvSpPr>
        <p:spPr>
          <a:xfrm>
            <a:off x="8183623" y="1067854"/>
            <a:ext cx="3510096" cy="81339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2400" b="1" dirty="0">
              <a:solidFill>
                <a:schemeClr val="tx1"/>
              </a:solidFill>
              <a:latin typeface="Times New Roman" panose="02020603050405020304" pitchFamily="18" charset="0"/>
              <a:cs typeface="Times New Roman" panose="02020603050405020304" pitchFamily="18" charset="0"/>
            </a:endParaRPr>
          </a:p>
          <a:p>
            <a:pPr lvl="0" algn="ctr"/>
            <a:r>
              <a:rPr lang="en-US" altLang="zh-CN" sz="2800" b="1" dirty="0">
                <a:solidFill>
                  <a:schemeClr val="tx1"/>
                </a:solidFill>
                <a:latin typeface="Comic Sans MS" panose="030F0702030302020204" pitchFamily="66" charset="0"/>
              </a:rPr>
              <a:t>Headline</a:t>
            </a:r>
            <a:r>
              <a:rPr lang="en-US" altLang="zh-CN" sz="2400" dirty="0">
                <a:solidFill>
                  <a:schemeClr val="tx1"/>
                </a:solidFill>
                <a:latin typeface="Comic Sans MS" panose="030F0702030302020204" pitchFamily="66" charset="0"/>
              </a:rPr>
              <a:t>(</a:t>
            </a:r>
            <a:r>
              <a:rPr lang="en-US" altLang="zh-CN" sz="2800" dirty="0">
                <a:solidFill>
                  <a:schemeClr val="tx1"/>
                </a:solidFill>
                <a:latin typeface="Comic Sans MS" panose="030F0702030302020204" pitchFamily="66" charset="0"/>
              </a:rPr>
              <a:t>tells what happened)</a:t>
            </a:r>
            <a:endParaRPr lang="en-US" altLang="zh-CN" sz="2800" dirty="0">
              <a:solidFill>
                <a:schemeClr val="tx1"/>
              </a:solidFill>
              <a:latin typeface="Comic Sans MS" panose="030F0702030302020204" pitchFamily="66" charset="0"/>
            </a:endParaRPr>
          </a:p>
          <a:p>
            <a:pPr algn="ct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36" name="矩形 35"/>
          <p:cNvSpPr/>
          <p:nvPr/>
        </p:nvSpPr>
        <p:spPr>
          <a:xfrm>
            <a:off x="8183623" y="2126060"/>
            <a:ext cx="3510096" cy="1115839"/>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85000"/>
              </a:lnSpc>
            </a:pPr>
            <a:endParaRPr lang="en-US" altLang="zh-CN" sz="2800" b="1" dirty="0">
              <a:solidFill>
                <a:schemeClr val="tx1"/>
              </a:solidFill>
              <a:latin typeface="Comic Sans MS" panose="030F0702030302020204" pitchFamily="66" charset="0"/>
            </a:endParaRPr>
          </a:p>
          <a:p>
            <a:pPr lvl="0" algn="ctr">
              <a:lnSpc>
                <a:spcPct val="85000"/>
              </a:lnSpc>
            </a:pPr>
            <a:r>
              <a:rPr lang="en-US" altLang="zh-CN" sz="2800" b="1" dirty="0">
                <a:solidFill>
                  <a:schemeClr val="tx1"/>
                </a:solidFill>
                <a:latin typeface="Comic Sans MS" panose="030F0702030302020204" pitchFamily="66" charset="0"/>
              </a:rPr>
              <a:t>Byline</a:t>
            </a:r>
            <a:r>
              <a:rPr lang="en-US" altLang="zh-CN" sz="2800" dirty="0">
                <a:solidFill>
                  <a:schemeClr val="tx1"/>
                </a:solidFill>
                <a:latin typeface="Comic Sans MS" panose="030F0702030302020204" pitchFamily="66" charset="0"/>
              </a:rPr>
              <a:t>(shows the reporter and date)</a:t>
            </a:r>
            <a:endParaRPr lang="en-US" altLang="zh-CN" sz="2800" dirty="0">
              <a:solidFill>
                <a:schemeClr val="tx1"/>
              </a:solidFill>
              <a:latin typeface="Comic Sans MS" panose="030F0702030302020204" pitchFamily="66" charset="0"/>
            </a:endParaRPr>
          </a:p>
          <a:p>
            <a:pPr algn="ctr"/>
            <a:endParaRPr lang="zh-CN" altLang="en-US" sz="2800" b="1" dirty="0">
              <a:solidFill>
                <a:schemeClr val="tx1"/>
              </a:solidFill>
              <a:latin typeface="Comic Sans MS" panose="030F0702030302020204" pitchFamily="66" charset="0"/>
            </a:endParaRPr>
          </a:p>
        </p:txBody>
      </p:sp>
      <p:sp>
        <p:nvSpPr>
          <p:cNvPr id="37" name="矩形 36"/>
          <p:cNvSpPr/>
          <p:nvPr/>
        </p:nvSpPr>
        <p:spPr>
          <a:xfrm>
            <a:off x="8183623" y="3515135"/>
            <a:ext cx="3510096" cy="936172"/>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rPr>
              <a:t>Lead</a:t>
            </a:r>
            <a:r>
              <a:rPr lang="en-US" altLang="zh-CN" sz="2800" dirty="0">
                <a:solidFill>
                  <a:schemeClr val="tx1"/>
                </a:solidFill>
                <a:latin typeface="Comic Sans MS" panose="030F0702030302020204" pitchFamily="66" charset="0"/>
              </a:rPr>
              <a:t>( date , place,</a:t>
            </a:r>
            <a:endParaRPr lang="en-US" altLang="zh-CN" sz="2800" dirty="0">
              <a:solidFill>
                <a:schemeClr val="tx1"/>
              </a:solidFill>
              <a:latin typeface="Comic Sans MS" panose="030F0702030302020204" pitchFamily="66" charset="0"/>
            </a:endParaRPr>
          </a:p>
          <a:p>
            <a:pPr algn="ctr"/>
            <a:r>
              <a:rPr lang="en-US" altLang="zh-CN" sz="2800" dirty="0">
                <a:solidFill>
                  <a:schemeClr val="tx1"/>
                </a:solidFill>
                <a:latin typeface="Comic Sans MS" panose="030F0702030302020204" pitchFamily="66" charset="0"/>
              </a:rPr>
              <a:t>event and cause)</a:t>
            </a:r>
            <a:endParaRPr lang="zh-CN" altLang="en-US" sz="2800" dirty="0">
              <a:solidFill>
                <a:schemeClr val="tx1"/>
              </a:solidFill>
              <a:latin typeface="Comic Sans MS" panose="030F0702030302020204" pitchFamily="66" charset="0"/>
            </a:endParaRPr>
          </a:p>
        </p:txBody>
      </p:sp>
      <p:sp>
        <p:nvSpPr>
          <p:cNvPr id="38" name="矩形 37"/>
          <p:cNvSpPr/>
          <p:nvPr/>
        </p:nvSpPr>
        <p:spPr>
          <a:xfrm>
            <a:off x="8201303" y="4668515"/>
            <a:ext cx="3510096" cy="576871"/>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2400" b="1" dirty="0">
              <a:solidFill>
                <a:schemeClr val="tx1"/>
              </a:solidFill>
              <a:latin typeface="Times New Roman" panose="02020603050405020304" pitchFamily="18" charset="0"/>
              <a:cs typeface="Times New Roman" panose="02020603050405020304" pitchFamily="18" charset="0"/>
            </a:endParaRPr>
          </a:p>
          <a:p>
            <a:pPr lvl="0" algn="ctr"/>
            <a:r>
              <a:rPr lang="en-US" altLang="zh-CN" sz="2800" b="1" dirty="0">
                <a:solidFill>
                  <a:schemeClr val="tx1"/>
                </a:solidFill>
                <a:latin typeface="Comic Sans MS" panose="030F0702030302020204" pitchFamily="66" charset="0"/>
              </a:rPr>
              <a:t> Body</a:t>
            </a:r>
            <a:r>
              <a:rPr lang="en-US" altLang="zh-CN" sz="2800" dirty="0">
                <a:solidFill>
                  <a:schemeClr val="tx1"/>
                </a:solidFill>
                <a:latin typeface="Comic Sans MS" panose="030F0702030302020204" pitchFamily="66" charset="0"/>
              </a:rPr>
              <a:t>(more details)</a:t>
            </a:r>
            <a:r>
              <a:rPr lang="en-US" altLang="zh-CN" sz="2800" b="1" dirty="0">
                <a:solidFill>
                  <a:schemeClr val="tx1"/>
                </a:solidFill>
                <a:latin typeface="Comic Sans MS" panose="030F0702030302020204" pitchFamily="66" charset="0"/>
              </a:rPr>
              <a:t> </a:t>
            </a:r>
            <a:endParaRPr lang="en-US" altLang="zh-CN" sz="2800" b="1" dirty="0">
              <a:solidFill>
                <a:schemeClr val="tx1"/>
              </a:solidFill>
              <a:latin typeface="Comic Sans MS" panose="030F0702030302020204" pitchFamily="66" charset="0"/>
            </a:endParaRPr>
          </a:p>
          <a:p>
            <a:pPr algn="ct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39" name="矩形 38"/>
          <p:cNvSpPr/>
          <p:nvPr/>
        </p:nvSpPr>
        <p:spPr>
          <a:xfrm>
            <a:off x="8183623" y="5391493"/>
            <a:ext cx="3510096" cy="1195821"/>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Comic Sans MS" panose="030F0702030302020204" pitchFamily="66" charset="0"/>
              </a:rPr>
              <a:t>  End</a:t>
            </a:r>
            <a:r>
              <a:rPr lang="en-US" altLang="zh-CN" sz="2800" dirty="0">
                <a:solidFill>
                  <a:schemeClr val="tx1"/>
                </a:solidFill>
                <a:latin typeface="Comic Sans MS" panose="030F0702030302020204" pitchFamily="66" charset="0"/>
              </a:rPr>
              <a:t>(effect/</a:t>
            </a:r>
            <a:endParaRPr lang="en-US" altLang="zh-CN" sz="2800" dirty="0">
              <a:solidFill>
                <a:schemeClr val="tx1"/>
              </a:solidFill>
              <a:latin typeface="Comic Sans MS" panose="030F0702030302020204" pitchFamily="66" charset="0"/>
            </a:endParaRPr>
          </a:p>
          <a:p>
            <a:pPr algn="ctr"/>
            <a:r>
              <a:rPr lang="en-US" altLang="zh-CN" sz="2800" dirty="0">
                <a:solidFill>
                  <a:schemeClr val="tx1"/>
                </a:solidFill>
                <a:latin typeface="Comic Sans MS" panose="030F0702030302020204" pitchFamily="66" charset="0"/>
              </a:rPr>
              <a:t>following events)</a:t>
            </a:r>
            <a:endParaRPr lang="zh-CN" altLang="en-US" sz="2800" dirty="0">
              <a:solidFill>
                <a:schemeClr val="tx1"/>
              </a:solidFill>
              <a:latin typeface="Comic Sans MS" panose="030F0702030302020204" pitchFamily="66" charset="0"/>
            </a:endParaRPr>
          </a:p>
        </p:txBody>
      </p:sp>
      <p:cxnSp>
        <p:nvCxnSpPr>
          <p:cNvPr id="40" name="直接箭头连接符 39"/>
          <p:cNvCxnSpPr/>
          <p:nvPr/>
        </p:nvCxnSpPr>
        <p:spPr>
          <a:xfrm>
            <a:off x="5901852" y="1170038"/>
            <a:ext cx="2268631" cy="163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连接符: 肘形 66"/>
          <p:cNvCxnSpPr>
            <a:endCxn id="36" idx="1"/>
          </p:cNvCxnSpPr>
          <p:nvPr/>
        </p:nvCxnSpPr>
        <p:spPr>
          <a:xfrm>
            <a:off x="6274200" y="2111583"/>
            <a:ext cx="1909423" cy="572397"/>
          </a:xfrm>
          <a:prstGeom prst="bentConnector3">
            <a:avLst>
              <a:gd name="adj1" fmla="val 50000"/>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1883623" y="3858681"/>
            <a:ext cx="6300000" cy="10387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4108150" y="4902744"/>
            <a:ext cx="4075473" cy="5253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6794975" y="6187951"/>
            <a:ext cx="1375508" cy="1636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5513689" y="2484537"/>
            <a:ext cx="0" cy="466629"/>
          </a:xfrm>
          <a:prstGeom prst="lin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cxnSp>
      <p:sp>
        <p:nvSpPr>
          <p:cNvPr id="46" name="矩形 45"/>
          <p:cNvSpPr/>
          <p:nvPr/>
        </p:nvSpPr>
        <p:spPr>
          <a:xfrm>
            <a:off x="3013875" y="2510638"/>
            <a:ext cx="2410106" cy="39726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par>
                          <p:cTn id="13" fill="hold">
                            <p:stCondLst>
                              <p:cond delay="500"/>
                            </p:stCondLst>
                            <p:childTnLst>
                              <p:par>
                                <p:cTn id="14" presetID="22" presetClass="entr" presetSubtype="4" fill="hold" grpId="0" nodeType="after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left)">
                                      <p:cBhvr>
                                        <p:cTn id="26" dur="500"/>
                                        <p:tgtEl>
                                          <p:spTgt spid="42"/>
                                        </p:tgtEl>
                                      </p:cBhvr>
                                    </p:animEffect>
                                  </p:childTnLst>
                                </p:cTn>
                              </p:par>
                            </p:childTnLst>
                          </p:cTn>
                        </p:par>
                        <p:par>
                          <p:cTn id="27" fill="hold">
                            <p:stCondLst>
                              <p:cond delay="500"/>
                            </p:stCondLst>
                            <p:childTnLst>
                              <p:par>
                                <p:cTn id="28" presetID="22" presetClass="entr" presetSubtype="8" fill="hold" grpId="0" nodeType="after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down)">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par>
                                <p:cTn id="53" presetID="2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5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par>
                          <p:cTn id="74" fill="hold">
                            <p:stCondLst>
                              <p:cond delay="500"/>
                            </p:stCondLst>
                            <p:childTnLst>
                              <p:par>
                                <p:cTn id="75" presetID="22" presetClass="entr" presetSubtype="8" fill="hold" grpId="0" nodeType="afterEffect">
                                  <p:stCondLst>
                                    <p:cond delay="50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35" grpId="0" animBg="1"/>
      <p:bldP spid="36" grpId="0" animBg="1"/>
      <p:bldP spid="37" grpId="0" animBg="1"/>
      <p:bldP spid="38" grpId="0" animBg="1"/>
      <p:bldP spid="39"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
          <p:cNvSpPr/>
          <p:nvPr/>
        </p:nvSpPr>
        <p:spPr>
          <a:xfrm>
            <a:off x="248608" y="1174945"/>
            <a:ext cx="10545097" cy="535531"/>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200" dirty="0">
                <a:latin typeface="Comic Sans MS" panose="030F0702030302020204" pitchFamily="66" charset="0"/>
              </a:rPr>
              <a:t>1). When did the tsunami happen?</a:t>
            </a:r>
            <a:endParaRPr lang="en-US" altLang="zh-CN" sz="3200" dirty="0">
              <a:latin typeface="Comic Sans MS" panose="030F0702030302020204" pitchFamily="66" charset="0"/>
            </a:endParaRPr>
          </a:p>
        </p:txBody>
      </p:sp>
      <p:sp>
        <p:nvSpPr>
          <p:cNvPr id="22" name="TextBox 1"/>
          <p:cNvSpPr/>
          <p:nvPr/>
        </p:nvSpPr>
        <p:spPr>
          <a:xfrm>
            <a:off x="248608" y="3014985"/>
            <a:ext cx="12192000" cy="535531"/>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lvl="0" eaLnBrk="1" hangingPunct="1">
              <a:lnSpc>
                <a:spcPct val="90000"/>
              </a:lnSpc>
            </a:pPr>
            <a:r>
              <a:rPr lang="en-US" altLang="zh-CN" sz="3200" dirty="0">
                <a:latin typeface="Comic Sans MS" panose="030F0702030302020204" pitchFamily="66" charset="0"/>
              </a:rPr>
              <a:t>2). Why would it be difficult to deliver food and supplies?</a:t>
            </a:r>
            <a:endParaRPr sz="3200" dirty="0">
              <a:latin typeface="Comic Sans MS" panose="030F0702030302020204" pitchFamily="66" charset="0"/>
            </a:endParaRPr>
          </a:p>
        </p:txBody>
      </p:sp>
      <p:sp>
        <p:nvSpPr>
          <p:cNvPr id="23" name="TextBox 2"/>
          <p:cNvSpPr/>
          <p:nvPr/>
        </p:nvSpPr>
        <p:spPr>
          <a:xfrm>
            <a:off x="1045273" y="1729378"/>
            <a:ext cx="6365461" cy="978729"/>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514350" indent="-514350" eaLnBrk="1" hangingPunct="1">
              <a:lnSpc>
                <a:spcPct val="90000"/>
              </a:lnSpc>
              <a:buAutoNum type="alphaUcPeriod"/>
            </a:pPr>
            <a:r>
              <a:rPr lang="en-US" altLang="zh-CN" sz="3200" dirty="0">
                <a:latin typeface="Comic Sans MS" panose="030F0702030302020204" pitchFamily="66" charset="0"/>
              </a:rPr>
              <a:t>On 27 December, 2004. </a:t>
            </a:r>
            <a:endParaRPr lang="en-US" altLang="zh-CN" sz="3200" dirty="0">
              <a:latin typeface="Comic Sans MS" panose="030F0702030302020204" pitchFamily="66" charset="0"/>
            </a:endParaRPr>
          </a:p>
          <a:p>
            <a:pPr eaLnBrk="1" hangingPunct="1">
              <a:lnSpc>
                <a:spcPct val="90000"/>
              </a:lnSpc>
            </a:pPr>
            <a:r>
              <a:rPr lang="en-US" altLang="zh-CN" sz="3200" dirty="0" err="1">
                <a:latin typeface="Comic Sans MS" panose="030F0702030302020204" pitchFamily="66" charset="0"/>
              </a:rPr>
              <a:t>B.On</a:t>
            </a:r>
            <a:r>
              <a:rPr lang="en-US" altLang="zh-CN" sz="3200" dirty="0">
                <a:latin typeface="Comic Sans MS" panose="030F0702030302020204" pitchFamily="66" charset="0"/>
              </a:rPr>
              <a:t> 26 December, 2004.</a:t>
            </a:r>
            <a:endParaRPr lang="en-US" altLang="zh-CN" sz="3200" dirty="0">
              <a:latin typeface="Comic Sans MS" panose="030F0702030302020204" pitchFamily="66" charset="0"/>
            </a:endParaRPr>
          </a:p>
        </p:txBody>
      </p:sp>
      <p:sp>
        <p:nvSpPr>
          <p:cNvPr id="25" name="TextBox 2"/>
          <p:cNvSpPr/>
          <p:nvPr/>
        </p:nvSpPr>
        <p:spPr>
          <a:xfrm>
            <a:off x="1045273" y="3817253"/>
            <a:ext cx="11468100" cy="1421928"/>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eaLnBrk="1" hangingPunct="1">
              <a:lnSpc>
                <a:spcPct val="90000"/>
              </a:lnSpc>
            </a:pPr>
            <a:r>
              <a:rPr lang="en-US" altLang="zh-CN" sz="3200" dirty="0">
                <a:latin typeface="Comic Sans MS" panose="030F0702030302020204" pitchFamily="66" charset="0"/>
                <a:sym typeface="+mn-ea"/>
              </a:rPr>
              <a:t>A. Because of dangerous conditions.</a:t>
            </a:r>
            <a:endParaRPr lang="en-US" altLang="zh-CN" sz="3200" dirty="0">
              <a:latin typeface="Comic Sans MS" panose="030F0702030302020204" pitchFamily="66" charset="0"/>
              <a:sym typeface="+mn-ea"/>
            </a:endParaRPr>
          </a:p>
          <a:p>
            <a:pPr eaLnBrk="1" hangingPunct="1">
              <a:lnSpc>
                <a:spcPct val="90000"/>
              </a:lnSpc>
            </a:pPr>
            <a:r>
              <a:rPr lang="en-US" altLang="zh-CN" sz="3200" dirty="0">
                <a:latin typeface="Comic Sans MS" panose="030F0702030302020204" pitchFamily="66" charset="0"/>
                <a:sym typeface="+mn-ea"/>
              </a:rPr>
              <a:t>B. Because of damaged roads.</a:t>
            </a:r>
            <a:endParaRPr lang="en-US" altLang="zh-CN" sz="3200" dirty="0">
              <a:latin typeface="Comic Sans MS" panose="030F0702030302020204" pitchFamily="66" charset="0"/>
              <a:sym typeface="+mn-ea"/>
            </a:endParaRPr>
          </a:p>
          <a:p>
            <a:pPr eaLnBrk="1" hangingPunct="1">
              <a:lnSpc>
                <a:spcPct val="90000"/>
              </a:lnSpc>
            </a:pPr>
            <a:r>
              <a:rPr lang="en-US" altLang="zh-CN" sz="3200" dirty="0">
                <a:latin typeface="Comic Sans MS" panose="030F0702030302020204" pitchFamily="66" charset="0"/>
                <a:sym typeface="+mn-ea"/>
              </a:rPr>
              <a:t>C. Both A and B.</a:t>
            </a:r>
            <a:endParaRPr lang="en-US" altLang="zh-CN" sz="3200" dirty="0">
              <a:latin typeface="Comic Sans MS" panose="030F0702030302020204" pitchFamily="66" charset="0"/>
            </a:endParaRPr>
          </a:p>
        </p:txBody>
      </p:sp>
      <p:sp>
        <p:nvSpPr>
          <p:cNvPr id="26" name="文本框 3"/>
          <p:cNvSpPr txBox="1"/>
          <p:nvPr/>
        </p:nvSpPr>
        <p:spPr>
          <a:xfrm>
            <a:off x="1069750" y="457692"/>
            <a:ext cx="4023360" cy="584775"/>
          </a:xfrm>
          <a:prstGeom prst="rect">
            <a:avLst/>
          </a:prstGeom>
          <a:noFill/>
        </p:spPr>
        <p:txBody>
          <a:bodyPr wrap="square" rtlCol="0">
            <a:spAutoFit/>
          </a:bodyPr>
          <a:lstStyle/>
          <a:p>
            <a:r>
              <a:rPr lang="en-US" altLang="zh-CN" sz="3200" b="1" dirty="0">
                <a:solidFill>
                  <a:schemeClr val="bg1"/>
                </a:solidFill>
                <a:latin typeface="Comic Sans MS" panose="030F0702030302020204" pitchFamily="66" charset="0"/>
                <a:ea typeface="宋体" panose="02010600030101010101" pitchFamily="2" charset="-122"/>
              </a:rPr>
              <a:t>Check the answers</a:t>
            </a:r>
            <a:endParaRPr lang="en-US" altLang="zh-CN" sz="3200" b="1" dirty="0">
              <a:solidFill>
                <a:schemeClr val="bg1"/>
              </a:solidFill>
              <a:latin typeface="Comic Sans MS" panose="030F0702030302020204" pitchFamily="66" charset="0"/>
              <a:ea typeface="宋体" panose="02010600030101010101" pitchFamily="2" charset="-122"/>
            </a:endParaRPr>
          </a:p>
        </p:txBody>
      </p:sp>
      <p:sp>
        <p:nvSpPr>
          <p:cNvPr id="11" name="任意多边形 10"/>
          <p:cNvSpPr/>
          <p:nvPr>
            <p:custDataLst>
              <p:tags r:id="rId1"/>
            </p:custDataLst>
          </p:nvPr>
        </p:nvSpPr>
        <p:spPr>
          <a:xfrm>
            <a:off x="963835" y="410776"/>
            <a:ext cx="6446899" cy="673100"/>
          </a:xfrm>
          <a:custGeom>
            <a:avLst/>
            <a:gdLst>
              <a:gd name="connsiteX0" fmla="*/ 0 w 3954840"/>
              <a:gd name="connsiteY0" fmla="*/ 0 h 557348"/>
              <a:gd name="connsiteX1" fmla="*/ 3835506 w 3954840"/>
              <a:gd name="connsiteY1" fmla="*/ 0 h 557348"/>
              <a:gd name="connsiteX2" fmla="*/ 3954840 w 3954840"/>
              <a:gd name="connsiteY2" fmla="*/ 92893 h 557348"/>
              <a:gd name="connsiteX3" fmla="*/ 3954840 w 3954840"/>
              <a:gd name="connsiteY3" fmla="*/ 464455 h 557348"/>
              <a:gd name="connsiteX4" fmla="*/ 3835506 w 3954840"/>
              <a:gd name="connsiteY4" fmla="*/ 557348 h 557348"/>
              <a:gd name="connsiteX5" fmla="*/ 0 w 3954840"/>
              <a:gd name="connsiteY5" fmla="*/ 557348 h 557348"/>
              <a:gd name="connsiteX6" fmla="*/ 45938 w 3954840"/>
              <a:gd name="connsiteY6" fmla="*/ 532414 h 557348"/>
              <a:gd name="connsiteX7" fmla="*/ 180850 w 3954840"/>
              <a:gd name="connsiteY7" fmla="*/ 278674 h 557348"/>
              <a:gd name="connsiteX8" fmla="*/ 45938 w 3954840"/>
              <a:gd name="connsiteY8" fmla="*/ 24934 h 5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840" h="557348">
                <a:moveTo>
                  <a:pt x="0" y="0"/>
                </a:moveTo>
                <a:lnTo>
                  <a:pt x="3835506" y="0"/>
                </a:lnTo>
                <a:cubicBezTo>
                  <a:pt x="3901412" y="0"/>
                  <a:pt x="3954840" y="41590"/>
                  <a:pt x="3954840" y="92893"/>
                </a:cubicBezTo>
                <a:lnTo>
                  <a:pt x="3954840" y="464455"/>
                </a:lnTo>
                <a:cubicBezTo>
                  <a:pt x="3954840" y="515758"/>
                  <a:pt x="3901412" y="557348"/>
                  <a:pt x="3835506" y="557348"/>
                </a:cubicBezTo>
                <a:lnTo>
                  <a:pt x="0" y="557348"/>
                </a:lnTo>
                <a:lnTo>
                  <a:pt x="45938" y="532414"/>
                </a:lnTo>
                <a:cubicBezTo>
                  <a:pt x="127334" y="477424"/>
                  <a:pt x="180850" y="384299"/>
                  <a:pt x="180850" y="278674"/>
                </a:cubicBezTo>
                <a:cubicBezTo>
                  <a:pt x="180850" y="173050"/>
                  <a:pt x="127334" y="79925"/>
                  <a:pt x="45938" y="24934"/>
                </a:cubicBezTo>
                <a:close/>
              </a:path>
            </a:pathLst>
          </a:custGeom>
          <a:solidFill>
            <a:srgbClr val="A67653"/>
          </a:solidFill>
        </p:spPr>
        <p:txBody>
          <a:bodyPr anchor="ctr"/>
          <a:lstStyle/>
          <a:p>
            <a:pPr>
              <a:defRPr/>
            </a:pPr>
            <a:r>
              <a:rPr lang="en-US" altLang="zh-CN" sz="3000" b="1" dirty="0">
                <a:solidFill>
                  <a:schemeClr val="bg1"/>
                </a:solidFill>
                <a:latin typeface="Comic Sans MS" panose="030F0702030302020204" pitchFamily="66" charset="0"/>
                <a:ea typeface="宋体" panose="02010600030101010101" pitchFamily="2" charset="-122"/>
              </a:rPr>
              <a:t>  Check your answers (Exercise2) </a:t>
            </a:r>
            <a:endParaRPr lang="zh-CN" altLang="en-US" sz="3000" b="1" dirty="0">
              <a:solidFill>
                <a:schemeClr val="bg1"/>
              </a:solidFill>
              <a:latin typeface="Comic Sans MS" panose="030F0702030302020204" pitchFamily="66" charset="0"/>
              <a:ea typeface="宋体" panose="02010600030101010101" pitchFamily="2" charset="-122"/>
            </a:endParaRPr>
          </a:p>
        </p:txBody>
      </p:sp>
      <p:sp>
        <p:nvSpPr>
          <p:cNvPr id="12" name="椭圆 11"/>
          <p:cNvSpPr/>
          <p:nvPr>
            <p:custDataLst>
              <p:tags r:id="rId2"/>
            </p:custDataLst>
          </p:nvPr>
        </p:nvSpPr>
        <p:spPr>
          <a:xfrm>
            <a:off x="406040" y="404330"/>
            <a:ext cx="639233" cy="673100"/>
          </a:xfrm>
          <a:prstGeom prst="ellipse">
            <a:avLst/>
          </a:prstGeom>
          <a:solidFill>
            <a:srgbClr val="A67653"/>
          </a:solidFill>
        </p:spPr>
        <p:txBody>
          <a:bodyPr anchor="ctr"/>
          <a:lstStyle/>
          <a:p>
            <a:pPr algn="ctr">
              <a:buClr>
                <a:srgbClr val="963B22"/>
              </a:buClr>
              <a:defRPr/>
            </a:pPr>
            <a:r>
              <a:rPr lang="en-US" altLang="zh-CN" sz="4800" b="1" spc="400" dirty="0">
                <a:solidFill>
                  <a:schemeClr val="bg1"/>
                </a:solidFill>
                <a:latin typeface="华文隶书" panose="02010800040101010101" pitchFamily="2" charset="-122"/>
                <a:ea typeface="华文隶书" panose="02010800040101010101" pitchFamily="2" charset="-122"/>
              </a:rPr>
              <a:t>2</a:t>
            </a:r>
            <a:endParaRPr lang="zh-CN" altLang="en-US" sz="4800" b="1" spc="400" dirty="0">
              <a:solidFill>
                <a:schemeClr val="bg1"/>
              </a:solidFill>
              <a:latin typeface="华文隶书" panose="02010800040101010101" pitchFamily="2" charset="-122"/>
              <a:ea typeface="华文隶书" panose="02010800040101010101" pitchFamily="2" charset="-122"/>
            </a:endParaRPr>
          </a:p>
        </p:txBody>
      </p:sp>
      <p:sp>
        <p:nvSpPr>
          <p:cNvPr id="13" name=" 212"/>
          <p:cNvSpPr/>
          <p:nvPr/>
        </p:nvSpPr>
        <p:spPr>
          <a:xfrm>
            <a:off x="963835" y="2206886"/>
            <a:ext cx="501650" cy="454660"/>
          </a:xfrm>
          <a:prstGeom prst="heart">
            <a:avLst/>
          </a:prstGeom>
          <a:solidFill>
            <a:srgbClr val="FF0000"/>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eaLnBrk="1" fontAlgn="auto" hangingPunct="1">
              <a:spcBef>
                <a:spcPts val="0"/>
              </a:spcBef>
              <a:spcAft>
                <a:spcPts val="0"/>
              </a:spcAft>
              <a:defRPr/>
            </a:pPr>
            <a:endParaRPr lang="zh-CN" altLang="en-US">
              <a:solidFill>
                <a:srgbClr val="FF0000"/>
              </a:solidFill>
            </a:endParaRPr>
          </a:p>
        </p:txBody>
      </p:sp>
      <p:sp>
        <p:nvSpPr>
          <p:cNvPr id="14" name=" 212"/>
          <p:cNvSpPr/>
          <p:nvPr/>
        </p:nvSpPr>
        <p:spPr>
          <a:xfrm>
            <a:off x="1045273" y="4784521"/>
            <a:ext cx="501650" cy="454660"/>
          </a:xfrm>
          <a:prstGeom prst="heart">
            <a:avLst/>
          </a:prstGeom>
          <a:solidFill>
            <a:srgbClr val="FF0000"/>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eaLnBrk="1" fontAlgn="auto" hangingPunct="1">
              <a:spcBef>
                <a:spcPts val="0"/>
              </a:spcBef>
              <a:spcAft>
                <a:spcPts val="0"/>
              </a:spcAft>
              <a:defRPr/>
            </a:pPr>
            <a:endParaRPr lang="zh-CN" alt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形标注 5"/>
          <p:cNvSpPr/>
          <p:nvPr/>
        </p:nvSpPr>
        <p:spPr>
          <a:xfrm>
            <a:off x="298174" y="195133"/>
            <a:ext cx="6019543" cy="2087668"/>
          </a:xfrm>
          <a:prstGeom prst="wedgeEllipseCallout">
            <a:avLst>
              <a:gd name="adj1" fmla="val 56840"/>
              <a:gd name="adj2" fmla="val 41242"/>
            </a:avLst>
          </a:prstGeom>
          <a:solidFill>
            <a:schemeClr val="bg2"/>
          </a:solidFill>
          <a:ln>
            <a:solidFill>
              <a:srgbClr val="F9E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7" name="TextBox 1"/>
          <p:cNvSpPr/>
          <p:nvPr/>
        </p:nvSpPr>
        <p:spPr>
          <a:xfrm>
            <a:off x="645773" y="624540"/>
            <a:ext cx="5875777" cy="1338828"/>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If you are asked to write </a:t>
            </a:r>
            <a:endParaRPr lang="en-US" altLang="zh-CN" sz="3000" dirty="0">
              <a:latin typeface="Comic Sans MS" panose="030F0702030302020204" pitchFamily="66" charset="0"/>
            </a:endParaRPr>
          </a:p>
          <a:p>
            <a:pPr marL="0" lvl="0" indent="0" eaLnBrk="1" hangingPunct="1">
              <a:lnSpc>
                <a:spcPct val="90000"/>
              </a:lnSpc>
            </a:pPr>
            <a:r>
              <a:rPr lang="en-US" altLang="zh-CN" sz="3000" dirty="0">
                <a:latin typeface="Comic Sans MS" panose="030F0702030302020204" pitchFamily="66" charset="0"/>
              </a:rPr>
              <a:t>a </a:t>
            </a:r>
            <a:r>
              <a:rPr lang="en-US" altLang="zh-CN" sz="3000" dirty="0">
                <a:solidFill>
                  <a:srgbClr val="FF0000"/>
                </a:solidFill>
                <a:latin typeface="Comic Sans MS" panose="030F0702030302020204" pitchFamily="66" charset="0"/>
              </a:rPr>
              <a:t>summary</a:t>
            </a:r>
            <a:r>
              <a:rPr lang="en-US" altLang="zh-CN" sz="3000" dirty="0">
                <a:latin typeface="Comic Sans MS" panose="030F0702030302020204" pitchFamily="66" charset="0"/>
              </a:rPr>
              <a:t> of the</a:t>
            </a:r>
            <a:r>
              <a:rPr lang="en-US" altLang="zh-CN" sz="3000" dirty="0">
                <a:solidFill>
                  <a:srgbClr val="FF0000"/>
                </a:solidFill>
                <a:latin typeface="Comic Sans MS" panose="030F0702030302020204" pitchFamily="66" charset="0"/>
              </a:rPr>
              <a:t> news report</a:t>
            </a:r>
            <a:r>
              <a:rPr lang="en-US" altLang="zh-CN" sz="3000" dirty="0">
                <a:latin typeface="Comic Sans MS" panose="030F0702030302020204" pitchFamily="66" charset="0"/>
              </a:rPr>
              <a:t>, </a:t>
            </a:r>
            <a:endParaRPr lang="en-US" altLang="zh-CN" sz="3000" dirty="0">
              <a:latin typeface="Comic Sans MS" panose="030F0702030302020204" pitchFamily="66" charset="0"/>
            </a:endParaRPr>
          </a:p>
          <a:p>
            <a:pPr marL="0" lvl="0" indent="0" eaLnBrk="1" hangingPunct="1">
              <a:lnSpc>
                <a:spcPct val="90000"/>
              </a:lnSpc>
            </a:pPr>
            <a:r>
              <a:rPr lang="en-US" altLang="zh-CN" sz="3000" dirty="0">
                <a:latin typeface="Comic Sans MS" panose="030F0702030302020204" pitchFamily="66" charset="0"/>
              </a:rPr>
              <a:t>What will you do at first?</a:t>
            </a:r>
            <a:endParaRPr lang="en-US" altLang="zh-CN" sz="3000" dirty="0">
              <a:latin typeface="Comic Sans MS" panose="030F0702030302020204" pitchFamily="66" charset="0"/>
            </a:endParaRPr>
          </a:p>
        </p:txBody>
      </p:sp>
      <p:sp>
        <p:nvSpPr>
          <p:cNvPr id="8" name="横卷形 7"/>
          <p:cNvSpPr/>
          <p:nvPr/>
        </p:nvSpPr>
        <p:spPr>
          <a:xfrm>
            <a:off x="298174" y="3645128"/>
            <a:ext cx="6593946" cy="2931263"/>
          </a:xfrm>
          <a:prstGeom prst="horizontalScroll">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5"/>
          <p:cNvSpPr txBox="1"/>
          <p:nvPr/>
        </p:nvSpPr>
        <p:spPr>
          <a:xfrm>
            <a:off x="645773" y="4059662"/>
            <a:ext cx="6360957" cy="2062103"/>
          </a:xfrm>
          <a:prstGeom prst="rect">
            <a:avLst/>
          </a:prstGeom>
          <a:noFill/>
        </p:spPr>
        <p:txBody>
          <a:bodyPr wrap="square" rtlCol="0">
            <a:spAutoFit/>
          </a:bodyPr>
          <a:lstStyle/>
          <a:p>
            <a:r>
              <a:rPr lang="zh-CN" altLang="en-US" sz="3200" b="1" dirty="0">
                <a:solidFill>
                  <a:srgbClr val="002060"/>
                </a:solidFill>
                <a:latin typeface="Arial Narrow" panose="020B0606020202030204" charset="0"/>
                <a:sym typeface="+mn-ea"/>
              </a:rPr>
              <a:t>A summary is a short statement of </a:t>
            </a:r>
            <a:r>
              <a:rPr lang="zh-CN" altLang="en-US" sz="3200" b="1" dirty="0">
                <a:solidFill>
                  <a:srgbClr val="FF0000"/>
                </a:solidFill>
                <a:latin typeface="Arial Narrow" panose="020B0606020202030204" charset="0"/>
                <a:sym typeface="+mn-ea"/>
              </a:rPr>
              <a:t>main points</a:t>
            </a:r>
            <a:r>
              <a:rPr lang="zh-CN" altLang="en-US" sz="3200" b="1" dirty="0">
                <a:solidFill>
                  <a:srgbClr val="002060"/>
                </a:solidFill>
                <a:latin typeface="Arial Narrow" panose="020B0606020202030204" charset="0"/>
                <a:sym typeface="+mn-ea"/>
              </a:rPr>
              <a:t>. A summary </a:t>
            </a:r>
            <a:r>
              <a:rPr lang="en-US" altLang="zh-CN" sz="3200" b="1" dirty="0">
                <a:solidFill>
                  <a:srgbClr val="002060"/>
                </a:solidFill>
                <a:latin typeface="Arial Narrow" panose="020B0606020202030204" charset="0"/>
                <a:sym typeface="+mn-ea"/>
              </a:rPr>
              <a:t>only tells </a:t>
            </a:r>
            <a:r>
              <a:rPr lang="zh-CN" altLang="en-US" sz="3200" b="1" dirty="0">
                <a:solidFill>
                  <a:srgbClr val="002060"/>
                </a:solidFill>
                <a:latin typeface="Arial Narrow" panose="020B0606020202030204" charset="0"/>
                <a:sym typeface="+mn-ea"/>
              </a:rPr>
              <a:t>the most important information of a </a:t>
            </a:r>
            <a:r>
              <a:rPr lang="en-US" altLang="zh-CN" sz="3200" b="1" dirty="0">
                <a:solidFill>
                  <a:srgbClr val="002060"/>
                </a:solidFill>
                <a:latin typeface="Arial Narrow" panose="020B0606020202030204" charset="0"/>
                <a:sym typeface="+mn-ea"/>
              </a:rPr>
              <a:t>l</a:t>
            </a:r>
            <a:r>
              <a:rPr lang="zh-CN" altLang="en-US" sz="3200" b="1" dirty="0">
                <a:solidFill>
                  <a:srgbClr val="002060"/>
                </a:solidFill>
                <a:latin typeface="Arial Narrow" panose="020B0606020202030204" charset="0"/>
                <a:sym typeface="+mn-ea"/>
              </a:rPr>
              <a:t>onger passage.</a:t>
            </a:r>
            <a:endParaRPr lang="zh-CN" altLang="en-US" sz="3200" b="1" dirty="0">
              <a:solidFill>
                <a:srgbClr val="002060"/>
              </a:solidFill>
              <a:latin typeface="Arial Narrow" panose="020B0606020202030204" charset="0"/>
              <a:sym typeface="+mn-ea"/>
            </a:endParaRPr>
          </a:p>
        </p:txBody>
      </p:sp>
      <p:sp>
        <p:nvSpPr>
          <p:cNvPr id="10" name="椭圆形标注 9"/>
          <p:cNvSpPr/>
          <p:nvPr/>
        </p:nvSpPr>
        <p:spPr>
          <a:xfrm>
            <a:off x="309067" y="1801505"/>
            <a:ext cx="6019543" cy="2112244"/>
          </a:xfrm>
          <a:prstGeom prst="wedgeEllipseCallout">
            <a:avLst>
              <a:gd name="adj1" fmla="val 56840"/>
              <a:gd name="adj2" fmla="val 41242"/>
            </a:avLst>
          </a:prstGeom>
          <a:solidFill>
            <a:schemeClr val="bg2"/>
          </a:solidFill>
          <a:ln>
            <a:solidFill>
              <a:srgbClr val="F9E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endParaRPr>
          </a:p>
        </p:txBody>
      </p:sp>
      <p:sp>
        <p:nvSpPr>
          <p:cNvPr id="11" name="TextBox 1"/>
          <p:cNvSpPr/>
          <p:nvPr/>
        </p:nvSpPr>
        <p:spPr>
          <a:xfrm>
            <a:off x="754931" y="2395962"/>
            <a:ext cx="5766619" cy="923330"/>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r>
              <a:rPr lang="en-US" altLang="zh-CN" sz="3000" dirty="0">
                <a:latin typeface="Comic Sans MS" panose="030F0702030302020204" pitchFamily="66" charset="0"/>
              </a:rPr>
              <a:t>What </a:t>
            </a:r>
            <a:r>
              <a:rPr lang="en-US" altLang="zh-CN" sz="3000" dirty="0">
                <a:solidFill>
                  <a:srgbClr val="FF0000"/>
                </a:solidFill>
                <a:latin typeface="Comic Sans MS" panose="030F0702030302020204" pitchFamily="66" charset="0"/>
              </a:rPr>
              <a:t>main points </a:t>
            </a:r>
            <a:r>
              <a:rPr lang="en-US" altLang="zh-CN" sz="3000" dirty="0">
                <a:latin typeface="Comic Sans MS" panose="030F0702030302020204" pitchFamily="66" charset="0"/>
              </a:rPr>
              <a:t>should be included in a news report ?</a:t>
            </a:r>
            <a:endParaRPr lang="en-US" altLang="zh-CN" sz="3000" dirty="0">
              <a:latin typeface="Comic Sans MS" panose="030F0702030302020204" pitchFamily="66" charset="0"/>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92120" y="281608"/>
            <a:ext cx="5055101" cy="6208307"/>
          </a:xfrm>
          <a:prstGeom prst="rect">
            <a:avLst/>
          </a:prstGeom>
        </p:spPr>
      </p:pic>
      <p:sp>
        <p:nvSpPr>
          <p:cNvPr id="3" name="文本框 2"/>
          <p:cNvSpPr txBox="1"/>
          <p:nvPr/>
        </p:nvSpPr>
        <p:spPr>
          <a:xfrm>
            <a:off x="617281" y="4176215"/>
            <a:ext cx="6139557" cy="1815882"/>
          </a:xfrm>
          <a:prstGeom prst="rect">
            <a:avLst/>
          </a:prstGeom>
          <a:solidFill>
            <a:schemeClr val="bg2"/>
          </a:solidFill>
        </p:spPr>
        <p:txBody>
          <a:bodyPr wrap="square" rtlCol="0">
            <a:spAutoFit/>
          </a:bodyPr>
          <a:lstStyle/>
          <a:p>
            <a:endParaRPr lang="en-US" altLang="zh-CN" sz="2800" b="1" dirty="0">
              <a:latin typeface="微软雅黑" panose="020B0503020204020204" pitchFamily="34" charset="-122"/>
              <a:ea typeface="微软雅黑" panose="020B0503020204020204" pitchFamily="34" charset="-122"/>
            </a:endParaRPr>
          </a:p>
          <a:p>
            <a:r>
              <a:rPr lang="en-US" altLang="zh-CN" sz="2800" dirty="0">
                <a:solidFill>
                  <a:srgbClr val="FF0000"/>
                </a:solidFill>
                <a:latin typeface="Comic Sans MS" panose="030F0702030302020204" pitchFamily="66" charset="0"/>
              </a:rPr>
              <a:t>Main points </a:t>
            </a:r>
            <a:r>
              <a:rPr lang="en-US" altLang="zh-CN" sz="2800" dirty="0">
                <a:latin typeface="Comic Sans MS" panose="030F0702030302020204" pitchFamily="66" charset="0"/>
              </a:rPr>
              <a:t>should be included in a news report </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date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place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cause</a:t>
            </a:r>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effect</a:t>
            </a:r>
            <a:r>
              <a:rPr lang="zh-CN" altLang="en-US" sz="2800" b="1" dirty="0">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following events.</a:t>
            </a:r>
            <a:endParaRPr lang="en-US" altLang="zh-CN" sz="28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8174" y="281608"/>
            <a:ext cx="11595652" cy="629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
          <p:cNvGrpSpPr/>
          <p:nvPr/>
        </p:nvGrpSpPr>
        <p:grpSpPr>
          <a:xfrm>
            <a:off x="10723034" y="606425"/>
            <a:ext cx="1754717" cy="522288"/>
            <a:chOff x="7114" y="9746"/>
            <a:chExt cx="2075" cy="823"/>
          </a:xfrm>
        </p:grpSpPr>
        <p:sp>
          <p:nvSpPr>
            <p:cNvPr id="6" name="等腰三角形 1"/>
            <p:cNvSpPr/>
            <p:nvPr/>
          </p:nvSpPr>
          <p:spPr>
            <a:xfrm rot="2880000">
              <a:off x="8303" y="9812"/>
              <a:ext cx="473" cy="539"/>
            </a:xfrm>
            <a:prstGeom prst="triangle">
              <a:avLst>
                <a:gd name="adj" fmla="val 50000"/>
              </a:avLst>
            </a:prstGeom>
            <a:solidFill>
              <a:srgbClr val="00B0F0"/>
            </a:solidFill>
            <a:ln>
              <a:noFill/>
              <a:miter lim="800000"/>
            </a:ln>
          </p:spPr>
          <p:txBody>
            <a:bodyPr rot="10800000" vert="vert">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algn="ctr" eaLnBrk="1" hangingPunct="1"/>
              <a:endParaRPr lang="zh-CN" altLang="en-US" sz="2800">
                <a:solidFill>
                  <a:srgbClr val="002060"/>
                </a:solidFill>
              </a:endParaRPr>
            </a:p>
          </p:txBody>
        </p:sp>
        <p:sp>
          <p:nvSpPr>
            <p:cNvPr id="7" name="文本框 4"/>
            <p:cNvSpPr/>
            <p:nvPr/>
          </p:nvSpPr>
          <p:spPr>
            <a:xfrm>
              <a:off x="7114" y="9746"/>
              <a:ext cx="2075" cy="823"/>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2800" dirty="0">
                  <a:latin typeface="Arial Narrow" panose="020B0606020202030204" charset="0"/>
                  <a:sym typeface="宋体" panose="02010600030101010101" pitchFamily="2" charset="-122"/>
                </a:rPr>
                <a:t>P 55 2</a:t>
              </a:r>
              <a:endParaRPr lang="en-US" altLang="zh-CN" sz="2800" dirty="0">
                <a:latin typeface="Arial Narrow" panose="020B0606020202030204" charset="0"/>
                <a:sym typeface="宋体" panose="02010600030101010101" pitchFamily="2" charset="-122"/>
              </a:endParaRPr>
            </a:p>
          </p:txBody>
        </p:sp>
      </p:grpSp>
      <p:grpSp>
        <p:nvGrpSpPr>
          <p:cNvPr id="9" name="组合 14"/>
          <p:cNvGrpSpPr/>
          <p:nvPr/>
        </p:nvGrpSpPr>
        <p:grpSpPr>
          <a:xfrm>
            <a:off x="378460" y="4843793"/>
            <a:ext cx="11637433" cy="1331912"/>
            <a:chOff x="737" y="12483"/>
            <a:chExt cx="12630" cy="2100"/>
          </a:xfrm>
        </p:grpSpPr>
        <p:sp>
          <p:nvSpPr>
            <p:cNvPr id="10" name="矩形 5"/>
            <p:cNvSpPr/>
            <p:nvPr/>
          </p:nvSpPr>
          <p:spPr>
            <a:xfrm>
              <a:off x="737"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1" name="矩形 6"/>
            <p:cNvSpPr/>
            <p:nvPr/>
          </p:nvSpPr>
          <p:spPr>
            <a:xfrm>
              <a:off x="11008"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2" name="矩形 7"/>
            <p:cNvSpPr/>
            <p:nvPr/>
          </p:nvSpPr>
          <p:spPr>
            <a:xfrm>
              <a:off x="737"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3" name="矩形 8"/>
            <p:cNvSpPr/>
            <p:nvPr/>
          </p:nvSpPr>
          <p:spPr>
            <a:xfrm>
              <a:off x="7312"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4" name="矩形 9"/>
            <p:cNvSpPr/>
            <p:nvPr/>
          </p:nvSpPr>
          <p:spPr>
            <a:xfrm>
              <a:off x="4024" y="12651"/>
              <a:ext cx="680" cy="678"/>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5" name="矩形 10"/>
            <p:cNvSpPr/>
            <p:nvPr/>
          </p:nvSpPr>
          <p:spPr>
            <a:xfrm>
              <a:off x="4024"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6" name="矩形 11"/>
            <p:cNvSpPr/>
            <p:nvPr/>
          </p:nvSpPr>
          <p:spPr>
            <a:xfrm>
              <a:off x="7312" y="13782"/>
              <a:ext cx="680" cy="681"/>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marR="0" lvl="0" indent="0" algn="ctr" eaLnBrk="1" hangingPunct="1"/>
              <a:endParaRPr lang="zh-CN" altLang="en-US" sz="3200">
                <a:solidFill>
                  <a:srgbClr val="FFFFFF"/>
                </a:solidFill>
                <a:latin typeface="Arial Narrow" panose="020B0606020202030204" charset="0"/>
                <a:ea typeface="微软雅黑" panose="020B0503020204020204" pitchFamily="34" charset="-122"/>
              </a:endParaRPr>
            </a:p>
          </p:txBody>
        </p:sp>
        <p:sp>
          <p:nvSpPr>
            <p:cNvPr id="17" name="TextBox 3"/>
            <p:cNvSpPr/>
            <p:nvPr/>
          </p:nvSpPr>
          <p:spPr>
            <a:xfrm>
              <a:off x="1530" y="12530"/>
              <a:ext cx="1461"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date</a:t>
              </a:r>
              <a:endParaRPr lang="en-US" altLang="zh-CN" sz="3200" dirty="0">
                <a:latin typeface="Arial Narrow" panose="020B0606020202030204" charset="0"/>
              </a:endParaRPr>
            </a:p>
          </p:txBody>
        </p:sp>
        <p:sp>
          <p:nvSpPr>
            <p:cNvPr id="18" name="TextBox 20"/>
            <p:cNvSpPr/>
            <p:nvPr/>
          </p:nvSpPr>
          <p:spPr>
            <a:xfrm>
              <a:off x="1530" y="13663"/>
              <a:ext cx="1781"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cause</a:t>
              </a:r>
              <a:endParaRPr lang="en-US" altLang="zh-CN" sz="3200" dirty="0">
                <a:latin typeface="Arial Narrow" panose="020B0606020202030204" charset="0"/>
              </a:endParaRPr>
            </a:p>
          </p:txBody>
        </p:sp>
        <p:sp>
          <p:nvSpPr>
            <p:cNvPr id="19" name="TextBox 21"/>
            <p:cNvSpPr/>
            <p:nvPr/>
          </p:nvSpPr>
          <p:spPr>
            <a:xfrm>
              <a:off x="8107" y="13663"/>
              <a:ext cx="4678"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following events</a:t>
              </a:r>
              <a:endParaRPr lang="en-US" altLang="zh-CN" sz="3200" dirty="0">
                <a:latin typeface="Arial Narrow" panose="020B0606020202030204" charset="0"/>
              </a:endParaRPr>
            </a:p>
          </p:txBody>
        </p:sp>
        <p:sp>
          <p:nvSpPr>
            <p:cNvPr id="20" name="TextBox 22"/>
            <p:cNvSpPr/>
            <p:nvPr/>
          </p:nvSpPr>
          <p:spPr>
            <a:xfrm>
              <a:off x="11622" y="12483"/>
              <a:ext cx="1745"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event</a:t>
              </a:r>
              <a:endParaRPr lang="en-US" altLang="zh-CN" sz="3200" dirty="0">
                <a:latin typeface="Arial Narrow" panose="020B0606020202030204" charset="0"/>
              </a:endParaRPr>
            </a:p>
          </p:txBody>
        </p:sp>
        <p:sp>
          <p:nvSpPr>
            <p:cNvPr id="21" name="TextBox 23"/>
            <p:cNvSpPr/>
            <p:nvPr/>
          </p:nvSpPr>
          <p:spPr>
            <a:xfrm>
              <a:off x="4817" y="13663"/>
              <a:ext cx="1779"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effect</a:t>
              </a:r>
              <a:endParaRPr lang="en-US" altLang="zh-CN" sz="3200" dirty="0">
                <a:latin typeface="Arial Narrow" panose="020B0606020202030204" charset="0"/>
              </a:endParaRPr>
            </a:p>
          </p:txBody>
        </p:sp>
        <p:sp>
          <p:nvSpPr>
            <p:cNvPr id="22" name="TextBox 24"/>
            <p:cNvSpPr/>
            <p:nvPr/>
          </p:nvSpPr>
          <p:spPr>
            <a:xfrm>
              <a:off x="8107" y="12530"/>
              <a:ext cx="1710"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place</a:t>
              </a:r>
              <a:endParaRPr lang="en-US" altLang="zh-CN" sz="3200" dirty="0">
                <a:latin typeface="Arial Narrow" panose="020B0606020202030204" charset="0"/>
              </a:endParaRPr>
            </a:p>
          </p:txBody>
        </p:sp>
        <p:sp>
          <p:nvSpPr>
            <p:cNvPr id="23" name="TextBox 25"/>
            <p:cNvSpPr/>
            <p:nvPr/>
          </p:nvSpPr>
          <p:spPr>
            <a:xfrm>
              <a:off x="4817" y="12530"/>
              <a:ext cx="1496" cy="920"/>
            </a:xfrm>
            <a:prstGeom prst="rect">
              <a:avLst/>
            </a:prstGeom>
            <a:noFill/>
            <a:ln>
              <a:noFill/>
              <a:miter lim="800000"/>
            </a:ln>
          </p:spPr>
          <p:txBody>
            <a:bodyPr>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r>
                <a:rPr lang="en-US" altLang="zh-CN" sz="3200" dirty="0">
                  <a:latin typeface="Arial Narrow" panose="020B0606020202030204" charset="0"/>
                </a:rPr>
                <a:t>time</a:t>
              </a:r>
              <a:endParaRPr lang="en-US" altLang="zh-CN" sz="3200" dirty="0">
                <a:latin typeface="Arial Narrow" panose="020B0606020202030204" charset="0"/>
              </a:endParaRPr>
            </a:p>
          </p:txBody>
        </p:sp>
      </p:grpSp>
      <p:sp>
        <p:nvSpPr>
          <p:cNvPr id="24" name="勾"/>
          <p:cNvSpPr/>
          <p:nvPr/>
        </p:nvSpPr>
        <p:spPr bwMode="auto">
          <a:xfrm>
            <a:off x="443230" y="4873943"/>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5" name="勾"/>
          <p:cNvSpPr/>
          <p:nvPr/>
        </p:nvSpPr>
        <p:spPr bwMode="auto">
          <a:xfrm>
            <a:off x="6490547" y="4880292"/>
            <a:ext cx="575733" cy="503238"/>
          </a:xfrm>
          <a:custGeom>
            <a:avLst/>
            <a:gdLst/>
            <a:ahLst/>
            <a:cxnLst>
              <a:cxn ang="0">
                <a:pos x="431800" y="20011"/>
              </a:cxn>
              <a:cxn ang="0">
                <a:pos x="386080" y="62627"/>
              </a:cxn>
              <a:cxn ang="0">
                <a:pos x="341630" y="110801"/>
              </a:cxn>
              <a:cxn ang="0">
                <a:pos x="298768" y="164163"/>
              </a:cxn>
              <a:cxn ang="0">
                <a:pos x="258128" y="223084"/>
              </a:cxn>
              <a:cxn ang="0">
                <a:pos x="220028" y="283488"/>
              </a:cxn>
              <a:cxn ang="0">
                <a:pos x="188595" y="344632"/>
              </a:cxn>
              <a:cxn ang="0">
                <a:pos x="162243" y="404294"/>
              </a:cxn>
              <a:cxn ang="0">
                <a:pos x="141605" y="463586"/>
              </a:cxn>
              <a:cxn ang="0">
                <a:pos x="119063" y="481744"/>
              </a:cxn>
              <a:cxn ang="0">
                <a:pos x="103188" y="496196"/>
              </a:cxn>
              <a:cxn ang="0">
                <a:pos x="94615" y="495455"/>
              </a:cxn>
              <a:cxn ang="0">
                <a:pos x="88583" y="472850"/>
              </a:cxn>
              <a:cxn ang="0">
                <a:pos x="76200" y="436534"/>
              </a:cxn>
              <a:cxn ang="0">
                <a:pos x="64770" y="403183"/>
              </a:cxn>
              <a:cxn ang="0">
                <a:pos x="54293" y="375390"/>
              </a:cxn>
              <a:cxn ang="0">
                <a:pos x="44450" y="353155"/>
              </a:cxn>
              <a:cxn ang="0">
                <a:pos x="35243" y="336109"/>
              </a:cxn>
              <a:cxn ang="0">
                <a:pos x="27305" y="323510"/>
              </a:cxn>
              <a:cxn ang="0">
                <a:pos x="18415" y="314245"/>
              </a:cxn>
              <a:cxn ang="0">
                <a:pos x="9208" y="308316"/>
              </a:cxn>
              <a:cxn ang="0">
                <a:pos x="0" y="305722"/>
              </a:cxn>
              <a:cxn ang="0">
                <a:pos x="12065" y="292752"/>
              </a:cxn>
              <a:cxn ang="0">
                <a:pos x="24448" y="283488"/>
              </a:cxn>
              <a:cxn ang="0">
                <a:pos x="34608" y="278670"/>
              </a:cxn>
              <a:cxn ang="0">
                <a:pos x="45085" y="276447"/>
              </a:cxn>
              <a:cxn ang="0">
                <a:pos x="58420" y="282005"/>
              </a:cxn>
              <a:cxn ang="0">
                <a:pos x="73343" y="298681"/>
              </a:cxn>
              <a:cxn ang="0">
                <a:pos x="87948" y="325362"/>
              </a:cxn>
              <a:cxn ang="0">
                <a:pos x="103823" y="363161"/>
              </a:cxn>
              <a:cxn ang="0">
                <a:pos x="129858" y="363902"/>
              </a:cxn>
              <a:cxn ang="0">
                <a:pos x="160973" y="304981"/>
              </a:cxn>
              <a:cxn ang="0">
                <a:pos x="195263" y="247913"/>
              </a:cxn>
              <a:cxn ang="0">
                <a:pos x="232410" y="194180"/>
              </a:cxn>
              <a:cxn ang="0">
                <a:pos x="272733" y="142670"/>
              </a:cxn>
              <a:cxn ang="0">
                <a:pos x="314008" y="95978"/>
              </a:cxn>
              <a:cxn ang="0">
                <a:pos x="356870" y="53362"/>
              </a:cxn>
              <a:cxn ang="0">
                <a:pos x="400050" y="16305"/>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6" name="勾"/>
          <p:cNvSpPr/>
          <p:nvPr/>
        </p:nvSpPr>
        <p:spPr bwMode="auto">
          <a:xfrm>
            <a:off x="9925896" y="4915219"/>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28" name="勾"/>
          <p:cNvSpPr/>
          <p:nvPr/>
        </p:nvSpPr>
        <p:spPr bwMode="auto">
          <a:xfrm>
            <a:off x="488588" y="5609182"/>
            <a:ext cx="713317" cy="503238"/>
          </a:xfrm>
          <a:custGeom>
            <a:avLst/>
            <a:gdLst/>
            <a:ahLst/>
            <a:cxnLst>
              <a:cxn ang="0">
                <a:pos x="534987" y="20011"/>
              </a:cxn>
              <a:cxn ang="0">
                <a:pos x="478341" y="62627"/>
              </a:cxn>
              <a:cxn ang="0">
                <a:pos x="423269" y="110801"/>
              </a:cxn>
              <a:cxn ang="0">
                <a:pos x="370164" y="164163"/>
              </a:cxn>
              <a:cxn ang="0">
                <a:pos x="319812" y="223084"/>
              </a:cxn>
              <a:cxn ang="0">
                <a:pos x="272607" y="283488"/>
              </a:cxn>
              <a:cxn ang="0">
                <a:pos x="233663" y="344632"/>
              </a:cxn>
              <a:cxn ang="0">
                <a:pos x="201013" y="404294"/>
              </a:cxn>
              <a:cxn ang="0">
                <a:pos x="175444" y="463586"/>
              </a:cxn>
              <a:cxn ang="0">
                <a:pos x="147515" y="481744"/>
              </a:cxn>
              <a:cxn ang="0">
                <a:pos x="127846" y="496196"/>
              </a:cxn>
              <a:cxn ang="0">
                <a:pos x="117225" y="495455"/>
              </a:cxn>
              <a:cxn ang="0">
                <a:pos x="109751" y="472850"/>
              </a:cxn>
              <a:cxn ang="0">
                <a:pos x="94409" y="436534"/>
              </a:cxn>
              <a:cxn ang="0">
                <a:pos x="80248" y="403183"/>
              </a:cxn>
              <a:cxn ang="0">
                <a:pos x="67267" y="375390"/>
              </a:cxn>
              <a:cxn ang="0">
                <a:pos x="55072" y="353155"/>
              </a:cxn>
              <a:cxn ang="0">
                <a:pos x="43664" y="336109"/>
              </a:cxn>
              <a:cxn ang="0">
                <a:pos x="33830" y="323510"/>
              </a:cxn>
              <a:cxn ang="0">
                <a:pos x="22816" y="314245"/>
              </a:cxn>
              <a:cxn ang="0">
                <a:pos x="11408" y="308316"/>
              </a:cxn>
              <a:cxn ang="0">
                <a:pos x="0" y="305722"/>
              </a:cxn>
              <a:cxn ang="0">
                <a:pos x="14948" y="292752"/>
              </a:cxn>
              <a:cxn ang="0">
                <a:pos x="30290" y="283488"/>
              </a:cxn>
              <a:cxn ang="0">
                <a:pos x="42878" y="278670"/>
              </a:cxn>
              <a:cxn ang="0">
                <a:pos x="55859" y="276447"/>
              </a:cxn>
              <a:cxn ang="0">
                <a:pos x="72381" y="282005"/>
              </a:cxn>
              <a:cxn ang="0">
                <a:pos x="90869" y="298681"/>
              </a:cxn>
              <a:cxn ang="0">
                <a:pos x="108964" y="325362"/>
              </a:cxn>
              <a:cxn ang="0">
                <a:pos x="128633" y="363161"/>
              </a:cxn>
              <a:cxn ang="0">
                <a:pos x="160889" y="363902"/>
              </a:cxn>
              <a:cxn ang="0">
                <a:pos x="199440" y="304981"/>
              </a:cxn>
              <a:cxn ang="0">
                <a:pos x="241924" y="247913"/>
              </a:cxn>
              <a:cxn ang="0">
                <a:pos x="287949" y="194180"/>
              </a:cxn>
              <a:cxn ang="0">
                <a:pos x="337907" y="142670"/>
              </a:cxn>
              <a:cxn ang="0">
                <a:pos x="389046" y="95978"/>
              </a:cxn>
              <a:cxn ang="0">
                <a:pos x="442151" y="53362"/>
              </a:cxn>
              <a:cxn ang="0">
                <a:pos x="495650" y="16305"/>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33" name="勾"/>
          <p:cNvSpPr/>
          <p:nvPr/>
        </p:nvSpPr>
        <p:spPr bwMode="auto">
          <a:xfrm>
            <a:off x="3532901" y="5601764"/>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34" name="文本框 19"/>
          <p:cNvSpPr txBox="1"/>
          <p:nvPr/>
        </p:nvSpPr>
        <p:spPr>
          <a:xfrm>
            <a:off x="298174" y="203347"/>
            <a:ext cx="1181354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3200" b="1" dirty="0">
                <a:latin typeface="Comic Sans MS" panose="030F0702030302020204" pitchFamily="66" charset="0"/>
                <a:ea typeface="宋体" panose="02010600030101010101" pitchFamily="2" charset="-122"/>
                <a:sym typeface="+mn-ea"/>
              </a:rPr>
              <a:t>Read the summary of the news report. </a:t>
            </a:r>
            <a:r>
              <a:rPr lang="en-US" altLang="zh-CN" sz="3200" b="1" dirty="0">
                <a:latin typeface="Comic Sans MS" panose="030F0702030302020204" pitchFamily="66" charset="0"/>
                <a:ea typeface="宋体" panose="02010600030101010101" pitchFamily="2" charset="-122"/>
                <a:sym typeface="微软雅黑" panose="020B0503020204020204" pitchFamily="34" charset="-122"/>
              </a:rPr>
              <a:t>Check the main points it includes.</a:t>
            </a:r>
            <a:endParaRPr lang="en-US" altLang="zh-CN" sz="3200" b="1" dirty="0">
              <a:latin typeface="Comic Sans MS" panose="030F0702030302020204" pitchFamily="66" charset="0"/>
              <a:ea typeface="宋体" panose="02010600030101010101" pitchFamily="2" charset="-122"/>
            </a:endParaRPr>
          </a:p>
        </p:txBody>
      </p:sp>
      <p:sp>
        <p:nvSpPr>
          <p:cNvPr id="37" name="圆角矩形 36"/>
          <p:cNvSpPr/>
          <p:nvPr/>
        </p:nvSpPr>
        <p:spPr>
          <a:xfrm>
            <a:off x="443230" y="1205560"/>
            <a:ext cx="11240171" cy="3161323"/>
          </a:xfrm>
          <a:prstGeom prst="roundRect">
            <a:avLst/>
          </a:prstGeom>
          <a:solidFill>
            <a:srgbClr val="FFFF99"/>
          </a:solid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
          <p:cNvSpPr txBox="1"/>
          <p:nvPr/>
        </p:nvSpPr>
        <p:spPr>
          <a:xfrm>
            <a:off x="633047" y="1231265"/>
            <a:ext cx="11195410" cy="3046988"/>
          </a:xfrm>
          <a:prstGeom prst="rect">
            <a:avLst/>
          </a:prstGeom>
          <a:noFill/>
        </p:spPr>
        <p:txBody>
          <a:bodyPr wrap="square" rtlCol="0">
            <a:spAutoFit/>
          </a:bodyPr>
          <a:lstStyle/>
          <a:p>
            <a:r>
              <a:rPr lang="en-US" altLang="zh-CN" sz="3200" b="1" dirty="0">
                <a:latin typeface="Times New Roman" panose="02020603050405020304" pitchFamily="18" charset="0"/>
                <a:sym typeface="+mn-ea"/>
              </a:rPr>
              <a:t>On 26 December 2004, a tsunami killed more than 6,500 tourists, fishermen and other locals in Southeast Asia.(point1) Thousands of people are missing and the number of deaths is expected to grow. (point2)The damage caused by </a:t>
            </a:r>
            <a:r>
              <a:rPr lang="en-US" altLang="zh-CN" sz="3200" b="1" dirty="0" err="1">
                <a:latin typeface="Times New Roman" panose="02020603050405020304" pitchFamily="18" charset="0"/>
                <a:sym typeface="+mn-ea"/>
              </a:rPr>
              <a:t>thetsunami</a:t>
            </a:r>
            <a:r>
              <a:rPr lang="en-US" altLang="zh-CN" sz="3200" b="1" dirty="0">
                <a:latin typeface="Times New Roman" panose="02020603050405020304" pitchFamily="18" charset="0"/>
                <a:sym typeface="+mn-ea"/>
              </a:rPr>
              <a:t> is making it difficult for rescue workers to help the survivors. </a:t>
            </a:r>
            <a:endParaRPr lang="en-US" altLang="zh-CN" sz="3200" b="1" dirty="0">
              <a:latin typeface="Times New Roman" panose="02020603050405020304" pitchFamily="18" charset="0"/>
              <a:sym typeface="+mn-ea"/>
            </a:endParaRPr>
          </a:p>
          <a:p>
            <a:r>
              <a:rPr lang="en-US" altLang="zh-CN" sz="3200" b="1" dirty="0">
                <a:latin typeface="Times New Roman" panose="02020603050405020304" pitchFamily="18" charset="0"/>
                <a:sym typeface="+mn-ea"/>
              </a:rPr>
              <a:t>(point3).</a:t>
            </a:r>
            <a:endParaRPr lang="zh-CN" altLang="en-US" sz="3200" b="1" dirty="0">
              <a:latin typeface="Times New Roman" panose="02020603050405020304" pitchFamily="18" charset="0"/>
            </a:endParaRPr>
          </a:p>
        </p:txBody>
      </p:sp>
      <p:sp>
        <p:nvSpPr>
          <p:cNvPr id="36" name="矩形 35"/>
          <p:cNvSpPr/>
          <p:nvPr/>
        </p:nvSpPr>
        <p:spPr>
          <a:xfrm>
            <a:off x="661261" y="1363340"/>
            <a:ext cx="3868102" cy="404273"/>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2D050"/>
              </a:solidFill>
            </a:endParaRPr>
          </a:p>
        </p:txBody>
      </p:sp>
      <p:sp>
        <p:nvSpPr>
          <p:cNvPr id="39" name="矩形 38"/>
          <p:cNvSpPr/>
          <p:nvPr/>
        </p:nvSpPr>
        <p:spPr>
          <a:xfrm>
            <a:off x="6886903" y="1864063"/>
            <a:ext cx="3072468" cy="388403"/>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41" name="矩形 40"/>
          <p:cNvSpPr/>
          <p:nvPr/>
        </p:nvSpPr>
        <p:spPr>
          <a:xfrm>
            <a:off x="4725114" y="1386484"/>
            <a:ext cx="5682915" cy="388404"/>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91739" y="2357027"/>
            <a:ext cx="10678995" cy="40427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91739" y="2865228"/>
            <a:ext cx="3092470" cy="40427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140573" y="2783038"/>
            <a:ext cx="6339058" cy="404273"/>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653490" y="3267707"/>
            <a:ext cx="10213065" cy="404273"/>
          </a:xfrm>
          <a:prstGeom prst="rect">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91739" y="1852539"/>
            <a:ext cx="6129795" cy="388404"/>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勾"/>
          <p:cNvSpPr/>
          <p:nvPr/>
        </p:nvSpPr>
        <p:spPr bwMode="auto">
          <a:xfrm>
            <a:off x="6574599" y="5582503"/>
            <a:ext cx="575733" cy="504825"/>
          </a:xfrm>
          <a:custGeom>
            <a:avLst/>
            <a:gdLst/>
            <a:ahLst/>
            <a:cxnLst>
              <a:cxn ang="0">
                <a:pos x="431800" y="20074"/>
              </a:cxn>
              <a:cxn ang="0">
                <a:pos x="386080" y="62824"/>
              </a:cxn>
              <a:cxn ang="0">
                <a:pos x="341630" y="111151"/>
              </a:cxn>
              <a:cxn ang="0">
                <a:pos x="298768" y="164681"/>
              </a:cxn>
              <a:cxn ang="0">
                <a:pos x="258128" y="223788"/>
              </a:cxn>
              <a:cxn ang="0">
                <a:pos x="220028" y="284382"/>
              </a:cxn>
              <a:cxn ang="0">
                <a:pos x="188595" y="345720"/>
              </a:cxn>
              <a:cxn ang="0">
                <a:pos x="162243" y="405570"/>
              </a:cxn>
              <a:cxn ang="0">
                <a:pos x="141605" y="465049"/>
              </a:cxn>
              <a:cxn ang="0">
                <a:pos x="119063" y="483264"/>
              </a:cxn>
              <a:cxn ang="0">
                <a:pos x="103188" y="497762"/>
              </a:cxn>
              <a:cxn ang="0">
                <a:pos x="94615" y="497018"/>
              </a:cxn>
              <a:cxn ang="0">
                <a:pos x="88583" y="474342"/>
              </a:cxn>
              <a:cxn ang="0">
                <a:pos x="76200" y="437912"/>
              </a:cxn>
              <a:cxn ang="0">
                <a:pos x="64770" y="404455"/>
              </a:cxn>
              <a:cxn ang="0">
                <a:pos x="54293" y="376574"/>
              </a:cxn>
              <a:cxn ang="0">
                <a:pos x="44450" y="354270"/>
              </a:cxn>
              <a:cxn ang="0">
                <a:pos x="35243" y="337170"/>
              </a:cxn>
              <a:cxn ang="0">
                <a:pos x="27305" y="324530"/>
              </a:cxn>
              <a:cxn ang="0">
                <a:pos x="18415" y="315237"/>
              </a:cxn>
              <a:cxn ang="0">
                <a:pos x="9208" y="309289"/>
              </a:cxn>
              <a:cxn ang="0">
                <a:pos x="0" y="306687"/>
              </a:cxn>
              <a:cxn ang="0">
                <a:pos x="12065" y="293676"/>
              </a:cxn>
              <a:cxn ang="0">
                <a:pos x="24448" y="284382"/>
              </a:cxn>
              <a:cxn ang="0">
                <a:pos x="34608" y="279550"/>
              </a:cxn>
              <a:cxn ang="0">
                <a:pos x="45085" y="277319"/>
              </a:cxn>
              <a:cxn ang="0">
                <a:pos x="58420" y="282895"/>
              </a:cxn>
              <a:cxn ang="0">
                <a:pos x="73343" y="299624"/>
              </a:cxn>
              <a:cxn ang="0">
                <a:pos x="87948" y="326389"/>
              </a:cxn>
              <a:cxn ang="0">
                <a:pos x="103823" y="364307"/>
              </a:cxn>
              <a:cxn ang="0">
                <a:pos x="129858" y="365050"/>
              </a:cxn>
              <a:cxn ang="0">
                <a:pos x="160973" y="305943"/>
              </a:cxn>
              <a:cxn ang="0">
                <a:pos x="195263" y="248695"/>
              </a:cxn>
              <a:cxn ang="0">
                <a:pos x="232410" y="194793"/>
              </a:cxn>
              <a:cxn ang="0">
                <a:pos x="272733" y="143120"/>
              </a:cxn>
              <a:cxn ang="0">
                <a:pos x="314008" y="96281"/>
              </a:cxn>
              <a:cxn ang="0">
                <a:pos x="356870" y="53531"/>
              </a:cxn>
              <a:cxn ang="0">
                <a:pos x="400050" y="16357"/>
              </a:cxn>
            </a:cxnLst>
            <a:rect l="0" t="0" r="0" b="0"/>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noFill/>
            <a:bevel/>
          </a:ln>
        </p:spPr>
      </p:sp>
      <p:sp>
        <p:nvSpPr>
          <p:cNvPr id="40" name="TextBox 1"/>
          <p:cNvSpPr/>
          <p:nvPr/>
        </p:nvSpPr>
        <p:spPr>
          <a:xfrm>
            <a:off x="298174" y="4584704"/>
            <a:ext cx="11096697" cy="1588127"/>
          </a:xfrm>
          <a:prstGeom prst="rect">
            <a:avLst/>
          </a:prstGeom>
          <a:solidFill>
            <a:schemeClr val="bg1"/>
          </a:solid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3600" b="1"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lnSpc>
                <a:spcPct val="90000"/>
              </a:lnSpc>
            </a:pPr>
            <a:endParaRPr lang="en-US" altLang="zh-CN" dirty="0">
              <a:latin typeface="Comic Sans MS" panose="030F0702030302020204" pitchFamily="66" charset="0"/>
            </a:endParaRPr>
          </a:p>
          <a:p>
            <a:pPr marL="0" lvl="0" indent="0" eaLnBrk="1" hangingPunct="1">
              <a:lnSpc>
                <a:spcPct val="90000"/>
              </a:lnSpc>
            </a:pPr>
            <a:r>
              <a:rPr lang="en-US" altLang="zh-CN" dirty="0">
                <a:solidFill>
                  <a:schemeClr val="accent1"/>
                </a:solidFill>
                <a:latin typeface="Comic Sans MS" panose="030F0702030302020204" pitchFamily="66" charset="0"/>
              </a:rPr>
              <a:t>         Where do the main points come from?</a:t>
            </a:r>
            <a:endParaRPr lang="en-US" altLang="zh-CN" dirty="0">
              <a:solidFill>
                <a:schemeClr val="accent1"/>
              </a:solidFill>
              <a:latin typeface="Comic Sans MS" panose="030F0702030302020204" pitchFamily="66" charset="0"/>
            </a:endParaRPr>
          </a:p>
          <a:p>
            <a:pPr marL="0" lvl="0" indent="0" eaLnBrk="1" hangingPunct="1">
              <a:lnSpc>
                <a:spcPct val="90000"/>
              </a:lnSpc>
            </a:pPr>
            <a:endParaRPr lang="en-US" altLang="zh-CN" dirty="0">
              <a:latin typeface="Comic Sans MS" panose="030F0702030302020204" pitchFamily="66" charset="0"/>
            </a:endParaRPr>
          </a:p>
        </p:txBody>
      </p:sp>
      <p:pic>
        <p:nvPicPr>
          <p:cNvPr id="8" name="图片 7"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base">
                                        <p:cTn id="6" dur="1" fill="hold">
                                          <p:stCondLst>
                                            <p:cond delay="0"/>
                                          </p:stCondLst>
                                        </p:cTn>
                                        <p:tgtEl>
                                          <p:spTgt spid="9"/>
                                        </p:tgtEl>
                                        <p:attrNameLst>
                                          <p:attrName>style.visibility</p:attrName>
                                        </p:attrNameLst>
                                      </p:cBhvr>
                                      <p:to>
                                        <p:strVal val="visible"/>
                                      </p:to>
                                    </p:set>
                                    <p:animEffect transition="in" filter="wipe(left)">
                                      <p:cBhvr additive="base">
                                        <p:cTn id="7" dur="500" fill="hold"/>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288" fill="hold" nodeType="clickEffect">
                                  <p:stCondLst>
                                    <p:cond delay="0"/>
                                  </p:stCondLst>
                                  <p:childTnLst>
                                    <p:set>
                                      <p:cBhvr additive="base">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ppt_w</p:attrName>
                                        </p:attrNameLst>
                                      </p:cBhvr>
                                      <p:tavLst>
                                        <p:tav tm="0">
                                          <p:val>
                                            <p:strVal val="4/3*#ppt_w"/>
                                          </p:val>
                                        </p:tav>
                                        <p:tav tm="100000">
                                          <p:val>
                                            <p:strVal val="#ppt_w"/>
                                          </p:val>
                                        </p:tav>
                                      </p:tavLst>
                                    </p:anim>
                                    <p:anim calcmode="lin" valueType="num">
                                      <p:cBhvr additive="base">
                                        <p:cTn id="18" dur="500" fill="hold"/>
                                        <p:tgtEl>
                                          <p:spTgt spid="24"/>
                                        </p:tgtEl>
                                        <p:attrNameLst>
                                          <p:attrName>ppt_h</p:attrName>
                                        </p:attrNameLst>
                                      </p:cBhvr>
                                      <p:tavLst>
                                        <p:tav tm="0">
                                          <p:val>
                                            <p:strVal val="4/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nodeType="clickEffect">
                                  <p:stCondLst>
                                    <p:cond delay="0"/>
                                  </p:stCondLst>
                                  <p:childTnLst>
                                    <p:set>
                                      <p:cBhvr additive="base">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ppt_w</p:attrName>
                                        </p:attrNameLst>
                                      </p:cBhvr>
                                      <p:tavLst>
                                        <p:tav tm="0">
                                          <p:val>
                                            <p:strVal val="4/3*#ppt_w"/>
                                          </p:val>
                                        </p:tav>
                                        <p:tav tm="100000">
                                          <p:val>
                                            <p:strVal val="#ppt_w"/>
                                          </p:val>
                                        </p:tav>
                                      </p:tavLst>
                                    </p:anim>
                                    <p:anim calcmode="lin" valueType="num">
                                      <p:cBhvr additive="base">
                                        <p:cTn id="32" dur="500" fill="hold"/>
                                        <p:tgtEl>
                                          <p:spTgt spid="26"/>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88" fill="hold" nodeType="clickEffect">
                                  <p:stCondLst>
                                    <p:cond delay="0"/>
                                  </p:stCondLst>
                                  <p:childTnLst>
                                    <p:set>
                                      <p:cBhvr additive="base">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ppt_w</p:attrName>
                                        </p:attrNameLst>
                                      </p:cBhvr>
                                      <p:tavLst>
                                        <p:tav tm="0">
                                          <p:val>
                                            <p:strVal val="4/3*#ppt_w"/>
                                          </p:val>
                                        </p:tav>
                                        <p:tav tm="100000">
                                          <p:val>
                                            <p:strVal val="#ppt_w"/>
                                          </p:val>
                                        </p:tav>
                                      </p:tavLst>
                                    </p:anim>
                                    <p:anim calcmode="lin" valueType="num">
                                      <p:cBhvr additive="base">
                                        <p:cTn id="38" dur="500" fill="hold"/>
                                        <p:tgtEl>
                                          <p:spTgt spid="28"/>
                                        </p:tgtEl>
                                        <p:attrNameLst>
                                          <p:attrName>ppt_h</p:attrName>
                                        </p:attrNameLst>
                                      </p:cBhvr>
                                      <p:tavLst>
                                        <p:tav tm="0">
                                          <p:val>
                                            <p:strVal val="4/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288" fill="hold" nodeType="clickEffect">
                                  <p:stCondLst>
                                    <p:cond delay="0"/>
                                  </p:stCondLst>
                                  <p:childTnLst>
                                    <p:set>
                                      <p:cBhvr additive="base">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ppt_w</p:attrName>
                                        </p:attrNameLst>
                                      </p:cBhvr>
                                      <p:tavLst>
                                        <p:tav tm="0">
                                          <p:val>
                                            <p:strVal val="4/3*#ppt_w"/>
                                          </p:val>
                                        </p:tav>
                                        <p:tav tm="100000">
                                          <p:val>
                                            <p:strVal val="#ppt_w"/>
                                          </p:val>
                                        </p:tav>
                                      </p:tavLst>
                                    </p:anim>
                                    <p:anim calcmode="lin" valueType="num">
                                      <p:cBhvr additive="base">
                                        <p:cTn id="49" dur="500" fill="hold"/>
                                        <p:tgtEl>
                                          <p:spTgt spid="25"/>
                                        </p:tgtEl>
                                        <p:attrNameLst>
                                          <p:attrName>ppt_h</p:attrName>
                                        </p:attrNameLst>
                                      </p:cBhvr>
                                      <p:tavLst>
                                        <p:tav tm="0">
                                          <p:val>
                                            <p:strVal val="4/3*#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288" fill="hold" nodeType="clickEffect">
                                  <p:stCondLst>
                                    <p:cond delay="0"/>
                                  </p:stCondLst>
                                  <p:childTnLst>
                                    <p:set>
                                      <p:cBhvr additive="base">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ppt_w</p:attrName>
                                        </p:attrNameLst>
                                      </p:cBhvr>
                                      <p:tavLst>
                                        <p:tav tm="0">
                                          <p:val>
                                            <p:strVal val="4/3*#ppt_w"/>
                                          </p:val>
                                        </p:tav>
                                        <p:tav tm="100000">
                                          <p:val>
                                            <p:strVal val="#ppt_w"/>
                                          </p:val>
                                        </p:tav>
                                      </p:tavLst>
                                    </p:anim>
                                    <p:anim calcmode="lin" valueType="num">
                                      <p:cBhvr additive="base">
                                        <p:cTn id="63" dur="500" fill="hold"/>
                                        <p:tgtEl>
                                          <p:spTgt spid="33"/>
                                        </p:tgtEl>
                                        <p:attrNameLst>
                                          <p:attrName>ppt_h</p:attrName>
                                        </p:attrNameLst>
                                      </p:cBhvr>
                                      <p:tavLst>
                                        <p:tav tm="0">
                                          <p:val>
                                            <p:strVal val="4/3*#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down)">
                                      <p:cBhvr>
                                        <p:cTn id="68" dur="500"/>
                                        <p:tgtEl>
                                          <p:spTgt spid="45"/>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down)">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1" grpId="0" animBg="1"/>
      <p:bldP spid="43" grpId="0" animBg="1"/>
      <p:bldP spid="44" grpId="0" animBg="1"/>
      <p:bldP spid="45" grpId="0" animBg="1"/>
      <p:bldP spid="46" grpId="0" animBg="1"/>
      <p:bldP spid="42" grpId="0" animBg="1"/>
      <p:bldP spid="40" grpId="0" animBg="1"/>
    </p:bld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2.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h_f"/>
  <p:tag name="KSO_WM_UNIT_INDEX" val="1_1_1"/>
  <p:tag name="KSO_WM_UNIT_ID" val="custom160431_8*l_h_f*1_1_1"/>
  <p:tag name="KSO_WM_UNIT_CLEAR" val="1"/>
  <p:tag name="KSO_WM_UNIT_LAYERLEVEL" val="1_1_1"/>
  <p:tag name="KSO_WM_UNIT_VALUE" val="14"/>
  <p:tag name="KSO_WM_UNIT_HIGHLIGHT" val="0"/>
  <p:tag name="KSO_WM_UNIT_COMPATIBLE" val="0"/>
  <p:tag name="KSO_WM_UNIT_PRESET_TEXT_INDEX" val="3"/>
  <p:tag name="KSO_WM_UNIT_PRESET_TEXT_LEN" val="17"/>
  <p:tag name="KSO_WM_DIAGRAM_GROUP_CODE" val="l1-1"/>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431"/>
  <p:tag name="KSO_WM_UNIT_TYPE" val="l_i"/>
  <p:tag name="KSO_WM_UNIT_INDEX" val="1_1"/>
  <p:tag name="KSO_WM_UNIT_ID" val="custom160431_8*l_i*1_1"/>
  <p:tag name="KSO_WM_UNIT_CLEAR" val="1"/>
  <p:tag name="KSO_WM_UNIT_LAYERLEVEL" val="1_1"/>
  <p:tag name="KSO_WM_DIAGRAM_GROUP_CODE" val="l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7257</Words>
  <Application>WPS 演示</Application>
  <PresentationFormat>宽屏</PresentationFormat>
  <Paragraphs>412</Paragraphs>
  <Slides>29</Slides>
  <Notes>1</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29</vt:i4>
      </vt:variant>
    </vt:vector>
  </HeadingPairs>
  <TitlesOfParts>
    <vt:vector size="51" baseType="lpstr">
      <vt:lpstr>Arial</vt:lpstr>
      <vt:lpstr>宋体</vt:lpstr>
      <vt:lpstr>Wingdings</vt:lpstr>
      <vt:lpstr>Times New Roman</vt:lpstr>
      <vt:lpstr>HelveticaNeue</vt:lpstr>
      <vt:lpstr>NumberOnly</vt:lpstr>
      <vt:lpstr>华文新魏</vt:lpstr>
      <vt:lpstr>Comic Sans MS</vt:lpstr>
      <vt:lpstr>华文隶书</vt:lpstr>
      <vt:lpstr>微软雅黑</vt:lpstr>
      <vt:lpstr>Arial Narrow</vt:lpstr>
      <vt:lpstr>汉仪南宫体简</vt:lpstr>
      <vt:lpstr>Arial Unicode MS</vt:lpstr>
      <vt:lpstr>等线 Light</vt:lpstr>
      <vt:lpstr>等线</vt:lpstr>
      <vt:lpstr>Calibri</vt:lpstr>
      <vt:lpstr>Levenim MT</vt:lpstr>
      <vt:lpstr>Shit Happens</vt:lpstr>
      <vt:lpstr>Cambria Math</vt:lpstr>
      <vt:lpstr>华文楷体</vt:lpstr>
      <vt:lpstr>Book Antiqua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LEE Jerry</dc:creator>
  <cp:lastModifiedBy>南山有谷堆</cp:lastModifiedBy>
  <cp:revision>337</cp:revision>
  <dcterms:created xsi:type="dcterms:W3CDTF">2019-12-31T08:01:00Z</dcterms:created>
  <dcterms:modified xsi:type="dcterms:W3CDTF">2021-01-19T08:52:15Z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