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2" r:id="rId2"/>
    <p:sldId id="327" r:id="rId3"/>
    <p:sldId id="328" r:id="rId4"/>
    <p:sldId id="329" r:id="rId5"/>
    <p:sldId id="315" r:id="rId6"/>
    <p:sldId id="319" r:id="rId7"/>
    <p:sldId id="313" r:id="rId8"/>
    <p:sldId id="316" r:id="rId9"/>
    <p:sldId id="342" r:id="rId10"/>
    <p:sldId id="345" r:id="rId11"/>
    <p:sldId id="332" r:id="rId12"/>
    <p:sldId id="333" r:id="rId13"/>
    <p:sldId id="341" r:id="rId14"/>
    <p:sldId id="336" r:id="rId15"/>
    <p:sldId id="337" r:id="rId16"/>
    <p:sldId id="338" r:id="rId17"/>
    <p:sldId id="346" r:id="rId18"/>
    <p:sldId id="347" r:id="rId19"/>
    <p:sldId id="280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2ACEC"/>
    <a:srgbClr val="E0ECF0"/>
    <a:srgbClr val="D1EBFF"/>
    <a:srgbClr val="D1F7FF"/>
    <a:srgbClr val="FCB302"/>
    <a:srgbClr val="FED100"/>
    <a:srgbClr val="FAB204"/>
    <a:srgbClr val="FAAC04"/>
    <a:srgbClr val="7E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24"/>
      </p:cViewPr>
      <p:guideLst>
        <p:guide orient="horz" pos="20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75136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16301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11105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84865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88824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540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33561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52321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84444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144948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3544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4233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1068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8867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0721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63633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114089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114089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7140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00" y="316800"/>
            <a:ext cx="3726000" cy="120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2068546" y="3225439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277972" y="1100343"/>
            <a:ext cx="5429287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242021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63723" y="1347415"/>
            <a:ext cx="51435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B2U3 Computers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552435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52435" y="3790880"/>
            <a:ext cx="749212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2285973" y="1214423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8953520" y="1285861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2" y="119823"/>
            <a:ext cx="756285" cy="594360"/>
          </a:xfrm>
          <a:prstGeom prst="rect">
            <a:avLst/>
          </a:prstGeom>
        </p:spPr>
      </p:pic>
      <p:sp>
        <p:nvSpPr>
          <p:cNvPr id="18" name="平行四边形 17"/>
          <p:cNvSpPr/>
          <p:nvPr/>
        </p:nvSpPr>
        <p:spPr>
          <a:xfrm>
            <a:off x="900078" y="115296"/>
            <a:ext cx="2265154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Quiz</a:t>
            </a:r>
            <a:endParaRPr lang="zh-CN" altLang="en-US" sz="2800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00077" y="1538379"/>
            <a:ext cx="963897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itchFamily="18" charset="0"/>
              </a:rPr>
              <a:t>She ____________me to follow her.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itchFamily="18" charset="0"/>
              </a:rPr>
              <a:t>The rise in the housing prices is a clear ___________that the government should take some measures to control it.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itchFamily="18" charset="0"/>
              </a:rPr>
              <a:t>The dove is a _____________of peace.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itchFamily="18" charset="0"/>
              </a:rPr>
              <a:t>Can you tell me what the meaning of the traffic __________is?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itchFamily="18" charset="0"/>
              </a:rPr>
              <a:t>Her latest novel ___________a turning point in her career as a writer.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3600" dirty="0"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85833" y="1515849"/>
            <a:ext cx="1530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signaled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63417" y="2130956"/>
            <a:ext cx="200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signal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40429" y="3199318"/>
            <a:ext cx="23791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symbol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320717" y="3838407"/>
            <a:ext cx="149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835984" y="4507895"/>
            <a:ext cx="20404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marks</a:t>
            </a:r>
          </a:p>
        </p:txBody>
      </p:sp>
      <p:sp>
        <p:nvSpPr>
          <p:cNvPr id="12" name="平行四边形 11"/>
          <p:cNvSpPr/>
          <p:nvPr/>
        </p:nvSpPr>
        <p:spPr>
          <a:xfrm>
            <a:off x="3165232" y="121370"/>
            <a:ext cx="655320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  <a:sym typeface="Arial" panose="020B0604020202020204"/>
              </a:rPr>
              <a:t>用</a:t>
            </a:r>
            <a:r>
              <a:rPr lang="en-US" altLang="zh-CN" sz="28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signal, sign, symbol 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和</a:t>
            </a:r>
            <a:r>
              <a:rPr lang="en-US" altLang="zh-CN" sz="28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mark</a:t>
            </a:r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  <a:sym typeface="Arial" panose="020B0604020202020204"/>
              </a:rPr>
              <a:t>填空 </a:t>
            </a:r>
          </a:p>
        </p:txBody>
      </p:sp>
    </p:spTree>
    <p:extLst>
      <p:ext uri="{BB962C8B-B14F-4D97-AF65-F5344CB8AC3E}">
        <p14:creationId xmlns:p14="http://schemas.microsoft.com/office/powerpoint/2010/main" val="200144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215049" y="1517759"/>
            <a:ext cx="13657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2. arise 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sz="2800" dirty="0">
              <a:solidFill>
                <a:schemeClr val="bg1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152070" y="1911701"/>
            <a:ext cx="9177862" cy="106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to appear or happen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出现；发生</a:t>
            </a:r>
            <a:endParaRPr lang="zh-CN" altLang="en-US" sz="2800" dirty="0">
              <a:solidFill>
                <a:srgbClr val="252526"/>
              </a:solidFill>
              <a:latin typeface="Calibri" panose="020F0502020204030204" pitchFamily="34" charset="0"/>
              <a:ea typeface="宋体" pitchFamily="2" charset="-122"/>
            </a:endParaRPr>
          </a:p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New problems will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arise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one after another in the future. </a:t>
            </a:r>
            <a:endParaRPr lang="en-US" altLang="zh-CN" sz="2800" dirty="0">
              <a:latin typeface="Calibri" panose="020F0502020204030204" pitchFamily="34" charset="0"/>
              <a:ea typeface="华文新魏" pitchFamily="2" charset="-122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24" name="矩形 43"/>
          <p:cNvSpPr>
            <a:spLocks noChangeArrowheads="1"/>
          </p:cNvSpPr>
          <p:nvPr/>
        </p:nvSpPr>
        <p:spPr bwMode="auto">
          <a:xfrm>
            <a:off x="1152070" y="2878582"/>
            <a:ext cx="10727140" cy="155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to stand up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起身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When I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arose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from the chair, my father and John’s father were in deep conversation.</a:t>
            </a:r>
          </a:p>
        </p:txBody>
      </p:sp>
      <p:sp>
        <p:nvSpPr>
          <p:cNvPr id="25" name="矩形 43"/>
          <p:cNvSpPr>
            <a:spLocks noChangeArrowheads="1"/>
          </p:cNvSpPr>
          <p:nvPr/>
        </p:nvSpPr>
        <p:spPr bwMode="auto">
          <a:xfrm>
            <a:off x="1152070" y="4275489"/>
            <a:ext cx="10608611" cy="106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to get up 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起床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They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arose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at sunrise to get an early start to work. </a:t>
            </a:r>
          </a:p>
        </p:txBody>
      </p:sp>
      <p:sp>
        <p:nvSpPr>
          <p:cNvPr id="18" name="平行四边形 17"/>
          <p:cNvSpPr/>
          <p:nvPr/>
        </p:nvSpPr>
        <p:spPr>
          <a:xfrm>
            <a:off x="983033" y="49967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7" name="矩形 6"/>
          <p:cNvSpPr/>
          <p:nvPr/>
        </p:nvSpPr>
        <p:spPr>
          <a:xfrm>
            <a:off x="2714417" y="1490463"/>
            <a:ext cx="326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vi.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arose, arisen   </a:t>
            </a:r>
            <a:r>
              <a:rPr lang="en-US" altLang="zh-CN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endParaRPr lang="zh-CN" altLang="en-US" sz="28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  <a:sym typeface="Arial" panose="020B0604020202020204"/>
            </a:endParaRPr>
          </a:p>
        </p:txBody>
      </p:sp>
      <p:sp>
        <p:nvSpPr>
          <p:cNvPr id="9" name="矩形 43"/>
          <p:cNvSpPr>
            <a:spLocks noChangeArrowheads="1"/>
          </p:cNvSpPr>
          <p:nvPr/>
        </p:nvSpPr>
        <p:spPr bwMode="auto">
          <a:xfrm>
            <a:off x="1195287" y="5219459"/>
            <a:ext cx="10608611" cy="106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arise from…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由</a:t>
            </a:r>
            <a:r>
              <a:rPr lang="en-US" altLang="zh-CN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solidFill>
                  <a:srgbClr val="0070C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引起</a:t>
            </a:r>
            <a:endParaRPr lang="en-US" altLang="zh-CN" sz="2800" dirty="0">
              <a:solidFill>
                <a:srgbClr val="0070C0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</a:pP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 problem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arose from 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lack of communication.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28571" y="675945"/>
            <a:ext cx="216054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62838" y="810289"/>
            <a:ext cx="7373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306369" y="659191"/>
            <a:ext cx="437732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  <a:sym typeface="Arial" panose="020B0604020202020204"/>
              </a:rPr>
              <a:t>用</a:t>
            </a:r>
            <a:r>
              <a:rPr lang="en-US" altLang="zh-CN" sz="28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arise, rise, raise</a:t>
            </a:r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  <a:sym typeface="Arial" panose="020B0604020202020204"/>
              </a:rPr>
              <a:t>填空 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128571" y="2227670"/>
            <a:ext cx="9678958" cy="353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As is known to all, the sun ________ in the east and sets in the west.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Years of experience in driving made Mr. White convinced that he could deal with any emergencies ________ at any time.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ea typeface="华文新魏" pitchFamily="2" charset="-122"/>
                <a:cs typeface="Times New Roman" pitchFamily="18" charset="0"/>
              </a:rPr>
              <a:t>To _________ people’s awareness of environmental protection, the Students’ Union launched a campaign. </a:t>
            </a:r>
          </a:p>
          <a:p>
            <a:pPr marL="514350" indent="-514350">
              <a:spcBef>
                <a:spcPct val="35000"/>
              </a:spcBef>
              <a:buAutoNum type="arabicPeriod"/>
            </a:pPr>
            <a:endParaRPr lang="en-US" altLang="zh-CN" sz="2800" dirty="0">
              <a:latin typeface="Calibri" panose="020F0502020204030204" pitchFamily="34" charset="0"/>
              <a:ea typeface="华文新魏" pitchFamily="2" charset="-122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495029" y="2210916"/>
            <a:ext cx="1219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rPr>
              <a:t>rises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012632" y="3621364"/>
            <a:ext cx="1635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arising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2231528" y="4235392"/>
            <a:ext cx="1343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280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defRPr>
            </a:lvl1pPr>
          </a:lstStyle>
          <a:p>
            <a:r>
              <a:rPr lang="en-US" altLang="zh-CN" dirty="0"/>
              <a:t> raise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64274" y="972154"/>
            <a:ext cx="24975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3. as a result</a:t>
            </a:r>
            <a:endParaRPr lang="en-US" altLang="zh-CN" sz="2800" dirty="0">
              <a:solidFill>
                <a:schemeClr val="bg1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684090" y="1261105"/>
            <a:ext cx="10007844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144307"/>
            <a:ext cx="756285" cy="594360"/>
          </a:xfrm>
          <a:prstGeom prst="rect">
            <a:avLst/>
          </a:prstGeom>
        </p:spPr>
      </p:pic>
      <p:sp>
        <p:nvSpPr>
          <p:cNvPr id="20" name="平行四边形 19"/>
          <p:cNvSpPr/>
          <p:nvPr/>
        </p:nvSpPr>
        <p:spPr>
          <a:xfrm>
            <a:off x="983033" y="8349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/>
          <p:cNvSpPr/>
          <p:nvPr/>
        </p:nvSpPr>
        <p:spPr>
          <a:xfrm>
            <a:off x="1044576" y="1955704"/>
            <a:ext cx="9614631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As a result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, they agreed to my advice, and everything went well as planned.</a:t>
            </a:r>
          </a:p>
          <a:p>
            <a:pPr>
              <a:spcBef>
                <a:spcPct val="40000"/>
              </a:spcBef>
            </a:pPr>
            <a:r>
              <a:rPr lang="zh-CN" altLang="en-US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拓展：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40000"/>
              </a:spcBef>
            </a:pPr>
            <a:r>
              <a:rPr lang="en-US" altLang="zh-CN" sz="2400" dirty="0">
                <a:solidFill>
                  <a:schemeClr val="accent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as a result of = in consequence of = because of= due to </a:t>
            </a:r>
            <a:r>
              <a:rPr lang="zh-CN" altLang="en-US" sz="2400" dirty="0">
                <a:solidFill>
                  <a:schemeClr val="accent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因为；由于</a:t>
            </a:r>
            <a:endParaRPr lang="en-US" altLang="zh-CN" sz="2400" dirty="0">
              <a:solidFill>
                <a:schemeClr val="accent1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Jenny nearly missed the flight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as a result of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doing too much shopping.</a:t>
            </a:r>
          </a:p>
          <a:p>
            <a:pPr>
              <a:spcBef>
                <a:spcPct val="40000"/>
              </a:spcBef>
            </a:pPr>
            <a:r>
              <a:rPr lang="en-US" altLang="zh-CN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result in  =  lead to = contribute to = cause = give rise to </a:t>
            </a:r>
            <a:r>
              <a:rPr lang="zh-CN" altLang="en-US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导致；造成</a:t>
            </a:r>
            <a:endParaRPr lang="en-US" altLang="zh-CN" sz="2400" dirty="0">
              <a:solidFill>
                <a:schemeClr val="accent1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His careless driving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resulted in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 a serious accident. </a:t>
            </a:r>
          </a:p>
          <a:p>
            <a:pPr>
              <a:spcBef>
                <a:spcPct val="40000"/>
              </a:spcBef>
            </a:pPr>
            <a:r>
              <a:rPr lang="en-US" altLang="zh-CN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result from = arise from </a:t>
            </a:r>
            <a:r>
              <a:rPr lang="zh-CN" altLang="en-US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由</a:t>
            </a:r>
            <a:r>
              <a:rPr lang="en-US" altLang="zh-CN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solidFill>
                  <a:schemeClr val="accent1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引起</a:t>
            </a:r>
            <a:endParaRPr lang="en-US" altLang="zh-CN" sz="2400" dirty="0">
              <a:solidFill>
                <a:schemeClr val="accent1"/>
              </a:solidFill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The serious accident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resulted from 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his careless driving. </a:t>
            </a:r>
          </a:p>
        </p:txBody>
      </p:sp>
      <p:sp>
        <p:nvSpPr>
          <p:cNvPr id="10" name="矩形 9"/>
          <p:cNvSpPr/>
          <p:nvPr/>
        </p:nvSpPr>
        <p:spPr>
          <a:xfrm>
            <a:off x="3415455" y="89068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= in consequence</a:t>
            </a:r>
            <a:r>
              <a:rPr lang="zh-CN" altLang="en-US" sz="2800" b="1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因此；结果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273097" y="510696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684090" y="1752433"/>
            <a:ext cx="10007844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86673" y="2374244"/>
            <a:ext cx="9498142" cy="3836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1. There is more and more pollution. ______________, many species have died out. 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2. ______________</a:t>
            </a:r>
            <a:r>
              <a:rPr lang="en-US" altLang="zh-CN" sz="24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more and more pollution, many species have died out. </a:t>
            </a: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3. More and more pollution has ______________ many species dying out. </a:t>
            </a: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4. The fact that many species have died out ______________ more and more pollution.</a:t>
            </a:r>
            <a:endParaRPr lang="en-US" altLang="zh-CN" sz="24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6017975" y="2443195"/>
            <a:ext cx="1548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As a result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1442092" y="3754562"/>
            <a:ext cx="188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As a result of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 flipH="1">
            <a:off x="5321396" y="4351032"/>
            <a:ext cx="1987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resulted in 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6646139" y="5114128"/>
            <a:ext cx="2604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results from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1086673" y="1800010"/>
            <a:ext cx="8508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因为越来越多的污染，许多物种已经灭绝。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212645" y="658371"/>
            <a:ext cx="7373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4022543" y="548681"/>
            <a:ext cx="437732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800" dirty="0">
              <a:solidFill>
                <a:schemeClr val="tx1"/>
              </a:solidFill>
              <a:latin typeface="宋体" pitchFamily="2" charset="-122"/>
              <a:ea typeface="宋体" pitchFamily="2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209847" y="726155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一句多译</a:t>
            </a:r>
            <a:endParaRPr lang="en-US" altLang="zh-CN" sz="2800" dirty="0"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0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167006" y="1203246"/>
            <a:ext cx="41823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Times New Roman" pitchFamily="18" charset="0"/>
              </a:rPr>
              <a:t>4. in a way     </a:t>
            </a:r>
            <a:endParaRPr lang="en-US" altLang="zh-CN" sz="28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239843"/>
            <a:ext cx="756285" cy="594360"/>
          </a:xfrm>
          <a:prstGeom prst="rect">
            <a:avLst/>
          </a:prstGeom>
        </p:spPr>
      </p:pic>
      <p:sp>
        <p:nvSpPr>
          <p:cNvPr id="17" name="平行四边形 16"/>
          <p:cNvSpPr/>
          <p:nvPr/>
        </p:nvSpPr>
        <p:spPr>
          <a:xfrm>
            <a:off x="1167006" y="27621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/>
          <p:cNvSpPr/>
          <p:nvPr/>
        </p:nvSpPr>
        <p:spPr>
          <a:xfrm>
            <a:off x="1167006" y="2423612"/>
            <a:ext cx="9599763" cy="3956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ts val="3800"/>
              </a:lnSpc>
            </a:pP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拓展：</a:t>
            </a:r>
            <a:endParaRPr lang="en-US" altLang="zh-CN" sz="28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ts val="3800"/>
              </a:lnSpc>
              <a:buFontTx/>
              <a:buNone/>
            </a:pPr>
            <a:r>
              <a:rPr lang="en-US" altLang="zh-CN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some ways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在某些方面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no way      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决不（放句首要倒装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）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by the way    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顺便说，附带说一下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on the way to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在去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...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的途中；即将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the/one’s way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挡道，妨碍别人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this way   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这样，用这种方式</a:t>
            </a:r>
          </a:p>
          <a:p>
            <a:pPr>
              <a:lnSpc>
                <a:spcPts val="3800"/>
              </a:lnSpc>
              <a:buFontTx/>
              <a:buNone/>
            </a:pPr>
            <a:r>
              <a:rPr lang="zh-CN" alt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by way of           	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经由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...</a:t>
            </a:r>
            <a:r>
              <a:rPr lang="zh-CN" altLang="en-US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；途径</a:t>
            </a:r>
            <a:r>
              <a:rPr lang="en-US" altLang="zh-CN" sz="2800" dirty="0">
                <a:latin typeface="Calibri" panose="020F0502020204030204" pitchFamily="34" charset="0"/>
                <a:ea typeface="宋体" pitchFamily="2" charset="-122"/>
                <a:cs typeface="Times New Roman" pitchFamily="18" charset="0"/>
              </a:rPr>
              <a:t>...</a:t>
            </a:r>
            <a:endParaRPr lang="zh-CN" altLang="zh-CN" sz="2800" dirty="0">
              <a:latin typeface="Calibri" panose="020F0502020204030204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58195" y="1204859"/>
            <a:ext cx="634982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= in a sense = in one way = to some degree</a:t>
            </a:r>
            <a:r>
              <a:rPr lang="zh-CN" altLang="en-US" sz="2800" b="1" dirty="0">
                <a:solidFill>
                  <a:srgbClr val="22ACEC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在某种程度上</a:t>
            </a:r>
            <a:endParaRPr lang="en-US" altLang="zh-CN" sz="2800" b="1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928051" y="501187"/>
            <a:ext cx="2388358" cy="79535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13806" y="648613"/>
            <a:ext cx="7373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195838" y="500032"/>
            <a:ext cx="2686350" cy="79650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即学即用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11" y="635635"/>
            <a:ext cx="756285" cy="594360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28051" y="1661663"/>
            <a:ext cx="10824607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1.</a:t>
            </a:r>
            <a:r>
              <a:rPr lang="zh-CN" altLang="en-US" sz="2800" dirty="0">
                <a:latin typeface="Calibri" pitchFamily="34" charset="0"/>
              </a:rPr>
              <a:t> I will go to Australia ________</a:t>
            </a:r>
            <a:r>
              <a:rPr lang="en-US" altLang="en-US" sz="2800" dirty="0">
                <a:latin typeface="Calibri" pitchFamily="34" charset="0"/>
              </a:rPr>
              <a:t>_____</a:t>
            </a:r>
            <a:r>
              <a:rPr lang="zh-CN" altLang="en-US" sz="2800" dirty="0">
                <a:latin typeface="Calibri" pitchFamily="34" charset="0"/>
              </a:rPr>
              <a:t> Singapore.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2.</a:t>
            </a:r>
            <a:r>
              <a:rPr lang="zh-CN" altLang="en-US" sz="2800" dirty="0">
                <a:latin typeface="Calibri" pitchFamily="34" charset="0"/>
              </a:rPr>
              <a:t>The car is ________</a:t>
            </a:r>
            <a:r>
              <a:rPr lang="en-US" altLang="en-US" sz="2800" dirty="0">
                <a:latin typeface="Calibri" pitchFamily="34" charset="0"/>
              </a:rPr>
              <a:t>____</a:t>
            </a:r>
            <a:r>
              <a:rPr lang="zh-CN" altLang="en-US" sz="2800" dirty="0">
                <a:latin typeface="Calibri" pitchFamily="34" charset="0"/>
              </a:rPr>
              <a:t>, causing the traffic jam.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3. </a:t>
            </a:r>
            <a:r>
              <a:rPr lang="zh-CN" altLang="en-US" sz="2800" dirty="0">
                <a:latin typeface="Calibri" pitchFamily="34" charset="0"/>
              </a:rPr>
              <a:t>__________</a:t>
            </a:r>
            <a:r>
              <a:rPr lang="en-US" altLang="en-US" sz="2800" dirty="0">
                <a:latin typeface="Calibri" pitchFamily="34" charset="0"/>
              </a:rPr>
              <a:t>__</a:t>
            </a:r>
            <a:r>
              <a:rPr lang="zh-CN" altLang="en-US" sz="2800" dirty="0">
                <a:latin typeface="Calibri" pitchFamily="34" charset="0"/>
              </a:rPr>
              <a:t> will I give in to him </a:t>
            </a:r>
            <a:r>
              <a:rPr lang="en-US" altLang="zh-CN" sz="2800" dirty="0">
                <a:latin typeface="Calibri" pitchFamily="34" charset="0"/>
              </a:rPr>
              <a:t>and his stupid decision</a:t>
            </a:r>
            <a:r>
              <a:rPr lang="zh-CN" altLang="en-US" sz="2800" dirty="0">
                <a:latin typeface="Calibri" pitchFamily="34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4.</a:t>
            </a:r>
            <a:r>
              <a:rPr lang="zh-CN" altLang="en-US" sz="2800" dirty="0">
                <a:latin typeface="Calibri" pitchFamily="34" charset="0"/>
              </a:rPr>
              <a:t>  ___________</a:t>
            </a:r>
            <a:r>
              <a:rPr lang="en-US" altLang="en-US" sz="2800" dirty="0">
                <a:latin typeface="Calibri" pitchFamily="34" charset="0"/>
              </a:rPr>
              <a:t>___</a:t>
            </a:r>
            <a:r>
              <a:rPr lang="zh-CN" altLang="en-US" sz="2800" dirty="0">
                <a:latin typeface="Calibri" pitchFamily="34" charset="0"/>
              </a:rPr>
              <a:t>, </a:t>
            </a:r>
            <a:r>
              <a:rPr lang="en-US" altLang="zh-CN" sz="2800" dirty="0">
                <a:latin typeface="Calibri" pitchFamily="34" charset="0"/>
              </a:rPr>
              <a:t>I admit that </a:t>
            </a:r>
            <a:r>
              <a:rPr lang="zh-CN" altLang="en-US" sz="2800" dirty="0">
                <a:latin typeface="Calibri" pitchFamily="34" charset="0"/>
              </a:rPr>
              <a:t>he is better than me.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5.</a:t>
            </a:r>
            <a:r>
              <a:rPr lang="zh-CN" altLang="en-US" sz="2800" dirty="0">
                <a:latin typeface="Calibri" pitchFamily="34" charset="0"/>
              </a:rPr>
              <a:t>  ___________, what do you think about this Team? 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6.</a:t>
            </a:r>
            <a:r>
              <a:rPr lang="zh-CN" altLang="en-US" sz="2800" dirty="0">
                <a:latin typeface="Calibri" pitchFamily="34" charset="0"/>
              </a:rPr>
              <a:t> I never miss breakfast</a:t>
            </a:r>
            <a:r>
              <a:rPr lang="en-US" altLang="zh-CN" sz="2800" dirty="0">
                <a:latin typeface="Calibri" pitchFamily="34" charset="0"/>
              </a:rPr>
              <a:t>; </a:t>
            </a:r>
            <a:r>
              <a:rPr lang="zh-CN" altLang="en-US" sz="2800" dirty="0">
                <a:latin typeface="Calibri" pitchFamily="34" charset="0"/>
              </a:rPr>
              <a:t>I either eat at home or eat __________</a:t>
            </a:r>
            <a:r>
              <a:rPr lang="en-US" altLang="en-US" sz="2800" dirty="0">
                <a:latin typeface="Calibri" pitchFamily="34" charset="0"/>
              </a:rPr>
              <a:t>__</a:t>
            </a:r>
            <a:r>
              <a:rPr lang="zh-CN" altLang="en-US" sz="2800" dirty="0">
                <a:latin typeface="Calibri" pitchFamily="34" charset="0"/>
              </a:rPr>
              <a:t>school.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itchFamily="34" charset="0"/>
              </a:rPr>
              <a:t>7.</a:t>
            </a:r>
            <a:r>
              <a:rPr lang="zh-CN" altLang="en-US" sz="2800" dirty="0">
                <a:latin typeface="Calibri" pitchFamily="34" charset="0"/>
              </a:rPr>
              <a:t> Only __________ can we </a:t>
            </a:r>
            <a:r>
              <a:rPr lang="en-US" altLang="zh-CN" sz="2800" dirty="0">
                <a:latin typeface="Calibri" pitchFamily="34" charset="0"/>
              </a:rPr>
              <a:t>better the tough situation</a:t>
            </a:r>
            <a:r>
              <a:rPr lang="zh-CN" altLang="en-US" sz="2800" dirty="0">
                <a:latin typeface="Calibri" pitchFamily="34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ts val="3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511569" y="1661663"/>
            <a:ext cx="1828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by way of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98815" y="2320166"/>
            <a:ext cx="1992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the way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88895" y="2906286"/>
            <a:ext cx="2117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no way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474523" y="3533022"/>
            <a:ext cx="2456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some ways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476816" y="4104208"/>
            <a:ext cx="232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By the way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8581857" y="4756473"/>
            <a:ext cx="295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on the way to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035018" y="5322981"/>
            <a:ext cx="2030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this way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24" grpId="0" autoUpdateAnimBg="0"/>
      <p:bldP spid="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167006" y="1203246"/>
            <a:ext cx="41823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Times New Roman" pitchFamily="18" charset="0"/>
              </a:rPr>
              <a:t>5. deal with    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一词多义</a:t>
            </a:r>
            <a:endParaRPr lang="en-US" altLang="zh-CN" sz="2800" dirty="0">
              <a:solidFill>
                <a:schemeClr val="bg1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1" y="239843"/>
            <a:ext cx="756285" cy="594360"/>
          </a:xfrm>
          <a:prstGeom prst="rect">
            <a:avLst/>
          </a:prstGeom>
        </p:spPr>
      </p:pic>
      <p:sp>
        <p:nvSpPr>
          <p:cNvPr id="17" name="平行四边形 16"/>
          <p:cNvSpPr/>
          <p:nvPr/>
        </p:nvSpPr>
        <p:spPr>
          <a:xfrm>
            <a:off x="1167006" y="276217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  <p:sp>
        <p:nvSpPr>
          <p:cNvPr id="8" name="矩形 7"/>
          <p:cNvSpPr/>
          <p:nvPr/>
        </p:nvSpPr>
        <p:spPr>
          <a:xfrm>
            <a:off x="857250" y="1893338"/>
            <a:ext cx="86384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1. As a child, he never left his parents, so he didn’t get used to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dealing with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 everything in school independently.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2. It’s a book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dealing with 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life in American universities.   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3. His work experience enabled him to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deal with 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all kinds of people.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4. You said that he was easy to get along with. Personally, he was  hard to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deal with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Times New Roman" pitchFamily="18" charset="0"/>
              </a:rPr>
              <a:t>. </a:t>
            </a:r>
            <a:endParaRPr lang="zh-CN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490258" y="2691371"/>
            <a:ext cx="2030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zh-CN" altLang="en-US" sz="2800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处理；应付</a:t>
            </a:r>
            <a:endParaRPr lang="en-US" sz="2800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490258" y="3344193"/>
            <a:ext cx="1511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buFont typeface="Arial" charset="0"/>
              <a:buNone/>
              <a:defRPr sz="2800">
                <a:solidFill>
                  <a:srgbClr val="0000FF"/>
                </a:solidFill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涉及</a:t>
            </a:r>
            <a:endParaRPr lang="en-US" alt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490258" y="4396980"/>
            <a:ext cx="24621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buFont typeface="Arial" charset="0"/>
              <a:buNone/>
              <a:defRPr sz="2800">
                <a:solidFill>
                  <a:srgbClr val="0000FF"/>
                </a:solidFill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与</a:t>
            </a:r>
            <a:r>
              <a:rPr lang="en-US" altLang="zh-CN" dirty="0"/>
              <a:t>……</a:t>
            </a:r>
            <a:r>
              <a:rPr lang="zh-CN" altLang="en-US" dirty="0"/>
              <a:t>打交道</a:t>
            </a:r>
            <a:endParaRPr lang="en-US" altLang="en-US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490258" y="5717725"/>
            <a:ext cx="2030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buFont typeface="Arial" charset="0"/>
              <a:buNone/>
              <a:defRPr sz="2800">
                <a:solidFill>
                  <a:srgbClr val="0000FF"/>
                </a:solidFill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相处</a:t>
            </a: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utoUpdateAnimBg="0"/>
      <p:bldP spid="9" grpId="0" autoUpdateAnimBg="0"/>
      <p:bldP spid="10" grpId="0" autoUpdateAnimBg="0"/>
      <p:bldP spid="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79058" y="264801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75892" y="439711"/>
            <a:ext cx="15356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518795" y="1012186"/>
            <a:ext cx="11234899" cy="5576429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95" y="309256"/>
            <a:ext cx="504825" cy="50546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24937" y="1101795"/>
            <a:ext cx="10668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Calibri" pitchFamily="34" charset="0"/>
              </a:rPr>
              <a:t>    As science and _________ develops quickly, computers have changed our life ________. We can not only ________a job through the Internet but also _____ the difficult problems _____________the Internet. However, problems _________ the application of computers can not be ignored. For one thing, fewer face-to-face talks ___________ advanced communication tools like </a:t>
            </a:r>
            <a:r>
              <a:rPr lang="en-US" altLang="zh-CN" sz="2800" i="1" dirty="0">
                <a:latin typeface="Calibri" pitchFamily="34" charset="0"/>
              </a:rPr>
              <a:t>QQ</a:t>
            </a:r>
            <a:r>
              <a:rPr lang="en-US" altLang="zh-CN" sz="2800" dirty="0">
                <a:latin typeface="Calibri" pitchFamily="34" charset="0"/>
              </a:rPr>
              <a:t> or </a:t>
            </a:r>
            <a:r>
              <a:rPr lang="en-US" altLang="zh-CN" sz="2800" i="1" dirty="0" err="1">
                <a:latin typeface="Calibri" pitchFamily="34" charset="0"/>
              </a:rPr>
              <a:t>Wechat</a:t>
            </a:r>
            <a:r>
              <a:rPr lang="en-US" altLang="zh-CN" sz="2800" dirty="0">
                <a:latin typeface="Calibri" pitchFamily="34" charset="0"/>
              </a:rPr>
              <a:t> have _________ a more giant communication gap between family and friends. For another, many students become _____ crazy about computers _______ they spend too much time on them, which has a bad effect on both their health and academic work. Anyway, we must keep in mind that how to ________ the problems depends on our attitudes: make good use of computers for the benefits, and avoid the improper __________. </a:t>
            </a:r>
          </a:p>
          <a:p>
            <a:pPr algn="just"/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323592" y="1090167"/>
            <a:ext cx="1828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technology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930043" y="1490351"/>
            <a:ext cx="153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a way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973390" y="1490351"/>
            <a:ext cx="1828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apply for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267293" y="1977036"/>
            <a:ext cx="1182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solve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6858822" y="1949431"/>
            <a:ext cx="2814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with the help of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3601468" y="4120624"/>
            <a:ext cx="78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so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7970502" y="4112214"/>
            <a:ext cx="78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that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6619720" y="5774314"/>
            <a:ext cx="1949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applications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601468" y="2370539"/>
            <a:ext cx="2814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arising from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7802175" y="2793341"/>
            <a:ext cx="2814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as a result of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7594713" y="3252421"/>
            <a:ext cx="1722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resulted in 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9744807" y="4937836"/>
            <a:ext cx="1854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deal with</a:t>
            </a:r>
          </a:p>
        </p:txBody>
      </p:sp>
    </p:spTree>
    <p:extLst>
      <p:ext uri="{BB962C8B-B14F-4D97-AF65-F5344CB8AC3E}">
        <p14:creationId xmlns:p14="http://schemas.microsoft.com/office/powerpoint/2010/main" val="16193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30" grpId="0" autoUpdateAnimBg="0"/>
      <p:bldP spid="31" grpId="0" autoUpdateAnimBg="0"/>
      <p:bldP spid="32" grpId="0" autoUpdateAnimBg="0"/>
      <p:bldP spid="39" grpId="0" autoUpdateAnimBg="0"/>
      <p:bldP spid="40" grpId="0" autoUpdateAnimBg="0"/>
      <p:bldP spid="41" grpId="0" autoUpdateAnimBg="0"/>
      <p:bldP spid="53" grpId="0" autoUpdateAnimBg="0"/>
      <p:bldP spid="20" grpId="0" autoUpdateAnimBg="0"/>
      <p:bldP spid="23" grpId="0" autoUpdateAnimBg="0"/>
      <p:bldP spid="33" grpId="0" autoUpdateAnimBg="0"/>
      <p:bldP spid="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604895" y="269494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1" y="8065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27163" y="1492443"/>
            <a:ext cx="952502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________           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目标；球门；（进球）得分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     	vi.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出现；发生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(______, ______)</a:t>
            </a: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探索；探测；探究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电子的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信号   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发信号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人造的；假的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智力；聪明；智能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真实；事实；现实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性格；特点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普遍的；通用的；宇宙的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  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类型   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打字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工艺；技术；科技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9969" y="149842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goal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970" y="1963608"/>
            <a:ext cx="111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arise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09970" y="281742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electronic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09970" y="324592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signal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09971" y="365308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artificial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15556" y="4111028"/>
            <a:ext cx="1905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intelligence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36183" y="4519847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reality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830" y="4951720"/>
            <a:ext cx="180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character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83808" y="540223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universal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06786" y="577682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type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31433" y="6227341"/>
            <a:ext cx="1863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technology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09970" y="2394712"/>
            <a:ext cx="1955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explore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912044" y="1952236"/>
            <a:ext cx="111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arose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140342" y="1938587"/>
            <a:ext cx="111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arisen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22809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80" y="39710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228099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3918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4260" y="985502"/>
            <a:ext cx="11231092" cy="6376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智力；智能；聪明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________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聪明的；智能的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普遍的；宇宙的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________     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普遍地；通用地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普遍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通用；宇宙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__________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技术；科技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        ________ 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技术的；科技的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   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私人的；亲自的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________       adv.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亲自；就个人而言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总数；合计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总的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________       adv.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完全地；整个地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探索；探究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探测；探险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探测者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  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解决；解答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  ________ 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解决；解决方法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 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操作员；接线员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________  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操作；动手术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________     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操作；手术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应用；申请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	              ________    v.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应用；申请；涂抹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   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申请者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椭圆 9"/>
          <p:cNvSpPr/>
          <p:nvPr/>
        </p:nvSpPr>
        <p:spPr>
          <a:xfrm>
            <a:off x="3918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09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24294"/>
            <a:ext cx="762000" cy="74676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5620086" y="142816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51765" y="1061799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sz="2400" b="0" dirty="0"/>
              <a:t>intelligence</a:t>
            </a:r>
            <a:endParaRPr lang="zh-CN" altLang="en-US" sz="24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6369873" y="1051446"/>
            <a:ext cx="209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intelligent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66244" y="1511784"/>
            <a:ext cx="278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universal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69873" y="1496284"/>
            <a:ext cx="249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universally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36150" y="1916580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universe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16062" y="2347640"/>
            <a:ext cx="26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technology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349806" y="2385961"/>
            <a:ext cx="23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technological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08155" y="28054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personal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367052" y="2810020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personally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008155" y="3272569"/>
            <a:ext cx="131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total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84298" y="3258811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totally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008155" y="4161448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explorer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31327" y="3713306"/>
            <a:ext cx="1511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explore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00089" y="4617273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solve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413369" y="4576731"/>
            <a:ext cx="161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00089" y="5024997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operator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>
          <a:xfrm>
            <a:off x="5630830" y="185848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413369" y="4988347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operate</a:t>
            </a:r>
            <a:endParaRPr lang="zh-CN" altLang="en-US" dirty="0"/>
          </a:p>
        </p:txBody>
      </p:sp>
      <p:cxnSp>
        <p:nvCxnSpPr>
          <p:cNvPr id="70" name="直接箭头连接符 69"/>
          <p:cNvCxnSpPr/>
          <p:nvPr/>
        </p:nvCxnSpPr>
        <p:spPr>
          <a:xfrm>
            <a:off x="5637297" y="279538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66244" y="5447950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operation</a:t>
            </a:r>
            <a:endParaRPr lang="zh-CN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66244" y="5917391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application</a:t>
            </a:r>
            <a:endParaRPr lang="zh-CN" altLang="en-US" dirty="0"/>
          </a:p>
        </p:txBody>
      </p:sp>
      <p:cxnSp>
        <p:nvCxnSpPr>
          <p:cNvPr id="50" name="直接箭头连接符 49"/>
          <p:cNvCxnSpPr/>
          <p:nvPr/>
        </p:nvCxnSpPr>
        <p:spPr>
          <a:xfrm>
            <a:off x="5617417" y="320497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5596612" y="4988347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5578836" y="543735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5606041" y="364397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392904" y="3713306"/>
            <a:ext cx="1675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exploration</a:t>
            </a:r>
            <a:endParaRPr lang="zh-CN" altLang="en-US" dirty="0"/>
          </a:p>
        </p:txBody>
      </p:sp>
      <p:cxnSp>
        <p:nvCxnSpPr>
          <p:cNvPr id="64" name="直接箭头连接符 63"/>
          <p:cNvCxnSpPr/>
          <p:nvPr/>
        </p:nvCxnSpPr>
        <p:spPr>
          <a:xfrm>
            <a:off x="5581020" y="4137570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413369" y="5944143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apply</a:t>
            </a:r>
            <a:endParaRPr lang="zh-CN" altLang="en-US" dirty="0"/>
          </a:p>
        </p:txBody>
      </p:sp>
      <p:cxnSp>
        <p:nvCxnSpPr>
          <p:cNvPr id="66" name="直接箭头连接符 65"/>
          <p:cNvCxnSpPr/>
          <p:nvPr/>
        </p:nvCxnSpPr>
        <p:spPr>
          <a:xfrm>
            <a:off x="5585752" y="631575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51765" y="6315755"/>
            <a:ext cx="19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applicant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60" grpId="0"/>
      <p:bldP spid="61" grpId="0"/>
      <p:bldP spid="62" grpId="0"/>
      <p:bldP spid="69" grpId="0"/>
      <p:bldP spid="71" grpId="0"/>
      <p:bldP spid="73" grpId="0"/>
      <p:bldP spid="59" grpId="0"/>
      <p:bldP spid="65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29633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3545" y="450046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296339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201456" y="2688247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077633" y="237963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40422" y="1064734"/>
            <a:ext cx="10058400" cy="6055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1.________________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时起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2.________________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结果；因此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3.________________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如此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以致于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4.________________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在某种程度上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5.________________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……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的帮助下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 </a:t>
            </a: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6.________________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获第一名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7.________________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射门得分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编造；和解；组成；弥补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8.________________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处理；安排；对付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9.________________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看守；监视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10._______________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人工智能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11._______________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技术革命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12._______________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向某人传递信号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13._______________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毕竟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itchFamily="18" charset="0"/>
              </a:rPr>
              <a:t>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077633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190569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066745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92534"/>
            <a:ext cx="762000" cy="7467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73318" y="1077664"/>
            <a:ext cx="199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sz="2400" b="0" dirty="0"/>
              <a:t>from…on</a:t>
            </a:r>
            <a:endParaRPr lang="zh-CN" altLang="en-US" sz="24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973318" y="1491041"/>
            <a:ext cx="199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as a result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60974" y="186360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so…that…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48630" y="2242268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 a way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32398" y="2647664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with the help of 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93450" y="3036012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win first place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50352" y="3430298"/>
            <a:ext cx="367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have a good shot for a goal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44930" y="4179432"/>
            <a:ext cx="354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deal with 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72226" y="4560126"/>
            <a:ext cx="295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watch over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01234" y="4994762"/>
            <a:ext cx="2894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artificial intelligence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00008" y="5391012"/>
            <a:ext cx="3350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technological revolution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00008" y="5793960"/>
            <a:ext cx="5548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signal to </a:t>
            </a:r>
            <a:r>
              <a:rPr lang="en-US" altLang="zh-CN" dirty="0" err="1"/>
              <a:t>sb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53264" y="3828362"/>
            <a:ext cx="367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make up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00008" y="6176749"/>
            <a:ext cx="5548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after all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6" y="284229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0679" y="46534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4667241" y="33728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233478"/>
            <a:ext cx="762000" cy="74676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402544" y="1164916"/>
            <a:ext cx="3152799" cy="5460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commonly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natural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individual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completely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portable 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aim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human being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upload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to some degree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appear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personality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cope with            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7108" y="1196750"/>
            <a:ext cx="3152799" cy="545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personal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artificial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goal                         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arise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character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mobile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deal with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universally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in a way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totally                        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download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human race           </a:t>
            </a: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3196823" y="1434589"/>
            <a:ext cx="3583844" cy="3161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3228976" y="1910749"/>
            <a:ext cx="3443287" cy="1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3286125" y="1525072"/>
            <a:ext cx="3400425" cy="846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978943" y="2765269"/>
            <a:ext cx="3829050" cy="261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3024369" y="3234425"/>
            <a:ext cx="3893804" cy="423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2407764" y="2402006"/>
            <a:ext cx="4402469" cy="1274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086100" y="4507706"/>
            <a:ext cx="3700463" cy="1383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4246179" y="5013434"/>
            <a:ext cx="2571366" cy="2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V="1">
            <a:off x="3084139" y="2943509"/>
            <a:ext cx="3818814" cy="2484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3727825" y="3409672"/>
            <a:ext cx="3184691" cy="2354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3509945" y="4110199"/>
            <a:ext cx="3350921" cy="2232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3024123" y="4061052"/>
            <a:ext cx="3776727" cy="2300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177159" y="169889"/>
            <a:ext cx="2596055" cy="58073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词汇释义</a:t>
            </a:r>
          </a:p>
        </p:txBody>
      </p:sp>
      <p:pic>
        <p:nvPicPr>
          <p:cNvPr id="3" name="图片 2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59" y="60704"/>
            <a:ext cx="762000" cy="746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440" y="514770"/>
            <a:ext cx="118133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  ____________ connected computer system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work out the answer to a problem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travel around an area to find out about it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anyway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____________ to make a movement or sound to give </a:t>
            </a:r>
            <a:r>
              <a:rPr lang="en-US" altLang="zh-CN" dirty="0" err="1"/>
              <a:t>sb</a:t>
            </a:r>
            <a:r>
              <a:rPr lang="en-US" altLang="zh-CN" dirty="0"/>
              <a:t> information, etc.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to happen; to start to exist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man-made; not real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involving all the people in the world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 therefore; thus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____________  a formal request for </a:t>
            </a:r>
            <a:r>
              <a:rPr lang="en-US" altLang="zh-CN" dirty="0" err="1"/>
              <a:t>sth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1467528" y="632014"/>
            <a:ext cx="1400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network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0929" y="1240699"/>
            <a:ext cx="93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solve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62098" y="1919372"/>
            <a:ext cx="1270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explore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62098" y="2533858"/>
            <a:ext cx="1333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anyhow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40929" y="3154438"/>
            <a:ext cx="1018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signal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62098" y="3771054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arise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62098" y="4416878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artificial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62098" y="5073535"/>
            <a:ext cx="1494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universal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96130" y="5758207"/>
            <a:ext cx="1662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as a result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84754" y="6333695"/>
            <a:ext cx="1795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application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709678" y="472966"/>
            <a:ext cx="2006226" cy="588087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6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459817"/>
            <a:ext cx="3741683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Development of computers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48" y="314294"/>
            <a:ext cx="762000" cy="746760"/>
          </a:xfrm>
          <a:prstGeom prst="rect">
            <a:avLst/>
          </a:prstGeom>
        </p:spPr>
      </p:pic>
      <p:sp>
        <p:nvSpPr>
          <p:cNvPr id="11" name="平行四边形 10"/>
          <p:cNvSpPr/>
          <p:nvPr/>
        </p:nvSpPr>
        <p:spPr>
          <a:xfrm>
            <a:off x="2579428" y="472965"/>
            <a:ext cx="7232788" cy="605208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latin typeface="Times New Roman" pitchFamily="18" charset="0"/>
                <a:ea typeface="微软雅黑" panose="020B0503020204020204" charset="-122"/>
                <a:cs typeface="Times New Roman" pitchFamily="18" charset="0"/>
                <a:sym typeface="Arial" panose="020B0604020202020204"/>
              </a:rPr>
              <a:t>Expressions concerning computers</a:t>
            </a:r>
            <a:endParaRPr lang="zh-CN" altLang="en-US" sz="3200" dirty="0">
              <a:latin typeface="Times New Roman" pitchFamily="18" charset="0"/>
              <a:ea typeface="微软雅黑" panose="020B0503020204020204" charset="-122"/>
              <a:cs typeface="Times New Roman" pitchFamily="18" charset="0"/>
              <a:sym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72750" y="1150280"/>
            <a:ext cx="761168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calculating machine; universal machine; analytical machine; personal computer; laptop; personal digital assistant</a:t>
            </a:r>
          </a:p>
        </p:txBody>
      </p:sp>
      <p:sp>
        <p:nvSpPr>
          <p:cNvPr id="7" name="矩形 6"/>
          <p:cNvSpPr/>
          <p:nvPr/>
        </p:nvSpPr>
        <p:spPr>
          <a:xfrm>
            <a:off x="4272751" y="3309254"/>
            <a:ext cx="76116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finance; mobile phones; rockets; androids</a:t>
            </a:r>
          </a:p>
        </p:txBody>
      </p:sp>
      <p:sp>
        <p:nvSpPr>
          <p:cNvPr id="9" name="矩形 8"/>
          <p:cNvSpPr/>
          <p:nvPr/>
        </p:nvSpPr>
        <p:spPr>
          <a:xfrm>
            <a:off x="-25024" y="2301459"/>
            <a:ext cx="3741683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Memory storage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72751" y="2598766"/>
            <a:ext cx="761168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tube; transistor; chip; network; the World Wide Web</a:t>
            </a:r>
          </a:p>
        </p:txBody>
      </p:sp>
      <p:sp>
        <p:nvSpPr>
          <p:cNvPr id="13" name="矩形 12"/>
          <p:cNvSpPr/>
          <p:nvPr/>
        </p:nvSpPr>
        <p:spPr>
          <a:xfrm>
            <a:off x="-25024" y="3162555"/>
            <a:ext cx="3766707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Applications of computers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5803355"/>
            <a:ext cx="3741683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Other words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751" y="5873693"/>
            <a:ext cx="76116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programmer; designer; virus; electronic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4039848"/>
            <a:ext cx="3741684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Functions of computers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72750" y="4034809"/>
            <a:ext cx="761168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simplify sums; think logically; solve mathematical problems; explore; download</a:t>
            </a:r>
          </a:p>
        </p:txBody>
      </p:sp>
      <p:sp>
        <p:nvSpPr>
          <p:cNvPr id="18" name="矩形 17"/>
          <p:cNvSpPr/>
          <p:nvPr/>
        </p:nvSpPr>
        <p:spPr>
          <a:xfrm>
            <a:off x="-25024" y="4913550"/>
            <a:ext cx="3766707" cy="53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Functions of androids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72750" y="5123574"/>
            <a:ext cx="76116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signal; mop; deal with; watcher over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" grpId="0" animBg="1"/>
      <p:bldP spid="15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178195"/>
            <a:ext cx="2457486" cy="713994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32193" y="285823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74390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1050" y="2952750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" y="1121479"/>
            <a:ext cx="111807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1: as a result; explore; deal with; arise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2: application; in a way; appearance; artificial intelligence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3: with the help of; solve; anyhow; after all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4: have a good shot for a goal; so…that…; signal to </a:t>
            </a:r>
            <a:r>
              <a:rPr lang="en-US" altLang="zh-CN" sz="2800" dirty="0" err="1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; win first place</a:t>
            </a:r>
          </a:p>
        </p:txBody>
      </p:sp>
      <p:sp>
        <p:nvSpPr>
          <p:cNvPr id="3" name="矩形 2"/>
          <p:cNvSpPr/>
          <p:nvPr/>
        </p:nvSpPr>
        <p:spPr>
          <a:xfrm>
            <a:off x="708661" y="1591610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Scientists have been exploring the technology from then on. As a result, human race can deal with various problems arising from ignorance.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8660" y="4132832"/>
            <a:ext cx="10317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Anyhow, I solved the challenging problem with the help of a devoted friend. After all, a friend in need is a friend indeed. 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8659" y="5422595"/>
            <a:ext cx="11037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Our coach was so eager to win first place in this football match that he crazily signaled to our teammates to have a  good shot for a goal whenever we were open. 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" y="2860538"/>
            <a:ext cx="107213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In a way, the wider applications of computers are attributed to the appearance of artificial intelligence. 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25646" y="964433"/>
            <a:ext cx="1186635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vi./</a:t>
            </a:r>
            <a:r>
              <a:rPr lang="en-US" altLang="zh-CN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make a movement or sound to give </a:t>
            </a:r>
            <a:r>
              <a:rPr lang="en-US" altLang="zh-CN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information</a:t>
            </a:r>
            <a:r>
              <a:rPr lang="zh-CN" altLang="en-US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发信号</a:t>
            </a:r>
            <a:endParaRPr lang="en-US" altLang="zh-CN" sz="28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             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Arial" panose="020B0604020202020204"/>
              </a:rPr>
              <a:t>to indicate </a:t>
            </a:r>
            <a:r>
              <a:rPr lang="zh-CN" altLang="en-US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表明；预示 </a:t>
            </a:r>
            <a:endParaRPr lang="en-US" altLang="zh-CN" sz="28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1093910" y="1722837"/>
            <a:ext cx="10192789" cy="13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signal (to) </a:t>
            </a:r>
            <a:r>
              <a:rPr lang="en-US" altLang="zh-CN" sz="28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do </a:t>
            </a:r>
            <a:r>
              <a:rPr lang="en-US" altLang="zh-CN" sz="28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给某人发信号做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……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teacher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signaled to him to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raise his questions when he had something hard to understand.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2" y="119823"/>
            <a:ext cx="756285" cy="594360"/>
          </a:xfrm>
          <a:prstGeom prst="rect">
            <a:avLst/>
          </a:prstGeom>
        </p:spPr>
      </p:pic>
      <p:sp>
        <p:nvSpPr>
          <p:cNvPr id="24" name="矩形 43"/>
          <p:cNvSpPr>
            <a:spLocks noChangeArrowheads="1"/>
          </p:cNvSpPr>
          <p:nvPr/>
        </p:nvSpPr>
        <p:spPr bwMode="auto">
          <a:xfrm>
            <a:off x="1093907" y="3223298"/>
            <a:ext cx="10781567" cy="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signal that...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示意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……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teacher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signaled that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it was time to leave.</a:t>
            </a:r>
          </a:p>
        </p:txBody>
      </p:sp>
      <p:sp>
        <p:nvSpPr>
          <p:cNvPr id="25" name="矩形 43"/>
          <p:cNvSpPr>
            <a:spLocks noChangeArrowheads="1"/>
          </p:cNvSpPr>
          <p:nvPr/>
        </p:nvSpPr>
        <p:spPr bwMode="auto">
          <a:xfrm>
            <a:off x="1093906" y="4481831"/>
            <a:ext cx="10781567" cy="13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n. 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movement or sound giving </a:t>
            </a:r>
            <a:r>
              <a:rPr lang="en-US" altLang="zh-CN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information, etc. </a:t>
            </a:r>
            <a:r>
              <a:rPr lang="zh-CN" altLang="en-US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信号</a:t>
            </a:r>
            <a:endParaRPr lang="en-US" altLang="zh-CN" sz="2800" b="1" dirty="0">
              <a:solidFill>
                <a:srgbClr val="0070C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 siren was a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signal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for everyone to leave the building.</a:t>
            </a:r>
          </a:p>
        </p:txBody>
      </p:sp>
      <p:sp>
        <p:nvSpPr>
          <p:cNvPr id="18" name="平行四边形 17"/>
          <p:cNvSpPr/>
          <p:nvPr/>
        </p:nvSpPr>
        <p:spPr>
          <a:xfrm>
            <a:off x="900077" y="115296"/>
            <a:ext cx="3085769" cy="70009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核心词汇 </a:t>
            </a:r>
          </a:p>
        </p:txBody>
      </p:sp>
    </p:spTree>
    <p:extLst>
      <p:ext uri="{BB962C8B-B14F-4D97-AF65-F5344CB8AC3E}">
        <p14:creationId xmlns:p14="http://schemas.microsoft.com/office/powerpoint/2010/main" val="200144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1629</Words>
  <Application>Microsoft Macintosh PowerPoint</Application>
  <PresentationFormat>宽屏</PresentationFormat>
  <Paragraphs>304</Paragraphs>
  <Slides>19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等线</vt:lpstr>
      <vt:lpstr>等线 Light</vt:lpstr>
      <vt:lpstr>华文新魏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chenmy1</cp:lastModifiedBy>
  <cp:revision>214</cp:revision>
  <dcterms:created xsi:type="dcterms:W3CDTF">2017-08-09T01:43:00Z</dcterms:created>
  <dcterms:modified xsi:type="dcterms:W3CDTF">2019-01-19T14:18:06Z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