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23.fntdata" ContentType="application/x-fontdata"/>
  <Override PartName="/ppt/fonts/font24.fntdata" ContentType="application/x-fontdata"/>
  <Override PartName="/ppt/fonts/font25.fntdata" ContentType="application/x-fontdata"/>
  <Override PartName="/ppt/fonts/font26.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handoutMasterIdLst>
    <p:handoutMasterId r:id="rId55"/>
  </p:handoutMasterIdLst>
  <p:sldIdLst>
    <p:sldId id="444" r:id="rId3"/>
    <p:sldId id="256" r:id="rId4"/>
    <p:sldId id="258" r:id="rId6"/>
    <p:sldId id="259" r:id="rId7"/>
    <p:sldId id="261" r:id="rId8"/>
    <p:sldId id="314" r:id="rId9"/>
    <p:sldId id="371" r:id="rId10"/>
    <p:sldId id="280" r:id="rId11"/>
    <p:sldId id="260" r:id="rId12"/>
    <p:sldId id="372" r:id="rId13"/>
    <p:sldId id="264" r:id="rId14"/>
    <p:sldId id="282" r:id="rId15"/>
    <p:sldId id="281" r:id="rId16"/>
    <p:sldId id="286" r:id="rId17"/>
    <p:sldId id="284" r:id="rId18"/>
    <p:sldId id="285" r:id="rId19"/>
    <p:sldId id="288" r:id="rId20"/>
    <p:sldId id="289" r:id="rId21"/>
    <p:sldId id="292" r:id="rId22"/>
    <p:sldId id="295" r:id="rId23"/>
    <p:sldId id="293" r:id="rId24"/>
    <p:sldId id="296" r:id="rId25"/>
    <p:sldId id="294" r:id="rId26"/>
    <p:sldId id="416" r:id="rId27"/>
    <p:sldId id="265" r:id="rId28"/>
    <p:sldId id="373" r:id="rId29"/>
    <p:sldId id="347" r:id="rId30"/>
    <p:sldId id="375" r:id="rId31"/>
    <p:sldId id="376" r:id="rId32"/>
    <p:sldId id="379" r:id="rId33"/>
    <p:sldId id="351" r:id="rId34"/>
    <p:sldId id="352" r:id="rId35"/>
    <p:sldId id="353" r:id="rId36"/>
    <p:sldId id="367" r:id="rId37"/>
    <p:sldId id="377" r:id="rId38"/>
    <p:sldId id="355" r:id="rId39"/>
    <p:sldId id="365" r:id="rId40"/>
    <p:sldId id="362" r:id="rId41"/>
    <p:sldId id="364" r:id="rId42"/>
    <p:sldId id="370" r:id="rId43"/>
    <p:sldId id="381" r:id="rId44"/>
    <p:sldId id="368" r:id="rId45"/>
    <p:sldId id="369" r:id="rId46"/>
    <p:sldId id="359" r:id="rId47"/>
    <p:sldId id="357" r:id="rId48"/>
    <p:sldId id="378" r:id="rId49"/>
    <p:sldId id="358" r:id="rId50"/>
    <p:sldId id="360" r:id="rId51"/>
    <p:sldId id="374" r:id="rId52"/>
    <p:sldId id="349" r:id="rId53"/>
    <p:sldId id="257" r:id="rId54"/>
  </p:sldIdLst>
  <p:sldSz cx="12192000" cy="6858000"/>
  <p:notesSz cx="6858000" cy="9144000"/>
  <p:embeddedFontLst>
    <p:embeddedFont>
      <p:font typeface="Segoe UI" panose="020B0502040204020203" pitchFamily="34" charset="0"/>
      <p:regular r:id="rId59"/>
      <p:bold r:id="rId60"/>
      <p:italic r:id="rId61"/>
      <p:boldItalic r:id="rId62"/>
    </p:embeddedFont>
    <p:embeddedFont>
      <p:font typeface="微软雅黑" panose="020B0503020204020204" pitchFamily="34" charset="-122"/>
      <p:regular r:id="rId63"/>
    </p:embeddedFont>
    <p:embeddedFont>
      <p:font typeface="字体管家方萌" panose="02020600040101010101" charset="-122"/>
      <p:regular r:id="rId64"/>
    </p:embeddedFont>
    <p:embeddedFont>
      <p:font typeface="Impact" panose="020B0806030902050204" charset="0"/>
      <p:regular r:id="rId65"/>
    </p:embeddedFont>
    <p:embeddedFont>
      <p:font typeface="黑体" panose="02010609060101010101" charset="-122"/>
      <p:regular r:id="rId66"/>
    </p:embeddedFont>
    <p:embeddedFont>
      <p:font typeface="Calibri" panose="020F0502020204030204" charset="0"/>
      <p:regular r:id="rId67"/>
      <p:bold r:id="rId68"/>
      <p:italic r:id="rId69"/>
      <p:boldItalic r:id="rId70"/>
    </p:embeddedFont>
    <p:embeddedFont>
      <p:font typeface="Palatino Linotype" panose="02040502050505030304" charset="0"/>
      <p:regular r:id="rId71"/>
      <p:bold r:id="rId72"/>
      <p:italic r:id="rId73"/>
      <p:boldItalic r:id="rId74"/>
    </p:embeddedFont>
    <p:embeddedFont>
      <p:font typeface="等线" panose="02010600030101010101" charset="-122"/>
      <p:regular r:id="rId75"/>
    </p:embeddedFont>
    <p:embeddedFont>
      <p:font typeface="Constantia" panose="02030602050306030303" charset="0"/>
      <p:regular r:id="rId76"/>
      <p:bold r:id="rId77"/>
      <p:italic r:id="rId78"/>
      <p:boldItalic r:id="rId79"/>
    </p:embeddedFont>
    <p:embeddedFont>
      <p:font typeface="Arial Narrow" panose="020B0606020202030204" pitchFamily="34" charset="0"/>
      <p:regular r:id="rId80"/>
      <p:bold r:id="rId81"/>
      <p:italic r:id="rId82"/>
      <p:boldItalic r:id="rId83"/>
    </p:embeddedFont>
    <p:embeddedFont>
      <p:font typeface="华文新魏" panose="02010800040101010101" pitchFamily="2" charset="-122"/>
      <p:regular r:id="rId8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E4E9"/>
    <a:srgbClr val="EBCB2D"/>
    <a:srgbClr val="456E95"/>
    <a:srgbClr val="E9C517"/>
    <a:srgbClr val="EEF0EF"/>
    <a:srgbClr val="115A9F"/>
    <a:srgbClr val="41719C"/>
    <a:srgbClr val="1366B1"/>
    <a:srgbClr val="B4CBD4"/>
    <a:srgbClr val="C0A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35" autoAdjust="0"/>
    <p:restoredTop sz="94660"/>
  </p:normalViewPr>
  <p:slideViewPr>
    <p:cSldViewPr snapToGrid="0">
      <p:cViewPr>
        <p:scale>
          <a:sx n="50" d="100"/>
          <a:sy n="50" d="100"/>
        </p:scale>
        <p:origin x="2154" y="9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4" Type="http://schemas.openxmlformats.org/officeDocument/2006/relationships/font" Target="fonts/font26.fntdata"/><Relationship Id="rId83" Type="http://schemas.openxmlformats.org/officeDocument/2006/relationships/font" Target="fonts/font25.fntdata"/><Relationship Id="rId82" Type="http://schemas.openxmlformats.org/officeDocument/2006/relationships/font" Target="fonts/font24.fntdata"/><Relationship Id="rId81" Type="http://schemas.openxmlformats.org/officeDocument/2006/relationships/font" Target="fonts/font23.fntdata"/><Relationship Id="rId80" Type="http://schemas.openxmlformats.org/officeDocument/2006/relationships/font" Target="fonts/font22.fntdata"/><Relationship Id="rId8" Type="http://schemas.openxmlformats.org/officeDocument/2006/relationships/slide" Target="slides/slide5.xml"/><Relationship Id="rId79" Type="http://schemas.openxmlformats.org/officeDocument/2006/relationships/font" Target="fonts/font21.fntdata"/><Relationship Id="rId78" Type="http://schemas.openxmlformats.org/officeDocument/2006/relationships/font" Target="fonts/font20.fntdata"/><Relationship Id="rId77" Type="http://schemas.openxmlformats.org/officeDocument/2006/relationships/font" Target="fonts/font19.fntdata"/><Relationship Id="rId76" Type="http://schemas.openxmlformats.org/officeDocument/2006/relationships/font" Target="fonts/font18.fntdata"/><Relationship Id="rId75" Type="http://schemas.openxmlformats.org/officeDocument/2006/relationships/font" Target="fonts/font17.fntdata"/><Relationship Id="rId74" Type="http://schemas.openxmlformats.org/officeDocument/2006/relationships/font" Target="fonts/font16.fntdata"/><Relationship Id="rId73" Type="http://schemas.openxmlformats.org/officeDocument/2006/relationships/font" Target="fonts/font15.fntdata"/><Relationship Id="rId72" Type="http://schemas.openxmlformats.org/officeDocument/2006/relationships/font" Target="fonts/font14.fntdata"/><Relationship Id="rId71" Type="http://schemas.openxmlformats.org/officeDocument/2006/relationships/font" Target="fonts/font13.fntdata"/><Relationship Id="rId70" Type="http://schemas.openxmlformats.org/officeDocument/2006/relationships/font" Target="fonts/font12.fntdata"/><Relationship Id="rId7" Type="http://schemas.openxmlformats.org/officeDocument/2006/relationships/slide" Target="slides/slide4.xml"/><Relationship Id="rId69" Type="http://schemas.openxmlformats.org/officeDocument/2006/relationships/font" Target="fonts/font11.fntdata"/><Relationship Id="rId68" Type="http://schemas.openxmlformats.org/officeDocument/2006/relationships/font" Target="fonts/font10.fntdata"/><Relationship Id="rId67" Type="http://schemas.openxmlformats.org/officeDocument/2006/relationships/font" Target="fonts/font9.fntdata"/><Relationship Id="rId66" Type="http://schemas.openxmlformats.org/officeDocument/2006/relationships/font" Target="fonts/font8.fntdata"/><Relationship Id="rId65" Type="http://schemas.openxmlformats.org/officeDocument/2006/relationships/font" Target="fonts/font7.fntdata"/><Relationship Id="rId64" Type="http://schemas.openxmlformats.org/officeDocument/2006/relationships/font" Target="fonts/font6.fntdata"/><Relationship Id="rId63" Type="http://schemas.openxmlformats.org/officeDocument/2006/relationships/font" Target="fonts/font5.fntdata"/><Relationship Id="rId62" Type="http://schemas.openxmlformats.org/officeDocument/2006/relationships/font" Target="fonts/font4.fntdata"/><Relationship Id="rId61" Type="http://schemas.openxmlformats.org/officeDocument/2006/relationships/font" Target="fonts/font3.fntdata"/><Relationship Id="rId60" Type="http://schemas.openxmlformats.org/officeDocument/2006/relationships/font" Target="fonts/font2.fntdata"/><Relationship Id="rId6" Type="http://schemas.openxmlformats.org/officeDocument/2006/relationships/slide" Target="slides/slide3.xml"/><Relationship Id="rId59" Type="http://schemas.openxmlformats.org/officeDocument/2006/relationships/font" Target="fonts/font1.fntdata"/><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F20CB6-3795-4F0D-9EDE-94734BBDD1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06CDB3-D59E-4E14-99D6-5B04FA31394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9" name="组合 8"/>
          <p:cNvGrpSpPr/>
          <p:nvPr userDrawn="1"/>
        </p:nvGrpSpPr>
        <p:grpSpPr>
          <a:xfrm>
            <a:off x="6956124" y="4538630"/>
            <a:ext cx="4124690" cy="2409858"/>
            <a:chOff x="6956124" y="4538630"/>
            <a:chExt cx="4124690" cy="2409858"/>
          </a:xfrm>
        </p:grpSpPr>
        <p:cxnSp>
          <p:nvCxnSpPr>
            <p:cNvPr id="10" name="直接连接符 9"/>
            <p:cNvCxnSpPr/>
            <p:nvPr/>
          </p:nvCxnSpPr>
          <p:spPr>
            <a:xfrm flipV="1">
              <a:off x="10553700" y="6336023"/>
              <a:ext cx="527114" cy="563581"/>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10829925" y="6688134"/>
              <a:ext cx="206285" cy="220556"/>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8191953" y="5194685"/>
              <a:ext cx="1589933" cy="1710940"/>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8797665" y="4538630"/>
              <a:ext cx="2239417" cy="2409858"/>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9483038" y="5633404"/>
              <a:ext cx="1182242" cy="1272221"/>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956124" y="6414442"/>
              <a:ext cx="427057" cy="456601"/>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7227859" y="6223284"/>
              <a:ext cx="611660" cy="653974"/>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userDrawn="1"/>
        </p:nvGrpSpPr>
        <p:grpSpPr>
          <a:xfrm flipH="1" flipV="1">
            <a:off x="1107710" y="-104650"/>
            <a:ext cx="4124690" cy="2409858"/>
            <a:chOff x="6956124" y="4538630"/>
            <a:chExt cx="4124690" cy="2409858"/>
          </a:xfrm>
        </p:grpSpPr>
        <p:cxnSp>
          <p:nvCxnSpPr>
            <p:cNvPr id="18" name="直接连接符 17"/>
            <p:cNvCxnSpPr/>
            <p:nvPr/>
          </p:nvCxnSpPr>
          <p:spPr>
            <a:xfrm flipV="1">
              <a:off x="10553700" y="6336023"/>
              <a:ext cx="527114" cy="563581"/>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0829925" y="6688134"/>
              <a:ext cx="206285" cy="220556"/>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8191953" y="5194685"/>
              <a:ext cx="1589933" cy="1710940"/>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8797665" y="4538630"/>
              <a:ext cx="2239417" cy="2409858"/>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9483038" y="5633404"/>
              <a:ext cx="1182242" cy="1272221"/>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6956124" y="6414442"/>
              <a:ext cx="427057" cy="456601"/>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7227859" y="6223284"/>
              <a:ext cx="611660" cy="653974"/>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3" name="组合 2"/>
          <p:cNvGrpSpPr/>
          <p:nvPr userDrawn="1"/>
        </p:nvGrpSpPr>
        <p:grpSpPr>
          <a:xfrm>
            <a:off x="9315764" y="5444725"/>
            <a:ext cx="2694191" cy="1879365"/>
            <a:chOff x="2749864" y="5410255"/>
            <a:chExt cx="2694191" cy="1879365"/>
          </a:xfrm>
        </p:grpSpPr>
        <p:cxnSp>
          <p:nvCxnSpPr>
            <p:cNvPr id="4" name="直接连接符 3"/>
            <p:cNvCxnSpPr/>
            <p:nvPr/>
          </p:nvCxnSpPr>
          <p:spPr>
            <a:xfrm flipV="1">
              <a:off x="5032977" y="6449011"/>
              <a:ext cx="411078" cy="439517"/>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5248395" y="6723610"/>
              <a:ext cx="160875" cy="172004"/>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3612044" y="5558921"/>
              <a:ext cx="1239934" cy="1334303"/>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549110" y="5410255"/>
              <a:ext cx="1746444" cy="1879365"/>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4303741" y="5813273"/>
              <a:ext cx="921990" cy="992161"/>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2749864" y="6510167"/>
              <a:ext cx="333047" cy="356087"/>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2961781" y="6361089"/>
              <a:ext cx="477012" cy="510012"/>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userDrawn="1"/>
        </p:nvGrpSpPr>
        <p:grpSpPr>
          <a:xfrm flipH="1" flipV="1">
            <a:off x="120650" y="-458125"/>
            <a:ext cx="2694191" cy="1879365"/>
            <a:chOff x="2749864" y="5410255"/>
            <a:chExt cx="2694191" cy="1879365"/>
          </a:xfrm>
        </p:grpSpPr>
        <p:cxnSp>
          <p:nvCxnSpPr>
            <p:cNvPr id="12" name="直接连接符 11"/>
            <p:cNvCxnSpPr/>
            <p:nvPr/>
          </p:nvCxnSpPr>
          <p:spPr>
            <a:xfrm flipV="1">
              <a:off x="5032977" y="6449011"/>
              <a:ext cx="411078" cy="439517"/>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5248395" y="6723610"/>
              <a:ext cx="160875" cy="172004"/>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3612044" y="5558921"/>
              <a:ext cx="1239934" cy="1334303"/>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549110" y="5410255"/>
              <a:ext cx="1746444" cy="1879365"/>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4303741" y="5813273"/>
              <a:ext cx="921990" cy="992161"/>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749864" y="6510167"/>
              <a:ext cx="333047" cy="356087"/>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2961781" y="6361089"/>
              <a:ext cx="477012" cy="510012"/>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245225"/>
            <a:ext cx="2844800" cy="476250"/>
          </a:xfrm>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3" name="页脚占位符 2"/>
          <p:cNvSpPr>
            <a:spLocks noGrp="1"/>
          </p:cNvSpPr>
          <p:nvPr>
            <p:ph type="ftr" sz="quarter" idx="11"/>
          </p:nvPr>
        </p:nvSpPr>
        <p:spPr>
          <a:xfrm>
            <a:off x="4165600" y="6245225"/>
            <a:ext cx="3860800" cy="476250"/>
          </a:xfr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8737600" y="6245225"/>
            <a:ext cx="2844800" cy="476250"/>
          </a:xfrm>
        </p:spPr>
        <p:txBody>
          <a:bodyPr/>
          <a:lstStyle/>
          <a:p>
            <a:fld id="{844B057A-3A0D-4079-A5BF-01CA1B2F1228}" type="slidenum">
              <a:rPr lang="zh-CN" altLang="en-US" smtClean="0">
                <a:solidFill>
                  <a:prstClr val="black"/>
                </a:solidFill>
              </a:rPr>
            </a:fld>
            <a:endParaRPr lang="zh-CN" altLang="en-US">
              <a:solidFill>
                <a:prstClr val="black"/>
              </a:solidFill>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EEF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水印"/>
          <p:cNvPicPr>
            <a:picLocks noChangeAspect="1"/>
          </p:cNvPicPr>
          <p:nvPr userDrawn="1"/>
        </p:nvPicPr>
        <p:blipFill>
          <a:blip r:embed="rId4"/>
          <a:stretch>
            <a:fillRect/>
          </a:stretch>
        </p:blipFill>
        <p:spPr>
          <a:xfrm>
            <a:off x="7186295" y="29845"/>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44"/>
          <p:cNvCxnSpPr/>
          <p:nvPr/>
        </p:nvCxnSpPr>
        <p:spPr>
          <a:xfrm rot="155691" flipV="1">
            <a:off x="5104463" y="1632459"/>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55691" flipV="1">
            <a:off x="6444594" y="2972591"/>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5414053" y="1963956"/>
            <a:ext cx="1354327" cy="1354328"/>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rPr>
              <a:t>03</a:t>
            </a:r>
            <a:endPar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3" name="椭圆 52"/>
          <p:cNvSpPr/>
          <p:nvPr/>
        </p:nvSpPr>
        <p:spPr>
          <a:xfrm>
            <a:off x="6400803" y="1943364"/>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0" name="文本框 29"/>
          <p:cNvSpPr txBox="1"/>
          <p:nvPr/>
        </p:nvSpPr>
        <p:spPr>
          <a:xfrm>
            <a:off x="3828739" y="3573851"/>
            <a:ext cx="4575175" cy="583565"/>
          </a:xfrm>
          <a:prstGeom prst="rect">
            <a:avLst/>
          </a:prstGeom>
          <a:noFill/>
        </p:spPr>
        <p:txBody>
          <a:bodyPr wrap="none" rtlCol="0">
            <a:spAutoFit/>
          </a:bodyPr>
          <a:p>
            <a:r>
              <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1" name="文本框 30"/>
          <p:cNvSpPr txBox="1"/>
          <p:nvPr/>
        </p:nvSpPr>
        <p:spPr>
          <a:xfrm>
            <a:off x="4910779" y="4077206"/>
            <a:ext cx="2418080" cy="398780"/>
          </a:xfrm>
          <a:prstGeom prst="rect">
            <a:avLst/>
          </a:prstGeom>
          <a:noFill/>
        </p:spPr>
        <p:txBody>
          <a:bodyPr wrap="none" rtlCol="0">
            <a:spAutoFit/>
          </a:bodyPr>
          <a:p>
            <a:pPr algn="l"/>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文本精读</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&amp;</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情节构思</a:t>
            </a:r>
            <a:endPar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5" name="文本框 54"/>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56" name="直接连接符 55"/>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9010" cy="1198880"/>
          </a:xfrm>
          <a:prstGeom prst="rect">
            <a:avLst/>
          </a:prstGeom>
          <a:noFill/>
        </p:spPr>
        <p:txBody>
          <a:bodyPr wrap="square" rtlCol="0" anchor="t">
            <a:spAutoFit/>
          </a:bodyPr>
          <a:p>
            <a:r>
              <a:rPr lang="en-US" altLang="zh-CN" sz="2400">
                <a:latin typeface="Palatino Linotype" panose="02040502050505030304" charset="0"/>
                <a:cs typeface="Palatino Linotype" panose="02040502050505030304" charset="0"/>
              </a:rPr>
              <a:t>n. </a:t>
            </a:r>
            <a:r>
              <a:rPr lang="zh-CN" altLang="en-US" sz="2400">
                <a:latin typeface="Palatino Linotype" panose="02040502050505030304" charset="0"/>
                <a:cs typeface="Palatino Linotype" panose="02040502050505030304" charset="0"/>
              </a:rPr>
              <a:t> (used in compounds 用于构成复合词) a place where people are kept in temporary buildings or tents, especially by a government and often for long periods （尤指政府让人长时间住宿的）营房，营帐</a:t>
            </a:r>
            <a:endParaRPr lang="zh-CN" altLang="en-US" sz="2400">
              <a:latin typeface="Palatino Linotype" panose="02040502050505030304" charset="0"/>
              <a:cs typeface="Palatino Linotype" panose="02040502050505030304" charset="0"/>
            </a:endParaRPr>
          </a:p>
        </p:txBody>
      </p:sp>
      <p:sp>
        <p:nvSpPr>
          <p:cNvPr id="5" name="文本框 4"/>
          <p:cNvSpPr txBox="1"/>
          <p:nvPr/>
        </p:nvSpPr>
        <p:spPr>
          <a:xfrm>
            <a:off x="4780280" y="762635"/>
            <a:ext cx="3162935"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camp</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357630" y="3746500"/>
            <a:ext cx="9963785" cy="1568450"/>
          </a:xfrm>
          <a:prstGeom prst="rect">
            <a:avLst/>
          </a:prstGeom>
          <a:noFill/>
        </p:spPr>
        <p:txBody>
          <a:bodyPr wrap="square" rtlCol="0">
            <a:spAutoFit/>
          </a:bodyPr>
          <a:p>
            <a:r>
              <a:rPr lang="zh-CN" altLang="en-US" sz="2400" b="1">
                <a:solidFill>
                  <a:srgbClr val="115A9F"/>
                </a:solidFill>
                <a:latin typeface="Palatino Linotype" panose="02040502050505030304" charset="0"/>
                <a:cs typeface="Palatino Linotype" panose="02040502050505030304" charset="0"/>
              </a:rPr>
              <a:t>We were staying at a research camp outside “the polar bear capital of the world”</a:t>
            </a:r>
            <a:r>
              <a:rPr lang="en-US" altLang="zh-CN" sz="2400" b="1">
                <a:solidFill>
                  <a:srgbClr val="115A9F"/>
                </a:solidFill>
                <a:latin typeface="Palatino Linotype" panose="02040502050505030304" charset="0"/>
                <a:cs typeface="Palatino Linotype" panose="02040502050505030304" charset="0"/>
              </a:rPr>
              <a:t>—</a:t>
            </a:r>
            <a:r>
              <a:rPr lang="zh-CN" altLang="en-US" sz="2400" b="1">
                <a:solidFill>
                  <a:srgbClr val="115A9F"/>
                </a:solidFill>
                <a:latin typeface="Palatino Linotype" panose="02040502050505030304" charset="0"/>
                <a:cs typeface="Palatino Linotype" panose="02040502050505030304" charset="0"/>
              </a:rPr>
              <a:t> the town of Churchill in Manitoba, Canada. </a:t>
            </a:r>
            <a:endParaRPr lang="zh-CN" altLang="en-US" sz="2400" b="1">
              <a:solidFill>
                <a:srgbClr val="115A9F"/>
              </a:solidFill>
              <a:latin typeface="Palatino Linotype" panose="02040502050505030304" charset="0"/>
              <a:cs typeface="Palatino Linotype" panose="02040502050505030304" charset="0"/>
            </a:endParaRPr>
          </a:p>
          <a:p>
            <a:r>
              <a:rPr lang="zh-CN" altLang="en-US" sz="2400" b="1">
                <a:solidFill>
                  <a:srgbClr val="115A9F"/>
                </a:solidFill>
                <a:latin typeface="Palatino Linotype" panose="02040502050505030304" charset="0"/>
                <a:cs typeface="Palatino Linotype" panose="02040502050505030304" charset="0"/>
              </a:rPr>
              <a:t>我们就待在加拿大曼尼托巴丘吉尔镇外的研究营里，这个镇被称为</a:t>
            </a:r>
            <a:r>
              <a:rPr lang="en-US" altLang="zh-CN" sz="2400" b="1">
                <a:solidFill>
                  <a:srgbClr val="115A9F"/>
                </a:solidFill>
                <a:latin typeface="Palatino Linotype" panose="02040502050505030304" charset="0"/>
                <a:cs typeface="Palatino Linotype" panose="02040502050505030304" charset="0"/>
              </a:rPr>
              <a:t>“</a:t>
            </a:r>
            <a:r>
              <a:rPr lang="zh-CN" altLang="en-US" sz="2400" b="1">
                <a:solidFill>
                  <a:srgbClr val="115A9F"/>
                </a:solidFill>
                <a:latin typeface="Palatino Linotype" panose="02040502050505030304" charset="0"/>
                <a:cs typeface="Palatino Linotype" panose="02040502050505030304" charset="0"/>
              </a:rPr>
              <a:t>世界北极熊之都</a:t>
            </a:r>
            <a:r>
              <a:rPr lang="en-US" altLang="zh-CN" sz="2400" b="1">
                <a:solidFill>
                  <a:srgbClr val="115A9F"/>
                </a:solidFill>
                <a:latin typeface="Palatino Linotype" panose="02040502050505030304" charset="0"/>
                <a:cs typeface="Palatino Linotype" panose="02040502050505030304" charset="0"/>
              </a:rPr>
              <a:t>”</a:t>
            </a:r>
            <a:r>
              <a:rPr lang="zh-CN" altLang="en-US" sz="2400" b="1">
                <a:solidFill>
                  <a:srgbClr val="115A9F"/>
                </a:solidFill>
                <a:latin typeface="Palatino Linotype" panose="02040502050505030304" charset="0"/>
                <a:cs typeface="Palatino Linotype" panose="02040502050505030304" charset="0"/>
              </a:rPr>
              <a:t>。</a:t>
            </a:r>
            <a:endParaRPr lang="zh-CN" altLang="en-US" sz="2400" b="1">
              <a:solidFill>
                <a:srgbClr val="115A9F"/>
              </a:solidFill>
              <a:latin typeface="Palatino Linotype" panose="02040502050505030304" charset="0"/>
              <a:ea typeface="黑体" panose="02010609060101010101" charset="-122"/>
              <a:cs typeface="Palatino Linotype" panose="0204050205050503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10224135" cy="829945"/>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n. a camera lens that produces a large image of an object that is far away and allows you to take photographs of it	    摄远镜头；远距离照相镜头</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269105" y="776605"/>
            <a:ext cx="3674110" cy="706755"/>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telephoto lens</a:t>
            </a:r>
            <a:endParaRPr lang="en-US" altLang="zh-CN" sz="4000">
              <a:latin typeface="Palatino Linotype" panose="02040502050505030304" charset="0"/>
              <a:cs typeface="Palatino Linotype" panose="02040502050505030304" charset="0"/>
            </a:endParaRPr>
          </a:p>
        </p:txBody>
      </p:sp>
      <p:sp>
        <p:nvSpPr>
          <p:cNvPr id="6" name="文本框 5"/>
          <p:cNvSpPr txBox="1"/>
          <p:nvPr/>
        </p:nvSpPr>
        <p:spPr>
          <a:xfrm>
            <a:off x="1357630" y="3746500"/>
            <a:ext cx="9963785" cy="1198880"/>
          </a:xfrm>
          <a:prstGeom prst="rect">
            <a:avLst/>
          </a:prstGeom>
          <a:noFill/>
        </p:spPr>
        <p:txBody>
          <a:bodyPr wrap="square" rtlCol="0">
            <a:spAutoFit/>
          </a:bodyPr>
          <a:p>
            <a:pPr algn="l">
              <a:buClrTx/>
              <a:buSzTx/>
              <a:buNone/>
            </a:pPr>
            <a:r>
              <a:rPr lang="zh-CN" altLang="en-US" sz="2400" b="1">
                <a:solidFill>
                  <a:srgbClr val="115A9F"/>
                </a:solidFill>
                <a:latin typeface="Palatino Linotype" panose="02040502050505030304" charset="0"/>
                <a:cs typeface="Palatino Linotype" panose="02040502050505030304" charset="0"/>
              </a:rPr>
              <a:t>When I'm face to face with a polar bear, I like it to be through a camera with a telephoto lens. </a:t>
            </a:r>
            <a:endParaRPr lang="zh-CN" altLang="en-US"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我喜欢通过摄像机的长焦镜头和北极熊面对面。</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10224135" cy="829945"/>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(saying) to be much more difficult to do than to talk about </a:t>
            </a:r>
            <a:endParaRPr lang="en-US" altLang="zh-CN" sz="2400">
              <a:latin typeface="Palatino Linotype" panose="02040502050505030304" charset="0"/>
              <a:cs typeface="Palatino Linotype" panose="02040502050505030304" charset="0"/>
            </a:endParaRPr>
          </a:p>
          <a:p>
            <a:pPr algn="l">
              <a:buClrTx/>
              <a:buSzTx/>
              <a:buFontTx/>
            </a:pPr>
            <a:r>
              <a:rPr lang="en-US" altLang="zh-CN" sz="2400">
                <a:latin typeface="Palatino Linotype" panose="02040502050505030304" charset="0"/>
                <a:cs typeface="Palatino Linotype" panose="02040502050505030304" charset="0"/>
              </a:rPr>
              <a:t>说时容易做时难；谈何容易</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3178810" y="772795"/>
            <a:ext cx="5835015" cy="706755"/>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be easier said than done</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663065" y="3658870"/>
            <a:ext cx="9963785" cy="829945"/>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But sometimes, that is easier said than done.</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但是有时候，这说起来容易做起来难。</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829945"/>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v. to breathe air in through the nose in order to discover or enjoy the smell of sth （吸着气）嗅，闻 </a:t>
            </a:r>
            <a:r>
              <a:rPr lang="zh-CN" altLang="en-US" sz="2400">
                <a:latin typeface="Palatino Linotype" panose="02040502050505030304" charset="0"/>
                <a:cs typeface="Palatino Linotype" panose="02040502050505030304" charset="0"/>
              </a:rPr>
              <a:t>【</a:t>
            </a:r>
            <a:r>
              <a:rPr lang="en-US" altLang="zh-CN" sz="2400">
                <a:latin typeface="Palatino Linotype" panose="02040502050505030304" charset="0"/>
                <a:cs typeface="Palatino Linotype" panose="02040502050505030304" charset="0"/>
              </a:rPr>
              <a:t>SYN</a:t>
            </a:r>
            <a:r>
              <a:rPr lang="zh-CN" altLang="en-US" sz="2400">
                <a:latin typeface="Palatino Linotype" panose="02040502050505030304" charset="0"/>
                <a:cs typeface="Palatino Linotype" panose="02040502050505030304" charset="0"/>
              </a:rPr>
              <a:t>】</a:t>
            </a:r>
            <a:r>
              <a:rPr lang="en-US" altLang="zh-CN" sz="2400">
                <a:latin typeface="Palatino Linotype" panose="02040502050505030304" charset="0"/>
                <a:cs typeface="Palatino Linotype" panose="02040502050505030304" charset="0"/>
              </a:rPr>
              <a:t>smell</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772795"/>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sniff</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706880" y="3644900"/>
            <a:ext cx="9271000" cy="156845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As Elli and I cooked dinner, a young male polar bear who was playing in a nearby lake sniffed, and smelled our garlic bread. </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我和埃莉做饭的时候，一头在附近湖边玩耍的雄性幼熊闻到了我们做的大蒜面包。</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1568450"/>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 n. a structure made of wood or wire supported with posts that is put between two areas of land as a boundary, or around a garden/yard, field, etc. to keep animals in, or to keep people and animals out</a:t>
            </a:r>
            <a:endParaRPr lang="en-US" altLang="zh-CN" sz="2400">
              <a:latin typeface="Palatino Linotype" panose="02040502050505030304" charset="0"/>
              <a:cs typeface="Palatino Linotype" panose="02040502050505030304" charset="0"/>
            </a:endParaRPr>
          </a:p>
          <a:p>
            <a:pPr algn="l">
              <a:buClrTx/>
              <a:buSzTx/>
              <a:buFontTx/>
            </a:pPr>
            <a:r>
              <a:rPr lang="en-US" altLang="zh-CN" sz="2400">
                <a:latin typeface="Palatino Linotype" panose="02040502050505030304" charset="0"/>
                <a:cs typeface="Palatino Linotype" panose="02040502050505030304" charset="0"/>
              </a:rPr>
              <a:t> 栅栏；篱笆；围栏</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772795"/>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fence</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626870" y="4046220"/>
            <a:ext cx="9271000" cy="193802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The hungry beer followed his nose to our camp, which was surrounded by a high, wire fence.</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这头饥饿的北极熊循着香味来到了我们的营地，营地外围着高高的铁丝栅栏。</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endParaRPr lang="en-US" altLang="zh-CN"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1198880"/>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n. (often in compounds 常构成复合词) a piece of wood or metal that is set in the ground in a vertical position, especially to support sth or to mark a point    柱；桩；标志杆</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772795"/>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post</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626870" y="4046220"/>
            <a:ext cx="9271000" cy="119888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He stood on his back legs and pushed at the wooden fence posts.</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他后腿站立，用力地推着支起铁丝栅栏的木桩子。</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endParaRPr lang="en-US" altLang="zh-CN"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1198880"/>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n.  a metal case filled with explosive, to be fired from a large gun  炮弹</a:t>
            </a:r>
            <a:endParaRPr lang="en-US" altLang="zh-CN" sz="2400">
              <a:latin typeface="Palatino Linotype" panose="02040502050505030304" charset="0"/>
              <a:cs typeface="Palatino Linotype" panose="02040502050505030304" charset="0"/>
            </a:endParaRPr>
          </a:p>
          <a:p>
            <a:pPr algn="l">
              <a:buClrTx/>
              <a:buSzTx/>
              <a:buFontTx/>
            </a:pPr>
            <a:endParaRPr lang="en-US" altLang="zh-CN" sz="2400">
              <a:latin typeface="Palatino Linotype" panose="02040502050505030304" charset="0"/>
              <a:cs typeface="Palatino Linotype" panose="02040502050505030304" charset="0"/>
            </a:endParaRPr>
          </a:p>
          <a:p>
            <a:pPr algn="l">
              <a:buClrTx/>
              <a:buSzTx/>
              <a:buFontTx/>
            </a:pPr>
            <a:r>
              <a:rPr lang="en-US" altLang="zh-CN" sz="2400" b="1">
                <a:latin typeface="Palatino Linotype" panose="02040502050505030304" charset="0"/>
                <a:cs typeface="Palatino Linotype" panose="02040502050505030304" charset="0"/>
              </a:rPr>
              <a:t>shotgun shell   </a:t>
            </a:r>
            <a:r>
              <a:rPr lang="zh-CN" altLang="en-US" sz="2400" b="1">
                <a:latin typeface="Palatino Linotype" panose="02040502050505030304" charset="0"/>
                <a:cs typeface="Palatino Linotype" panose="02040502050505030304" charset="0"/>
              </a:rPr>
              <a:t>猎枪弹</a:t>
            </a:r>
            <a:endParaRPr lang="zh-CN" altLang="en-US" sz="2400" b="1">
              <a:latin typeface="Palatino Linotype" panose="02040502050505030304" charset="0"/>
              <a:cs typeface="Palatino Linotype" panose="02040502050505030304" charset="0"/>
            </a:endParaRPr>
          </a:p>
        </p:txBody>
      </p:sp>
      <p:sp>
        <p:nvSpPr>
          <p:cNvPr id="5" name="文本框 4"/>
          <p:cNvSpPr txBox="1"/>
          <p:nvPr/>
        </p:nvSpPr>
        <p:spPr>
          <a:xfrm>
            <a:off x="4659630" y="772795"/>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shell</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532890" y="3900170"/>
            <a:ext cx="9255125" cy="119888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We yelled at the bear, hit pots hard, and fired blank shotgun shells into the air. </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我们对着熊大吼，狠狠敲击锅子，朝着空中发射了空霰弹。</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1568450"/>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 v. to damage sth by pulling it apart or into pieces or by cutting it on sth sharp; to become damaged in this way      撕裂；撕碎；扯破；戳破 </a:t>
            </a:r>
            <a:r>
              <a:rPr lang="zh-CN" altLang="en-US" sz="2400">
                <a:latin typeface="Palatino Linotype" panose="02040502050505030304" charset="0"/>
                <a:cs typeface="Palatino Linotype" panose="02040502050505030304" charset="0"/>
              </a:rPr>
              <a:t>【</a:t>
            </a:r>
            <a:r>
              <a:rPr lang="en-US" altLang="zh-CN" sz="2400">
                <a:latin typeface="Palatino Linotype" panose="02040502050505030304" charset="0"/>
                <a:cs typeface="Palatino Linotype" panose="02040502050505030304" charset="0"/>
              </a:rPr>
              <a:t>SYN</a:t>
            </a:r>
            <a:r>
              <a:rPr lang="zh-CN" altLang="en-US" sz="2400">
                <a:latin typeface="Palatino Linotype" panose="02040502050505030304" charset="0"/>
                <a:cs typeface="Palatino Linotype" panose="02040502050505030304" charset="0"/>
              </a:rPr>
              <a:t>】</a:t>
            </a:r>
            <a:r>
              <a:rPr lang="en-US" altLang="zh-CN" sz="2400">
                <a:latin typeface="Palatino Linotype" panose="02040502050505030304" charset="0"/>
                <a:cs typeface="Palatino Linotype" panose="02040502050505030304" charset="0"/>
              </a:rPr>
              <a:t> rip</a:t>
            </a:r>
            <a:endParaRPr lang="en-US" altLang="zh-CN" sz="2400">
              <a:latin typeface="Palatino Linotype" panose="02040502050505030304" charset="0"/>
              <a:cs typeface="Palatino Linotype" panose="02040502050505030304" charset="0"/>
            </a:endParaRPr>
          </a:p>
          <a:p>
            <a:pPr algn="l">
              <a:buClrTx/>
              <a:buSzTx/>
              <a:buFontTx/>
            </a:pPr>
            <a:endParaRPr lang="zh-CN" altLang="en-US" sz="2400" b="1">
              <a:latin typeface="Palatino Linotype" panose="02040502050505030304" charset="0"/>
              <a:cs typeface="Palatino Linotype" panose="02040502050505030304" charset="0"/>
            </a:endParaRPr>
          </a:p>
        </p:txBody>
      </p:sp>
      <p:sp>
        <p:nvSpPr>
          <p:cNvPr id="5" name="文本框 4"/>
          <p:cNvSpPr txBox="1"/>
          <p:nvPr/>
        </p:nvSpPr>
        <p:spPr>
          <a:xfrm>
            <a:off x="4659630" y="772795"/>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tear</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766570" y="3820160"/>
            <a:ext cx="8890635" cy="156845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Not this polar bear though — he just kept trying to tear down the fence with his massive paws.</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但是对这只熊不管用 </a:t>
            </a:r>
            <a:r>
              <a:rPr lang="en-US" altLang="zh-CN" sz="2400" b="1">
                <a:solidFill>
                  <a:srgbClr val="115A9F"/>
                </a:solidFill>
                <a:latin typeface="黑体" panose="02010609060101010101" charset="-122"/>
                <a:ea typeface="黑体" panose="02010609060101010101" charset="-122"/>
                <a:cs typeface="Palatino Linotype" panose="02040502050505030304" charset="0"/>
              </a:rPr>
              <a:t>—— </a:t>
            </a:r>
            <a:r>
              <a:rPr lang="zh-CN" altLang="en-US" sz="2400" b="1">
                <a:solidFill>
                  <a:srgbClr val="115A9F"/>
                </a:solidFill>
                <a:latin typeface="Palatino Linotype" panose="02040502050505030304" charset="0"/>
                <a:cs typeface="Palatino Linotype" panose="02040502050505030304" charset="0"/>
              </a:rPr>
              <a:t>他一直用他那巨大的爪子试图拆掉铁丝栅栏。</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460375"/>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v. to send a message to sb by radio  （用无线电）发送，传送</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772795"/>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radio</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583690" y="3279140"/>
            <a:ext cx="9255125" cy="829945"/>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I radioed the camp manager for help. </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我通过无线电向给营地管理员求救。</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椭圆 126"/>
          <p:cNvSpPr/>
          <p:nvPr/>
        </p:nvSpPr>
        <p:spPr>
          <a:xfrm>
            <a:off x="4502150" y="1542200"/>
            <a:ext cx="928013" cy="928015"/>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5" name="文本框 14"/>
          <p:cNvSpPr txBox="1"/>
          <p:nvPr/>
        </p:nvSpPr>
        <p:spPr>
          <a:xfrm>
            <a:off x="5141595" y="3615690"/>
            <a:ext cx="5963285" cy="706755"/>
          </a:xfrm>
          <a:prstGeom prst="rect">
            <a:avLst/>
          </a:prstGeom>
          <a:noFill/>
        </p:spPr>
        <p:txBody>
          <a:bodyPr wrap="square" rtlCol="0">
            <a:spAutoFit/>
          </a:bodyPr>
          <a:lstStyle/>
          <a:p>
            <a:r>
              <a:rPr lang="en-US" altLang="zh-CN" sz="4000" dirty="0" smtClean="0">
                <a:solidFill>
                  <a:srgbClr val="115A9F"/>
                </a:solidFill>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2020.7 </a:t>
            </a:r>
            <a:r>
              <a:rPr lang="zh-CN" altLang="en-US" sz="4000" dirty="0" smtClean="0">
                <a:solidFill>
                  <a:srgbClr val="115A9F"/>
                </a:solidFill>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浙江卷 读后续写</a:t>
            </a:r>
            <a:endParaRPr lang="en-US" altLang="zh-CN" sz="4000" dirty="0" smtClean="0">
              <a:solidFill>
                <a:srgbClr val="115A9F"/>
              </a:solidFill>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endParaRPr>
          </a:p>
        </p:txBody>
      </p:sp>
      <p:sp>
        <p:nvSpPr>
          <p:cNvPr id="17" name="文本框 16"/>
          <p:cNvSpPr txBox="1"/>
          <p:nvPr/>
        </p:nvSpPr>
        <p:spPr>
          <a:xfrm>
            <a:off x="4752340" y="1697990"/>
            <a:ext cx="6445885" cy="1938020"/>
          </a:xfrm>
          <a:prstGeom prst="rect">
            <a:avLst/>
          </a:prstGeom>
          <a:noFill/>
        </p:spPr>
        <p:txBody>
          <a:bodyPr wrap="square" rtlCol="0">
            <a:spAutoFit/>
          </a:bodyPr>
          <a:lstStyle/>
          <a:p>
            <a:pPr algn="ctr"/>
            <a:r>
              <a:rPr lang="en-US" altLang="zh-CN" sz="6000" b="1" dirty="0">
                <a:solidFill>
                  <a:srgbClr val="115A9F"/>
                </a:solidFill>
                <a:effectLst>
                  <a:outerShdw blurRad="38100" dist="38100" dir="2700000" algn="tl">
                    <a:srgbClr val="000000">
                      <a:alpha val="43137"/>
                    </a:srgbClr>
                  </a:outerShdw>
                </a:effectLst>
                <a:latin typeface="字体管家方萌" panose="02020600040101010101" charset="-122"/>
                <a:ea typeface="字体管家方萌" panose="02020600040101010101" charset="-122"/>
                <a:cs typeface="+mn-ea"/>
                <a:sym typeface="Segoe UI" panose="020B0502040204020203" pitchFamily="34" charset="0"/>
              </a:rPr>
              <a:t>Face to Face with</a:t>
            </a:r>
            <a:r>
              <a:rPr lang="en-US" altLang="zh-CN" sz="6000" b="1" dirty="0">
                <a:solidFill>
                  <a:srgbClr val="115A9F"/>
                </a:solidFill>
                <a:effectLst>
                  <a:outerShdw blurRad="38100" dist="38100" dir="2700000" algn="tl">
                    <a:srgbClr val="000000">
                      <a:alpha val="43137"/>
                    </a:srgbClr>
                  </a:outerShdw>
                </a:effectLst>
                <a:latin typeface="Segoe UI" panose="020B0502040204020203" pitchFamily="34" charset="0"/>
                <a:ea typeface="微软雅黑" panose="020B0503020204020204" pitchFamily="34" charset="-122"/>
                <a:cs typeface="+mn-ea"/>
                <a:sym typeface="Segoe UI" panose="020B0502040204020203" pitchFamily="34" charset="0"/>
              </a:rPr>
              <a:t> </a:t>
            </a:r>
            <a:r>
              <a:rPr lang="en-US" altLang="zh-CN" sz="6000" dirty="0">
                <a:solidFill>
                  <a:srgbClr val="115A9F"/>
                </a:solidFill>
                <a:latin typeface="Impact" panose="020B0806030902050204" charset="0"/>
                <a:ea typeface="微软雅黑" panose="020B0503020204020204" pitchFamily="34" charset="-122"/>
                <a:cs typeface="Impact" panose="020B0806030902050204" charset="0"/>
                <a:sym typeface="Segoe UI" panose="020B0502040204020203" pitchFamily="34" charset="0"/>
              </a:rPr>
              <a:t>POLAR BEARS</a:t>
            </a:r>
            <a:r>
              <a:rPr lang="en-US" altLang="zh-CN" sz="6000" b="1"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 </a:t>
            </a:r>
            <a:endParaRPr lang="en-US" altLang="zh-CN" sz="6000" b="1"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pic>
        <p:nvPicPr>
          <p:cNvPr id="4" name="图片 3" descr="微信图片_20200709121954"/>
          <p:cNvPicPr>
            <a:picLocks noChangeAspect="1"/>
          </p:cNvPicPr>
          <p:nvPr/>
        </p:nvPicPr>
        <p:blipFill>
          <a:blip r:embed="rId1"/>
          <a:stretch>
            <a:fillRect/>
          </a:stretch>
        </p:blipFill>
        <p:spPr>
          <a:xfrm>
            <a:off x="255905" y="2549525"/>
            <a:ext cx="4589780" cy="3197860"/>
          </a:xfrm>
          <a:prstGeom prst="rect">
            <a:avLst/>
          </a:prstGeom>
          <a:effectLst>
            <a:softEdge rad="127000"/>
          </a:effectLst>
        </p:spPr>
      </p:pic>
      <p:sp>
        <p:nvSpPr>
          <p:cNvPr id="2" name="文本框 1"/>
          <p:cNvSpPr txBox="1"/>
          <p:nvPr/>
        </p:nvSpPr>
        <p:spPr>
          <a:xfrm>
            <a:off x="6068060" y="4874260"/>
            <a:ext cx="4491355" cy="829945"/>
          </a:xfrm>
          <a:prstGeom prst="rect">
            <a:avLst/>
          </a:prstGeom>
          <a:noFill/>
        </p:spPr>
        <p:txBody>
          <a:bodyPr wrap="square" rtlCol="0">
            <a:spAutoFit/>
          </a:bodyPr>
          <a:p>
            <a:pPr algn="ctr"/>
            <a:r>
              <a:rPr lang="zh-CN" altLang="en-US" sz="2400">
                <a:solidFill>
                  <a:schemeClr val="tx1">
                    <a:lumMod val="50000"/>
                    <a:lumOff val="50000"/>
                  </a:schemeClr>
                </a:solidFill>
                <a:latin typeface="黑体" panose="02010609060101010101" charset="-122"/>
                <a:ea typeface="黑体" panose="02010609060101010101" charset="-122"/>
              </a:rPr>
              <a:t>桐乡市高级中学</a:t>
            </a:r>
            <a:endParaRPr lang="zh-CN" altLang="en-US" sz="2400">
              <a:solidFill>
                <a:schemeClr val="tx1">
                  <a:lumMod val="50000"/>
                  <a:lumOff val="50000"/>
                </a:schemeClr>
              </a:solidFill>
              <a:latin typeface="黑体" panose="02010609060101010101" charset="-122"/>
              <a:ea typeface="黑体" panose="02010609060101010101" charset="-122"/>
            </a:endParaRPr>
          </a:p>
          <a:p>
            <a:pPr algn="ctr"/>
            <a:r>
              <a:rPr lang="zh-CN" altLang="en-US" sz="2400">
                <a:solidFill>
                  <a:schemeClr val="tx1">
                    <a:lumMod val="50000"/>
                    <a:lumOff val="50000"/>
                  </a:schemeClr>
                </a:solidFill>
                <a:latin typeface="黑体" panose="02010609060101010101" charset="-122"/>
                <a:ea typeface="黑体" panose="02010609060101010101" charset="-122"/>
              </a:rPr>
              <a:t>冯燕娜</a:t>
            </a:r>
            <a:endParaRPr lang="zh-CN" altLang="en-US" sz="2400">
              <a:solidFill>
                <a:schemeClr val="tx1">
                  <a:lumMod val="50000"/>
                  <a:lumOff val="50000"/>
                </a:schemeClr>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1198880"/>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n. an aircraft without wings that has large blades on top that go round. It can fly straight up from the ground and can also stay in one position in the air.       直升机</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772795"/>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helicopter</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468755" y="3914140"/>
            <a:ext cx="9255125" cy="119888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 He told me a helicopter was on its way, but it would be 30 minutes before it arrived.</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他告诉我直升机正在赶来，但是得</a:t>
            </a:r>
            <a:r>
              <a:rPr lang="en-US" altLang="zh-CN" sz="2400" b="1">
                <a:solidFill>
                  <a:srgbClr val="115A9F"/>
                </a:solidFill>
                <a:latin typeface="Palatino Linotype" panose="02040502050505030304" charset="0"/>
                <a:cs typeface="Palatino Linotype" panose="02040502050505030304" charset="0"/>
              </a:rPr>
              <a:t>30</a:t>
            </a:r>
            <a:r>
              <a:rPr lang="zh-CN" altLang="en-US" sz="2400" b="1">
                <a:solidFill>
                  <a:srgbClr val="115A9F"/>
                </a:solidFill>
                <a:latin typeface="Palatino Linotype" panose="02040502050505030304" charset="0"/>
                <a:cs typeface="Palatino Linotype" panose="02040502050505030304" charset="0"/>
              </a:rPr>
              <a:t>分钟后才能到。</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829945"/>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 n. a meeting, especially one that is sudden, unexpected or violent </a:t>
            </a:r>
            <a:endParaRPr lang="en-US" altLang="zh-CN" sz="2400">
              <a:latin typeface="Palatino Linotype" panose="02040502050505030304" charset="0"/>
              <a:cs typeface="Palatino Linotype" panose="02040502050505030304" charset="0"/>
            </a:endParaRPr>
          </a:p>
          <a:p>
            <a:pPr algn="l">
              <a:buClrTx/>
              <a:buSzTx/>
              <a:buFontTx/>
            </a:pPr>
            <a:r>
              <a:rPr lang="en-US" altLang="zh-CN" sz="2400">
                <a:latin typeface="Palatino Linotype" panose="02040502050505030304" charset="0"/>
                <a:cs typeface="Palatino Linotype" panose="02040502050505030304" charset="0"/>
              </a:rPr>
              <a:t>（尤指突然、意外或暴力的）相遇，邂逅，遭遇，冲突</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806450"/>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encounter</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583690" y="3279140"/>
            <a:ext cx="9015095" cy="119888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Making the best of this close encounter, I took some pictures of the bear. </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充分利用这次和北极熊近距离邂逅的机会，我拍了几张他的照片。</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460375"/>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n. rough treatment	 粗暴对待；虐待</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806450"/>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punishment</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583690" y="3279140"/>
            <a:ext cx="9015095" cy="156845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Elli and I feared the fence wouldn’t last through 30 more minutes of the bear’s punishment. </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sym typeface="+mn-ea"/>
              </a:rPr>
              <a:t>埃莉和我担心铁丝栅栏经不起这头熊</a:t>
            </a:r>
            <a:r>
              <a:rPr lang="en-US" altLang="zh-CN" sz="2400" b="1">
                <a:solidFill>
                  <a:srgbClr val="115A9F"/>
                </a:solidFill>
                <a:latin typeface="Palatino Linotype" panose="02040502050505030304" charset="0"/>
                <a:cs typeface="Palatino Linotype" panose="02040502050505030304" charset="0"/>
                <a:sym typeface="+mn-ea"/>
              </a:rPr>
              <a:t>30</a:t>
            </a:r>
            <a:r>
              <a:rPr lang="zh-CN" altLang="en-US" sz="2400" b="1">
                <a:solidFill>
                  <a:srgbClr val="115A9F"/>
                </a:solidFill>
                <a:latin typeface="Palatino Linotype" panose="02040502050505030304" charset="0"/>
                <a:cs typeface="Palatino Linotype" panose="02040502050505030304" charset="0"/>
                <a:sym typeface="+mn-ea"/>
              </a:rPr>
              <a:t>几分钟的摧残。</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endParaRPr lang="en-US" altLang="zh-CN"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2306955"/>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n. a device or container, for example an aerosol, that you use to apply liquid in fine drops      喷雾器</a:t>
            </a:r>
            <a:endParaRPr lang="en-US" altLang="zh-CN" sz="2400">
              <a:latin typeface="Palatino Linotype" panose="02040502050505030304" charset="0"/>
              <a:cs typeface="Palatino Linotype" panose="02040502050505030304" charset="0"/>
            </a:endParaRPr>
          </a:p>
          <a:p>
            <a:pPr algn="l">
              <a:buClrTx/>
              <a:buSzTx/>
              <a:buFontTx/>
            </a:pPr>
            <a:endParaRPr lang="en-US" altLang="zh-CN" sz="2400">
              <a:latin typeface="Palatino Linotype" panose="02040502050505030304" charset="0"/>
              <a:cs typeface="Palatino Linotype" panose="02040502050505030304" charset="0"/>
            </a:endParaRPr>
          </a:p>
          <a:p>
            <a:pPr algn="l">
              <a:buClrTx/>
              <a:buSzTx/>
              <a:buFontTx/>
            </a:pPr>
            <a:r>
              <a:rPr lang="en-US" altLang="zh-CN" sz="2400">
                <a:latin typeface="Palatino Linotype" panose="02040502050505030304" charset="0"/>
                <a:cs typeface="Palatino Linotype" panose="02040502050505030304" charset="0"/>
              </a:rPr>
              <a:t>v.  to cover sb/sth with very small drops of a liquid that are forced out of a container or sent through the air 	喷；喷洒；向…喷洒</a:t>
            </a:r>
            <a:endParaRPr lang="en-US" altLang="zh-CN" sz="2400">
              <a:latin typeface="Palatino Linotype" panose="02040502050505030304" charset="0"/>
              <a:cs typeface="Palatino Linotype" panose="02040502050505030304" charset="0"/>
            </a:endParaRPr>
          </a:p>
          <a:p>
            <a:pPr algn="l">
              <a:buClrTx/>
              <a:buSzTx/>
              <a:buFontTx/>
            </a:pP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806450"/>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spray</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532890" y="4367530"/>
            <a:ext cx="9015095" cy="829945"/>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The camp manager suggested I use pepper spray. </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营地管理员建议我用胡椒喷雾。</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167222" y="2623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829945"/>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v. to come near to sb/sth in distance or time </a:t>
            </a:r>
            <a:endParaRPr lang="en-US" altLang="zh-CN" sz="2400">
              <a:latin typeface="Palatino Linotype" panose="02040502050505030304" charset="0"/>
              <a:cs typeface="Palatino Linotype" panose="02040502050505030304" charset="0"/>
            </a:endParaRPr>
          </a:p>
          <a:p>
            <a:pPr algn="l">
              <a:buClrTx/>
              <a:buSzTx/>
              <a:buFontTx/>
            </a:pPr>
            <a:r>
              <a:rPr lang="en-US" altLang="zh-CN" sz="2400">
                <a:latin typeface="Palatino Linotype" panose="02040502050505030304" charset="0"/>
                <a:cs typeface="Palatino Linotype" panose="02040502050505030304" charset="0"/>
              </a:rPr>
              <a:t>（在距离或时间上）靠近，接近</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806450"/>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approach</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583690" y="3279140"/>
            <a:ext cx="9015095" cy="119888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So I approached our invited guest slowly and, through the fence, sprayed him in the face.</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所以我慢慢靠近这个</a:t>
            </a:r>
            <a:r>
              <a:rPr lang="en-US" altLang="zh-CN" sz="2400" b="1">
                <a:solidFill>
                  <a:srgbClr val="115A9F"/>
                </a:solidFill>
                <a:latin typeface="Palatino Linotype" panose="02040502050505030304" charset="0"/>
                <a:cs typeface="Palatino Linotype" panose="02040502050505030304" charset="0"/>
              </a:rPr>
              <a:t>“</a:t>
            </a:r>
            <a:r>
              <a:rPr lang="zh-CN" altLang="en-US" sz="2400" b="1">
                <a:solidFill>
                  <a:srgbClr val="115A9F"/>
                </a:solidFill>
                <a:latin typeface="Palatino Linotype" panose="02040502050505030304" charset="0"/>
                <a:cs typeface="Palatino Linotype" panose="02040502050505030304" charset="0"/>
              </a:rPr>
              <a:t>不速之客</a:t>
            </a:r>
            <a:r>
              <a:rPr lang="en-US" altLang="zh-CN" sz="2400" b="1">
                <a:solidFill>
                  <a:srgbClr val="115A9F"/>
                </a:solidFill>
                <a:latin typeface="Palatino Linotype" panose="02040502050505030304" charset="0"/>
                <a:cs typeface="Palatino Linotype" panose="02040502050505030304" charset="0"/>
              </a:rPr>
              <a:t>”</a:t>
            </a:r>
            <a:r>
              <a:rPr lang="zh-CN" altLang="en-US" sz="2400" b="1">
                <a:solidFill>
                  <a:srgbClr val="115A9F"/>
                </a:solidFill>
                <a:latin typeface="Palatino Linotype" panose="02040502050505030304" charset="0"/>
                <a:cs typeface="Palatino Linotype" panose="02040502050505030304" charset="0"/>
              </a:rPr>
              <a:t>，透过篱笆喷了他一脸辣椒水。</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167222" y="2623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29305" y="208915"/>
            <a:ext cx="5774055" cy="583565"/>
          </a:xfrm>
          <a:prstGeom prst="rect">
            <a:avLst/>
          </a:prstGeom>
          <a:noFill/>
        </p:spPr>
        <p:txBody>
          <a:bodyPr wrap="square" rtlCol="0" anchor="t">
            <a:spAutoFit/>
          </a:bodyPr>
          <a:p>
            <a:r>
              <a:rPr lang="en-US" altLang="zh-CN" sz="3200" b="1" dirty="0">
                <a:solidFill>
                  <a:srgbClr val="115A9F"/>
                </a:solidFill>
                <a:effectLst>
                  <a:outerShdw blurRad="38100" dist="38100" dir="2700000" algn="tl">
                    <a:srgbClr val="000000">
                      <a:alpha val="43137"/>
                    </a:srgbClr>
                  </a:outerShdw>
                </a:effectLst>
                <a:latin typeface="字体管家方萌" panose="02020600040101010101" charset="-122"/>
                <a:ea typeface="字体管家方萌" panose="02020600040101010101" charset="-122"/>
                <a:cs typeface="+mn-ea"/>
                <a:sym typeface="Segoe UI" panose="020B0502040204020203" pitchFamily="34" charset="0"/>
              </a:rPr>
              <a:t>Face to Face with</a:t>
            </a:r>
            <a:r>
              <a:rPr lang="en-US" altLang="zh-CN" sz="3200" b="1" dirty="0">
                <a:solidFill>
                  <a:srgbClr val="115A9F"/>
                </a:solidFill>
                <a:effectLst>
                  <a:outerShdw blurRad="38100" dist="38100" dir="2700000" algn="tl">
                    <a:srgbClr val="000000">
                      <a:alpha val="43137"/>
                    </a:srgbClr>
                  </a:outerShdw>
                </a:effectLst>
                <a:latin typeface="Segoe UI" panose="020B0502040204020203" pitchFamily="34" charset="0"/>
                <a:ea typeface="微软雅黑" panose="020B0503020204020204" pitchFamily="34" charset="-122"/>
                <a:cs typeface="+mn-ea"/>
                <a:sym typeface="Segoe UI" panose="020B0502040204020203" pitchFamily="34" charset="0"/>
              </a:rPr>
              <a:t> </a:t>
            </a:r>
            <a:r>
              <a:rPr lang="en-US" altLang="zh-CN" sz="3200" dirty="0">
                <a:solidFill>
                  <a:srgbClr val="115A9F"/>
                </a:solidFill>
                <a:latin typeface="Impact" panose="020B0806030902050204" charset="0"/>
                <a:ea typeface="微软雅黑" panose="020B0503020204020204" pitchFamily="34" charset="-122"/>
                <a:cs typeface="Impact" panose="020B0806030902050204" charset="0"/>
                <a:sym typeface="Segoe UI" panose="020B0502040204020203" pitchFamily="34" charset="0"/>
              </a:rPr>
              <a:t>POLAR BEARS</a:t>
            </a:r>
            <a:r>
              <a:rPr lang="en-US" altLang="zh-CN" sz="3200" b="1"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 </a:t>
            </a:r>
            <a:endParaRPr lang="zh-CN" altLang="en-US" sz="3200"/>
          </a:p>
        </p:txBody>
      </p:sp>
      <p:graphicFrame>
        <p:nvGraphicFramePr>
          <p:cNvPr id="3" name="表格 2"/>
          <p:cNvGraphicFramePr/>
          <p:nvPr>
            <p:custDataLst>
              <p:tags r:id="rId1"/>
            </p:custDataLst>
          </p:nvPr>
        </p:nvGraphicFramePr>
        <p:xfrm>
          <a:off x="34925" y="788670"/>
          <a:ext cx="12122150" cy="4969510"/>
        </p:xfrm>
        <a:graphic>
          <a:graphicData uri="http://schemas.openxmlformats.org/drawingml/2006/table">
            <a:tbl>
              <a:tblPr firstRow="1" bandRow="1">
                <a:tableStyleId>{5C22544A-7EE6-4342-B048-85BDC9FD1C3A}</a:tableStyleId>
              </a:tblPr>
              <a:tblGrid>
                <a:gridCol w="2406015"/>
                <a:gridCol w="9716135"/>
              </a:tblGrid>
              <a:tr h="1703070">
                <a:tc>
                  <a:txBody>
                    <a:bodyPr/>
                    <a:p>
                      <a:pPr algn="ctr">
                        <a:buNone/>
                      </a:pPr>
                      <a:r>
                        <a:rPr lang="en-US" altLang="zh-CN" sz="2200" b="1">
                          <a:solidFill>
                            <a:srgbClr val="1784C7"/>
                          </a:solidFill>
                          <a:latin typeface="Palatino Linotype" panose="02040502050505030304" charset="0"/>
                          <a:cs typeface="Palatino Linotype" panose="02040502050505030304" charset="0"/>
                        </a:rPr>
                        <a:t>Setting</a:t>
                      </a:r>
                      <a:endParaRPr lang="en-US" altLang="zh-CN" sz="2200" b="1">
                        <a:solidFill>
                          <a:srgbClr val="1784C7"/>
                        </a:solidFill>
                        <a:latin typeface="Palatino Linotype" panose="02040502050505030304" charset="0"/>
                        <a:cs typeface="Palatino Linotype" panose="02040502050505030304" charset="0"/>
                      </a:endParaRPr>
                    </a:p>
                    <a:p>
                      <a:pPr algn="ctr">
                        <a:buNone/>
                      </a:pPr>
                      <a:r>
                        <a:rPr lang="en-US" altLang="zh-CN" sz="2200" b="0">
                          <a:solidFill>
                            <a:srgbClr val="1784C7"/>
                          </a:solidFill>
                          <a:latin typeface="Palatino Linotype" panose="02040502050505030304" charset="0"/>
                          <a:cs typeface="Palatino Linotype" panose="02040502050505030304" charset="0"/>
                        </a:rPr>
                        <a:t>[when, where, under what circumstances the story take place]</a:t>
                      </a:r>
                      <a:endParaRPr lang="en-US" altLang="zh-CN" sz="2200" b="0">
                        <a:solidFill>
                          <a:srgbClr val="1784C7"/>
                        </a:solidFill>
                        <a:latin typeface="Palatino Linotype" panose="02040502050505030304" charset="0"/>
                        <a:cs typeface="Palatino Linotype" panose="02040502050505030304" charset="0"/>
                      </a:endParaRPr>
                    </a:p>
                  </a:txBody>
                  <a:tcP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solidFill>
                      <a:srgbClr val="FFFFFF"/>
                    </a:solidFill>
                  </a:tcPr>
                </a:tc>
                <a:tc>
                  <a:txBody>
                    <a:bodyPr/>
                    <a:p>
                      <a:pPr>
                        <a:buNone/>
                      </a:pPr>
                      <a:endParaRPr lang="en-US" altLang="zh-CN" sz="2400" b="0">
                        <a:solidFill>
                          <a:schemeClr val="tx1"/>
                        </a:solidFill>
                        <a:latin typeface="Palatino Linotype" panose="02040502050505030304" charset="0"/>
                        <a:cs typeface="Palatino Linotype" panose="02040502050505030304" charset="0"/>
                      </a:endParaRPr>
                    </a:p>
                  </a:txBody>
                  <a:tcP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solidFill>
                      <a:srgbClr val="FFFFFF"/>
                    </a:solidFill>
                  </a:tcPr>
                </a:tc>
              </a:tr>
              <a:tr h="770890">
                <a:tc>
                  <a:txBody>
                    <a:bodyPr/>
                    <a:p>
                      <a:pPr algn="ctr">
                        <a:lnSpc>
                          <a:spcPct val="140000"/>
                        </a:lnSpc>
                        <a:buNone/>
                      </a:pPr>
                      <a:r>
                        <a:rPr lang="en-US" altLang="zh-CN" sz="2200" b="1">
                          <a:solidFill>
                            <a:srgbClr val="1784C7"/>
                          </a:solidFill>
                          <a:latin typeface="Palatino Linotype" panose="02040502050505030304" charset="0"/>
                          <a:cs typeface="Palatino Linotype" panose="02040502050505030304" charset="0"/>
                        </a:rPr>
                        <a:t>Characters</a:t>
                      </a:r>
                      <a:endParaRPr lang="en-US" altLang="zh-CN" sz="2200" b="1">
                        <a:solidFill>
                          <a:srgbClr val="1784C7"/>
                        </a:solidFill>
                        <a:latin typeface="Palatino Linotype" panose="02040502050505030304" charset="0"/>
                        <a:cs typeface="Palatino Linotype" panose="02040502050505030304" charset="0"/>
                      </a:endParaRPr>
                    </a:p>
                  </a:txBody>
                  <a:tcP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solidFill>
                      <a:srgbClr val="FFFFFF"/>
                    </a:solidFill>
                  </a:tcPr>
                </a:tc>
                <a:tc>
                  <a:txBody>
                    <a:bodyPr/>
                    <a:p>
                      <a:pPr>
                        <a:buNone/>
                      </a:pPr>
                      <a:endParaRPr lang="zh-CN" altLang="en-US">
                        <a:solidFill>
                          <a:srgbClr val="404040"/>
                        </a:solidFill>
                      </a:endParaRPr>
                    </a:p>
                  </a:txBody>
                  <a:tcP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solidFill>
                      <a:srgbClr val="FFFFFF"/>
                    </a:solidFill>
                  </a:tcPr>
                </a:tc>
              </a:tr>
              <a:tr h="2430780">
                <a:tc>
                  <a:txBody>
                    <a:bodyPr/>
                    <a:p>
                      <a:pPr algn="ctr">
                        <a:buClrTx/>
                        <a:buSzTx/>
                        <a:buFontTx/>
                        <a:buNone/>
                      </a:pPr>
                      <a:r>
                        <a:rPr lang="en-US" altLang="zh-CN" sz="2200" b="1">
                          <a:solidFill>
                            <a:srgbClr val="1784C7"/>
                          </a:solidFill>
                          <a:latin typeface="Palatino Linotype" panose="02040502050505030304" charset="0"/>
                          <a:cs typeface="Palatino Linotype" panose="02040502050505030304" charset="0"/>
                        </a:rPr>
                        <a:t>Plot</a:t>
                      </a:r>
                      <a:endParaRPr lang="en-US" altLang="zh-CN" sz="2200" b="1">
                        <a:solidFill>
                          <a:srgbClr val="1784C7"/>
                        </a:solidFill>
                        <a:latin typeface="Palatino Linotype" panose="02040502050505030304" charset="0"/>
                        <a:cs typeface="Palatino Linotype" panose="02040502050505030304" charset="0"/>
                      </a:endParaRPr>
                    </a:p>
                    <a:p>
                      <a:pPr algn="ctr">
                        <a:buClrTx/>
                        <a:buSzTx/>
                        <a:buFontTx/>
                        <a:buNone/>
                      </a:pPr>
                      <a:r>
                        <a:rPr lang="en-US" altLang="zh-CN" sz="2200" b="0">
                          <a:solidFill>
                            <a:srgbClr val="1784C7"/>
                          </a:solidFill>
                          <a:latin typeface="Palatino Linotype" panose="02040502050505030304" charset="0"/>
                          <a:cs typeface="Palatino Linotype" panose="02040502050505030304" charset="0"/>
                        </a:rPr>
                        <a:t>[important events that take place in the story]</a:t>
                      </a:r>
                      <a:endParaRPr lang="en-US" altLang="zh-CN" sz="2200" b="0">
                        <a:solidFill>
                          <a:srgbClr val="1784C7"/>
                        </a:solidFill>
                        <a:latin typeface="Palatino Linotype" panose="02040502050505030304" charset="0"/>
                        <a:cs typeface="Palatino Linotype" panose="02040502050505030304" charset="0"/>
                      </a:endParaRPr>
                    </a:p>
                  </a:txBody>
                  <a:tcP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solidFill>
                      <a:srgbClr val="FFFFFF"/>
                    </a:solidFill>
                  </a:tcPr>
                </a:tc>
                <a:tc>
                  <a:txBody>
                    <a:bodyPr/>
                    <a:p>
                      <a:pPr>
                        <a:buNone/>
                      </a:pPr>
                      <a:endParaRPr lang="en-US" altLang="zh-CN" sz="2400" b="0">
                        <a:solidFill>
                          <a:schemeClr val="tx1"/>
                        </a:solidFill>
                        <a:latin typeface="Constantia" panose="02030602050306030303" charset="0"/>
                        <a:cs typeface="Constantia" panose="02030602050306030303" charset="0"/>
                      </a:endParaRPr>
                    </a:p>
                    <a:p>
                      <a:pPr>
                        <a:buNone/>
                      </a:pPr>
                      <a:endParaRPr lang="zh-CN" altLang="en-US">
                        <a:solidFill>
                          <a:srgbClr val="404040"/>
                        </a:solidFill>
                      </a:endParaRPr>
                    </a:p>
                  </a:txBody>
                  <a:tcP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solidFill>
                      <a:srgbClr val="FFFFFF"/>
                    </a:solidFill>
                  </a:tcPr>
                </a:tc>
              </a:tr>
            </a:tbl>
          </a:graphicData>
        </a:graphic>
      </p:graphicFrame>
      <p:sp>
        <p:nvSpPr>
          <p:cNvPr id="8" name="文本框 7"/>
          <p:cNvSpPr txBox="1"/>
          <p:nvPr/>
        </p:nvSpPr>
        <p:spPr>
          <a:xfrm>
            <a:off x="2149475" y="809625"/>
            <a:ext cx="9322435" cy="1614170"/>
          </a:xfrm>
          <a:prstGeom prst="rect">
            <a:avLst/>
          </a:prstGeom>
          <a:noFill/>
        </p:spPr>
        <p:txBody>
          <a:bodyPr wrap="square" rtlCol="0">
            <a:spAutoFit/>
          </a:bodyPr>
          <a:p>
            <a:pPr lvl="1">
              <a:lnSpc>
                <a:spcPct val="90000"/>
              </a:lnSpc>
              <a:buNone/>
            </a:pPr>
            <a:r>
              <a:rPr lang="zh-CN" altLang="en-US" sz="2200" b="1">
                <a:latin typeface="Calibri" panose="020F0502020204030204" charset="0"/>
                <a:cs typeface="Calibri" panose="020F0502020204030204" charset="0"/>
                <a:sym typeface="+mn-ea"/>
              </a:rPr>
              <a:t>①②</a:t>
            </a:r>
            <a:endParaRPr lang="en-US" altLang="zh-CN" sz="2200">
              <a:latin typeface="Calibri" panose="020F0502020204030204" charset="0"/>
              <a:cs typeface="Calibri" panose="020F0502020204030204" charset="0"/>
              <a:sym typeface="+mn-ea"/>
            </a:endParaRPr>
          </a:p>
          <a:p>
            <a:pPr lvl="1">
              <a:lnSpc>
                <a:spcPct val="90000"/>
              </a:lnSpc>
              <a:buNone/>
            </a:pPr>
            <a:r>
              <a:rPr lang="en-US" altLang="zh-CN" sz="2200" b="1">
                <a:latin typeface="Constantia" panose="02030602050306030303" charset="0"/>
                <a:cs typeface="Constantia" panose="02030602050306030303" charset="0"/>
                <a:sym typeface="+mn-ea"/>
              </a:rPr>
              <a:t>time: </a:t>
            </a:r>
            <a:r>
              <a:rPr lang="en-US" altLang="zh-CN" sz="2200">
                <a:latin typeface="Constantia" panose="02030602050306030303" charset="0"/>
                <a:cs typeface="Constantia" panose="02030602050306030303" charset="0"/>
                <a:sym typeface="+mn-ea"/>
              </a:rPr>
              <a:t>one fall </a:t>
            </a:r>
            <a:endParaRPr lang="en-US" altLang="zh-CN" sz="2200" b="0">
              <a:solidFill>
                <a:schemeClr val="tx1"/>
              </a:solidFill>
              <a:latin typeface="Constantia" panose="02030602050306030303" charset="0"/>
              <a:cs typeface="Constantia" panose="02030602050306030303" charset="0"/>
            </a:endParaRPr>
          </a:p>
          <a:p>
            <a:pPr lvl="1">
              <a:lnSpc>
                <a:spcPct val="90000"/>
              </a:lnSpc>
              <a:buNone/>
            </a:pPr>
            <a:r>
              <a:rPr lang="en-US" altLang="zh-CN" sz="2200" b="1">
                <a:latin typeface="Constantia" panose="02030602050306030303" charset="0"/>
                <a:cs typeface="Constantia" panose="02030602050306030303" charset="0"/>
                <a:sym typeface="+mn-ea"/>
              </a:rPr>
              <a:t>place:</a:t>
            </a:r>
            <a:r>
              <a:rPr lang="en-US" altLang="zh-CN" sz="2200">
                <a:latin typeface="Constantia" panose="02030602050306030303" charset="0"/>
                <a:cs typeface="Constantia" panose="02030602050306030303" charset="0"/>
                <a:sym typeface="+mn-ea"/>
              </a:rPr>
              <a:t> a research camp outside “the polar bear capital of the world”</a:t>
            </a:r>
            <a:endParaRPr lang="en-US" altLang="zh-CN" sz="2200" b="0">
              <a:solidFill>
                <a:schemeClr val="tx1"/>
              </a:solidFill>
              <a:latin typeface="Constantia" panose="02030602050306030303" charset="0"/>
              <a:cs typeface="Constantia" panose="02030602050306030303" charset="0"/>
            </a:endParaRPr>
          </a:p>
          <a:p>
            <a:pPr lvl="1">
              <a:lnSpc>
                <a:spcPct val="90000"/>
              </a:lnSpc>
              <a:buNone/>
            </a:pPr>
            <a:r>
              <a:rPr lang="en-US" altLang="zh-CN" sz="2200" b="1">
                <a:latin typeface="Constantia" panose="02030602050306030303" charset="0"/>
                <a:cs typeface="Constantia" panose="02030602050306030303" charset="0"/>
                <a:sym typeface="+mn-ea"/>
              </a:rPr>
              <a:t>background: </a:t>
            </a:r>
            <a:endParaRPr lang="en-US" altLang="zh-CN" sz="2200" b="1">
              <a:latin typeface="Constantia" panose="02030602050306030303" charset="0"/>
              <a:cs typeface="Constantia" panose="02030602050306030303" charset="0"/>
              <a:sym typeface="+mn-ea"/>
            </a:endParaRPr>
          </a:p>
          <a:p>
            <a:pPr lvl="1">
              <a:lnSpc>
                <a:spcPct val="90000"/>
              </a:lnSpc>
              <a:buNone/>
            </a:pPr>
            <a:r>
              <a:rPr lang="en-US" altLang="zh-CN" sz="2200">
                <a:latin typeface="Constantia" panose="02030602050306030303" charset="0"/>
                <a:cs typeface="Constantia" panose="02030602050306030303" charset="0"/>
                <a:sym typeface="+mn-ea"/>
              </a:rPr>
              <a:t>a single goal: to photograph polar bears [</a:t>
            </a:r>
            <a:r>
              <a:rPr lang="en-US" altLang="zh-CN" sz="2200">
                <a:solidFill>
                  <a:srgbClr val="C00000"/>
                </a:solidFill>
                <a:latin typeface="Constantia" panose="02030602050306030303" charset="0"/>
                <a:cs typeface="Constantia" panose="02030602050306030303" charset="0"/>
                <a:sym typeface="+mn-ea"/>
              </a:rPr>
              <a:t>amazing but dangerous</a:t>
            </a:r>
            <a:r>
              <a:rPr lang="en-US" altLang="zh-CN" sz="2200">
                <a:latin typeface="Constantia" panose="02030602050306030303" charset="0"/>
                <a:cs typeface="Constantia" panose="02030602050306030303" charset="0"/>
                <a:sym typeface="+mn-ea"/>
              </a:rPr>
              <a:t>]</a:t>
            </a:r>
            <a:endParaRPr lang="zh-CN" altLang="en-US" sz="2400">
              <a:latin typeface="Constantia" panose="02030602050306030303" charset="0"/>
              <a:cs typeface="Constantia" panose="02030602050306030303" charset="0"/>
            </a:endParaRPr>
          </a:p>
        </p:txBody>
      </p:sp>
      <p:sp>
        <p:nvSpPr>
          <p:cNvPr id="9" name="文本框 8"/>
          <p:cNvSpPr txBox="1"/>
          <p:nvPr/>
        </p:nvSpPr>
        <p:spPr>
          <a:xfrm>
            <a:off x="2708910" y="2593340"/>
            <a:ext cx="8905240" cy="768350"/>
          </a:xfrm>
          <a:prstGeom prst="rect">
            <a:avLst/>
          </a:prstGeom>
          <a:noFill/>
        </p:spPr>
        <p:txBody>
          <a:bodyPr wrap="square" rtlCol="0">
            <a:spAutoFit/>
          </a:bodyPr>
          <a:p>
            <a:pPr>
              <a:buNone/>
            </a:pPr>
            <a:r>
              <a:rPr lang="en-US" altLang="zh-CN" sz="2200" b="1">
                <a:latin typeface="Constantia" panose="02030602050306030303" charset="0"/>
                <a:cs typeface="Constantia" panose="02030602050306030303" charset="0"/>
              </a:rPr>
              <a:t>major character:</a:t>
            </a:r>
            <a:r>
              <a:rPr lang="en-US" altLang="zh-CN" sz="2200">
                <a:latin typeface="Constantia" panose="02030602050306030303" charset="0"/>
                <a:cs typeface="Constantia" panose="02030602050306030303" charset="0"/>
              </a:rPr>
              <a:t> my wife Elli, I, the</a:t>
            </a:r>
            <a:r>
              <a:rPr lang="en-US" altLang="zh-CN" sz="2200">
                <a:solidFill>
                  <a:srgbClr val="C00000"/>
                </a:solidFill>
                <a:latin typeface="Constantia" panose="02030602050306030303" charset="0"/>
                <a:cs typeface="Constantia" panose="02030602050306030303" charset="0"/>
              </a:rPr>
              <a:t> hungry</a:t>
            </a:r>
            <a:r>
              <a:rPr lang="en-US" altLang="zh-CN" sz="2200">
                <a:latin typeface="Constantia" panose="02030602050306030303" charset="0"/>
                <a:cs typeface="Constantia" panose="02030602050306030303" charset="0"/>
              </a:rPr>
              <a:t> young male polar bear</a:t>
            </a:r>
            <a:r>
              <a:rPr lang="zh-CN" altLang="en-US" sz="2200">
                <a:latin typeface="Constantia" panose="02030602050306030303" charset="0"/>
                <a:cs typeface="Constantia" panose="02030602050306030303" charset="0"/>
              </a:rPr>
              <a:t> </a:t>
            </a:r>
            <a:endParaRPr lang="zh-CN" altLang="en-US" sz="2200">
              <a:latin typeface="Constantia" panose="02030602050306030303" charset="0"/>
              <a:cs typeface="Constantia" panose="02030602050306030303" charset="0"/>
            </a:endParaRPr>
          </a:p>
          <a:p>
            <a:pPr>
              <a:buNone/>
            </a:pPr>
            <a:r>
              <a:rPr lang="en-US" altLang="zh-CN" sz="2200" b="1">
                <a:latin typeface="Constantia" panose="02030602050306030303" charset="0"/>
                <a:cs typeface="Constantia" panose="02030602050306030303" charset="0"/>
              </a:rPr>
              <a:t>minor character: </a:t>
            </a:r>
            <a:r>
              <a:rPr lang="en-US" altLang="zh-CN" sz="2200">
                <a:latin typeface="Constantia" panose="02030602050306030303" charset="0"/>
                <a:cs typeface="Constantia" panose="02030602050306030303" charset="0"/>
              </a:rPr>
              <a:t>camper manager, helicopter</a:t>
            </a:r>
            <a:endParaRPr lang="en-US" altLang="zh-CN" sz="2200">
              <a:latin typeface="Constantia" panose="02030602050306030303" charset="0"/>
              <a:cs typeface="Constantia" panose="02030602050306030303" charset="0"/>
            </a:endParaRPr>
          </a:p>
        </p:txBody>
      </p:sp>
      <p:sp>
        <p:nvSpPr>
          <p:cNvPr id="20" name="文本框 19"/>
          <p:cNvSpPr txBox="1"/>
          <p:nvPr/>
        </p:nvSpPr>
        <p:spPr>
          <a:xfrm>
            <a:off x="2457450" y="3483610"/>
            <a:ext cx="10355580" cy="2256155"/>
          </a:xfrm>
          <a:prstGeom prst="rect">
            <a:avLst/>
          </a:prstGeom>
          <a:noFill/>
        </p:spPr>
        <p:txBody>
          <a:bodyPr wrap="square" rtlCol="0">
            <a:spAutoFit/>
          </a:bodyPr>
          <a:p>
            <a:pPr>
              <a:lnSpc>
                <a:spcPct val="80000"/>
              </a:lnSpc>
              <a:buNone/>
            </a:pPr>
            <a:r>
              <a:rPr lang="zh-CN" altLang="en-US" sz="2200" b="1">
                <a:latin typeface="Calibri" panose="020F0502020204030204" charset="0"/>
                <a:cs typeface="Calibri" panose="020F0502020204030204" charset="0"/>
                <a:sym typeface="+mn-ea"/>
              </a:rPr>
              <a:t>③ </a:t>
            </a:r>
            <a:r>
              <a:rPr lang="en-US" altLang="zh-CN" sz="2200">
                <a:latin typeface="Constantia" panose="02030602050306030303" charset="0"/>
                <a:cs typeface="Constantia" panose="02030602050306030303" charset="0"/>
                <a:sym typeface="+mn-ea"/>
              </a:rPr>
              <a:t>As Elli and I cooked dinner, a young male polar bear smelled our garlic bread.  </a:t>
            </a:r>
            <a:endParaRPr lang="en-US" altLang="zh-CN" sz="2200" b="0">
              <a:solidFill>
                <a:schemeClr val="tx1"/>
              </a:solidFill>
              <a:latin typeface="Constantia" panose="02030602050306030303" charset="0"/>
              <a:cs typeface="Constantia" panose="02030602050306030303" charset="0"/>
            </a:endParaRPr>
          </a:p>
          <a:p>
            <a:pPr>
              <a:lnSpc>
                <a:spcPct val="80000"/>
              </a:lnSpc>
              <a:buNone/>
            </a:pPr>
            <a:r>
              <a:rPr lang="zh-CN" altLang="en-US" sz="2200" b="1">
                <a:latin typeface="Calibri" panose="020F0502020204030204" charset="0"/>
                <a:cs typeface="Calibri" panose="020F0502020204030204" charset="0"/>
                <a:sym typeface="+mn-ea"/>
              </a:rPr>
              <a:t>④ </a:t>
            </a:r>
            <a:r>
              <a:rPr lang="en-US" altLang="zh-CN" sz="2200">
                <a:latin typeface="Constantia" panose="02030602050306030303" charset="0"/>
                <a:cs typeface="Constantia" panose="02030602050306030303" charset="0"/>
                <a:sym typeface="+mn-ea"/>
              </a:rPr>
              <a:t>The </a:t>
            </a:r>
            <a:r>
              <a:rPr lang="en-US" altLang="zh-CN" sz="2200">
                <a:solidFill>
                  <a:srgbClr val="C00000"/>
                </a:solidFill>
                <a:latin typeface="Constantia" panose="02030602050306030303" charset="0"/>
                <a:cs typeface="Constantia" panose="02030602050306030303" charset="0"/>
                <a:sym typeface="+mn-ea"/>
              </a:rPr>
              <a:t>hungry</a:t>
            </a:r>
            <a:r>
              <a:rPr lang="en-US" altLang="zh-CN" sz="2200">
                <a:latin typeface="Constantia" panose="02030602050306030303" charset="0"/>
                <a:cs typeface="Constantia" panose="02030602050306030303" charset="0"/>
                <a:sym typeface="+mn-ea"/>
              </a:rPr>
              <a:t> bear found our camp and attacked the wire fence.</a:t>
            </a:r>
            <a:endParaRPr lang="en-US" altLang="zh-CN" sz="2200">
              <a:latin typeface="Constantia" panose="02030602050306030303" charset="0"/>
              <a:cs typeface="Constantia" panose="02030602050306030303" charset="0"/>
              <a:sym typeface="+mn-ea"/>
            </a:endParaRPr>
          </a:p>
          <a:p>
            <a:pPr algn="l">
              <a:lnSpc>
                <a:spcPct val="80000"/>
              </a:lnSpc>
              <a:buClrTx/>
              <a:buSzTx/>
              <a:buFontTx/>
              <a:buNone/>
            </a:pPr>
            <a:r>
              <a:rPr lang="zh-CN" altLang="en-US" sz="2200" b="1">
                <a:latin typeface="Calibri" panose="020F0502020204030204" charset="0"/>
                <a:cs typeface="Calibri" panose="020F0502020204030204" charset="0"/>
                <a:sym typeface="+mn-ea"/>
              </a:rPr>
              <a:t>⑤ </a:t>
            </a:r>
            <a:r>
              <a:rPr lang="en-US" altLang="zh-CN" sz="2200">
                <a:solidFill>
                  <a:srgbClr val="C00000"/>
                </a:solidFill>
                <a:latin typeface="Constantia" panose="02030602050306030303" charset="0"/>
                <a:cs typeface="Constantia" panose="02030602050306030303" charset="0"/>
                <a:sym typeface="+mn-ea"/>
              </a:rPr>
              <a:t>Terrified</a:t>
            </a:r>
            <a:r>
              <a:rPr lang="en-US" altLang="zh-CN" sz="2200">
                <a:latin typeface="Constantia" panose="02030602050306030303" charset="0"/>
                <a:cs typeface="Constantia" panose="02030602050306030303" charset="0"/>
                <a:sym typeface="+mn-ea"/>
              </a:rPr>
              <a:t>, Elli and I tried all the bear defense actions we knew. </a:t>
            </a:r>
            <a:endParaRPr lang="en-US" altLang="zh-CN" sz="2200" b="1">
              <a:latin typeface="Constantia" panose="02030602050306030303" charset="0"/>
              <a:cs typeface="Constantia" panose="02030602050306030303" charset="0"/>
              <a:sym typeface="+mn-ea"/>
            </a:endParaRPr>
          </a:p>
          <a:p>
            <a:pPr algn="l">
              <a:lnSpc>
                <a:spcPct val="80000"/>
              </a:lnSpc>
              <a:buClrTx/>
              <a:buSzTx/>
              <a:buFontTx/>
              <a:buNone/>
            </a:pPr>
            <a:r>
              <a:rPr lang="zh-CN" altLang="en-US" sz="2200" b="1">
                <a:latin typeface="Calibri" panose="020F0502020204030204" charset="0"/>
                <a:cs typeface="Calibri" panose="020F0502020204030204" charset="0"/>
                <a:sym typeface="+mn-ea"/>
              </a:rPr>
              <a:t>⑥ </a:t>
            </a:r>
            <a:r>
              <a:rPr lang="en-US" altLang="zh-CN" sz="2200">
                <a:latin typeface="Constantia" panose="02030602050306030303" charset="0"/>
                <a:cs typeface="Constantia" panose="02030602050306030303" charset="0"/>
                <a:sym typeface="+mn-ea"/>
              </a:rPr>
              <a:t>It would be 30 minutes for the rescuing helicopter to arrive and I took some photos of the bear. </a:t>
            </a:r>
            <a:endParaRPr lang="en-US" altLang="zh-CN" sz="2200" b="1">
              <a:latin typeface="Constantia" panose="02030602050306030303" charset="0"/>
              <a:cs typeface="Constantia" panose="02030602050306030303" charset="0"/>
              <a:sym typeface="+mn-ea"/>
            </a:endParaRPr>
          </a:p>
          <a:p>
            <a:pPr algn="l">
              <a:lnSpc>
                <a:spcPct val="80000"/>
              </a:lnSpc>
              <a:buClrTx/>
              <a:buSzTx/>
              <a:buFontTx/>
              <a:buNone/>
            </a:pPr>
            <a:r>
              <a:rPr lang="zh-CN" altLang="en-US" sz="2200" b="1">
                <a:latin typeface="Calibri" panose="020F0502020204030204" charset="0"/>
                <a:cs typeface="Calibri" panose="020F0502020204030204" charset="0"/>
                <a:sym typeface="+mn-ea"/>
              </a:rPr>
              <a:t>⑦ </a:t>
            </a:r>
            <a:r>
              <a:rPr lang="en-US" altLang="zh-CN" sz="2200">
                <a:latin typeface="Constantia" panose="02030602050306030303" charset="0"/>
                <a:cs typeface="Constantia" panose="02030602050306030303" charset="0"/>
                <a:sym typeface="+mn-ea"/>
              </a:rPr>
              <a:t>Attacked by the pepper spray, the </a:t>
            </a:r>
            <a:r>
              <a:rPr lang="en-US" altLang="zh-CN" sz="2200">
                <a:solidFill>
                  <a:srgbClr val="C00000"/>
                </a:solidFill>
                <a:latin typeface="Constantia" panose="02030602050306030303" charset="0"/>
                <a:cs typeface="Constantia" panose="02030602050306030303" charset="0"/>
                <a:sym typeface="+mn-ea"/>
              </a:rPr>
              <a:t>angry</a:t>
            </a:r>
            <a:r>
              <a:rPr lang="en-US" altLang="zh-CN" sz="2200">
                <a:latin typeface="Constantia" panose="02030602050306030303" charset="0"/>
                <a:cs typeface="Constantia" panose="02030602050306030303" charset="0"/>
                <a:sym typeface="+mn-ea"/>
              </a:rPr>
              <a:t> bear ran to the lake to wash his eyes. </a:t>
            </a:r>
            <a:endParaRPr lang="en-US" altLang="zh-CN" sz="2200">
              <a:latin typeface="Constantia" panose="02030602050306030303" charset="0"/>
              <a:cs typeface="Constantia" panose="02030602050306030303" charset="0"/>
              <a:sym typeface="+mn-ea"/>
            </a:endParaRPr>
          </a:p>
          <a:p>
            <a:pPr algn="l">
              <a:lnSpc>
                <a:spcPct val="80000"/>
              </a:lnSpc>
              <a:buClrTx/>
              <a:buSzTx/>
              <a:buFontTx/>
              <a:buNone/>
            </a:pPr>
            <a:r>
              <a:rPr lang="en-US" altLang="zh-CN" sz="2200" b="1">
                <a:solidFill>
                  <a:srgbClr val="0070C0"/>
                </a:solidFill>
                <a:latin typeface="Constantia" panose="02030602050306030303" charset="0"/>
                <a:cs typeface="Constantia" panose="02030602050306030303" charset="0"/>
                <a:sym typeface="+mn-ea"/>
              </a:rPr>
              <a:t>Paragraph 1: </a:t>
            </a:r>
            <a:r>
              <a:rPr lang="en-US" altLang="zh-CN" sz="2200">
                <a:solidFill>
                  <a:srgbClr val="0070C0"/>
                </a:solidFill>
                <a:latin typeface="Constantia" panose="02030602050306030303" charset="0"/>
                <a:cs typeface="Constantia" panose="02030602050306030303" charset="0"/>
                <a:sym typeface="+mn-ea"/>
              </a:rPr>
              <a:t> A few minutes later, the bear headed back to our camp. …</a:t>
            </a:r>
            <a:endParaRPr lang="en-US" altLang="zh-CN" sz="2200">
              <a:solidFill>
                <a:srgbClr val="0070C0"/>
              </a:solidFill>
              <a:latin typeface="Constantia" panose="02030602050306030303" charset="0"/>
              <a:cs typeface="Constantia" panose="02030602050306030303" charset="0"/>
              <a:sym typeface="+mn-ea"/>
            </a:endParaRPr>
          </a:p>
          <a:p>
            <a:pPr algn="l">
              <a:lnSpc>
                <a:spcPct val="80000"/>
              </a:lnSpc>
              <a:buClrTx/>
              <a:buSzTx/>
              <a:buFontTx/>
              <a:buNone/>
            </a:pPr>
            <a:r>
              <a:rPr lang="en-US" altLang="zh-CN" sz="2200" b="1">
                <a:solidFill>
                  <a:srgbClr val="0070C0"/>
                </a:solidFill>
                <a:latin typeface="Constantia" panose="02030602050306030303" charset="0"/>
                <a:cs typeface="Constantia" panose="02030602050306030303" charset="0"/>
                <a:sym typeface="+mn-ea"/>
              </a:rPr>
              <a:t>Paragraph 2:  </a:t>
            </a:r>
            <a:r>
              <a:rPr lang="en-US" altLang="zh-CN" sz="2200">
                <a:solidFill>
                  <a:srgbClr val="0070C0"/>
                </a:solidFill>
                <a:latin typeface="Constantia" panose="02030602050306030303" charset="0"/>
                <a:cs typeface="Constantia" panose="02030602050306030303" charset="0"/>
                <a:sym typeface="+mn-ea"/>
              </a:rPr>
              <a:t>At that </a:t>
            </a:r>
            <a:r>
              <a:rPr lang="en-US" altLang="zh-CN" sz="2200">
                <a:solidFill>
                  <a:srgbClr val="C00000"/>
                </a:solidFill>
                <a:latin typeface="Constantia" panose="02030602050306030303" charset="0"/>
                <a:cs typeface="Constantia" panose="02030602050306030303" charset="0"/>
                <a:sym typeface="+mn-ea"/>
              </a:rPr>
              <a:t>very</a:t>
            </a:r>
            <a:r>
              <a:rPr lang="en-US" altLang="zh-CN" sz="2200">
                <a:solidFill>
                  <a:srgbClr val="0070C0"/>
                </a:solidFill>
                <a:latin typeface="Constantia" panose="02030602050306030303" charset="0"/>
                <a:cs typeface="Constantia" panose="02030602050306030303" charset="0"/>
                <a:sym typeface="+mn-ea"/>
              </a:rPr>
              <a:t> moment, </a:t>
            </a:r>
            <a:r>
              <a:rPr lang="en-US" altLang="zh-CN" sz="2200" b="1">
                <a:solidFill>
                  <a:srgbClr val="0070C0"/>
                </a:solidFill>
                <a:latin typeface="Constantia" panose="02030602050306030303" charset="0"/>
                <a:cs typeface="Constantia" panose="02030602050306030303" charset="0"/>
                <a:sym typeface="+mn-ea"/>
              </a:rPr>
              <a:t>the helicopter</a:t>
            </a:r>
            <a:r>
              <a:rPr lang="en-US" altLang="zh-CN" sz="2200">
                <a:solidFill>
                  <a:srgbClr val="0070C0"/>
                </a:solidFill>
                <a:latin typeface="Constantia" panose="02030602050306030303" charset="0"/>
                <a:cs typeface="Constantia" panose="02030602050306030303" charset="0"/>
                <a:sym typeface="+mn-ea"/>
              </a:rPr>
              <a:t> arrived. …</a:t>
            </a:r>
            <a:endParaRPr lang="en-US" altLang="zh-CN" sz="2200">
              <a:latin typeface="Constantia" panose="02030602050306030303" charset="0"/>
              <a:cs typeface="Constantia" panose="02030602050306030303" charset="0"/>
            </a:endParaRPr>
          </a:p>
        </p:txBody>
      </p:sp>
      <p:sp>
        <p:nvSpPr>
          <p:cNvPr id="4" name="文本框 3"/>
          <p:cNvSpPr txBox="1"/>
          <p:nvPr/>
        </p:nvSpPr>
        <p:spPr>
          <a:xfrm>
            <a:off x="1296670" y="5835650"/>
            <a:ext cx="9761855" cy="829945"/>
          </a:xfrm>
          <a:prstGeom prst="rect">
            <a:avLst/>
          </a:prstGeom>
          <a:solidFill>
            <a:srgbClr val="D8E4E9"/>
          </a:solidFill>
          <a:effectLst>
            <a:softEdge rad="63500"/>
          </a:effectLst>
        </p:spPr>
        <p:txBody>
          <a:bodyPr wrap="square" rtlCol="0">
            <a:spAutoFit/>
          </a:bodyPr>
          <a:p>
            <a:r>
              <a:rPr lang="en-US" altLang="zh-CN" sz="2400">
                <a:latin typeface="Calibri" panose="020F0502020204030204" charset="0"/>
                <a:cs typeface="Calibri" panose="020F0502020204030204" charset="0"/>
              </a:rPr>
              <a:t>Paragraph 1: What did</a:t>
            </a:r>
            <a:r>
              <a:rPr lang="en-US" altLang="zh-CN" sz="2400">
                <a:solidFill>
                  <a:srgbClr val="C00000"/>
                </a:solidFill>
                <a:latin typeface="Calibri" panose="020F0502020204030204" charset="0"/>
                <a:cs typeface="Calibri" panose="020F0502020204030204" charset="0"/>
              </a:rPr>
              <a:t> the hungry and angry </a:t>
            </a:r>
            <a:r>
              <a:rPr lang="en-US" altLang="zh-CN" sz="2400">
                <a:latin typeface="Calibri" panose="020F0502020204030204" charset="0"/>
                <a:cs typeface="Calibri" panose="020F0502020204030204" charset="0"/>
              </a:rPr>
              <a:t>bear do? How did Elli and I</a:t>
            </a:r>
            <a:r>
              <a:rPr lang="en-US" altLang="zh-CN" sz="2400" b="1">
                <a:latin typeface="Calibri" panose="020F0502020204030204" charset="0"/>
                <a:cs typeface="Calibri" panose="020F0502020204030204" charset="0"/>
              </a:rPr>
              <a:t> feel</a:t>
            </a:r>
            <a:r>
              <a:rPr lang="en-US" altLang="zh-CN" sz="2400">
                <a:latin typeface="Calibri" panose="020F0502020204030204" charset="0"/>
                <a:cs typeface="Calibri" panose="020F0502020204030204" charset="0"/>
              </a:rPr>
              <a:t>? </a:t>
            </a:r>
            <a:endParaRPr lang="en-US" altLang="zh-CN" sz="2400">
              <a:latin typeface="Calibri" panose="020F0502020204030204" charset="0"/>
              <a:cs typeface="Calibri" panose="020F0502020204030204" charset="0"/>
            </a:endParaRPr>
          </a:p>
          <a:p>
            <a:r>
              <a:rPr lang="en-US" altLang="zh-CN" sz="2400">
                <a:latin typeface="Calibri" panose="020F0502020204030204" charset="0"/>
                <a:cs typeface="Calibri" panose="020F0502020204030204" charset="0"/>
              </a:rPr>
              <a:t>Paragraph 2:</a:t>
            </a:r>
            <a:r>
              <a:rPr lang="en-US" altLang="zh-CN" sz="2400"/>
              <a:t>  </a:t>
            </a:r>
            <a:r>
              <a:rPr lang="en-US" altLang="zh-CN" sz="2400">
                <a:latin typeface="Calibri" panose="020F0502020204030204" charset="0"/>
                <a:cs typeface="Calibri" panose="020F0502020204030204" charset="0"/>
              </a:rPr>
              <a:t>Were Elli and I rescued? How did we </a:t>
            </a:r>
            <a:r>
              <a:rPr lang="en-US" altLang="zh-CN" sz="2400" b="1">
                <a:latin typeface="Calibri" panose="020F0502020204030204" charset="0"/>
                <a:cs typeface="Calibri" panose="020F0502020204030204" charset="0"/>
              </a:rPr>
              <a:t>feel</a:t>
            </a:r>
            <a:r>
              <a:rPr lang="en-US" altLang="zh-CN" sz="2400">
                <a:latin typeface="Calibri" panose="020F0502020204030204" charset="0"/>
                <a:cs typeface="Calibri" panose="020F0502020204030204" charset="0"/>
              </a:rPr>
              <a:t> then?</a:t>
            </a:r>
            <a:endParaRPr lang="en-US" altLang="zh-CN" sz="2400">
              <a:latin typeface="Calibri" panose="020F0502020204030204" charset="0"/>
              <a:cs typeface="Calibri" panose="020F0502020204030204" charset="0"/>
            </a:endParaRPr>
          </a:p>
        </p:txBody>
      </p:sp>
      <p:sp>
        <p:nvSpPr>
          <p:cNvPr id="55" name="文本框 54"/>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56" name="直接连接符 55"/>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 calcmode="lin" valueType="num">
                                      <p:cBhvr additive="base">
                                        <p:cTn id="2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 calcmode="lin" valueType="num">
                                      <p:cBhvr additive="base">
                                        <p:cTn id="3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 calcmode="lin" valueType="num">
                                      <p:cBhvr additive="base">
                                        <p:cTn id="4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 calcmode="lin" valueType="num">
                                      <p:cBhvr additive="base">
                                        <p:cTn id="4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0">
                                            <p:txEl>
                                              <p:pRg st="1" end="1"/>
                                            </p:txEl>
                                          </p:spTgt>
                                        </p:tgtEl>
                                        <p:attrNameLst>
                                          <p:attrName>style.visibility</p:attrName>
                                        </p:attrNameLst>
                                      </p:cBhvr>
                                      <p:to>
                                        <p:strVal val="visible"/>
                                      </p:to>
                                    </p:set>
                                    <p:anim calcmode="lin" valueType="num">
                                      <p:cBhvr additive="base">
                                        <p:cTn id="5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0">
                                            <p:txEl>
                                              <p:pRg st="2" end="2"/>
                                            </p:txEl>
                                          </p:spTgt>
                                        </p:tgtEl>
                                        <p:attrNameLst>
                                          <p:attrName>style.visibility</p:attrName>
                                        </p:attrNameLst>
                                      </p:cBhvr>
                                      <p:to>
                                        <p:strVal val="visible"/>
                                      </p:to>
                                    </p:set>
                                    <p:anim calcmode="lin" valueType="num">
                                      <p:cBhvr additive="base">
                                        <p:cTn id="5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0">
                                            <p:txEl>
                                              <p:pRg st="3" end="3"/>
                                            </p:txEl>
                                          </p:spTgt>
                                        </p:tgtEl>
                                        <p:attrNameLst>
                                          <p:attrName>style.visibility</p:attrName>
                                        </p:attrNameLst>
                                      </p:cBhvr>
                                      <p:to>
                                        <p:strVal val="visible"/>
                                      </p:to>
                                    </p:set>
                                    <p:anim calcmode="lin" valueType="num">
                                      <p:cBhvr additive="base">
                                        <p:cTn id="6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0">
                                            <p:txEl>
                                              <p:pRg st="4" end="4"/>
                                            </p:txEl>
                                          </p:spTgt>
                                        </p:tgtEl>
                                        <p:attrNameLst>
                                          <p:attrName>style.visibility</p:attrName>
                                        </p:attrNameLst>
                                      </p:cBhvr>
                                      <p:to>
                                        <p:strVal val="visible"/>
                                      </p:to>
                                    </p:set>
                                    <p:anim calcmode="lin" valueType="num">
                                      <p:cBhvr additive="base">
                                        <p:cTn id="71"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0">
                                            <p:txEl>
                                              <p:pRg st="5" end="5"/>
                                            </p:txEl>
                                          </p:spTgt>
                                        </p:tgtEl>
                                        <p:attrNameLst>
                                          <p:attrName>style.visibility</p:attrName>
                                        </p:attrNameLst>
                                      </p:cBhvr>
                                      <p:to>
                                        <p:strVal val="visible"/>
                                      </p:to>
                                    </p:set>
                                    <p:anim calcmode="lin" valueType="num">
                                      <p:cBhvr additive="base">
                                        <p:cTn id="77"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0">
                                            <p:txEl>
                                              <p:pRg st="6" end="6"/>
                                            </p:txEl>
                                          </p:spTgt>
                                        </p:tgtEl>
                                        <p:attrNameLst>
                                          <p:attrName>style.visibility</p:attrName>
                                        </p:attrNameLst>
                                      </p:cBhvr>
                                      <p:to>
                                        <p:strVal val="visible"/>
                                      </p:to>
                                    </p:set>
                                    <p:anim calcmode="lin" valueType="num">
                                      <p:cBhvr additive="base">
                                        <p:cTn id="83"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nodeType="clickEffect">
                                  <p:stCondLst>
                                    <p:cond delay="0"/>
                                  </p:stCondLst>
                                  <p:childTnLst>
                                    <p:set>
                                      <p:cBhvr>
                                        <p:cTn id="88" dur="1" fill="hold">
                                          <p:stCondLst>
                                            <p:cond delay="0"/>
                                          </p:stCondLst>
                                        </p:cTn>
                                        <p:tgtEl>
                                          <p:spTgt spid="4">
                                            <p:txEl>
                                              <p:pRg st="0" end="0"/>
                                            </p:txEl>
                                          </p:spTgt>
                                        </p:tgtEl>
                                        <p:attrNameLst>
                                          <p:attrName>style.visibility</p:attrName>
                                        </p:attrNameLst>
                                      </p:cBhvr>
                                      <p:to>
                                        <p:strVal val="visible"/>
                                      </p:to>
                                    </p:set>
                                    <p:animEffect transition="in" filter="checkerboard(across)">
                                      <p:cBhvr>
                                        <p:cTn id="89" dur="500"/>
                                        <p:tgtEl>
                                          <p:spTgt spid="4">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5" presetClass="entr" presetSubtype="10" fill="hold" nodeType="clickEffect">
                                  <p:stCondLst>
                                    <p:cond delay="0"/>
                                  </p:stCondLst>
                                  <p:childTnLst>
                                    <p:set>
                                      <p:cBhvr>
                                        <p:cTn id="93" dur="1" fill="hold">
                                          <p:stCondLst>
                                            <p:cond delay="0"/>
                                          </p:stCondLst>
                                        </p:cTn>
                                        <p:tgtEl>
                                          <p:spTgt spid="4">
                                            <p:txEl>
                                              <p:pRg st="1" end="1"/>
                                            </p:txEl>
                                          </p:spTgt>
                                        </p:tgtEl>
                                        <p:attrNameLst>
                                          <p:attrName>style.visibility</p:attrName>
                                        </p:attrNameLst>
                                      </p:cBhvr>
                                      <p:to>
                                        <p:strVal val="visible"/>
                                      </p:to>
                                    </p:set>
                                    <p:animEffect transition="in" filter="checkerboard(across)">
                                      <p:cBhvr>
                                        <p:cTn id="9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44"/>
          <p:cNvCxnSpPr/>
          <p:nvPr/>
        </p:nvCxnSpPr>
        <p:spPr>
          <a:xfrm rot="155691" flipV="1">
            <a:off x="5104463" y="1632459"/>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55691" flipV="1">
            <a:off x="6444594" y="2972591"/>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5414053" y="1963956"/>
            <a:ext cx="1354327" cy="1354328"/>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rPr>
              <a:t>04</a:t>
            </a:r>
            <a:endPar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3" name="椭圆 52"/>
          <p:cNvSpPr/>
          <p:nvPr/>
        </p:nvSpPr>
        <p:spPr>
          <a:xfrm>
            <a:off x="6400803" y="1943364"/>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0" name="文本框 29"/>
          <p:cNvSpPr txBox="1"/>
          <p:nvPr/>
        </p:nvSpPr>
        <p:spPr>
          <a:xfrm>
            <a:off x="3783019" y="3573851"/>
            <a:ext cx="4739640" cy="583565"/>
          </a:xfrm>
          <a:prstGeom prst="rect">
            <a:avLst/>
          </a:prstGeom>
          <a:noFill/>
        </p:spPr>
        <p:txBody>
          <a:bodyPr wrap="none" rtlCol="0">
            <a:spAutoFit/>
          </a:bodyPr>
          <a:p>
            <a:r>
              <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1" name="文本框 30"/>
          <p:cNvSpPr txBox="1"/>
          <p:nvPr/>
        </p:nvSpPr>
        <p:spPr>
          <a:xfrm>
            <a:off x="5520379" y="4069586"/>
            <a:ext cx="1198880" cy="398780"/>
          </a:xfrm>
          <a:prstGeom prst="rect">
            <a:avLst/>
          </a:prstGeom>
          <a:noFill/>
        </p:spPr>
        <p:txBody>
          <a:bodyPr wrap="none" rtlCol="0">
            <a:spAutoFit/>
          </a:bodyPr>
          <a:p>
            <a:pPr algn="l"/>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素材参考</a:t>
            </a:r>
            <a:endPar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492382" y="46445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1029970" y="944245"/>
            <a:ext cx="1073785" cy="76200"/>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1029970" y="317500"/>
            <a:ext cx="160210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Bear</a:t>
            </a:r>
            <a:endParaRPr lang="en-US" altLang="zh-CN" sz="3600">
              <a:latin typeface="Palatino Linotype" panose="02040502050505030304" charset="0"/>
              <a:cs typeface="Palatino Linotype" panose="02040502050505030304" charset="0"/>
            </a:endParaRPr>
          </a:p>
        </p:txBody>
      </p:sp>
      <p:sp>
        <p:nvSpPr>
          <p:cNvPr id="3" name="文本框 2"/>
          <p:cNvSpPr txBox="1"/>
          <p:nvPr/>
        </p:nvSpPr>
        <p:spPr>
          <a:xfrm>
            <a:off x="492760" y="1404620"/>
            <a:ext cx="11396980" cy="5262245"/>
          </a:xfrm>
          <a:prstGeom prst="rect">
            <a:avLst/>
          </a:prstGeom>
          <a:noFill/>
        </p:spPr>
        <p:txBody>
          <a:bodyPr wrap="square" rtlCol="0">
            <a:spAutoFit/>
          </a:bodyPr>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Then the bear came our way, letting out a rumbling growl. </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But then he ceased at the wire fence, stood upright on his hind legs, clawed and bit it ferociously.</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sym typeface="+mn-ea"/>
              </a:rPr>
              <a:t>There was dead silence except for the sound of his heavy breathing and sniffing. </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He agilely rose to his feet and snarled, baring his white fangs.</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The bear raised his head so high that he seemed to be standing erect.</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Obviously, the hungry bear got furious, rose up on his hind legs and began to growl.</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All of a sudden, the bear stood upright and roared loudly with fury, beating its paws madly against the fence. </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There must have been a mixture of hunger and anger inside him because he clawed at himself and growled and squealed and banged against the fence frantically. I never saw such a sight!</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1" name="圆角矩形 10"/>
          <p:cNvSpPr/>
          <p:nvPr/>
        </p:nvSpPr>
        <p:spPr>
          <a:xfrm>
            <a:off x="3034665" y="396240"/>
            <a:ext cx="2867025" cy="489585"/>
          </a:xfrm>
          <a:prstGeom prst="roundRect">
            <a:avLst/>
          </a:prstGeom>
          <a:solidFill>
            <a:srgbClr val="EBC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bg2">
                    <a:lumMod val="50000"/>
                  </a:schemeClr>
                </a:solidFill>
              </a:rPr>
              <a:t>Hungry &amp; Angry</a:t>
            </a:r>
            <a:endParaRPr lang="en-US" altLang="zh-CN" sz="2800" b="1">
              <a:solidFill>
                <a:schemeClr val="bg2">
                  <a:lumMod val="50000"/>
                </a:schemeClr>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bulky</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50315" y="1921510"/>
            <a:ext cx="9822180" cy="304609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adj.</a:t>
            </a:r>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(1) (of a thing 东西) large and difficult to move or carry 庞大的；笨重的</a:t>
            </a:r>
            <a:endParaRPr lang="en-US" altLang="zh-CN" sz="2400">
              <a:latin typeface="Palatino Linotype" panose="02040502050505030304" charset="0"/>
              <a:cs typeface="Palatino Linotype" panose="02040502050505030304" charset="0"/>
            </a:endParaRPr>
          </a:p>
          <a:p>
            <a:pPr lvl="2"/>
            <a:r>
              <a:rPr lang="en-US" altLang="zh-CN" sz="2400">
                <a:latin typeface="Palatino Linotype" panose="02040502050505030304" charset="0"/>
                <a:cs typeface="Palatino Linotype" panose="02040502050505030304" charset="0"/>
              </a:rPr>
              <a:t>Bulky items will be collected separately.</a:t>
            </a:r>
            <a:endParaRPr lang="en-US" altLang="zh-CN" sz="2400">
              <a:latin typeface="Palatino Linotype" panose="02040502050505030304" charset="0"/>
              <a:cs typeface="Palatino Linotype" panose="02040502050505030304" charset="0"/>
            </a:endParaRPr>
          </a:p>
          <a:p>
            <a:pPr lvl="2"/>
            <a:r>
              <a:rPr lang="en-US" altLang="zh-CN" sz="2400">
                <a:latin typeface="Palatino Linotype" panose="02040502050505030304" charset="0"/>
                <a:cs typeface="Palatino Linotype" panose="02040502050505030304" charset="0"/>
              </a:rPr>
              <a:t>大件物品将分开收集。</a:t>
            </a:r>
            <a:endParaRPr lang="en-US" altLang="zh-CN" sz="2400">
              <a:latin typeface="Palatino Linotype" panose="02040502050505030304" charset="0"/>
              <a:cs typeface="Palatino Linotype" panose="02040502050505030304" charset="0"/>
            </a:endParaRPr>
          </a:p>
          <a:p>
            <a:pPr lvl="1"/>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(2) (of a person 人) tall and heavy 大块头的；高大肥胖的</a:t>
            </a:r>
            <a:endParaRPr lang="en-US" altLang="zh-CN" sz="2400">
              <a:latin typeface="Palatino Linotype" panose="02040502050505030304" charset="0"/>
              <a:cs typeface="Palatino Linotype" panose="02040502050505030304" charset="0"/>
            </a:endParaRPr>
          </a:p>
          <a:p>
            <a:pPr lvl="2"/>
            <a:r>
              <a:rPr lang="en-US" altLang="zh-CN" sz="2400">
                <a:latin typeface="Palatino Linotype" panose="02040502050505030304" charset="0"/>
                <a:cs typeface="Palatino Linotype" panose="02040502050505030304" charset="0"/>
              </a:rPr>
              <a:t>The bulky figure of Inspector Jones appeared at the door.</a:t>
            </a:r>
            <a:endParaRPr lang="en-US" altLang="zh-CN" sz="2400">
              <a:latin typeface="Palatino Linotype" panose="02040502050505030304" charset="0"/>
              <a:cs typeface="Palatino Linotype" panose="02040502050505030304" charset="0"/>
            </a:endParaRPr>
          </a:p>
          <a:p>
            <a:pPr lvl="2"/>
            <a:r>
              <a:rPr lang="en-US" altLang="zh-CN" sz="2400">
                <a:latin typeface="Palatino Linotype" panose="02040502050505030304" charset="0"/>
                <a:cs typeface="Palatino Linotype" panose="02040502050505030304" charset="0"/>
              </a:rPr>
              <a:t>琼斯督察的壮硕身躯出现在门口。</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sturdy</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50315" y="1921510"/>
            <a:ext cx="9822180" cy="3415030"/>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adj. (of people and animals, or their bodies 人、动物或身体) physically strong and healthy	 强壮的；健壮的</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a man of sturdy build</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体格健壮的男人</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sturdy legs</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强壮有力的腿</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a sturdy breed of cattle</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一种体格强壮的牛</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椭圆 114"/>
          <p:cNvSpPr/>
          <p:nvPr/>
        </p:nvSpPr>
        <p:spPr>
          <a:xfrm>
            <a:off x="1517231" y="2572768"/>
            <a:ext cx="1177797" cy="1177799"/>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16" name="直接连接符 15"/>
          <p:cNvCxnSpPr/>
          <p:nvPr/>
        </p:nvCxnSpPr>
        <p:spPr>
          <a:xfrm flipV="1">
            <a:off x="5032977" y="6521581"/>
            <a:ext cx="411078" cy="439517"/>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5248395" y="6796180"/>
            <a:ext cx="160875" cy="172004"/>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3612044" y="5631491"/>
            <a:ext cx="1239934" cy="1334303"/>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3549110" y="5482825"/>
            <a:ext cx="1746444" cy="1879365"/>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303741" y="5885843"/>
            <a:ext cx="921990" cy="992161"/>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749864" y="6582737"/>
            <a:ext cx="333047" cy="356087"/>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2961781" y="6433659"/>
            <a:ext cx="477012" cy="510012"/>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1974804" y="2689515"/>
            <a:ext cx="3004185" cy="1014730"/>
          </a:xfrm>
          <a:prstGeom prst="rect">
            <a:avLst/>
          </a:prstGeom>
          <a:noFill/>
        </p:spPr>
        <p:txBody>
          <a:bodyPr wrap="none" rtlCol="0">
            <a:spAutoFit/>
          </a:bodyPr>
          <a:lstStyle/>
          <a:p>
            <a:r>
              <a:rPr lang="en-US" altLang="zh-CN" sz="6000" dirty="0" smtClean="0">
                <a:solidFill>
                  <a:srgbClr val="115A9F"/>
                </a:solidFill>
                <a:latin typeface="Impact" panose="020B0806030902050204" charset="0"/>
                <a:ea typeface="微软雅黑" panose="020B0503020204020204" pitchFamily="34" charset="-122"/>
                <a:cs typeface="Impact" panose="020B0806030902050204" charset="0"/>
                <a:sym typeface="Segoe UI" panose="020B0502040204020203" pitchFamily="34" charset="0"/>
              </a:rPr>
              <a:t>Contents</a:t>
            </a:r>
            <a:endParaRPr lang="en-US" altLang="zh-CN" sz="6000" dirty="0" smtClean="0">
              <a:solidFill>
                <a:srgbClr val="115A9F"/>
              </a:solidFill>
              <a:latin typeface="Impact" panose="020B0806030902050204" charset="0"/>
              <a:ea typeface="微软雅黑" panose="020B0503020204020204" pitchFamily="34" charset="-122"/>
              <a:cs typeface="Impact" panose="020B0806030902050204" charset="0"/>
              <a:sym typeface="Segoe UI" panose="020B0502040204020203" pitchFamily="34" charset="0"/>
            </a:endParaRPr>
          </a:p>
        </p:txBody>
      </p:sp>
      <p:sp>
        <p:nvSpPr>
          <p:cNvPr id="30" name="文本框 29"/>
          <p:cNvSpPr txBox="1"/>
          <p:nvPr/>
        </p:nvSpPr>
        <p:spPr>
          <a:xfrm>
            <a:off x="6815779" y="769691"/>
            <a:ext cx="3067685" cy="460375"/>
          </a:xfrm>
          <a:prstGeom prst="rect">
            <a:avLst/>
          </a:prstGeom>
          <a:noFill/>
        </p:spPr>
        <p:txBody>
          <a:bodyPr wrap="none" rtlCol="0">
            <a:spAutoFit/>
          </a:bodyPr>
          <a:lstStyle/>
          <a:p>
            <a:r>
              <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Continuation Exercise</a:t>
            </a:r>
            <a:endPar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1" name="文本框 30"/>
          <p:cNvSpPr txBox="1"/>
          <p:nvPr/>
        </p:nvSpPr>
        <p:spPr>
          <a:xfrm>
            <a:off x="7280599" y="1173986"/>
            <a:ext cx="995680" cy="337185"/>
          </a:xfrm>
          <a:prstGeom prst="rect">
            <a:avLst/>
          </a:prstGeom>
          <a:noFill/>
        </p:spPr>
        <p:txBody>
          <a:bodyPr wrap="none" rtlCol="0">
            <a:spAutoFit/>
          </a:bodyPr>
          <a:lstStyle/>
          <a:p>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真题再现</a:t>
            </a:r>
            <a:endPar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4" name="文本框 33"/>
          <p:cNvSpPr txBox="1"/>
          <p:nvPr/>
        </p:nvSpPr>
        <p:spPr>
          <a:xfrm>
            <a:off x="6831019" y="1823094"/>
            <a:ext cx="3445510" cy="460375"/>
          </a:xfrm>
          <a:prstGeom prst="rect">
            <a:avLst/>
          </a:prstGeom>
          <a:noFill/>
        </p:spPr>
        <p:txBody>
          <a:bodyPr wrap="none" rtlCol="0">
            <a:spAutoFit/>
          </a:bodyPr>
          <a:lstStyle/>
          <a:p>
            <a:r>
              <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Background Information</a:t>
            </a:r>
            <a:endPar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5" name="文本框 34"/>
          <p:cNvSpPr txBox="1"/>
          <p:nvPr/>
        </p:nvSpPr>
        <p:spPr>
          <a:xfrm>
            <a:off x="7364419" y="2279459"/>
            <a:ext cx="995680" cy="337185"/>
          </a:xfrm>
          <a:prstGeom prst="rect">
            <a:avLst/>
          </a:prstGeom>
          <a:noFill/>
        </p:spPr>
        <p:txBody>
          <a:bodyPr wrap="none" rtlCol="0">
            <a:spAutoFit/>
          </a:bodyPr>
          <a:lstStyle/>
          <a:p>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背景知识</a:t>
            </a:r>
            <a:endPar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8" name="文本框 37"/>
          <p:cNvSpPr txBox="1"/>
          <p:nvPr/>
        </p:nvSpPr>
        <p:spPr>
          <a:xfrm>
            <a:off x="6831019" y="2990797"/>
            <a:ext cx="3477260" cy="460375"/>
          </a:xfrm>
          <a:prstGeom prst="rect">
            <a:avLst/>
          </a:prstGeom>
          <a:noFill/>
        </p:spPr>
        <p:txBody>
          <a:bodyPr wrap="none" rtlCol="0">
            <a:spAutoFit/>
          </a:bodyPr>
          <a:lstStyle/>
          <a:p>
            <a:r>
              <a:rPr lang="en-US" altLang="zh-CN" sz="24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9" name="文本框 38"/>
          <p:cNvSpPr txBox="1"/>
          <p:nvPr/>
        </p:nvSpPr>
        <p:spPr>
          <a:xfrm>
            <a:off x="7318699" y="3395092"/>
            <a:ext cx="1971040" cy="337185"/>
          </a:xfrm>
          <a:prstGeom prst="rect">
            <a:avLst/>
          </a:prstGeom>
          <a:noFill/>
        </p:spPr>
        <p:txBody>
          <a:bodyPr wrap="none" rtlCol="0">
            <a:spAutoFit/>
          </a:bodyPr>
          <a:lstStyle/>
          <a:p>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文本精读</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&amp;</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情节构思</a:t>
            </a:r>
            <a:endPar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2" name="文本框 41"/>
          <p:cNvSpPr txBox="1"/>
          <p:nvPr/>
        </p:nvSpPr>
        <p:spPr>
          <a:xfrm>
            <a:off x="6808159" y="4097539"/>
            <a:ext cx="3597910" cy="460375"/>
          </a:xfrm>
          <a:prstGeom prst="rect">
            <a:avLst/>
          </a:prstGeom>
          <a:noFill/>
        </p:spPr>
        <p:txBody>
          <a:bodyPr wrap="none" rtlCol="0">
            <a:spAutoFit/>
          </a:bodyPr>
          <a:lstStyle/>
          <a:p>
            <a:r>
              <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43" name="文本框 42"/>
          <p:cNvSpPr txBox="1"/>
          <p:nvPr/>
        </p:nvSpPr>
        <p:spPr>
          <a:xfrm>
            <a:off x="7333939" y="4501834"/>
            <a:ext cx="995680" cy="337185"/>
          </a:xfrm>
          <a:prstGeom prst="rect">
            <a:avLst/>
          </a:prstGeom>
          <a:noFill/>
        </p:spPr>
        <p:txBody>
          <a:bodyPr wrap="none" rtlCol="0">
            <a:spAutoFit/>
          </a:bodyPr>
          <a:lstStyle/>
          <a:p>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素材参考</a:t>
            </a:r>
            <a:endPar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81" name="直接连接符 80"/>
          <p:cNvCxnSpPr/>
          <p:nvPr/>
        </p:nvCxnSpPr>
        <p:spPr>
          <a:xfrm flipH="1">
            <a:off x="936880" y="-57033"/>
            <a:ext cx="411078" cy="439517"/>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971665" y="-64119"/>
            <a:ext cx="160875" cy="172004"/>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1528957" y="-61729"/>
            <a:ext cx="1239934" cy="1334303"/>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1085381" y="-458125"/>
            <a:ext cx="1746444" cy="1879365"/>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1155204" y="26061"/>
            <a:ext cx="921990" cy="992161"/>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3298024" y="-34759"/>
            <a:ext cx="333047" cy="356087"/>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2942142" y="-39606"/>
            <a:ext cx="477012" cy="510012"/>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rot="155691" flipV="1">
            <a:off x="5571808" y="302754"/>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rot="155691" flipV="1">
            <a:off x="6413515" y="1228282"/>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97" name="椭圆 96"/>
          <p:cNvSpPr/>
          <p:nvPr/>
        </p:nvSpPr>
        <p:spPr>
          <a:xfrm>
            <a:off x="5766255" y="594780"/>
            <a:ext cx="850623" cy="850624"/>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rPr>
              <a:t>01</a:t>
            </a:r>
            <a:endPar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9" name="直接连接符 98"/>
          <p:cNvCxnSpPr/>
          <p:nvPr/>
        </p:nvCxnSpPr>
        <p:spPr>
          <a:xfrm rot="155691" flipV="1">
            <a:off x="5571808" y="1483654"/>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rot="155691" flipV="1">
            <a:off x="6413515" y="2325362"/>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101" name="椭圆 100"/>
          <p:cNvSpPr/>
          <p:nvPr/>
        </p:nvSpPr>
        <p:spPr>
          <a:xfrm>
            <a:off x="5766255" y="1691860"/>
            <a:ext cx="850623" cy="850624"/>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rPr>
              <a:t>02</a:t>
            </a:r>
            <a:endPar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103" name="直接连接符 102"/>
          <p:cNvCxnSpPr/>
          <p:nvPr/>
        </p:nvCxnSpPr>
        <p:spPr>
          <a:xfrm rot="155691" flipV="1">
            <a:off x="5571808" y="2626454"/>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155691" flipV="1">
            <a:off x="6413515" y="3468162"/>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105" name="椭圆 104"/>
          <p:cNvSpPr/>
          <p:nvPr/>
        </p:nvSpPr>
        <p:spPr>
          <a:xfrm>
            <a:off x="5766255" y="2834660"/>
            <a:ext cx="850623" cy="850624"/>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rPr>
              <a:t>03</a:t>
            </a:r>
            <a:endPar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107" name="直接连接符 106"/>
          <p:cNvCxnSpPr/>
          <p:nvPr/>
        </p:nvCxnSpPr>
        <p:spPr>
          <a:xfrm rot="155691" flipV="1">
            <a:off x="5571808" y="3754015"/>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rot="155691" flipV="1">
            <a:off x="6413515" y="4595723"/>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a:off x="5766255" y="3962221"/>
            <a:ext cx="850623" cy="850624"/>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rPr>
              <a:t>04</a:t>
            </a:r>
            <a:endPar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文本框 1"/>
          <p:cNvSpPr txBox="1"/>
          <p:nvPr/>
        </p:nvSpPr>
        <p:spPr>
          <a:xfrm>
            <a:off x="6842449" y="5303404"/>
            <a:ext cx="2339975" cy="460375"/>
          </a:xfrm>
          <a:prstGeom prst="rect">
            <a:avLst/>
          </a:prstGeom>
          <a:noFill/>
        </p:spPr>
        <p:txBody>
          <a:bodyPr wrap="none" rtlCol="0">
            <a:spAutoFit/>
          </a:bodyPr>
          <a:p>
            <a:r>
              <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Possible Version</a:t>
            </a:r>
            <a:endPar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 name="文本框 2"/>
          <p:cNvSpPr txBox="1"/>
          <p:nvPr/>
        </p:nvSpPr>
        <p:spPr>
          <a:xfrm>
            <a:off x="7368229" y="5707699"/>
            <a:ext cx="995680" cy="337185"/>
          </a:xfrm>
          <a:prstGeom prst="rect">
            <a:avLst/>
          </a:prstGeom>
          <a:noFill/>
        </p:spPr>
        <p:txBody>
          <a:bodyPr wrap="none" rtlCol="0">
            <a:spAutoFit/>
          </a:bodyPr>
          <a:p>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参考范文</a:t>
            </a:r>
            <a:endPar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4" name="直接连接符 3"/>
          <p:cNvCxnSpPr/>
          <p:nvPr/>
        </p:nvCxnSpPr>
        <p:spPr>
          <a:xfrm rot="155691" flipV="1">
            <a:off x="6409705" y="5778728"/>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762445" y="5145226"/>
            <a:ext cx="850623" cy="850624"/>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r>
              <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rPr>
              <a:t>05</a:t>
            </a:r>
            <a:endPar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chunky</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50315" y="1921510"/>
            <a:ext cx="9822180" cy="230695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adj. having a short strong body 敦实的；矮胖的   </a:t>
            </a:r>
            <a:r>
              <a:rPr lang="zh-CN" altLang="en-US" sz="2400">
                <a:latin typeface="Palatino Linotype" panose="02040502050505030304" charset="0"/>
                <a:cs typeface="Palatino Linotype" panose="02040502050505030304" charset="0"/>
              </a:rPr>
              <a:t>【</a:t>
            </a:r>
            <a:r>
              <a:rPr lang="en-US" altLang="zh-CN" sz="2400">
                <a:latin typeface="Palatino Linotype" panose="02040502050505030304" charset="0"/>
                <a:cs typeface="Palatino Linotype" panose="02040502050505030304" charset="0"/>
              </a:rPr>
              <a:t>SYN</a:t>
            </a:r>
            <a:r>
              <a:rPr lang="zh-CN" altLang="en-US" sz="2400">
                <a:latin typeface="Palatino Linotype" panose="02040502050505030304" charset="0"/>
                <a:cs typeface="Palatino Linotype" panose="02040502050505030304" charset="0"/>
              </a:rPr>
              <a:t>】</a:t>
            </a:r>
            <a:r>
              <a:rPr lang="en-US" altLang="zh-CN" sz="2400">
                <a:latin typeface="Palatino Linotype" panose="02040502050505030304" charset="0"/>
                <a:cs typeface="Palatino Linotype" panose="02040502050505030304" charset="0"/>
              </a:rPr>
              <a:t>stout</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a squat chunky man</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矮胖敦实的男人</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animal is chunky and short-legged.</a:t>
            </a:r>
            <a:endParaRPr lang="en-US" altLang="zh-CN" sz="2400">
              <a:latin typeface="Palatino Linotype" panose="02040502050505030304" charset="0"/>
              <a:cs typeface="Palatino Linotype" panose="02040502050505030304" charset="0"/>
            </a:endParaRPr>
          </a:p>
          <a:p>
            <a:pPr lvl="1"/>
            <a:r>
              <a:rPr lang="zh-CN" altLang="en-US" sz="2400">
                <a:latin typeface="Palatino Linotype" panose="02040502050505030304" charset="0"/>
                <a:cs typeface="Palatino Linotype" panose="02040502050505030304" charset="0"/>
              </a:rPr>
              <a:t>这种动物粗壮而腿短。</a:t>
            </a:r>
            <a:endParaRPr lang="zh-CN" altLang="en-US"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36830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claw</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10273030" cy="452310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n. one of the sharp curved nails on the end of an animal's or a bird's foot （动物或禽类的）爪，脚爪，脚趾</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v.  to scratch or tear sb/sth with claws or with your nails （用爪子或手指甲）抓，撕，挠</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cat was clawing at the leg of the chair.</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那只猫在抓挠椅子腿。</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She had clawed Stephen across the face.</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她抓过斯蒂芬的脸。</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(figurative)</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His hands clawed the air.</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他的双手在空中乱抓。</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paw</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9822180" cy="304609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n. the foot of an animal that has claws or nails （动物的）爪</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v. (of an animal 动物) to scratch or touch sth repeatedly with a paw （不断地）挠，抓</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dog pawed at my sleeve.</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狗一直挠我的衣袖。</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stallion pawed the ground impatiently.</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种马焦躁地用蹄刨着地面。</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growl</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9822180" cy="267652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 vi. ~ (at sb/sth) (of animals, especially dogs 动物，尤指狗) to make a low sound in the throat, usually as a sign of anger 	低声吼叫</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wolf growled and bared its sharp fangs.</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那匹狼吼叫着露出锋利的牙齿</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dog growled at the intruder.</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狗向闯入者狺狺狂吠。</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roar</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9822180" cy="304609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vi. to make a very loud, deep sound 	吼叫；咆哮</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We heard a lion roar.</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我们听见了狮子的吼声。</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gun roared deafeningly.</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枪炮轰鸣声震耳欲聋。</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engine roared to life (= started noisily).</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发动机隆隆启动。</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snarl</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9822180" cy="3415030"/>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vi.  ~ (at sb/sth) (of dogs, etc. 狗等) to show the teeth and make a deep angry noise in the throat 	龇牙低吼</a:t>
            </a:r>
            <a:endParaRPr lang="en-US" altLang="zh-CN" sz="2400">
              <a:latin typeface="Palatino Linotype" panose="02040502050505030304" charset="0"/>
              <a:cs typeface="Palatino Linotype" panose="02040502050505030304" charset="0"/>
            </a:endParaRPr>
          </a:p>
          <a:p>
            <a:pPr lvl="1"/>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dog snarled at us.</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狗朝我们低声吼叫。</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two dogs snarled at each other, and then started fighting.</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两只狗对着狂吠，接着开始厮斗。</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He snarled savagely at her.</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他向她狂吼起来。</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bang</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9822180" cy="4154170"/>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  to hit sth in a way that makes a loud noise 猛敲；砸</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She banged on the door angrily.</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她愤怒地砰砰打门。</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baby was banging the table with his spoon.</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婴孩用调羹敲打着桌子。</a:t>
            </a:r>
            <a:endParaRPr lang="en-US" altLang="zh-CN" sz="2400">
              <a:latin typeface="Palatino Linotype" panose="02040502050505030304" charset="0"/>
              <a:cs typeface="Palatino Linotype" panose="02040502050505030304" charset="0"/>
            </a:endParaRPr>
          </a:p>
          <a:p>
            <a:pPr lvl="1"/>
            <a:endParaRPr lang="en-US" altLang="zh-CN" sz="2400">
              <a:latin typeface="Palatino Linotype" panose="02040502050505030304" charset="0"/>
              <a:cs typeface="Palatino Linotype" panose="02040502050505030304" charset="0"/>
            </a:endParaRPr>
          </a:p>
          <a:p>
            <a:pPr lvl="0"/>
            <a:r>
              <a:rPr lang="en-US" altLang="zh-CN" sz="2400">
                <a:latin typeface="Palatino Linotype" panose="02040502050505030304" charset="0"/>
                <a:cs typeface="Palatino Linotype" panose="02040502050505030304" charset="0"/>
              </a:rPr>
              <a:t>n.  a sudden painful blow on a part of the body </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（对身体部位的）猛撞，猛敲，猛击</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a bang on the head</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头被撞击</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shove</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10311765" cy="304609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  to push sb/sth in a rough way        猛推；乱挤；推撞</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crowd was pushing and shoving to get a better view.</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人们挤来挤去，想看得清楚点儿。</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door wouldn't open no matter how hard she shoved.</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她怎么使劲推，门都推不开。</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He shoved her down the stairs.</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他把她推下楼梯。</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smash</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9822180" cy="3415030"/>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 to move with a lot of force against sth solid; to make sth do this </a:t>
            </a:r>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（使）猛烈撞击，猛烈碰撞</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sound of waves smashing against the rocks</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浪涛猛烈撞击礁石的声音</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car smashed into a tree.</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汽车猛地撞到了树上。</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Mark smashed his fist down on the desk.</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马克狠狠地把拳头砸在桌上。</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thrust</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593850"/>
            <a:ext cx="10311765" cy="489267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 to push sth/sb suddenly or violently in a particular direction; to move quickly and suddenly in a particular direction        猛推；冲；搡；挤；塞</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He thrust the baby into my arms and ran off.</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他把婴儿往我怀里一塞就跑了。</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She thrust past him angrily and left.</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她气呼呼地从他身旁挤过去走了。</a:t>
            </a:r>
            <a:endParaRPr lang="en-US" altLang="zh-CN" sz="2400">
              <a:latin typeface="Palatino Linotype" panose="02040502050505030304" charset="0"/>
              <a:cs typeface="Palatino Linotype" panose="02040502050505030304" charset="0"/>
            </a:endParaRPr>
          </a:p>
          <a:p>
            <a:pPr lvl="1"/>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v. ~ (at sb) (with sth) | ~ (sth at sb) to make a sudden strong forward movement at sb with a weapon, etc. 刺；戳</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He thrust at me with a knife.</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他拿刀向我刺来。</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a thrusting movement</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冲刺动作</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44"/>
          <p:cNvCxnSpPr/>
          <p:nvPr/>
        </p:nvCxnSpPr>
        <p:spPr>
          <a:xfrm rot="155691" flipV="1">
            <a:off x="5104463" y="1632459"/>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55691" flipV="1">
            <a:off x="6444594" y="2972591"/>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5414053" y="1963956"/>
            <a:ext cx="1354327" cy="1354328"/>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rPr>
              <a:t>01</a:t>
            </a:r>
            <a:endPar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3" name="椭圆 52"/>
          <p:cNvSpPr/>
          <p:nvPr/>
        </p:nvSpPr>
        <p:spPr>
          <a:xfrm>
            <a:off x="6400803" y="1943364"/>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0" name="文本框 29"/>
          <p:cNvSpPr txBox="1"/>
          <p:nvPr/>
        </p:nvSpPr>
        <p:spPr>
          <a:xfrm>
            <a:off x="4209739" y="3573851"/>
            <a:ext cx="4030345" cy="583565"/>
          </a:xfrm>
          <a:prstGeom prst="rect">
            <a:avLst/>
          </a:prstGeom>
          <a:noFill/>
        </p:spPr>
        <p:txBody>
          <a:bodyPr wrap="none" rtlCol="0">
            <a:spAutoFit/>
          </a:bodyPr>
          <a:p>
            <a:r>
              <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Continuation Exercise</a:t>
            </a:r>
            <a:endPar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1" name="文本框 30"/>
          <p:cNvSpPr txBox="1"/>
          <p:nvPr/>
        </p:nvSpPr>
        <p:spPr>
          <a:xfrm>
            <a:off x="5451799" y="4069586"/>
            <a:ext cx="1198880" cy="398780"/>
          </a:xfrm>
          <a:prstGeom prst="rect">
            <a:avLst/>
          </a:prstGeom>
          <a:noFill/>
        </p:spPr>
        <p:txBody>
          <a:bodyPr wrap="none" rtlCol="0">
            <a:spAutoFit/>
          </a:bodyPr>
          <a:p>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真题再现</a:t>
            </a:r>
            <a:endPar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crush</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691515" y="1929130"/>
            <a:ext cx="11110595" cy="3415030"/>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vt. to press or squeeze sth so hard that it is damaged or injured, or loses its shape   压坏；压伤；挤压变形</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car was completely crushed under the truck.</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小轿车被卡车压得完全变形了。</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They crush the olives with a heavy wooden press.</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他们用沉重的木制压榨机把橄榄压碎。</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Several people were crushed to death in the accident.</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好几个人在事故中被压死了。</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slam</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691515" y="1929130"/>
            <a:ext cx="11110595" cy="267652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 v. to put, push or throw sth into a particular place or position with a lot of force用力一放；使劲一推；猛劲一摔</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She slammed down the phone angrily.</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她气呼呼地啪的一声挂上电话。</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He slammed on the brakes (= stopped the car very suddenly).</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他猛地刹住汽车。</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7815" y="725805"/>
            <a:ext cx="11721465" cy="6369685"/>
          </a:xfrm>
          <a:prstGeom prst="rect">
            <a:avLst/>
          </a:prstGeom>
          <a:noFill/>
        </p:spPr>
        <p:txBody>
          <a:bodyPr wrap="square" rtlCol="0">
            <a:spAutoFit/>
          </a:bodyPr>
          <a:p>
            <a:pPr indent="0">
              <a:buFont typeface="Arial" panose="020B0604020202020204" pitchFamily="34" charset="0"/>
              <a:buNone/>
            </a:pPr>
            <a:r>
              <a:rPr lang="en-US" altLang="zh-CN" sz="2400">
                <a:latin typeface="Palatino Linotype" panose="02040502050505030304" charset="0"/>
                <a:cs typeface="Palatino Linotype" panose="02040502050505030304" charset="0"/>
              </a:rPr>
              <a:t> </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sym typeface="+mn-ea"/>
              </a:rPr>
              <a:t>Fear tortured my guts, churning my stomach in tense cramps. </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Stunned, I made a strenuous effort to compose myself at this enormous creature. </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A surge of terror sweeping through her body, Elli exclaimed in panic, “Help! Help!”</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sym typeface="+mn-ea"/>
              </a:rPr>
              <a:t>Apparently swallowed by a wave of despair, Elli crossed the fingers, closed her eyes and prayed in a shivering voice. </a:t>
            </a:r>
            <a:endParaRPr lang="en-US" altLang="zh-CN" sz="2400">
              <a:latin typeface="Palatino Linotype" panose="02040502050505030304" charset="0"/>
              <a:cs typeface="Palatino Linotype" panose="02040502050505030304" charset="0"/>
              <a:sym typeface="+mn-ea"/>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sym typeface="+mn-ea"/>
              </a:rPr>
              <a:t>Seized by a strong sense of fright, I struggled to give the bear a full charge of the pepper spray.</a:t>
            </a:r>
            <a:endParaRPr lang="en-US" altLang="zh-CN" sz="2400">
              <a:latin typeface="Palatino Linotype" panose="02040502050505030304" charset="0"/>
              <a:cs typeface="Palatino Linotype" panose="02040502050505030304" charset="0"/>
              <a:sym typeface="+mn-ea"/>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Elli crouched, back pressed against me, mouth dry-as-dirt. </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I could feel the sweat drenching my skin, the throbbing of my own eyes, the growling of the bear vibrating in my ears, and the thumping of my heart against my chest.</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My fingers were curled into a fist, nails digging into my palm. Engulfed by sheer fear, I could hardly hear my rapid breathing, but I could feel the oxygen flooding in and out of my lungs. </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p:txBody>
      </p:sp>
      <p:sp>
        <p:nvSpPr>
          <p:cNvPr id="25" name="椭圆 24"/>
          <p:cNvSpPr/>
          <p:nvPr/>
        </p:nvSpPr>
        <p:spPr>
          <a:xfrm>
            <a:off x="492382" y="42635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flipV="1">
            <a:off x="1029970" y="900430"/>
            <a:ext cx="1570990" cy="76200"/>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998855" y="271145"/>
            <a:ext cx="160210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Elli </a:t>
            </a:r>
            <a:r>
              <a:rPr lang="en-US" altLang="zh-CN" sz="3600">
                <a:latin typeface="Palatino Linotype" panose="02040502050505030304" charset="0"/>
                <a:cs typeface="Palatino Linotype" panose="02040502050505030304" charset="0"/>
                <a:sym typeface="+mn-ea"/>
              </a:rPr>
              <a:t>&amp; I</a:t>
            </a:r>
            <a:endParaRPr lang="en-US" altLang="zh-CN" sz="3600">
              <a:latin typeface="Palatino Linotype" panose="02040502050505030304" charset="0"/>
              <a:cs typeface="Palatino Linotype" panose="02040502050505030304" charset="0"/>
            </a:endParaRPr>
          </a:p>
        </p:txBody>
      </p:sp>
      <p:sp>
        <p:nvSpPr>
          <p:cNvPr id="6" name="圆角矩形 5"/>
          <p:cNvSpPr/>
          <p:nvPr/>
        </p:nvSpPr>
        <p:spPr>
          <a:xfrm>
            <a:off x="3034665" y="426720"/>
            <a:ext cx="2867025" cy="489585"/>
          </a:xfrm>
          <a:prstGeom prst="roundRect">
            <a:avLst/>
          </a:prstGeom>
          <a:solidFill>
            <a:srgbClr val="EBC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bg2">
                    <a:lumMod val="50000"/>
                  </a:schemeClr>
                </a:solidFill>
              </a:rPr>
              <a:t>Fearful/Scared</a:t>
            </a:r>
            <a:endParaRPr lang="en-US" altLang="zh-CN" sz="2800" b="1">
              <a:solidFill>
                <a:schemeClr val="bg2">
                  <a:lumMod val="50000"/>
                </a:schemeClr>
              </a:solidFill>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6550" y="946150"/>
            <a:ext cx="10820400" cy="7066280"/>
          </a:xfrm>
          <a:prstGeom prst="rect">
            <a:avLst/>
          </a:prstGeom>
          <a:noFill/>
        </p:spPr>
        <p:txBody>
          <a:bodyPr wrap="square" rtlCol="0">
            <a:spAutoFit/>
          </a:bodyPr>
          <a:p>
            <a:pPr indent="0">
              <a:buFont typeface="Arial" panose="020B0604020202020204" pitchFamily="34" charset="0"/>
              <a:buNone/>
            </a:pPr>
            <a:endParaRPr lang="en-US" altLang="zh-CN" sz="2400">
              <a:latin typeface="Palatino Linotype" panose="02040502050505030304" charset="0"/>
              <a:cs typeface="Palatino Linotype" panose="02040502050505030304" charset="0"/>
            </a:endParaRPr>
          </a:p>
          <a:p>
            <a:pPr marL="342900" indent="-342900">
              <a:lnSpc>
                <a:spcPct val="90000"/>
              </a:lnSpc>
              <a:buFont typeface="Arial" panose="020B0604020202020204" pitchFamily="34" charset="0"/>
              <a:buChar char="•"/>
            </a:pPr>
            <a:r>
              <a:rPr lang="en-US" altLang="zh-CN" sz="2400">
                <a:latin typeface="Palatino Linotype" panose="02040502050505030304" charset="0"/>
                <a:cs typeface="Palatino Linotype" panose="02040502050505030304" charset="0"/>
                <a:sym typeface="微软雅黑" panose="020B0503020204020204" pitchFamily="34" charset="-122"/>
              </a:rPr>
              <a:t>With a mixture of excitement and relief, I beamed widely at the rescuing helicopter.</a:t>
            </a:r>
            <a:r>
              <a:rPr lang="en-US" altLang="zh-CN" sz="2400" b="1">
                <a:latin typeface="Arial Narrow" panose="020B0606020202030204" pitchFamily="34" charset="0"/>
                <a:sym typeface="微软雅黑" panose="020B0503020204020204" pitchFamily="34" charset="-122"/>
              </a:rPr>
              <a:t> </a:t>
            </a:r>
            <a:endParaRPr lang="en-US" altLang="zh-CN" sz="2400">
              <a:latin typeface="Palatino Linotype" panose="02040502050505030304" charset="0"/>
              <a:cs typeface="Palatino Linotype" panose="02040502050505030304" charset="0"/>
              <a:sym typeface="微软雅黑" panose="020B0503020204020204" pitchFamily="34" charset="-122"/>
            </a:endParaRPr>
          </a:p>
          <a:p>
            <a:pPr marL="342900" indent="-342900">
              <a:lnSpc>
                <a:spcPct val="90000"/>
              </a:lnSpc>
              <a:buFont typeface="Arial" panose="020B0604020202020204" pitchFamily="34" charset="0"/>
              <a:buChar char="•"/>
            </a:pPr>
            <a:r>
              <a:rPr lang="en-US" altLang="zh-CN" sz="2400">
                <a:latin typeface="Palatino Linotype" panose="02040502050505030304" charset="0"/>
                <a:cs typeface="Palatino Linotype" panose="02040502050505030304" charset="0"/>
              </a:rPr>
              <a:t>Overwhelmed with such sudden relief, we bolted over to the circling helicopter.</a:t>
            </a:r>
            <a:endParaRPr lang="en-US" altLang="zh-CN" sz="2400">
              <a:latin typeface="Palatino Linotype" panose="02040502050505030304" charset="0"/>
              <a:cs typeface="Palatino Linotype" panose="02040502050505030304" charset="0"/>
            </a:endParaRPr>
          </a:p>
          <a:p>
            <a:pPr marL="342900" indent="-342900">
              <a:lnSpc>
                <a:spcPct val="90000"/>
              </a:lnSpc>
              <a:buFont typeface="Arial" panose="020B0604020202020204" pitchFamily="34" charset="0"/>
              <a:buChar char="•"/>
            </a:pPr>
            <a:r>
              <a:rPr lang="en-US" altLang="zh-CN" sz="2400">
                <a:latin typeface="Palatino Linotype" panose="02040502050505030304" charset="0"/>
                <a:cs typeface="Palatino Linotype" panose="02040502050505030304" charset="0"/>
              </a:rPr>
              <a:t>At the sight of helicopter, I breathed a deep sigh of relief.</a:t>
            </a:r>
            <a:endParaRPr lang="en-US" altLang="zh-CN" sz="2400">
              <a:latin typeface="Palatino Linotype" panose="02040502050505030304" charset="0"/>
              <a:cs typeface="Palatino Linotype" panose="02040502050505030304" charset="0"/>
            </a:endParaRPr>
          </a:p>
          <a:p>
            <a:pPr marL="342900" indent="-342900">
              <a:lnSpc>
                <a:spcPct val="90000"/>
              </a:lnSpc>
              <a:buFont typeface="Arial" panose="020B0604020202020204" pitchFamily="34" charset="0"/>
              <a:buChar char="•"/>
            </a:pPr>
            <a:r>
              <a:rPr lang="en-US" altLang="zh-CN" sz="2400">
                <a:latin typeface="Palatino Linotype" panose="02040502050505030304" charset="0"/>
                <a:cs typeface="Palatino Linotype" panose="02040502050505030304" charset="0"/>
              </a:rPr>
              <a:t>So thrilling was this moment that I could feel the adrenaline flowing around my body. </a:t>
            </a:r>
            <a:endParaRPr lang="en-US" altLang="zh-CN" sz="2400">
              <a:latin typeface="Palatino Linotype" panose="02040502050505030304" charset="0"/>
              <a:cs typeface="Palatino Linotype" panose="02040502050505030304" charset="0"/>
            </a:endParaRPr>
          </a:p>
          <a:p>
            <a:pPr marL="342900" indent="-342900">
              <a:lnSpc>
                <a:spcPct val="90000"/>
              </a:lnSpc>
              <a:buFont typeface="Arial" panose="020B0604020202020204" pitchFamily="34" charset="0"/>
              <a:buChar char="•"/>
            </a:pPr>
            <a:r>
              <a:rPr lang="en-US" altLang="zh-CN" sz="2400">
                <a:latin typeface="Palatino Linotype" panose="02040502050505030304" charset="0"/>
                <a:cs typeface="Palatino Linotype" panose="02040502050505030304" charset="0"/>
              </a:rPr>
              <a:t>Extremely overjoyed and relieved, we waved vigorously at the descending helicopter.</a:t>
            </a:r>
            <a:endParaRPr lang="en-US" altLang="zh-CN" sz="2400">
              <a:latin typeface="Palatino Linotype" panose="02040502050505030304" charset="0"/>
              <a:cs typeface="Palatino Linotype" panose="02040502050505030304" charset="0"/>
            </a:endParaRPr>
          </a:p>
          <a:p>
            <a:pPr marL="342900" indent="-342900">
              <a:lnSpc>
                <a:spcPct val="90000"/>
              </a:lnSpc>
              <a:buFont typeface="Arial" panose="020B0604020202020204" pitchFamily="34" charset="0"/>
              <a:buChar char="•"/>
            </a:pPr>
            <a:r>
              <a:rPr lang="en-US" altLang="zh-CN" sz="2400">
                <a:latin typeface="Palatino Linotype" panose="02040502050505030304" charset="0"/>
                <a:cs typeface="Palatino Linotype" panose="02040502050505030304" charset="0"/>
              </a:rPr>
              <a:t>A sudden surge of relief sweeping over me, I exclaimed at Elli, “We're safe now!”</a:t>
            </a:r>
            <a:endParaRPr lang="en-US" altLang="zh-CN" sz="2400">
              <a:latin typeface="Palatino Linotype" panose="02040502050505030304" charset="0"/>
              <a:cs typeface="Palatino Linotype" panose="02040502050505030304" charset="0"/>
            </a:endParaRPr>
          </a:p>
          <a:p>
            <a:pPr marL="342900" indent="-342900">
              <a:lnSpc>
                <a:spcPct val="90000"/>
              </a:lnSpc>
              <a:buFont typeface="Arial" panose="020B0604020202020204" pitchFamily="34" charset="0"/>
              <a:buChar char="•"/>
            </a:pPr>
            <a:r>
              <a:rPr lang="en-US" altLang="zh-CN" sz="2400">
                <a:latin typeface="Palatino Linotype" panose="02040502050505030304" charset="0"/>
                <a:cs typeface="Palatino Linotype" panose="02040502050505030304" charset="0"/>
              </a:rPr>
              <a:t>As I grabbed the rope lowered from the helicopter above, a flush of relief welled up inside me.</a:t>
            </a:r>
            <a:endParaRPr lang="en-US" altLang="zh-CN" sz="2400">
              <a:latin typeface="Palatino Linotype" panose="02040502050505030304" charset="0"/>
              <a:cs typeface="Palatino Linotype" panose="02040502050505030304" charset="0"/>
            </a:endParaRPr>
          </a:p>
          <a:p>
            <a:pPr marL="342900" indent="-342900">
              <a:lnSpc>
                <a:spcPct val="90000"/>
              </a:lnSpc>
              <a:buFont typeface="Arial" panose="020B0604020202020204" pitchFamily="34" charset="0"/>
              <a:buChar char="•"/>
            </a:pPr>
            <a:r>
              <a:rPr lang="en-US" altLang="zh-CN" sz="2400">
                <a:latin typeface="Palatino Linotype" panose="02040502050505030304" charset="0"/>
                <a:cs typeface="Palatino Linotype" panose="02040502050505030304" charset="0"/>
              </a:rPr>
              <a:t>So ecstatic was Elli that she wrapped her arms around my neck tightly.</a:t>
            </a:r>
            <a:endParaRPr lang="en-US" altLang="zh-CN" sz="2400">
              <a:latin typeface="Palatino Linotype" panose="02040502050505030304" charset="0"/>
              <a:cs typeface="Palatino Linotype" panose="02040502050505030304" charset="0"/>
            </a:endParaRPr>
          </a:p>
          <a:p>
            <a:pPr marL="342900" indent="-342900">
              <a:lnSpc>
                <a:spcPct val="90000"/>
              </a:lnSpc>
              <a:buFont typeface="Arial" panose="020B0604020202020204" pitchFamily="34" charset="0"/>
              <a:buChar char="•"/>
            </a:pPr>
            <a:endParaRPr lang="en-US" altLang="zh-CN" sz="2400">
              <a:latin typeface="Palatino Linotype" panose="02040502050505030304" charset="0"/>
              <a:cs typeface="Palatino Linotype" panose="02040502050505030304" charset="0"/>
            </a:endParaRPr>
          </a:p>
          <a:p>
            <a:pPr marL="342900" indent="-342900">
              <a:lnSpc>
                <a:spcPct val="80000"/>
              </a:lnSpc>
              <a:buFont typeface="Arial" panose="020B0604020202020204" pitchFamily="34" charset="0"/>
              <a:buChar char="•"/>
            </a:pPr>
            <a:endParaRPr lang="en-US" altLang="zh-CN" sz="2400">
              <a:latin typeface="Palatino Linotype" panose="02040502050505030304" charset="0"/>
              <a:cs typeface="Palatino Linotype" panose="02040502050505030304" charset="0"/>
            </a:endParaRPr>
          </a:p>
          <a:p>
            <a:pPr marL="342900" indent="-342900">
              <a:lnSpc>
                <a:spcPct val="80000"/>
              </a:lnSpc>
              <a:buFont typeface="Arial" panose="020B0604020202020204" pitchFamily="34" charset="0"/>
              <a:buChar char="•"/>
            </a:pPr>
            <a:endParaRPr lang="en-US" altLang="zh-CN" sz="2400">
              <a:latin typeface="Palatino Linotype" panose="02040502050505030304" charset="0"/>
              <a:cs typeface="Palatino Linotype" panose="02040502050505030304" charset="0"/>
            </a:endParaRPr>
          </a:p>
          <a:p>
            <a:pPr>
              <a:lnSpc>
                <a:spcPct val="80000"/>
              </a:lnSpc>
              <a:buNone/>
            </a:pPr>
            <a:endParaRPr lang="en-US" altLang="zh-CN" sz="2400" b="1">
              <a:latin typeface="Arial Narrow" panose="020B0606020202030204" pitchFamily="34" charset="0"/>
            </a:endParaRPr>
          </a:p>
          <a:p>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p:txBody>
      </p:sp>
      <p:sp>
        <p:nvSpPr>
          <p:cNvPr id="25" name="椭圆 24"/>
          <p:cNvSpPr/>
          <p:nvPr/>
        </p:nvSpPr>
        <p:spPr>
          <a:xfrm>
            <a:off x="492382" y="45683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6" name="圆角矩形 5"/>
          <p:cNvSpPr/>
          <p:nvPr/>
        </p:nvSpPr>
        <p:spPr>
          <a:xfrm>
            <a:off x="3034665" y="457200"/>
            <a:ext cx="2867025" cy="489585"/>
          </a:xfrm>
          <a:prstGeom prst="roundRect">
            <a:avLst/>
          </a:prstGeom>
          <a:solidFill>
            <a:srgbClr val="EBC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bg2">
                    <a:lumMod val="50000"/>
                  </a:schemeClr>
                </a:solidFill>
              </a:rPr>
              <a:t>Relieved/Thrilled</a:t>
            </a:r>
            <a:endParaRPr lang="en-US" altLang="zh-CN" sz="2800" b="1">
              <a:solidFill>
                <a:schemeClr val="bg2">
                  <a:lumMod val="50000"/>
                </a:schemeClr>
              </a:solidFill>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7" name="矩形 6"/>
          <p:cNvSpPr/>
          <p:nvPr/>
        </p:nvSpPr>
        <p:spPr>
          <a:xfrm flipV="1">
            <a:off x="1029970" y="900430"/>
            <a:ext cx="1570990" cy="76200"/>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998855" y="271145"/>
            <a:ext cx="160210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Elli </a:t>
            </a:r>
            <a:r>
              <a:rPr lang="en-US" altLang="zh-CN" sz="3600">
                <a:latin typeface="Palatino Linotype" panose="02040502050505030304" charset="0"/>
                <a:cs typeface="Palatino Linotype" panose="02040502050505030304" charset="0"/>
                <a:sym typeface="+mn-ea"/>
              </a:rPr>
              <a:t>&amp; I</a:t>
            </a:r>
            <a:endParaRPr lang="en-US" altLang="zh-CN" sz="3600">
              <a:latin typeface="Palatino Linotype" panose="02040502050505030304" charset="0"/>
              <a:cs typeface="Palatino Linotype" panose="0204050205050503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crouch</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10521315" cy="267652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vi. to put your body close to the ground by bending your legs under you </a:t>
            </a:r>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蹲；蹲下；蹲伏 </a:t>
            </a:r>
            <a:r>
              <a:rPr lang="zh-CN" altLang="en-US" sz="2400">
                <a:latin typeface="Palatino Linotype" panose="02040502050505030304" charset="0"/>
                <a:cs typeface="Palatino Linotype" panose="02040502050505030304" charset="0"/>
              </a:rPr>
              <a:t>【</a:t>
            </a:r>
            <a:r>
              <a:rPr lang="en-US" altLang="zh-CN" sz="2400">
                <a:latin typeface="Palatino Linotype" panose="02040502050505030304" charset="0"/>
                <a:cs typeface="Palatino Linotype" panose="02040502050505030304" charset="0"/>
              </a:rPr>
              <a:t>SYN</a:t>
            </a:r>
            <a:r>
              <a:rPr lang="zh-CN" altLang="en-US" sz="2400">
                <a:latin typeface="Palatino Linotype" panose="02040502050505030304" charset="0"/>
                <a:cs typeface="Palatino Linotype" panose="02040502050505030304" charset="0"/>
              </a:rPr>
              <a:t>】</a:t>
            </a:r>
            <a:r>
              <a:rPr lang="en-US" altLang="zh-CN" sz="2400">
                <a:latin typeface="Palatino Linotype" panose="02040502050505030304" charset="0"/>
                <a:cs typeface="Palatino Linotype" panose="02040502050505030304" charset="0"/>
              </a:rPr>
              <a:t> squat</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He crouched down beside her.</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他在她的旁边蹲了下来。</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Doyle crouched behind a hedge.</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多伊尔蹲在篱笆后面。</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flinch</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9822180" cy="3415030"/>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vi. to make a sudden movement with your face or body as a result of pain, fear, surprise, etc. （突然）退缩；畏缩</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He met my gaze without flinching.</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他毫不畏缩，跟我对视着。</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He flinched at the sight of the blood.</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他一见到血就往后退。</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She flinched away from the dog.</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她一下子避开了那条狗。</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squeal</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10521315" cy="304609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vi. to make a long, high sound 	尖声长叫；发出长而尖的声音</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pigs were squealing.</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猪尖叫着。</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car squealed to a halt.</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汽车嘎的一声停了下来。</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Children were running around squealing with excitement.</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孩子们跑来跑去，兴奋地尖叫着。</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gasp</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700530"/>
            <a:ext cx="10521315" cy="526224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n. a quick deep breath, usually caused by a strong emotion </a:t>
            </a:r>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（常指由强烈情感引起的）深吸气，喘息，倒抽气</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to give a gasp of horror/surprise/relief</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惊恐得／吃惊得倒抽一口气；如释重负地松一口气</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His breath came in short gasps.</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他急促地喘着气。</a:t>
            </a:r>
            <a:endParaRPr lang="en-US" altLang="zh-CN" sz="2400">
              <a:latin typeface="Palatino Linotype" panose="02040502050505030304" charset="0"/>
              <a:cs typeface="Palatino Linotype" panose="02040502050505030304" charset="0"/>
            </a:endParaRPr>
          </a:p>
          <a:p>
            <a:pPr lvl="1"/>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v. to take a quick deep breath with your mouth open, especially because you are surprised or in pain （尤指由于惊讶或疼痛而）喘气，喘息，倒抽气</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She gasped at the wonderful view.</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如此美景使她惊讶得倒吸了一口气。</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They gasped in astonishment at the news.</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他们听到这消息惊讶得倒吸了一口气。</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huddle</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706755" y="1746250"/>
            <a:ext cx="11057255" cy="4154170"/>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vi. ~ (up/together) (+ adv./prep.) (of people or animals 人或动物) to gather closely together, usually because of cold or fear （通常因寒冷或害怕）挤在一起</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We huddled together for warmth.</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我们挤在一块取暖。</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They all huddled around the fire.</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他们都聚集在火堆周围。</a:t>
            </a:r>
            <a:endParaRPr lang="en-US" altLang="zh-CN" sz="2400">
              <a:latin typeface="Palatino Linotype" panose="02040502050505030304" charset="0"/>
              <a:cs typeface="Palatino Linotype" panose="02040502050505030304" charset="0"/>
            </a:endParaRPr>
          </a:p>
          <a:p>
            <a:pPr lvl="1"/>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vi.  ~ (up) (+ adv./prep.) to hold your arms and legs close to your body, usually because you are cold or frightened （通常因寒冷或害怕）蜷缩，缩成一团</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I huddled under a blanket on the floor.</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我在地板上盖着毯子缩成一团。</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44"/>
          <p:cNvCxnSpPr/>
          <p:nvPr/>
        </p:nvCxnSpPr>
        <p:spPr>
          <a:xfrm rot="155691" flipV="1">
            <a:off x="5104463" y="1632459"/>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55691" flipV="1">
            <a:off x="6444594" y="2972591"/>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5414053" y="1963956"/>
            <a:ext cx="1354327" cy="1354328"/>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rPr>
              <a:t>05</a:t>
            </a:r>
            <a:endPar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3" name="椭圆 52"/>
          <p:cNvSpPr/>
          <p:nvPr/>
        </p:nvSpPr>
        <p:spPr>
          <a:xfrm>
            <a:off x="6400803" y="1943364"/>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0" name="文本框 29"/>
          <p:cNvSpPr txBox="1"/>
          <p:nvPr/>
        </p:nvSpPr>
        <p:spPr>
          <a:xfrm>
            <a:off x="4659319" y="3573851"/>
            <a:ext cx="3060700" cy="583565"/>
          </a:xfrm>
          <a:prstGeom prst="rect">
            <a:avLst/>
          </a:prstGeom>
          <a:noFill/>
        </p:spPr>
        <p:txBody>
          <a:bodyPr wrap="none" rtlCol="0">
            <a:spAutoFit/>
          </a:bodyPr>
          <a:p>
            <a:r>
              <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Possible Version</a:t>
            </a:r>
            <a:endPar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1" name="文本框 30"/>
          <p:cNvSpPr txBox="1"/>
          <p:nvPr/>
        </p:nvSpPr>
        <p:spPr>
          <a:xfrm>
            <a:off x="5520379" y="4069586"/>
            <a:ext cx="1198880" cy="398780"/>
          </a:xfrm>
          <a:prstGeom prst="rect">
            <a:avLst/>
          </a:prstGeom>
          <a:noFill/>
        </p:spPr>
        <p:txBody>
          <a:bodyPr wrap="none" rtlCol="0">
            <a:spAutoFit/>
          </a:bodyPr>
          <a:p>
            <a:pPr algn="l"/>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参考范文</a:t>
            </a:r>
            <a:endPar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文本框 56"/>
          <p:cNvSpPr txBox="1"/>
          <p:nvPr/>
        </p:nvSpPr>
        <p:spPr>
          <a:xfrm>
            <a:off x="11391329" y="112083"/>
            <a:ext cx="591820" cy="694055"/>
          </a:xfrm>
          <a:prstGeom prst="rect">
            <a:avLst/>
          </a:prstGeom>
          <a:noFill/>
        </p:spPr>
        <p:txBody>
          <a:bodyPr wrap="none" rtlCol="0">
            <a:spAutoFit/>
          </a:bodyPr>
          <a:lstStyle/>
          <a:p>
            <a:pPr>
              <a:lnSpc>
                <a:spcPct val="140000"/>
              </a:lnSpc>
            </a:pPr>
            <a:r>
              <a:rPr lang="en-US" altLang="zh-CN" sz="2800" b="1"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01</a:t>
            </a:r>
            <a:endParaRPr lang="zh-CN" altLang="en-US" sz="6600" b="1"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58" name="直接连接符 57"/>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9367882" y="300412"/>
            <a:ext cx="1625600" cy="349250"/>
          </a:xfrm>
          <a:prstGeom prst="rect">
            <a:avLst/>
          </a:prstGeom>
          <a:noFill/>
        </p:spPr>
        <p:txBody>
          <a:bodyPr wrap="none" rtlCol="0">
            <a:spAutoFit/>
          </a:bodyPr>
          <a:lstStyle/>
          <a:p>
            <a:pPr algn="dist">
              <a:lnSpc>
                <a:spcPct val="140000"/>
              </a:lnSpc>
            </a:pPr>
            <a:r>
              <a:rPr lang="en-US" altLang="zh-CN" sz="1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Continuation Exercise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文本框 1"/>
          <p:cNvSpPr txBox="1"/>
          <p:nvPr/>
        </p:nvSpPr>
        <p:spPr>
          <a:xfrm>
            <a:off x="388620" y="682625"/>
            <a:ext cx="11664950" cy="5746750"/>
          </a:xfrm>
          <a:prstGeom prst="rect">
            <a:avLst/>
          </a:prstGeom>
          <a:noFill/>
        </p:spPr>
        <p:txBody>
          <a:bodyPr wrap="square" rtlCol="0">
            <a:spAutoFit/>
          </a:bodyPr>
          <a:p>
            <a:pPr fontAlgn="auto">
              <a:lnSpc>
                <a:spcPts val="2100"/>
              </a:lnSpc>
            </a:pPr>
            <a:r>
              <a:rPr lang="en-US" altLang="zh-CN" sz="2200">
                <a:latin typeface="Calibri" panose="020F0502020204030204" charset="0"/>
                <a:cs typeface="Calibri" panose="020F0502020204030204" charset="0"/>
              </a:rPr>
              <a:t>     </a:t>
            </a:r>
            <a:r>
              <a:rPr lang="en-US" altLang="zh-CN" sz="2200" b="1">
                <a:latin typeface="Calibri" panose="020F0502020204030204" charset="0"/>
                <a:cs typeface="Calibri" panose="020F0502020204030204" charset="0"/>
              </a:rPr>
              <a:t>  </a:t>
            </a:r>
            <a:r>
              <a:rPr lang="zh-CN" altLang="en-US" sz="2400" b="1">
                <a:latin typeface="Calibri" panose="020F0502020204030204" charset="0"/>
                <a:cs typeface="Calibri" panose="020F0502020204030204" charset="0"/>
              </a:rPr>
              <a:t>①</a:t>
            </a:r>
            <a:r>
              <a:rPr lang="en-US" altLang="zh-CN" sz="2200">
                <a:latin typeface="Calibri" panose="020F0502020204030204" charset="0"/>
                <a:cs typeface="Calibri" panose="020F0502020204030204" charset="0"/>
              </a:rPr>
              <a:t> </a:t>
            </a:r>
            <a:r>
              <a:rPr lang="zh-CN" altLang="en-US" sz="2200">
                <a:latin typeface="Calibri" panose="020F0502020204030204" charset="0"/>
                <a:cs typeface="Calibri" panose="020F0502020204030204" charset="0"/>
              </a:rPr>
              <a:t>One fall, my wife </a:t>
            </a:r>
            <a:r>
              <a:rPr lang="zh-CN" altLang="en-US" sz="2200" u="sng">
                <a:latin typeface="Calibri" panose="020F0502020204030204" charset="0"/>
                <a:cs typeface="Calibri" panose="020F0502020204030204" charset="0"/>
              </a:rPr>
              <a:t>Elli</a:t>
            </a:r>
            <a:r>
              <a:rPr lang="zh-CN" altLang="en-US" sz="2200">
                <a:latin typeface="Calibri" panose="020F0502020204030204" charset="0"/>
                <a:cs typeface="Calibri" panose="020F0502020204030204" charset="0"/>
              </a:rPr>
              <a:t> and I had a single goal: to </a:t>
            </a:r>
            <a:r>
              <a:rPr lang="zh-CN" altLang="en-US" sz="2200" u="sng">
                <a:latin typeface="Calibri" panose="020F0502020204030204" charset="0"/>
                <a:cs typeface="Calibri" panose="020F0502020204030204" charset="0"/>
              </a:rPr>
              <a:t>photograph</a:t>
            </a:r>
            <a:r>
              <a:rPr lang="zh-CN" altLang="en-US" sz="2200">
                <a:latin typeface="Calibri" panose="020F0502020204030204" charset="0"/>
                <a:cs typeface="Calibri" panose="020F0502020204030204" charset="0"/>
              </a:rPr>
              <a:t> polar bears. We were staying at a research camp outside </a:t>
            </a:r>
            <a:r>
              <a:rPr lang="en-US" altLang="zh-CN" sz="2200">
                <a:latin typeface="Calibri" panose="020F0502020204030204" charset="0"/>
                <a:cs typeface="Calibri" panose="020F0502020204030204" charset="0"/>
              </a:rPr>
              <a:t>“</a:t>
            </a:r>
            <a:r>
              <a:rPr lang="zh-CN" altLang="en-US" sz="2200">
                <a:latin typeface="Calibri" panose="020F0502020204030204" charset="0"/>
                <a:cs typeface="Calibri" panose="020F0502020204030204" charset="0"/>
              </a:rPr>
              <a:t>the polar bear capital of the world</a:t>
            </a:r>
            <a:r>
              <a:rPr lang="en-US" altLang="zh-CN" sz="2200">
                <a:latin typeface="Calibri" panose="020F0502020204030204" charset="0"/>
                <a:cs typeface="Calibri" panose="020F0502020204030204" charset="0"/>
              </a:rPr>
              <a:t>”— </a:t>
            </a:r>
            <a:r>
              <a:rPr lang="zh-CN" altLang="en-US" sz="2200">
                <a:latin typeface="Calibri" panose="020F0502020204030204" charset="0"/>
                <a:cs typeface="Calibri" panose="020F0502020204030204" charset="0"/>
              </a:rPr>
              <a:t>the town of Churchill in Manitoba, Canada. </a:t>
            </a:r>
            <a:endParaRPr lang="zh-CN" altLang="en-US" sz="2200">
              <a:latin typeface="Calibri" panose="020F0502020204030204" charset="0"/>
              <a:cs typeface="Calibri" panose="020F0502020204030204" charset="0"/>
            </a:endParaRPr>
          </a:p>
          <a:p>
            <a:pPr fontAlgn="auto">
              <a:lnSpc>
                <a:spcPts val="2100"/>
              </a:lnSpc>
            </a:pPr>
            <a:r>
              <a:rPr lang="zh-CN" altLang="en-US" sz="2200">
                <a:latin typeface="Calibri" panose="020F0502020204030204" charset="0"/>
                <a:cs typeface="Calibri" panose="020F0502020204030204" charset="0"/>
              </a:rPr>
              <a:t>       </a:t>
            </a:r>
            <a:r>
              <a:rPr lang="zh-CN" altLang="en-US" sz="2400" b="1">
                <a:latin typeface="Calibri" panose="020F0502020204030204" charset="0"/>
                <a:cs typeface="Calibri" panose="020F0502020204030204" charset="0"/>
              </a:rPr>
              <a:t>② </a:t>
            </a:r>
            <a:r>
              <a:rPr lang="zh-CN" altLang="en-US" sz="2200">
                <a:latin typeface="Calibri" panose="020F0502020204030204" charset="0"/>
                <a:cs typeface="Calibri" panose="020F0502020204030204" charset="0"/>
              </a:rPr>
              <a:t>Taking </a:t>
            </a:r>
            <a:r>
              <a:rPr lang="zh-CN" altLang="en-US" sz="2200" u="sng">
                <a:latin typeface="Calibri" panose="020F0502020204030204" charset="0"/>
                <a:cs typeface="Calibri" panose="020F0502020204030204" charset="0"/>
              </a:rPr>
              <a:t>pictures</a:t>
            </a:r>
            <a:r>
              <a:rPr lang="zh-CN" altLang="en-US" sz="2200">
                <a:latin typeface="Calibri" panose="020F0502020204030204" charset="0"/>
                <a:cs typeface="Calibri" panose="020F0502020204030204" charset="0"/>
              </a:rPr>
              <a:t> of polar bears is amazing but also dangerous. Polar bears </a:t>
            </a:r>
            <a:r>
              <a:rPr lang="en-US" altLang="zh-CN" sz="2200">
                <a:latin typeface="Calibri" panose="020F0502020204030204" charset="0"/>
                <a:cs typeface="Calibri" panose="020F0502020204030204" charset="0"/>
              </a:rPr>
              <a:t>—</a:t>
            </a:r>
            <a:r>
              <a:rPr lang="zh-CN" altLang="en-US" sz="2200">
                <a:latin typeface="Calibri" panose="020F0502020204030204" charset="0"/>
                <a:cs typeface="Calibri" panose="020F0502020204030204" charset="0"/>
              </a:rPr>
              <a:t> like all wild animals should be photographed from a </a:t>
            </a:r>
            <a:r>
              <a:rPr lang="zh-CN" altLang="en-US" sz="2200" u="sng">
                <a:latin typeface="Calibri" panose="020F0502020204030204" charset="0"/>
                <a:cs typeface="Calibri" panose="020F0502020204030204" charset="0"/>
              </a:rPr>
              <a:t>safe</a:t>
            </a:r>
            <a:r>
              <a:rPr lang="zh-CN" altLang="en-US" sz="2200">
                <a:latin typeface="Calibri" panose="020F0502020204030204" charset="0"/>
                <a:cs typeface="Calibri" panose="020F0502020204030204" charset="0"/>
              </a:rPr>
              <a:t> distance. When </a:t>
            </a:r>
            <a:r>
              <a:rPr lang="en-US" altLang="zh-CN" sz="2200">
                <a:latin typeface="Calibri" panose="020F0502020204030204" charset="0"/>
                <a:cs typeface="Calibri" panose="020F0502020204030204" charset="0"/>
              </a:rPr>
              <a:t>I'</a:t>
            </a:r>
            <a:r>
              <a:rPr lang="zh-CN" altLang="en-US" sz="2200">
                <a:latin typeface="Calibri" panose="020F0502020204030204" charset="0"/>
                <a:cs typeface="Calibri" panose="020F0502020204030204" charset="0"/>
              </a:rPr>
              <a:t>m face to face with a polar bear, I like it to be through a </a:t>
            </a:r>
            <a:r>
              <a:rPr lang="zh-CN" altLang="en-US" sz="2200" u="sng">
                <a:latin typeface="Calibri" panose="020F0502020204030204" charset="0"/>
                <a:cs typeface="Calibri" panose="020F0502020204030204" charset="0"/>
              </a:rPr>
              <a:t>camera</a:t>
            </a:r>
            <a:r>
              <a:rPr lang="zh-CN" altLang="en-US" sz="2200">
                <a:latin typeface="Calibri" panose="020F0502020204030204" charset="0"/>
                <a:cs typeface="Calibri" panose="020F0502020204030204" charset="0"/>
              </a:rPr>
              <a:t> with a telephoto lens. But sometimes, that is easier said than done. This was one of those times. </a:t>
            </a:r>
            <a:endParaRPr lang="zh-CN" altLang="en-US" sz="2200">
              <a:latin typeface="Calibri" panose="020F0502020204030204" charset="0"/>
              <a:cs typeface="Calibri" panose="020F0502020204030204" charset="0"/>
            </a:endParaRPr>
          </a:p>
          <a:p>
            <a:pPr fontAlgn="auto">
              <a:lnSpc>
                <a:spcPts val="2100"/>
              </a:lnSpc>
            </a:pPr>
            <a:r>
              <a:rPr lang="zh-CN" altLang="en-US" sz="2200">
                <a:latin typeface="Calibri" panose="020F0502020204030204" charset="0"/>
                <a:cs typeface="Calibri" panose="020F0502020204030204" charset="0"/>
              </a:rPr>
              <a:t>       </a:t>
            </a:r>
            <a:r>
              <a:rPr lang="zh-CN" altLang="en-US" sz="2400" b="1">
                <a:latin typeface="Calibri" panose="020F0502020204030204" charset="0"/>
                <a:cs typeface="Calibri" panose="020F0502020204030204" charset="0"/>
              </a:rPr>
              <a:t>③ </a:t>
            </a:r>
            <a:r>
              <a:rPr lang="zh-CN" altLang="en-US" sz="2200">
                <a:latin typeface="Calibri" panose="020F0502020204030204" charset="0"/>
                <a:cs typeface="Calibri" panose="020F0502020204030204" charset="0"/>
              </a:rPr>
              <a:t>As Elli and I cooked dinner, a young male polar bear who was playing in a nearby lake sniffed, and smelled our garlic </a:t>
            </a:r>
            <a:r>
              <a:rPr lang="zh-CN" altLang="en-US" sz="2200" u="sng">
                <a:latin typeface="Calibri" panose="020F0502020204030204" charset="0"/>
                <a:cs typeface="Calibri" panose="020F0502020204030204" charset="0"/>
              </a:rPr>
              <a:t>bread</a:t>
            </a:r>
            <a:r>
              <a:rPr lang="zh-CN" altLang="en-US" sz="2200">
                <a:latin typeface="Calibri" panose="020F0502020204030204" charset="0"/>
                <a:cs typeface="Calibri" panose="020F0502020204030204" charset="0"/>
              </a:rPr>
              <a:t>. </a:t>
            </a:r>
            <a:endParaRPr lang="zh-CN" altLang="en-US" sz="2200">
              <a:latin typeface="Calibri" panose="020F0502020204030204" charset="0"/>
              <a:cs typeface="Calibri" panose="020F0502020204030204" charset="0"/>
            </a:endParaRPr>
          </a:p>
          <a:p>
            <a:pPr fontAlgn="auto">
              <a:lnSpc>
                <a:spcPts val="2100"/>
              </a:lnSpc>
            </a:pPr>
            <a:r>
              <a:rPr lang="zh-CN" altLang="en-US" sz="2200">
                <a:latin typeface="Calibri" panose="020F0502020204030204" charset="0"/>
                <a:cs typeface="Calibri" panose="020F0502020204030204" charset="0"/>
              </a:rPr>
              <a:t>       </a:t>
            </a:r>
            <a:r>
              <a:rPr lang="zh-CN" altLang="en-US" sz="2400" b="1">
                <a:latin typeface="Calibri" panose="020F0502020204030204" charset="0"/>
                <a:cs typeface="Calibri" panose="020F0502020204030204" charset="0"/>
              </a:rPr>
              <a:t>④ </a:t>
            </a:r>
            <a:r>
              <a:rPr lang="zh-CN" altLang="en-US" sz="2200">
                <a:latin typeface="Calibri" panose="020F0502020204030204" charset="0"/>
                <a:cs typeface="Calibri" panose="020F0502020204030204" charset="0"/>
              </a:rPr>
              <a:t>The hungry beer followed his nose to our camp, which was surrounded by a high</a:t>
            </a:r>
            <a:r>
              <a:rPr lang="en-US" altLang="zh-CN" sz="2200">
                <a:latin typeface="Calibri" panose="020F0502020204030204" charset="0"/>
                <a:cs typeface="Calibri" panose="020F0502020204030204" charset="0"/>
              </a:rPr>
              <a:t>, </a:t>
            </a:r>
            <a:r>
              <a:rPr lang="zh-CN" altLang="en-US" sz="2200">
                <a:latin typeface="Calibri" panose="020F0502020204030204" charset="0"/>
                <a:cs typeface="Calibri" panose="020F0502020204030204" charset="0"/>
              </a:rPr>
              <a:t>wire </a:t>
            </a:r>
            <a:r>
              <a:rPr lang="zh-CN" altLang="en-US" sz="2200" u="sng">
                <a:latin typeface="Calibri" panose="020F0502020204030204" charset="0"/>
                <a:cs typeface="Calibri" panose="020F0502020204030204" charset="0"/>
              </a:rPr>
              <a:t>fence</a:t>
            </a:r>
            <a:r>
              <a:rPr lang="zh-CN" altLang="en-US" sz="2200">
                <a:latin typeface="Calibri" panose="020F0502020204030204" charset="0"/>
                <a:cs typeface="Calibri" panose="020F0502020204030204" charset="0"/>
              </a:rPr>
              <a:t>. He pulled and bit the wire. He stood on his back legs and pushed at the wooden fence posts.</a:t>
            </a:r>
            <a:endParaRPr lang="zh-CN" altLang="en-US" sz="2200">
              <a:latin typeface="Calibri" panose="020F0502020204030204" charset="0"/>
              <a:cs typeface="Calibri" panose="020F0502020204030204" charset="0"/>
            </a:endParaRPr>
          </a:p>
          <a:p>
            <a:pPr fontAlgn="auto">
              <a:lnSpc>
                <a:spcPts val="2100"/>
              </a:lnSpc>
            </a:pPr>
            <a:r>
              <a:rPr lang="zh-CN" altLang="en-US" sz="2200">
                <a:latin typeface="Calibri" panose="020F0502020204030204" charset="0"/>
                <a:cs typeface="Calibri" panose="020F0502020204030204" charset="0"/>
              </a:rPr>
              <a:t>       </a:t>
            </a:r>
            <a:r>
              <a:rPr lang="zh-CN" altLang="en-US" sz="2400" b="1">
                <a:latin typeface="Calibri" panose="020F0502020204030204" charset="0"/>
                <a:cs typeface="Calibri" panose="020F0502020204030204" charset="0"/>
              </a:rPr>
              <a:t>⑤ </a:t>
            </a:r>
            <a:r>
              <a:rPr lang="zh-CN" altLang="en-US" sz="2200">
                <a:latin typeface="Calibri" panose="020F0502020204030204" charset="0"/>
                <a:cs typeface="Calibri" panose="020F0502020204030204" charset="0"/>
              </a:rPr>
              <a:t>Terrified, Elli and I tried all the bear defense actions we knew. We yelled at the bear, hit pots hard, and fired blank shotgun shells into the air. Sometimes loud </a:t>
            </a:r>
            <a:r>
              <a:rPr lang="zh-CN" altLang="en-US" sz="2200" u="sng">
                <a:latin typeface="Calibri" panose="020F0502020204030204" charset="0"/>
                <a:cs typeface="Calibri" panose="020F0502020204030204" charset="0"/>
              </a:rPr>
              <a:t>noises</a:t>
            </a:r>
            <a:r>
              <a:rPr lang="zh-CN" altLang="en-US" sz="2200">
                <a:latin typeface="Calibri" panose="020F0502020204030204" charset="0"/>
                <a:cs typeface="Calibri" panose="020F0502020204030204" charset="0"/>
              </a:rPr>
              <a:t> like these will scare bears off. Not this polar bear though </a:t>
            </a:r>
            <a:r>
              <a:rPr lang="en-US" altLang="zh-CN" sz="2200">
                <a:latin typeface="Calibri" panose="020F0502020204030204" charset="0"/>
                <a:cs typeface="Calibri" panose="020F0502020204030204" charset="0"/>
                <a:sym typeface="+mn-ea"/>
              </a:rPr>
              <a:t>—</a:t>
            </a:r>
            <a:r>
              <a:rPr lang="zh-CN" altLang="en-US" sz="2200">
                <a:latin typeface="Calibri" panose="020F0502020204030204" charset="0"/>
                <a:cs typeface="Calibri" panose="020F0502020204030204" charset="0"/>
              </a:rPr>
              <a:t> he just kept trying to tear down the fence with his massive paws (爪子). </a:t>
            </a:r>
            <a:endParaRPr lang="zh-CN" altLang="en-US" sz="2200">
              <a:latin typeface="Calibri" panose="020F0502020204030204" charset="0"/>
              <a:cs typeface="Calibri" panose="020F0502020204030204" charset="0"/>
            </a:endParaRPr>
          </a:p>
          <a:p>
            <a:pPr fontAlgn="auto">
              <a:lnSpc>
                <a:spcPts val="2100"/>
              </a:lnSpc>
            </a:pPr>
            <a:r>
              <a:rPr lang="zh-CN" altLang="en-US" sz="2200">
                <a:latin typeface="Calibri" panose="020F0502020204030204" charset="0"/>
                <a:cs typeface="Calibri" panose="020F0502020204030204" charset="0"/>
              </a:rPr>
              <a:t>       </a:t>
            </a:r>
            <a:r>
              <a:rPr lang="zh-CN" altLang="en-US" sz="2400" b="1">
                <a:latin typeface="Calibri" panose="020F0502020204030204" charset="0"/>
                <a:cs typeface="Calibri" panose="020F0502020204030204" charset="0"/>
              </a:rPr>
              <a:t>⑥ </a:t>
            </a:r>
            <a:r>
              <a:rPr lang="zh-CN" altLang="en-US" sz="2200">
                <a:latin typeface="Calibri" panose="020F0502020204030204" charset="0"/>
                <a:cs typeface="Calibri" panose="020F0502020204030204" charset="0"/>
              </a:rPr>
              <a:t>I radioed the camp manager for help. He told me a helicopter was on its way, but it would be 30 minutes before it arrived. Making the best of this close encounter (相遇), I took some pictures of the bear. </a:t>
            </a:r>
            <a:endParaRPr lang="zh-CN" altLang="en-US" sz="2200">
              <a:latin typeface="Calibri" panose="020F0502020204030204" charset="0"/>
              <a:cs typeface="Calibri" panose="020F0502020204030204" charset="0"/>
            </a:endParaRPr>
          </a:p>
          <a:p>
            <a:pPr fontAlgn="auto">
              <a:lnSpc>
                <a:spcPts val="2100"/>
              </a:lnSpc>
            </a:pPr>
            <a:r>
              <a:rPr lang="zh-CN" altLang="en-US" sz="2200">
                <a:latin typeface="Calibri" panose="020F0502020204030204" charset="0"/>
                <a:cs typeface="Calibri" panose="020F0502020204030204" charset="0"/>
              </a:rPr>
              <a:t>       </a:t>
            </a:r>
            <a:r>
              <a:rPr lang="zh-CN" altLang="en-US" sz="2400" b="1">
                <a:latin typeface="Calibri" panose="020F0502020204030204" charset="0"/>
                <a:cs typeface="Calibri" panose="020F0502020204030204" charset="0"/>
              </a:rPr>
              <a:t>⑦ </a:t>
            </a:r>
            <a:r>
              <a:rPr lang="zh-CN" altLang="en-US" sz="2200">
                <a:latin typeface="Calibri" panose="020F0502020204030204" charset="0"/>
                <a:cs typeface="Calibri" panose="020F0502020204030204" charset="0"/>
              </a:rPr>
              <a:t>Elli and I feared the fence wouldn</a:t>
            </a:r>
            <a:r>
              <a:rPr lang="en-US" altLang="zh-CN" sz="2200">
                <a:latin typeface="Calibri" panose="020F0502020204030204" charset="0"/>
                <a:cs typeface="Calibri" panose="020F0502020204030204" charset="0"/>
              </a:rPr>
              <a:t>'</a:t>
            </a:r>
            <a:r>
              <a:rPr lang="zh-CN" altLang="en-US" sz="2200">
                <a:latin typeface="Calibri" panose="020F0502020204030204" charset="0"/>
                <a:cs typeface="Calibri" panose="020F0502020204030204" charset="0"/>
              </a:rPr>
              <a:t>t last through 30 more minutes of the bear</a:t>
            </a:r>
            <a:r>
              <a:rPr lang="en-US" altLang="zh-CN" sz="2200">
                <a:latin typeface="Calibri" panose="020F0502020204030204" charset="0"/>
                <a:cs typeface="Calibri" panose="020F0502020204030204" charset="0"/>
              </a:rPr>
              <a:t>'</a:t>
            </a:r>
            <a:r>
              <a:rPr lang="zh-CN" altLang="en-US" sz="2200">
                <a:latin typeface="Calibri" panose="020F0502020204030204" charset="0"/>
                <a:cs typeface="Calibri" panose="020F0502020204030204" charset="0"/>
              </a:rPr>
              <a:t>s punishment. The camp manager suggested I use pepper </a:t>
            </a:r>
            <a:r>
              <a:rPr lang="zh-CN" altLang="en-US" sz="2200" u="sng">
                <a:latin typeface="Calibri" panose="020F0502020204030204" charset="0"/>
                <a:cs typeface="Calibri" panose="020F0502020204030204" charset="0"/>
              </a:rPr>
              <a:t>spray</a:t>
            </a:r>
            <a:r>
              <a:rPr lang="zh-CN" altLang="en-US" sz="2200">
                <a:latin typeface="Calibri" panose="020F0502020204030204" charset="0"/>
                <a:cs typeface="Calibri" panose="020F0502020204030204" charset="0"/>
              </a:rPr>
              <a:t>. The spray burns the bears eyes, but doesn</a:t>
            </a:r>
            <a:r>
              <a:rPr lang="en-US" altLang="zh-CN" sz="2200">
                <a:latin typeface="Calibri" panose="020F0502020204030204" charset="0"/>
                <a:cs typeface="Calibri" panose="020F0502020204030204" charset="0"/>
              </a:rPr>
              <a:t>'</a:t>
            </a:r>
            <a:r>
              <a:rPr lang="zh-CN" altLang="en-US" sz="2200">
                <a:latin typeface="Calibri" panose="020F0502020204030204" charset="0"/>
                <a:cs typeface="Calibri" panose="020F0502020204030204" charset="0"/>
              </a:rPr>
              <a:t>t hurt them. So I approached our uninvited guest slowly and, through the fence, sprayed him in the face. With an angry roar (吼叫), the bear </a:t>
            </a:r>
            <a:r>
              <a:rPr lang="zh-CN" altLang="en-US" sz="2200" u="sng">
                <a:latin typeface="Calibri" panose="020F0502020204030204" charset="0"/>
                <a:cs typeface="Calibri" panose="020F0502020204030204" charset="0"/>
              </a:rPr>
              <a:t>ran</a:t>
            </a:r>
            <a:r>
              <a:rPr lang="zh-CN" altLang="en-US" sz="2200">
                <a:latin typeface="Calibri" panose="020F0502020204030204" charset="0"/>
                <a:cs typeface="Calibri" panose="020F0502020204030204" charset="0"/>
              </a:rPr>
              <a:t> to the lake to wash his eyes.</a:t>
            </a:r>
            <a:endParaRPr lang="zh-CN" altLang="en-US" sz="2200">
              <a:latin typeface="Calibri" panose="020F0502020204030204" charset="0"/>
              <a:cs typeface="Calibri" panose="020F050202020403020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87277" y="284752"/>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 name="文本框 3"/>
          <p:cNvSpPr txBox="1"/>
          <p:nvPr/>
        </p:nvSpPr>
        <p:spPr>
          <a:xfrm>
            <a:off x="397510" y="306705"/>
            <a:ext cx="11506200" cy="6616065"/>
          </a:xfrm>
          <a:prstGeom prst="rect">
            <a:avLst/>
          </a:prstGeom>
          <a:noFill/>
        </p:spPr>
        <p:txBody>
          <a:bodyPr wrap="square" rtlCol="0">
            <a:spAutoFit/>
          </a:bodyPr>
          <a:p>
            <a:pPr fontAlgn="auto">
              <a:lnSpc>
                <a:spcPts val="2400"/>
              </a:lnSpc>
            </a:pPr>
            <a:r>
              <a:rPr sz="2400" b="1">
                <a:latin typeface="Calibri" panose="020F0502020204030204" charset="0"/>
                <a:cs typeface="Calibri" panose="020F0502020204030204" charset="0"/>
                <a:sym typeface="+mn-ea"/>
              </a:rPr>
              <a:t>Paragraph 1：</a:t>
            </a:r>
            <a:endParaRPr sz="2400" b="1">
              <a:latin typeface="Calibri" panose="020F0502020204030204" charset="0"/>
              <a:cs typeface="Calibri" panose="020F0502020204030204" charset="0"/>
            </a:endParaRPr>
          </a:p>
          <a:p>
            <a:pPr fontAlgn="auto">
              <a:lnSpc>
                <a:spcPts val="2400"/>
              </a:lnSpc>
            </a:pPr>
            <a:r>
              <a:rPr sz="2400" i="1">
                <a:latin typeface="Calibri" panose="020F0502020204030204" charset="0"/>
                <a:cs typeface="Calibri" panose="020F0502020204030204" charset="0"/>
                <a:sym typeface="+mn-ea"/>
              </a:rPr>
              <a:t>      </a:t>
            </a:r>
            <a:r>
              <a:rPr sz="2200" i="1">
                <a:latin typeface="Calibri" panose="020F0502020204030204" charset="0"/>
                <a:cs typeface="Calibri" panose="020F0502020204030204" charset="0"/>
                <a:sym typeface="+mn-ea"/>
              </a:rPr>
              <a:t>  A few minutes later, the bear headed back to our camp. </a:t>
            </a:r>
            <a:r>
              <a:rPr lang="en-US" sz="2200">
                <a:latin typeface="Palatino Linotype" panose="02040502050505030304" charset="0"/>
                <a:cs typeface="Palatino Linotype" panose="02040502050505030304" charset="0"/>
                <a:sym typeface="+mn-ea"/>
              </a:rPr>
              <a:t>Mounting anger mingled with hunger overwhelming him, he smashed his paws frantically against the wire </a:t>
            </a:r>
            <a:r>
              <a:rPr lang="en-US" sz="2200" u="sng">
                <a:latin typeface="Palatino Linotype" panose="02040502050505030304" charset="0"/>
                <a:cs typeface="Palatino Linotype" panose="02040502050505030304" charset="0"/>
                <a:sym typeface="+mn-ea"/>
              </a:rPr>
              <a:t>fence</a:t>
            </a:r>
            <a:r>
              <a:rPr lang="en-US" sz="2200">
                <a:latin typeface="Palatino Linotype" panose="02040502050505030304" charset="0"/>
                <a:cs typeface="Palatino Linotype" panose="02040502050505030304" charset="0"/>
                <a:sym typeface="+mn-ea"/>
              </a:rPr>
              <a:t>, thrusting his sharp claws at us. Panicked as we were, </a:t>
            </a:r>
            <a:r>
              <a:rPr lang="en-US" sz="2200" u="sng">
                <a:latin typeface="Palatino Linotype" panose="02040502050505030304" charset="0"/>
                <a:cs typeface="Palatino Linotype" panose="02040502050505030304" charset="0"/>
                <a:sym typeface="+mn-ea"/>
              </a:rPr>
              <a:t>Elli</a:t>
            </a:r>
            <a:r>
              <a:rPr lang="en-US" sz="2200">
                <a:latin typeface="Palatino Linotype" panose="02040502050505030304" charset="0"/>
                <a:cs typeface="Palatino Linotype" panose="02040502050505030304" charset="0"/>
                <a:sym typeface="+mn-ea"/>
              </a:rPr>
              <a:t> and I squealed at the top of our lungs, waved our fists at him and stamped heavily on the ground in an attempt to intimidate and scare him away. To our dismay, all these efforts were in vain. This sturdy bear relentlessly banged and shoved the wooden posts which were evidently on the verge of collapsing! This bulky and furious beast within a stone's throw, I flinched back and huddled with Elli tightly. Chilly winds whipping our faces, I could hear nothing but the sound of our hearts throbbing violently in our chests.</a:t>
            </a:r>
            <a:r>
              <a:rPr sz="2200" i="1">
                <a:latin typeface="Calibri" panose="020F0502020204030204" charset="0"/>
                <a:cs typeface="Calibri" panose="020F0502020204030204" charset="0"/>
                <a:sym typeface="+mn-ea"/>
              </a:rPr>
              <a:t> </a:t>
            </a:r>
            <a:r>
              <a:rPr sz="2200">
                <a:latin typeface="Calibri" panose="020F0502020204030204" charset="0"/>
                <a:cs typeface="Calibri" panose="020F0502020204030204" charset="0"/>
                <a:sym typeface="+mn-ea"/>
              </a:rPr>
              <a:t> </a:t>
            </a:r>
            <a:endParaRPr sz="2400">
              <a:latin typeface="Calibri" panose="020F0502020204030204" charset="0"/>
              <a:cs typeface="Calibri" panose="020F0502020204030204" charset="0"/>
            </a:endParaRPr>
          </a:p>
          <a:p>
            <a:pPr fontAlgn="auto">
              <a:lnSpc>
                <a:spcPts val="2400"/>
              </a:lnSpc>
            </a:pPr>
            <a:r>
              <a:rPr sz="2400" b="1">
                <a:latin typeface="Calibri" panose="020F0502020204030204" charset="0"/>
                <a:cs typeface="Calibri" panose="020F0502020204030204" charset="0"/>
                <a:sym typeface="+mn-ea"/>
              </a:rPr>
              <a:t>Paragraph 2：</a:t>
            </a:r>
            <a:endParaRPr sz="2400" b="1">
              <a:latin typeface="Calibri" panose="020F0502020204030204" charset="0"/>
              <a:cs typeface="Calibri" panose="020F0502020204030204" charset="0"/>
            </a:endParaRPr>
          </a:p>
          <a:p>
            <a:pPr fontAlgn="auto">
              <a:lnSpc>
                <a:spcPts val="2400"/>
              </a:lnSpc>
            </a:pPr>
            <a:r>
              <a:rPr sz="2400" i="1">
                <a:latin typeface="Calibri" panose="020F0502020204030204" charset="0"/>
                <a:cs typeface="Calibri" panose="020F0502020204030204" charset="0"/>
                <a:sym typeface="+mn-ea"/>
              </a:rPr>
              <a:t>      </a:t>
            </a:r>
            <a:r>
              <a:rPr sz="2200" i="1">
                <a:latin typeface="Calibri" panose="020F0502020204030204" charset="0"/>
                <a:cs typeface="Calibri" panose="020F0502020204030204" charset="0"/>
                <a:sym typeface="+mn-ea"/>
              </a:rPr>
              <a:t>  At that very moment, the helicopter arrived. </a:t>
            </a:r>
            <a:r>
              <a:rPr lang="en-US" sz="2200">
                <a:latin typeface="Palatino Linotype" panose="02040502050505030304" charset="0"/>
                <a:cs typeface="Palatino Linotype" panose="02040502050505030304" charset="0"/>
                <a:sym typeface="+mn-ea"/>
              </a:rPr>
              <a:t>The gusting wind from the hovering vehicle swept away our choking fear immediately. Out of the helicopter descended a rope to haul us up. Thrilled yet relieved, we clutched the rope and eventually landed on the helicopter </a:t>
            </a:r>
            <a:r>
              <a:rPr lang="en-US" sz="2200" u="sng">
                <a:latin typeface="Palatino Linotype" panose="02040502050505030304" charset="0"/>
                <a:cs typeface="Palatino Linotype" panose="02040502050505030304" charset="0"/>
                <a:sym typeface="+mn-ea"/>
              </a:rPr>
              <a:t>safe</a:t>
            </a:r>
            <a:r>
              <a:rPr lang="en-US" sz="2200">
                <a:latin typeface="Palatino Linotype" panose="02040502050505030304" charset="0"/>
                <a:cs typeface="Palatino Linotype" panose="02040502050505030304" charset="0"/>
                <a:sym typeface="+mn-ea"/>
              </a:rPr>
              <a:t> and sound. While overlooking the chunky bear from high above, I was amazed to spot this stubborn guy had crushed the fence and headed toward our camp for the inviting garlic </a:t>
            </a:r>
            <a:r>
              <a:rPr lang="en-US" sz="2200" u="sng">
                <a:latin typeface="Palatino Linotype" panose="02040502050505030304" charset="0"/>
                <a:cs typeface="Palatino Linotype" panose="02040502050505030304" charset="0"/>
                <a:sym typeface="+mn-ea"/>
              </a:rPr>
              <a:t>bread</a:t>
            </a:r>
            <a:r>
              <a:rPr lang="en-US" sz="2200">
                <a:latin typeface="Palatino Linotype" panose="02040502050505030304" charset="0"/>
                <a:cs typeface="Palatino Linotype" panose="02040502050505030304" charset="0"/>
                <a:sym typeface="+mn-ea"/>
              </a:rPr>
              <a:t>. At this once-in-a-lifetime moment, I reached into my backpack and pulled out the </a:t>
            </a:r>
            <a:r>
              <a:rPr lang="en-US" sz="2200" u="sng">
                <a:latin typeface="Palatino Linotype" panose="02040502050505030304" charset="0"/>
                <a:cs typeface="Palatino Linotype" panose="02040502050505030304" charset="0"/>
                <a:sym typeface="+mn-ea"/>
              </a:rPr>
              <a:t>camera</a:t>
            </a:r>
            <a:r>
              <a:rPr lang="en-US" sz="2200">
                <a:latin typeface="Palatino Linotype" panose="02040502050505030304" charset="0"/>
                <a:cs typeface="Palatino Linotype" panose="02040502050505030304" charset="0"/>
                <a:sym typeface="+mn-ea"/>
              </a:rPr>
              <a:t>, </a:t>
            </a:r>
            <a:r>
              <a:rPr lang="en-US" sz="2200" u="sng">
                <a:latin typeface="Palatino Linotype" panose="02040502050505030304" charset="0"/>
                <a:cs typeface="Palatino Linotype" panose="02040502050505030304" charset="0"/>
                <a:sym typeface="+mn-ea"/>
              </a:rPr>
              <a:t>photographing </a:t>
            </a:r>
            <a:r>
              <a:rPr lang="en-US" sz="2200">
                <a:latin typeface="Palatino Linotype" panose="02040502050505030304" charset="0"/>
                <a:cs typeface="Palatino Linotype" panose="02040502050505030304" charset="0"/>
                <a:sym typeface="+mn-ea"/>
              </a:rPr>
              <a:t>that impressive scene. Gazing at his broad back in the melting ice field, I wondered if it was the warmer planet that had forced the bear to hunt for food from the human regions. </a:t>
            </a:r>
            <a:endParaRPr lang="en-US" sz="2200">
              <a:latin typeface="Palatino Linotype" panose="02040502050505030304" charset="0"/>
              <a:cs typeface="Palatino Linotype" panose="02040502050505030304" charset="0"/>
            </a:endParaRPr>
          </a:p>
          <a:p>
            <a:endParaRPr lang="zh-CN" altLang="en-US" sz="2400"/>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5</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572670" y="262312"/>
            <a:ext cx="1261745" cy="349250"/>
          </a:xfrm>
          <a:prstGeom prst="rect">
            <a:avLst/>
          </a:prstGeom>
          <a:noFill/>
        </p:spPr>
        <p:txBody>
          <a:bodyPr wrap="none" rtlCol="0">
            <a:spAutoFit/>
          </a:bodyPr>
          <a:p>
            <a:pPr algn="dist">
              <a:lnSpc>
                <a:spcPct val="140000"/>
              </a:lnSpc>
            </a:pPr>
            <a:r>
              <a:rPr lang="en-US"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Possible Version</a:t>
            </a:r>
            <a:endParaRPr 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2331627" y="2206081"/>
            <a:ext cx="928013" cy="928013"/>
          </a:xfrm>
          <a:prstGeom prst="ellipse">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12" name="文本框 11"/>
          <p:cNvSpPr txBox="1"/>
          <p:nvPr/>
        </p:nvSpPr>
        <p:spPr>
          <a:xfrm>
            <a:off x="3251610" y="2614138"/>
            <a:ext cx="5565775" cy="1568450"/>
          </a:xfrm>
          <a:prstGeom prst="rect">
            <a:avLst/>
          </a:prstGeom>
          <a:noFill/>
        </p:spPr>
        <p:txBody>
          <a:bodyPr wrap="none" rtlCol="0">
            <a:spAutoFit/>
          </a:bodyPr>
          <a:lstStyle/>
          <a:p>
            <a:r>
              <a:rPr lang="en-US" altLang="zh-CN" sz="9600" dirty="0" smtClean="0">
                <a:solidFill>
                  <a:srgbClr val="115A9F"/>
                </a:solidFill>
                <a:latin typeface="Impact" panose="020B0806030902050204" charset="0"/>
                <a:ea typeface="微软雅黑" panose="020B0503020204020204" pitchFamily="34" charset="-122"/>
                <a:cs typeface="Impact" panose="020B0806030902050204" charset="0"/>
                <a:sym typeface="Segoe UI" panose="020B0502040204020203" pitchFamily="34" charset="0"/>
              </a:rPr>
              <a:t>Good Luck!</a:t>
            </a:r>
            <a:endParaRPr lang="en-US" altLang="zh-CN" sz="9600" dirty="0" smtClean="0">
              <a:solidFill>
                <a:srgbClr val="115A9F"/>
              </a:solidFill>
              <a:latin typeface="Impact" panose="020B0806030902050204" charset="0"/>
              <a:ea typeface="微软雅黑" panose="020B0503020204020204" pitchFamily="34" charset="-122"/>
              <a:cs typeface="Impact" panose="020B0806030902050204" charset="0"/>
              <a:sym typeface="Segoe UI" panose="020B0502040204020203" pitchFamily="34" charset="0"/>
            </a:endParaRPr>
          </a:p>
        </p:txBody>
      </p:sp>
      <p:grpSp>
        <p:nvGrpSpPr>
          <p:cNvPr id="13" name="组合 12"/>
          <p:cNvGrpSpPr/>
          <p:nvPr/>
        </p:nvGrpSpPr>
        <p:grpSpPr>
          <a:xfrm>
            <a:off x="6956124" y="4538630"/>
            <a:ext cx="4124690" cy="2409858"/>
            <a:chOff x="6956124" y="4538630"/>
            <a:chExt cx="4124690" cy="2409858"/>
          </a:xfrm>
        </p:grpSpPr>
        <p:cxnSp>
          <p:nvCxnSpPr>
            <p:cNvPr id="14" name="直接连接符 13"/>
            <p:cNvCxnSpPr/>
            <p:nvPr/>
          </p:nvCxnSpPr>
          <p:spPr>
            <a:xfrm flipV="1">
              <a:off x="10553700" y="6336023"/>
              <a:ext cx="527114" cy="563581"/>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0829925" y="6688134"/>
              <a:ext cx="206285" cy="220556"/>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8191953" y="5194685"/>
              <a:ext cx="1589933" cy="1710940"/>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8797665" y="4538630"/>
              <a:ext cx="2239417" cy="2409858"/>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9483038" y="5633404"/>
              <a:ext cx="1182242" cy="1272221"/>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956124" y="6414442"/>
              <a:ext cx="427057" cy="456601"/>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7227859" y="6223284"/>
              <a:ext cx="611660" cy="653974"/>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flipH="1" flipV="1">
            <a:off x="1107710" y="-104650"/>
            <a:ext cx="4124690" cy="2409858"/>
            <a:chOff x="6956124" y="4538630"/>
            <a:chExt cx="4124690" cy="2409858"/>
          </a:xfrm>
        </p:grpSpPr>
        <p:cxnSp>
          <p:nvCxnSpPr>
            <p:cNvPr id="22" name="直接连接符 21"/>
            <p:cNvCxnSpPr/>
            <p:nvPr/>
          </p:nvCxnSpPr>
          <p:spPr>
            <a:xfrm flipV="1">
              <a:off x="10553700" y="6336023"/>
              <a:ext cx="527114" cy="563581"/>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10829925" y="6688134"/>
              <a:ext cx="206285" cy="220556"/>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8191953" y="5194685"/>
              <a:ext cx="1589933" cy="1710940"/>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8797665" y="4538630"/>
              <a:ext cx="2239417" cy="2409858"/>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9483038" y="5633404"/>
              <a:ext cx="1182242" cy="1272221"/>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6956124" y="6414442"/>
              <a:ext cx="427057" cy="456601"/>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7227859" y="6223284"/>
              <a:ext cx="611660" cy="653974"/>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文本框 56"/>
          <p:cNvSpPr txBox="1"/>
          <p:nvPr/>
        </p:nvSpPr>
        <p:spPr>
          <a:xfrm>
            <a:off x="11391329" y="112083"/>
            <a:ext cx="572593" cy="626069"/>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01</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58" name="直接连接符 57"/>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71170" y="1173480"/>
            <a:ext cx="11492865" cy="4223385"/>
          </a:xfrm>
          <a:prstGeom prst="rect">
            <a:avLst/>
          </a:prstGeom>
          <a:noFill/>
        </p:spPr>
        <p:txBody>
          <a:bodyPr wrap="square" rtlCol="0">
            <a:spAutoFit/>
          </a:bodyPr>
          <a:p>
            <a:pPr>
              <a:lnSpc>
                <a:spcPct val="80000"/>
              </a:lnSpc>
            </a:pPr>
            <a:r>
              <a:rPr sz="2800" b="1">
                <a:latin typeface="Calibri" panose="020F0502020204030204" charset="0"/>
                <a:cs typeface="Calibri" panose="020F0502020204030204" charset="0"/>
              </a:rPr>
              <a:t>Paragraph 1：</a:t>
            </a:r>
            <a:endParaRPr sz="2800" b="1">
              <a:latin typeface="Calibri" panose="020F0502020204030204" charset="0"/>
              <a:cs typeface="Calibri" panose="020F0502020204030204" charset="0"/>
            </a:endParaRPr>
          </a:p>
          <a:p>
            <a:pPr>
              <a:lnSpc>
                <a:spcPct val="80000"/>
              </a:lnSpc>
            </a:pPr>
            <a:r>
              <a:rPr lang="en-US" sz="2800" i="1">
                <a:latin typeface="Calibri" panose="020F0502020204030204" charset="0"/>
                <a:cs typeface="Calibri" panose="020F0502020204030204" charset="0"/>
              </a:rPr>
              <a:t>	</a:t>
            </a:r>
            <a:r>
              <a:rPr sz="2800" i="1">
                <a:latin typeface="Calibri" panose="020F0502020204030204" charset="0"/>
                <a:cs typeface="Calibri" panose="020F0502020204030204" charset="0"/>
              </a:rPr>
              <a:t>A few minutes later, the bear headed back to our camp.</a:t>
            </a:r>
            <a:endParaRPr sz="2800" i="1">
              <a:latin typeface="Calibri" panose="020F0502020204030204" charset="0"/>
              <a:cs typeface="Calibri" panose="020F0502020204030204" charset="0"/>
            </a:endParaRPr>
          </a:p>
          <a:p>
            <a:pPr>
              <a:lnSpc>
                <a:spcPct val="80000"/>
              </a:lnSpc>
            </a:pPr>
            <a:r>
              <a:rPr sz="2800" i="1">
                <a:latin typeface="Calibri" panose="020F0502020204030204" charset="0"/>
                <a:cs typeface="Calibri" panose="020F0502020204030204" charset="0"/>
              </a:rPr>
              <a:t> </a:t>
            </a:r>
            <a:r>
              <a:rPr sz="2800">
                <a:latin typeface="Calibri" panose="020F0502020204030204" charset="0"/>
                <a:cs typeface="Calibri" panose="020F0502020204030204" charset="0"/>
              </a:rPr>
              <a:t> </a:t>
            </a:r>
            <a:endParaRPr sz="2800">
              <a:latin typeface="Calibri" panose="020F0502020204030204" charset="0"/>
              <a:cs typeface="Calibri" panose="020F0502020204030204" charset="0"/>
            </a:endParaRPr>
          </a:p>
          <a:p>
            <a:pPr>
              <a:lnSpc>
                <a:spcPct val="80000"/>
              </a:lnSpc>
            </a:pPr>
            <a:r>
              <a:rPr sz="2800" b="1">
                <a:latin typeface="Calibri" panose="020F0502020204030204" charset="0"/>
                <a:cs typeface="Calibri" panose="020F0502020204030204" charset="0"/>
              </a:rPr>
              <a:t>Paragraph 2：</a:t>
            </a:r>
            <a:endParaRPr sz="2800" b="1">
              <a:latin typeface="Calibri" panose="020F0502020204030204" charset="0"/>
              <a:cs typeface="Calibri" panose="020F0502020204030204" charset="0"/>
            </a:endParaRPr>
          </a:p>
          <a:p>
            <a:pPr>
              <a:lnSpc>
                <a:spcPct val="80000"/>
              </a:lnSpc>
            </a:pPr>
            <a:r>
              <a:rPr lang="en-US" sz="2800" i="1">
                <a:latin typeface="Calibri" panose="020F0502020204030204" charset="0"/>
                <a:cs typeface="Calibri" panose="020F0502020204030204" charset="0"/>
              </a:rPr>
              <a:t>	</a:t>
            </a:r>
            <a:r>
              <a:rPr sz="2800" i="1">
                <a:latin typeface="Calibri" panose="020F0502020204030204" charset="0"/>
                <a:cs typeface="Calibri" panose="020F0502020204030204" charset="0"/>
              </a:rPr>
              <a:t>At that very moment, the helicopter arrived. </a:t>
            </a:r>
            <a:endParaRPr sz="2800" i="1">
              <a:latin typeface="Calibri" panose="020F0502020204030204" charset="0"/>
              <a:cs typeface="Calibri" panose="020F0502020204030204" charset="0"/>
            </a:endParaRPr>
          </a:p>
          <a:p>
            <a:pPr>
              <a:lnSpc>
                <a:spcPct val="80000"/>
              </a:lnSpc>
            </a:pPr>
            <a:endParaRPr sz="2800" i="1">
              <a:latin typeface="Calibri" panose="020F0502020204030204" charset="0"/>
              <a:cs typeface="Calibri" panose="020F0502020204030204" charset="0"/>
            </a:endParaRPr>
          </a:p>
          <a:p>
            <a:pPr>
              <a:lnSpc>
                <a:spcPct val="80000"/>
              </a:lnSpc>
            </a:pPr>
            <a:r>
              <a:rPr sz="2800">
                <a:latin typeface="Calibri" panose="020F0502020204030204" charset="0"/>
                <a:cs typeface="Calibri" panose="020F0502020204030204" charset="0"/>
              </a:rPr>
              <a:t>注意：</a:t>
            </a:r>
            <a:endParaRPr sz="2800">
              <a:latin typeface="Calibri" panose="020F0502020204030204" charset="0"/>
              <a:cs typeface="Calibri" panose="020F0502020204030204" charset="0"/>
            </a:endParaRPr>
          </a:p>
          <a:p>
            <a:pPr>
              <a:lnSpc>
                <a:spcPct val="80000"/>
              </a:lnSpc>
            </a:pPr>
            <a:r>
              <a:rPr sz="2800">
                <a:latin typeface="Calibri" panose="020F0502020204030204" charset="0"/>
                <a:cs typeface="Calibri" panose="020F0502020204030204" charset="0"/>
              </a:rPr>
              <a:t>1. 所续写短文的词数应为150左右；</a:t>
            </a:r>
            <a:endParaRPr sz="2800">
              <a:latin typeface="Calibri" panose="020F0502020204030204" charset="0"/>
              <a:cs typeface="Calibri" panose="020F0502020204030204" charset="0"/>
            </a:endParaRPr>
          </a:p>
          <a:p>
            <a:pPr>
              <a:lnSpc>
                <a:spcPct val="80000"/>
              </a:lnSpc>
            </a:pPr>
            <a:r>
              <a:rPr sz="2800">
                <a:latin typeface="Calibri" panose="020F0502020204030204" charset="0"/>
                <a:cs typeface="Calibri" panose="020F0502020204030204" charset="0"/>
              </a:rPr>
              <a:t>2. 至少使用5个短文中标有下划线的关键词语；</a:t>
            </a:r>
            <a:endParaRPr sz="2800">
              <a:latin typeface="Calibri" panose="020F0502020204030204" charset="0"/>
              <a:cs typeface="Calibri" panose="020F0502020204030204" charset="0"/>
            </a:endParaRPr>
          </a:p>
          <a:p>
            <a:pPr>
              <a:lnSpc>
                <a:spcPct val="80000"/>
              </a:lnSpc>
            </a:pPr>
            <a:r>
              <a:rPr sz="2800">
                <a:latin typeface="Calibri" panose="020F0502020204030204" charset="0"/>
                <a:cs typeface="Calibri" panose="020F0502020204030204" charset="0"/>
              </a:rPr>
              <a:t>3. 续写部分分为两段, 每段的开头语已为你写好；</a:t>
            </a:r>
            <a:endParaRPr sz="2800">
              <a:latin typeface="Calibri" panose="020F0502020204030204" charset="0"/>
              <a:cs typeface="Calibri" panose="020F0502020204030204" charset="0"/>
            </a:endParaRPr>
          </a:p>
          <a:p>
            <a:pPr>
              <a:lnSpc>
                <a:spcPct val="80000"/>
              </a:lnSpc>
            </a:pPr>
            <a:r>
              <a:rPr sz="2800">
                <a:latin typeface="Calibri" panose="020F0502020204030204" charset="0"/>
                <a:cs typeface="Calibri" panose="020F0502020204030204" charset="0"/>
              </a:rPr>
              <a:t>4. 续写完成后，请用下划线标出你所使用的关键词语。</a:t>
            </a:r>
            <a:endParaRPr sz="2800">
              <a:latin typeface="Calibri" panose="020F0502020204030204" charset="0"/>
              <a:cs typeface="Calibri" panose="020F0502020204030204" charset="0"/>
            </a:endParaRPr>
          </a:p>
          <a:p>
            <a:pPr>
              <a:lnSpc>
                <a:spcPct val="80000"/>
              </a:lnSpc>
            </a:pPr>
            <a:endParaRPr sz="2800">
              <a:latin typeface="Calibri" panose="020F0502020204030204" charset="0"/>
              <a:cs typeface="Calibri" panose="020F0502020204030204" charset="0"/>
            </a:endParaRPr>
          </a:p>
        </p:txBody>
      </p:sp>
      <p:sp>
        <p:nvSpPr>
          <p:cNvPr id="4" name="文本框 3"/>
          <p:cNvSpPr txBox="1"/>
          <p:nvPr/>
        </p:nvSpPr>
        <p:spPr>
          <a:xfrm>
            <a:off x="9367882" y="300412"/>
            <a:ext cx="1625600" cy="349250"/>
          </a:xfrm>
          <a:prstGeom prst="rect">
            <a:avLst/>
          </a:prstGeom>
          <a:noFill/>
        </p:spPr>
        <p:txBody>
          <a:bodyPr wrap="none" rtlCol="0">
            <a:spAutoFit/>
          </a:bodyPr>
          <a:p>
            <a:pPr algn="dist">
              <a:lnSpc>
                <a:spcPct val="140000"/>
              </a:lnSpc>
            </a:pPr>
            <a:r>
              <a:rPr lang="en-US" altLang="zh-CN" sz="1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Continuation Exercise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44"/>
          <p:cNvCxnSpPr/>
          <p:nvPr/>
        </p:nvCxnSpPr>
        <p:spPr>
          <a:xfrm rot="155691" flipV="1">
            <a:off x="5104463" y="1632459"/>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55691" flipV="1">
            <a:off x="6444594" y="2972591"/>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5414053" y="1963956"/>
            <a:ext cx="1354327" cy="1354328"/>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rPr>
              <a:t>02</a:t>
            </a:r>
            <a:endPar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3" name="椭圆 52"/>
          <p:cNvSpPr/>
          <p:nvPr/>
        </p:nvSpPr>
        <p:spPr>
          <a:xfrm>
            <a:off x="6400803" y="1943364"/>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0" name="文本框 29"/>
          <p:cNvSpPr txBox="1"/>
          <p:nvPr/>
        </p:nvSpPr>
        <p:spPr>
          <a:xfrm>
            <a:off x="3798259" y="3573851"/>
            <a:ext cx="4532630" cy="1076325"/>
          </a:xfrm>
          <a:prstGeom prst="rect">
            <a:avLst/>
          </a:prstGeom>
          <a:noFill/>
        </p:spPr>
        <p:txBody>
          <a:bodyPr wrap="none" rtlCol="0">
            <a:spAutoFit/>
          </a:bodyPr>
          <a:p>
            <a:pPr algn="l"/>
            <a:r>
              <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Background Information</a:t>
            </a:r>
            <a:endPar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a:p>
            <a:endPar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1" name="文本框 30"/>
          <p:cNvSpPr txBox="1"/>
          <p:nvPr/>
        </p:nvSpPr>
        <p:spPr>
          <a:xfrm>
            <a:off x="5451799" y="4069586"/>
            <a:ext cx="1198880" cy="398780"/>
          </a:xfrm>
          <a:prstGeom prst="rect">
            <a:avLst/>
          </a:prstGeom>
          <a:noFill/>
        </p:spPr>
        <p:txBody>
          <a:bodyPr wrap="none" rtlCol="0">
            <a:spAutoFit/>
          </a:bodyPr>
          <a:p>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背景知识</a:t>
            </a:r>
            <a:endPar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13"/>
          <p:cNvSpPr/>
          <p:nvPr/>
        </p:nvSpPr>
        <p:spPr>
          <a:xfrm flipH="1" flipV="1">
            <a:off x="549275" y="486410"/>
            <a:ext cx="2944495" cy="752475"/>
          </a:xfrm>
          <a:prstGeom prst="roundRect">
            <a:avLst>
              <a:gd name="adj" fmla="val 50000"/>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1" name="文本框 20"/>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02</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22" name="直接连接符 21"/>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9212942" y="300412"/>
            <a:ext cx="1813560" cy="349250"/>
          </a:xfrm>
          <a:prstGeom prst="rect">
            <a:avLst/>
          </a:prstGeom>
          <a:noFill/>
        </p:spPr>
        <p:txBody>
          <a:bodyPr wrap="none" rtlCol="0">
            <a:spAutoFit/>
          </a:bodyPr>
          <a:lstStyle/>
          <a:p>
            <a:pPr algn="dist">
              <a:lnSpc>
                <a:spcPct val="140000"/>
              </a:lnSpc>
            </a:pPr>
            <a:r>
              <a:rPr lang="en-US" altLang="zh-CN" sz="1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Background Information</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07" name="椭圆 106"/>
          <p:cNvSpPr/>
          <p:nvPr/>
        </p:nvSpPr>
        <p:spPr>
          <a:xfrm>
            <a:off x="2889906" y="1918969"/>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6" name="直接连接符 95"/>
          <p:cNvCxnSpPr/>
          <p:nvPr/>
        </p:nvCxnSpPr>
        <p:spPr>
          <a:xfrm flipV="1">
            <a:off x="8770547" y="4384778"/>
            <a:ext cx="964876" cy="942242"/>
          </a:xfrm>
          <a:prstGeom prst="line">
            <a:avLst/>
          </a:prstGeom>
          <a:ln w="127000" cap="rnd" cmpd="sng">
            <a:solidFill>
              <a:srgbClr val="EBCB2D"/>
            </a:solidFill>
            <a:round/>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8683735" y="4309047"/>
            <a:ext cx="852224" cy="832232"/>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99" name="椭圆 98"/>
          <p:cNvSpPr/>
          <p:nvPr/>
        </p:nvSpPr>
        <p:spPr>
          <a:xfrm>
            <a:off x="6635682" y="3881368"/>
            <a:ext cx="617635" cy="61763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文本框 1"/>
          <p:cNvSpPr txBox="1"/>
          <p:nvPr/>
        </p:nvSpPr>
        <p:spPr>
          <a:xfrm>
            <a:off x="549275" y="1573530"/>
            <a:ext cx="7384415" cy="4659630"/>
          </a:xfrm>
          <a:prstGeom prst="rect">
            <a:avLst/>
          </a:prstGeom>
          <a:noFill/>
        </p:spPr>
        <p:txBody>
          <a:bodyPr wrap="square" rtlCol="0">
            <a:spAutoFit/>
          </a:bodyPr>
          <a:p>
            <a:pPr algn="l">
              <a:lnSpc>
                <a:spcPct val="90000"/>
              </a:lnSpc>
            </a:pPr>
            <a:r>
              <a:rPr sz="2200" b="1">
                <a:latin typeface="Palatino Linotype" panose="02040502050505030304" charset="0"/>
                <a:cs typeface="Palatino Linotype" panose="02040502050505030304" charset="0"/>
              </a:rPr>
              <a:t>Norbert Rosing </a:t>
            </a:r>
            <a:r>
              <a:rPr lang="en-US" sz="2200">
                <a:latin typeface="Palatino Linotype" panose="02040502050505030304" charset="0"/>
                <a:cs typeface="Palatino Linotype" panose="02040502050505030304" charset="0"/>
              </a:rPr>
              <a:t>(th</a:t>
            </a:r>
            <a:r>
              <a:rPr sz="2200">
                <a:latin typeface="Palatino Linotype" panose="02040502050505030304" charset="0"/>
                <a:cs typeface="Palatino Linotype" panose="02040502050505030304" charset="0"/>
              </a:rPr>
              <a:t>e author</a:t>
            </a:r>
            <a:r>
              <a:rPr lang="en-US" sz="2200">
                <a:latin typeface="Palatino Linotype" panose="02040502050505030304" charset="0"/>
                <a:cs typeface="Palatino Linotype" panose="02040502050505030304" charset="0"/>
              </a:rPr>
              <a:t>) </a:t>
            </a:r>
            <a:r>
              <a:rPr sz="2200">
                <a:latin typeface="Palatino Linotype" panose="02040502050505030304" charset="0"/>
                <a:cs typeface="Palatino Linotype" panose="02040502050505030304" charset="0"/>
              </a:rPr>
              <a:t>is </a:t>
            </a:r>
            <a:r>
              <a:rPr sz="2200" b="1">
                <a:latin typeface="Palatino Linotype" panose="02040502050505030304" charset="0"/>
                <a:cs typeface="Palatino Linotype" panose="02040502050505030304" charset="0"/>
              </a:rPr>
              <a:t>a nature and wildlife photographer </a:t>
            </a:r>
            <a:r>
              <a:rPr sz="2200">
                <a:latin typeface="Palatino Linotype" panose="02040502050505030304" charset="0"/>
                <a:cs typeface="Palatino Linotype" panose="02040502050505030304" charset="0"/>
              </a:rPr>
              <a:t>whose coverage has focused primarily on the Arctic, North American landscapes, and the national parks of Germany.</a:t>
            </a:r>
            <a:endParaRPr sz="2200">
              <a:latin typeface="Palatino Linotype" panose="02040502050505030304" charset="0"/>
              <a:cs typeface="Palatino Linotype" panose="02040502050505030304" charset="0"/>
            </a:endParaRPr>
          </a:p>
          <a:p>
            <a:pPr algn="l">
              <a:lnSpc>
                <a:spcPct val="90000"/>
              </a:lnSpc>
            </a:pPr>
            <a:endParaRPr sz="2200">
              <a:latin typeface="Palatino Linotype" panose="02040502050505030304" charset="0"/>
              <a:cs typeface="Palatino Linotype" panose="02040502050505030304" charset="0"/>
            </a:endParaRPr>
          </a:p>
          <a:p>
            <a:pPr algn="l">
              <a:lnSpc>
                <a:spcPct val="90000"/>
              </a:lnSpc>
            </a:pPr>
            <a:r>
              <a:rPr sz="2200">
                <a:latin typeface="Palatino Linotype" panose="02040502050505030304" charset="0"/>
                <a:cs typeface="Palatino Linotype" panose="02040502050505030304" charset="0"/>
              </a:rPr>
              <a:t>In 1980, he published his first photograph in a German photo magazine. Since then Norbert has traveled to the Canadian Arctic, the Southwest of the United States, Germany’s national parks, and the African savannas. </a:t>
            </a:r>
            <a:endParaRPr sz="2200">
              <a:latin typeface="Palatino Linotype" panose="02040502050505030304" charset="0"/>
              <a:cs typeface="Palatino Linotype" panose="02040502050505030304" charset="0"/>
            </a:endParaRPr>
          </a:p>
          <a:p>
            <a:pPr algn="l">
              <a:lnSpc>
                <a:spcPct val="90000"/>
              </a:lnSpc>
            </a:pPr>
            <a:endParaRPr sz="2200">
              <a:latin typeface="Palatino Linotype" panose="02040502050505030304" charset="0"/>
              <a:cs typeface="Palatino Linotype" panose="02040502050505030304" charset="0"/>
            </a:endParaRPr>
          </a:p>
          <a:p>
            <a:pPr algn="l">
              <a:lnSpc>
                <a:spcPct val="90000"/>
              </a:lnSpc>
            </a:pPr>
            <a:r>
              <a:rPr sz="2200">
                <a:latin typeface="Palatino Linotype" panose="02040502050505030304" charset="0"/>
                <a:cs typeface="Palatino Linotype" panose="02040502050505030304" charset="0"/>
              </a:rPr>
              <a:t>He has won several awards for his photography, as well as for books and magazine articles in Germany and the United States. His images have been published in magazines all over the world, including National Geographic, GEO, and BBC Wildlife.</a:t>
            </a:r>
            <a:endParaRPr sz="2200">
              <a:latin typeface="Palatino Linotype" panose="02040502050505030304" charset="0"/>
              <a:cs typeface="Palatino Linotype" panose="02040502050505030304" charset="0"/>
            </a:endParaRPr>
          </a:p>
        </p:txBody>
      </p:sp>
      <p:sp>
        <p:nvSpPr>
          <p:cNvPr id="4" name="文本框 3"/>
          <p:cNvSpPr txBox="1"/>
          <p:nvPr/>
        </p:nvSpPr>
        <p:spPr>
          <a:xfrm>
            <a:off x="744855" y="570865"/>
            <a:ext cx="2847340" cy="583565"/>
          </a:xfrm>
          <a:prstGeom prst="rect">
            <a:avLst/>
          </a:prstGeom>
          <a:noFill/>
        </p:spPr>
        <p:txBody>
          <a:bodyPr wrap="square" rtlCol="0">
            <a:spAutoFit/>
          </a:bodyPr>
          <a:p>
            <a:r>
              <a:rPr lang="en-US" altLang="zh-CN" sz="3200">
                <a:solidFill>
                  <a:schemeClr val="bg1"/>
                </a:solidFill>
                <a:latin typeface="Impact" panose="020B0806030902050204" charset="0"/>
                <a:cs typeface="Impact" panose="020B0806030902050204" charset="0"/>
              </a:rPr>
              <a:t>Norbert Rosing</a:t>
            </a:r>
            <a:endParaRPr lang="en-US" altLang="zh-CN" sz="3200">
              <a:solidFill>
                <a:schemeClr val="bg1"/>
              </a:solidFill>
              <a:latin typeface="Impact" panose="020B0806030902050204" charset="0"/>
              <a:cs typeface="Impact" panose="020B0806030902050204" charset="0"/>
            </a:endParaRPr>
          </a:p>
        </p:txBody>
      </p:sp>
      <p:sp>
        <p:nvSpPr>
          <p:cNvPr id="6" name="圆角矩形 5"/>
          <p:cNvSpPr/>
          <p:nvPr/>
        </p:nvSpPr>
        <p:spPr>
          <a:xfrm>
            <a:off x="8094980" y="1729105"/>
            <a:ext cx="3579495" cy="4504055"/>
          </a:xfrm>
          <a:prstGeom prst="roundRect">
            <a:avLst/>
          </a:prstGeom>
          <a:blipFill rotWithShape="1">
            <a:blip r:embed="rId1"/>
            <a:stretch>
              <a:fillRect/>
            </a:stretch>
          </a:blip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椭圆 100"/>
          <p:cNvSpPr/>
          <p:nvPr/>
        </p:nvSpPr>
        <p:spPr>
          <a:xfrm rot="18900000">
            <a:off x="7717155" y="2655570"/>
            <a:ext cx="906145" cy="1060450"/>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07" name="椭圆 106"/>
          <p:cNvSpPr/>
          <p:nvPr/>
        </p:nvSpPr>
        <p:spPr>
          <a:xfrm>
            <a:off x="2775606" y="1827529"/>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6" name="直接连接符 95"/>
          <p:cNvCxnSpPr/>
          <p:nvPr/>
        </p:nvCxnSpPr>
        <p:spPr>
          <a:xfrm flipV="1">
            <a:off x="8770547" y="4384778"/>
            <a:ext cx="964876" cy="942242"/>
          </a:xfrm>
          <a:prstGeom prst="line">
            <a:avLst/>
          </a:prstGeom>
          <a:ln w="127000" cap="rnd" cmpd="sng">
            <a:solidFill>
              <a:srgbClr val="EBCB2D"/>
            </a:solidFill>
            <a:round/>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8683735" y="4309047"/>
            <a:ext cx="852224" cy="832232"/>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99" name="椭圆 98"/>
          <p:cNvSpPr/>
          <p:nvPr/>
        </p:nvSpPr>
        <p:spPr>
          <a:xfrm>
            <a:off x="6521382" y="3789928"/>
            <a:ext cx="617635" cy="61763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文本框 1"/>
          <p:cNvSpPr txBox="1"/>
          <p:nvPr/>
        </p:nvSpPr>
        <p:spPr>
          <a:xfrm>
            <a:off x="416560" y="1443990"/>
            <a:ext cx="7883525" cy="4964430"/>
          </a:xfrm>
          <a:prstGeom prst="rect">
            <a:avLst/>
          </a:prstGeom>
          <a:noFill/>
        </p:spPr>
        <p:txBody>
          <a:bodyPr wrap="square" rtlCol="0">
            <a:spAutoFit/>
          </a:bodyPr>
          <a:p>
            <a:pPr>
              <a:lnSpc>
                <a:spcPct val="90000"/>
              </a:lnSpc>
            </a:pPr>
            <a:r>
              <a:rPr lang="zh-CN" altLang="en-US" sz="2200">
                <a:latin typeface="Palatino Linotype" panose="02040502050505030304" charset="0"/>
                <a:cs typeface="Palatino Linotype" panose="02040502050505030304" charset="0"/>
              </a:rPr>
              <a:t>Frequently called "Lords of the Arctic</a:t>
            </a:r>
            <a:r>
              <a:rPr lang="en-US" altLang="zh-CN" sz="2200">
                <a:latin typeface="Palatino Linotype" panose="02040502050505030304" charset="0"/>
                <a:cs typeface="Palatino Linotype" panose="02040502050505030304" charset="0"/>
              </a:rPr>
              <a:t>”,</a:t>
            </a:r>
            <a:r>
              <a:rPr lang="zh-CN" altLang="en-US" sz="2200">
                <a:latin typeface="Palatino Linotype" panose="02040502050505030304" charset="0"/>
                <a:cs typeface="Palatino Linotype" panose="02040502050505030304" charset="0"/>
              </a:rPr>
              <a:t> these spectacular </a:t>
            </a:r>
            <a:r>
              <a:rPr lang="en-US" altLang="zh-CN" sz="2200" b="1">
                <a:latin typeface="Palatino Linotype" panose="02040502050505030304" charset="0"/>
                <a:cs typeface="Palatino Linotype" panose="02040502050505030304" charset="0"/>
              </a:rPr>
              <a:t>polar bears</a:t>
            </a:r>
            <a:r>
              <a:rPr lang="zh-CN" altLang="en-US" sz="2200">
                <a:latin typeface="Palatino Linotype" panose="02040502050505030304" charset="0"/>
                <a:cs typeface="Palatino Linotype" panose="02040502050505030304" charset="0"/>
              </a:rPr>
              <a:t> are huge. Male </a:t>
            </a:r>
            <a:r>
              <a:rPr lang="en-US" altLang="zh-CN" sz="2200">
                <a:latin typeface="Palatino Linotype" panose="02040502050505030304" charset="0"/>
                <a:cs typeface="Palatino Linotype" panose="02040502050505030304" charset="0"/>
              </a:rPr>
              <a:t>one</a:t>
            </a:r>
            <a:r>
              <a:rPr lang="zh-CN" altLang="en-US" sz="2200">
                <a:latin typeface="Palatino Linotype" panose="02040502050505030304" charset="0"/>
                <a:cs typeface="Palatino Linotype" panose="02040502050505030304" charset="0"/>
              </a:rPr>
              <a:t>s can grow to more than 600 kg  and stand 3.05 metres  tall. But don</a:t>
            </a:r>
            <a:r>
              <a:rPr lang="en-US" altLang="zh-CN" sz="2200">
                <a:latin typeface="Palatino Linotype" panose="02040502050505030304" charset="0"/>
                <a:cs typeface="Palatino Linotype" panose="02040502050505030304" charset="0"/>
              </a:rPr>
              <a:t>'</a:t>
            </a:r>
            <a:r>
              <a:rPr lang="zh-CN" altLang="en-US" sz="2200">
                <a:latin typeface="Palatino Linotype" panose="02040502050505030304" charset="0"/>
                <a:cs typeface="Palatino Linotype" panose="02040502050505030304" charset="0"/>
              </a:rPr>
              <a:t>t let their massive size fool you – these white bears can move with surprising speed and agility.</a:t>
            </a:r>
            <a:endParaRPr lang="zh-CN" altLang="en-US" sz="2200">
              <a:latin typeface="Palatino Linotype" panose="02040502050505030304" charset="0"/>
              <a:cs typeface="Palatino Linotype" panose="02040502050505030304" charset="0"/>
            </a:endParaRPr>
          </a:p>
          <a:p>
            <a:pPr>
              <a:lnSpc>
                <a:spcPct val="90000"/>
              </a:lnSpc>
            </a:pPr>
            <a:r>
              <a:rPr lang="zh-CN" altLang="en-US" sz="2200">
                <a:latin typeface="Palatino Linotype" panose="02040502050505030304" charset="0"/>
                <a:cs typeface="Palatino Linotype" panose="02040502050505030304" charset="0"/>
              </a:rPr>
              <a:t> </a:t>
            </a:r>
            <a:endParaRPr lang="zh-CN" altLang="en-US" sz="2200">
              <a:latin typeface="Palatino Linotype" panose="02040502050505030304" charset="0"/>
              <a:cs typeface="Palatino Linotype" panose="02040502050505030304" charset="0"/>
            </a:endParaRPr>
          </a:p>
          <a:p>
            <a:pPr>
              <a:lnSpc>
                <a:spcPct val="90000"/>
              </a:lnSpc>
            </a:pPr>
            <a:r>
              <a:rPr lang="zh-CN" altLang="en-US" sz="2200">
                <a:latin typeface="Palatino Linotype" panose="02040502050505030304" charset="0"/>
                <a:cs typeface="Palatino Linotype" panose="02040502050505030304" charset="0"/>
              </a:rPr>
              <a:t>With a highly acute sense of smell, they are also skilled hunters that can pick up a scent from over 30 kilometers away, and can detect the presence of seals under three feet of snow and ice. </a:t>
            </a:r>
            <a:r>
              <a:rPr lang="zh-CN" altLang="en-US" sz="2200" b="1">
                <a:latin typeface="Palatino Linotype" panose="02040502050505030304" charset="0"/>
                <a:cs typeface="Palatino Linotype" panose="02040502050505030304" charset="0"/>
              </a:rPr>
              <a:t>Polar bears</a:t>
            </a:r>
            <a:r>
              <a:rPr lang="zh-CN" altLang="en-US" sz="2200">
                <a:latin typeface="Palatino Linotype" panose="02040502050505030304" charset="0"/>
                <a:cs typeface="Palatino Linotype" panose="02040502050505030304" charset="0"/>
              </a:rPr>
              <a:t> have no natural enemies and consequently no fear.</a:t>
            </a:r>
            <a:endParaRPr lang="zh-CN" altLang="en-US" sz="2200">
              <a:latin typeface="Palatino Linotype" panose="02040502050505030304" charset="0"/>
              <a:cs typeface="Palatino Linotype" panose="02040502050505030304" charset="0"/>
            </a:endParaRPr>
          </a:p>
          <a:p>
            <a:pPr>
              <a:lnSpc>
                <a:spcPct val="90000"/>
              </a:lnSpc>
            </a:pPr>
            <a:endParaRPr lang="zh-CN" altLang="en-US" sz="2200">
              <a:latin typeface="Palatino Linotype" panose="02040502050505030304" charset="0"/>
              <a:cs typeface="Palatino Linotype" panose="02040502050505030304" charset="0"/>
            </a:endParaRPr>
          </a:p>
          <a:p>
            <a:pPr>
              <a:lnSpc>
                <a:spcPct val="90000"/>
              </a:lnSpc>
            </a:pPr>
            <a:r>
              <a:rPr lang="en-US" altLang="zh-CN" sz="2200">
                <a:latin typeface="Palatino Linotype" panose="02040502050505030304" charset="0"/>
                <a:cs typeface="Palatino Linotype" panose="02040502050505030304" charset="0"/>
              </a:rPr>
              <a:t>In Churchill, Canada, polar bears come to town in the fall! The bears are hungry, looking for food. Our earth is getting warmer. There is less sea ice now, which is dangerous for polar bears because they need the ice to hunt.</a:t>
            </a:r>
            <a:endParaRPr lang="en-US" altLang="zh-CN" sz="2200">
              <a:latin typeface="Palatino Linotype" panose="02040502050505030304" charset="0"/>
              <a:cs typeface="Palatino Linotype" panose="02040502050505030304" charset="0"/>
            </a:endParaRPr>
          </a:p>
        </p:txBody>
      </p:sp>
      <p:sp>
        <p:nvSpPr>
          <p:cNvPr id="3" name="任意多边形: 形状 13"/>
          <p:cNvSpPr/>
          <p:nvPr/>
        </p:nvSpPr>
        <p:spPr>
          <a:xfrm flipH="1" flipV="1">
            <a:off x="551815" y="443865"/>
            <a:ext cx="2944495" cy="752475"/>
          </a:xfrm>
          <a:prstGeom prst="roundRect">
            <a:avLst>
              <a:gd name="adj" fmla="val 50000"/>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 name="文本框 3"/>
          <p:cNvSpPr txBox="1"/>
          <p:nvPr/>
        </p:nvSpPr>
        <p:spPr>
          <a:xfrm>
            <a:off x="789305" y="528320"/>
            <a:ext cx="2599690" cy="583565"/>
          </a:xfrm>
          <a:prstGeom prst="rect">
            <a:avLst/>
          </a:prstGeom>
          <a:noFill/>
        </p:spPr>
        <p:txBody>
          <a:bodyPr wrap="square" rtlCol="0">
            <a:spAutoFit/>
          </a:bodyPr>
          <a:p>
            <a:pPr algn="ctr"/>
            <a:r>
              <a:rPr lang="en-US" altLang="zh-CN" sz="3200">
                <a:solidFill>
                  <a:schemeClr val="bg1"/>
                </a:solidFill>
                <a:latin typeface="Impact" panose="020B0806030902050204" charset="0"/>
                <a:cs typeface="Impact" panose="020B0806030902050204" charset="0"/>
              </a:rPr>
              <a:t>Polar Bear</a:t>
            </a:r>
            <a:endParaRPr lang="en-US" altLang="zh-CN" sz="3200">
              <a:solidFill>
                <a:schemeClr val="bg1"/>
              </a:solidFill>
              <a:latin typeface="Impact" panose="020B0806030902050204" charset="0"/>
              <a:cs typeface="Impact" panose="020B0806030902050204" charset="0"/>
            </a:endParaRPr>
          </a:p>
        </p:txBody>
      </p:sp>
      <p:sp>
        <p:nvSpPr>
          <p:cNvPr id="9" name="椭圆 8"/>
          <p:cNvSpPr/>
          <p:nvPr/>
        </p:nvSpPr>
        <p:spPr>
          <a:xfrm rot="1800000">
            <a:off x="10210800" y="1588135"/>
            <a:ext cx="906145" cy="1060450"/>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0" name="椭圆 9"/>
          <p:cNvSpPr/>
          <p:nvPr/>
        </p:nvSpPr>
        <p:spPr>
          <a:xfrm rot="20700000">
            <a:off x="8799830" y="1587500"/>
            <a:ext cx="906145" cy="1060450"/>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1" name="椭圆 10"/>
          <p:cNvSpPr/>
          <p:nvPr/>
        </p:nvSpPr>
        <p:spPr>
          <a:xfrm rot="3300000">
            <a:off x="11268075" y="2461895"/>
            <a:ext cx="906145" cy="1060450"/>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3" name="弦形 12"/>
          <p:cNvSpPr/>
          <p:nvPr/>
        </p:nvSpPr>
        <p:spPr>
          <a:xfrm rot="10800000">
            <a:off x="8413750" y="2619375"/>
            <a:ext cx="3181350" cy="4085590"/>
          </a:xfrm>
          <a:prstGeom prst="chord">
            <a:avLst>
              <a:gd name="adj1" fmla="val 17938684"/>
              <a:gd name="adj2" fmla="val 14366158"/>
            </a:avLst>
          </a:prstGeom>
          <a:blipFill rotWithShape="1">
            <a:blip r:embed="rId1"/>
            <a:stretch>
              <a:fillRect/>
            </a:stretch>
          </a:blipFill>
          <a:ln w="53975">
            <a:solidFill>
              <a:srgbClr val="115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02</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6" name="直接连接符 5"/>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9212942" y="300412"/>
            <a:ext cx="1813560" cy="349250"/>
          </a:xfrm>
          <a:prstGeom prst="rect">
            <a:avLst/>
          </a:prstGeom>
          <a:noFill/>
        </p:spPr>
        <p:txBody>
          <a:bodyPr wrap="none" rtlCol="0">
            <a:spAutoFit/>
          </a:bodyPr>
          <a:p>
            <a:pPr algn="dist">
              <a:lnSpc>
                <a:spcPct val="140000"/>
              </a:lnSpc>
            </a:pPr>
            <a:r>
              <a:rPr lang="en-US" altLang="zh-CN" sz="1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Background Information</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ISLIDE.ICON" val="#370220;#393873;#400532;"/>
</p:tagLst>
</file>

<file path=ppt/tags/tag10.xml><?xml version="1.0" encoding="utf-8"?>
<p:tagLst xmlns:p="http://schemas.openxmlformats.org/presentationml/2006/main">
  <p:tag name="ISLIDE.ICON" val="#370220;#393873;#400532;"/>
</p:tagLst>
</file>

<file path=ppt/tags/tag11.xml><?xml version="1.0" encoding="utf-8"?>
<p:tagLst xmlns:p="http://schemas.openxmlformats.org/presentationml/2006/main">
  <p:tag name="ISLIDE.ICON" val="#370220;#393873;#400532;"/>
</p:tagLst>
</file>

<file path=ppt/tags/tag12.xml><?xml version="1.0" encoding="utf-8"?>
<p:tagLst xmlns:p="http://schemas.openxmlformats.org/presentationml/2006/main">
  <p:tag name="ISLIDE.ICON" val="#370220;#393873;#400532;"/>
</p:tagLst>
</file>

<file path=ppt/tags/tag13.xml><?xml version="1.0" encoding="utf-8"?>
<p:tagLst xmlns:p="http://schemas.openxmlformats.org/presentationml/2006/main">
  <p:tag name="ISLIDE.ICON" val="#370220;#393873;#400532;"/>
</p:tagLst>
</file>

<file path=ppt/tags/tag14.xml><?xml version="1.0" encoding="utf-8"?>
<p:tagLst xmlns:p="http://schemas.openxmlformats.org/presentationml/2006/main">
  <p:tag name="ISLIDE.ICON" val="#370220;#393873;#400532;"/>
</p:tagLst>
</file>

<file path=ppt/tags/tag15.xml><?xml version="1.0" encoding="utf-8"?>
<p:tagLst xmlns:p="http://schemas.openxmlformats.org/presentationml/2006/main">
  <p:tag name="KSO_WM_UNIT_TABLE_BEAUTIFY" val="smartTable{0ab49f9d-09cd-4dd8-b752-dea5ca7e2ca0}"/>
  <p:tag name="TABLE_RECT" val="144*225*671.9*90"/>
  <p:tag name="TABLE_EMPHASIZE_COLOR" val="1541319"/>
  <p:tag name="TABLE_ONEKEY_SKIN_IDX" val="0"/>
  <p:tag name="TABLE_SKINIDX" val="2"/>
  <p:tag name="TABLE_COLORIDX" val="d"/>
  <p:tag name="TABLE_COLOR_RGB" val="0x000000*0xFFFFFF*0x212121*0xFFFFFF*0x1784C7*0x1BA8C9*0x22C29C*0x91CE24*0xF4B720*0xDA542A"/>
</p:tagLst>
</file>

<file path=ppt/tags/tag16.xml><?xml version="1.0" encoding="utf-8"?>
<p:tagLst xmlns:p="http://schemas.openxmlformats.org/presentationml/2006/main">
  <p:tag name="ISLIDE.ICON" val="#370220;#393873;#400532;"/>
</p:tagLst>
</file>

<file path=ppt/tags/tag17.xml><?xml version="1.0" encoding="utf-8"?>
<p:tagLst xmlns:p="http://schemas.openxmlformats.org/presentationml/2006/main">
  <p:tag name="ISLIDE.ICON" val="#370220;#393873;#400532;"/>
</p:tagLst>
</file>

<file path=ppt/tags/tag18.xml><?xml version="1.0" encoding="utf-8"?>
<p:tagLst xmlns:p="http://schemas.openxmlformats.org/presentationml/2006/main">
  <p:tag name="ISLIDE.ICON" val="#370220;#393873;#400532;"/>
</p:tagLst>
</file>

<file path=ppt/tags/tag19.xml><?xml version="1.0" encoding="utf-8"?>
<p:tagLst xmlns:p="http://schemas.openxmlformats.org/presentationml/2006/main">
  <p:tag name="ISLIDE.ICON" val="#370220;#393873;#400532;"/>
</p:tagLst>
</file>

<file path=ppt/tags/tag2.xml><?xml version="1.0" encoding="utf-8"?>
<p:tagLst xmlns:p="http://schemas.openxmlformats.org/presentationml/2006/main">
  <p:tag name="ISLIDE.ICON" val="#370220;#393873;#400532;"/>
</p:tagLst>
</file>

<file path=ppt/tags/tag3.xml><?xml version="1.0" encoding="utf-8"?>
<p:tagLst xmlns:p="http://schemas.openxmlformats.org/presentationml/2006/main">
  <p:tag name="ISLIDE.ICON" val="#370220;#393873;#400532;"/>
</p:tagLst>
</file>

<file path=ppt/tags/tag4.xml><?xml version="1.0" encoding="utf-8"?>
<p:tagLst xmlns:p="http://schemas.openxmlformats.org/presentationml/2006/main">
  <p:tag name="ISLIDE.ICON" val="#370220;#393873;#400532;"/>
</p:tagLst>
</file>

<file path=ppt/tags/tag5.xml><?xml version="1.0" encoding="utf-8"?>
<p:tagLst xmlns:p="http://schemas.openxmlformats.org/presentationml/2006/main">
  <p:tag name="ISLIDE.ICON" val="#370220;#393873;#400532;"/>
</p:tagLst>
</file>

<file path=ppt/tags/tag6.xml><?xml version="1.0" encoding="utf-8"?>
<p:tagLst xmlns:p="http://schemas.openxmlformats.org/presentationml/2006/main">
  <p:tag name="ISLIDE.ICON" val="#370220;#393873;#400532;"/>
</p:tagLst>
</file>

<file path=ppt/tags/tag7.xml><?xml version="1.0" encoding="utf-8"?>
<p:tagLst xmlns:p="http://schemas.openxmlformats.org/presentationml/2006/main">
  <p:tag name="ISLIDE.ICON" val="#370220;#393873;#400532;"/>
</p:tagLst>
</file>

<file path=ppt/tags/tag8.xml><?xml version="1.0" encoding="utf-8"?>
<p:tagLst xmlns:p="http://schemas.openxmlformats.org/presentationml/2006/main">
  <p:tag name="ISLIDE.ICON" val="#370220;#393873;#400532;"/>
</p:tagLst>
</file>

<file path=ppt/tags/tag9.xml><?xml version="1.0" encoding="utf-8"?>
<p:tagLst xmlns:p="http://schemas.openxmlformats.org/presentationml/2006/main">
  <p:tag name="ISLIDE.ICON" val="#370220;#393873;#40053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17929</Words>
  <Application>WPS 演示</Application>
  <PresentationFormat>宽屏</PresentationFormat>
  <Paragraphs>698</Paragraphs>
  <Slides>51</Slides>
  <Notes>20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51</vt:i4>
      </vt:variant>
    </vt:vector>
  </HeadingPairs>
  <TitlesOfParts>
    <vt:vector size="70" baseType="lpstr">
      <vt:lpstr>Arial</vt:lpstr>
      <vt:lpstr>宋体</vt:lpstr>
      <vt:lpstr>Wingdings</vt:lpstr>
      <vt:lpstr>Segoe UI</vt:lpstr>
      <vt:lpstr>微软雅黑</vt:lpstr>
      <vt:lpstr>字体管家方萌</vt:lpstr>
      <vt:lpstr>Impact</vt:lpstr>
      <vt:lpstr>黑体</vt:lpstr>
      <vt:lpstr>Calibri</vt:lpstr>
      <vt:lpstr>Palatino Linotype</vt:lpstr>
      <vt:lpstr>Arial Unicode MS</vt:lpstr>
      <vt:lpstr>等线</vt:lpstr>
      <vt:lpstr>Constantia</vt:lpstr>
      <vt:lpstr>Arial Narrow</vt:lpstr>
      <vt:lpstr>Times New Roman</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kwin</dc:creator>
  <cp:lastModifiedBy>南山有谷堆</cp:lastModifiedBy>
  <cp:revision>409</cp:revision>
  <dcterms:created xsi:type="dcterms:W3CDTF">2020-04-22T01:23:00Z</dcterms:created>
  <dcterms:modified xsi:type="dcterms:W3CDTF">2020-07-11T00:23:42Z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