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29" r:id="rId3"/>
    <p:sldId id="257" r:id="rId4"/>
    <p:sldId id="258" r:id="rId5"/>
    <p:sldId id="308" r:id="rId6"/>
    <p:sldId id="317" r:id="rId7"/>
    <p:sldId id="309" r:id="rId8"/>
    <p:sldId id="318" r:id="rId9"/>
    <p:sldId id="310" r:id="rId10"/>
    <p:sldId id="311" r:id="rId11"/>
    <p:sldId id="312" r:id="rId12"/>
    <p:sldId id="314" r:id="rId13"/>
    <p:sldId id="313" r:id="rId14"/>
    <p:sldId id="315" r:id="rId15"/>
    <p:sldId id="316" r:id="rId16"/>
    <p:sldId id="276" r:id="rId17"/>
    <p:sldId id="281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5" clrIdx="0"/>
  <p:cmAuthor id="1" name="刘思蜀" initials="刘思蜀" lastIdx="1" clrIdx="0"/>
  <p:cmAuthor id="2" name="郭 合英" initials="郭" lastIdx="1" clrIdx="1"/>
  <p:cmAuthor id="3" name="ylmfeng" initials="y" lastIdx="1" clrIdx="1"/>
  <p:cmAuthor id="4" name="HZXL" initials="H" lastIdx="6" clrIdx="2"/>
  <p:cmAuthor id="75" name="作者" initials="A" lastIdx="0" clrIdx="2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D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-1338" y="-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190740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jpeg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8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slide" Target="slide5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slide" Target="slide4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57075" y="55344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54527" y="352967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151" y="638810"/>
            <a:ext cx="12134850" cy="6052185"/>
          </a:xfrm>
          <a:prstGeom prst="rect">
            <a:avLst/>
          </a:prstGeom>
          <a:solidFill>
            <a:srgbClr val="000000">
              <a:alpha val="0"/>
            </a:srgb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indent="0" algn="ctr" fontAlgn="auto">
              <a:lnSpc>
                <a:spcPts val="3860"/>
              </a:lnSpc>
            </a:pPr>
            <a:r>
              <a:rPr lang="zh-CN" altLang="en-US" sz="3600" b="1" u="sng" dirty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动作描写</a:t>
            </a:r>
            <a:endParaRPr lang="en-US" altLang="zh-CN" sz="3600" b="1" u="sng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1</a:t>
            </a:r>
            <a:r>
              <a:rPr 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 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我拽着自己的衣角，不敢看他</a:t>
            </a:r>
            <a:r>
              <a:rPr lang="zh-CN" altLang="en-US" sz="3200" dirty="0" smtClean="0">
                <a:latin typeface="Times New Roman" panose="02020603050405020304" charset="0"/>
                <a:cs typeface="Times New Roman" panose="02020603050405020304" charset="0"/>
              </a:rPr>
              <a:t>。</a:t>
            </a:r>
            <a:endParaRPr lang="en-US" sz="32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dirty="0" smtClean="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I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tugged at the corner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of my overcoat,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keeping my </a:t>
            </a:r>
            <a:r>
              <a:rPr lang="en-US" sz="32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eyes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off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his face. </a:t>
            </a:r>
            <a:endParaRPr lang="en-US" sz="3200" b="1" dirty="0" smtClean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2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我站在原地一动不动，吓出一声冷汗。</a:t>
            </a: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 </a:t>
            </a:r>
            <a:endParaRPr lang="en-US" altLang="zh-CN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I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stood rooted to 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the ground,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breaking into a sweat</a:t>
            </a: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3200" b="1" dirty="0" smtClean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lvl="0" algn="ctr">
              <a:lnSpc>
                <a:spcPts val="3860"/>
              </a:lnSpc>
            </a:pPr>
            <a:endParaRPr lang="en-US" altLang="zh-CN" sz="3600" b="1" u="sng" dirty="0" smtClean="0">
              <a:solidFill>
                <a:srgbClr val="ED7D31">
                  <a:lumMod val="75000"/>
                </a:srgb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lvl="0" algn="ctr">
              <a:lnSpc>
                <a:spcPts val="3860"/>
              </a:lnSpc>
            </a:pPr>
            <a:r>
              <a:rPr lang="zh-CN" altLang="en-US" sz="3600" b="1" u="sng" dirty="0" smtClean="0">
                <a:solidFill>
                  <a:srgbClr val="ED7D31">
                    <a:lumMod val="75000"/>
                  </a:srgb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表情</a:t>
            </a:r>
            <a:r>
              <a:rPr lang="en-US" altLang="zh-CN" sz="3600" b="1" u="sng" dirty="0" smtClean="0">
                <a:solidFill>
                  <a:srgbClr val="ED7D31">
                    <a:lumMod val="75000"/>
                  </a:srgb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\</a:t>
            </a:r>
            <a:r>
              <a:rPr lang="zh-CN" altLang="en-US" sz="3600" b="1" u="sng" dirty="0" smtClean="0">
                <a:solidFill>
                  <a:srgbClr val="ED7D31">
                    <a:lumMod val="75000"/>
                  </a:srgb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内心描写</a:t>
            </a:r>
            <a:endParaRPr lang="en-US" altLang="zh-CN" sz="32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i="1" dirty="0"/>
              <a:t>3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 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我如实的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解释让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Missy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发毛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。 我发现他高高地抬起了眉毛，看上去十分惊讶。</a:t>
            </a:r>
            <a:endParaRPr lang="en-US" altLang="zh-CN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My genuine explanation 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gave Missy the creeps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I spotted him </a:t>
            </a:r>
            <a:endParaRPr lang="en-US" altLang="zh-CN" sz="3200" b="1" u="sng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look stunned and raised his eyebrows.</a:t>
            </a:r>
            <a:endParaRPr lang="zh-CN" altLang="zh-CN" sz="3200" u="sng" dirty="0"/>
          </a:p>
          <a:p>
            <a:pPr>
              <a:lnSpc>
                <a:spcPts val="3860"/>
              </a:lnSpc>
            </a:pPr>
            <a:endParaRPr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12"/>
          <p:cNvSpPr txBox="1"/>
          <p:nvPr>
            <p:custDataLst>
              <p:tags r:id="rId3"/>
            </p:custDataLst>
          </p:nvPr>
        </p:nvSpPr>
        <p:spPr>
          <a:xfrm>
            <a:off x="277514" y="36260"/>
            <a:ext cx="1827733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语料积累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6119" y="72297"/>
            <a:ext cx="962602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有关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慌张、愧疚的描写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57075" y="55344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54527" y="352967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150" y="638810"/>
            <a:ext cx="12024995" cy="6052185"/>
          </a:xfrm>
          <a:prstGeom prst="rect">
            <a:avLst/>
          </a:prstGeom>
          <a:solidFill>
            <a:srgbClr val="000000">
              <a:alpha val="0"/>
            </a:srgb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>
              <a:lnSpc>
                <a:spcPts val="3860"/>
              </a:lnSpc>
            </a:pPr>
            <a:r>
              <a:rPr lang="zh-CN" altLang="en-US" sz="4000" b="1" u="sng" dirty="0">
                <a:solidFill>
                  <a:srgbClr val="ED7D31">
                    <a:lumMod val="75000"/>
                  </a:srgb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表情描写</a:t>
            </a:r>
            <a:endParaRPr lang="en-US" altLang="zh-CN" sz="36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6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4.</a:t>
            </a:r>
            <a:r>
              <a:rPr lang="zh-CN" altLang="en-US" sz="36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他满怀期待的眼神消耗了我之前所有的勇气。</a:t>
            </a:r>
            <a:r>
              <a:rPr lang="en-US" altLang="zh-CN" sz="36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 </a:t>
            </a:r>
            <a:endParaRPr lang="en-US" altLang="zh-CN" sz="36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His </a:t>
            </a:r>
            <a:r>
              <a:rPr lang="en-US" altLang="zh-CN" sz="36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expectant eyes strained all my previous guts.</a:t>
            </a:r>
            <a:endParaRPr lang="en-US" altLang="zh-CN" sz="3600" b="1" u="sng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ctr" fontAlgn="auto">
              <a:lnSpc>
                <a:spcPts val="3860"/>
              </a:lnSpc>
            </a:pPr>
            <a:endParaRPr lang="en-US" altLang="zh-CN" sz="3600" b="1" u="sng" dirty="0" smtClean="0">
              <a:solidFill>
                <a:srgbClr val="ED7D31">
                  <a:lumMod val="75000"/>
                </a:srgb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ctr" fontAlgn="auto">
              <a:lnSpc>
                <a:spcPts val="3860"/>
              </a:lnSpc>
            </a:pPr>
            <a:r>
              <a:rPr lang="zh-CN" altLang="en-US" sz="3600" b="1" u="sng" dirty="0" smtClean="0">
                <a:solidFill>
                  <a:srgbClr val="ED7D31">
                    <a:lumMod val="75000"/>
                  </a:srgb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内心描写</a:t>
            </a:r>
            <a:endParaRPr lang="en-US" sz="3600" b="1" u="sng" dirty="0">
              <a:solidFill>
                <a:srgbClr val="ED7D31">
                  <a:lumMod val="75000"/>
                </a:srgb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5. 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一阵针尖般的疼痛灼烧着我的内心。</a:t>
            </a:r>
            <a:r>
              <a:rPr 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 </a:t>
            </a:r>
            <a:endParaRPr lang="en-US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sz="32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needle-sharp pain seared across my heart. </a:t>
            </a:r>
            <a:endParaRPr lang="en-US" altLang="zh-CN" sz="3200" b="1" u="sng" dirty="0" smtClean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6. 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我原本以为可以不发一言的决定，正经受着一场意外的挑战。</a:t>
            </a:r>
            <a:endParaRPr lang="en-US" altLang="zh-CN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My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previous resolution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not to say anything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was put to an </a:t>
            </a:r>
            <a:r>
              <a:rPr lang="en-US" altLang="zh-CN" sz="32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endParaRPr lang="en-US" altLang="zh-CN" sz="3200" b="1" u="sng" dirty="0" smtClean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2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unexpected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test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endParaRPr lang="en-US" altLang="zh-CN" sz="32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endParaRPr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12"/>
          <p:cNvSpPr txBox="1"/>
          <p:nvPr>
            <p:custDataLst>
              <p:tags r:id="rId3"/>
            </p:custDataLst>
          </p:nvPr>
        </p:nvSpPr>
        <p:spPr>
          <a:xfrm>
            <a:off x="277514" y="36260"/>
            <a:ext cx="1827733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语料积累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6119" y="72297"/>
            <a:ext cx="962602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有关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慌张、愧疚的描写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57075" y="55344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54527" y="352967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150" y="638810"/>
            <a:ext cx="12024995" cy="6052185"/>
          </a:xfrm>
          <a:prstGeom prst="rect">
            <a:avLst/>
          </a:prstGeom>
          <a:solidFill>
            <a:srgbClr val="000000">
              <a:alpha val="0"/>
            </a:srgb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indent="0" algn="ctr" fontAlgn="auto">
              <a:lnSpc>
                <a:spcPts val="3860"/>
              </a:lnSpc>
            </a:pPr>
            <a:r>
              <a:rPr lang="zh-CN" altLang="en-US" sz="4000" b="1" u="sng" dirty="0">
                <a:solidFill>
                  <a:srgbClr val="ED7D31">
                    <a:lumMod val="75000"/>
                  </a:srgb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内心描写</a:t>
            </a:r>
            <a:endParaRPr lang="en-US" altLang="zh-CN" sz="4000" b="1" u="sng" dirty="0">
              <a:solidFill>
                <a:srgbClr val="ED7D31">
                  <a:lumMod val="75000"/>
                </a:srgb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1</a:t>
            </a:r>
            <a:r>
              <a:rPr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 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我鼓足勇气。</a:t>
            </a:r>
            <a:endParaRPr lang="en-US" altLang="zh-CN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I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screwed up my courage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2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 </a:t>
            </a: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Missy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爸爸了解事情真相后，稍微开心了一点。</a:t>
            </a:r>
            <a:endParaRPr lang="en-US" altLang="zh-CN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Missy’s 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father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cheered up a bit 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when he found out the </a:t>
            </a: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truth.</a:t>
            </a:r>
            <a:endParaRPr lang="zh-CN" altLang="zh-CN" sz="32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3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 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听到了他的谅解以后，我们内心感到一阵激动。</a:t>
            </a:r>
            <a:endParaRPr lang="en-US" altLang="zh-CN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On 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hearing his forgiveness, we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felt a great leap of </a:t>
            </a:r>
            <a:r>
              <a:rPr lang="en-US" altLang="zh-CN" sz="32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excitement</a:t>
            </a: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3200" b="1" dirty="0" smtClean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>
              <a:lnSpc>
                <a:spcPts val="3860"/>
              </a:lnSpc>
            </a:pPr>
            <a:endParaRPr lang="en-US" altLang="zh-CN" sz="4000" b="1" u="sng" dirty="0" smtClean="0">
              <a:solidFill>
                <a:srgbClr val="ED7D31">
                  <a:lumMod val="75000"/>
                </a:srgb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algn="ctr">
              <a:lnSpc>
                <a:spcPts val="3860"/>
              </a:lnSpc>
            </a:pPr>
            <a:r>
              <a:rPr lang="zh-CN" altLang="en-US" sz="4000" b="1" u="sng" dirty="0" smtClean="0">
                <a:solidFill>
                  <a:srgbClr val="ED7D31">
                    <a:lumMod val="75000"/>
                  </a:srgb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动作描写</a:t>
            </a:r>
            <a:endParaRPr lang="zh-CN" altLang="zh-CN" sz="32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4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 </a:t>
            </a: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Missy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掩藏不住自己的高兴，他朝我看了一眼，还竖起了大拇指。</a:t>
            </a:r>
            <a:endParaRPr lang="en-US" altLang="zh-CN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Missy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had difficulty hiding his glee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He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caught my eyes and gave </a:t>
            </a:r>
            <a:endParaRPr lang="en-US" altLang="zh-CN" sz="3200" b="1" u="sng" dirty="0" smtClean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2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me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en-US" altLang="zh-CN" sz="32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thumbs-up.</a:t>
            </a:r>
            <a:endParaRPr lang="zh-CN" altLang="zh-CN" u="sng" dirty="0"/>
          </a:p>
          <a:p>
            <a:pPr>
              <a:lnSpc>
                <a:spcPts val="3860"/>
              </a:lnSpc>
            </a:pPr>
            <a:endParaRPr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12"/>
          <p:cNvSpPr txBox="1"/>
          <p:nvPr>
            <p:custDataLst>
              <p:tags r:id="rId3"/>
            </p:custDataLst>
          </p:nvPr>
        </p:nvSpPr>
        <p:spPr>
          <a:xfrm>
            <a:off x="277514" y="36260"/>
            <a:ext cx="1827733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语料积累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6119" y="72297"/>
            <a:ext cx="962602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有关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鼓起勇气、如释重负的描写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57075" y="55344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4224289" y="383806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6" name="文本框 12"/>
          <p:cNvSpPr txBox="1"/>
          <p:nvPr>
            <p:custDataLst>
              <p:tags r:id="rId3"/>
            </p:custDataLst>
          </p:nvPr>
        </p:nvSpPr>
        <p:spPr>
          <a:xfrm>
            <a:off x="277513" y="36260"/>
            <a:ext cx="394677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教师下水作文与解析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85" y="637806"/>
            <a:ext cx="6410366" cy="612475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CN" sz="3200" i="1" dirty="0" smtClean="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 i="1" dirty="0" smtClean="0">
                <a:latin typeface="Times New Roman" panose="02020603050405020304" charset="0"/>
                <a:cs typeface="Times New Roman" panose="02020603050405020304" charset="0"/>
              </a:rPr>
              <a:t>Finally we presented Missy’s father with the car and the inquire began.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I </a:t>
            </a:r>
            <a:r>
              <a:rPr lang="en-US" altLang="zh-CN" sz="2400" b="1" u="sng" dirty="0" smtClean="0">
                <a:latin typeface="Times New Roman" panose="02020603050405020304" charset="0"/>
                <a:cs typeface="Times New Roman" panose="02020603050405020304" charset="0"/>
              </a:rPr>
              <a:t>stood rooted to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the ground,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lost for words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while Missy,  who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looked as if full of poise</a:t>
            </a:r>
            <a:r>
              <a:rPr lang="en-US" altLang="zh-CN" sz="2400" b="1" baseline="-25000" dirty="0" smtClean="0"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altLang="en-US" sz="2400" b="1" baseline="-25000" dirty="0" smtClean="0">
                <a:latin typeface="Times New Roman" panose="02020603050405020304" charset="0"/>
                <a:cs typeface="Times New Roman" panose="02020603050405020304" charset="0"/>
              </a:rPr>
              <a:t>看上去非常沉着</a:t>
            </a:r>
            <a:r>
              <a:rPr lang="en-US" altLang="zh-CN" sz="2400" b="1" baseline="-25000" dirty="0" smtClean="0"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, was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in his element blurting out</a:t>
            </a:r>
            <a:r>
              <a:rPr lang="en-US" altLang="zh-CN" sz="2400" b="1" baseline="-25000" dirty="0" smtClean="0"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altLang="en-US" sz="2400" b="1" baseline="-25000" dirty="0" smtClean="0">
                <a:latin typeface="Times New Roman" panose="02020603050405020304" charset="0"/>
                <a:cs typeface="Times New Roman" panose="02020603050405020304" charset="0"/>
              </a:rPr>
              <a:t>脱口而出</a:t>
            </a:r>
            <a:r>
              <a:rPr lang="en-US" altLang="zh-CN" sz="2400" b="1" baseline="-25000" dirty="0" smtClean="0">
                <a:latin typeface="Times New Roman" panose="02020603050405020304" charset="0"/>
                <a:cs typeface="Times New Roman" panose="02020603050405020304" charset="0"/>
              </a:rPr>
              <a:t>)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his seemingly persuasive story.  Hardly did he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show any sign of panic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or restlessness. After his vivid explanation,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there was complete silence for a few seconds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zh-CN" sz="2400" b="1" dirty="0">
                <a:latin typeface="Times New Roman" panose="02020603050405020304" charset="0"/>
                <a:cs typeface="Times New Roman" panose="02020603050405020304" charset="0"/>
              </a:rPr>
              <a:t>Unexpectedly, however, the pieces of bark sticking to the dent fell out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in the nick of </a:t>
            </a:r>
            <a:r>
              <a:rPr lang="en-US" altLang="zh-CN" sz="2400" b="1" u="sng" dirty="0" smtClean="0">
                <a:latin typeface="Times New Roman" panose="02020603050405020304" charset="0"/>
                <a:cs typeface="Times New Roman" panose="02020603050405020304" charset="0"/>
              </a:rPr>
              <a:t>time</a:t>
            </a:r>
            <a:r>
              <a:rPr lang="en-US" altLang="zh-CN" sz="2400" b="1" u="sng" baseline="-25000" dirty="0" smtClean="0"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altLang="en-US" sz="2400" b="1" u="sng" baseline="-25000" dirty="0">
                <a:latin typeface="Times New Roman" panose="02020603050405020304" charset="0"/>
                <a:cs typeface="Times New Roman" panose="02020603050405020304" charset="0"/>
              </a:rPr>
              <a:t>关键时刻</a:t>
            </a:r>
            <a:r>
              <a:rPr lang="en-US" altLang="zh-CN" sz="2400" b="1" u="sng" baseline="-25000" dirty="0" smtClean="0"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, which caught her father’s attention immediately. He stepped forward to take a closer look at the dent. “Is that true?”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Jerking his head in my direction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, he enquired, “ I know </a:t>
            </a:r>
            <a:r>
              <a:rPr lang="en-US" altLang="zh-CN" sz="2400" b="1" u="sng" dirty="0" smtClean="0">
                <a:latin typeface="Times New Roman" panose="02020603050405020304" charset="0"/>
                <a:cs typeface="Times New Roman" panose="02020603050405020304" charset="0"/>
              </a:rPr>
              <a:t>you are the last person to lie to me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.”</a:t>
            </a:r>
            <a:endParaRPr lang="en-US" altLang="zh-CN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zh-CN" altLang="en-US" sz="24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84251" y="646026"/>
            <a:ext cx="5707749" cy="24314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创作意图</a:t>
            </a:r>
            <a:endParaRPr lang="en-US" altLang="zh-CN" sz="2400" b="1" dirty="0" smtClean="0">
              <a:solidFill>
                <a:schemeClr val="accent2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  <a:p>
            <a:pPr algn="just"/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        第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1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处通过描写“我”的慌张来凸显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Missy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的镇定自若，回应原文中所说的：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Missy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总能想到方法让事情按照她的意图进展。通过对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Missy</a:t>
            </a:r>
            <a:r>
              <a:rPr lang="zh-CN" altLang="en-US" sz="3200" b="1" u="sng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表情和动作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的描写使得人物性格跃然纸上。</a:t>
            </a:r>
            <a:endParaRPr lang="zh-CN" altLang="en-US" sz="2400" b="1" dirty="0">
              <a:solidFill>
                <a:schemeClr val="accent2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34889" y="1118599"/>
            <a:ext cx="30302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endParaRPr lang="zh-CN" altLang="en-US" sz="2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51291" y="2880606"/>
            <a:ext cx="30302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endParaRPr lang="zh-CN" altLang="en-US" sz="2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84251" y="3080661"/>
            <a:ext cx="5707749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        第</a:t>
            </a:r>
            <a:r>
              <a:rPr lang="en-US" altLang="zh-CN" sz="2400" b="1" dirty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2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处通过周边</a:t>
            </a:r>
            <a:r>
              <a:rPr lang="zh-CN" altLang="en-US" sz="3200" b="1" u="sng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环境描写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，从侧面来烘托“我”内心的慌张与无措，同时承上启下，为真相的败露埋下伏笔。</a:t>
            </a:r>
            <a:endParaRPr lang="zh-CN" altLang="en-US" sz="2400" b="1" dirty="0">
              <a:solidFill>
                <a:schemeClr val="accent2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8457" y="4755480"/>
            <a:ext cx="30302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endParaRPr lang="zh-CN" altLang="en-US" sz="2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84247" y="4379133"/>
            <a:ext cx="5707749" cy="24314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        第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3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处没有直接说明父亲的怀疑，而是通过一系列</a:t>
            </a:r>
            <a:r>
              <a:rPr lang="zh-CN" altLang="en-US" sz="3200" b="1" u="sng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动作和语言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的描写，让读者自然体会到父亲已经心生疑虑，同时与第二段第一句自然衔接。体现了小说创作中</a:t>
            </a:r>
            <a:r>
              <a:rPr lang="en-US" altLang="zh-CN" sz="2400" b="1" dirty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 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“To show it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，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not to tell it.”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的创作原则。</a:t>
            </a:r>
            <a:endParaRPr lang="zh-CN" altLang="en-US" sz="2400" b="1" dirty="0">
              <a:solidFill>
                <a:schemeClr val="accent2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4487" y="0"/>
            <a:ext cx="7368363" cy="704135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3860"/>
              </a:lnSpc>
            </a:pPr>
            <a:r>
              <a:rPr lang="en-US" altLang="zh-CN" sz="2400" i="1" dirty="0" smtClean="0">
                <a:latin typeface="Times New Roman" panose="02020603050405020304" charset="0"/>
                <a:cs typeface="Times New Roman" panose="02020603050405020304" charset="0"/>
              </a:rPr>
              <a:t>    Her father looked at me with great disbelief. </a:t>
            </a:r>
            <a:r>
              <a:rPr lang="en-US" altLang="zh-CN" sz="2400" b="1" u="sng" dirty="0" smtClean="0">
                <a:latin typeface="Times New Roman" panose="02020603050405020304" charset="0"/>
                <a:cs typeface="Times New Roman" panose="02020603050405020304" charset="0"/>
              </a:rPr>
              <a:t>Tugging at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the corner of my overcoat, I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kept my eyes off his face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and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broke into a sweat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. Missy’s father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advanced on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me,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squinting fixedly </a:t>
            </a:r>
            <a:r>
              <a:rPr lang="en-US" altLang="zh-CN" sz="2400" b="1" u="sng" dirty="0" smtClean="0">
                <a:latin typeface="Times New Roman" panose="02020603050405020304" charset="0"/>
                <a:cs typeface="Times New Roman" panose="02020603050405020304" charset="0"/>
              </a:rPr>
              <a:t>at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my face, whose </a:t>
            </a:r>
            <a:r>
              <a:rPr lang="en-US" altLang="zh-CN" sz="2400" b="1" u="sng" dirty="0" smtClean="0">
                <a:latin typeface="Times New Roman" panose="02020603050405020304" charset="0"/>
                <a:cs typeface="Times New Roman" panose="02020603050405020304" charset="0"/>
              </a:rPr>
              <a:t>expectant stares strained all my previous guts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. It was not long before I told him the whole story. </a:t>
            </a:r>
            <a:r>
              <a:rPr lang="en-US" altLang="zh-CN" sz="2400" b="1" dirty="0">
                <a:latin typeface="Times New Roman" panose="02020603050405020304" charset="0"/>
                <a:cs typeface="Times New Roman" panose="02020603050405020304" charset="0"/>
              </a:rPr>
              <a:t>My genuine explanation 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gave Missy the creeps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, who looked </a:t>
            </a:r>
            <a:r>
              <a:rPr lang="en-US" altLang="zh-CN" sz="2400" b="1" dirty="0">
                <a:latin typeface="Times New Roman" panose="02020603050405020304" charset="0"/>
                <a:cs typeface="Times New Roman" panose="02020603050405020304" charset="0"/>
              </a:rPr>
              <a:t>stunned and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raised his eyebrows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. To our surprise, her father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nodded his understanding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and simply asked us to get the car repaired in no time. On hearing this,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we both felt a great leap of excitement and relief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. It was not until then did I realize it was actually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a clear </a:t>
            </a:r>
            <a:r>
              <a:rPr lang="en-US" altLang="zh-CN" sz="2400" b="1" u="sng" dirty="0" smtClean="0">
                <a:latin typeface="Times New Roman" panose="02020603050405020304" charset="0"/>
                <a:cs typeface="Times New Roman" panose="02020603050405020304" charset="0"/>
              </a:rPr>
              <a:t>breezy</a:t>
            </a:r>
            <a:r>
              <a:rPr lang="en-US" altLang="zh-CN" sz="2400" b="1" u="sng" baseline="-25000" dirty="0" smtClean="0">
                <a:latin typeface="Times New Roman" panose="02020603050405020304" charset="0"/>
                <a:cs typeface="Times New Roman" panose="02020603050405020304" charset="0"/>
              </a:rPr>
              <a:t>(</a:t>
            </a:r>
            <a:r>
              <a:rPr lang="zh-CN" altLang="en-US" sz="2400" b="1" u="sng" baseline="-25000" dirty="0" smtClean="0">
                <a:latin typeface="Times New Roman" panose="02020603050405020304" charset="0"/>
                <a:cs typeface="Times New Roman" panose="02020603050405020304" charset="0"/>
              </a:rPr>
              <a:t>微风送爽</a:t>
            </a:r>
            <a:r>
              <a:rPr lang="en-US" altLang="zh-CN" sz="2400" b="1" u="sng" baseline="-25000" dirty="0" smtClean="0">
                <a:latin typeface="Times New Roman" panose="02020603050405020304" charset="0"/>
                <a:cs typeface="Times New Roman" panose="02020603050405020304" charset="0"/>
              </a:rPr>
              <a:t>)</a:t>
            </a:r>
            <a:r>
              <a:rPr lang="en-US" altLang="zh-CN" sz="2400" b="1" u="sng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b="1" u="sng" dirty="0">
                <a:latin typeface="Times New Roman" panose="02020603050405020304" charset="0"/>
                <a:cs typeface="Times New Roman" panose="02020603050405020304" charset="0"/>
              </a:rPr>
              <a:t>day 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and the grass was glistening</a:t>
            </a:r>
            <a:r>
              <a:rPr lang="en-US" altLang="zh-CN" sz="2400" b="1" baseline="-25000" dirty="0" smtClean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b="1" baseline="-25000" dirty="0" smtClean="0">
                <a:latin typeface="Times New Roman" panose="02020603050405020304" charset="0"/>
                <a:cs typeface="Times New Roman" panose="02020603050405020304" charset="0"/>
              </a:rPr>
              <a:t>（闪闪发光）</a:t>
            </a:r>
            <a:r>
              <a:rPr lang="en-US" altLang="zh-CN" sz="2400" b="1" dirty="0" smtClean="0">
                <a:latin typeface="Times New Roman" panose="02020603050405020304" charset="0"/>
                <a:cs typeface="Times New Roman" panose="02020603050405020304" charset="0"/>
              </a:rPr>
              <a:t>in the sunlight. </a:t>
            </a:r>
            <a:endParaRPr lang="en-US" altLang="zh-CN" sz="24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4684" y="97873"/>
            <a:ext cx="30302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1</a:t>
            </a:r>
            <a:endParaRPr lang="zh-CN" altLang="en-US" sz="2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18504" y="2522097"/>
            <a:ext cx="30302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endParaRPr lang="zh-CN" altLang="en-US" sz="2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6935" y="4467855"/>
            <a:ext cx="30302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  <a:endParaRPr lang="zh-CN" altLang="en-US" sz="2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9410" y="4988850"/>
            <a:ext cx="30302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endParaRPr lang="zh-CN" altLang="en-US" sz="2000" b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02850" y="23444"/>
            <a:ext cx="4635795" cy="29238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创作意图</a:t>
            </a:r>
            <a:endParaRPr lang="en-US" altLang="zh-CN" sz="2400" b="1" dirty="0" smtClean="0">
              <a:solidFill>
                <a:schemeClr val="accent2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  <a:p>
            <a:pPr algn="just"/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        第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1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处仍然是没有直接交代“我”的慌张与不安，而是通过“我”的</a:t>
            </a:r>
            <a:r>
              <a:rPr lang="zh-CN" altLang="en-US" sz="3200" b="1" u="sng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动作、表情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和父亲的</a:t>
            </a:r>
            <a:r>
              <a:rPr lang="zh-CN" altLang="en-US" sz="3200" b="1" u="sng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动作、表情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的对比描写，让人物的核心情绪一目了然，同时又增加了情节的可读性。</a:t>
            </a:r>
            <a:endParaRPr lang="zh-CN" altLang="en-US" sz="2400" b="1" dirty="0">
              <a:solidFill>
                <a:schemeClr val="accent2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2849" y="2923877"/>
            <a:ext cx="4635795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        第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2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、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3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处通过三位人物</a:t>
            </a:r>
            <a:r>
              <a:rPr lang="zh-CN" altLang="en-US" sz="3200" b="1" u="sng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内心、表情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的对比描写，烘托出了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Missy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与“我”在真相暴露时的紧张情绪与得到原凉后的欣喜之情。内心戏的描写增添了紧张效果，提升了叙事的质感。</a:t>
            </a:r>
            <a:endParaRPr lang="zh-CN" altLang="en-US" sz="2400" b="1" dirty="0">
              <a:solidFill>
                <a:schemeClr val="accent2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02850" y="5478421"/>
            <a:ext cx="4635795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        第</a:t>
            </a:r>
            <a:r>
              <a:rPr lang="en-US" altLang="zh-CN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4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处通过</a:t>
            </a:r>
            <a:r>
              <a:rPr lang="zh-CN" altLang="en-US" sz="3200" b="1" u="sng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环境描写</a:t>
            </a:r>
            <a:r>
              <a:rPr lang="zh-CN" altLang="en-US" sz="2400" b="1" dirty="0" smtClean="0">
                <a:solidFill>
                  <a:schemeClr val="accent2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，对于叙事结果进行适当留白，自然点题，回味无穷。</a:t>
            </a:r>
            <a:endParaRPr lang="en-US" altLang="zh-CN" sz="2400" b="1" dirty="0" smtClean="0">
              <a:solidFill>
                <a:schemeClr val="accent2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57075" y="55344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089402" y="30899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6" name="文本框 12"/>
          <p:cNvSpPr txBox="1"/>
          <p:nvPr>
            <p:custDataLst>
              <p:tags r:id="rId3"/>
            </p:custDataLst>
          </p:nvPr>
        </p:nvSpPr>
        <p:spPr>
          <a:xfrm>
            <a:off x="277514" y="36260"/>
            <a:ext cx="1827733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范文展示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972" y="829340"/>
            <a:ext cx="12237972" cy="60286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269974" cy="7070651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2498651" y="134872"/>
            <a:ext cx="6741042" cy="13220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dirty="0">
                <a:solidFill>
                  <a:srgbClr val="FFC000"/>
                </a:solidFill>
                <a:latin typeface="Bernard MT Condensed" panose="02050806060905020404" charset="0"/>
                <a:cs typeface="Bernard MT Condensed" panose="02050806060905020404" charset="0"/>
                <a:sym typeface="+mn-ea"/>
              </a:rPr>
              <a:t>T</a:t>
            </a:r>
            <a:r>
              <a:rPr lang="zh-CN" altLang="en-US" sz="8000" dirty="0">
                <a:solidFill>
                  <a:srgbClr val="FFC000"/>
                </a:solidFill>
                <a:latin typeface="Bernard MT Condensed" panose="02050806060905020404" charset="0"/>
                <a:cs typeface="Bernard MT Condensed" panose="02050806060905020404" charset="0"/>
                <a:sym typeface="+mn-ea"/>
              </a:rPr>
              <a:t>h</a:t>
            </a:r>
            <a:r>
              <a:rPr lang="en-US" sz="8000" dirty="0" err="1">
                <a:solidFill>
                  <a:srgbClr val="FFC000"/>
                </a:solidFill>
                <a:latin typeface="Bernard MT Condensed" panose="02050806060905020404" charset="0"/>
                <a:cs typeface="Bernard MT Condensed" panose="02050806060905020404" charset="0"/>
                <a:sym typeface="+mn-ea"/>
              </a:rPr>
              <a:t>ank</a:t>
            </a:r>
            <a:r>
              <a:rPr lang="en-US" sz="8000" dirty="0">
                <a:solidFill>
                  <a:srgbClr val="FFC000"/>
                </a:solidFill>
                <a:latin typeface="Bernard MT Condensed" panose="02050806060905020404" charset="0"/>
                <a:cs typeface="Bernard MT Condensed" panose="02050806060905020404" charset="0"/>
                <a:sym typeface="+mn-ea"/>
              </a:rPr>
              <a:t> you!</a:t>
            </a:r>
            <a:endParaRPr lang="en-US" sz="8000" dirty="0">
              <a:solidFill>
                <a:srgbClr val="FFC000"/>
              </a:solidFill>
              <a:latin typeface="Bernard MT Condensed" panose="02050806060905020404" charset="0"/>
              <a:cs typeface="Bernard MT Condensed" panose="020508060609050204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ministrator\Desktop\u=1217923744,218420754&amp;fm=253&amp;fmt=auto&amp;app=138&amp;f=JPEG.webp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" y="1430020"/>
            <a:ext cx="11927205" cy="525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87059" y="475925"/>
            <a:ext cx="11856085" cy="14773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0" algn="ctr" fontAlgn="auto">
              <a:lnSpc>
                <a:spcPts val="5400"/>
              </a:lnSpc>
            </a:pPr>
            <a:r>
              <a:rPr lang="zh-CN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通过</a:t>
            </a:r>
            <a:r>
              <a:rPr lang="en-US" altLang="zh-C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zh-CN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描写 提升叙事质感</a:t>
            </a:r>
            <a:endParaRPr lang="en-US" altLang="zh-CN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 fontAlgn="auto">
              <a:lnSpc>
                <a:spcPts val="5400"/>
              </a:lnSpc>
            </a:pPr>
            <a:r>
              <a:rPr lang="en-US" altLang="zh-C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——</a:t>
            </a:r>
            <a:r>
              <a:rPr lang="zh-CN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2023年</a:t>
            </a:r>
            <a:r>
              <a:rPr lang="en-US" altLang="zh-C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zh-CN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月名校协作体读</a:t>
            </a:r>
            <a:r>
              <a:rPr lang="zh-C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后续写</a:t>
            </a:r>
            <a:r>
              <a:rPr lang="zh-CN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讲评</a:t>
            </a:r>
            <a:r>
              <a:rPr lang="en-US" altLang="zh-C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zh-CN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真诚或友情的选择</a:t>
            </a:r>
            <a:r>
              <a:rPr lang="en-US" altLang="zh-C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zh-CN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8455594" y="5542511"/>
            <a:ext cx="3473302" cy="1065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0" algn="ctr" fontAlgn="auto">
              <a:lnSpc>
                <a:spcPts val="3800"/>
              </a:lnSpc>
            </a:pPr>
            <a:r>
              <a:rPr lang="zh-CN" altLang="en-US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Arial" panose="020B0604020202020204" pitchFamily="34" charset="0"/>
              </a:rPr>
              <a:t>金琼瑶</a:t>
            </a:r>
            <a:endParaRPr lang="zh-CN" altLang="en-US" sz="2800" b="1" dirty="0">
              <a:latin typeface="华文隶书" panose="02010800040101010101" pitchFamily="2" charset="-122"/>
              <a:ea typeface="华文隶书" panose="02010800040101010101" pitchFamily="2" charset="-122"/>
              <a:cs typeface="Arial" panose="020B0604020202020204" pitchFamily="34" charset="0"/>
            </a:endParaRPr>
          </a:p>
          <a:p>
            <a:pPr indent="0" algn="r" fontAlgn="auto">
              <a:lnSpc>
                <a:spcPts val="3800"/>
              </a:lnSpc>
            </a:pPr>
            <a:r>
              <a:rPr lang="zh-CN" altLang="en-US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Arial" panose="020B0604020202020204" pitchFamily="34" charset="0"/>
              </a:rPr>
              <a:t>浙江省杭州第四中学</a:t>
            </a:r>
            <a:endParaRPr lang="zh-CN" altLang="en-US" sz="2800" b="1" dirty="0">
              <a:latin typeface="华文隶书" panose="02010800040101010101" pitchFamily="2" charset="-122"/>
              <a:ea typeface="华文隶书" panose="0201080004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23514" y="105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13934" y="359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277514" y="76609"/>
            <a:ext cx="1836420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文本呈现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4" y="757488"/>
            <a:ext cx="12086970" cy="5398763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113934" y="3046294"/>
            <a:ext cx="2649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6251"/>
            <a:ext cx="12110484" cy="701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23514" y="105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13934" y="359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277514" y="76609"/>
            <a:ext cx="1836420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锚</a:t>
            </a:r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定伏笔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3934" y="3046294"/>
            <a:ext cx="2649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56120" y="72297"/>
            <a:ext cx="962246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  <a:hlinkClick r:id="rId4" action="ppaction://hlinksldjump"/>
              </a:rPr>
              <a:t>“契诃夫之枪”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原则在文本解读的应用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14" y="657072"/>
            <a:ext cx="8079086" cy="608397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</p:pic>
      <p:cxnSp>
        <p:nvCxnSpPr>
          <p:cNvPr id="8" name="直接连接符 7"/>
          <p:cNvCxnSpPr/>
          <p:nvPr/>
        </p:nvCxnSpPr>
        <p:spPr>
          <a:xfrm>
            <a:off x="6422064" y="2296632"/>
            <a:ext cx="1679945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83135" y="3232798"/>
            <a:ext cx="2649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cxnSp>
        <p:nvCxnSpPr>
          <p:cNvPr id="19" name="直接连接符 18"/>
          <p:cNvCxnSpPr/>
          <p:nvPr/>
        </p:nvCxnSpPr>
        <p:spPr>
          <a:xfrm>
            <a:off x="277514" y="2597887"/>
            <a:ext cx="1963420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87989" y="2895599"/>
            <a:ext cx="6276337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7205328" y="4490483"/>
            <a:ext cx="839973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355751" y="4851990"/>
            <a:ext cx="3834306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H="1">
            <a:off x="6847367" y="2296632"/>
            <a:ext cx="2360428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346017" y="1935987"/>
            <a:ext cx="1701211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伏笔</a:t>
            </a:r>
            <a:r>
              <a:rPr lang="en-US" altLang="zh-CN" sz="2800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 flipH="1">
            <a:off x="6865087" y="2895599"/>
            <a:ext cx="2360428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346016" y="2633990"/>
            <a:ext cx="1701211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伏笔</a:t>
            </a:r>
            <a:r>
              <a:rPr lang="en-US" altLang="zh-CN" sz="28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1" name="直接箭头连接符 30"/>
          <p:cNvCxnSpPr/>
          <p:nvPr/>
        </p:nvCxnSpPr>
        <p:spPr>
          <a:xfrm flipH="1">
            <a:off x="6741041" y="4805916"/>
            <a:ext cx="2360428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346015" y="4590380"/>
            <a:ext cx="1701211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伏笔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990708" y="6471683"/>
            <a:ext cx="5112380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H="1">
            <a:off x="6716229" y="6471682"/>
            <a:ext cx="2360428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346017" y="6071850"/>
            <a:ext cx="1701211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伏笔</a:t>
            </a:r>
            <a:r>
              <a:rPr lang="en-US" altLang="zh-CN" sz="2800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2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23514" y="105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13934" y="359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277514" y="76609"/>
            <a:ext cx="1836420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  <a:hlinkClick r:id="rId4" action="ppaction://hlinksldjump"/>
              </a:rPr>
              <a:t>理论简介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3934" y="3046294"/>
            <a:ext cx="2649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56120" y="72297"/>
            <a:ext cx="962246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2">
                    <a:lumMod val="75000"/>
                  </a:schemeClr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Chekhov's </a:t>
            </a:r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Gun </a:t>
            </a:r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——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“契诃夫之枪”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929" y="748625"/>
            <a:ext cx="4176823" cy="46739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14" y="748626"/>
            <a:ext cx="7377928" cy="4673979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77514" y="5518045"/>
            <a:ext cx="117142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“如果一支上了膛的枪不会开火，就不能把它放在台上。</a:t>
            </a:r>
            <a:r>
              <a:rPr lang="zh-CN" altLang="en-US" b="1" dirty="0" smtClean="0"/>
              <a:t>”</a:t>
            </a:r>
            <a:endParaRPr lang="zh-CN" altLang="en-US" dirty="0"/>
          </a:p>
          <a:p>
            <a:r>
              <a:rPr lang="zh-CN" altLang="en-US" dirty="0" smtClean="0"/>
              <a:t>   简单</a:t>
            </a:r>
            <a:r>
              <a:rPr lang="zh-CN" altLang="en-US" dirty="0"/>
              <a:t>地说，铺垫和回报</a:t>
            </a:r>
            <a:r>
              <a:rPr lang="en-US" altLang="zh-CN" dirty="0"/>
              <a:t>(Setups and payoffs)</a:t>
            </a:r>
            <a:r>
              <a:rPr lang="zh-CN" altLang="en-US" dirty="0"/>
              <a:t>就是“契诃夫之枪”</a:t>
            </a:r>
            <a:r>
              <a:rPr lang="zh-CN" altLang="en-US" dirty="0" smtClean="0"/>
              <a:t>理论在实践中的运用。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铺垫</a:t>
            </a:r>
            <a:r>
              <a:rPr lang="zh-CN" altLang="en-US" dirty="0"/>
              <a:t>是在第一幕中展示枪，而</a:t>
            </a:r>
            <a:r>
              <a:rPr lang="zh-CN" altLang="en-US" dirty="0" smtClean="0"/>
              <a:t>回报 是</a:t>
            </a:r>
            <a:r>
              <a:rPr lang="zh-CN" altLang="en-US" dirty="0"/>
              <a:t>在第三幕中开火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同样</a:t>
            </a:r>
            <a:r>
              <a:rPr lang="zh-CN" altLang="en-US" dirty="0"/>
              <a:t>的模式也适用于故事叙述的任何组成部分。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11678" y="6189010"/>
            <a:ext cx="5380074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原文的伏笔在续写中要有回应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23514" y="105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4890803" y="420182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277513" y="76609"/>
            <a:ext cx="4682784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回应伏笔、锁定情绪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3934" y="3046294"/>
            <a:ext cx="2649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7514" y="818707"/>
            <a:ext cx="11832970" cy="31700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latin typeface="Times New Roman" panose="02020603050405020304" charset="0"/>
                <a:cs typeface="Times New Roman" panose="02020603050405020304" charset="0"/>
              </a:rPr>
              <a:t>P1: An hour or so later, we presented Missy’s father with the car and the inquiry began. </a:t>
            </a:r>
            <a:endParaRPr lang="en-US" altLang="zh-CN" sz="20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0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0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514" y="4039035"/>
            <a:ext cx="1183297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latin typeface="Times New Roman" panose="02020603050405020304" charset="0"/>
                <a:cs typeface="Times New Roman" panose="02020603050405020304" charset="0"/>
              </a:rPr>
              <a:t>P2: Her father looked at me with great disbelief. </a:t>
            </a:r>
            <a:endParaRPr lang="zh-CN" altLang="en-US" sz="20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0934" y="1269199"/>
            <a:ext cx="1467293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情节</a:t>
            </a:r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56450" y="1269199"/>
            <a:ext cx="1467293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核心情绪</a:t>
            </a:r>
            <a:r>
              <a:rPr lang="en-US" altLang="zh-CN" dirty="0" smtClean="0">
                <a:solidFill>
                  <a:srgbClr val="C00000"/>
                </a:solidFill>
              </a:rPr>
              <a:t> 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78725" y="1942091"/>
            <a:ext cx="439017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1. Missy told a lie to her father calmly.</a:t>
            </a:r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78725" y="3208357"/>
            <a:ext cx="4418037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Missy’s father didn’t buy it for the dent with crashed leaves and bark .</a:t>
            </a:r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2772" y="1942091"/>
            <a:ext cx="1595952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accent2">
                    <a:lumMod val="75000"/>
                  </a:schemeClr>
                </a:solidFill>
              </a:rPr>
              <a:t>回应伏笔</a:t>
            </a:r>
            <a:r>
              <a:rPr lang="en-US" altLang="zh-CN" sz="2000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2772" y="3197601"/>
            <a:ext cx="1595952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accent2">
                    <a:lumMod val="75000"/>
                  </a:schemeClr>
                </a:solidFill>
              </a:rPr>
              <a:t>回应伏笔</a:t>
            </a:r>
            <a:r>
              <a:rPr lang="en-US" altLang="zh-CN" sz="2000" b="1" dirty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17795" y="1942091"/>
            <a:ext cx="4390178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Pretending to stay calm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Trying to be persuasive </a:t>
            </a:r>
            <a:endParaRPr lang="zh-CN" altLang="en-US" sz="2000" b="1" dirty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17795" y="3176213"/>
            <a:ext cx="439017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suspicious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2772" y="4454779"/>
            <a:ext cx="1595952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accent2">
                    <a:lumMod val="75000"/>
                  </a:schemeClr>
                </a:solidFill>
              </a:rPr>
              <a:t>回应伏笔</a:t>
            </a:r>
            <a:r>
              <a:rPr lang="en-US" altLang="zh-CN" sz="20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92654" y="4454779"/>
            <a:ext cx="4390178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1. Missy’s father turned to me to confirm.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2772" y="5404621"/>
            <a:ext cx="1595952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accent2">
                    <a:lumMod val="75000"/>
                  </a:schemeClr>
                </a:solidFill>
              </a:rPr>
              <a:t>回应伏笔</a:t>
            </a:r>
            <a:r>
              <a:rPr lang="en-US" altLang="zh-CN" sz="2000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2773" y="6202615"/>
            <a:ext cx="1595952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accent2">
                    <a:lumMod val="75000"/>
                  </a:schemeClr>
                </a:solidFill>
              </a:rPr>
              <a:t>回应伏笔</a:t>
            </a:r>
            <a:r>
              <a:rPr lang="en-US" altLang="zh-CN" sz="2000" b="1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zh-CN" alt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2381" y="5804731"/>
            <a:ext cx="5670451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 OR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92654" y="5404621"/>
            <a:ext cx="439017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2. I kept silent.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06584" y="6198808"/>
            <a:ext cx="439017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2. I chose to tell him the truth at last.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17795" y="4466034"/>
            <a:ext cx="4390178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Expectant\belief in me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Disappointed or Convinced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17795" y="5299394"/>
            <a:ext cx="4390178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Awkward\at a loss\panic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Guilty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117795" y="6048727"/>
            <a:ext cx="4390178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Awkward\at a loss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en-US" altLang="zh-CN" sz="2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Take up courage and feel relieved</a:t>
            </a:r>
            <a:endParaRPr lang="en-US" altLang="zh-CN" sz="2000" b="1" dirty="0" smtClean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flipV="1">
            <a:off x="6396762" y="2142146"/>
            <a:ext cx="659218" cy="59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flipV="1">
            <a:off x="6458577" y="3393164"/>
            <a:ext cx="659218" cy="59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V="1">
            <a:off x="6396762" y="4796893"/>
            <a:ext cx="659218" cy="59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flipV="1">
            <a:off x="6441926" y="5603479"/>
            <a:ext cx="659218" cy="59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6458577" y="6387034"/>
            <a:ext cx="659218" cy="59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6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23514" y="105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13934" y="359260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277514" y="76609"/>
            <a:ext cx="1836420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情绪汇总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3934" y="3046294"/>
            <a:ext cx="2649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56120" y="66872"/>
            <a:ext cx="9622466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3D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描写烘托核心情绪：表情、内心、动作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83135" y="3232798"/>
            <a:ext cx="26494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26441" y="862381"/>
            <a:ext cx="4826173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rgbClr val="00B0F0"/>
                </a:solidFill>
                <a:latin typeface="Times New Roman" panose="02020603050405020304" charset="0"/>
                <a:cs typeface="Times New Roman" panose="02020603050405020304" charset="0"/>
              </a:rPr>
              <a:t>核心情绪</a:t>
            </a:r>
            <a:r>
              <a:rPr lang="en-US" altLang="zh-CN" sz="4000" dirty="0" smtClean="0">
                <a:solidFill>
                  <a:srgbClr val="00B0F0"/>
                </a:solidFill>
              </a:rPr>
              <a:t> </a:t>
            </a:r>
            <a:endParaRPr lang="zh-CN" altLang="en-US" sz="4000" dirty="0">
              <a:solidFill>
                <a:srgbClr val="00B0F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7748" y="1942091"/>
            <a:ext cx="1595952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P.1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67934" y="1942091"/>
            <a:ext cx="3596931" cy="175432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zh-CN" altLang="en-US" sz="3600" b="1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强装镇定</a:t>
            </a:r>
            <a:endParaRPr lang="en-US" altLang="zh-CN" sz="3600" b="1" dirty="0" smtClean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zh-CN" altLang="en-US" sz="3600" b="1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怀疑</a:t>
            </a:r>
            <a:endParaRPr lang="en-US" altLang="zh-CN" sz="3600" b="1" dirty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zh-CN" altLang="en-US" sz="3600" b="1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失望</a:t>
            </a:r>
            <a:endParaRPr lang="en-US" altLang="zh-CN" sz="3600" b="1" dirty="0" smtClean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7748" y="4135943"/>
            <a:ext cx="1595952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P.2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67934" y="4135943"/>
            <a:ext cx="3596931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zh-CN" altLang="en-US" sz="3600" b="1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慌张</a:t>
            </a:r>
            <a:endParaRPr lang="en-US" altLang="zh-CN" sz="3600" b="1" dirty="0" smtClean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zh-CN" altLang="en-US" sz="3600" b="1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愧疚</a:t>
            </a:r>
            <a:endParaRPr lang="en-US" altLang="zh-CN" sz="3600" b="1" dirty="0" smtClean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zh-CN" altLang="en-US" sz="3600" b="1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鼓起勇气</a:t>
            </a:r>
            <a:endParaRPr lang="en-US" altLang="zh-CN" sz="3600" b="1" dirty="0" smtClean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  <a:p>
            <a:pPr marL="457200" indent="-457200">
              <a:buAutoNum type="arabicPeriod"/>
            </a:pPr>
            <a:r>
              <a:rPr lang="zh-CN" altLang="en-US" sz="3600" b="1" dirty="0" smtClean="0">
                <a:solidFill>
                  <a:srgbClr val="C0000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Times New Roman" panose="02020603050405020304" charset="0"/>
              </a:rPr>
              <a:t>释然、开心</a:t>
            </a:r>
            <a:endParaRPr lang="en-US" altLang="zh-CN" sz="3600" b="1" dirty="0" smtClean="0">
              <a:solidFill>
                <a:srgbClr val="C00000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Times New Roman" panose="02020603050405020304" charset="0"/>
            </a:endParaRPr>
          </a:p>
        </p:txBody>
      </p:sp>
      <p:sp>
        <p:nvSpPr>
          <p:cNvPr id="2" name="右大括号 1"/>
          <p:cNvSpPr/>
          <p:nvPr/>
        </p:nvSpPr>
        <p:spPr>
          <a:xfrm>
            <a:off x="6156251" y="2392326"/>
            <a:ext cx="1111102" cy="33598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7411901" y="2088216"/>
            <a:ext cx="4528462" cy="378565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rgbClr val="00B0F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表情描写？</a:t>
            </a:r>
            <a:endParaRPr lang="en-US" altLang="zh-CN" sz="6000" dirty="0" smtClean="0">
              <a:solidFill>
                <a:srgbClr val="00B0F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zh-CN" altLang="en-US" sz="6000" dirty="0" smtClean="0">
                <a:solidFill>
                  <a:srgbClr val="00B0F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内心描写？</a:t>
            </a:r>
            <a:endParaRPr lang="en-US" altLang="zh-CN" sz="6000" dirty="0" smtClean="0">
              <a:solidFill>
                <a:srgbClr val="00B0F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zh-CN" altLang="en-US" sz="6000" dirty="0" smtClean="0">
                <a:solidFill>
                  <a:srgbClr val="00B0F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动作描写？</a:t>
            </a:r>
            <a:endParaRPr lang="en-US" altLang="zh-CN" sz="6000" dirty="0" smtClean="0">
              <a:solidFill>
                <a:srgbClr val="00B0F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zh-CN" altLang="en-US" sz="6000" b="1" dirty="0" smtClean="0">
                <a:solidFill>
                  <a:srgbClr val="00B0F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（</a:t>
            </a:r>
            <a:r>
              <a:rPr lang="zh-CN" altLang="en-US" sz="3600" b="1" dirty="0" smtClean="0">
                <a:solidFill>
                  <a:srgbClr val="00B0F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环境描写</a:t>
            </a:r>
            <a:r>
              <a:rPr lang="en-US" altLang="zh-CN" sz="3600" b="1" dirty="0" smtClean="0">
                <a:solidFill>
                  <a:srgbClr val="00B0F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?</a:t>
            </a:r>
            <a:r>
              <a:rPr lang="zh-CN" altLang="en-US" sz="6000" b="1" dirty="0" smtClean="0">
                <a:solidFill>
                  <a:srgbClr val="00B0F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）</a:t>
            </a:r>
            <a:endParaRPr lang="zh-CN" altLang="en-US" sz="6000" b="1" dirty="0">
              <a:solidFill>
                <a:srgbClr val="00B0F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4" grpId="0" animBg="1"/>
      <p:bldP spid="37" grpId="0" animBg="1"/>
      <p:bldP spid="2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57075" y="55344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54527" y="352967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6" name="文本框 12"/>
          <p:cNvSpPr txBox="1"/>
          <p:nvPr>
            <p:custDataLst>
              <p:tags r:id="rId3"/>
            </p:custDataLst>
          </p:nvPr>
        </p:nvSpPr>
        <p:spPr>
          <a:xfrm>
            <a:off x="277514" y="36260"/>
            <a:ext cx="1827733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语料</a:t>
            </a:r>
            <a:r>
              <a:rPr lang="zh-CN" altLang="en-US" sz="3200" b="1" dirty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积累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6119" y="72297"/>
            <a:ext cx="962602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有关强装镇静的</a:t>
            </a:r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3D</a:t>
            </a:r>
            <a:r>
              <a:rPr lang="zh-CN" altLang="en-US" sz="3200" b="1" dirty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描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写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149" y="665446"/>
            <a:ext cx="12024995" cy="6052185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>
              <a:lnSpc>
                <a:spcPts val="3860"/>
              </a:lnSpc>
            </a:pPr>
            <a:r>
              <a:rPr lang="zh-CN" altLang="en-US" sz="3600" b="1" u="sng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表情描写</a:t>
            </a:r>
            <a:endParaRPr lang="en-US" sz="3600" b="1" u="sng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sz="36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1</a:t>
            </a:r>
            <a:r>
              <a:rPr lang="en-US" sz="36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</a:t>
            </a:r>
            <a:r>
              <a:rPr lang="zh-CN" altLang="en-US" sz="36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他完全没有显示出一丝慌乱不安。</a:t>
            </a:r>
            <a:endParaRPr lang="en-US" sz="36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sz="3600" b="1" dirty="0" smtClean="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He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showed no sign of 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panic or restlessness at all.</a:t>
            </a:r>
            <a:endParaRPr lang="en-US" sz="36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endParaRPr lang="en-US" altLang="zh-CN" sz="3600" b="1" dirty="0" smtClean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algn="ctr">
              <a:lnSpc>
                <a:spcPts val="3860"/>
              </a:lnSpc>
            </a:pPr>
            <a:r>
              <a:rPr lang="zh-CN" altLang="en-US" sz="3600" b="1" u="sng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动作描写</a:t>
            </a:r>
            <a:endParaRPr lang="en-US" altLang="zh-CN" sz="3600" b="1" u="sng" dirty="0" smtClean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6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2.</a:t>
            </a:r>
            <a:r>
              <a:rPr lang="zh-CN" altLang="en-US" sz="36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他得心应手地编制着一个看似很有说服力的故事。</a:t>
            </a:r>
            <a:r>
              <a:rPr lang="zh-CN" altLang="en-US" sz="3600" b="1" dirty="0">
                <a:latin typeface="Times New Roman" panose="02020603050405020304" charset="0"/>
                <a:cs typeface="Times New Roman" panose="02020603050405020304" charset="0"/>
              </a:rPr>
              <a:t>	</a:t>
            </a:r>
            <a:endParaRPr lang="zh-CN" altLang="en-US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zh-CN" altLang="en-US" sz="3600" b="1" dirty="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Missy was </a:t>
            </a:r>
            <a:r>
              <a:rPr lang="en-US" altLang="zh-CN" sz="36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in his element </a:t>
            </a:r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making up a seemingly </a:t>
            </a:r>
            <a:endParaRPr lang="en-US" altLang="zh-CN" sz="36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persuasive story</a:t>
            </a:r>
            <a:r>
              <a:rPr lang="en-US" altLang="zh-CN" sz="36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marL="514350" indent="-514350">
              <a:lnSpc>
                <a:spcPts val="3860"/>
              </a:lnSpc>
              <a:buAutoNum type="arabicPeriod" startAt="3"/>
            </a:pPr>
            <a:r>
              <a:rPr lang="zh-CN" altLang="en-US" sz="36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他挤挤眉毛朝我看了一眼，示意我该出手相助了。</a:t>
            </a:r>
            <a:endParaRPr lang="en-US" altLang="zh-CN" sz="36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600" b="1" dirty="0" smtClean="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36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He </a:t>
            </a:r>
            <a:r>
              <a:rPr lang="en-US" altLang="zh-CN" sz="36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eyed me with raised eyebrows</a:t>
            </a:r>
            <a:r>
              <a:rPr lang="en-US" altLang="zh-CN" sz="36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altLang="zh-CN" sz="36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indicating</a:t>
            </a:r>
            <a:r>
              <a:rPr lang="en-US" altLang="zh-CN" sz="36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it was my  </a:t>
            </a:r>
            <a:endParaRPr lang="en-US" altLang="zh-CN" sz="3600" b="1" dirty="0" smtClean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36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time to stand up for him.</a:t>
            </a:r>
            <a:endParaRPr lang="zh-CN" altLang="zh-CN" sz="36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endParaRPr lang="zh-CN" altLang="zh-CN" sz="36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endParaRPr sz="36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直角三角形 17"/>
          <p:cNvSpPr/>
          <p:nvPr>
            <p:custDataLst>
              <p:tags r:id="rId1"/>
            </p:custDataLst>
          </p:nvPr>
        </p:nvSpPr>
        <p:spPr>
          <a:xfrm flipV="1">
            <a:off x="57075" y="55344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7" name="直角三角形 16"/>
          <p:cNvSpPr/>
          <p:nvPr>
            <p:custDataLst>
              <p:tags r:id="rId2"/>
            </p:custDataLst>
          </p:nvPr>
        </p:nvSpPr>
        <p:spPr>
          <a:xfrm flipH="1">
            <a:off x="2154527" y="352967"/>
            <a:ext cx="254000" cy="254000"/>
          </a:xfrm>
          <a:prstGeom prst="rt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218" y="606966"/>
            <a:ext cx="12098782" cy="6052185"/>
          </a:xfrm>
          <a:prstGeom prst="rect">
            <a:avLst/>
          </a:prstGeom>
          <a:solidFill>
            <a:srgbClr val="000000">
              <a:alpha val="0"/>
            </a:srgb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>
              <a:lnSpc>
                <a:spcPts val="3860"/>
              </a:lnSpc>
            </a:pPr>
            <a:r>
              <a:rPr lang="zh-CN" altLang="en-US" sz="3600" b="1" u="sng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动作</a:t>
            </a:r>
            <a:r>
              <a:rPr lang="en-US" altLang="zh-CN" sz="3600" b="1" u="sng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\</a:t>
            </a:r>
            <a:r>
              <a:rPr lang="zh-CN" altLang="en-US" sz="3600" b="1" u="sng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表情描写</a:t>
            </a:r>
            <a:endParaRPr lang="en-US" altLang="zh-CN" sz="3600" b="1" u="sng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altLang="zh-CN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1. “</a:t>
            </a:r>
            <a:r>
              <a:rPr lang="zh-CN" altLang="en-US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是</a:t>
            </a:r>
            <a:r>
              <a:rPr lang="zh-CN" altLang="en-US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真的</a:t>
            </a:r>
            <a:r>
              <a:rPr lang="zh-CN" altLang="en-US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吗</a:t>
            </a:r>
            <a:r>
              <a:rPr lang="en-US" altLang="zh-CN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?”</a:t>
            </a:r>
            <a:r>
              <a:rPr lang="zh-CN" altLang="en-US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他</a:t>
            </a:r>
            <a:r>
              <a:rPr lang="zh-CN" altLang="en-US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忽然扭头看</a:t>
            </a:r>
            <a:r>
              <a:rPr lang="zh-CN" altLang="en-US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向我</a:t>
            </a:r>
            <a:r>
              <a:rPr lang="en-US" altLang="zh-CN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,</a:t>
            </a:r>
            <a:r>
              <a:rPr lang="zh-CN" altLang="en-US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追问</a:t>
            </a:r>
            <a:r>
              <a:rPr lang="zh-CN" altLang="en-US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道</a:t>
            </a:r>
            <a:r>
              <a:rPr lang="en-US" altLang="zh-CN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:“</a:t>
            </a:r>
            <a:r>
              <a:rPr lang="zh-CN" altLang="en-US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我知道你是最不可能撒谎的。</a:t>
            </a:r>
            <a:r>
              <a:rPr lang="en-US" altLang="zh-CN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”</a:t>
            </a:r>
            <a:endParaRPr lang="en-US" sz="28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“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Is that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true?”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he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jerked his head in my direction and enquired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,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endParaRPr lang="en-US" sz="3200" b="1" dirty="0" smtClean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“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I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know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you are the last person to tell a lie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.” </a:t>
            </a:r>
            <a:endParaRPr lang="en-US" sz="3200" b="1" dirty="0" smtClean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2. Missy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爸爸一步步朝我走来，眯起眼睛盯着我看。</a:t>
            </a:r>
            <a:endParaRPr lang="en-US" altLang="zh-CN" sz="32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Missy’s father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advanced on 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me, </a:t>
            </a:r>
            <a:r>
              <a:rPr lang="en-US" altLang="zh-CN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squinting fixedly at  </a:t>
            </a:r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my face</a:t>
            </a:r>
            <a:r>
              <a:rPr lang="en-US" altLang="zh-CN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3200" b="1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3</a:t>
            </a:r>
            <a:r>
              <a:rPr lang="en-US" sz="28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 </a:t>
            </a:r>
            <a:r>
              <a:rPr lang="zh-CN" altLang="en-US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我的犹豫不决令他的期待一扫而空，他转过身，一言不发地走了。</a:t>
            </a:r>
            <a:r>
              <a:rPr lang="en-US" sz="28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 </a:t>
            </a:r>
            <a:endParaRPr lang="en-US" sz="2800" b="1" dirty="0"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My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lingering hesitation having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wiped expectation off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his face, he </a:t>
            </a:r>
            <a:endParaRPr lang="en-US" sz="3200" b="1" dirty="0" smtClean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turned and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walked off without another word</a:t>
            </a:r>
            <a:r>
              <a:rPr lang="en-US" sz="32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3200" b="1" u="sng" dirty="0" smtClean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algn="ctr">
              <a:lnSpc>
                <a:spcPts val="3860"/>
              </a:lnSpc>
            </a:pPr>
            <a:r>
              <a:rPr lang="zh-CN" altLang="en-US" sz="3600" b="1" u="sng" dirty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环境描写</a:t>
            </a:r>
            <a:endParaRPr lang="en-US" sz="3600" b="1" u="sng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4</a:t>
            </a:r>
            <a:r>
              <a:rPr 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. </a:t>
            </a:r>
            <a:r>
              <a:rPr lang="zh-CN" altLang="en-US" sz="3200" b="1" dirty="0">
                <a:latin typeface="华文隶书" panose="02010800040101010101" pitchFamily="2" charset="-122"/>
                <a:ea typeface="华文隶书" panose="02010800040101010101" pitchFamily="2" charset="-122"/>
                <a:cs typeface="Times New Roman" panose="02020603050405020304" charset="0"/>
              </a:rPr>
              <a:t>接下来的几秒钟，周围一片安静。</a:t>
            </a:r>
            <a:r>
              <a:rPr sz="3200" b="1" dirty="0">
                <a:latin typeface="Times New Roman" panose="02020603050405020304" charset="0"/>
                <a:cs typeface="Times New Roman" panose="02020603050405020304" charset="0"/>
              </a:rPr>
              <a:t>	</a:t>
            </a:r>
            <a:endParaRPr lang="en-US" sz="32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For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 few seconds, </a:t>
            </a:r>
            <a:r>
              <a:rPr lang="en-US" sz="32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there was complete silence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sz="3200" b="1" dirty="0">
                <a:latin typeface="Times New Roman" panose="02020603050405020304" charset="0"/>
                <a:cs typeface="Times New Roman" panose="02020603050405020304" charset="0"/>
              </a:rPr>
              <a:t>	</a:t>
            </a:r>
            <a:endParaRPr lang="en-US" sz="32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ts val="3860"/>
              </a:lnSpc>
            </a:pPr>
            <a:endParaRPr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indent="0" algn="l" fontAlgn="auto">
              <a:lnSpc>
                <a:spcPts val="3860"/>
              </a:lnSpc>
            </a:pPr>
            <a:r>
              <a:rPr sz="2800" b="1" dirty="0">
                <a:latin typeface="Times New Roman" panose="02020603050405020304" charset="0"/>
                <a:cs typeface="Times New Roman" panose="02020603050405020304" charset="0"/>
              </a:rPr>
              <a:t>		</a:t>
            </a:r>
            <a:endParaRPr sz="28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12"/>
          <p:cNvSpPr txBox="1"/>
          <p:nvPr>
            <p:custDataLst>
              <p:tags r:id="rId3"/>
            </p:custDataLst>
          </p:nvPr>
        </p:nvSpPr>
        <p:spPr>
          <a:xfrm>
            <a:off x="277514" y="36260"/>
            <a:ext cx="1827733" cy="5835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语料积累</a:t>
            </a:r>
            <a:endParaRPr lang="zh-CN" altLang="en-US" sz="3200" b="1" dirty="0">
              <a:solidFill>
                <a:srgbClr val="FFC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6119" y="72297"/>
            <a:ext cx="962602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有关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怀疑、失望的</a:t>
            </a:r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3D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描写</a:t>
            </a:r>
            <a:endParaRPr lang="zh-CN" altLang="en-US" sz="3200" b="1" dirty="0">
              <a:solidFill>
                <a:schemeClr val="accent2">
                  <a:lumMod val="75000"/>
                </a:schemeClr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4692</Words>
  <Application>WPS 演示</Application>
  <PresentationFormat>自定义</PresentationFormat>
  <Paragraphs>243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Arial</vt:lpstr>
      <vt:lpstr>宋体</vt:lpstr>
      <vt:lpstr>Wingdings</vt:lpstr>
      <vt:lpstr>华文隶书</vt:lpstr>
      <vt:lpstr>方正舒体</vt:lpstr>
      <vt:lpstr>Times New Roman</vt:lpstr>
      <vt:lpstr>华文新魏</vt:lpstr>
      <vt:lpstr>Bernard MT Condensed</vt:lpstr>
      <vt:lpstr>微软雅黑</vt:lpstr>
      <vt:lpstr>Arial Unicode MS</vt:lpstr>
      <vt:lpstr>Calibri</vt:lpstr>
      <vt:lpstr>HelveticaNeue</vt:lpstr>
      <vt:lpstr>Helvetica 65 Medium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ttthinker</dc:creator>
  <cp:lastModifiedBy>24147</cp:lastModifiedBy>
  <cp:revision>68</cp:revision>
  <dcterms:created xsi:type="dcterms:W3CDTF">2023-09-02T08:43:00Z</dcterms:created>
  <dcterms:modified xsi:type="dcterms:W3CDTF">2023-09-09T11:35:23Z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59E44D688B804E79A464ED52FDD39E7B_12</vt:lpwstr>
  </property>
  <property fmtid="{D5CDD505-2E9C-101B-9397-08002B2CF9AE}" pid="3" name="KSOProductBuildVer">
    <vt:lpwstr>2052-11.8.2.8411</vt:lpwstr>
  </property>
</Properties>
</file>