
<file path=[Content_Types].xml><?xml version="1.0" encoding="utf-8"?>
<Types xmlns="http://schemas.openxmlformats.org/package/2006/content-types">
  <Default Extension="png" ContentType="image/png"/>
  <Default Extension="jpeg" ContentType="image/jpe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
  </p:notesMasterIdLst>
  <p:sldIdLst>
    <p:sldId id="490" r:id="rId3"/>
    <p:sldId id="270" r:id="rId4"/>
    <p:sldId id="470" r:id="rId5"/>
    <p:sldId id="471" r:id="rId7"/>
    <p:sldId id="472" r:id="rId8"/>
    <p:sldId id="473" r:id="rId9"/>
    <p:sldId id="474" r:id="rId10"/>
    <p:sldId id="475" r:id="rId11"/>
    <p:sldId id="476" r:id="rId12"/>
    <p:sldId id="477" r:id="rId13"/>
    <p:sldId id="458" r:id="rId14"/>
    <p:sldId id="459" r:id="rId15"/>
    <p:sldId id="460" r:id="rId16"/>
    <p:sldId id="461" r:id="rId17"/>
    <p:sldId id="416" r:id="rId18"/>
    <p:sldId id="417" r:id="rId19"/>
    <p:sldId id="441" r:id="rId20"/>
    <p:sldId id="448" r:id="rId21"/>
    <p:sldId id="454" r:id="rId22"/>
    <p:sldId id="277" r:id="rId23"/>
    <p:sldId id="439" r:id="rId24"/>
    <p:sldId id="399" r:id="rId25"/>
  </p:sldIdLst>
  <p:sldSz cx="12192000" cy="6858000"/>
  <p:notesSz cx="6858000" cy="9144000"/>
  <p:embeddedFontLst>
    <p:embeddedFont>
      <p:font typeface="Trebuchet MS" panose="020B0603020202020204"/>
      <p:regular r:id="rId30"/>
      <p:bold r:id="rId31"/>
      <p:italic r:id="rId32"/>
      <p:boldItalic r:id="rId33"/>
    </p:embeddedFont>
    <p:embeddedFont>
      <p:font typeface="微软雅黑" panose="020B0503020204020204" charset="-122"/>
      <p:regular r:id="rId34"/>
    </p:embeddedFont>
    <p:embeddedFont>
      <p:font typeface="华文中宋" panose="02010600040101010101" charset="-122"/>
      <p:regular r:id="rId35"/>
    </p:embeddedFont>
    <p:embeddedFont>
      <p:font typeface="Calibri" panose="020F0502020204030204" charset="0"/>
      <p:regular r:id="rId36"/>
      <p:bold r:id="rId37"/>
      <p:italic r:id="rId38"/>
      <p:boldItalic r:id="rId39"/>
    </p:embeddedFont>
    <p:embeddedFont>
      <p:font typeface="华文新魏" panose="02010800040101010101" pitchFamily="2" charset="-122"/>
      <p:regular r:id="rId40"/>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75"/>
        <p:guide pos="3982"/>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notesMaster" Target="notesMasters/notesMaster1.xml"/><Relationship Id="rId5" Type="http://schemas.openxmlformats.org/officeDocument/2006/relationships/slide" Target="slides/slide3.xml"/><Relationship Id="rId40" Type="http://schemas.openxmlformats.org/officeDocument/2006/relationships/font" Target="fonts/font11.fntdata"/><Relationship Id="rId4" Type="http://schemas.openxmlformats.org/officeDocument/2006/relationships/slide" Target="slides/slide2.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commentAuthors" Target="commentAuthors.xml"/><Relationship Id="rId28" Type="http://schemas.openxmlformats.org/officeDocument/2006/relationships/tableStyles" Target="tableStyles.xml"/><Relationship Id="rId27" Type="http://schemas.openxmlformats.org/officeDocument/2006/relationships/viewProps" Target="viewProps.xml"/><Relationship Id="rId26" Type="http://schemas.openxmlformats.org/officeDocument/2006/relationships/presProps" Target="presProps.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11" descr="水印"/>
          <p:cNvPicPr>
            <a:picLocks noChangeAspect="1"/>
          </p:cNvPicPr>
          <p:nvPr userDrawn="1"/>
        </p:nvPicPr>
        <p:blipFill>
          <a:blip r:embed="rId12"/>
          <a:stretch>
            <a:fillRect/>
          </a:stretch>
        </p:blipFill>
        <p:spPr>
          <a:xfrm>
            <a:off x="7186613" y="63500"/>
            <a:ext cx="4902200" cy="15875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png"/><Relationship Id="rId1" Type="http://schemas.openxmlformats.org/officeDocument/2006/relationships/image" Target="../media/image6.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20.xml.rels><?xml version="1.0" encoding="UTF-8" standalone="yes"?>
<Relationships xmlns="http://schemas.openxmlformats.org/package/2006/relationships"><Relationship Id="rId7" Type="http://schemas.openxmlformats.org/officeDocument/2006/relationships/notesSlide" Target="../notesSlides/notesSlide8.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0.png"/><Relationship Id="rId2" Type="http://schemas.microsoft.com/office/2007/relationships/media" Target="../media/media1.mp3"/><Relationship Id="rId1" Type="http://schemas.openxmlformats.org/officeDocument/2006/relationships/audio" Target="../media/media1.mp3"/></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1.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xml"/><Relationship Id="rId1" Type="http://schemas.openxmlformats.org/officeDocument/2006/relationships/tags" Target="../tags/tag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5.jpeg"/><Relationship Id="rId1" Type="http://schemas.openxmlformats.org/officeDocument/2006/relationships/tags" Target="../tags/tag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nchorCtr="0">
            <a:spAutoFit/>
          </a:bodyPr>
          <a:p>
            <a:pPr>
              <a:buNone/>
            </a:pPr>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pPr>
              <a:buNone/>
            </a:pP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pPr>
              <a:buNone/>
            </a:pPr>
            <a:r>
              <a:rPr lang="zh-CN" altLang="en-US" sz="4000" b="1">
                <a:solidFill>
                  <a:srgbClr val="FF0000"/>
                </a:solidFill>
                <a:latin typeface="HelveticaNeue" pitchFamily="2" charset="0"/>
                <a:ea typeface="宋体" panose="02010600030101010101" pitchFamily="2" charset="-122"/>
              </a:rPr>
              <a:t>公众号：溯恩高中英语</a:t>
            </a:r>
            <a:endParaRPr lang="zh-CN" altLang="en-US" sz="4000" b="1">
              <a:solidFill>
                <a:srgbClr val="FF0000"/>
              </a:solidFill>
              <a:latin typeface="HelveticaNeue" pitchFamily="2" charset="0"/>
              <a:ea typeface="宋体" panose="02010600030101010101" pitchFamily="2" charset="-122"/>
            </a:endParaRPr>
          </a:p>
        </p:txBody>
      </p:sp>
      <p:pic>
        <p:nvPicPr>
          <p:cNvPr id="5122" name="图片 2"/>
          <p:cNvPicPr>
            <a:picLocks noChangeAspect="1"/>
          </p:cNvPicPr>
          <p:nvPr/>
        </p:nvPicPr>
        <p:blipFill>
          <a:blip r:embed="rId1"/>
          <a:stretch>
            <a:fillRect/>
          </a:stretch>
        </p:blipFill>
        <p:spPr>
          <a:xfrm>
            <a:off x="7270750" y="2273300"/>
            <a:ext cx="3359150" cy="3359150"/>
          </a:xfrm>
          <a:prstGeom prst="rect">
            <a:avLst/>
          </a:prstGeom>
          <a:noFill/>
          <a:ln w="9525">
            <a:noFill/>
          </a:ln>
        </p:spPr>
      </p:pic>
      <p:sp>
        <p:nvSpPr>
          <p:cNvPr id="5123" name="矩形 3"/>
          <p:cNvSpPr/>
          <p:nvPr/>
        </p:nvSpPr>
        <p:spPr>
          <a:xfrm>
            <a:off x="7312025" y="1616075"/>
            <a:ext cx="3603625" cy="708025"/>
          </a:xfrm>
          <a:prstGeom prst="rect">
            <a:avLst/>
          </a:prstGeom>
          <a:noFill/>
          <a:ln w="9525">
            <a:noFill/>
          </a:ln>
        </p:spPr>
        <p:txBody>
          <a:bodyPr wrap="square" anchor="t" anchorCtr="0">
            <a:spAutoFit/>
          </a:bodyPr>
          <a:p>
            <a:pPr>
              <a:buNone/>
            </a:pPr>
            <a:r>
              <a:rPr lang="zh-CN" altLang="en-US" sz="4000" b="1">
                <a:latin typeface="华文新魏" panose="02010800040101010101" pitchFamily="2" charset="-122"/>
                <a:ea typeface="宋体" panose="02010600030101010101" pitchFamily="2" charset="-122"/>
              </a:rPr>
              <a:t>知识产权声明</a:t>
            </a:r>
            <a:endParaRPr lang="zh-CN" altLang="en-US" sz="4000" b="1">
              <a:latin typeface="华文新魏" panose="02010800040101010101" pitchFamily="2" charset="-122"/>
              <a:ea typeface="宋体" panose="0201060003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39" y="683895"/>
            <a:ext cx="11644282" cy="295999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1725" y="788351"/>
            <a:ext cx="11563738" cy="1568450"/>
          </a:xfrm>
          <a:prstGeom prst="rect">
            <a:avLst/>
          </a:prstGeom>
          <a:noFill/>
        </p:spPr>
        <p:txBody>
          <a:bodyPr wrap="square">
            <a:spAutoFit/>
          </a:bodyPr>
          <a:lstStyle/>
          <a:p>
            <a:pPr algn="l"/>
            <a:r>
              <a:rPr lang="zh-CN" altLang="en-US" sz="2400">
                <a:solidFill>
                  <a:schemeClr val="tx1"/>
                </a:solidFill>
                <a:latin typeface="Times New Roman" panose="02020603050405020304" charset="0"/>
                <a:cs typeface="Times New Roman" panose="02020603050405020304" charset="0"/>
                <a:sym typeface="+mn-ea"/>
              </a:rPr>
              <a:t>The new book,</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i="1">
                <a:solidFill>
                  <a:schemeClr val="tx1"/>
                </a:solidFill>
                <a:latin typeface="Times New Roman" panose="02020603050405020304" charset="0"/>
                <a:cs typeface="Times New Roman" panose="02020603050405020304" charset="0"/>
                <a:sym typeface="+mn-ea"/>
              </a:rPr>
              <a:t>A Memoir of My</a:t>
            </a:r>
            <a:r>
              <a:rPr lang="en-US" altLang="zh-CN" sz="2400" i="1">
                <a:solidFill>
                  <a:schemeClr val="tx1"/>
                </a:solidFill>
                <a:latin typeface="Times New Roman" panose="02020603050405020304" charset="0"/>
                <a:cs typeface="Times New Roman" panose="02020603050405020304" charset="0"/>
                <a:sym typeface="+mn-ea"/>
              </a:rPr>
              <a:t> </a:t>
            </a:r>
            <a:r>
              <a:rPr lang="zh-CN" altLang="en-US" sz="2400" i="1">
                <a:solidFill>
                  <a:schemeClr val="tx1"/>
                </a:solidFill>
                <a:latin typeface="Times New Roman" panose="02020603050405020304" charset="0"/>
                <a:cs typeface="Times New Roman" panose="02020603050405020304" charset="0"/>
                <a:sym typeface="+mn-ea"/>
              </a:rPr>
              <a:t>Former Self:</a:t>
            </a:r>
            <a:r>
              <a:rPr lang="en-US" altLang="zh-CN" sz="2400" i="1">
                <a:solidFill>
                  <a:schemeClr val="tx1"/>
                </a:solidFill>
                <a:latin typeface="Times New Roman" panose="02020603050405020304" charset="0"/>
                <a:cs typeface="Times New Roman" panose="02020603050405020304" charset="0"/>
                <a:sym typeface="+mn-ea"/>
              </a:rPr>
              <a:t> </a:t>
            </a:r>
            <a:r>
              <a:rPr lang="zh-CN" altLang="en-US" sz="2400" i="1">
                <a:solidFill>
                  <a:schemeClr val="tx1"/>
                </a:solidFill>
                <a:latin typeface="Times New Roman" panose="02020603050405020304" charset="0"/>
                <a:cs typeface="Times New Roman" panose="02020603050405020304" charset="0"/>
                <a:sym typeface="+mn-ea"/>
              </a:rPr>
              <a:t>A Life in Writing</a:t>
            </a:r>
            <a:r>
              <a:rPr lang="zh-CN" altLang="en-US" sz="2400">
                <a:solidFill>
                  <a:schemeClr val="tx1"/>
                </a:solidFill>
                <a:latin typeface="Times New Roman" panose="02020603050405020304" charset="0"/>
                <a:cs typeface="Times New Roman" panose="02020603050405020304" charset="0"/>
                <a:sym typeface="+mn-ea"/>
              </a:rPr>
              <a:t>,</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will</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feature</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four decades</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of</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Mantel</a:t>
            </a:r>
            <a:r>
              <a:rPr lang="en-US" altLang="zh-CN" sz="2400">
                <a:solidFill>
                  <a:schemeClr val="tx1"/>
                </a:solidFill>
                <a:latin typeface="Times New Roman" panose="02020603050405020304" charset="0"/>
                <a:cs typeface="Times New Roman" panose="02020603050405020304" charset="0"/>
                <a:sym typeface="+mn-ea"/>
              </a:rPr>
              <a:t>’</a:t>
            </a:r>
            <a:r>
              <a:rPr lang="zh-CN" altLang="en-US" sz="2400">
                <a:solidFill>
                  <a:schemeClr val="tx1"/>
                </a:solidFill>
                <a:latin typeface="Times New Roman" panose="02020603050405020304" charset="0"/>
                <a:cs typeface="Times New Roman" panose="02020603050405020304" charset="0"/>
                <a:sym typeface="+mn-ea"/>
              </a:rPr>
              <a:t>s</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work</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across a range of subjects, from her</a:t>
            </a:r>
            <a:r>
              <a:rPr lang="en-US" altLang="zh-CN" sz="2400">
                <a:solidFill>
                  <a:schemeClr val="tx1"/>
                </a:solidFill>
                <a:latin typeface="Times New Roman" panose="02020603050405020304" charset="0"/>
                <a:cs typeface="Times New Roman" panose="02020603050405020304" charset="0"/>
                <a:sym typeface="+mn-ea"/>
              </a:rPr>
              <a:t> </a:t>
            </a:r>
            <a:r>
              <a:rPr lang="zh-CN" altLang="en-US" sz="2400">
                <a:solidFill>
                  <a:schemeClr val="tx1"/>
                </a:solidFill>
                <a:latin typeface="Times New Roman" panose="02020603050405020304" charset="0"/>
                <a:cs typeface="Times New Roman" panose="02020603050405020304" charset="0"/>
                <a:sym typeface="+mn-ea"/>
              </a:rPr>
              <a:t>health struggles as a young woman</a:t>
            </a:r>
            <a:r>
              <a:rPr lang="en-US" altLang="zh-CN" sz="2400">
                <a:solidFill>
                  <a:schemeClr val="tx1"/>
                </a:solidFill>
                <a:latin typeface="Times New Roman" panose="02020603050405020304" charset="0"/>
                <a:cs typeface="Times New Roman" panose="02020603050405020304" charset="0"/>
                <a:sym typeface="+mn-ea"/>
              </a:rPr>
              <a:t> and her time living in Saudi Arabia to themes that fed into her novels, such as revolutionary France and Tudor England.</a:t>
            </a:r>
            <a:endParaRPr lang="en-US" altLang="zh-CN" sz="2400">
              <a:solidFill>
                <a:schemeClr val="tx1"/>
              </a:solidFill>
              <a:latin typeface="Times New Roman" panose="02020603050405020304" charset="0"/>
              <a:cs typeface="Times New Roman" panose="02020603050405020304" charset="0"/>
              <a:sym typeface="+mn-ea"/>
            </a:endParaRPr>
          </a:p>
        </p:txBody>
      </p:sp>
      <p:sp>
        <p:nvSpPr>
          <p:cNvPr id="4" name="文本框 3"/>
          <p:cNvSpPr txBox="1"/>
          <p:nvPr/>
        </p:nvSpPr>
        <p:spPr>
          <a:xfrm>
            <a:off x="489894" y="2548671"/>
            <a:ext cx="958978"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59620" y="2356388"/>
            <a:ext cx="10044727" cy="1198880"/>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新书《我以前的自我回忆录:写作生涯》将收录曼特尔四十年来的作品，涵盖一系列主题，从她年轻时的健康斗争，到她在沙特阿拉伯的生活，再到她小说中的主题，比如大革命的法国和都铎王朝的英国。</a:t>
            </a:r>
            <a:endParaRPr sz="2400">
              <a:latin typeface="华文中宋" panose="02010600040101010101" charset="-122"/>
              <a:ea typeface="华文中宋" panose="02010600040101010101" charset="-122"/>
              <a:cs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001304"/>
            <a:ext cx="11644911" cy="2450931"/>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1795" y="4015740"/>
            <a:ext cx="11404600" cy="1198880"/>
          </a:xfrm>
          <a:prstGeom prst="rect">
            <a:avLst/>
          </a:prstGeom>
          <a:noFill/>
        </p:spPr>
        <p:txBody>
          <a:bodyPr wrap="square">
            <a:spAutoFit/>
          </a:bodyPr>
          <a:lstStyle/>
          <a:p>
            <a:pPr algn="l"/>
            <a:r>
              <a:rPr sz="2400">
                <a:latin typeface="Times New Roman" panose="02020603050405020304" charset="0"/>
                <a:cs typeface="Times New Roman" panose="02020603050405020304" charset="0"/>
                <a:sym typeface="+mn-ea"/>
              </a:rPr>
              <a:t>“This provocative, intimate and often hilarious collection of Hilary’s best pieces shows one of our great essayists writing with startling precision across a huge spectrum of topics, from the deeply personal to the sublime and the absurd,” said Mantel’s agent, Bill Hamilton. </a:t>
            </a:r>
            <a:endParaRPr sz="2400">
              <a:latin typeface="Times New Roman" panose="02020603050405020304" charset="0"/>
              <a:cs typeface="Times New Roman" panose="02020603050405020304" charset="0"/>
              <a:sym typeface="+mn-ea"/>
            </a:endParaRPr>
          </a:p>
        </p:txBody>
      </p:sp>
      <p:sp>
        <p:nvSpPr>
          <p:cNvPr id="12" name="文本框 11"/>
          <p:cNvSpPr txBox="1"/>
          <p:nvPr/>
        </p:nvSpPr>
        <p:spPr>
          <a:xfrm>
            <a:off x="391725" y="5642390"/>
            <a:ext cx="958978"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5695" y="5176421"/>
            <a:ext cx="10333553" cy="1198880"/>
          </a:xfrm>
          <a:prstGeom prst="rect">
            <a:avLst/>
          </a:prstGeom>
          <a:noFill/>
        </p:spPr>
        <p:txBody>
          <a:bodyPr wrap="square" rtlCol="0">
            <a:spAutoFit/>
          </a:bodyPr>
          <a:lstStyle/>
          <a:p>
            <a:pPr algn="l">
              <a:buClrTx/>
              <a:buSzTx/>
              <a:buFontTx/>
            </a:pPr>
            <a:r>
              <a:rPr sz="2400">
                <a:latin typeface="华文中宋" panose="02010600040101010101" charset="-122"/>
                <a:ea typeface="华文中宋" panose="02010600040101010101" charset="-122"/>
                <a:cs typeface="华文中宋" panose="02010600040101010101" charset="-122"/>
              </a:rPr>
              <a:t>曼特尔的经纪人比尔·汉密尔顿说:</a:t>
            </a:r>
            <a:r>
              <a:rPr lang="en-US" sz="2400">
                <a:latin typeface="华文中宋" panose="02010600040101010101" charset="-122"/>
                <a:ea typeface="华文中宋" panose="02010600040101010101" charset="-122"/>
                <a:cs typeface="华文中宋" panose="02010600040101010101" charset="-122"/>
              </a:rPr>
              <a:t> “</a:t>
            </a:r>
            <a:r>
              <a:rPr sz="2400">
                <a:latin typeface="华文中宋" panose="02010600040101010101" charset="-122"/>
                <a:ea typeface="华文中宋" panose="02010600040101010101" charset="-122"/>
                <a:cs typeface="华文中宋" panose="02010600040101010101" charset="-122"/>
              </a:rPr>
              <a:t>这本引人入胜、亲密无间、常常令人捧腹的希拉里最佳散文集展示了我们伟大的散文家之一，她以惊人的精准度，涵盖了广泛的主题，从深刻的个人话题到崇高和荒谬的话题。”</a:t>
            </a:r>
            <a:endParaRPr sz="2400">
              <a:latin typeface="华文中宋" panose="02010600040101010101" charset="-122"/>
              <a:ea typeface="华文中宋" panose="02010600040101010101" charset="-122"/>
              <a:cs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32385"/>
            <a:ext cx="11864975" cy="1106805"/>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3. 2,000 in queue for fjord fine dining</a:t>
            </a:r>
            <a:r>
              <a:rPr lang="en-US" sz="3000" b="1">
                <a:latin typeface="Times New Roman" panose="02020603050405020304" charset="0"/>
                <a:cs typeface="Times New Roman" panose="02020603050405020304" charset="0"/>
              </a:rPr>
              <a:t> </a:t>
            </a:r>
            <a:r>
              <a:rPr lang="en-US" sz="3600" b="1"/>
              <a:t>  </a:t>
            </a:r>
            <a:endParaRPr lang="en-US" sz="3600" b="1"/>
          </a:p>
          <a:p>
            <a:pPr algn="ctr"/>
            <a:r>
              <a:rPr lang="zh-CN" sz="3000" b="1">
                <a:solidFill>
                  <a:srgbClr val="ED7D31"/>
                </a:solidFill>
                <a:latin typeface="微软雅黑" panose="020B0503020204020204" charset="-122"/>
                <a:ea typeface="微软雅黑" panose="020B0503020204020204" charset="-122"/>
                <a:cs typeface="微软雅黑" panose="020B0503020204020204" charset="-122"/>
              </a:rPr>
              <a:t>2000人排队为享用峡湾美食</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2" name="图片 1"/>
          <p:cNvPicPr>
            <a:picLocks noChangeAspect="1"/>
          </p:cNvPicPr>
          <p:nvPr/>
        </p:nvPicPr>
        <p:blipFill>
          <a:blip r:embed="rId1"/>
          <a:srcRect l="11951"/>
          <a:stretch>
            <a:fillRect/>
          </a:stretch>
        </p:blipFill>
        <p:spPr>
          <a:xfrm>
            <a:off x="1033780" y="2145665"/>
            <a:ext cx="4744085" cy="3514725"/>
          </a:xfrm>
          <a:prstGeom prst="rect">
            <a:avLst/>
          </a:prstGeom>
          <a:noFill/>
          <a:ln>
            <a:noFill/>
          </a:ln>
        </p:spPr>
      </p:pic>
      <p:pic>
        <p:nvPicPr>
          <p:cNvPr id="4" name="图片 2"/>
          <p:cNvPicPr>
            <a:picLocks noChangeAspect="1"/>
          </p:cNvPicPr>
          <p:nvPr/>
        </p:nvPicPr>
        <p:blipFill>
          <a:blip r:embed="rId2"/>
          <a:srcRect t="13064"/>
          <a:stretch>
            <a:fillRect/>
          </a:stretch>
        </p:blipFill>
        <p:spPr>
          <a:xfrm>
            <a:off x="6836410" y="2199640"/>
            <a:ext cx="4462780" cy="34607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8575" y="481330"/>
            <a:ext cx="12134215" cy="6452235"/>
          </a:xfrm>
          <a:prstGeom prst="rect">
            <a:avLst/>
          </a:prstGeom>
          <a:noFill/>
        </p:spPr>
        <p:txBody>
          <a:bodyPr wrap="square" rtlCol="0" anchor="t">
            <a:spAutoFit/>
          </a:bodyPr>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Noma, Redzepi’s Copenhagen restaurant, had been </a:t>
            </a:r>
            <a:r>
              <a:rPr lang="en-US" altLang="zh-CN" sz="2800">
                <a:solidFill>
                  <a:srgbClr val="0000FF"/>
                </a:solidFill>
                <a:latin typeface="Times New Roman" panose="02020603050405020304" charset="0"/>
                <a:cs typeface="Times New Roman" panose="02020603050405020304" charset="0"/>
              </a:rPr>
              <a:t>herald</a:t>
            </a:r>
            <a:r>
              <a:rPr sz="2600">
                <a:latin typeface="Times New Roman" panose="02020603050405020304" charset="0"/>
                <a:cs typeface="Times New Roman" panose="02020603050405020304" charset="0"/>
              </a:rPr>
              <a:t>ed as the world’s greatest and charged £453 for a dish of pinecones and reindeer.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Now other culinary experts </a:t>
            </a:r>
            <a:r>
              <a:rPr lang="en-US" sz="2600">
                <a:latin typeface="Times New Roman" panose="02020603050405020304" charset="0"/>
                <a:cs typeface="Times New Roman" panose="02020603050405020304" charset="0"/>
              </a:rPr>
              <a:t>___________(</a:t>
            </a:r>
            <a:r>
              <a:rPr sz="2600">
                <a:latin typeface="Times New Roman" panose="02020603050405020304" charset="0"/>
                <a:cs typeface="Times New Roman" panose="02020603050405020304" charset="0"/>
              </a:rPr>
              <a:t>step</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in to the gap left in Denmark’s high-end food market. Among them is Anika Madsen, a Danish chef,</a:t>
            </a:r>
            <a:r>
              <a:rPr lang="en-US" sz="2600">
                <a:latin typeface="Times New Roman" panose="02020603050405020304" charset="0"/>
                <a:cs typeface="Times New Roman" panose="02020603050405020304" charset="0"/>
              </a:rPr>
              <a:t> _______</a:t>
            </a:r>
            <a:r>
              <a:rPr sz="2600">
                <a:latin typeface="Times New Roman" panose="02020603050405020304" charset="0"/>
                <a:cs typeface="Times New Roman" panose="02020603050405020304" charset="0"/>
              </a:rPr>
              <a:t> 18-course, 6-hourdining experience is set inside the Salmon Eye, a steel-plated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float</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art installation, where the restaurant serves a maximum of 24 guests a night.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“We did not expect the bookings would go so crazy </a:t>
            </a:r>
            <a:r>
              <a:rPr lang="en-US" sz="2600">
                <a:latin typeface="Times New Roman" panose="02020603050405020304" charset="0"/>
                <a:cs typeface="Times New Roman" panose="02020603050405020304" charset="0"/>
              </a:rPr>
              <a:t>____ </a:t>
            </a:r>
            <a:r>
              <a:rPr sz="2600">
                <a:latin typeface="Times New Roman" panose="02020603050405020304" charset="0"/>
                <a:cs typeface="Times New Roman" panose="02020603050405020304" charset="0"/>
              </a:rPr>
              <a:t> lots of people would want to come,”Madsen said.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Madsen, who used to visit the Norwegian fjords on childhood </a:t>
            </a:r>
            <a:r>
              <a:rPr lang="en-US" sz="2600">
                <a:latin typeface="Times New Roman" panose="02020603050405020304" charset="0"/>
                <a:cs typeface="Times New Roman" panose="02020603050405020304" charset="0"/>
              </a:rPr>
              <a:t>________ (</a:t>
            </a:r>
            <a:r>
              <a:rPr sz="2600">
                <a:latin typeface="Times New Roman" panose="02020603050405020304" charset="0"/>
                <a:cs typeface="Times New Roman" panose="02020603050405020304" charset="0"/>
              </a:rPr>
              <a:t>holiday</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created the “hyper-local” menu to raise </a:t>
            </a:r>
            <a:r>
              <a:rPr lang="en-US" sz="2600">
                <a:latin typeface="Times New Roman" panose="02020603050405020304" charset="0"/>
                <a:cs typeface="Times New Roman" panose="02020603050405020304" charset="0"/>
              </a:rPr>
              <a:t>__________ (</a:t>
            </a:r>
            <a:r>
              <a:rPr sz="2600">
                <a:latin typeface="Times New Roman" panose="02020603050405020304" charset="0"/>
                <a:cs typeface="Times New Roman" panose="02020603050405020304" charset="0"/>
              </a:rPr>
              <a:t>aware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about sustainable food practices. Like Redzepi, she is determine</a:t>
            </a:r>
            <a:r>
              <a:rPr lang="en-US" sz="2600">
                <a:latin typeface="Times New Roman" panose="02020603050405020304" charset="0"/>
                <a:cs typeface="Times New Roman" panose="02020603050405020304" charset="0"/>
              </a:rPr>
              <a:t>d </a:t>
            </a:r>
            <a:r>
              <a:rPr lang="en-US" sz="2600">
                <a:latin typeface="Times New Roman" panose="02020603050405020304" charset="0"/>
                <a:cs typeface="Times New Roman" panose="02020603050405020304" charset="0"/>
                <a:sym typeface="+mn-ea"/>
              </a:rPr>
              <a:t>___________ </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showcase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the best of Nordic cuisine. “I </a:t>
            </a:r>
            <a:r>
              <a:rPr lang="en-US" sz="2600">
                <a:latin typeface="Times New Roman" panose="02020603050405020304" charset="0"/>
                <a:cs typeface="Times New Roman" panose="02020603050405020304" charset="0"/>
              </a:rPr>
              <a:t>_________ (</a:t>
            </a:r>
            <a:r>
              <a:rPr sz="2600">
                <a:latin typeface="Times New Roman" panose="02020603050405020304" charset="0"/>
                <a:cs typeface="Times New Roman" panose="02020603050405020304" charset="0"/>
              </a:rPr>
              <a:t>definite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hope they[diners] take away more than a really nice dinner,” she said. “Flavour is always first but we have dishes that </a:t>
            </a:r>
            <a:r>
              <a:rPr lang="en-US" altLang="zh-CN" sz="2800">
                <a:solidFill>
                  <a:srgbClr val="0000FF"/>
                </a:solidFill>
                <a:latin typeface="Times New Roman" panose="02020603050405020304" charset="0"/>
                <a:cs typeface="Times New Roman" panose="02020603050405020304" charset="0"/>
              </a:rPr>
              <a:t>poke</a:t>
            </a:r>
            <a:r>
              <a:rPr sz="2600">
                <a:latin typeface="Times New Roman" panose="02020603050405020304" charset="0"/>
                <a:cs typeface="Times New Roman" panose="02020603050405020304" charset="0"/>
              </a:rPr>
              <a:t> the consciousness, that can be </a:t>
            </a:r>
            <a:r>
              <a:rPr lang="en-US" sz="2600">
                <a:latin typeface="Times New Roman" panose="02020603050405020304" charset="0"/>
                <a:cs typeface="Times New Roman" panose="02020603050405020304" charset="0"/>
              </a:rPr>
              <a:t>___________(</a:t>
            </a:r>
            <a:r>
              <a:rPr sz="2600">
                <a:latin typeface="Times New Roman" panose="02020603050405020304" charset="0"/>
                <a:cs typeface="Times New Roman" panose="02020603050405020304" charset="0"/>
              </a:rPr>
              <a:t>challeng</a:t>
            </a:r>
            <a:r>
              <a:rPr lang="en-US" sz="2600">
                <a:latin typeface="Times New Roman" panose="02020603050405020304" charset="0"/>
                <a:cs typeface="Times New Roman" panose="02020603050405020304" charset="0"/>
              </a:rPr>
              <a:t>e)</a:t>
            </a:r>
            <a:r>
              <a:rPr sz="2600">
                <a:latin typeface="Times New Roman" panose="02020603050405020304" charset="0"/>
                <a:cs typeface="Times New Roman" panose="02020603050405020304" charset="0"/>
              </a:rPr>
              <a:t> for them to eat.” </a:t>
            </a:r>
            <a:endParaRPr sz="2600">
              <a:latin typeface="Times New Roman" panose="02020603050405020304" charset="0"/>
              <a:cs typeface="Times New Roman" panose="02020603050405020304" charset="0"/>
            </a:endParaRPr>
          </a:p>
          <a:p>
            <a:pPr indent="0" fontAlgn="auto">
              <a:lnSpc>
                <a:spcPts val="3100"/>
              </a:lnSpc>
            </a:pPr>
            <a:r>
              <a:rPr lang="en-US" sz="2600">
                <a:latin typeface="Times New Roman" panose="02020603050405020304" charset="0"/>
                <a:cs typeface="Times New Roman" panose="02020603050405020304" charset="0"/>
              </a:rPr>
              <a:t>      </a:t>
            </a:r>
            <a:r>
              <a:rPr sz="2600">
                <a:latin typeface="Times New Roman" panose="02020603050405020304" charset="0"/>
                <a:cs typeface="Times New Roman" panose="02020603050405020304" charset="0"/>
              </a:rPr>
              <a:t>The evening starts with a multisensory experience on the underwater level of the Salmon Eye, </a:t>
            </a:r>
            <a:r>
              <a:rPr lang="en-US" sz="2600">
                <a:latin typeface="Times New Roman" panose="02020603050405020304" charset="0"/>
                <a:cs typeface="Times New Roman" panose="02020603050405020304" charset="0"/>
              </a:rPr>
              <a:t>_______ (</a:t>
            </a:r>
            <a:r>
              <a:rPr sz="2600">
                <a:latin typeface="Times New Roman" panose="02020603050405020304" charset="0"/>
                <a:cs typeface="Times New Roman" panose="02020603050405020304" charset="0"/>
              </a:rPr>
              <a:t>create</a:t>
            </a:r>
            <a:r>
              <a:rPr lang="en-US" sz="2600">
                <a:latin typeface="Times New Roman" panose="02020603050405020304" charset="0"/>
                <a:cs typeface="Times New Roman" panose="02020603050405020304" charset="0"/>
              </a:rPr>
              <a:t>)</a:t>
            </a:r>
            <a:r>
              <a:rPr sz="2600">
                <a:latin typeface="Times New Roman" panose="02020603050405020304" charset="0"/>
                <a:cs typeface="Times New Roman" panose="02020603050405020304" charset="0"/>
              </a:rPr>
              <a:t> by Eide Fjordbruk, a carbon-neutral salmon farmer.</a:t>
            </a:r>
            <a:endParaRPr sz="26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a:t>
            </a:r>
            <a:r>
              <a:rPr lang="zh-CN" sz="2400" b="1">
                <a:solidFill>
                  <a:srgbClr val="ED7D31"/>
                </a:solidFill>
                <a:latin typeface="微软雅黑" panose="020B0503020204020204" charset="-122"/>
                <a:ea typeface="微软雅黑" panose="020B0503020204020204" charset="-122"/>
                <a:cs typeface="微软雅黑" panose="020B0503020204020204" charset="-122"/>
              </a:rPr>
              <a:t>泰晤士报</a:t>
            </a:r>
            <a:r>
              <a:rPr sz="2400" b="1">
                <a:solidFill>
                  <a:srgbClr val="ED7D31"/>
                </a:solidFill>
                <a:latin typeface="微软雅黑" panose="020B0503020204020204" charset="-122"/>
                <a:ea typeface="微软雅黑" panose="020B0503020204020204" charset="-122"/>
                <a:cs typeface="微软雅黑" panose="020B0503020204020204" charset="-122"/>
              </a:rPr>
              <a:t>》2023年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9</a:t>
            </a:r>
            <a:r>
              <a:rPr sz="2400" b="1">
                <a:solidFill>
                  <a:srgbClr val="ED7D31"/>
                </a:solidFill>
                <a:latin typeface="微软雅黑" panose="020B0503020204020204" charset="-122"/>
                <a:ea typeface="微软雅黑" panose="020B0503020204020204" charset="-122"/>
                <a:cs typeface="微软雅黑" panose="020B0503020204020204" charset="-122"/>
              </a:rPr>
              <a:t>月</a:t>
            </a:r>
            <a:r>
              <a:rPr lang="en-US" sz="2400" b="1">
                <a:solidFill>
                  <a:srgbClr val="ED7D31"/>
                </a:solidFill>
                <a:latin typeface="微软雅黑" panose="020B0503020204020204" charset="-122"/>
                <a:ea typeface="微软雅黑" panose="020B0503020204020204" charset="-122"/>
                <a:cs typeface="微软雅黑" panose="020B0503020204020204" charset="-122"/>
              </a:rPr>
              <a:t>2</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日</a:t>
            </a:r>
            <a:r>
              <a:rPr lang="en-US" sz="2400" b="1">
                <a:solidFill>
                  <a:srgbClr val="ED7D31"/>
                </a:solidFill>
                <a:latin typeface="微软雅黑" panose="020B0503020204020204" charset="-122"/>
                <a:ea typeface="微软雅黑" panose="020B0503020204020204" charset="-122"/>
                <a:cs typeface="微软雅黑" panose="020B0503020204020204" charset="-122"/>
              </a:rPr>
              <a:t> 39</a:t>
            </a:r>
            <a:r>
              <a:rPr lang="zh-CN" altLang="en-US" sz="2400" b="1">
                <a:solidFill>
                  <a:srgbClr val="ED7D31"/>
                </a:solidFill>
                <a:latin typeface="微软雅黑" panose="020B0503020204020204" charset="-122"/>
                <a:ea typeface="微软雅黑" panose="020B0503020204020204" charset="-122"/>
                <a:cs typeface="微软雅黑" panose="020B0503020204020204" charset="-122"/>
              </a:rPr>
              <a:t>页</a:t>
            </a:r>
            <a:r>
              <a:rPr sz="2400" b="1">
                <a:solidFill>
                  <a:srgbClr val="ED7D31"/>
                </a:solidFill>
                <a:latin typeface="微软雅黑" panose="020B0503020204020204" charset="-122"/>
                <a:ea typeface="微软雅黑" panose="020B0503020204020204" charset="-122"/>
                <a:cs typeface="微软雅黑" panose="020B0503020204020204" charset="-122"/>
              </a:rPr>
              <a:t>）</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4297680" y="1272540"/>
            <a:ext cx="19723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are stepping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7502525" y="2863215"/>
            <a:ext cx="11639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and</a:t>
            </a:r>
            <a:r>
              <a:rPr sz="2800">
                <a:solidFill>
                  <a:srgbClr val="FF0000"/>
                </a:solidFill>
                <a:latin typeface="Times New Roman" panose="02020603050405020304" charset="0"/>
                <a:cs typeface="Times New Roman" panose="02020603050405020304" charset="0"/>
                <a:sym typeface="+mn-ea"/>
              </a:rPr>
              <a:t> </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5439410" y="4052570"/>
            <a:ext cx="40030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awareness </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5824220" y="4425950"/>
            <a:ext cx="18421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to showcase</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1692275" y="5598160"/>
            <a:ext cx="183197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challenging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935480" y="6436360"/>
            <a:ext cx="12287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created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1635760" y="4813935"/>
            <a:ext cx="156083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definitely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8905875" y="3654425"/>
            <a:ext cx="139573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holidays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8709660" y="1703070"/>
            <a:ext cx="99504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whose</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8968105" y="2072005"/>
            <a:ext cx="15417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floating</a:t>
            </a:r>
            <a:endParaRPr lang="en-US"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123825" y="699135"/>
            <a:ext cx="11944350" cy="497332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herald</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 sb/sth (as sth)[ often passive] to say in public that sb/sth is good or important     </a:t>
            </a:r>
            <a:r>
              <a:rPr lang="zh-CN" sz="2800">
                <a:latin typeface="Times New Roman" panose="02020603050405020304" charset="0"/>
                <a:ea typeface="华文中宋" panose="02010600040101010101" charset="-122"/>
                <a:cs typeface="Times New Roman" panose="02020603050405020304" charset="0"/>
                <a:sym typeface="+mn-ea"/>
              </a:rPr>
              <a:t>宣布（好或重要）</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report is being heralded as a blueprint for the future of transport.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这份报告被宣称是未来运输的蓝图。</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poke</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 to push sth somewhere or move it in a particular direction with a small quick movement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推；捅；戳；探</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He poked his head around the corner to check that nobody was coming.</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他从转角处探出头来，查看有没有人过来。</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54825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23825" y="3070225"/>
            <a:ext cx="1160526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Janet Jackson’s new album has been heralded by a massive media campaign.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59435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101080"/>
            <a:ext cx="679132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Someone had poked a message under the door.</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548255"/>
            <a:ext cx="9491980" cy="521970"/>
          </a:xfrm>
          <a:prstGeom prst="rect">
            <a:avLst/>
          </a:prstGeom>
          <a:noFill/>
        </p:spPr>
        <p:txBody>
          <a:bodyPr wrap="square" rtlCol="0" anchor="t">
            <a:spAutoFit/>
          </a:bodyPr>
          <a:lstStyle/>
          <a:p>
            <a:r>
              <a:rPr sz="2800">
                <a:ea typeface="华文中宋" panose="02010600040101010101" charset="-122"/>
              </a:rPr>
              <a:t>珍妮特·杰克逊的新唱片已在媒体上进行了大规模的宣传</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547110"/>
            <a:ext cx="10963910" cy="450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91300"/>
            <a:ext cx="6915150"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熟词生义</a:t>
            </a:r>
            <a:endParaRPr kumimoji="1" lang="zh-CN" sz="2800" b="1" dirty="0">
              <a:solidFill>
                <a:schemeClr val="lt1"/>
              </a:solidFill>
              <a:sym typeface="+mn-ea"/>
            </a:endParaRPr>
          </a:p>
        </p:txBody>
      </p:sp>
      <p:sp>
        <p:nvSpPr>
          <p:cNvPr id="3" name="文本框 6"/>
          <p:cNvSpPr txBox="1"/>
          <p:nvPr/>
        </p:nvSpPr>
        <p:spPr>
          <a:xfrm>
            <a:off x="2003425" y="5605145"/>
            <a:ext cx="8297545" cy="521970"/>
          </a:xfrm>
          <a:prstGeom prst="rect">
            <a:avLst/>
          </a:prstGeom>
          <a:noFill/>
        </p:spPr>
        <p:txBody>
          <a:bodyPr wrap="square" rtlCol="0" anchor="t">
            <a:spAutoFit/>
          </a:bodyPr>
          <a:p>
            <a:r>
              <a:rPr lang="zh-CN" altLang="en-US" sz="2800">
                <a:ea typeface="华文中宋" panose="02010600040101010101" charset="-122"/>
              </a:rPr>
              <a:t>有人从门底下塞进了一张纸条。</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7857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3705" y="780415"/>
            <a:ext cx="11418570" cy="1291590"/>
          </a:xfrm>
          <a:prstGeom prst="rect">
            <a:avLst/>
          </a:prstGeom>
          <a:noFill/>
        </p:spPr>
        <p:txBody>
          <a:bodyPr wrap="square">
            <a:spAutoFit/>
          </a:bodyPr>
          <a:lstStyle/>
          <a:p>
            <a:pPr algn="l">
              <a:buClrTx/>
              <a:buSzTx/>
              <a:buFontTx/>
            </a:pPr>
            <a:r>
              <a:rPr sz="2600">
                <a:latin typeface="Times New Roman" panose="02020603050405020304" charset="0"/>
                <a:cs typeface="Times New Roman" panose="02020603050405020304" charset="0"/>
                <a:sym typeface="+mn-ea"/>
              </a:rPr>
              <a:t>Among them is Anika Madsen, a Danish chef ,whose 18-course, 6-hourdining experience is set inside the Salmon Eye, a steel-plated floating art installation, where the restaurant serves a maximum of 24 guests a night.</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12115" y="22009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83665" y="2162175"/>
            <a:ext cx="10530840" cy="1291590"/>
          </a:xfrm>
          <a:prstGeom prst="rect">
            <a:avLst/>
          </a:prstGeom>
          <a:noFill/>
        </p:spPr>
        <p:txBody>
          <a:bodyPr wrap="square" rtlCol="0">
            <a:spAutoFit/>
          </a:bodyPr>
          <a:lstStyle/>
          <a:p>
            <a:pPr algn="l">
              <a:buClrTx/>
              <a:buSzTx/>
              <a:buFontTx/>
            </a:pPr>
            <a:r>
              <a:rPr sz="2600">
                <a:ea typeface="华文中宋" panose="02010600040101010101" charset="-122"/>
              </a:rPr>
              <a:t>其中包括丹麦厨师安妮卡·马德森(Anika Madsen)，他的18道菜、6个小时的用餐体验是在镀钢的漂浮艺术装置“鲑鱼眼”(Salmon Eye)内进行的，餐厅每晚最多可接待24位客人。</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30537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27050" y="3766185"/>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“I definitely hope they</a:t>
            </a:r>
            <a:r>
              <a:rPr lang="en-US" sz="2600">
                <a:latin typeface="Times New Roman" panose="02020603050405020304" charset="0"/>
                <a:cs typeface="Times New Roman" panose="02020603050405020304" charset="0"/>
                <a:sym typeface="+mn-ea"/>
              </a:rPr>
              <a:t> </a:t>
            </a:r>
            <a:r>
              <a:rPr sz="2600">
                <a:latin typeface="Times New Roman" panose="02020603050405020304" charset="0"/>
                <a:cs typeface="Times New Roman" panose="02020603050405020304" charset="0"/>
                <a:sym typeface="+mn-ea"/>
              </a:rPr>
              <a:t>[diners] take away more than a really nice dinner,” she said. “Flavour is always first but we have dishes that poke the consciousness, that can be challenging for them to eat.”</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12115" y="52000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23988" y="517842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“我当然希望他们(食客)带走的不仅仅是一顿美味的晚餐，”她说。“味道永远是第一位的，但我们的菜能触动他们的意识，这对他们来说可能是一个挑战。”</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830" y="32385"/>
            <a:ext cx="11864975" cy="64516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4. Scans Under the Sea</a:t>
            </a:r>
            <a:r>
              <a:rPr lang="en-US" sz="3000" b="1">
                <a:latin typeface="Times New Roman" panose="02020603050405020304" charset="0"/>
                <a:cs typeface="Times New Roman" panose="02020603050405020304" charset="0"/>
              </a:rPr>
              <a:t> </a:t>
            </a:r>
            <a:r>
              <a:rPr lang="en-US" sz="3600" b="1"/>
              <a:t>  </a:t>
            </a:r>
            <a:r>
              <a:rPr lang="zh-CN" sz="3000" b="1">
                <a:solidFill>
                  <a:srgbClr val="ED7D31"/>
                </a:solidFill>
                <a:latin typeface="微软雅黑" panose="020B0503020204020204" charset="-122"/>
                <a:ea typeface="微软雅黑" panose="020B0503020204020204" charset="-122"/>
                <a:cs typeface="微软雅黑" panose="020B0503020204020204" charset="-122"/>
              </a:rPr>
              <a:t>蝠鲼水下超声孕检</a:t>
            </a:r>
            <a:endParaRPr lang="zh-CN"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2"/>
          <p:cNvPicPr>
            <a:picLocks noChangeAspect="1"/>
          </p:cNvPicPr>
          <p:nvPr/>
        </p:nvPicPr>
        <p:blipFill>
          <a:blip r:embed="rId1"/>
          <a:stretch>
            <a:fillRect/>
          </a:stretch>
        </p:blipFill>
        <p:spPr>
          <a:xfrm>
            <a:off x="2037080" y="799465"/>
            <a:ext cx="8118475" cy="6058535"/>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609600"/>
            <a:ext cx="12029440" cy="6054725"/>
          </a:xfrm>
          <a:prstGeom prst="rect">
            <a:avLst/>
          </a:prstGeom>
          <a:noFill/>
        </p:spPr>
        <p:txBody>
          <a:bodyPr wrap="square" rtlCol="0" anchor="t">
            <a:spAutoFit/>
          </a:bodyPr>
          <a:p>
            <a:pPr indent="0" fontAlgn="auto">
              <a:lnSpc>
                <a:spcPts val="3100"/>
              </a:lnSpc>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Near the end of her 12- to</a:t>
            </a:r>
            <a:r>
              <a:rPr lang="en-US" sz="2800">
                <a:latin typeface="Times New Roman" panose="02020603050405020304" charset="0"/>
                <a:cs typeface="Times New Roman" panose="02020603050405020304" charset="0"/>
              </a:rPr>
              <a:t> 1</a:t>
            </a:r>
            <a:r>
              <a:rPr sz="2800">
                <a:latin typeface="Times New Roman" panose="02020603050405020304" charset="0"/>
                <a:cs typeface="Times New Roman" panose="02020603050405020304" charset="0"/>
              </a:rPr>
              <a:t>3-month gestation, a pregnant reef manta ray </a:t>
            </a:r>
            <a:r>
              <a:rPr lang="en-US" altLang="zh-CN" sz="2800">
                <a:solidFill>
                  <a:srgbClr val="0000FF"/>
                </a:solidFill>
                <a:latin typeface="Times New Roman" panose="02020603050405020304" charset="0"/>
                <a:cs typeface="Times New Roman" panose="02020603050405020304" charset="0"/>
              </a:rPr>
              <a:t>sport</a:t>
            </a:r>
            <a:r>
              <a:rPr sz="2800">
                <a:latin typeface="Times New Roman" panose="02020603050405020304" charset="0"/>
                <a:cs typeface="Times New Roman" panose="02020603050405020304" charset="0"/>
              </a:rPr>
              <a:t>s an </a:t>
            </a:r>
            <a:r>
              <a:rPr lang="en-US" sz="2800">
                <a:latin typeface="Times New Roman" panose="02020603050405020304" charset="0"/>
                <a:cs typeface="Times New Roman" panose="02020603050405020304" charset="0"/>
              </a:rPr>
              <a:t>_________ (impress) </a:t>
            </a:r>
            <a:r>
              <a:rPr sz="2800">
                <a:latin typeface="Times New Roman" panose="02020603050405020304" charset="0"/>
                <a:cs typeface="Times New Roman" panose="02020603050405020304" charset="0"/>
              </a:rPr>
              <a:t>bulge: The fetus folded up in her womb has </a:t>
            </a:r>
            <a:r>
              <a:rPr lang="en-US" sz="2800">
                <a:latin typeface="Times New Roman" panose="02020603050405020304" charset="0"/>
                <a:cs typeface="Times New Roman" panose="02020603050405020304" charset="0"/>
              </a:rPr>
              <a:t>___</a:t>
            </a:r>
            <a:r>
              <a:rPr sz="2800">
                <a:latin typeface="Times New Roman" panose="02020603050405020304" charset="0"/>
                <a:cs typeface="Times New Roman" panose="02020603050405020304" charset="0"/>
              </a:rPr>
              <a:t> wingspan of almost five feet at full </a:t>
            </a:r>
            <a:r>
              <a:rPr lang="en-US" altLang="zh-CN" sz="2800">
                <a:solidFill>
                  <a:srgbClr val="0000FF"/>
                </a:solidFill>
                <a:latin typeface="Times New Roman" panose="02020603050405020304" charset="0"/>
                <a:cs typeface="Times New Roman" panose="02020603050405020304" charset="0"/>
              </a:rPr>
              <a:t>term</a:t>
            </a:r>
            <a:r>
              <a:rPr sz="2800">
                <a:latin typeface="Times New Roman" panose="02020603050405020304" charset="0"/>
                <a:cs typeface="Times New Roman" panose="02020603050405020304" charset="0"/>
              </a:rPr>
              <a:t>. </a:t>
            </a:r>
            <a:r>
              <a:rPr lang="en-US" sz="2800">
                <a:latin typeface="Times New Roman" panose="02020603050405020304" charset="0"/>
                <a:cs typeface="Times New Roman" panose="02020603050405020304" charset="0"/>
              </a:rPr>
              <a:t>____ </a:t>
            </a:r>
            <a:r>
              <a:rPr sz="2800">
                <a:latin typeface="Times New Roman" panose="02020603050405020304" charset="0"/>
                <a:cs typeface="Times New Roman" panose="02020603050405020304" charset="0"/>
              </a:rPr>
              <a:t>in a reef manta (Mobula alfredi), pregnancy doesn’t become </a:t>
            </a:r>
            <a:r>
              <a:rPr lang="en-US" sz="2800">
                <a:latin typeface="Times New Roman" panose="02020603050405020304" charset="0"/>
                <a:cs typeface="Times New Roman" panose="02020603050405020304" charset="0"/>
              </a:rPr>
              <a:t>_________ (outward) </a:t>
            </a:r>
            <a:r>
              <a:rPr sz="2800">
                <a:latin typeface="Times New Roman" panose="02020603050405020304" charset="0"/>
                <a:cs typeface="Times New Roman" panose="02020603050405020304" charset="0"/>
              </a:rPr>
              <a:t>visible until around halfway through gestation —so a group of scientists in the Maldives used contactless underwater sonograms to study the rays’ pregnancy and </a:t>
            </a:r>
            <a:r>
              <a:rPr lang="en-US" sz="2800">
                <a:latin typeface="Times New Roman" panose="02020603050405020304" charset="0"/>
                <a:cs typeface="Times New Roman" panose="02020603050405020304" charset="0"/>
              </a:rPr>
              <a:t>________ (mature) </a:t>
            </a:r>
            <a:r>
              <a:rPr sz="2800">
                <a:latin typeface="Times New Roman" panose="02020603050405020304" charset="0"/>
                <a:cs typeface="Times New Roman" panose="02020603050405020304" charset="0"/>
              </a:rPr>
              <a:t>states. Their findings, recently </a:t>
            </a:r>
            <a:r>
              <a:rPr lang="en-US" sz="2800">
                <a:latin typeface="Times New Roman" panose="02020603050405020304" charset="0"/>
                <a:cs typeface="Times New Roman" panose="02020603050405020304" charset="0"/>
              </a:rPr>
              <a:t>_________ (publish) </a:t>
            </a:r>
            <a:r>
              <a:rPr sz="2800">
                <a:latin typeface="Times New Roman" panose="02020603050405020304" charset="0"/>
                <a:cs typeface="Times New Roman" panose="02020603050405020304" charset="0"/>
              </a:rPr>
              <a:t>in the Journal of Fish Biology, were “alarming,” says lead author Niv Froman of the Manta Trust. After ultrasounds definitively showed which of the female reef mantas were reproductively mature versus immature,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seemed clear that scientists had underestimated the number that were mature—and likely capable of bearing pups. The new data suggest the population’s fertility rate </a:t>
            </a:r>
            <a:r>
              <a:rPr lang="en-US" sz="2800">
                <a:latin typeface="Times New Roman" panose="02020603050405020304" charset="0"/>
                <a:cs typeface="Times New Roman" panose="02020603050405020304" charset="0"/>
              </a:rPr>
              <a:t>___ (be) </a:t>
            </a:r>
            <a:r>
              <a:rPr sz="2800">
                <a:latin typeface="Times New Roman" panose="02020603050405020304" charset="0"/>
                <a:cs typeface="Times New Roman" panose="02020603050405020304" charset="0"/>
              </a:rPr>
              <a:t>lower than earlier estimates, </a:t>
            </a:r>
            <a:r>
              <a:rPr lang="en-US" sz="2800">
                <a:latin typeface="Times New Roman" panose="02020603050405020304" charset="0"/>
                <a:cs typeface="Times New Roman" panose="02020603050405020304" charset="0"/>
              </a:rPr>
              <a:t>________ (bring) </a:t>
            </a:r>
            <a:r>
              <a:rPr sz="2800">
                <a:latin typeface="Times New Roman" panose="02020603050405020304" charset="0"/>
                <a:cs typeface="Times New Roman" panose="02020603050405020304" charset="0"/>
              </a:rPr>
              <a:t>reef mantas “to an even more vulnerable level than we previously thought,” Froman says. Could a better understanding of the impact of local pressures </a:t>
            </a:r>
            <a:r>
              <a:rPr lang="en-US" sz="2800">
                <a:latin typeface="Times New Roman" panose="02020603050405020304" charset="0"/>
                <a:cs typeface="Times New Roman" panose="02020603050405020304" charset="0"/>
              </a:rPr>
              <a:t>___ </a:t>
            </a:r>
            <a:r>
              <a:rPr sz="2800">
                <a:latin typeface="Times New Roman" panose="02020603050405020304" charset="0"/>
                <a:cs typeface="Times New Roman" panose="02020603050405020304" charset="0"/>
              </a:rPr>
              <a:t>fertility rates help identify better manta conservation measures?</a:t>
            </a:r>
            <a:endParaRPr sz="2800">
              <a:latin typeface="Times New Roman" panose="02020603050405020304" charset="0"/>
              <a:cs typeface="Times New Roman" panose="02020603050405020304" charset="0"/>
            </a:endParaRPr>
          </a:p>
        </p:txBody>
      </p:sp>
      <p:sp>
        <p:nvSpPr>
          <p:cNvPr id="1048598" name="文本框 4"/>
          <p:cNvSpPr txBox="1"/>
          <p:nvPr/>
        </p:nvSpPr>
        <p:spPr>
          <a:xfrm>
            <a:off x="1881505" y="61595"/>
            <a:ext cx="8896985" cy="460375"/>
          </a:xfrm>
          <a:prstGeom prst="rect">
            <a:avLst/>
          </a:prstGeom>
          <a:noFill/>
        </p:spPr>
        <p:txBody>
          <a:bodyPr wrap="square" rtlCol="0">
            <a:spAutoFit/>
          </a:bodyPr>
          <a:p>
            <a:pPr algn="l">
              <a:buClrTx/>
              <a:buSzTx/>
              <a:buFontTx/>
            </a:pPr>
            <a:r>
              <a:rPr sz="2400" b="1">
                <a:solidFill>
                  <a:srgbClr val="ED7D31"/>
                </a:solidFill>
                <a:latin typeface="微软雅黑" panose="020B0503020204020204" charset="-122"/>
                <a:ea typeface="微软雅黑" panose="020B0503020204020204" charset="-122"/>
                <a:cs typeface="微软雅黑" panose="020B0503020204020204" charset="-122"/>
              </a:rPr>
              <a:t>（《国家地理》2023年</a:t>
            </a:r>
            <a:r>
              <a:rPr lang="en-US" sz="2400" b="1">
                <a:solidFill>
                  <a:srgbClr val="ED7D31"/>
                </a:solidFill>
                <a:latin typeface="微软雅黑" panose="020B0503020204020204" charset="-122"/>
                <a:ea typeface="微软雅黑" panose="020B0503020204020204" charset="-122"/>
                <a:cs typeface="微软雅黑" panose="020B0503020204020204" charset="-122"/>
              </a:rPr>
              <a:t>9</a:t>
            </a:r>
            <a:r>
              <a:rPr sz="2400" b="1">
                <a:solidFill>
                  <a:srgbClr val="ED7D31"/>
                </a:solidFill>
                <a:latin typeface="微软雅黑" panose="020B0503020204020204" charset="-122"/>
                <a:ea typeface="微软雅黑" panose="020B0503020204020204" charset="-122"/>
                <a:cs typeface="微软雅黑" panose="020B0503020204020204" charset="-122"/>
              </a:rPr>
              <a:t>月刊</a:t>
            </a:r>
            <a:r>
              <a:rPr lang="en-US" sz="2400" b="1">
                <a:solidFill>
                  <a:srgbClr val="ED7D31"/>
                </a:solidFill>
                <a:latin typeface="微软雅黑" panose="020B0503020204020204" charset="-122"/>
                <a:ea typeface="微软雅黑" panose="020B0503020204020204" charset="-122"/>
                <a:cs typeface="微软雅黑" panose="020B0503020204020204" charset="-122"/>
              </a:rPr>
              <a:t> </a:t>
            </a:r>
            <a:r>
              <a:rPr sz="2400" b="1">
                <a:solidFill>
                  <a:srgbClr val="ED7D31"/>
                </a:solidFill>
                <a:latin typeface="微软雅黑" panose="020B0503020204020204" charset="-122"/>
                <a:ea typeface="微软雅黑" panose="020B0503020204020204" charset="-122"/>
                <a:cs typeface="微软雅黑" panose="020B0503020204020204" charset="-122"/>
              </a:rPr>
              <a:t>BREAKTHROUGHS版面）</a:t>
            </a:r>
            <a:endParaRPr sz="24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6" name="文本框 16"/>
          <p:cNvSpPr txBox="1"/>
          <p:nvPr/>
        </p:nvSpPr>
        <p:spPr>
          <a:xfrm>
            <a:off x="0" y="0"/>
            <a:ext cx="1692275"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zh-CN" altLang="zh-CN" sz="2800" b="1" dirty="0">
              <a:solidFill>
                <a:sysClr val="window" lastClr="FFFFFF"/>
              </a:solidFill>
              <a:sym typeface="微软雅黑" panose="020B0503020204020204" charset="-122"/>
            </a:endParaRPr>
          </a:p>
        </p:txBody>
      </p:sp>
      <p:sp>
        <p:nvSpPr>
          <p:cNvPr id="4" name="文本框 3"/>
          <p:cNvSpPr txBox="1"/>
          <p:nvPr/>
        </p:nvSpPr>
        <p:spPr>
          <a:xfrm>
            <a:off x="549910" y="1052195"/>
            <a:ext cx="19723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impressive </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2479675" y="1840230"/>
            <a:ext cx="25152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outwardly </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741295" y="3030220"/>
            <a:ext cx="400304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published </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2773680" y="4198620"/>
            <a:ext cx="32619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it </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9215120" y="4975225"/>
            <a:ext cx="152527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bringing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10892790" y="5774055"/>
            <a:ext cx="5721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on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3836035" y="4975225"/>
            <a:ext cx="55118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is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6554470" y="2608580"/>
            <a:ext cx="196024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maturity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0046335" y="1041400"/>
            <a:ext cx="5645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a</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4628515" y="1442085"/>
            <a:ext cx="241490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But </a:t>
            </a:r>
            <a:endParaRPr sz="28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852170"/>
            <a:ext cx="11944350" cy="458597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sport</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to have or wear sth in a proud way    </a:t>
            </a:r>
            <a:r>
              <a:rPr lang="zh-CN" sz="2800">
                <a:latin typeface="Times New Roman" panose="02020603050405020304" charset="0"/>
                <a:ea typeface="华文中宋" panose="02010600040101010101" charset="-122"/>
                <a:cs typeface="Times New Roman" panose="02020603050405020304" charset="0"/>
                <a:sym typeface="+mn-ea"/>
              </a:rPr>
              <a:t>得意地穿戴；夸示；故意显示</a:t>
            </a:r>
            <a:endParaRPr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He was heavily-built and sported a red moustache.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他身材魁梧，留着红色的八字胡。</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term</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the end of a particular period of time, especially one for which an agreement, etc. lasts </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到期；期满</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That makes her the first TV presenter to work the full term of her pregnancy.</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sz="2800">
                <a:latin typeface="华文中宋" panose="02010600040101010101" charset="-122"/>
                <a:ea typeface="华文中宋" panose="02010600040101010101" charset="-122"/>
                <a:cs typeface="华文中宋" panose="02010600040101010101" charset="-122"/>
              </a:rPr>
              <a:t>那样，她就成了首个怀孕期间一直上班的电视节目主持人。</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451735"/>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56845" y="2983865"/>
            <a:ext cx="83083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She was sporting a T-shirt with the company’s logo on it.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551170"/>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101080"/>
            <a:ext cx="5890895"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The term of the loan has been extended.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443480"/>
            <a:ext cx="9491980" cy="521970"/>
          </a:xfrm>
          <a:prstGeom prst="rect">
            <a:avLst/>
          </a:prstGeom>
          <a:noFill/>
        </p:spPr>
        <p:txBody>
          <a:bodyPr wrap="square" rtlCol="0" anchor="t">
            <a:spAutoFit/>
          </a:bodyPr>
          <a:lstStyle/>
          <a:p>
            <a:r>
              <a:rPr lang="zh-CN" altLang="en-US" sz="2800">
                <a:ea typeface="华文中宋" panose="02010600040101010101" charset="-122"/>
              </a:rPr>
              <a:t>她穿了一件带有公司徽标</a:t>
            </a:r>
            <a:r>
              <a:rPr lang="en-US" altLang="zh-CN" sz="2800">
                <a:ea typeface="华文中宋" panose="02010600040101010101" charset="-122"/>
              </a:rPr>
              <a:t> (</a:t>
            </a:r>
            <a:r>
              <a:rPr lang="en-US" altLang="zh-CN" sz="2800">
                <a:latin typeface="Times New Roman" panose="02020603050405020304" charset="0"/>
                <a:ea typeface="华文中宋" panose="02010600040101010101" charset="-122"/>
                <a:cs typeface="Times New Roman" panose="02020603050405020304" charset="0"/>
              </a:rPr>
              <a:t>logo) </a:t>
            </a:r>
            <a:r>
              <a:rPr lang="zh-CN" altLang="en-US" sz="2800">
                <a:ea typeface="华文中宋" panose="02010600040101010101" charset="-122"/>
              </a:rPr>
              <a:t>的</a:t>
            </a:r>
            <a:r>
              <a:rPr lang="en-US" altLang="zh-CN" sz="2800">
                <a:latin typeface="Times New Roman" panose="02020603050405020304" charset="0"/>
                <a:ea typeface="华文中宋" panose="02010600040101010101" charset="-122"/>
                <a:cs typeface="Times New Roman" panose="02020603050405020304" charset="0"/>
              </a:rPr>
              <a:t>T</a:t>
            </a:r>
            <a:r>
              <a:rPr lang="zh-CN" altLang="en-US" sz="2800">
                <a:ea typeface="华文中宋" panose="02010600040101010101" charset="-122"/>
              </a:rPr>
              <a:t>恤衫。</a:t>
            </a:r>
            <a:endParaRPr lang="zh-CN" altLang="en-US" sz="2800">
              <a:ea typeface="华文中宋" panose="02010600040101010101" charset="-122"/>
            </a:endParaRPr>
          </a:p>
        </p:txBody>
      </p:sp>
      <p:cxnSp>
        <p:nvCxnSpPr>
          <p:cNvPr id="3145728" name="直接连接符 8"/>
          <p:cNvCxnSpPr/>
          <p:nvPr/>
        </p:nvCxnSpPr>
        <p:spPr>
          <a:xfrm flipV="1">
            <a:off x="211455" y="3451860"/>
            <a:ext cx="8241665" cy="215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71615"/>
            <a:ext cx="5791200" cy="298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熟词生义</a:t>
            </a:r>
            <a:endParaRPr kumimoji="1" lang="zh-CN" sz="2800" b="1" dirty="0">
              <a:solidFill>
                <a:schemeClr val="lt1"/>
              </a:solidFill>
              <a:sym typeface="+mn-ea"/>
            </a:endParaRPr>
          </a:p>
        </p:txBody>
      </p:sp>
      <p:sp>
        <p:nvSpPr>
          <p:cNvPr id="3" name="文本框 6"/>
          <p:cNvSpPr txBox="1"/>
          <p:nvPr/>
        </p:nvSpPr>
        <p:spPr>
          <a:xfrm>
            <a:off x="2003425" y="5561965"/>
            <a:ext cx="8297545" cy="521970"/>
          </a:xfrm>
          <a:prstGeom prst="rect">
            <a:avLst/>
          </a:prstGeom>
          <a:noFill/>
        </p:spPr>
        <p:txBody>
          <a:bodyPr wrap="square" rtlCol="0" anchor="t">
            <a:spAutoFit/>
          </a:bodyPr>
          <a:p>
            <a:r>
              <a:rPr lang="zh-CN" altLang="en-US" sz="2800">
                <a:ea typeface="华文中宋" panose="02010600040101010101" charset="-122"/>
              </a:rPr>
              <a:t>贷款期限已经延长了。</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wipe(down)">
                                      <p:cBhvr>
                                        <p:cTn id="31" dur="500"/>
                                        <p:tgtEl>
                                          <p:spTgt spid="1048602">
                                            <p:txEl>
                                              <p:pRg st="6" end="6"/>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wipe(down)">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681990"/>
            <a:ext cx="11751310" cy="278574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33705" y="780415"/>
            <a:ext cx="11418570" cy="1291590"/>
          </a:xfrm>
          <a:prstGeom prst="rect">
            <a:avLst/>
          </a:prstGeom>
          <a:noFill/>
        </p:spPr>
        <p:txBody>
          <a:bodyPr wrap="square">
            <a:spAutoFit/>
          </a:bodyPr>
          <a:lstStyle/>
          <a:p>
            <a:pPr algn="l">
              <a:buClrTx/>
              <a:buSzTx/>
              <a:buFontTx/>
            </a:pPr>
            <a:r>
              <a:rPr lang="en-US" sz="2600">
                <a:latin typeface="Times New Roman" panose="02020603050405020304" charset="0"/>
                <a:cs typeface="Times New Roman" panose="02020603050405020304" charset="0"/>
                <a:sym typeface="+mn-ea"/>
              </a:rPr>
              <a:t>But </a:t>
            </a:r>
            <a:r>
              <a:rPr sz="2600">
                <a:latin typeface="Times New Roman" panose="02020603050405020304" charset="0"/>
                <a:cs typeface="Times New Roman" panose="02020603050405020304" charset="0"/>
                <a:sym typeface="+mn-ea"/>
              </a:rPr>
              <a:t>in a reef manta, pregnancy doesn’t become outward</a:t>
            </a:r>
            <a:r>
              <a:rPr lang="en-US" sz="2600">
                <a:latin typeface="Times New Roman" panose="02020603050405020304" charset="0"/>
                <a:cs typeface="Times New Roman" panose="02020603050405020304" charset="0"/>
                <a:sym typeface="+mn-ea"/>
              </a:rPr>
              <a:t>ly</a:t>
            </a:r>
            <a:r>
              <a:rPr sz="2600">
                <a:latin typeface="Times New Roman" panose="02020603050405020304" charset="0"/>
                <a:cs typeface="Times New Roman" panose="02020603050405020304" charset="0"/>
                <a:sym typeface="+mn-ea"/>
              </a:rPr>
              <a:t> visible until around halfway through gestation —so a group of scientists in the Maldives used contactless underwater sonograms to study the rays’ pregnancy and matur</a:t>
            </a:r>
            <a:r>
              <a:rPr lang="en-US" sz="2600">
                <a:latin typeface="Times New Roman" panose="02020603050405020304" charset="0"/>
                <a:cs typeface="Times New Roman" panose="02020603050405020304" charset="0"/>
                <a:sym typeface="+mn-ea"/>
              </a:rPr>
              <a:t>ity</a:t>
            </a:r>
            <a:r>
              <a:rPr sz="2600">
                <a:latin typeface="Times New Roman" panose="02020603050405020304" charset="0"/>
                <a:cs typeface="Times New Roman" panose="02020603050405020304" charset="0"/>
                <a:sym typeface="+mn-ea"/>
              </a:rPr>
              <a:t> states.</a:t>
            </a:r>
            <a:endParaRPr sz="2600">
              <a:latin typeface="Times New Roman" panose="02020603050405020304" charset="0"/>
              <a:cs typeface="Times New Roman" panose="02020603050405020304" charset="0"/>
              <a:sym typeface="+mn-ea"/>
            </a:endParaRPr>
          </a:p>
        </p:txBody>
      </p:sp>
      <p:sp>
        <p:nvSpPr>
          <p:cNvPr id="4" name="文本框 3"/>
          <p:cNvSpPr txBox="1"/>
          <p:nvPr/>
        </p:nvSpPr>
        <p:spPr>
          <a:xfrm>
            <a:off x="412115" y="2200910"/>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83665" y="2162175"/>
            <a:ext cx="10530840" cy="891540"/>
          </a:xfrm>
          <a:prstGeom prst="rect">
            <a:avLst/>
          </a:prstGeom>
          <a:noFill/>
        </p:spPr>
        <p:txBody>
          <a:bodyPr wrap="square" rtlCol="0">
            <a:spAutoFit/>
          </a:bodyPr>
          <a:lstStyle/>
          <a:p>
            <a:pPr algn="l">
              <a:buClrTx/>
              <a:buSzTx/>
              <a:buFontTx/>
            </a:pPr>
            <a:r>
              <a:rPr sz="2600">
                <a:ea typeface="华文中宋" panose="02010600040101010101" charset="-122"/>
              </a:rPr>
              <a:t>但是礁蝠鲼</a:t>
            </a:r>
            <a:r>
              <a:rPr lang="zh-CN" sz="2600">
                <a:ea typeface="华文中宋" panose="02010600040101010101" charset="-122"/>
              </a:rPr>
              <a:t>只有到孕期的</a:t>
            </a:r>
            <a:r>
              <a:rPr sz="2600">
                <a:ea typeface="华文中宋" panose="02010600040101010101" charset="-122"/>
              </a:rPr>
              <a:t>一半</a:t>
            </a:r>
            <a:r>
              <a:rPr lang="zh-CN" sz="2600">
                <a:ea typeface="华文中宋" panose="02010600040101010101" charset="-122"/>
              </a:rPr>
              <a:t>时间</a:t>
            </a:r>
            <a:r>
              <a:rPr sz="2600">
                <a:ea typeface="华文中宋" panose="02010600040101010101" charset="-122"/>
              </a:rPr>
              <a:t>左右才会显现</a:t>
            </a:r>
            <a:r>
              <a:rPr lang="zh-CN" sz="2600">
                <a:ea typeface="华文中宋" panose="02010600040101010101" charset="-122"/>
              </a:rPr>
              <a:t>怀孕状态</a:t>
            </a:r>
            <a:r>
              <a:rPr sz="2600">
                <a:ea typeface="华文中宋" panose="02010600040101010101" charset="-122"/>
              </a:rPr>
              <a:t>，所以马尔代夫的一组科学家使用非接触式水下超声波来研究</a:t>
            </a:r>
            <a:r>
              <a:rPr sz="2600">
                <a:ea typeface="华文中宋" panose="02010600040101010101" charset="-122"/>
                <a:sym typeface="+mn-ea"/>
              </a:rPr>
              <a:t>蝠鲼</a:t>
            </a:r>
            <a:r>
              <a:rPr sz="2600">
                <a:ea typeface="华文中宋" panose="02010600040101010101" charset="-122"/>
              </a:rPr>
              <a:t>的怀孕和成熟状态。</a:t>
            </a:r>
            <a:endParaRPr sz="2600">
              <a:ea typeface="华文中宋" panose="02010600040101010101" charset="-122"/>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89560" y="3622040"/>
            <a:ext cx="11751310" cy="30537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527050" y="3766185"/>
            <a:ext cx="11589385"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After ultrasounds definitively showed which of the female reef mantas were reproductively mature versus immature, </a:t>
            </a:r>
            <a:r>
              <a:rPr lang="en-US" sz="2600">
                <a:latin typeface="Times New Roman" panose="02020603050405020304" charset="0"/>
                <a:cs typeface="Times New Roman" panose="02020603050405020304" charset="0"/>
                <a:sym typeface="+mn-ea"/>
              </a:rPr>
              <a:t>it</a:t>
            </a:r>
            <a:r>
              <a:rPr sz="2600">
                <a:latin typeface="Times New Roman" panose="02020603050405020304" charset="0"/>
                <a:cs typeface="Times New Roman" panose="02020603050405020304" charset="0"/>
                <a:sym typeface="+mn-ea"/>
              </a:rPr>
              <a:t> seemed clear that scientists had underestimated the number that were mature—and likely capable of bearing pups.</a:t>
            </a:r>
            <a:endParaRPr lang="en-US" sz="2600">
              <a:latin typeface="Times New Roman" panose="02020603050405020304" charset="0"/>
              <a:cs typeface="Times New Roman" panose="02020603050405020304" charset="0"/>
              <a:sym typeface="+mn-ea"/>
            </a:endParaRPr>
          </a:p>
        </p:txBody>
      </p:sp>
      <p:sp>
        <p:nvSpPr>
          <p:cNvPr id="12" name="文本框 11"/>
          <p:cNvSpPr txBox="1"/>
          <p:nvPr/>
        </p:nvSpPr>
        <p:spPr>
          <a:xfrm>
            <a:off x="412115" y="520001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8" name="文本框 7"/>
          <p:cNvSpPr txBox="1"/>
          <p:nvPr/>
        </p:nvSpPr>
        <p:spPr>
          <a:xfrm>
            <a:off x="1423988" y="5178425"/>
            <a:ext cx="10427970" cy="1291590"/>
          </a:xfrm>
          <a:prstGeom prst="rect">
            <a:avLst/>
          </a:prstGeom>
          <a:noFill/>
        </p:spPr>
        <p:txBody>
          <a:bodyPr wrap="square" rtlCol="0">
            <a:spAutoFit/>
          </a:bodyPr>
          <a:lstStyle/>
          <a:p>
            <a:pPr algn="l">
              <a:buClrTx/>
              <a:buSzTx/>
              <a:buFontTx/>
            </a:pPr>
            <a:r>
              <a:rPr sz="2600">
                <a:latin typeface="Times New Roman" panose="02020603050405020304" charset="0"/>
                <a:ea typeface="华文中宋" panose="02010600040101010101" charset="-122"/>
                <a:cs typeface="Times New Roman" panose="02020603050405020304" charset="0"/>
              </a:rPr>
              <a:t>在超声波明确地显示出哪些雌性礁蝠鲼是生殖成熟的，哪些是不成熟的之后，似乎很明显，科学家们低估了成熟</a:t>
            </a:r>
            <a:r>
              <a:rPr sz="2600">
                <a:latin typeface="Times New Roman" panose="02020603050405020304" charset="0"/>
                <a:ea typeface="华文中宋" panose="02010600040101010101" charset="-122"/>
                <a:cs typeface="Times New Roman" panose="02020603050405020304" charset="0"/>
                <a:sym typeface="+mn-ea"/>
              </a:rPr>
              <a:t>并且可能有能力生育幼崽</a:t>
            </a:r>
            <a:r>
              <a:rPr lang="zh-CN" sz="2600">
                <a:latin typeface="Times New Roman" panose="02020603050405020304" charset="0"/>
                <a:ea typeface="华文中宋" panose="02010600040101010101" charset="-122"/>
                <a:cs typeface="Times New Roman" panose="02020603050405020304" charset="0"/>
                <a:sym typeface="+mn-ea"/>
              </a:rPr>
              <a:t>的</a:t>
            </a:r>
            <a:r>
              <a:rPr sz="2600">
                <a:latin typeface="Times New Roman" panose="02020603050405020304" charset="0"/>
                <a:ea typeface="华文中宋" panose="02010600040101010101" charset="-122"/>
                <a:cs typeface="Times New Roman" panose="02020603050405020304" charset="0"/>
                <a:sym typeface="+mn-ea"/>
              </a:rPr>
              <a:t>礁蝠鲼</a:t>
            </a:r>
            <a:r>
              <a:rPr lang="zh-CN" sz="2600">
                <a:latin typeface="Times New Roman" panose="02020603050405020304" charset="0"/>
                <a:ea typeface="华文中宋" panose="02010600040101010101" charset="-122"/>
                <a:cs typeface="Times New Roman" panose="02020603050405020304" charset="0"/>
                <a:sym typeface="+mn-ea"/>
              </a:rPr>
              <a:t>的</a:t>
            </a:r>
            <a:r>
              <a:rPr sz="2600">
                <a:latin typeface="Times New Roman" panose="02020603050405020304" charset="0"/>
                <a:ea typeface="华文中宋" panose="02010600040101010101" charset="-122"/>
                <a:cs typeface="Times New Roman" panose="02020603050405020304" charset="0"/>
              </a:rPr>
              <a:t>数量。</a:t>
            </a:r>
            <a:endParaRPr sz="26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284856" y="122555"/>
            <a:ext cx="562419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9</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06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/2023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3141980" y="4930775"/>
            <a:ext cx="7052310"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September 1st</a:t>
            </a:r>
            <a:r>
              <a:t>-</a:t>
            </a:r>
            <a:r>
              <a:rPr lang="en-US"/>
              <a:t>15th</a:t>
            </a:r>
            <a:r>
              <a:t>, 202</a:t>
            </a:r>
            <a:r>
              <a:rPr lang="en-US"/>
              <a:t>3</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12700" y="480695"/>
            <a:ext cx="12082145" cy="6122670"/>
          </a:xfrm>
          <a:prstGeom prst="rect">
            <a:avLst/>
          </a:prstGeom>
          <a:ln w="12700">
            <a:miter lim="400000"/>
          </a:ln>
        </p:spPr>
        <p:txBody>
          <a:bodyPr wrap="square" lIns="45718" tIns="45718" rIns="45718" bIns="45718">
            <a:sp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A Japanese man</a:t>
            </a:r>
            <a:r>
              <a:rPr lang="en-US" sz="2800">
                <a:latin typeface="Times New Roman" panose="02020603050405020304" charset="0"/>
                <a:cs typeface="Times New Roman" panose="02020603050405020304" charset="0"/>
              </a:rPr>
              <a:t> ____________</a:t>
            </a:r>
            <a:r>
              <a:rPr sz="2800">
                <a:latin typeface="Times New Roman" panose="02020603050405020304" charset="0"/>
                <a:cs typeface="Times New Roman" panose="02020603050405020304" charset="0"/>
              </a:rPr>
              <a:t> in court to starting a fire at an animation studio that killed 36 people. Shinji Aoba carried out the attack in Kyoto four years ago because he believed the firm </a:t>
            </a:r>
            <a:r>
              <a:rPr lang="en-US" sz="2800">
                <a:latin typeface="Times New Roman" panose="02020603050405020304" charset="0"/>
                <a:cs typeface="Times New Roman" panose="02020603050405020304" charset="0"/>
              </a:rPr>
              <a:t>_________________</a:t>
            </a:r>
            <a:r>
              <a:rPr sz="2800">
                <a:latin typeface="Times New Roman" panose="02020603050405020304" charset="0"/>
                <a:cs typeface="Times New Roman" panose="02020603050405020304" charset="0"/>
              </a:rPr>
              <a:t>.</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Leaders of Southeast Asian countries are in Indonesia for a summit which they hope will help to resolve _________________ in Myanmar. The regional bloc ASEAN came up with a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after the Burmese military took power two years ago but it has been </a:t>
            </a:r>
            <a:r>
              <a:rPr lang="en-US" sz="2800">
                <a:latin typeface="Times New Roman" panose="02020603050405020304" charset="0"/>
                <a:cs typeface="Times New Roman" panose="02020603050405020304" charset="0"/>
              </a:rPr>
              <a:t>_____________</a:t>
            </a:r>
            <a:r>
              <a:rPr sz="2800">
                <a:latin typeface="Times New Roman" panose="02020603050405020304" charset="0"/>
                <a:cs typeface="Times New Roman" panose="02020603050405020304" charset="0"/>
              </a:rPr>
              <a:t> by the army generals.</a:t>
            </a:r>
            <a:endParaRPr sz="28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sz="2800">
                <a:latin typeface="Times New Roman" panose="02020603050405020304" charset="0"/>
                <a:cs typeface="Times New Roman" panose="02020603050405020304" charset="0"/>
              </a:rPr>
              <a:t>     </a:t>
            </a:r>
            <a:r>
              <a:rPr sz="2800">
                <a:latin typeface="Times New Roman" panose="02020603050405020304" charset="0"/>
                <a:cs typeface="Times New Roman" panose="02020603050405020304" charset="0"/>
              </a:rPr>
              <a:t>India has rejected comments by UN experts on the </a:t>
            </a:r>
            <a:r>
              <a:rPr lang="en-US" sz="2800">
                <a:latin typeface="Times New Roman" panose="02020603050405020304" charset="0"/>
                <a:cs typeface="Times New Roman" panose="02020603050405020304" charset="0"/>
              </a:rPr>
              <a:t>___________________</a:t>
            </a:r>
            <a:r>
              <a:rPr sz="2800">
                <a:latin typeface="Times New Roman" panose="02020603050405020304" charset="0"/>
                <a:cs typeface="Times New Roman" panose="02020603050405020304" charset="0"/>
              </a:rPr>
              <a:t> in the state of Manipur, describing them as </a:t>
            </a:r>
            <a:r>
              <a:rPr lang="en-US" sz="2800">
                <a:latin typeface="Times New Roman" panose="02020603050405020304" charset="0"/>
                <a:cs typeface="Times New Roman" panose="02020603050405020304" charset="0"/>
              </a:rPr>
              <a:t>“</a:t>
            </a:r>
            <a:r>
              <a:rPr lang="en-US" altLang="zh-CN" sz="2800">
                <a:solidFill>
                  <a:srgbClr val="0000FF"/>
                </a:solidFill>
                <a:latin typeface="Times New Roman" panose="02020603050405020304" charset="0"/>
                <a:ea typeface="+mn-ea"/>
                <a:cs typeface="Times New Roman" panose="02020603050405020304" charset="0"/>
              </a:rPr>
              <a:t>unwarranted</a:t>
            </a:r>
            <a:r>
              <a:rPr sz="2800">
                <a:latin typeface="Times New Roman" panose="02020603050405020304" charset="0"/>
                <a:cs typeface="Times New Roman" panose="02020603050405020304" charset="0"/>
              </a:rPr>
              <a:t> and </a:t>
            </a:r>
            <a:r>
              <a:rPr lang="en-US" sz="2800">
                <a:latin typeface="Times New Roman" panose="02020603050405020304" charset="0"/>
                <a:cs typeface="Times New Roman" panose="02020603050405020304" charset="0"/>
              </a:rPr>
              <a:t>__________”</a:t>
            </a:r>
            <a:r>
              <a:rPr sz="2800">
                <a:latin typeface="Times New Roman" panose="02020603050405020304" charset="0"/>
                <a:cs typeface="Times New Roman" panose="02020603050405020304" charset="0"/>
              </a:rPr>
              <a:t>. The experts said they were </a:t>
            </a:r>
            <a:r>
              <a:rPr lang="en-US" sz="2800">
                <a:latin typeface="Times New Roman" panose="02020603050405020304" charset="0"/>
                <a:cs typeface="Times New Roman" panose="02020603050405020304" charset="0"/>
              </a:rPr>
              <a:t>_______ </a:t>
            </a:r>
            <a:r>
              <a:rPr sz="2800">
                <a:latin typeface="Times New Roman" panose="02020603050405020304" charset="0"/>
                <a:cs typeface="Times New Roman" panose="02020603050405020304" charset="0"/>
              </a:rPr>
              <a:t>by reports of serious violations and abuses, including sexual violence and extrajudicial killings during ethnic unrest. The Indian government claimed the situation in the northeastern state was peaceful. More than 160 people have been killed since May due to </a:t>
            </a:r>
            <a:r>
              <a:rPr lang="en-US" sz="2800">
                <a:latin typeface="Times New Roman" panose="02020603050405020304" charset="0"/>
                <a:cs typeface="Times New Roman" panose="02020603050405020304" charset="0"/>
              </a:rPr>
              <a:t>______ </a:t>
            </a:r>
            <a:r>
              <a:rPr sz="2800">
                <a:latin typeface="Times New Roman" panose="02020603050405020304" charset="0"/>
                <a:cs typeface="Times New Roman" panose="02020603050405020304" charset="0"/>
              </a:rPr>
              <a:t>between ethnic, Meiteis, and </a:t>
            </a:r>
            <a:r>
              <a:rPr lang="en-US" sz="2800">
                <a:latin typeface="Times New Roman" panose="02020603050405020304" charset="0"/>
                <a:cs typeface="Times New Roman" panose="02020603050405020304" charset="0"/>
              </a:rPr>
              <a:t>__________ </a:t>
            </a:r>
            <a:r>
              <a:rPr sz="2800">
                <a:latin typeface="Times New Roman" panose="02020603050405020304" charset="0"/>
                <a:cs typeface="Times New Roman" panose="02020603050405020304" charset="0"/>
              </a:rPr>
              <a:t>Kuki communities.</a:t>
            </a:r>
            <a:endParaRPr sz="28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2" name="文本框 16"/>
          <p:cNvSpPr txBox="1"/>
          <p:nvPr/>
        </p:nvSpPr>
        <p:spPr>
          <a:xfrm>
            <a:off x="0" y="0"/>
            <a:ext cx="1326515"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r>
              <a:rPr sz="2200"/>
              <a:t>听力填空</a:t>
            </a:r>
            <a:r>
              <a:rPr lang="en-US" sz="2200"/>
              <a:t> </a:t>
            </a:r>
            <a:endParaRPr lang="en-US" sz="2200"/>
          </a:p>
        </p:txBody>
      </p:sp>
      <p:sp>
        <p:nvSpPr>
          <p:cNvPr id="4" name="文本框 3"/>
          <p:cNvSpPr txBox="1"/>
          <p:nvPr/>
        </p:nvSpPr>
        <p:spPr>
          <a:xfrm>
            <a:off x="2989580" y="541655"/>
            <a:ext cx="197231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has admitted</a:t>
            </a:r>
            <a:endParaRPr kumimoji="0" lang="zh-CN" alt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3689985" y="2670175"/>
            <a:ext cx="25152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peace plan</a:t>
            </a:r>
            <a:endParaRPr sz="28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3722370" y="3115945"/>
            <a:ext cx="238252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largely ignored</a:t>
            </a:r>
            <a:endParaRPr sz="28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7860665" y="3524885"/>
            <a:ext cx="326199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human rights situation</a:t>
            </a:r>
            <a:endParaRPr sz="28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3375660" y="4385945"/>
            <a:ext cx="234632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alarmed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6689090" y="5674995"/>
            <a:ext cx="168211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clashes </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8575040" y="3955415"/>
            <a:ext cx="20707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misleading</a:t>
            </a:r>
            <a:endParaRPr kumimoji="0" lang="en-US" sz="28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87630" y="6105525"/>
            <a:ext cx="233743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sz="2800">
                <a:solidFill>
                  <a:srgbClr val="FF0000"/>
                </a:solidFill>
                <a:latin typeface="Times New Roman" panose="02020603050405020304" charset="0"/>
                <a:cs typeface="Times New Roman" panose="02020603050405020304" charset="0"/>
                <a:sym typeface="+mn-ea"/>
              </a:rPr>
              <a:t> </a:t>
            </a:r>
            <a:r>
              <a:rPr sz="2800">
                <a:solidFill>
                  <a:srgbClr val="FF0000"/>
                </a:solidFill>
                <a:latin typeface="Times New Roman" panose="02020603050405020304" charset="0"/>
                <a:cs typeface="Times New Roman" panose="02020603050405020304" charset="0"/>
                <a:sym typeface="+mn-ea"/>
              </a:rPr>
              <a:t>indigenous </a:t>
            </a:r>
            <a:endParaRPr sz="28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4253865" y="1407160"/>
            <a:ext cx="3727450"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 had stolen his ideas</a:t>
            </a:r>
            <a:endParaRPr sz="28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3733165" y="2245995"/>
            <a:ext cx="2980055" cy="43053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sz="2800">
                <a:solidFill>
                  <a:srgbClr val="FF0000"/>
                </a:solidFill>
                <a:latin typeface="Times New Roman" panose="02020603050405020304" charset="0"/>
                <a:cs typeface="Times New Roman" panose="02020603050405020304" charset="0"/>
                <a:sym typeface="+mn-ea"/>
              </a:rPr>
              <a:t>the political </a:t>
            </a:r>
            <a:r>
              <a:rPr lang="en-US" altLang="zh-CN" sz="2800">
                <a:solidFill>
                  <a:srgbClr val="0000FF"/>
                </a:solidFill>
                <a:latin typeface="Times New Roman" panose="02020603050405020304" charset="0"/>
                <a:cs typeface="Times New Roman" panose="02020603050405020304" charset="0"/>
                <a:sym typeface="+mn-ea"/>
              </a:rPr>
              <a:t>turmoil</a:t>
            </a:r>
            <a:endParaRPr sz="2800">
              <a:solidFill>
                <a:srgbClr val="FF0000"/>
              </a:solidFill>
              <a:latin typeface="Times New Roman" panose="02020603050405020304" charset="0"/>
              <a:cs typeface="Times New Roman" panose="02020603050405020304" charset="0"/>
              <a:sym typeface="+mn-ea"/>
            </a:endParaRPr>
          </a:p>
        </p:txBody>
      </p:sp>
      <p:pic>
        <p:nvPicPr>
          <p:cNvPr id="3" name="BBC.09.07.2023">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335385" y="6105525"/>
            <a:ext cx="619125" cy="619125"/>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down)">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down)">
                                      <p:cBhvr>
                                        <p:cTn id="37" dur="5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wipe(down)">
                                      <p:cBhvr>
                                        <p:cTn id="5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4"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47142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turmoil</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sz="2800">
                <a:latin typeface="Times New Roman" panose="02020603050405020304" charset="0"/>
                <a:ea typeface="华文中宋" panose="02010600040101010101" charset="-122"/>
                <a:cs typeface="Times New Roman" panose="02020603050405020304" charset="0"/>
                <a:sym typeface="+mn-ea"/>
              </a:rPr>
              <a:t>a state of great anxiety and confusion    </a:t>
            </a:r>
            <a:r>
              <a:rPr lang="zh-CN" altLang="en-US" sz="2800">
                <a:latin typeface="Times New Roman" panose="02020603050405020304" charset="0"/>
                <a:ea typeface="华文中宋" panose="02010600040101010101" charset="-122"/>
                <a:cs typeface="Times New Roman" panose="02020603050405020304" charset="0"/>
                <a:sym typeface="+mn-ea"/>
              </a:rPr>
              <a:t>动乱；骚动；混乱；焦虑</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His statement threw the court into turmoil.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sz="2800">
                <a:latin typeface="Times New Roman" panose="02020603050405020304" charset="0"/>
                <a:ea typeface="华文中宋" panose="02010600040101010101" charset="-122"/>
                <a:cs typeface="Times New Roman" panose="02020603050405020304" charset="0"/>
              </a:rPr>
              <a:t>他的陈述使得法庭陷入一片混乱。</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unwarranted</a:t>
            </a:r>
            <a:r>
              <a:rPr lang="en-US" altLang="zh-CN" sz="2800"/>
              <a:t>: </a:t>
            </a:r>
            <a:r>
              <a:rPr lang="en-US" sz="2800">
                <a:latin typeface="Times New Roman" panose="02020603050405020304" charset="0"/>
                <a:ea typeface="华文中宋" panose="02010600040101010101" charset="-122"/>
                <a:cs typeface="Times New Roman" panose="02020603050405020304" charset="0"/>
                <a:sym typeface="+mn-ea"/>
              </a:rPr>
              <a:t>not reasonable or necessary; not appropriate</a:t>
            </a:r>
            <a:r>
              <a:rPr lang="en-US" sz="2800">
                <a:latin typeface="Times New Roman" panose="02020603050405020304" charset="0"/>
                <a:ea typeface="华文中宋" panose="02010600040101010101" charset="-122"/>
                <a:cs typeface="Times New Roman" panose="02020603050405020304" charset="0"/>
              </a:rPr>
              <a:t>     </a:t>
            </a:r>
            <a:endParaRPr lang="en-US"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不合理的；不必要的；无正当理由的；不适当的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He accused the police of using unwarranted brutality.</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他指控警方无端施暴</a:t>
            </a:r>
            <a:r>
              <a:rPr sz="2800">
                <a:latin typeface="华文中宋" panose="02010600040101010101" charset="-122"/>
                <a:ea typeface="华文中宋" panose="02010600040101010101" charset="-122"/>
                <a:cs typeface="华文中宋" panose="02010600040101010101" charset="-122"/>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11455" y="214122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139065" y="2662555"/>
            <a:ext cx="429133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Her mind was in (a) turmoil.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320675" y="541083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25425" y="6047105"/>
            <a:ext cx="7012940" cy="521970"/>
          </a:xfrm>
          <a:prstGeom prst="rect">
            <a:avLst/>
          </a:prstGeom>
          <a:noFill/>
        </p:spPr>
        <p:txBody>
          <a:bodyPr wrap="square" rtlCol="0">
            <a:spAutoFit/>
          </a:bodyPr>
          <a:lstStyle/>
          <a:p>
            <a:r>
              <a:rPr lang="en-US" sz="2800">
                <a:solidFill>
                  <a:srgbClr val="FF0000"/>
                </a:solidFill>
                <a:latin typeface="Times New Roman" panose="02020603050405020304" charset="0"/>
                <a:cs typeface="Times New Roman" panose="02020603050405020304" charset="0"/>
              </a:rPr>
              <a:t>Much of the criticism was totally unwarrented.</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03425" y="2140585"/>
            <a:ext cx="9491980" cy="521970"/>
          </a:xfrm>
          <a:prstGeom prst="rect">
            <a:avLst/>
          </a:prstGeom>
          <a:noFill/>
        </p:spPr>
        <p:txBody>
          <a:bodyPr wrap="square" rtlCol="0" anchor="t">
            <a:spAutoFit/>
          </a:bodyPr>
          <a:lstStyle/>
          <a:p>
            <a:r>
              <a:rPr lang="zh-CN" sz="2800">
                <a:ea typeface="华文中宋" panose="02010600040101010101" charset="-122"/>
              </a:rPr>
              <a:t>她心乱如麻</a:t>
            </a:r>
            <a:r>
              <a:rPr lang="zh-CN" altLang="en-US" sz="2800">
                <a:ea typeface="华文中宋" panose="02010600040101010101" charset="-122"/>
              </a:rPr>
              <a:t>。</a:t>
            </a:r>
            <a:endParaRPr lang="zh-CN" altLang="en-US" sz="2800">
              <a:ea typeface="华文中宋" panose="02010600040101010101" charset="-122"/>
            </a:endParaRPr>
          </a:p>
        </p:txBody>
      </p:sp>
      <p:cxnSp>
        <p:nvCxnSpPr>
          <p:cNvPr id="3145728" name="直接连接符 8"/>
          <p:cNvCxnSpPr/>
          <p:nvPr/>
        </p:nvCxnSpPr>
        <p:spPr>
          <a:xfrm flipV="1">
            <a:off x="211455" y="3117850"/>
            <a:ext cx="4114165" cy="2095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24625"/>
            <a:ext cx="6712585"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09090"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03425" y="5421630"/>
            <a:ext cx="8297545" cy="521970"/>
          </a:xfrm>
          <a:prstGeom prst="rect">
            <a:avLst/>
          </a:prstGeom>
          <a:noFill/>
        </p:spPr>
        <p:txBody>
          <a:bodyPr wrap="square" rtlCol="0" anchor="t">
            <a:spAutoFit/>
          </a:bodyPr>
          <a:p>
            <a:r>
              <a:rPr lang="zh-CN" altLang="en-US" sz="2800">
                <a:ea typeface="华文中宋" panose="02010600040101010101" charset="-122"/>
              </a:rPr>
              <a:t>这种批评基本上是毫无道理的。</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4"/>
                                        </p:tgtEl>
                                        <p:attrNameLst>
                                          <p:attrName>style.visibility</p:attrName>
                                        </p:attrNameLst>
                                      </p:cBhvr>
                                      <p:to>
                                        <p:strVal val="visible"/>
                                      </p:to>
                                    </p:set>
                                    <p:animEffect transition="in" filter="blinds(horizontal)">
                                      <p:cBhvr>
                                        <p:cTn id="15" dur="500"/>
                                        <p:tgtEl>
                                          <p:spTgt spid="104860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048608"/>
                                        </p:tgtEl>
                                        <p:attrNameLst>
                                          <p:attrName>style.visibility</p:attrName>
                                        </p:attrNameLst>
                                      </p:cBhvr>
                                      <p:to>
                                        <p:strVal val="visible"/>
                                      </p:to>
                                    </p:set>
                                    <p:animEffect transition="in" filter="blinds(horizontal)">
                                      <p:cBhvr>
                                        <p:cTn id="18" dur="500"/>
                                        <p:tgtEl>
                                          <p:spTgt spid="1048608"/>
                                        </p:tgtEl>
                                      </p:cBhvr>
                                    </p:animEffect>
                                  </p:childTnLst>
                                </p:cTn>
                              </p:par>
                              <p:par>
                                <p:cTn id="19" presetID="3" presetClass="entr" presetSubtype="10" fill="hold" nodeType="withEffect">
                                  <p:stCondLst>
                                    <p:cond delay="0"/>
                                  </p:stCondLst>
                                  <p:childTnLst>
                                    <p:set>
                                      <p:cBhvr>
                                        <p:cTn id="20" dur="1" fill="hold">
                                          <p:stCondLst>
                                            <p:cond delay="0"/>
                                          </p:stCondLst>
                                        </p:cTn>
                                        <p:tgtEl>
                                          <p:spTgt spid="3145728"/>
                                        </p:tgtEl>
                                        <p:attrNameLst>
                                          <p:attrName>style.visibility</p:attrName>
                                        </p:attrNameLst>
                                      </p:cBhvr>
                                      <p:to>
                                        <p:strVal val="visible"/>
                                      </p:to>
                                    </p:set>
                                    <p:animEffect transition="in" filter="blinds(horizontal)">
                                      <p:cBhvr>
                                        <p:cTn id="21" dur="500"/>
                                        <p:tgtEl>
                                          <p:spTgt spid="3145728"/>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par>
                                <p:cTn id="32" presetID="22" presetClass="entr" presetSubtype="4"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wipe(down)">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0" nodeType="clickEffect">
                                  <p:stCondLst>
                                    <p:cond delay="0"/>
                                  </p:stCondLst>
                                  <p:childTnLst>
                                    <p:set>
                                      <p:cBhvr>
                                        <p:cTn id="38" dur="1" fill="hold">
                                          <p:stCondLst>
                                            <p:cond delay="0"/>
                                          </p:stCondLst>
                                        </p:cTn>
                                        <p:tgtEl>
                                          <p:spTgt spid="1048606"/>
                                        </p:tgtEl>
                                        <p:attrNameLst>
                                          <p:attrName>style.visibility</p:attrName>
                                        </p:attrNameLst>
                                      </p:cBhvr>
                                      <p:to>
                                        <p:strVal val="visible"/>
                                      </p:to>
                                    </p:set>
                                    <p:animEffect transition="in" filter="blinds(horizontal)">
                                      <p:cBhvr>
                                        <p:cTn id="39" dur="500"/>
                                        <p:tgtEl>
                                          <p:spTgt spid="1048606"/>
                                        </p:tgtEl>
                                      </p:cBhvr>
                                    </p:animEffect>
                                  </p:childTnLst>
                                </p:cTn>
                              </p:par>
                              <p:par>
                                <p:cTn id="40" presetID="22" presetClass="entr" presetSubtype="4" fill="hold" nodeType="withEffect">
                                  <p:stCondLst>
                                    <p:cond delay="0"/>
                                  </p:stCondLst>
                                  <p:childTnLst>
                                    <p:set>
                                      <p:cBhvr>
                                        <p:cTn id="41" dur="1" fill="hold">
                                          <p:stCondLst>
                                            <p:cond delay="0"/>
                                          </p:stCondLst>
                                        </p:cTn>
                                        <p:tgtEl>
                                          <p:spTgt spid="3145729"/>
                                        </p:tgtEl>
                                        <p:attrNameLst>
                                          <p:attrName>style.visibility</p:attrName>
                                        </p:attrNameLst>
                                      </p:cBhvr>
                                      <p:to>
                                        <p:strVal val="visible"/>
                                      </p:to>
                                    </p:set>
                                    <p:animEffect transition="in" filter="wipe(down)">
                                      <p:cBhvr>
                                        <p:cTn id="42" dur="500"/>
                                        <p:tgtEl>
                                          <p:spTgt spid="314572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3"/>
                                        </p:tgtEl>
                                        <p:attrNameLst>
                                          <p:attrName>style.visibility</p:attrName>
                                        </p:attrNameLst>
                                      </p:cBhvr>
                                      <p:to>
                                        <p:strVal val="visible"/>
                                      </p:to>
                                    </p:set>
                                    <p:animEffect transition="in" filter="blinds(horizontal)">
                                      <p:cBhvr>
                                        <p:cTn id="45" dur="500"/>
                                        <p:tgtEl>
                                          <p:spTgt spid="3"/>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611505"/>
            <a:ext cx="11751310" cy="26924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4335" y="724535"/>
            <a:ext cx="11502390" cy="1383665"/>
          </a:xfrm>
          <a:prstGeom prst="rect">
            <a:avLst/>
          </a:prstGeom>
          <a:noFill/>
        </p:spPr>
        <p:txBody>
          <a:bodyPr wrap="square">
            <a:spAutoFit/>
          </a:bodyPr>
          <a:lstStyle/>
          <a:p>
            <a:pPr algn="l"/>
            <a:r>
              <a:rPr lang="en-US" altLang="zh-CN" sz="2800">
                <a:latin typeface="Times New Roman" panose="02020603050405020304" charset="0"/>
                <a:cs typeface="Times New Roman" panose="02020603050405020304" charset="0"/>
                <a:sym typeface="+mn-ea"/>
              </a:rPr>
              <a:t>A Japanese man has admitted in court to starting a fire at an animation studio that killed 36 people. Shinji Aoba carried out the attack in Kyoto four years ago because he believed the firm had stolen his ideas.</a:t>
            </a:r>
            <a:endParaRPr lang="en-US" altLang="zh-CN" sz="2800">
              <a:latin typeface="Times New Roman" panose="02020603050405020304" charset="0"/>
              <a:cs typeface="Times New Roman" panose="02020603050405020304" charset="0"/>
              <a:sym typeface="+mn-ea"/>
            </a:endParaRPr>
          </a:p>
        </p:txBody>
      </p:sp>
      <p:sp>
        <p:nvSpPr>
          <p:cNvPr id="4" name="文本框 3"/>
          <p:cNvSpPr txBox="1"/>
          <p:nvPr/>
        </p:nvSpPr>
        <p:spPr>
          <a:xfrm>
            <a:off x="405130" y="2220595"/>
            <a:ext cx="967740" cy="521970"/>
          </a:xfrm>
          <a:prstGeom prst="rect">
            <a:avLst/>
          </a:prstGeom>
          <a:solidFill>
            <a:srgbClr val="0070C0"/>
          </a:solidFill>
          <a:ln>
            <a:solidFill>
              <a:schemeClr val="accent4">
                <a:lumMod val="75000"/>
              </a:schemeClr>
            </a:solidFill>
          </a:ln>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397000" y="2157095"/>
            <a:ext cx="10545445" cy="86042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一名日本男子在法庭上承认在一家动画工作室纵火，造成36人死亡。Shinji Aoba四年前在京都发动了这次袭击，因为他认为该公司窃取了他的创意。</a:t>
            </a:r>
            <a:endParaRPr sz="25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3504565"/>
            <a:ext cx="11751310" cy="32524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561715"/>
            <a:ext cx="11603355" cy="1814830"/>
          </a:xfrm>
          <a:prstGeom prst="rect">
            <a:avLst/>
          </a:prstGeom>
          <a:noFill/>
        </p:spPr>
        <p:txBody>
          <a:bodyPr wrap="square">
            <a:spAutoFit/>
          </a:bodyPr>
          <a:lstStyle/>
          <a:p>
            <a:pPr algn="l"/>
            <a:r>
              <a:rPr sz="2800">
                <a:latin typeface="Times New Roman" panose="02020603050405020304" charset="0"/>
                <a:cs typeface="Times New Roman" panose="02020603050405020304" charset="0"/>
                <a:sym typeface="+mn-ea"/>
              </a:rPr>
              <a:t>Leaders of Southeast Asian countries are in Indonesia for a summit which they hope will help to resolve the political turmoil in Myanmar. The regional bloc ASEAN came up with a peace plan after the Burmese military took power two years ago but it has been largely ignored by the army generals.</a:t>
            </a:r>
            <a:endParaRPr sz="2800">
              <a:latin typeface="Times New Roman" panose="02020603050405020304" charset="0"/>
              <a:cs typeface="Times New Roman" panose="02020603050405020304" charset="0"/>
              <a:sym typeface="+mn-ea"/>
            </a:endParaRPr>
          </a:p>
        </p:txBody>
      </p:sp>
      <p:sp>
        <p:nvSpPr>
          <p:cNvPr id="12" name="文本框 11"/>
          <p:cNvSpPr txBox="1"/>
          <p:nvPr/>
        </p:nvSpPr>
        <p:spPr>
          <a:xfrm>
            <a:off x="425450" y="545782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393190" y="5393055"/>
            <a:ext cx="10603230" cy="1245235"/>
          </a:xfrm>
          <a:prstGeom prst="rect">
            <a:avLst/>
          </a:prstGeom>
          <a:noFill/>
        </p:spPr>
        <p:txBody>
          <a:bodyPr wrap="square" rtlCol="0">
            <a:spAutoFit/>
          </a:bodyPr>
          <a:lstStyle/>
          <a:p>
            <a:pPr algn="l">
              <a:buClrTx/>
              <a:buSzTx/>
              <a:buFontTx/>
            </a:pPr>
            <a:r>
              <a:rPr sz="2500">
                <a:latin typeface="Times New Roman" panose="02020603050405020304" charset="0"/>
                <a:ea typeface="华文中宋" panose="02010600040101010101" charset="-122"/>
                <a:cs typeface="Times New Roman" panose="02020603050405020304" charset="0"/>
              </a:rPr>
              <a:t>东南亚国家领导人正在印度尼西亚参加峰会，他们希望这将有助于解决缅甸的政治动荡。两年前缅甸军方掌权后，地区集团东盟提出了一项和平计划，但基本上被军方将领忽视。</a:t>
            </a:r>
            <a:endParaRPr sz="2500">
              <a:latin typeface="Times New Roman" panose="02020603050405020304" charset="0"/>
              <a:ea typeface="华文中宋" panose="02010600040101010101" charset="-122"/>
              <a:cs typeface="Times New Roman" panose="02020603050405020304" charset="0"/>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00" name="图片 99"/>
          <p:cNvPicPr>
            <a:picLocks noChangeAspect="1"/>
          </p:cNvPicPr>
          <p:nvPr/>
        </p:nvPicPr>
        <p:blipFill>
          <a:blip r:embed="rId1"/>
          <a:stretch>
            <a:fillRect/>
          </a:stretch>
        </p:blipFill>
        <p:spPr>
          <a:xfrm>
            <a:off x="2504440" y="1752600"/>
            <a:ext cx="6582857" cy="4320000"/>
          </a:xfrm>
          <a:prstGeom prst="rect">
            <a:avLst/>
          </a:prstGeom>
          <a:noFill/>
          <a:ln w="9525">
            <a:noFill/>
          </a:ln>
        </p:spPr>
      </p:pic>
      <p:sp>
        <p:nvSpPr>
          <p:cNvPr id="8" name="文本框 7"/>
          <p:cNvSpPr txBox="1"/>
          <p:nvPr>
            <p:custDataLst>
              <p:tags r:id="rId2"/>
            </p:custDataLst>
          </p:nvPr>
        </p:nvSpPr>
        <p:spPr>
          <a:xfrm>
            <a:off x="1932940" y="164465"/>
            <a:ext cx="8326120" cy="1506855"/>
          </a:xfrm>
          <a:prstGeom prst="rect">
            <a:avLst/>
          </a:prstGeom>
          <a:noFill/>
        </p:spPr>
        <p:txBody>
          <a:bodyPr wrap="square" rtlCol="0" anchor="t">
            <a:spAutoFit/>
          </a:bodyPr>
          <a:p>
            <a:pPr algn="ctr">
              <a:buClrTx/>
              <a:buSzTx/>
              <a:buFontTx/>
            </a:pPr>
            <a:r>
              <a:rPr lang="en-US" altLang="zh-CN" sz="3200" b="1"/>
              <a:t>1. China’s Moutai, Luckin launch alcohol-tinged latte to woo young Chinese consumers</a:t>
            </a:r>
            <a:endParaRPr lang="en-US" altLang="zh-CN" sz="3200" b="1"/>
          </a:p>
          <a:p>
            <a:pPr algn="ctr">
              <a:buClrTx/>
              <a:buSzTx/>
              <a:buFontTx/>
            </a:pP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酱香拿铁</a:t>
            </a: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a:t>
            </a:r>
            <a:r>
              <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刷屏朋友圈</a:t>
            </a:r>
            <a:endParaRPr lang="zh-CN" altLang="en-US"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sp>
        <p:nvSpPr>
          <p:cNvPr id="9" name="文本框 8"/>
          <p:cNvSpPr txBox="1"/>
          <p:nvPr/>
        </p:nvSpPr>
        <p:spPr>
          <a:xfrm>
            <a:off x="2205355" y="6072505"/>
            <a:ext cx="7797165" cy="645160"/>
          </a:xfrm>
          <a:prstGeom prst="rect">
            <a:avLst/>
          </a:prstGeom>
          <a:noFill/>
        </p:spPr>
        <p:txBody>
          <a:bodyPr wrap="square" rtlCol="0" anchor="t">
            <a:spAutoFit/>
          </a:bodyPr>
          <a:p>
            <a:pPr algn="ctr"/>
            <a:r>
              <a:rPr lang="zh-CN" altLang="en-US">
                <a:latin typeface="Times New Roman" panose="02020603050405020304" charset="0"/>
                <a:cs typeface="Times New Roman" panose="02020603050405020304" charset="0"/>
              </a:rPr>
              <a:t>An advertisement promoting a Kweichow Moutai liquor latte is seen at a Luckin Coffee store in Beijing, China, September 4, 2023.</a:t>
            </a:r>
            <a:endParaRPr lang="zh-CN" altLang="en-US">
              <a:latin typeface="Times New Roman" panose="02020603050405020304" charset="0"/>
              <a:cs typeface="Times New Roman" panose="0202060305040502030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76835" y="600075"/>
            <a:ext cx="11980545" cy="5626100"/>
          </a:xfrm>
          <a:prstGeom prst="rect">
            <a:avLst/>
          </a:prstGeom>
          <a:noFill/>
        </p:spPr>
        <p:txBody>
          <a:bodyPr wrap="square" rtlCol="0" anchor="t">
            <a:noAutofit/>
          </a:bodyPr>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Kweichow Moutai and coffee brand Luckin Coffee on Monday launched in China a latte </a:t>
            </a:r>
            <a:r>
              <a:rPr lang="en-US" altLang="zh-CN" sz="2400">
                <a:latin typeface="Times New Roman" panose="02020603050405020304" charset="0"/>
                <a:cs typeface="Times New Roman" panose="02020603050405020304" charset="0"/>
              </a:rPr>
              <a:t>_________ (advertise) </a:t>
            </a:r>
            <a:r>
              <a:rPr lang="zh-CN" altLang="en-US" sz="2400">
                <a:latin typeface="Times New Roman" panose="02020603050405020304" charset="0"/>
                <a:cs typeface="Times New Roman" panose="02020603050405020304" charset="0"/>
              </a:rPr>
              <a:t>as containing the </a:t>
            </a:r>
            <a:r>
              <a:rPr lang="zh-CN" altLang="en-US" sz="2400">
                <a:solidFill>
                  <a:schemeClr val="tx1"/>
                </a:solidFill>
                <a:latin typeface="Times New Roman" panose="02020603050405020304" charset="0"/>
                <a:cs typeface="Times New Roman" panose="02020603050405020304" charset="0"/>
              </a:rPr>
              <a:t>fiery </a:t>
            </a:r>
            <a:r>
              <a:rPr lang="zh-CN" altLang="en-US" sz="2400">
                <a:latin typeface="Times New Roman" panose="02020603050405020304" charset="0"/>
                <a:cs typeface="Times New Roman" panose="02020603050405020304" charset="0"/>
              </a:rPr>
              <a:t>Chinese spirit baijiu, as the Chinese </a:t>
            </a:r>
            <a:r>
              <a:rPr lang="zh-CN" altLang="en-US" sz="2400">
                <a:solidFill>
                  <a:srgbClr val="0000FF"/>
                </a:solidFill>
                <a:latin typeface="Times New Roman" panose="02020603050405020304" charset="0"/>
                <a:cs typeface="Times New Roman" panose="02020603050405020304" charset="0"/>
              </a:rPr>
              <a:t>luxury</a:t>
            </a:r>
            <a:r>
              <a:rPr lang="zh-CN" altLang="en-US" sz="2400">
                <a:latin typeface="Times New Roman" panose="02020603050405020304" charset="0"/>
                <a:cs typeface="Times New Roman" panose="02020603050405020304" charset="0"/>
              </a:rPr>
              <a:t> liquor maker aims to pull in more younger consumers.</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38 yuan ($5.23)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sauce-flavoured latte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a:t>
            </a:r>
            <a:r>
              <a:rPr lang="zh-CN" altLang="en-US" sz="2400">
                <a:solidFill>
                  <a:schemeClr val="tx1"/>
                </a:solidFill>
                <a:latin typeface="Times New Roman" panose="02020603050405020304" charset="0"/>
                <a:cs typeface="Times New Roman" panose="02020603050405020304" charset="0"/>
              </a:rPr>
              <a:t>which </a:t>
            </a:r>
            <a:r>
              <a:rPr lang="zh-CN" altLang="en-US" sz="2400">
                <a:latin typeface="Times New Roman" panose="02020603050405020304" charset="0"/>
                <a:cs typeface="Times New Roman" panose="02020603050405020304" charset="0"/>
              </a:rPr>
              <a:t>Luckin discounted </a:t>
            </a:r>
            <a:r>
              <a:rPr lang="en-US" altLang="zh-CN" sz="2400">
                <a:latin typeface="Times New Roman" panose="02020603050405020304" charset="0"/>
                <a:cs typeface="Times New Roman" panose="02020603050405020304" charset="0"/>
              </a:rPr>
              <a:t>___ </a:t>
            </a:r>
            <a:r>
              <a:rPr lang="zh-CN" altLang="en-US" sz="2400">
                <a:latin typeface="Times New Roman" panose="02020603050405020304" charset="0"/>
                <a:cs typeface="Times New Roman" panose="02020603050405020304" charset="0"/>
              </a:rPr>
              <a:t>19 yuan on the first day of sales, </a:t>
            </a:r>
            <a:r>
              <a:rPr lang="en-US" altLang="zh-CN" sz="2400">
                <a:latin typeface="Times New Roman" panose="02020603050405020304" charset="0"/>
                <a:cs typeface="Times New Roman" panose="02020603050405020304" charset="0"/>
              </a:rPr>
              <a:t>____ </a:t>
            </a:r>
            <a:r>
              <a:rPr lang="zh-CN" altLang="en-US" sz="2400">
                <a:latin typeface="Times New Roman" panose="02020603050405020304" charset="0"/>
                <a:cs typeface="Times New Roman" panose="02020603050405020304" charset="0"/>
              </a:rPr>
              <a:t>one of the most discussed topics on Chinese social media platform Weibo, with several users </a:t>
            </a:r>
            <a:r>
              <a:rPr lang="en-US" altLang="zh-CN" sz="2400">
                <a:latin typeface="Times New Roman" panose="02020603050405020304" charset="0"/>
                <a:cs typeface="Times New Roman" panose="02020603050405020304" charset="0"/>
              </a:rPr>
              <a:t>______ (say) </a:t>
            </a:r>
            <a:r>
              <a:rPr lang="zh-CN" altLang="en-US" sz="2400">
                <a:latin typeface="Times New Roman" panose="02020603050405020304" charset="0"/>
                <a:cs typeface="Times New Roman" panose="02020603050405020304" charset="0"/>
              </a:rPr>
              <a:t>they had placed orders.</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Moutai, </a:t>
            </a:r>
            <a:r>
              <a:rPr lang="zh-CN" altLang="en-US" sz="2400">
                <a:solidFill>
                  <a:schemeClr val="tx1"/>
                </a:solidFill>
                <a:latin typeface="Times New Roman" panose="02020603050405020304" charset="0"/>
                <a:cs typeface="Times New Roman" panose="02020603050405020304" charset="0"/>
              </a:rPr>
              <a:t>known </a:t>
            </a:r>
            <a:r>
              <a:rPr lang="zh-CN" altLang="en-US" sz="2400">
                <a:latin typeface="Times New Roman" panose="02020603050405020304" charset="0"/>
                <a:cs typeface="Times New Roman" panose="02020603050405020304" charset="0"/>
              </a:rPr>
              <a:t>as the national liquor of China, is a </a:t>
            </a:r>
            <a:r>
              <a:rPr lang="zh-CN" altLang="en-US" sz="2400">
                <a:solidFill>
                  <a:srgbClr val="0000FF"/>
                </a:solidFill>
                <a:latin typeface="Times New Roman" panose="02020603050405020304" charset="0"/>
                <a:cs typeface="Times New Roman" panose="02020603050405020304" charset="0"/>
              </a:rPr>
              <a:t>potent</a:t>
            </a:r>
            <a:r>
              <a:rPr lang="zh-CN" altLang="en-US" sz="2400">
                <a:solidFill>
                  <a:schemeClr val="tx1"/>
                </a:solidFill>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colourless spirit that is </a:t>
            </a:r>
            <a:r>
              <a:rPr lang="en-US" altLang="zh-CN" sz="2400">
                <a:latin typeface="Times New Roman" panose="02020603050405020304" charset="0"/>
                <a:cs typeface="Times New Roman" panose="02020603050405020304" charset="0"/>
              </a:rPr>
              <a:t>_______ (usual) </a:t>
            </a:r>
            <a:r>
              <a:rPr lang="zh-CN" altLang="en-US" sz="2400">
                <a:latin typeface="Times New Roman" panose="02020603050405020304" charset="0"/>
                <a:cs typeface="Times New Roman" panose="02020603050405020304" charset="0"/>
              </a:rPr>
              <a:t>served at banquets in China, and drinkers say that the flavour and aroma of Kweichow Moutai</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version are similar to soy sauce. The companies said the latte alcohol content was </a:t>
            </a:r>
            <a:r>
              <a:rPr lang="en-US" altLang="zh-CN" sz="2400">
                <a:latin typeface="Times New Roman" panose="02020603050405020304" charset="0"/>
                <a:cs typeface="Times New Roman" panose="02020603050405020304" charset="0"/>
              </a:rPr>
              <a:t>_____ (low) </a:t>
            </a:r>
            <a:r>
              <a:rPr lang="zh-CN" altLang="en-US" sz="2400">
                <a:latin typeface="Times New Roman" panose="02020603050405020304" charset="0"/>
                <a:cs typeface="Times New Roman" panose="02020603050405020304" charset="0"/>
              </a:rPr>
              <a:t>than 0.5 per cent of its volume.</a:t>
            </a:r>
            <a:endParaRPr lang="zh-CN" altLang="en-US"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The launch comes amid a slowing economy and as Kweichow Moutai, </a:t>
            </a:r>
            <a:r>
              <a:rPr lang="en-US" altLang="zh-CN" sz="2400">
                <a:latin typeface="Times New Roman" panose="02020603050405020304" charset="0"/>
                <a:cs typeface="Times New Roman" panose="02020603050405020304" charset="0"/>
              </a:rPr>
              <a:t>______ </a:t>
            </a:r>
            <a:r>
              <a:rPr lang="zh-CN" altLang="en-US" sz="2400">
                <a:latin typeface="Times New Roman" panose="02020603050405020304" charset="0"/>
                <a:cs typeface="Times New Roman" panose="02020603050405020304" charset="0"/>
              </a:rPr>
              <a:t>alcohol sells at an average market guide price of 1,499 yuan, has been looking for ways to be more </a:t>
            </a:r>
            <a:r>
              <a:rPr lang="en-US" altLang="zh-CN" sz="2400">
                <a:latin typeface="Times New Roman" panose="02020603050405020304" charset="0"/>
                <a:cs typeface="Times New Roman" panose="02020603050405020304" charset="0"/>
              </a:rPr>
              <a:t>_________ (access) </a:t>
            </a:r>
            <a:r>
              <a:rPr lang="zh-CN" altLang="en-US" sz="2400">
                <a:latin typeface="Times New Roman" panose="02020603050405020304" charset="0"/>
                <a:cs typeface="Times New Roman" panose="02020603050405020304" charset="0"/>
              </a:rPr>
              <a:t>and pull in a new generation of users. Chinese social media users posted videos of </a:t>
            </a:r>
            <a:r>
              <a:rPr lang="en-US" altLang="zh-CN" sz="2400">
                <a:latin typeface="Times New Roman" panose="02020603050405020304" charset="0"/>
                <a:cs typeface="Times New Roman" panose="02020603050405020304" charset="0"/>
              </a:rPr>
              <a:t>__________ (them) </a:t>
            </a:r>
            <a:r>
              <a:rPr lang="zh-CN" altLang="en-US" sz="2400">
                <a:latin typeface="Times New Roman" panose="02020603050405020304" charset="0"/>
                <a:cs typeface="Times New Roman" panose="02020603050405020304" charset="0"/>
              </a:rPr>
              <a:t>picking up cups of the drink and being told by sales staff that they should not drive after drinking it. By Monday afternoon in Beijing, the app showed buyers would need to wait for more than </a:t>
            </a:r>
            <a:r>
              <a:rPr lang="en-US" altLang="zh-CN" sz="2400">
                <a:latin typeface="Times New Roman" panose="02020603050405020304" charset="0"/>
                <a:cs typeface="Times New Roman" panose="02020603050405020304" charset="0"/>
              </a:rPr>
              <a:t>___</a:t>
            </a:r>
            <a:r>
              <a:rPr lang="zh-CN" altLang="en-US" sz="2400">
                <a:latin typeface="Times New Roman" panose="02020603050405020304" charset="0"/>
                <a:cs typeface="Times New Roman" panose="02020603050405020304" charset="0"/>
              </a:rPr>
              <a:t>hour to pick up their drinks, up from the usual few minutes.</a:t>
            </a:r>
            <a:endParaRPr lang="zh-CN" altLang="en-US" sz="24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407987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路透社</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9</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4</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134620" y="958850"/>
            <a:ext cx="169672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advertised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262505" y="2039620"/>
            <a:ext cx="73787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was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3328035" y="2372360"/>
            <a:ext cx="103505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saying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9201785" y="1687195"/>
            <a:ext cx="517525"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to</a:t>
            </a:r>
            <a:r>
              <a:rPr lang="en-US" altLang="zh-CN" sz="2500">
                <a:solidFill>
                  <a:srgbClr val="FF0000"/>
                </a:solidFill>
                <a:latin typeface="Times New Roman" panose="02020603050405020304" charset="0"/>
                <a:cs typeface="Times New Roman" panose="02020603050405020304" charset="0"/>
                <a:sym typeface="+mn-ea"/>
              </a:rPr>
              <a:t> </a:t>
            </a:r>
            <a:endParaRPr lang="en-US" altLang="zh-CN" sz="25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6432550" y="2752090"/>
            <a:ext cx="126492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usually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978650" y="3507740"/>
            <a:ext cx="95885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lower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9107805" y="4244975"/>
            <a:ext cx="107315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whose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125095" y="4993005"/>
            <a:ext cx="154305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accessible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313180" y="5334635"/>
            <a:ext cx="164846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themselves </a:t>
            </a:r>
            <a:endParaRPr lang="zh-CN" altLang="en-US" sz="25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4265930" y="6030595"/>
            <a:ext cx="641350" cy="475615"/>
          </a:xfrm>
          <a:prstGeom prst="rect">
            <a:avLst/>
          </a:prstGeom>
          <a:noFill/>
        </p:spPr>
        <p:txBody>
          <a:bodyPr wrap="square" rtlCol="0" anchor="t">
            <a:spAutoFit/>
          </a:bodyPr>
          <a:p>
            <a:r>
              <a:rPr lang="zh-CN" altLang="en-US" sz="2500">
                <a:solidFill>
                  <a:srgbClr val="FF0000"/>
                </a:solidFill>
                <a:latin typeface="Times New Roman" panose="02020603050405020304" charset="0"/>
                <a:cs typeface="Times New Roman" panose="02020603050405020304" charset="0"/>
                <a:sym typeface="+mn-ea"/>
              </a:rPr>
              <a:t>an </a:t>
            </a:r>
            <a:endParaRPr lang="zh-CN" altLang="en-US" sz="25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P spid="8" grpId="0"/>
      <p:bldP spid="9" grpId="0"/>
      <p:bldP spid="11" grpId="0"/>
      <p:bldP spid="12" grpId="0"/>
      <p:bldP spid="13" grpId="0"/>
      <p:bldP spid="2" grpId="1"/>
      <p:bldP spid="3" grpId="1"/>
      <p:bldP spid="4" grpId="1"/>
      <p:bldP spid="6" grpId="1"/>
      <p:bldP spid="7" grpId="1"/>
      <p:bldP spid="8" grpId="1"/>
      <p:bldP spid="9" grpId="1"/>
      <p:bldP spid="11" grpId="1"/>
      <p:bldP spid="12" grpId="1"/>
      <p:bldP spid="13"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77266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zh-CN" altLang="en-US" sz="2800">
                <a:solidFill>
                  <a:srgbClr val="0000FF"/>
                </a:solidFill>
                <a:latin typeface="Times New Roman" panose="02020603050405020304" charset="0"/>
                <a:cs typeface="Times New Roman" panose="02020603050405020304" charset="0"/>
                <a:sym typeface="+mn-ea"/>
              </a:rPr>
              <a:t>luxury</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the enjoyment of special and expensive things, particularly food and drink, clothes and surroundings 奢侈的享受；奢华</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Now we’ll be able to live in luxury for the rest of our lives.                                                               如今我们可在有生之年过豪华生活了</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zh-CN" altLang="en-US" sz="2800">
                <a:solidFill>
                  <a:srgbClr val="0000FF"/>
                </a:solidFill>
                <a:latin typeface="Times New Roman" panose="02020603050405020304" charset="0"/>
                <a:cs typeface="Times New Roman" panose="02020603050405020304" charset="0"/>
                <a:sym typeface="+mn-ea"/>
              </a:rPr>
              <a:t>potent</a:t>
            </a:r>
            <a:r>
              <a:rPr lang="en-US" altLang="zh-CN" sz="2800"/>
              <a:t>: </a:t>
            </a:r>
            <a:r>
              <a:rPr sz="2800">
                <a:latin typeface="Times New Roman" panose="02020603050405020304" charset="0"/>
                <a:ea typeface="华文中宋" panose="02010600040101010101" charset="-122"/>
                <a:cs typeface="Times New Roman" panose="02020603050405020304" charset="0"/>
              </a:rPr>
              <a:t>having a strong effect on your body or mind 有强效的；有力的；烈性的；影响身心的</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Crack is a highly potent and addictive derivative of cocaine.</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强效纯可卡因是一种药效极强、容易使人上瘾的可卡因制剂。</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7396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76880"/>
            <a:ext cx="788797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stayed in a five-star luxury hotel.</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This is a very potent drug and can have unpleasant side-effects.</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73960"/>
            <a:ext cx="6275070" cy="521970"/>
          </a:xfrm>
          <a:prstGeom prst="rect">
            <a:avLst/>
          </a:prstGeom>
          <a:noFill/>
        </p:spPr>
        <p:txBody>
          <a:bodyPr wrap="square" rtlCol="0" anchor="t">
            <a:spAutoFit/>
          </a:bodyPr>
          <a:lstStyle/>
          <a:p>
            <a:r>
              <a:rPr lang="zh-CN" altLang="en-US" sz="2800">
                <a:ea typeface="华文中宋" panose="02010600040101010101" charset="-122"/>
              </a:rPr>
              <a:t>我们住在一家五星级豪华酒店。</a:t>
            </a:r>
            <a:endParaRPr lang="zh-CN" altLang="en-US" sz="2800">
              <a:ea typeface="华文中宋" panose="02010600040101010101" charset="-122"/>
            </a:endParaRPr>
          </a:p>
        </p:txBody>
      </p:sp>
      <p:cxnSp>
        <p:nvCxnSpPr>
          <p:cNvPr id="3145728" name="直接连接符 8"/>
          <p:cNvCxnSpPr/>
          <p:nvPr/>
        </p:nvCxnSpPr>
        <p:spPr>
          <a:xfrm flipV="1">
            <a:off x="311150" y="3465830"/>
            <a:ext cx="530733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a:off x="320675" y="6524625"/>
            <a:ext cx="9062085"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8987790" cy="521970"/>
          </a:xfrm>
          <a:prstGeom prst="rect">
            <a:avLst/>
          </a:prstGeom>
          <a:noFill/>
        </p:spPr>
        <p:txBody>
          <a:bodyPr wrap="square" rtlCol="0" anchor="t">
            <a:spAutoFit/>
          </a:bodyPr>
          <a:p>
            <a:r>
              <a:rPr lang="zh-CN" altLang="en-US" sz="2800">
                <a:ea typeface="华文中宋" panose="02010600040101010101" charset="-122"/>
              </a:rPr>
              <a:t>这是一种非常强效的药物，可能会有令人不快的副作用。</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5" end="5"/>
                                            </p:txEl>
                                          </p:spTgt>
                                        </p:tgtEl>
                                        <p:attrNameLst>
                                          <p:attrName>style.visibility</p:attrName>
                                        </p:attrNameLst>
                                      </p:cBhvr>
                                      <p:to>
                                        <p:strVal val="visible"/>
                                      </p:to>
                                    </p:set>
                                    <p:animEffect transition="in" filter="wipe(down)">
                                      <p:cBhvr>
                                        <p:cTn id="28" dur="500"/>
                                        <p:tgtEl>
                                          <p:spTgt spid="104860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45745" y="848995"/>
            <a:ext cx="11751310" cy="247269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393065" y="954405"/>
            <a:ext cx="11669395" cy="1291590"/>
          </a:xfrm>
          <a:prstGeom prst="rect">
            <a:avLst/>
          </a:prstGeom>
          <a:noFill/>
        </p:spPr>
        <p:txBody>
          <a:bodyPr wrap="square">
            <a:spAutoFit/>
          </a:bodyPr>
          <a:lstStyle/>
          <a:p>
            <a:pPr algn="l"/>
            <a:r>
              <a:rPr lang="en-US" altLang="zh-CN" sz="2600">
                <a:latin typeface="Times New Roman" panose="02020603050405020304" charset="0"/>
                <a:cs typeface="Times New Roman" panose="02020603050405020304" charset="0"/>
                <a:sym typeface="+mn-ea"/>
              </a:rPr>
              <a:t>Kweichow Moutai and coffee brand Luckin Coffee on Monday launched in China a latte advertised as containing the fiery Chinese spirit baijiu, as the Chinese luxury liquor maker aims to pull in more younger consumers.</a:t>
            </a:r>
            <a:endParaRPr lang="en-US" altLang="zh-CN" sz="2600">
              <a:latin typeface="Times New Roman" panose="02020603050405020304" charset="0"/>
              <a:cs typeface="Times New Roman" panose="02020603050405020304" charset="0"/>
              <a:sym typeface="+mn-ea"/>
            </a:endParaRPr>
          </a:p>
        </p:txBody>
      </p:sp>
      <p:sp>
        <p:nvSpPr>
          <p:cNvPr id="4" name="文本框 3"/>
          <p:cNvSpPr txBox="1"/>
          <p:nvPr/>
        </p:nvSpPr>
        <p:spPr>
          <a:xfrm>
            <a:off x="438785" y="24745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0" name="文本框 9"/>
          <p:cNvSpPr txBox="1"/>
          <p:nvPr/>
        </p:nvSpPr>
        <p:spPr>
          <a:xfrm>
            <a:off x="1570990" y="2320925"/>
            <a:ext cx="10136505" cy="829945"/>
          </a:xfrm>
          <a:prstGeom prst="rect">
            <a:avLst/>
          </a:prstGeom>
          <a:noFill/>
        </p:spPr>
        <p:txBody>
          <a:bodyPr wrap="square" rtlCol="0">
            <a:spAutoFit/>
          </a:bodyPr>
          <a:lstStyle/>
          <a:p>
            <a:pPr algn="l">
              <a:buClrTx/>
              <a:buSzTx/>
              <a:buFontTx/>
            </a:pPr>
            <a:r>
              <a:rPr sz="2400">
                <a:latin typeface="Times New Roman" panose="02020603050405020304" charset="0"/>
                <a:ea typeface="华文中宋" panose="02010600040101010101" charset="-122"/>
                <a:cs typeface="Times New Roman" panose="02020603050405020304" charset="0"/>
              </a:rPr>
              <a:t>贵州茅台和咖啡品牌瑞幸咖啡周一在中国推出了一款含有烈性中国白酒的拿铁，这家中国奢侈白酒制造商旨在吸引更多年轻消费者。</a:t>
            </a:r>
            <a:endParaRPr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1670050" cy="521970"/>
          </a:xfrm>
          <a:prstGeom prst="rect">
            <a:avLst/>
          </a:prstGeom>
          <a:solidFill>
            <a:schemeClr val="accent6"/>
          </a:solidFill>
        </p:spPr>
        <p:txBody>
          <a:bodyPr wrap="square" rtlCol="0">
            <a:spAutoFit/>
          </a:bodyPr>
          <a:lstStyle/>
          <a:p>
            <a:pPr algn="ctr"/>
            <a:r>
              <a:rPr kumimoji="1" lang="zh-CN" altLang="en-US" sz="2800" b="1" dirty="0">
                <a:solidFill>
                  <a:schemeClr val="lt1"/>
                </a:solidFill>
              </a:rPr>
              <a:t>句子翻译</a:t>
            </a:r>
            <a:endParaRPr kumimoji="1" lang="zh-CN" altLang="en-US" sz="2800" b="1" dirty="0">
              <a:solidFill>
                <a:schemeClr val="lt1"/>
              </a:solidFill>
            </a:endParaRPr>
          </a:p>
        </p:txBody>
      </p:sp>
      <p:sp>
        <p:nvSpPr>
          <p:cNvPr id="5" name="圆角矩形 4"/>
          <p:cNvSpPr/>
          <p:nvPr/>
        </p:nvSpPr>
        <p:spPr>
          <a:xfrm>
            <a:off x="245110" y="4162425"/>
            <a:ext cx="11751310" cy="23425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93065" y="4227830"/>
            <a:ext cx="11314430" cy="1291590"/>
          </a:xfrm>
          <a:prstGeom prst="rect">
            <a:avLst/>
          </a:prstGeom>
          <a:noFill/>
        </p:spPr>
        <p:txBody>
          <a:bodyPr wrap="square">
            <a:spAutoFit/>
          </a:bodyPr>
          <a:lstStyle/>
          <a:p>
            <a:pPr algn="l"/>
            <a:r>
              <a:rPr sz="2600">
                <a:latin typeface="Times New Roman" panose="02020603050405020304" charset="0"/>
                <a:cs typeface="Times New Roman" panose="02020603050405020304" charset="0"/>
                <a:sym typeface="+mn-ea"/>
              </a:rPr>
              <a:t>Moutai, known as the national liquor of China, is a potent, colourless spirit that is usually served at banquets in China, and drinkers say that the flavour and aroma of Kweichow Moutai’s version are similar to soy sauce. </a:t>
            </a:r>
            <a:endParaRPr sz="2600">
              <a:latin typeface="Times New Roman" panose="02020603050405020304" charset="0"/>
              <a:cs typeface="Times New Roman" panose="02020603050405020304" charset="0"/>
              <a:sym typeface="+mn-ea"/>
            </a:endParaRPr>
          </a:p>
        </p:txBody>
      </p:sp>
      <p:sp>
        <p:nvSpPr>
          <p:cNvPr id="12" name="文本框 11"/>
          <p:cNvSpPr txBox="1"/>
          <p:nvPr/>
        </p:nvSpPr>
        <p:spPr>
          <a:xfrm>
            <a:off x="393065" y="5687695"/>
            <a:ext cx="967740" cy="521970"/>
          </a:xfrm>
          <a:prstGeom prst="rect">
            <a:avLst/>
          </a:prstGeom>
          <a:solidFill>
            <a:srgbClr val="0070C0"/>
          </a:solidFill>
        </p:spPr>
        <p:txBody>
          <a:bodyPr wrap="square" rtlCol="0">
            <a:spAutoFit/>
          </a:bodyPr>
          <a:lstStyle/>
          <a:p>
            <a:r>
              <a:rPr kumimoji="1" lang="zh-CN" altLang="en-US" sz="2800" b="1" dirty="0">
                <a:solidFill>
                  <a:schemeClr val="lt1"/>
                </a:solidFill>
              </a:rPr>
              <a:t>翻译</a:t>
            </a:r>
            <a:endParaRPr kumimoji="1" lang="zh-CN" altLang="en-US" sz="2800" b="1" dirty="0">
              <a:solidFill>
                <a:schemeClr val="lt1"/>
              </a:solidFill>
            </a:endParaRPr>
          </a:p>
        </p:txBody>
      </p:sp>
      <p:sp>
        <p:nvSpPr>
          <p:cNvPr id="14" name="文本框 13"/>
          <p:cNvSpPr txBox="1"/>
          <p:nvPr/>
        </p:nvSpPr>
        <p:spPr>
          <a:xfrm>
            <a:off x="1406208" y="5534025"/>
            <a:ext cx="10427970" cy="829945"/>
          </a:xfrm>
          <a:prstGeom prst="rect">
            <a:avLst/>
          </a:prstGeom>
          <a:noFill/>
        </p:spPr>
        <p:txBody>
          <a:bodyPr wrap="square" rtlCol="0">
            <a:spAutoFit/>
          </a:bodyPr>
          <a:lstStyle/>
          <a:p>
            <a:pPr algn="l">
              <a:buClrTx/>
              <a:buSzTx/>
              <a:buFontTx/>
            </a:pPr>
            <a:r>
              <a:rPr sz="2400">
                <a:ea typeface="华文中宋" panose="02010600040101010101" charset="-122"/>
              </a:rPr>
              <a:t>茅台被称为中国的国酒，是一种烈性、无色的烈酒，通常在中国的宴会上供应。饮酒者说，贵州茅台的味道和香气与酱油相似。</a:t>
            </a:r>
            <a:endParaRPr sz="24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P spid="10" grpId="0"/>
      <p:bldP spid="12" grpId="1" animBg="1"/>
      <p:bldP spid="1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1814195" y="85090"/>
            <a:ext cx="8451850" cy="1506855"/>
          </a:xfrm>
          <a:prstGeom prst="rect">
            <a:avLst/>
          </a:prstGeom>
          <a:noFill/>
        </p:spPr>
        <p:txBody>
          <a:bodyPr wrap="square" rtlCol="0" anchor="t">
            <a:spAutoFit/>
          </a:bodyPr>
          <a:p>
            <a:pPr algn="ctr"/>
            <a:r>
              <a:rPr lang="en-US" altLang="zh-CN" sz="3200" b="1"/>
              <a:t>2. Mantel's “final book” to showcase collection of writer's best essays</a:t>
            </a:r>
            <a:endParaRPr lang="en-US" altLang="zh-CN" sz="3200" b="1"/>
          </a:p>
          <a:p>
            <a:pPr algn="ctr">
              <a:buClrTx/>
              <a:buSzTx/>
              <a:buFontTx/>
            </a:pPr>
            <a:r>
              <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rPr>
              <a:t>曼特尔的“最后一本书”展示了作家最好的散文集</a:t>
            </a:r>
            <a:endParaRPr lang="en-US" altLang="zh-CN" sz="2800" b="1" kern="0">
              <a:ln>
                <a:noFill/>
              </a:ln>
              <a:solidFill>
                <a:srgbClr val="ED7D31"/>
              </a:solidFill>
              <a:effectLst/>
              <a:uFillTx/>
              <a:latin typeface="微软雅黑" panose="020B0503020204020204" charset="-122"/>
              <a:ea typeface="微软雅黑" panose="020B0503020204020204" charset="-122"/>
              <a:cs typeface="Arial" panose="020B0604020202020204" pitchFamily="34" charset="0"/>
            </a:endParaRPr>
          </a:p>
        </p:txBody>
      </p:sp>
      <p:pic>
        <p:nvPicPr>
          <p:cNvPr id="101" name="图片 100"/>
          <p:cNvPicPr>
            <a:picLocks noChangeAspect="1"/>
          </p:cNvPicPr>
          <p:nvPr>
            <p:custDataLst>
              <p:tags r:id="rId1"/>
            </p:custDataLst>
          </p:nvPr>
        </p:nvPicPr>
        <p:blipFill>
          <a:blip r:embed="rId2"/>
          <a:stretch>
            <a:fillRect/>
          </a:stretch>
        </p:blipFill>
        <p:spPr>
          <a:xfrm>
            <a:off x="2855190" y="1760220"/>
            <a:ext cx="6481620" cy="4320000"/>
          </a:xfrm>
          <a:prstGeom prst="rect">
            <a:avLst/>
          </a:prstGeom>
          <a:noFill/>
          <a:ln w="9525">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6" name="文本框 5"/>
          <p:cNvSpPr txBox="1"/>
          <p:nvPr/>
        </p:nvSpPr>
        <p:spPr>
          <a:xfrm>
            <a:off x="85090" y="752475"/>
            <a:ext cx="12106275" cy="5692775"/>
          </a:xfrm>
          <a:prstGeom prst="rect">
            <a:avLst/>
          </a:prstGeom>
          <a:noFill/>
        </p:spPr>
        <p:txBody>
          <a:bodyPr wrap="square" rtlCol="0" anchor="t">
            <a:spAutoFit/>
          </a:bodyPr>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collection 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journalistic</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writing</a:t>
            </a:r>
            <a:r>
              <a:rPr lang="en-US" altLang="zh-CN" sz="2600">
                <a:latin typeface="Times New Roman" panose="02020603050405020304" charset="0"/>
                <a:cs typeface="Times New Roman" panose="02020603050405020304" charset="0"/>
              </a:rPr>
              <a:t> ___ </a:t>
            </a:r>
            <a:r>
              <a:rPr lang="zh-CN" altLang="en-US" sz="2600">
                <a:latin typeface="Times New Roman" panose="02020603050405020304" charset="0"/>
                <a:cs typeface="Times New Roman" panose="02020603050405020304" charset="0"/>
              </a:rPr>
              <a:t>Hilary Mantel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is to be published next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month,</a:t>
            </a:r>
            <a:r>
              <a:rPr lang="en-US" altLang="zh-CN" sz="2600">
                <a:latin typeface="Times New Roman" panose="02020603050405020304" charset="0"/>
                <a:cs typeface="Times New Roman" panose="02020603050405020304" charset="0"/>
              </a:rPr>
              <a:t> j</a:t>
            </a:r>
            <a:r>
              <a:rPr lang="zh-CN" altLang="en-US" sz="2600">
                <a:latin typeface="Times New Roman" panose="02020603050405020304" charset="0"/>
                <a:cs typeface="Times New Roman" panose="02020603050405020304" charset="0"/>
              </a:rPr>
              <a:t>ust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over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 </a:t>
            </a:r>
            <a:r>
              <a:rPr lang="en-US" altLang="zh-CN" sz="2600">
                <a:latin typeface="Times New Roman" panose="02020603050405020304" charset="0"/>
                <a:cs typeface="Times New Roman" panose="02020603050405020304" charset="0"/>
              </a:rPr>
              <a:t>y</a:t>
            </a:r>
            <a:r>
              <a:rPr lang="zh-CN" altLang="en-US" sz="2600">
                <a:latin typeface="Times New Roman" panose="02020603050405020304" charset="0"/>
                <a:cs typeface="Times New Roman" panose="02020603050405020304" charset="0"/>
              </a:rPr>
              <a:t>ear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after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a:t>
            </a:r>
            <a:r>
              <a:rPr lang="zh-CN" altLang="en-US" sz="2600" i="1">
                <a:latin typeface="Times New Roman" panose="02020603050405020304" charset="0"/>
                <a:cs typeface="Times New Roman" panose="02020603050405020304" charset="0"/>
              </a:rPr>
              <a:t>Wolf</a:t>
            </a:r>
            <a:r>
              <a:rPr lang="en-US" altLang="zh-CN" sz="2600" i="1">
                <a:latin typeface="Times New Roman" panose="02020603050405020304" charset="0"/>
                <a:cs typeface="Times New Roman" panose="02020603050405020304" charset="0"/>
              </a:rPr>
              <a:t> </a:t>
            </a:r>
            <a:r>
              <a:rPr lang="zh-CN" altLang="en-US" sz="2600" i="1">
                <a:latin typeface="Times New Roman" panose="02020603050405020304" charset="0"/>
                <a:cs typeface="Times New Roman" panose="02020603050405020304" charset="0"/>
              </a:rPr>
              <a:t>Hall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author</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 death.</a:t>
            </a:r>
            <a:endParaRPr lang="zh-CN" altLang="en-US"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The new book,</a:t>
            </a:r>
            <a:r>
              <a:rPr lang="en-US" altLang="zh-CN" sz="2600">
                <a:latin typeface="Times New Roman" panose="02020603050405020304" charset="0"/>
                <a:cs typeface="Times New Roman" panose="02020603050405020304" charset="0"/>
              </a:rPr>
              <a:t> </a:t>
            </a:r>
            <a:r>
              <a:rPr lang="zh-CN" altLang="en-US" sz="2600" i="1">
                <a:latin typeface="Times New Roman" panose="02020603050405020304" charset="0"/>
                <a:cs typeface="Times New Roman" panose="02020603050405020304" charset="0"/>
              </a:rPr>
              <a:t>A Memoir of My</a:t>
            </a:r>
            <a:r>
              <a:rPr lang="en-US" altLang="zh-CN" sz="2600" i="1">
                <a:latin typeface="Times New Roman" panose="02020603050405020304" charset="0"/>
                <a:cs typeface="Times New Roman" panose="02020603050405020304" charset="0"/>
              </a:rPr>
              <a:t> </a:t>
            </a:r>
            <a:r>
              <a:rPr lang="zh-CN" altLang="en-US" sz="2600" i="1">
                <a:latin typeface="Times New Roman" panose="02020603050405020304" charset="0"/>
                <a:cs typeface="Times New Roman" panose="02020603050405020304" charset="0"/>
              </a:rPr>
              <a:t>Former Self:</a:t>
            </a:r>
            <a:r>
              <a:rPr lang="en-US" altLang="zh-CN" sz="2600" i="1">
                <a:latin typeface="Times New Roman" panose="02020603050405020304" charset="0"/>
                <a:cs typeface="Times New Roman" panose="02020603050405020304" charset="0"/>
              </a:rPr>
              <a:t> </a:t>
            </a:r>
            <a:r>
              <a:rPr lang="zh-CN" altLang="en-US" sz="2600" i="1">
                <a:latin typeface="Times New Roman" panose="02020603050405020304" charset="0"/>
                <a:cs typeface="Times New Roman" panose="02020603050405020304" charset="0"/>
              </a:rPr>
              <a:t>A Life in Writing</a:t>
            </a:r>
            <a:r>
              <a:rPr lang="zh-CN" altLang="en-US" sz="2600">
                <a:latin typeface="Times New Roman" panose="02020603050405020304" charset="0"/>
                <a:cs typeface="Times New Roman" panose="02020603050405020304" charset="0"/>
              </a:rPr>
              <a:t>,</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will</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feature</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four decades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of</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Mantel</a:t>
            </a:r>
            <a:r>
              <a:rPr lang="en-US" altLang="zh-CN" sz="2600">
                <a:latin typeface="Times New Roman" panose="02020603050405020304" charset="0"/>
                <a:cs typeface="Times New Roman" panose="02020603050405020304" charset="0"/>
              </a:rPr>
              <a:t>’</a:t>
            </a:r>
            <a:r>
              <a:rPr lang="zh-CN" altLang="en-US" sz="2600">
                <a:latin typeface="Times New Roman" panose="02020603050405020304" charset="0"/>
                <a:cs typeface="Times New Roman" panose="02020603050405020304" charset="0"/>
              </a:rPr>
              <a:t>s</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work</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across a range of </a:t>
            </a:r>
            <a:r>
              <a:rPr lang="en-US" altLang="zh-CN" sz="2600">
                <a:latin typeface="Times New Roman" panose="02020603050405020304" charset="0"/>
                <a:cs typeface="Times New Roman" panose="02020603050405020304" charset="0"/>
              </a:rPr>
              <a:t>_______ (subject)</a:t>
            </a:r>
            <a:r>
              <a:rPr lang="zh-CN" altLang="en-US" sz="2600">
                <a:latin typeface="Times New Roman" panose="02020603050405020304" charset="0"/>
                <a:cs typeface="Times New Roman" panose="02020603050405020304" charset="0"/>
              </a:rPr>
              <a:t>, from her</a:t>
            </a:r>
            <a:r>
              <a:rPr lang="en-US" altLang="zh-CN" sz="2600">
                <a:latin typeface="Times New Roman" panose="02020603050405020304" charset="0"/>
                <a:cs typeface="Times New Roman" panose="02020603050405020304" charset="0"/>
              </a:rPr>
              <a:t> </a:t>
            </a:r>
            <a:r>
              <a:rPr lang="zh-CN" altLang="en-US" sz="2600">
                <a:latin typeface="Times New Roman" panose="02020603050405020304" charset="0"/>
                <a:cs typeface="Times New Roman" panose="02020603050405020304" charset="0"/>
              </a:rPr>
              <a:t>health struggles as a young woman</a:t>
            </a:r>
            <a:r>
              <a:rPr lang="en-US" altLang="zh-CN" sz="2600">
                <a:latin typeface="Times New Roman" panose="02020603050405020304" charset="0"/>
                <a:cs typeface="Times New Roman" panose="02020603050405020304" charset="0"/>
              </a:rPr>
              <a:t> and her time ______ (live) in Saudi Arabia to themes that fed into her novels, such as revolutionary France and Tudor England.</a:t>
            </a:r>
            <a:endParaRPr lang="en-US" altLang="zh-CN" sz="2600">
              <a:latin typeface="Times New Roman" panose="02020603050405020304" charset="0"/>
              <a:cs typeface="Times New Roman" panose="02020603050405020304" charset="0"/>
            </a:endParaRPr>
          </a:p>
          <a:p>
            <a:r>
              <a:rPr lang="en-US" altLang="zh-CN" sz="2600">
                <a:latin typeface="Times New Roman" panose="02020603050405020304" charset="0"/>
                <a:cs typeface="Times New Roman" panose="02020603050405020304" charset="0"/>
              </a:rPr>
              <a:t>    The collection, ______ publisher John Murray calls Mantel’s “final book”, will be published ____19 October. The author’s 2017 </a:t>
            </a:r>
            <a:r>
              <a:rPr lang="en-US" altLang="zh-CN" sz="2600" i="1">
                <a:latin typeface="Times New Roman" panose="02020603050405020304" charset="0"/>
                <a:cs typeface="Times New Roman" panose="02020603050405020304" charset="0"/>
              </a:rPr>
              <a:t>Reith Lectures</a:t>
            </a:r>
            <a:r>
              <a:rPr lang="en-US" altLang="zh-CN" sz="2600">
                <a:latin typeface="Times New Roman" panose="02020603050405020304" charset="0"/>
                <a:cs typeface="Times New Roman" panose="02020603050405020304" charset="0"/>
              </a:rPr>
              <a:t> - which explored the process of art bringing history and the dead back to life - will be published in one place for the first time.“This provocative, intimate and often hilarious collection of Hilary’s best pieces ______ (show) one of our great essayists writing with startling _________ (precise) across a huge spectrum of topics, from the deeply ________ (person) to the sublime and the absurd,” said Mantel’s agent, Bill Hamilton. “It is full of memorable delights and gives ___ (we) a grand stand view of the life and career of ___ outstanding writer.”</a:t>
            </a:r>
            <a:endParaRPr lang="en-US" altLang="zh-CN" sz="2600">
              <a:latin typeface="Times New Roman" panose="02020603050405020304" charset="0"/>
              <a:cs typeface="Times New Roman" panose="02020603050405020304" charset="0"/>
            </a:endParaRPr>
          </a:p>
        </p:txBody>
      </p:sp>
      <p:sp>
        <p:nvSpPr>
          <p:cNvPr id="1048598" name="文本框 4"/>
          <p:cNvSpPr txBox="1"/>
          <p:nvPr>
            <p:custDataLst>
              <p:tags r:id="rId1"/>
            </p:custDataLst>
          </p:nvPr>
        </p:nvSpPr>
        <p:spPr>
          <a:xfrm>
            <a:off x="1852930" y="65405"/>
            <a:ext cx="5282565" cy="445135"/>
          </a:xfrm>
          <a:prstGeom prst="rect">
            <a:avLst/>
          </a:prstGeom>
          <a:noFill/>
        </p:spPr>
        <p:txBody>
          <a:bodyPr wrap="square" rtlCol="0">
            <a:spAutoFit/>
          </a:bodyPr>
          <a:p>
            <a:pPr algn="l">
              <a:buClrTx/>
              <a:buSzTx/>
              <a:buFontTx/>
            </a:pPr>
            <a:r>
              <a:rPr sz="2300" b="1">
                <a:solidFill>
                  <a:srgbClr val="ED7D31"/>
                </a:solidFill>
                <a:latin typeface="微软雅黑" panose="020B0503020204020204" charset="-122"/>
                <a:ea typeface="微软雅黑" panose="020B0503020204020204" charset="-122"/>
                <a:cs typeface="微软雅黑" panose="020B0503020204020204" charset="-122"/>
              </a:rPr>
              <a:t>（</a:t>
            </a:r>
            <a:r>
              <a:rPr lang="zh-CN" sz="2300" b="1">
                <a:solidFill>
                  <a:srgbClr val="ED7D31"/>
                </a:solidFill>
                <a:latin typeface="微软雅黑" panose="020B0503020204020204" charset="-122"/>
                <a:ea typeface="微软雅黑" panose="020B0503020204020204" charset="-122"/>
                <a:cs typeface="微软雅黑" panose="020B0503020204020204" charset="-122"/>
              </a:rPr>
              <a:t>《泰晤士报》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a:t>
            </a:r>
            <a:r>
              <a:rPr sz="2300" b="1">
                <a:solidFill>
                  <a:srgbClr val="ED7D31"/>
                </a:solidFill>
                <a:latin typeface="微软雅黑" panose="020B0503020204020204" charset="-122"/>
                <a:ea typeface="微软雅黑" panose="020B0503020204020204" charset="-122"/>
                <a:cs typeface="微软雅黑" panose="020B0503020204020204" charset="-122"/>
              </a:rPr>
              <a:t>202</a:t>
            </a:r>
            <a:r>
              <a:rPr lang="en-US" sz="2300" b="1">
                <a:solidFill>
                  <a:srgbClr val="ED7D31"/>
                </a:solidFill>
                <a:latin typeface="微软雅黑" panose="020B0503020204020204" charset="-122"/>
                <a:ea typeface="微软雅黑" panose="020B0503020204020204" charset="-122"/>
                <a:cs typeface="微软雅黑" panose="020B0503020204020204" charset="-122"/>
              </a:rPr>
              <a:t>3</a:t>
            </a:r>
            <a:r>
              <a:rPr sz="2300" b="1">
                <a:solidFill>
                  <a:srgbClr val="ED7D31"/>
                </a:solidFill>
                <a:latin typeface="微软雅黑" panose="020B0503020204020204" charset="-122"/>
                <a:ea typeface="微软雅黑" panose="020B0503020204020204" charset="-122"/>
                <a:cs typeface="微软雅黑" panose="020B0503020204020204" charset="-122"/>
              </a:rPr>
              <a:t>年</a:t>
            </a:r>
            <a:r>
              <a:rPr lang="en-US" sz="2300" b="1">
                <a:solidFill>
                  <a:srgbClr val="ED7D31"/>
                </a:solidFill>
                <a:latin typeface="微软雅黑" panose="020B0503020204020204" charset="-122"/>
                <a:ea typeface="微软雅黑" panose="020B0503020204020204" charset="-122"/>
                <a:cs typeface="微软雅黑" panose="020B0503020204020204" charset="-122"/>
              </a:rPr>
              <a:t>9</a:t>
            </a:r>
            <a:r>
              <a:rPr sz="2300" b="1">
                <a:solidFill>
                  <a:srgbClr val="ED7D31"/>
                </a:solidFill>
                <a:latin typeface="微软雅黑" panose="020B0503020204020204" charset="-122"/>
                <a:ea typeface="微软雅黑" panose="020B0503020204020204" charset="-122"/>
                <a:cs typeface="微软雅黑" panose="020B0503020204020204" charset="-122"/>
              </a:rPr>
              <a:t>月</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7</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日</a:t>
            </a:r>
            <a:r>
              <a:rPr lang="en-US" altLang="zh-CN" sz="2300" b="1">
                <a:solidFill>
                  <a:srgbClr val="ED7D31"/>
                </a:solidFill>
                <a:latin typeface="微软雅黑" panose="020B0503020204020204" charset="-122"/>
                <a:ea typeface="微软雅黑" panose="020B0503020204020204" charset="-122"/>
                <a:cs typeface="微软雅黑" panose="020B0503020204020204" charset="-122"/>
              </a:rPr>
              <a:t> 11</a:t>
            </a:r>
            <a:r>
              <a:rPr lang="zh-CN" altLang="en-US" sz="2300" b="1">
                <a:solidFill>
                  <a:srgbClr val="ED7D31"/>
                </a:solidFill>
                <a:latin typeface="微软雅黑" panose="020B0503020204020204" charset="-122"/>
                <a:ea typeface="微软雅黑" panose="020B0503020204020204" charset="-122"/>
                <a:cs typeface="微软雅黑" panose="020B0503020204020204" charset="-122"/>
              </a:rPr>
              <a:t>页</a:t>
            </a:r>
            <a:r>
              <a:rPr sz="2300" b="1">
                <a:solidFill>
                  <a:srgbClr val="ED7D31"/>
                </a:solidFill>
                <a:latin typeface="微软雅黑" panose="020B0503020204020204" charset="-122"/>
                <a:ea typeface="微软雅黑" panose="020B0503020204020204" charset="-122"/>
                <a:cs typeface="微软雅黑" panose="020B0503020204020204" charset="-122"/>
              </a:rPr>
              <a:t>）</a:t>
            </a:r>
            <a:endParaRPr sz="2300" b="1">
              <a:solidFill>
                <a:srgbClr val="ED7D31"/>
              </a:solidFill>
              <a:latin typeface="微软雅黑" panose="020B0503020204020204" charset="-122"/>
              <a:ea typeface="微软雅黑" panose="020B0503020204020204" charset="-122"/>
              <a:cs typeface="微软雅黑" panose="020B0503020204020204" charset="-122"/>
            </a:endParaRPr>
          </a:p>
        </p:txBody>
      </p:sp>
      <p:sp>
        <p:nvSpPr>
          <p:cNvPr id="10" name="文本框 16"/>
          <p:cNvSpPr txBox="1"/>
          <p:nvPr>
            <p:custDataLst>
              <p:tags r:id="rId2"/>
            </p:custDataLst>
          </p:nvPr>
        </p:nvSpPr>
        <p:spPr>
          <a:xfrm>
            <a:off x="-19050" y="0"/>
            <a:ext cx="1623060" cy="521970"/>
          </a:xfrm>
          <a:prstGeom prst="rect">
            <a:avLst/>
          </a:prstGeom>
          <a:solidFill>
            <a:srgbClr val="70AD47"/>
          </a:solidFill>
        </p:spPr>
        <p:txBody>
          <a:bodyPr wrap="square" rtlCol="0">
            <a:spAutoFit/>
          </a:bodyPr>
          <a:p>
            <a:pPr lvl="0" algn="l">
              <a:buClrTx/>
              <a:buSzTx/>
              <a:buFontTx/>
            </a:pPr>
            <a:r>
              <a:rPr kumimoji="1" lang="zh-CN" altLang="zh-CN" sz="2800" b="1" dirty="0">
                <a:solidFill>
                  <a:sysClr val="window" lastClr="FFFFFF"/>
                </a:solidFill>
                <a:sym typeface="微软雅黑" panose="020B0503020204020204" charset="-122"/>
              </a:rPr>
              <a:t>语篇填空</a:t>
            </a:r>
            <a:endParaRPr kumimoji="1" lang="en-US" altLang="zh-CN" sz="2800" b="1" dirty="0">
              <a:solidFill>
                <a:sysClr val="window" lastClr="FFFFFF"/>
              </a:solidFill>
              <a:sym typeface="微软雅黑" panose="020B0503020204020204" charset="-122"/>
            </a:endParaRPr>
          </a:p>
        </p:txBody>
      </p:sp>
      <p:sp>
        <p:nvSpPr>
          <p:cNvPr id="2" name="文本框 1"/>
          <p:cNvSpPr txBox="1"/>
          <p:nvPr/>
        </p:nvSpPr>
        <p:spPr>
          <a:xfrm>
            <a:off x="5173345" y="719455"/>
            <a:ext cx="535305"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by</a:t>
            </a:r>
            <a:r>
              <a:rPr lang="en-US" altLang="zh-CN" sz="2600">
                <a:solidFill>
                  <a:srgbClr val="FF0000"/>
                </a:solidFill>
                <a:latin typeface="Times New Roman" panose="02020603050405020304" charset="0"/>
                <a:cs typeface="Times New Roman" panose="02020603050405020304" charset="0"/>
                <a:sym typeface="+mn-ea"/>
              </a:rPr>
              <a:t>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5978525" y="1924685"/>
            <a:ext cx="1377950" cy="491490"/>
          </a:xfrm>
          <a:prstGeom prst="rect">
            <a:avLst/>
          </a:prstGeom>
          <a:noFill/>
        </p:spPr>
        <p:txBody>
          <a:bodyPr wrap="square" rtlCol="0" anchor="t">
            <a:spAutoFit/>
          </a:bodyPr>
          <a:p>
            <a:r>
              <a:rPr lang="zh-CN" altLang="en-US" sz="2600">
                <a:solidFill>
                  <a:srgbClr val="FF0000"/>
                </a:solidFill>
                <a:latin typeface="Times New Roman" panose="02020603050405020304" charset="0"/>
                <a:cs typeface="Times New Roman" panose="02020603050405020304" charset="0"/>
                <a:sym typeface="+mn-ea"/>
              </a:rPr>
              <a:t>subjects</a:t>
            </a:r>
            <a:endParaRPr lang="zh-CN" altLang="en-US" sz="26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4485005" y="2321560"/>
            <a:ext cx="100012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living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2534285" y="3111500"/>
            <a:ext cx="106108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which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604010" y="3511550"/>
            <a:ext cx="52705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on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186690" y="4744085"/>
            <a:ext cx="106045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shows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611235" y="4744085"/>
            <a:ext cx="1576705"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precision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6838950" y="5062220"/>
            <a:ext cx="136017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personal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17575" y="5912485"/>
            <a:ext cx="55245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us </a:t>
            </a:r>
            <a:endParaRPr lang="en-US" altLang="zh-CN" sz="2600">
              <a:solidFill>
                <a:srgbClr val="FF0000"/>
              </a:solidFill>
              <a:latin typeface="Times New Roman" panose="02020603050405020304" charset="0"/>
              <a:cs typeface="Times New Roman" panose="02020603050405020304" charset="0"/>
              <a:sym typeface="+mn-ea"/>
            </a:endParaRPr>
          </a:p>
        </p:txBody>
      </p:sp>
      <p:sp>
        <p:nvSpPr>
          <p:cNvPr id="13" name="文本框 12"/>
          <p:cNvSpPr txBox="1"/>
          <p:nvPr/>
        </p:nvSpPr>
        <p:spPr>
          <a:xfrm>
            <a:off x="7978775" y="5912485"/>
            <a:ext cx="599440" cy="491490"/>
          </a:xfrm>
          <a:prstGeom prst="rect">
            <a:avLst/>
          </a:prstGeom>
          <a:noFill/>
        </p:spPr>
        <p:txBody>
          <a:bodyPr wrap="square" rtlCol="0" anchor="t">
            <a:spAutoFit/>
          </a:bodyPr>
          <a:p>
            <a:r>
              <a:rPr lang="en-US" altLang="zh-CN" sz="2600">
                <a:solidFill>
                  <a:srgbClr val="FF0000"/>
                </a:solidFill>
                <a:latin typeface="Times New Roman" panose="02020603050405020304" charset="0"/>
                <a:cs typeface="Times New Roman" panose="02020603050405020304" charset="0"/>
                <a:sym typeface="+mn-ea"/>
              </a:rPr>
              <a:t>an</a:t>
            </a:r>
            <a:endParaRPr lang="en-US" altLang="zh-CN" sz="26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wipe(down)">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wipe(down)">
                                      <p:cBhvr>
                                        <p:cTn id="5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1" grpId="0"/>
      <p:bldP spid="12" grpId="0"/>
      <p:bldP spid="13" grpId="0"/>
      <p:bldP spid="2" grpId="1"/>
      <p:bldP spid="3" grpId="1"/>
      <p:bldP spid="4" grpId="1"/>
      <p:bldP spid="5" grpId="1"/>
      <p:bldP spid="7" grpId="1"/>
      <p:bldP spid="8" grpId="1"/>
      <p:bldP spid="9" grpId="1"/>
      <p:bldP spid="11" grpId="1"/>
      <p:bldP spid="12" grpId="1"/>
      <p:bldP spid="13"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2098655" cy="490093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3333FF"/>
                </a:solidFill>
                <a:latin typeface="Times New Roman" panose="02020603050405020304" charset="0"/>
                <a:cs typeface="Times New Roman" panose="02020603050405020304" charset="0"/>
                <a:sym typeface="+mn-ea"/>
              </a:rPr>
              <a:t>spectrum</a:t>
            </a:r>
            <a:r>
              <a:rPr lang="en-US" altLang="zh-CN" sz="2800">
                <a:latin typeface="Times New Roman" panose="02020603050405020304" charset="0"/>
                <a:ea typeface="华文中宋" panose="02010600040101010101" charset="-122"/>
                <a:cs typeface="Times New Roman" panose="02020603050405020304" charset="0"/>
                <a:sym typeface="+mn-ea"/>
              </a:rPr>
              <a:t>: </a:t>
            </a:r>
            <a:r>
              <a:rPr sz="2800">
                <a:latin typeface="Times New Roman" panose="02020603050405020304" charset="0"/>
                <a:ea typeface="华文中宋" panose="02010600040101010101" charset="-122"/>
                <a:cs typeface="Times New Roman" panose="02020603050405020304" charset="0"/>
                <a:sym typeface="+mn-ea"/>
              </a:rPr>
              <a:t>a complete or wide range of related qualities, ideas, etc. 范围；各层次；系列；幅度</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We shall hear views from across the political spectrum.                                                               我们要听取各个政治派别的看法</a:t>
            </a:r>
            <a:r>
              <a:rPr lang="zh-CN" altLang="en-US" sz="2800">
                <a:latin typeface="Times New Roman" panose="02020603050405020304" charset="0"/>
                <a:ea typeface="华文中宋" panose="02010600040101010101" charset="-122"/>
                <a:cs typeface="Times New Roman" panose="02020603050405020304" charset="0"/>
              </a:rPr>
              <a:t>。</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32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Arial" panose="020B0604020202020204" pitchFamily="34"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3333FF"/>
                </a:solidFill>
                <a:latin typeface="Times New Roman" panose="02020603050405020304" charset="0"/>
                <a:cs typeface="Times New Roman" panose="02020603050405020304" charset="0"/>
              </a:rPr>
              <a:t>sublime</a:t>
            </a:r>
            <a:r>
              <a:rPr lang="en-US" altLang="zh-CN" sz="2800"/>
              <a:t>: </a:t>
            </a:r>
            <a:r>
              <a:rPr sz="2800">
                <a:latin typeface="Times New Roman" panose="02020603050405020304" charset="0"/>
                <a:ea typeface="华文中宋" panose="02010600040101010101" charset="-122"/>
                <a:cs typeface="Times New Roman" panose="02020603050405020304" charset="0"/>
              </a:rPr>
              <a:t>something that is sublime 崇高的事物；壮丽的景象；绝妙的东西</a:t>
            </a:r>
            <a:endParaRPr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sz="2800">
                <a:latin typeface="Times New Roman" panose="02020603050405020304" charset="0"/>
                <a:cs typeface="Times New Roman" panose="02020603050405020304" charset="0"/>
              </a:rPr>
              <a:t>He transforms the most ordinary subject into the sublime.</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他把最普通的主题变得崇高。</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nvSpPr>
        <p:spPr>
          <a:xfrm>
            <a:off x="259715" y="2440940"/>
            <a:ext cx="1626870" cy="521970"/>
          </a:xfrm>
          <a:prstGeom prst="rect">
            <a:avLst/>
          </a:prstGeom>
          <a:solidFill>
            <a:srgbClr val="0070C0"/>
          </a:solidFill>
        </p:spPr>
        <p:txBody>
          <a:bodyPr wrap="square" rtlCol="0">
            <a:spAutoFit/>
          </a:bodyPr>
          <a:lstStyle/>
          <a:p>
            <a:r>
              <a:rPr kumimoji="1" lang="zh-CN" sz="2800" b="1" dirty="0">
                <a:solidFill>
                  <a:schemeClr val="lt1"/>
                </a:solidFill>
              </a:rPr>
              <a:t>翻译句子</a:t>
            </a:r>
            <a:endParaRPr kumimoji="1" lang="zh-CN" sz="2800" b="1" dirty="0">
              <a:solidFill>
                <a:schemeClr val="lt1"/>
              </a:solidFill>
            </a:endParaRPr>
          </a:p>
        </p:txBody>
      </p:sp>
      <p:sp>
        <p:nvSpPr>
          <p:cNvPr id="1048605" name="文本框 2"/>
          <p:cNvSpPr txBox="1"/>
          <p:nvPr/>
        </p:nvSpPr>
        <p:spPr>
          <a:xfrm>
            <a:off x="259715" y="2943860"/>
            <a:ext cx="897001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wide spectrum of opinion was represented at the meeting.</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6" name="文本框 4"/>
          <p:cNvSpPr txBox="1"/>
          <p:nvPr/>
        </p:nvSpPr>
        <p:spPr>
          <a:xfrm>
            <a:off x="269240" y="5467985"/>
            <a:ext cx="1626870" cy="521970"/>
          </a:xfrm>
          <a:prstGeom prst="rect">
            <a:avLst/>
          </a:prstGeom>
          <a:solidFill>
            <a:srgbClr val="0070C0"/>
          </a:solidFill>
        </p:spPr>
        <p:txBody>
          <a:bodyPr wrap="square" rtlCol="0">
            <a:spAutoFit/>
          </a:bodyPr>
          <a:lstStyle/>
          <a:p>
            <a:pPr lvl="0" algn="l">
              <a:buClrTx/>
              <a:buSzTx/>
              <a:buFontTx/>
            </a:pPr>
            <a:r>
              <a:rPr kumimoji="1" lang="zh-CN" sz="2800" b="1" dirty="0">
                <a:solidFill>
                  <a:schemeClr val="lt1"/>
                </a:solidFill>
                <a:sym typeface="+mn-ea"/>
              </a:rPr>
              <a:t>翻译句子</a:t>
            </a:r>
            <a:endParaRPr kumimoji="1" lang="zh-CN" sz="2800" b="1" dirty="0">
              <a:solidFill>
                <a:schemeClr val="lt1"/>
              </a:solidFill>
              <a:sym typeface="+mn-ea"/>
            </a:endParaRPr>
          </a:p>
        </p:txBody>
      </p:sp>
      <p:sp>
        <p:nvSpPr>
          <p:cNvPr id="1048607" name="文本框 5"/>
          <p:cNvSpPr txBox="1"/>
          <p:nvPr/>
        </p:nvSpPr>
        <p:spPr>
          <a:xfrm>
            <a:off x="269240" y="6009640"/>
            <a:ext cx="11035665" cy="521970"/>
          </a:xfrm>
          <a:prstGeom prst="rect">
            <a:avLst/>
          </a:prstGeom>
          <a:noFill/>
        </p:spPr>
        <p:txBody>
          <a:bodyPr wrap="square" rtlCol="0">
            <a:spAutoFit/>
          </a:bodyPr>
          <a:lstStyle/>
          <a:p>
            <a:r>
              <a:rPr sz="2800">
                <a:solidFill>
                  <a:srgbClr val="FF0000"/>
                </a:solidFill>
                <a:latin typeface="Times New Roman" panose="02020603050405020304" charset="0"/>
                <a:cs typeface="Times New Roman" panose="02020603050405020304" charset="0"/>
              </a:rPr>
              <a:t>The works on display range from the mainstream to the sublime.</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042795" y="2440940"/>
            <a:ext cx="4885055" cy="521970"/>
          </a:xfrm>
          <a:prstGeom prst="rect">
            <a:avLst/>
          </a:prstGeom>
          <a:noFill/>
        </p:spPr>
        <p:txBody>
          <a:bodyPr wrap="square" rtlCol="0" anchor="t">
            <a:spAutoFit/>
          </a:bodyPr>
          <a:lstStyle/>
          <a:p>
            <a:r>
              <a:rPr lang="zh-CN" altLang="en-US" sz="2800">
                <a:ea typeface="华文中宋" panose="02010600040101010101" charset="-122"/>
              </a:rPr>
              <a:t>会上代表了各种各样的意见。</a:t>
            </a:r>
            <a:endParaRPr lang="zh-CN" altLang="en-US" sz="2800">
              <a:ea typeface="华文中宋" panose="02010600040101010101" charset="-122"/>
            </a:endParaRPr>
          </a:p>
        </p:txBody>
      </p:sp>
      <p:cxnSp>
        <p:nvCxnSpPr>
          <p:cNvPr id="3145728" name="直接连接符 8"/>
          <p:cNvCxnSpPr/>
          <p:nvPr/>
        </p:nvCxnSpPr>
        <p:spPr>
          <a:xfrm>
            <a:off x="311150" y="3421380"/>
            <a:ext cx="8601710" cy="2603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504940"/>
            <a:ext cx="9330690" cy="1968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645285" cy="521970"/>
          </a:xfrm>
          <a:prstGeom prst="rect">
            <a:avLst/>
          </a:prstGeom>
          <a:solidFill>
            <a:schemeClr val="accent6"/>
          </a:solidFill>
        </p:spPr>
        <p:txBody>
          <a:bodyPr wrap="square" rtlCol="0">
            <a:spAutoFit/>
          </a:bodyPr>
          <a:p>
            <a:pPr lvl="0" algn="l">
              <a:buClrTx/>
              <a:buSzTx/>
              <a:buFontTx/>
            </a:pPr>
            <a:r>
              <a:rPr kumimoji="1" lang="zh-CN" sz="2800" b="1" dirty="0">
                <a:solidFill>
                  <a:schemeClr val="lt1"/>
                </a:solidFill>
                <a:sym typeface="+mn-ea"/>
              </a:rPr>
              <a:t>词汇讲解</a:t>
            </a:r>
            <a:endParaRPr kumimoji="1" lang="en-US" altLang="zh-CN" sz="2800" b="1" dirty="0">
              <a:solidFill>
                <a:schemeClr val="lt1"/>
              </a:solidFill>
              <a:sym typeface="+mn-ea"/>
            </a:endParaRPr>
          </a:p>
        </p:txBody>
      </p:sp>
      <p:sp>
        <p:nvSpPr>
          <p:cNvPr id="3" name="文本框 6"/>
          <p:cNvSpPr txBox="1"/>
          <p:nvPr/>
        </p:nvSpPr>
        <p:spPr>
          <a:xfrm>
            <a:off x="2052320" y="5467985"/>
            <a:ext cx="6106795" cy="521970"/>
          </a:xfrm>
          <a:prstGeom prst="rect">
            <a:avLst/>
          </a:prstGeom>
          <a:noFill/>
        </p:spPr>
        <p:txBody>
          <a:bodyPr wrap="square" rtlCol="0" anchor="t">
            <a:spAutoFit/>
          </a:bodyPr>
          <a:p>
            <a:r>
              <a:rPr lang="zh-CN" altLang="en-US" sz="2800">
                <a:ea typeface="华文中宋" panose="02010600040101010101" charset="-122"/>
              </a:rPr>
              <a:t>展出的作品从主流到崇高都有。</a:t>
            </a:r>
            <a:endParaRPr lang="zh-CN" altLang="en-US" sz="2800">
              <a:ea typeface="华文中宋" panose="02010600040101010101" charset="-122"/>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grpId="0" nodeType="clickEffect">
                                  <p:stCondLst>
                                    <p:cond delay="0"/>
                                  </p:stCondLst>
                                  <p:childTnLst>
                                    <p:set>
                                      <p:cBhvr>
                                        <p:cTn id="32" dur="1" fill="hold">
                                          <p:stCondLst>
                                            <p:cond delay="0"/>
                                          </p:stCondLst>
                                        </p:cTn>
                                        <p:tgtEl>
                                          <p:spTgt spid="1048606"/>
                                        </p:tgtEl>
                                        <p:attrNameLst>
                                          <p:attrName>style.visibility</p:attrName>
                                        </p:attrNameLst>
                                      </p:cBhvr>
                                      <p:to>
                                        <p:strVal val="visible"/>
                                      </p:to>
                                    </p:set>
                                    <p:animEffect transition="in" filter="blinds(horizontal)">
                                      <p:cBhvr>
                                        <p:cTn id="33" dur="500"/>
                                        <p:tgtEl>
                                          <p:spTgt spid="1048606"/>
                                        </p:tgtEl>
                                      </p:cBhvr>
                                    </p:animEffect>
                                  </p:childTnLst>
                                </p:cTn>
                              </p:par>
                              <p:par>
                                <p:cTn id="34" presetID="22" presetClass="entr" presetSubtype="4" fill="hold" nodeType="with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1048607"/>
                                        </p:tgtEl>
                                        <p:attrNameLst>
                                          <p:attrName>style.visibility</p:attrName>
                                        </p:attrNameLst>
                                      </p:cBhvr>
                                      <p:to>
                                        <p:strVal val="visible"/>
                                      </p:to>
                                    </p:set>
                                    <p:animEffect transition="in" filter="blinds(horizontal)">
                                      <p:cBhvr>
                                        <p:cTn id="44"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6" grpId="0" bldLvl="0" animBg="1"/>
      <p:bldP spid="1048606" grpId="1" animBg="1"/>
      <p:bldP spid="1048607" grpId="0"/>
      <p:bldP spid="1048607" grpId="1"/>
      <p:bldP spid="1048608" grpId="0"/>
      <p:bldP spid="3"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SPECIAL_SOURCE" val="bdnull"/>
</p:tagLst>
</file>

<file path=ppt/tags/tag11.xml><?xml version="1.0" encoding="utf-8"?>
<p:tagLst xmlns:p="http://schemas.openxmlformats.org/presentationml/2006/main">
  <p:tag name="KSO_WM_SPECIAL_SOURCE" val="bdnull"/>
</p:tagLst>
</file>

<file path=ppt/tags/tag12.xml><?xml version="1.0" encoding="utf-8"?>
<p:tagLst xmlns:p="http://schemas.openxmlformats.org/presentationml/2006/main">
  <p:tag name="KSO_WM_SPECIAL_SOURCE" val="bdnull"/>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SPECIAL_SOURCE" val="bdnull"/>
</p:tagLst>
</file>

<file path=ppt/tags/tag15.xml><?xml version="1.0" encoding="utf-8"?>
<p:tagLst xmlns:p="http://schemas.openxmlformats.org/presentationml/2006/main">
  <p:tag name="KSO_WM_SPECIAL_SOURCE" val="bdnull"/>
</p:tagLst>
</file>

<file path=ppt/tags/tag16.xml><?xml version="1.0" encoding="utf-8"?>
<p:tagLst xmlns:p="http://schemas.openxmlformats.org/presentationml/2006/main">
  <p:tag name="KSO_WM_SPECIAL_SOURCE" val="bdnul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SPECIAL_SOURCE" val="bdnull"/>
</p:tagLst>
</file>

<file path=ppt/tags/tag5.xml><?xml version="1.0" encoding="utf-8"?>
<p:tagLst xmlns:p="http://schemas.openxmlformats.org/presentationml/2006/main">
  <p:tag name="KSO_WM_SPECIAL_SOURCE" val="bdnul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9.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13346</Words>
  <Application>WPS 演示</Application>
  <PresentationFormat>宽屏</PresentationFormat>
  <Paragraphs>346</Paragraphs>
  <Slides>22</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22</vt:i4>
      </vt:variant>
    </vt:vector>
  </HeadingPairs>
  <TitlesOfParts>
    <vt:vector size="37" baseType="lpstr">
      <vt:lpstr>Arial</vt:lpstr>
      <vt:lpstr>宋体</vt:lpstr>
      <vt:lpstr>Wingdings</vt:lpstr>
      <vt:lpstr>Trebuchet MS</vt:lpstr>
      <vt:lpstr>微软雅黑</vt:lpstr>
      <vt:lpstr>Times New Roman</vt:lpstr>
      <vt:lpstr>华文中宋</vt:lpstr>
      <vt:lpstr>Wingdings</vt:lpstr>
      <vt:lpstr>Arial Unicode MS</vt:lpstr>
      <vt:lpstr>Calibri</vt:lpstr>
      <vt:lpstr>Times New Roman</vt:lpstr>
      <vt:lpstr>HelveticaNeue</vt:lpstr>
      <vt:lpstr>Shit Happens</vt:lpstr>
      <vt:lpstr>华文新魏</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南山有谷堆</cp:lastModifiedBy>
  <cp:revision>678</cp:revision>
  <dcterms:created xsi:type="dcterms:W3CDTF">2019-06-19T02:08:00Z</dcterms:created>
  <dcterms:modified xsi:type="dcterms:W3CDTF">2023-09-20T03:54:44Z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2052-11.8.2.8506</vt:lpwstr>
  </property>
  <property fmtid="{D5CDD505-2E9C-101B-9397-08002B2CF9AE}" pid="3" name="ICV">
    <vt:lpwstr>B7E68EE4B2AC4988BD1D17CA793852F0_12</vt:lpwstr>
  </property>
</Properties>
</file>