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636" r:id="rId3"/>
    <p:sldId id="256" r:id="rId4"/>
    <p:sldId id="293" r:id="rId6"/>
    <p:sldId id="282" r:id="rId7"/>
    <p:sldId id="493" r:id="rId8"/>
    <p:sldId id="474" r:id="rId9"/>
    <p:sldId id="475" r:id="rId10"/>
    <p:sldId id="476" r:id="rId11"/>
    <p:sldId id="479" r:id="rId12"/>
    <p:sldId id="477" r:id="rId13"/>
    <p:sldId id="480" r:id="rId14"/>
    <p:sldId id="481" r:id="rId15"/>
    <p:sldId id="478" r:id="rId16"/>
    <p:sldId id="482" r:id="rId17"/>
    <p:sldId id="580" r:id="rId18"/>
    <p:sldId id="539" r:id="rId19"/>
    <p:sldId id="483" r:id="rId20"/>
    <p:sldId id="540" r:id="rId21"/>
    <p:sldId id="484" r:id="rId22"/>
    <p:sldId id="541" r:id="rId23"/>
    <p:sldId id="485" r:id="rId24"/>
    <p:sldId id="542" r:id="rId25"/>
    <p:sldId id="486" r:id="rId26"/>
    <p:sldId id="543" r:id="rId27"/>
    <p:sldId id="487" r:id="rId28"/>
    <p:sldId id="488" r:id="rId29"/>
    <p:sldId id="489" r:id="rId30"/>
    <p:sldId id="490" r:id="rId31"/>
    <p:sldId id="544" r:id="rId32"/>
    <p:sldId id="491" r:id="rId33"/>
    <p:sldId id="492" r:id="rId34"/>
    <p:sldId id="294" r:id="rId35"/>
    <p:sldId id="429" r:id="rId36"/>
    <p:sldId id="297" r:id="rId37"/>
    <p:sldId id="387" r:id="rId38"/>
    <p:sldId id="386" r:id="rId39"/>
    <p:sldId id="431" r:id="rId40"/>
    <p:sldId id="433" r:id="rId41"/>
    <p:sldId id="299" r:id="rId42"/>
    <p:sldId id="473" r:id="rId43"/>
    <p:sldId id="621" r:id="rId44"/>
    <p:sldId id="432" r:id="rId45"/>
    <p:sldId id="300" r:id="rId46"/>
    <p:sldId id="332" r:id="rId47"/>
    <p:sldId id="390" r:id="rId48"/>
    <p:sldId id="319" r:id="rId49"/>
    <p:sldId id="320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84" r:id="rId58"/>
  </p:sldIdLst>
  <p:sldSz cx="12192000" cy="6858000"/>
  <p:notesSz cx="6858000" cy="9144000"/>
  <p:embeddedFontLst>
    <p:embeddedFont>
      <p:font typeface="等线 Light" panose="02010600030101010101" charset="-122"/>
      <p:regular r:id="rId62"/>
    </p:embeddedFont>
    <p:embeddedFont>
      <p:font typeface="等线" panose="02010600030101010101" charset="-122"/>
      <p:regular r:id="rId63"/>
    </p:embeddedFont>
    <p:embeddedFont>
      <p:font typeface="华文新魏" panose="02010800040101010101" pitchFamily="2" charset="-122"/>
      <p:regular r:id="rId64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6C5"/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-882" y="-528"/>
      </p:cViewPr>
      <p:guideLst>
        <p:guide orient="horz" pos="220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font" Target="fonts/font3.fntdata"/><Relationship Id="rId63" Type="http://schemas.openxmlformats.org/officeDocument/2006/relationships/font" Target="fonts/font2.fntdata"/><Relationship Id="rId62" Type="http://schemas.openxmlformats.org/officeDocument/2006/relationships/font" Target="fonts/font1.fntdata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3.xml"/><Relationship Id="rId59" Type="http://schemas.openxmlformats.org/officeDocument/2006/relationships/presProps" Target="presProps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等线" panose="02010600030101010101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等线" panose="02010600030101010101" charset="-122"/>
              </a:defRPr>
            </a:lvl1pPr>
          </a:lstStyle>
          <a:p>
            <a:pPr>
              <a:defRPr/>
            </a:pPr>
            <a:fld id="{0F555285-203E-4576-A074-2D0425BE9DEC}" type="datetimeFigureOut">
              <a:rPr lang="zh-CN" altLang="en-US"/>
            </a:fld>
            <a:endParaRPr lang="en-US" alt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873738-ADB8-46BE-9FAE-A7B22766888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A77C1-6BAA-464D-969D-A1B653B7D81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29697"/>
          <p:cNvSpPr>
            <a:spLocks noGrp="1" noRo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文本占位符 2969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/>
            <a:endParaRPr lang="en-GB" altLang="zh-CN" smtClean="0"/>
          </a:p>
        </p:txBody>
      </p:sp>
      <p:sp>
        <p:nvSpPr>
          <p:cNvPr id="19459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B22C6BEA-698C-4018-9307-B27DEA4D1D21}" type="slidenum">
              <a:rPr lang="en-GB" altLang="zh-CN" sz="1200">
                <a:latin typeface="Times New Roman" panose="02020603050405020304" pitchFamily="18" charset="0"/>
              </a:rPr>
            </a:fld>
            <a:endParaRPr lang="en-GB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29697"/>
          <p:cNvSpPr>
            <a:spLocks noGrp="1" noRo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文本占位符 29698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/>
            <a:endParaRPr lang="en-GB" altLang="zh-CN" smtClean="0"/>
          </a:p>
        </p:txBody>
      </p:sp>
      <p:sp>
        <p:nvSpPr>
          <p:cNvPr id="19459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 eaLnBrk="0" hangingPunct="0"/>
            <a:fld id="{B22C6BEA-698C-4018-9307-B27DEA4D1D21}" type="slidenum">
              <a:rPr lang="en-GB" altLang="zh-CN" sz="1200">
                <a:latin typeface="Times New Roman" panose="02020603050405020304" pitchFamily="18" charset="0"/>
              </a:rPr>
            </a:fld>
            <a:endParaRPr lang="en-GB" altLang="zh-CN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C2F2-D561-44B6-9699-D12A21CC6D2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D529-757C-4320-9FD8-99C7C1031C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811A-E0B2-4B98-BDAC-03F484E1518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3700-62C7-43B1-AD67-80299169A4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0E1A-CFDA-454D-92DD-FDE629804D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DB8E5-591A-4296-BC9E-C32266E288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DD5B-730F-44C0-BDF0-8208E6CF0AD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F423-67A4-412A-834C-A6AEB5DF81D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739E-717F-4A75-AAC0-7CEF1BCA4E4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107D7-5029-4267-878C-E636A4894F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2E5A-6985-433F-A93A-2DDAFA65F32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4BCD8-84A6-4DF9-9A78-9D4D1BA963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B255-D608-47BC-8F1E-DDBABFC150B1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333B-A397-4921-8138-7E8E397002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518D-C795-47AB-AEB6-65146C16BBB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88E2-E447-47A3-8E91-8BFF4403B6C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8213-AB92-47A4-B2F4-9ED80FD4303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FDD3-5320-4978-A563-05A325B50A5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A00A2-C24B-43E3-8F11-7DC730F173C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476D-D8E0-4394-A1E8-60C62D98DB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CBD48-2611-4EF2-A05C-EB5655FBE2A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D321-D254-4B8E-B885-D1A842A96B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B50F37-D39C-4E5A-9B96-503EB691AD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B2DF2F1-804E-43F9-99B0-1CB4E3C6F528}" type="slidenum">
              <a:rPr lang="zh-CN" altLang="en-US"/>
            </a:fld>
            <a:endParaRPr lang="zh-CN" altLang="en-US"/>
          </a:p>
        </p:txBody>
      </p:sp>
      <p:grpSp>
        <p:nvGrpSpPr>
          <p:cNvPr id="1031" name="组合 6"/>
          <p:cNvGrpSpPr/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700"/>
              <a:ext cx="11696700" cy="632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charset="-122"/>
          <a:ea typeface="等线 Light" panose="0201060003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emf"/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audio" Target="NULL" TargetMode="External"/><Relationship Id="rId1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1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838200" y="1613535"/>
            <a:ext cx="10515600" cy="162750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At those times in the day, your body is low on cortisol 皮质醇）--the stress hormone that makes you think quickly—and desperately needs a good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pick-me-up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9090025" y="3744913"/>
            <a:ext cx="2259013" cy="2255837"/>
            <a:chOff x="2091833" y="2046544"/>
            <a:chExt cx="2259411" cy="2255903"/>
          </a:xfrm>
        </p:grpSpPr>
        <p:pic>
          <p:nvPicPr>
            <p:cNvPr id="52229" name="图片 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91833" y="2046544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椭圆 23"/>
            <p:cNvSpPr/>
            <p:nvPr/>
          </p:nvSpPr>
          <p:spPr>
            <a:xfrm>
              <a:off x="2191864" y="2144972"/>
              <a:ext cx="2059350" cy="205904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98220" y="4605655"/>
            <a:ext cx="5233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提神的饮品；提神的东西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2020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山西八校第一次联考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22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1"/>
          <p:cNvSpPr txBox="1">
            <a:spLocks noChangeArrowheads="1"/>
          </p:cNvSpPr>
          <p:nvPr/>
        </p:nvSpPr>
        <p:spPr bwMode="auto">
          <a:xfrm>
            <a:off x="434340" y="953135"/>
            <a:ext cx="1144587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/>
              <a:t>Welcome to one of the largest collections of footwear (</a:t>
            </a:r>
            <a:r>
              <a:rPr lang="zh-CN" altLang="en-US" sz="3600"/>
              <a:t>鞋类</a:t>
            </a:r>
            <a:r>
              <a:rPr lang="en-US" altLang="zh-CN" sz="3600"/>
              <a:t>) in the world that will make you </a:t>
            </a:r>
            <a:r>
              <a:rPr lang="en-US" altLang="zh-CN" sz="3600" b="1">
                <a:solidFill>
                  <a:srgbClr val="0000FF"/>
                </a:solidFill>
              </a:rPr>
              <a:t>green with envy</a:t>
            </a:r>
            <a:r>
              <a:rPr lang="en-US" altLang="zh-CN" sz="3600"/>
              <a:t>.</a:t>
            </a:r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4340" y="2805430"/>
            <a:ext cx="111747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be green with envy 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意为：嫉妒；眼红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" y="4104005"/>
            <a:ext cx="113284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</a:rPr>
              <a:t>Buy time</a:t>
            </a:r>
            <a:r>
              <a:rPr lang="en-US" altLang="zh-CN" sz="3600"/>
              <a:t> by repeating the question in your own words.</a:t>
            </a: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" y="5402580"/>
            <a:ext cx="109461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赢得时间；拖延时间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387033" y="2090420"/>
            <a:ext cx="11857037" cy="1531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/>
              <a:t>What does the writer mean by saying  </a:t>
            </a:r>
            <a:endParaRPr lang="en-US" altLang="zh-CN" sz="3600"/>
          </a:p>
          <a:p>
            <a:pPr>
              <a:lnSpc>
                <a:spcPct val="130000"/>
              </a:lnSpc>
            </a:pPr>
            <a:r>
              <a:rPr lang="en-US" altLang="zh-CN" sz="3600"/>
              <a:t>“Responsibility is </a:t>
            </a:r>
            <a:r>
              <a:rPr lang="en-US" altLang="zh-CN" sz="3600" b="1">
                <a:solidFill>
                  <a:srgbClr val="0000FF"/>
                </a:solidFill>
              </a:rPr>
              <a:t>the name of the game</a:t>
            </a:r>
            <a:r>
              <a:rPr lang="en-US" altLang="zh-CN" sz="3600"/>
              <a:t>”?   </a:t>
            </a:r>
            <a:endParaRPr lang="en-US" altLang="zh-CN" sz="18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9425" y="4111625"/>
            <a:ext cx="1123315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最重要的部分；较为重要的事情 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非正式用语</a:t>
            </a:r>
            <a:r>
              <a:rPr lang="en-US" altLang="zh-CN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altLang="zh-CN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年金考卷押题卷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2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1955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Maybe you’re an experienced romance reader, or maybe you’re just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getting your feet wet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in this type of literature.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9025" y="4213860"/>
            <a:ext cx="6696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初次涉足，开始做（新鲜的事）</a:t>
            </a:r>
            <a:endParaRPr lang="zh-CN" altLang="en-US" sz="2800"/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年金考卷押题卷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334963" y="254000"/>
            <a:ext cx="11857037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</a:rPr>
              <a:t>蕴含有趣背景故事的词语搭配和习语</a:t>
            </a:r>
            <a:endParaRPr lang="zh-CN" altLang="en-US" sz="3600" b="1">
              <a:solidFill>
                <a:schemeClr val="accent2"/>
              </a:solidFill>
            </a:endParaRP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52400" y="1275715"/>
            <a:ext cx="11760200" cy="3169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/>
              <a:t>1. </a:t>
            </a:r>
            <a:r>
              <a:rPr lang="en-US" altLang="zh-CN" sz="3200" b="1">
                <a:solidFill>
                  <a:srgbClr val="0000FF"/>
                </a:solidFill>
              </a:rPr>
              <a:t>Let your hair down</a:t>
            </a:r>
            <a:r>
              <a:rPr lang="en-US" altLang="zh-CN" sz="3200"/>
              <a:t> and just take it as a chat. </a:t>
            </a:r>
            <a:endParaRPr lang="en-US" altLang="zh-CN" sz="3200"/>
          </a:p>
          <a:p>
            <a:r>
              <a:rPr lang="en-US" altLang="zh-CN" sz="2800" b="1"/>
              <a:t>A. </a:t>
            </a:r>
            <a:r>
              <a:rPr lang="zh-CN" altLang="en-US" sz="2800" b="1"/>
              <a:t>认真些         </a:t>
            </a:r>
            <a:r>
              <a:rPr lang="en-US" altLang="zh-CN" sz="2800" b="1"/>
              <a:t>B. </a:t>
            </a:r>
            <a:r>
              <a:rPr lang="zh-CN" altLang="en-US" sz="2800" b="1"/>
              <a:t>放开些        </a:t>
            </a:r>
            <a:r>
              <a:rPr lang="en-US" altLang="zh-CN" sz="2800" b="1"/>
              <a:t>C. </a:t>
            </a:r>
            <a:r>
              <a:rPr lang="zh-CN" altLang="en-US" sz="2800" b="1"/>
              <a:t>努力些</a:t>
            </a:r>
            <a:endParaRPr lang="zh-CN" altLang="en-US" sz="2800" b="1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/>
          </a:p>
          <a:p>
            <a:endParaRPr lang="zh-CN" altLang="en-US" sz="28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5600" y="2914650"/>
            <a:ext cx="11480800" cy="3107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B   </a:t>
            </a:r>
            <a:endParaRPr lang="en-US" altLang="zh-CN" sz="2800"/>
          </a:p>
          <a:p>
            <a:r>
              <a:rPr lang="zh-CN" altLang="en-US" sz="2800"/>
              <a:t>句意：放轻松一些，就当是聊天好了。</a:t>
            </a:r>
            <a:r>
              <a:rPr lang="en-US" altLang="zh-CN" sz="2800"/>
              <a:t>let your hair down </a:t>
            </a:r>
            <a:r>
              <a:rPr lang="zh-CN" altLang="en-US" sz="2800"/>
              <a:t>意为：放开些；彻底放松。</a:t>
            </a:r>
            <a:r>
              <a:rPr lang="en-US" altLang="zh-CN" sz="2800"/>
              <a:t>17</a:t>
            </a:r>
            <a:r>
              <a:rPr lang="zh-CN" altLang="en-US" sz="2800"/>
              <a:t>世纪时期，英国女性多留长发，她们外出参加活动的时候，习惯盘起头发，做出各种造型，晚上回到家取下发夹，把头发放下来，让它随意的披在肩上。放下头发这种行为就叫做</a:t>
            </a:r>
            <a:r>
              <a:rPr lang="en-US" altLang="zh-CN" sz="2800"/>
              <a:t>let one’s hair down</a:t>
            </a:r>
            <a:r>
              <a:rPr lang="zh-CN" altLang="en-US" sz="2800"/>
              <a:t>。由于它体现了一种回到家不用再顾及形象的放松姿态，英语里面就引申为“卸下包袱，彻底放松”。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2725"/>
          </a:xfr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Right now, I </a:t>
            </a:r>
            <a:r>
              <a:rPr lang="en-US" altLang="zh-CN" sz="3600" b="1">
                <a:solidFill>
                  <a:srgbClr val="4646C5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could eat a horse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! I haven’t had anything all day.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635" y="4172585"/>
            <a:ext cx="451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狼吞虎咽</a:t>
            </a:r>
            <a:endParaRPr lang="zh-CN" altLang="en-US" sz="2800"/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年金考卷押题卷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8660" y="870585"/>
            <a:ext cx="9551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2. John studies day in and day out, so after every exam, he comes off </a:t>
            </a:r>
            <a:r>
              <a:rPr lang="en-US" altLang="zh-CN" sz="3200" b="1">
                <a:solidFill>
                  <a:srgbClr val="0000FF"/>
                </a:solidFill>
                <a:sym typeface="+mn-ea"/>
              </a:rPr>
              <a:t>with flying colors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速战速决地    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头昏眼花地   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成绩优异地</a:t>
            </a:r>
            <a:endParaRPr lang="zh-CN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0080" y="3382010"/>
            <a:ext cx="1155192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C   </a:t>
            </a:r>
            <a:endParaRPr lang="en-US" altLang="zh-CN" sz="2800"/>
          </a:p>
          <a:p>
            <a:r>
              <a:rPr lang="zh-CN" altLang="en-US" sz="2800"/>
              <a:t>句意：约翰日夜勤读，所以每次考试，他的成绩都非常出色。</a:t>
            </a:r>
            <a:r>
              <a:rPr lang="en-US" altLang="zh-CN" sz="2800"/>
              <a:t>flying colors </a:t>
            </a:r>
            <a:r>
              <a:rPr lang="zh-CN" altLang="en-US" sz="2800"/>
              <a:t>是由</a:t>
            </a:r>
            <a:r>
              <a:rPr lang="en-US" altLang="zh-CN" sz="2800"/>
              <a:t>pass with flying colors</a:t>
            </a:r>
            <a:r>
              <a:rPr lang="zh-CN" altLang="en-US" sz="2800"/>
              <a:t>演变而来。</a:t>
            </a:r>
            <a:r>
              <a:rPr lang="en-US" altLang="zh-CN" sz="2800"/>
              <a:t>pass with flying colors</a:t>
            </a:r>
            <a:r>
              <a:rPr lang="zh-CN" altLang="en-US" sz="2800"/>
              <a:t>表示“有广泛回旋余地的成功或胜利”。其中</a:t>
            </a:r>
            <a:r>
              <a:rPr lang="en-US" altLang="zh-CN" sz="2800"/>
              <a:t>colors</a:t>
            </a:r>
            <a:r>
              <a:rPr lang="zh-CN" altLang="en-US" sz="2800"/>
              <a:t>指在桅杆上飘扬的海军军旗或三角旗。当一艘战舰和敌舰进行遭遇战胜出以后，该舰的军旗仍然迎风飘扬，这说明该舰没有受到严重的创伤，即获得完全的胜利。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/>
          <p:cNvSpPr txBox="1">
            <a:spLocks noChangeArrowheads="1"/>
          </p:cNvSpPr>
          <p:nvPr/>
        </p:nvSpPr>
        <p:spPr bwMode="auto">
          <a:xfrm>
            <a:off x="431800" y="475615"/>
            <a:ext cx="11760200" cy="343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zh-CN" altLang="en-US" sz="3200"/>
          </a:p>
          <a:p>
            <a:pPr>
              <a:lnSpc>
                <a:spcPct val="120000"/>
              </a:lnSpc>
            </a:pPr>
            <a:r>
              <a:rPr lang="en-US" altLang="zh-CN" sz="3200"/>
              <a:t>3. An honest, hard-working man is </a:t>
            </a:r>
            <a:r>
              <a:rPr lang="en-US" altLang="zh-CN" sz="3200" b="1" u="sng">
                <a:solidFill>
                  <a:srgbClr val="0000FF"/>
                </a:solidFill>
              </a:rPr>
              <a:t>the salt of the earth</a:t>
            </a:r>
            <a:r>
              <a:rPr lang="en-US" altLang="zh-CN" sz="3200"/>
              <a:t>.</a:t>
            </a:r>
            <a:endParaRPr lang="en-US" altLang="zh-CN" sz="3200"/>
          </a:p>
          <a:p>
            <a:pPr>
              <a:lnSpc>
                <a:spcPct val="120000"/>
              </a:lnSpc>
            </a:pPr>
            <a:r>
              <a:rPr lang="en-US" altLang="zh-CN" sz="3200" b="1"/>
              <a:t>A. </a:t>
            </a:r>
            <a:r>
              <a:rPr lang="zh-CN" altLang="en-US" sz="3200" b="1"/>
              <a:t>社会的中坚分子   </a:t>
            </a:r>
            <a:r>
              <a:rPr lang="en-US" altLang="zh-CN" sz="3200" b="1"/>
              <a:t>B. </a:t>
            </a:r>
            <a:r>
              <a:rPr lang="zh-CN" altLang="en-US" sz="3200" b="1"/>
              <a:t>社会的知识分子    </a:t>
            </a:r>
            <a:r>
              <a:rPr lang="en-US" altLang="zh-CN" sz="3200" b="1"/>
              <a:t>C. </a:t>
            </a:r>
            <a:r>
              <a:rPr lang="zh-CN" altLang="en-US" sz="3200" b="1"/>
              <a:t>社会的敌对分子</a:t>
            </a:r>
            <a:endParaRPr lang="zh-CN" altLang="en-US" sz="3200" b="1"/>
          </a:p>
          <a:p>
            <a:pPr>
              <a:lnSpc>
                <a:spcPct val="90000"/>
              </a:lnSpc>
            </a:pPr>
            <a:endParaRPr lang="zh-CN" altLang="en-US" sz="3200"/>
          </a:p>
          <a:p>
            <a:pPr>
              <a:lnSpc>
                <a:spcPct val="90000"/>
              </a:lnSpc>
            </a:pPr>
            <a:endParaRPr lang="zh-CN" altLang="en-US" sz="3200"/>
          </a:p>
          <a:p>
            <a:pPr>
              <a:lnSpc>
                <a:spcPct val="90000"/>
              </a:lnSpc>
            </a:pPr>
            <a:endParaRPr lang="zh-CN" altLang="en-US" sz="3200"/>
          </a:p>
          <a:p>
            <a:pPr>
              <a:lnSpc>
                <a:spcPct val="120000"/>
              </a:lnSpc>
            </a:pPr>
            <a:endParaRPr lang="en-US" altLang="zh-CN" sz="900"/>
          </a:p>
          <a:p>
            <a:endParaRPr lang="zh-CN" alt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680" y="2876550"/>
            <a:ext cx="11394440" cy="3709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句意：诚实而勤劳的人才是社会的中坚分子。</a:t>
            </a:r>
            <a:r>
              <a:rPr lang="en-US" altLang="zh-CN" sz="2800"/>
              <a:t>the salt of the earth </a:t>
            </a:r>
            <a:r>
              <a:rPr lang="zh-CN" altLang="en-US" sz="2800"/>
              <a:t>意为：高尚的人；社会的中坚分子。该词块典故出自</a:t>
            </a:r>
            <a:r>
              <a:rPr lang="en-US" altLang="zh-CN" sz="2800"/>
              <a:t>《</a:t>
            </a:r>
            <a:r>
              <a:rPr lang="zh-CN" altLang="en-US" sz="2800"/>
              <a:t>圣经</a:t>
            </a:r>
            <a:r>
              <a:rPr lang="en-US" altLang="zh-CN" sz="2800"/>
              <a:t>》</a:t>
            </a:r>
            <a:r>
              <a:rPr lang="zh-CN" altLang="en-US" sz="2800"/>
              <a:t>，耶稣对他的门徒说：“</a:t>
            </a:r>
            <a:r>
              <a:rPr lang="en-US" altLang="zh-CN" sz="2800"/>
              <a:t>Ye are the salt of the earth: but if the salt have lost its flavor, wherewith shall it be salted?”</a:t>
            </a:r>
            <a:r>
              <a:rPr lang="zh-CN" altLang="en-US" sz="2800"/>
              <a:t>（你们是世上的盐，盐若失了味，如何才能再咸呢？）在这里，</a:t>
            </a:r>
            <a:r>
              <a:rPr lang="en-US" altLang="zh-CN" sz="2800"/>
              <a:t>salt</a:t>
            </a:r>
            <a:r>
              <a:rPr lang="zh-CN" altLang="en-US" sz="2800"/>
              <a:t>转义为</a:t>
            </a:r>
            <a:r>
              <a:rPr lang="en-US" altLang="zh-CN" sz="2800"/>
              <a:t>elite </a:t>
            </a:r>
            <a:r>
              <a:rPr lang="en-US" altLang="zh-CN" sz="2800" i="1"/>
              <a:t>[ɪˈliːt] </a:t>
            </a:r>
            <a:r>
              <a:rPr lang="en-US" altLang="zh-CN" sz="2800"/>
              <a:t>of the world</a:t>
            </a:r>
            <a:r>
              <a:rPr lang="zh-CN" altLang="en-US" sz="2800"/>
              <a:t>（中坚力量，精英，高尚的人）。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4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1695" y="463550"/>
            <a:ext cx="9911080" cy="24047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4. The hospital staff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pulled out all the stops</a:t>
            </a:r>
            <a:r>
              <a:rPr lang="en-US" altLang="zh-CN" sz="3200">
                <a:sym typeface="+mn-ea"/>
              </a:rPr>
              <a:t> to make sure the children had a wonderful day.</a:t>
            </a:r>
            <a:endParaRPr lang="en-US" altLang="zh-CN" sz="3200"/>
          </a:p>
          <a:p>
            <a:pPr>
              <a:lnSpc>
                <a:spcPct val="130000"/>
              </a:lnSpc>
            </a:pPr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集思广益       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别出心裁      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竭尽全力</a:t>
            </a:r>
            <a:endParaRPr lang="zh-CN" altLang="en-US" sz="3200" b="1"/>
          </a:p>
          <a:p>
            <a:endParaRPr lang="zh-CN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1695" y="2596833"/>
            <a:ext cx="11329988" cy="4009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C   </a:t>
            </a:r>
            <a:endParaRPr lang="en-US" altLang="zh-CN" sz="2800"/>
          </a:p>
          <a:p>
            <a:pPr>
              <a:lnSpc>
                <a:spcPct val="130000"/>
              </a:lnSpc>
            </a:pPr>
            <a:r>
              <a:rPr lang="zh-CN" altLang="en-US" sz="2800"/>
              <a:t>句意：医院员工竭尽全力来确保孩子们能过上愉快的一天。</a:t>
            </a:r>
            <a:r>
              <a:rPr lang="en-US" altLang="zh-CN" sz="2800"/>
              <a:t>pull out all the stops </a:t>
            </a:r>
            <a:r>
              <a:rPr lang="zh-CN" altLang="en-US" sz="2800"/>
              <a:t>意为：竭尽全力；全力以赴。这里的</a:t>
            </a:r>
            <a:r>
              <a:rPr lang="en-US" altLang="zh-CN" sz="2800"/>
              <a:t>stops</a:t>
            </a:r>
            <a:r>
              <a:rPr lang="zh-CN" altLang="en-US" sz="2800"/>
              <a:t>指管风琴上的圆纽，用来控制琴上的那些笛管是否奏乐。按下</a:t>
            </a:r>
            <a:r>
              <a:rPr lang="en-US" altLang="zh-CN" sz="2800"/>
              <a:t>stops</a:t>
            </a:r>
            <a:r>
              <a:rPr lang="zh-CN" altLang="en-US" sz="2800"/>
              <a:t>，笛管就停止奏乐，而演奏者得拔起他要用的笛管上的</a:t>
            </a:r>
            <a:r>
              <a:rPr lang="en-US" altLang="zh-CN" sz="2800"/>
              <a:t>stops</a:t>
            </a:r>
            <a:r>
              <a:rPr lang="zh-CN" altLang="en-US" sz="2800"/>
              <a:t>，让气流进入，才能奏出他需要的乐声。所以如果演奏者</a:t>
            </a:r>
            <a:r>
              <a:rPr lang="en-US" altLang="zh-CN" sz="2800"/>
              <a:t>pull out all the stops</a:t>
            </a:r>
            <a:r>
              <a:rPr lang="zh-CN" altLang="en-US" sz="2800"/>
              <a:t>，那么这架管风琴上所有的笛管就是在齐声共鸣了。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2"/>
          <p:cNvSpPr txBox="1">
            <a:spLocks noChangeArrowheads="1"/>
          </p:cNvSpPr>
          <p:nvPr/>
        </p:nvSpPr>
        <p:spPr bwMode="auto">
          <a:xfrm>
            <a:off x="431800" y="368935"/>
            <a:ext cx="11760200" cy="37230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/>
              <a:t>5. He is too young to</a:t>
            </a:r>
            <a:r>
              <a:rPr lang="en-US" altLang="zh-CN" sz="3600" b="1" u="sng"/>
              <a:t> </a:t>
            </a:r>
            <a:r>
              <a:rPr lang="en-US" altLang="zh-CN" sz="3600" b="1" u="sng">
                <a:solidFill>
                  <a:srgbClr val="0000FF"/>
                </a:solidFill>
              </a:rPr>
              <a:t>separate the sheep from the goats</a:t>
            </a:r>
            <a:r>
              <a:rPr lang="en-US" altLang="zh-CN" sz="3600"/>
              <a:t>.</a:t>
            </a:r>
            <a:endParaRPr lang="en-US" altLang="zh-CN" sz="3600"/>
          </a:p>
          <a:p>
            <a:r>
              <a:rPr lang="en-US" altLang="zh-CN" sz="2800" b="1"/>
              <a:t>A. </a:t>
            </a:r>
            <a:r>
              <a:rPr lang="zh-CN" altLang="en-US" sz="2800" b="1"/>
              <a:t>做出决策     </a:t>
            </a:r>
            <a:r>
              <a:rPr lang="en-US" altLang="zh-CN" sz="2800" b="1"/>
              <a:t>B. </a:t>
            </a:r>
            <a:r>
              <a:rPr lang="zh-CN" altLang="en-US" sz="2800" b="1"/>
              <a:t>承担重任    </a:t>
            </a:r>
            <a:r>
              <a:rPr lang="en-US" altLang="zh-CN" sz="2800" b="1"/>
              <a:t>C. </a:t>
            </a:r>
            <a:r>
              <a:rPr lang="zh-CN" altLang="en-US" sz="2800" b="1"/>
              <a:t>明辨是非</a:t>
            </a:r>
            <a:endParaRPr lang="zh-CN" altLang="en-US" sz="2800" b="1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  <a:p>
            <a:endParaRPr lang="zh-CN" altLang="en-US" sz="28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0530" y="2637155"/>
            <a:ext cx="11329988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r>
              <a:rPr lang="zh-CN" altLang="en-US" sz="2800"/>
              <a:t>句意：他太年轻，无法明辨是非。</a:t>
            </a:r>
            <a:r>
              <a:rPr lang="en-US" altLang="zh-CN" sz="2800"/>
              <a:t>separate the sheep from the goats </a:t>
            </a:r>
            <a:r>
              <a:rPr lang="zh-CN" altLang="en-US" sz="2800"/>
              <a:t>意为：辨明好坏；明辨是非。由于</a:t>
            </a:r>
            <a:r>
              <a:rPr lang="en-US" altLang="zh-CN" sz="2800"/>
              <a:t>《</a:t>
            </a:r>
            <a:r>
              <a:rPr lang="zh-CN" altLang="en-US" sz="2800"/>
              <a:t>圣经</a:t>
            </a:r>
            <a:r>
              <a:rPr lang="en-US" altLang="zh-CN" sz="2800"/>
              <a:t>》</a:t>
            </a:r>
            <a:r>
              <a:rPr lang="zh-CN" altLang="en-US" sz="2800"/>
              <a:t>的影响，</a:t>
            </a:r>
            <a:r>
              <a:rPr lang="en-US" altLang="zh-CN" sz="2800"/>
              <a:t>sheep</a:t>
            </a:r>
            <a:r>
              <a:rPr lang="zh-CN" altLang="en-US" sz="2800"/>
              <a:t>和</a:t>
            </a:r>
            <a:r>
              <a:rPr lang="en-US" altLang="zh-CN" sz="2800"/>
              <a:t>goat</a:t>
            </a:r>
            <a:r>
              <a:rPr lang="zh-CN" altLang="en-US" sz="2800"/>
              <a:t>在英语中的形象截然不同，前者比喻好人，后者比喻坏人。英语中有关</a:t>
            </a:r>
            <a:r>
              <a:rPr lang="en-US" altLang="zh-CN" sz="2800"/>
              <a:t>goat</a:t>
            </a:r>
            <a:r>
              <a:rPr lang="zh-CN" altLang="en-US" sz="2800"/>
              <a:t>的成语，大多贬义。例如：</a:t>
            </a:r>
            <a:r>
              <a:rPr lang="en-US" altLang="zh-CN" sz="2800"/>
              <a:t>act/play the goat</a:t>
            </a:r>
            <a:r>
              <a:rPr lang="zh-CN" altLang="en-US" sz="2800"/>
              <a:t>表示做蠢事。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5913" y="266700"/>
            <a:ext cx="34178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4250" y="533400"/>
            <a:ext cx="154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9300" y="2514600"/>
            <a:ext cx="1028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350" y="831850"/>
            <a:ext cx="212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26720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3600" y="3714750"/>
            <a:ext cx="3454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05767">
            <a:off x="4730750" y="1611313"/>
            <a:ext cx="2603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8050" y="3729038"/>
            <a:ext cx="2755900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6813" y="2605088"/>
            <a:ext cx="9794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181225" y="2679700"/>
            <a:ext cx="782955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000"/>
              <a:t>五年高考三年模拟</a:t>
            </a:r>
            <a:br>
              <a:rPr lang="zh-CN" altLang="en-US" sz="4000"/>
            </a:br>
            <a:r>
              <a:rPr lang="zh-CN" altLang="en-US" sz="4000"/>
              <a:t>之</a:t>
            </a:r>
            <a:r>
              <a:rPr lang="zh-CN" altLang="en-US" sz="4000" b="1"/>
              <a:t>习语、谚语</a:t>
            </a:r>
            <a:endParaRPr lang="zh-CN" altLang="en-US" sz="4000" b="1"/>
          </a:p>
        </p:txBody>
      </p:sp>
      <p:sp>
        <p:nvSpPr>
          <p:cNvPr id="2" name="文本框 1"/>
          <p:cNvSpPr txBox="1"/>
          <p:nvPr/>
        </p:nvSpPr>
        <p:spPr>
          <a:xfrm>
            <a:off x="4950377" y="2092223"/>
            <a:ext cx="2119904" cy="137833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2022</a:t>
            </a:r>
            <a:endParaRPr lang="zh-CN" altLang="en-US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15913" y="5973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1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670" y="478155"/>
            <a:ext cx="112407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6. Simon has just left school and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is still wet behind the ears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毫无经验        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碌碌无为    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年轻气盛</a:t>
            </a:r>
            <a:endParaRPr lang="zh-CN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353" y="3350895"/>
            <a:ext cx="11136312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r>
              <a:rPr lang="zh-CN" altLang="en-US" sz="2800"/>
              <a:t>句意：西蒙刚从学校毕业，现在还没什么经验呢。据说这个习语源于胎生动物，如牛、羊刚生下来的时候全身湿漉漉的，虽然它们的身体很快就干了，但是耳朵背后却还是湿的。因此，它的真正含义是“乳臭未干，初出茅庐”，形容年轻人“少不更事，缺乏经验”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2"/>
          <p:cNvSpPr txBox="1">
            <a:spLocks noChangeArrowheads="1"/>
          </p:cNvSpPr>
          <p:nvPr/>
        </p:nvSpPr>
        <p:spPr bwMode="auto">
          <a:xfrm>
            <a:off x="431800" y="538480"/>
            <a:ext cx="10252710" cy="3856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400"/>
              <a:t>7. Her room is always </a:t>
            </a:r>
            <a:r>
              <a:rPr lang="en-US" altLang="zh-CN" sz="3400" b="1" u="sng">
                <a:solidFill>
                  <a:srgbClr val="0000FF"/>
                </a:solidFill>
              </a:rPr>
              <a:t>at sixes and sevens</a:t>
            </a:r>
            <a:r>
              <a:rPr lang="en-US" altLang="zh-CN" sz="3400" b="1" u="sng"/>
              <a:t>.</a:t>
            </a:r>
            <a:endParaRPr lang="en-US" altLang="zh-CN" sz="3400"/>
          </a:p>
          <a:p>
            <a:pPr>
              <a:lnSpc>
                <a:spcPct val="110000"/>
              </a:lnSpc>
            </a:pPr>
            <a:r>
              <a:rPr lang="en-US" altLang="zh-CN" sz="3400" b="1"/>
              <a:t>A. </a:t>
            </a:r>
            <a:r>
              <a:rPr lang="zh-CN" altLang="en-US" sz="3400" b="1"/>
              <a:t>五颜六色    </a:t>
            </a:r>
            <a:r>
              <a:rPr lang="en-US" altLang="zh-CN" sz="3400" b="1"/>
              <a:t>B. </a:t>
            </a:r>
            <a:r>
              <a:rPr lang="zh-CN" altLang="en-US" sz="3400" b="1"/>
              <a:t>乱七八糟    </a:t>
            </a:r>
            <a:r>
              <a:rPr lang="en-US" altLang="zh-CN" sz="3400" b="1"/>
              <a:t>C. </a:t>
            </a:r>
            <a:r>
              <a:rPr lang="zh-CN" altLang="en-US" sz="3400" b="1"/>
              <a:t>千奇百怪</a:t>
            </a:r>
            <a:endParaRPr lang="zh-CN" altLang="en-US" sz="3400" b="1"/>
          </a:p>
          <a:p>
            <a:pPr>
              <a:lnSpc>
                <a:spcPct val="110000"/>
              </a:lnSpc>
            </a:pPr>
            <a:endParaRPr lang="zh-CN" altLang="en-US" sz="3400"/>
          </a:p>
          <a:p>
            <a:pPr>
              <a:lnSpc>
                <a:spcPct val="110000"/>
              </a:lnSpc>
            </a:pPr>
            <a:endParaRPr lang="zh-CN" altLang="en-US" sz="3400"/>
          </a:p>
          <a:p>
            <a:pPr>
              <a:lnSpc>
                <a:spcPct val="90000"/>
              </a:lnSpc>
            </a:pPr>
            <a:endParaRPr lang="zh-CN" altLang="en-US" sz="3400"/>
          </a:p>
          <a:p>
            <a:br>
              <a:rPr lang="zh-CN" altLang="en-US" sz="3400"/>
            </a:br>
            <a:endParaRPr lang="zh-CN" altLang="en-US" sz="34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1630" y="2893060"/>
            <a:ext cx="11233150" cy="336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pPr>
              <a:lnSpc>
                <a:spcPct val="110000"/>
              </a:lnSpc>
            </a:pPr>
            <a:r>
              <a:rPr lang="zh-CN" altLang="en-US" sz="2800"/>
              <a:t>句意：她的房间总是乱七八糟的。</a:t>
            </a:r>
            <a:r>
              <a:rPr lang="en-US" altLang="zh-CN" sz="2800"/>
              <a:t>at sixes and sevens </a:t>
            </a:r>
            <a:r>
              <a:rPr lang="zh-CN" altLang="en-US" sz="2800"/>
              <a:t>意为：乱七八糟；杂乱无章。据说</a:t>
            </a:r>
            <a:r>
              <a:rPr lang="en-US" altLang="zh-CN" sz="2800"/>
              <a:t>sixes and sevens</a:t>
            </a:r>
            <a:r>
              <a:rPr lang="zh-CN" altLang="en-US" sz="2800"/>
              <a:t>最早出现在</a:t>
            </a:r>
            <a:r>
              <a:rPr lang="en-US" altLang="zh-CN" sz="2800"/>
              <a:t>14</a:t>
            </a:r>
            <a:r>
              <a:rPr lang="zh-CN" altLang="en-US" sz="2800"/>
              <a:t>世纪，是一种叫做“</a:t>
            </a:r>
            <a:r>
              <a:rPr lang="en-US" altLang="zh-CN" sz="2800"/>
              <a:t>hazard”</a:t>
            </a:r>
            <a:r>
              <a:rPr lang="zh-CN" altLang="en-US" sz="2800"/>
              <a:t>的掷骰游戏。“</a:t>
            </a:r>
            <a:r>
              <a:rPr lang="en-US" altLang="zh-CN" sz="2800"/>
              <a:t>five and six”</a:t>
            </a:r>
            <a:r>
              <a:rPr lang="zh-CN" altLang="en-US" sz="2800"/>
              <a:t>被改成了“</a:t>
            </a:r>
            <a:r>
              <a:rPr lang="en-US" altLang="zh-CN" sz="2800"/>
              <a:t>six and seven”</a:t>
            </a:r>
            <a:r>
              <a:rPr lang="zh-CN" altLang="en-US" sz="2800"/>
              <a:t>，因为</a:t>
            </a:r>
            <a:r>
              <a:rPr lang="en-US" altLang="zh-CN" sz="2800"/>
              <a:t>7</a:t>
            </a:r>
            <a:r>
              <a:rPr lang="zh-CN" altLang="en-US" sz="2800"/>
              <a:t>这个数字根本不可能被掷出来，所以它的意思变成了“不惜冒一切风险”。直到</a:t>
            </a:r>
            <a:r>
              <a:rPr lang="en-US" altLang="zh-CN" sz="2800"/>
              <a:t>17</a:t>
            </a:r>
            <a:r>
              <a:rPr lang="zh-CN" altLang="en-US" sz="2800"/>
              <a:t>世纪中期，意思发生了变化，多指处于一种很混乱的状态。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4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23265" y="810260"/>
            <a:ext cx="88868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8. After singing all night at home, I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had a frog in the throat</a:t>
            </a:r>
            <a:r>
              <a:rPr lang="en-US" altLang="zh-CN" sz="3200">
                <a:sym typeface="+mn-ea"/>
              </a:rPr>
              <a:t> next morning.</a:t>
            </a:r>
            <a:endParaRPr lang="en-US" altLang="zh-CN" sz="3200"/>
          </a:p>
          <a:p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咽喉发炎      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声音嘶哑      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名声大噪</a:t>
            </a:r>
            <a:endParaRPr lang="zh-CN" alt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3265" y="3262630"/>
            <a:ext cx="11247755" cy="336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pPr>
              <a:lnSpc>
                <a:spcPct val="110000"/>
              </a:lnSpc>
            </a:pPr>
            <a:r>
              <a:rPr lang="zh-CN" altLang="en-US" sz="2800"/>
              <a:t>句意：在家里唱了一整夜的歌，第二天早晨我的嗓子有点嘶哑了。</a:t>
            </a:r>
            <a:r>
              <a:rPr lang="en-US" altLang="zh-CN" sz="2800"/>
              <a:t>have a frog in your throat </a:t>
            </a:r>
            <a:r>
              <a:rPr lang="zh-CN" altLang="en-US" sz="2800"/>
              <a:t>意为：</a:t>
            </a:r>
            <a:r>
              <a:rPr lang="en-US" altLang="zh-CN" sz="2800"/>
              <a:t>(</a:t>
            </a:r>
            <a:r>
              <a:rPr lang="zh-CN" altLang="en-US" sz="2800"/>
              <a:t>因喉咙干或想咳嗽而</a:t>
            </a:r>
            <a:r>
              <a:rPr lang="en-US" altLang="zh-CN" sz="2800"/>
              <a:t>) </a:t>
            </a:r>
            <a:r>
              <a:rPr lang="zh-CN" altLang="en-US" sz="2800"/>
              <a:t>说话困难；声音嘶哑。关于这个短语的由来，有两种说法。一种是据说以前人们常从小溪中直接取水饮用，可能无意中将青蛙的卵吞进肚子。当时人们相信，卵会在人们的喉咙里化成青蛙，哽住你的喉咙，使你说不出话来。另一种说法是说人在嗓子不舒服时，发出的声音沙哑比较像青蛙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00" y="228600"/>
            <a:ext cx="11280775" cy="608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意思表达非常形象的词语搭配和习语</a:t>
            </a:r>
            <a:endParaRPr lang="zh-CN" altLang="en-US" sz="36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9. He lives only </a:t>
            </a:r>
            <a:r>
              <a:rPr lang="en-US" altLang="zh-CN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stone’s throw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 from here.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A. 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一墙之隔     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B.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一步之遥     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荒山野岭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defRPr/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10. Rose can be a real challenge to look after at home, even for people with </a:t>
            </a:r>
            <a:r>
              <a:rPr lang="en-US" altLang="zh-CN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green fingers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buFontTx/>
              <a:buAutoNum type="alphaUcPeriod"/>
              <a:defRPr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丰富经验       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B.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种植新手     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园艺技术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defRPr/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9425" y="1941513"/>
            <a:ext cx="1123315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r>
              <a:rPr lang="zh-CN" altLang="en-US" sz="2800"/>
              <a:t>句意：他住的地方离这里一步之遥。</a:t>
            </a:r>
            <a:r>
              <a:rPr lang="en-US" altLang="zh-CN" sz="2800"/>
              <a:t>a stone’s throw </a:t>
            </a:r>
            <a:r>
              <a:rPr lang="zh-CN" altLang="en-US" sz="2800"/>
              <a:t>意为：很短的距离；一步之遥。</a:t>
            </a:r>
            <a:endParaRPr lang="zh-CN" alt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9425" y="5227638"/>
            <a:ext cx="11760200" cy="151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pPr>
              <a:lnSpc>
                <a:spcPct val="110000"/>
              </a:lnSpc>
            </a:pPr>
            <a:r>
              <a:rPr lang="zh-CN" altLang="en-US" sz="2800"/>
              <a:t>句意：在家种养玫瑰花可是件充满挑战的事情，即使对园艺技术高手来说也一样。</a:t>
            </a:r>
            <a:r>
              <a:rPr lang="en-US" altLang="zh-CN" sz="2800"/>
              <a:t>green fingers </a:t>
            </a:r>
            <a:r>
              <a:rPr lang="zh-CN" altLang="en-US" sz="2800"/>
              <a:t>意为：园艺技术；种植技能。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9915" y="312420"/>
            <a:ext cx="1001776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  <a:defRPr/>
            </a:pPr>
            <a:r>
              <a:rPr lang="en-US" altLang="zh-CN" sz="3200" dirty="0">
                <a:sym typeface="+mn-ea"/>
              </a:rPr>
              <a:t>11. I’m a </a:t>
            </a:r>
            <a:r>
              <a:rPr lang="en-US" altLang="zh-CN" sz="3200" b="1" u="sng" dirty="0">
                <a:solidFill>
                  <a:srgbClr val="0000FF"/>
                </a:solidFill>
                <a:sym typeface="+mn-ea"/>
              </a:rPr>
              <a:t>small potato</a:t>
            </a:r>
            <a:r>
              <a:rPr lang="en-US" altLang="zh-CN" sz="3200" dirty="0">
                <a:sym typeface="+mn-ea"/>
              </a:rPr>
              <a:t>. No one will listen to me.</a:t>
            </a:r>
            <a:br>
              <a:rPr lang="en-US" altLang="zh-CN" sz="3200" dirty="0">
                <a:sym typeface="+mn-ea"/>
              </a:rPr>
            </a:br>
            <a:r>
              <a:rPr lang="en-US" altLang="zh-CN" sz="3200" b="1" dirty="0">
                <a:sym typeface="+mn-ea"/>
              </a:rPr>
              <a:t>A. </a:t>
            </a:r>
            <a:r>
              <a:rPr lang="zh-CN" altLang="en-US" sz="3200" b="1" dirty="0">
                <a:sym typeface="+mn-ea"/>
              </a:rPr>
              <a:t>打工仔      </a:t>
            </a:r>
            <a:r>
              <a:rPr lang="en-US" altLang="zh-CN" sz="3200" b="1" dirty="0">
                <a:sym typeface="+mn-ea"/>
              </a:rPr>
              <a:t>B. </a:t>
            </a:r>
            <a:r>
              <a:rPr lang="zh-CN" altLang="en-US" sz="3200" b="1" dirty="0">
                <a:sym typeface="+mn-ea"/>
              </a:rPr>
              <a:t>小人物       </a:t>
            </a:r>
            <a:r>
              <a:rPr lang="en-US" altLang="zh-CN" sz="3200" b="1" dirty="0">
                <a:sym typeface="+mn-ea"/>
              </a:rPr>
              <a:t>C. </a:t>
            </a:r>
            <a:r>
              <a:rPr lang="zh-CN" altLang="en-US" sz="3200" b="1" dirty="0">
                <a:sym typeface="+mn-ea"/>
              </a:rPr>
              <a:t>志愿者</a:t>
            </a:r>
            <a:endParaRPr lang="zh-CN" altLang="en-US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9915" y="1794510"/>
            <a:ext cx="11184255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r>
              <a:rPr lang="zh-CN" altLang="en-US" sz="2800"/>
              <a:t>句意：我只是个微不足道的小人物，没有人会听我的。</a:t>
            </a:r>
            <a:r>
              <a:rPr lang="en-US" altLang="zh-CN" sz="2800"/>
              <a:t>small potato </a:t>
            </a:r>
            <a:r>
              <a:rPr lang="zh-CN" altLang="en-US" sz="2800"/>
              <a:t>原意是“鸡毛蒜皮等微不足道的东西”，但现在大家较常用它指“小人物、微不足道的人”。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657225" y="3609340"/>
            <a:ext cx="10501630" cy="1173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12. As kids we used to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fight like cat and dog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pPr>
              <a:lnSpc>
                <a:spcPct val="110000"/>
              </a:lnSpc>
            </a:pPr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活蹦乱跳     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嬉戏玩耍    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大吵大闹</a:t>
            </a:r>
            <a:endParaRPr lang="zh-CN" altLang="en-US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9915" y="4782820"/>
            <a:ext cx="10904220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r>
              <a:rPr lang="zh-CN" altLang="en-US" sz="2800"/>
              <a:t>句意：小时候，我们总是吵吵闹闹。</a:t>
            </a:r>
            <a:r>
              <a:rPr lang="en-US" altLang="zh-CN" sz="2800"/>
              <a:t>fight like cat and dog </a:t>
            </a:r>
            <a:r>
              <a:rPr lang="zh-CN" altLang="en-US" sz="2800"/>
              <a:t>形容“人与人之间的争吵非常激烈、吵得不可开交”。意为：大吵大闹；争吵不休。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2"/>
          <p:cNvSpPr txBox="1">
            <a:spLocks noChangeArrowheads="1"/>
          </p:cNvSpPr>
          <p:nvPr/>
        </p:nvSpPr>
        <p:spPr bwMode="auto">
          <a:xfrm>
            <a:off x="431800" y="314325"/>
            <a:ext cx="11760200" cy="1106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/>
              <a:t>13. I’m </a:t>
            </a:r>
            <a:r>
              <a:rPr lang="en-US" altLang="zh-CN" sz="3200" b="1" u="sng">
                <a:solidFill>
                  <a:srgbClr val="0000FF"/>
                </a:solidFill>
              </a:rPr>
              <a:t>wearing two hats</a:t>
            </a:r>
            <a:r>
              <a:rPr lang="en-US" altLang="zh-CN" sz="3200"/>
              <a:t> tonight — parent and teacher.</a:t>
            </a:r>
            <a:endParaRPr lang="en-US" altLang="zh-CN" sz="3200"/>
          </a:p>
          <a:p>
            <a:pPr>
              <a:lnSpc>
                <a:spcPct val="11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身兼两职        </a:t>
            </a:r>
            <a:r>
              <a:rPr lang="en-US" altLang="zh-CN" sz="2800" b="1"/>
              <a:t>B. </a:t>
            </a:r>
            <a:r>
              <a:rPr lang="zh-CN" altLang="en-US" sz="2800" b="1"/>
              <a:t>进退两难        </a:t>
            </a:r>
            <a:r>
              <a:rPr lang="en-US" altLang="zh-CN" sz="2800" b="1"/>
              <a:t>C. </a:t>
            </a:r>
            <a:r>
              <a:rPr lang="zh-CN" altLang="en-US" sz="2800" b="1"/>
              <a:t>一举两得</a:t>
            </a:r>
            <a:endParaRPr lang="zh-CN" altLang="en-US" sz="28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1800" y="1756410"/>
            <a:ext cx="1049528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r>
              <a:rPr lang="zh-CN" altLang="en-US" sz="2800"/>
              <a:t>句意：我今晚身兼两职</a:t>
            </a:r>
            <a:r>
              <a:rPr lang="en-US" altLang="zh-CN" sz="2800"/>
              <a:t>——</a:t>
            </a:r>
            <a:r>
              <a:rPr lang="zh-CN" altLang="en-US" sz="2800"/>
              <a:t>既是家长又是老师。</a:t>
            </a:r>
            <a:r>
              <a:rPr lang="en-US" altLang="zh-CN" sz="2800"/>
              <a:t>wear two hats</a:t>
            </a:r>
            <a:r>
              <a:rPr lang="zh-CN" altLang="en-US" sz="2800"/>
              <a:t>意为：身兼两职，也就是同时做两份工作或者完成两个任务。</a:t>
            </a:r>
            <a:endParaRPr lang="zh-CN" altLang="en-US" sz="2800"/>
          </a:p>
        </p:txBody>
      </p:sp>
      <p:sp>
        <p:nvSpPr>
          <p:cNvPr id="2" name="文本框 1"/>
          <p:cNvSpPr txBox="1"/>
          <p:nvPr/>
        </p:nvSpPr>
        <p:spPr>
          <a:xfrm>
            <a:off x="431800" y="3140075"/>
            <a:ext cx="1049528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3200">
                <a:sym typeface="+mn-ea"/>
              </a:rPr>
              <a:t>14. The others had complained that Sarah wasn’t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pulling her weight</a:t>
            </a:r>
            <a:r>
              <a:rPr lang="en-US" altLang="zh-CN" sz="3200">
                <a:sym typeface="+mn-ea"/>
              </a:rPr>
              <a:t>.</a:t>
            </a:r>
            <a:endParaRPr lang="en-US" altLang="zh-CN" sz="3200"/>
          </a:p>
          <a:p>
            <a:pPr>
              <a:lnSpc>
                <a:spcPct val="110000"/>
              </a:lnSpc>
            </a:pPr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尽职工作         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控制情绪         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增加体重</a:t>
            </a:r>
            <a:endParaRPr lang="zh-CN" altLang="en-US" sz="320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31800" y="4854575"/>
            <a:ext cx="11052175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句意：其他人抱怨说莎拉没尽职尽责。</a:t>
            </a:r>
            <a:r>
              <a:rPr lang="en-US" altLang="zh-CN" sz="2800"/>
              <a:t>pull sb’s weight </a:t>
            </a:r>
            <a:r>
              <a:rPr lang="zh-CN" altLang="en-US" sz="2800"/>
              <a:t>意为：做好自己的份内事；做好自己的本职工作。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382905" y="264160"/>
            <a:ext cx="11760200" cy="456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zh-CN" altLang="en-US" sz="4000"/>
          </a:p>
          <a:p>
            <a:pPr>
              <a:lnSpc>
                <a:spcPct val="50000"/>
              </a:lnSpc>
            </a:pPr>
            <a:endParaRPr lang="zh-CN" altLang="en-US" sz="2800"/>
          </a:p>
          <a:p>
            <a:pPr>
              <a:lnSpc>
                <a:spcPct val="110000"/>
              </a:lnSpc>
            </a:pPr>
            <a:r>
              <a:rPr lang="en-US" altLang="zh-CN" sz="2800"/>
              <a:t>15. Getting him to do his homework is </a:t>
            </a:r>
            <a:r>
              <a:rPr lang="en-US" altLang="zh-CN" sz="2800" b="1" u="sng">
                <a:solidFill>
                  <a:srgbClr val="0000FF"/>
                </a:solidFill>
              </a:rPr>
              <a:t>like pulling teeth</a:t>
            </a:r>
            <a:r>
              <a:rPr lang="en-US" altLang="zh-CN" sz="2800"/>
              <a:t>.</a:t>
            </a:r>
            <a:endParaRPr lang="en-US" altLang="zh-CN" sz="2800"/>
          </a:p>
          <a:p>
            <a:pPr>
              <a:lnSpc>
                <a:spcPct val="11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勉强的     </a:t>
            </a:r>
            <a:r>
              <a:rPr lang="en-US" altLang="zh-CN" sz="2800" b="1"/>
              <a:t>B. </a:t>
            </a:r>
            <a:r>
              <a:rPr lang="zh-CN" altLang="en-US" sz="2800" b="1"/>
              <a:t>复杂的      </a:t>
            </a:r>
            <a:r>
              <a:rPr lang="en-US" altLang="zh-CN" sz="2800" b="1"/>
              <a:t>C. </a:t>
            </a:r>
            <a:r>
              <a:rPr lang="zh-CN" altLang="en-US" sz="2800" b="1"/>
              <a:t>艰难的</a:t>
            </a:r>
            <a:endParaRPr lang="zh-CN" altLang="en-US" sz="4000" b="1"/>
          </a:p>
          <a:p>
            <a:endParaRPr lang="zh-CN" altLang="en-US" sz="4000"/>
          </a:p>
          <a:p>
            <a:pPr>
              <a:lnSpc>
                <a:spcPct val="30000"/>
              </a:lnSpc>
            </a:pPr>
            <a:endParaRPr lang="zh-CN" altLang="en-US" sz="4000"/>
          </a:p>
          <a:p>
            <a:pPr>
              <a:lnSpc>
                <a:spcPct val="110000"/>
              </a:lnSpc>
            </a:pPr>
            <a:endParaRPr lang="en-US" altLang="zh-CN" sz="2800"/>
          </a:p>
          <a:p>
            <a:pPr>
              <a:lnSpc>
                <a:spcPct val="110000"/>
              </a:lnSpc>
            </a:pPr>
            <a:endParaRPr lang="en-US" altLang="zh-CN" sz="2800"/>
          </a:p>
          <a:p>
            <a:pPr>
              <a:lnSpc>
                <a:spcPct val="110000"/>
              </a:lnSpc>
            </a:pPr>
            <a:r>
              <a:rPr lang="en-US" altLang="zh-CN" sz="2800"/>
              <a:t>16. I haven’t won, have I? You’re </a:t>
            </a:r>
            <a:r>
              <a:rPr lang="en-US" altLang="zh-CN" sz="2800" b="1" u="sng">
                <a:solidFill>
                  <a:srgbClr val="0000FF"/>
                </a:solidFill>
              </a:rPr>
              <a:t>pulling my leg</a:t>
            </a:r>
            <a:r>
              <a:rPr lang="en-US" altLang="zh-CN" sz="2800"/>
              <a:t>.</a:t>
            </a:r>
            <a:endParaRPr lang="en-US" altLang="zh-CN" sz="2800"/>
          </a:p>
          <a:p>
            <a:pPr>
              <a:lnSpc>
                <a:spcPct val="11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拖后腿        </a:t>
            </a:r>
            <a:r>
              <a:rPr lang="en-US" altLang="zh-CN" sz="2800" b="1"/>
              <a:t>B. </a:t>
            </a:r>
            <a:r>
              <a:rPr lang="zh-CN" altLang="en-US" sz="2800" b="1"/>
              <a:t>开玩笑      </a:t>
            </a:r>
            <a:r>
              <a:rPr lang="en-US" altLang="zh-CN" sz="2800" b="1"/>
              <a:t>C. </a:t>
            </a:r>
            <a:r>
              <a:rPr lang="zh-CN" altLang="en-US" sz="2800" b="1"/>
              <a:t>马后炮</a:t>
            </a:r>
            <a:endParaRPr lang="zh-CN" altLang="en-US" sz="28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7050" y="2221548"/>
            <a:ext cx="11664950" cy="1124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句意：让他做家庭作业真艰难。</a:t>
            </a:r>
            <a:r>
              <a:rPr lang="en-US" altLang="zh-CN" sz="2800"/>
              <a:t>like pulling teeth </a:t>
            </a:r>
            <a:r>
              <a:rPr lang="zh-CN" altLang="en-US" sz="2800"/>
              <a:t>意为：艰难的。</a:t>
            </a:r>
            <a:endParaRPr lang="zh-CN" alt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" y="4990148"/>
            <a:ext cx="11568112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句意：我没有赢，是吗？你在开我的玩笑。</a:t>
            </a:r>
            <a:r>
              <a:rPr lang="en-US" altLang="zh-CN" sz="2800"/>
              <a:t>pull sb’s leg </a:t>
            </a:r>
            <a:r>
              <a:rPr lang="zh-CN" altLang="en-US" sz="2800"/>
              <a:t>意为：开某人的玩笑；愚弄某人；哄骗某人。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55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2"/>
          <p:cNvSpPr txBox="1">
            <a:spLocks noChangeArrowheads="1"/>
          </p:cNvSpPr>
          <p:nvPr/>
        </p:nvSpPr>
        <p:spPr bwMode="auto">
          <a:xfrm>
            <a:off x="431800" y="463868"/>
            <a:ext cx="11760200" cy="4002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/>
              <a:t>17. She always turned her term papers in at </a:t>
            </a:r>
            <a:r>
              <a:rPr lang="en-US" altLang="zh-CN" sz="3200" b="1" u="sng">
                <a:solidFill>
                  <a:srgbClr val="0000FF"/>
                </a:solidFill>
              </a:rPr>
              <a:t>the eleventh hour</a:t>
            </a:r>
            <a:r>
              <a:rPr lang="en-US" altLang="zh-CN" sz="3200"/>
              <a:t>.</a:t>
            </a:r>
            <a:endParaRPr lang="en-US" altLang="zh-CN" sz="3200"/>
          </a:p>
          <a:p>
            <a:pPr>
              <a:lnSpc>
                <a:spcPct val="110000"/>
              </a:lnSpc>
            </a:pPr>
            <a:r>
              <a:rPr lang="en-US" altLang="zh-CN" sz="2400" b="1"/>
              <a:t> A. </a:t>
            </a:r>
            <a:r>
              <a:rPr lang="zh-CN" altLang="en-US" sz="2400" b="1"/>
              <a:t>最后时刻       </a:t>
            </a:r>
            <a:r>
              <a:rPr lang="en-US" altLang="zh-CN" sz="2400" b="1"/>
              <a:t>B. </a:t>
            </a:r>
            <a:r>
              <a:rPr lang="zh-CN" altLang="en-US" sz="2400" b="1"/>
              <a:t>十一点钟         </a:t>
            </a:r>
            <a:r>
              <a:rPr lang="en-US" altLang="zh-CN" sz="2400" b="1"/>
              <a:t>C. </a:t>
            </a:r>
            <a:r>
              <a:rPr lang="zh-CN" altLang="en-US" sz="2400" b="1"/>
              <a:t>关键时刻</a:t>
            </a:r>
            <a:endParaRPr lang="zh-CN" altLang="en-US" sz="2400" b="1"/>
          </a:p>
          <a:p>
            <a:pPr>
              <a:lnSpc>
                <a:spcPct val="110000"/>
              </a:lnSpc>
            </a:pPr>
            <a:endParaRPr lang="zh-CN" altLang="en-US" sz="3200"/>
          </a:p>
          <a:p>
            <a:pPr>
              <a:lnSpc>
                <a:spcPct val="80000"/>
              </a:lnSpc>
            </a:pPr>
            <a:endParaRPr lang="zh-CN" altLang="en-US" sz="3200"/>
          </a:p>
          <a:p>
            <a:pPr>
              <a:lnSpc>
                <a:spcPct val="110000"/>
              </a:lnSpc>
            </a:pPr>
            <a:endParaRPr lang="zh-CN" altLang="en-US" sz="3200"/>
          </a:p>
          <a:p>
            <a:pPr>
              <a:lnSpc>
                <a:spcPct val="110000"/>
              </a:lnSpc>
            </a:pPr>
            <a:r>
              <a:rPr lang="en-US" altLang="zh-CN" sz="3200"/>
              <a:t> </a:t>
            </a:r>
            <a:endParaRPr lang="en-US" altLang="zh-CN" sz="3200"/>
          </a:p>
          <a:p>
            <a:pPr>
              <a:lnSpc>
                <a:spcPct val="110000"/>
              </a:lnSpc>
            </a:pPr>
            <a:r>
              <a:rPr lang="en-US" altLang="zh-CN" sz="3200"/>
              <a:t>18. I’d love to stay longer but I must be </a:t>
            </a:r>
            <a:r>
              <a:rPr lang="en-US" altLang="zh-CN" sz="3200" b="1" u="sng">
                <a:solidFill>
                  <a:srgbClr val="0000FF"/>
                </a:solidFill>
              </a:rPr>
              <a:t>hitting the road</a:t>
            </a:r>
            <a:r>
              <a:rPr lang="en-US" altLang="zh-CN" sz="3200"/>
              <a:t>.      </a:t>
            </a:r>
            <a:r>
              <a:rPr lang="en-US" altLang="zh-CN" sz="3200" b="1"/>
              <a:t> </a:t>
            </a:r>
            <a:endParaRPr lang="en-US" altLang="zh-CN" sz="3200" b="1"/>
          </a:p>
          <a:p>
            <a:pPr>
              <a:lnSpc>
                <a:spcPct val="110000"/>
              </a:lnSpc>
            </a:pPr>
            <a:r>
              <a:rPr lang="en-US" altLang="zh-CN" sz="2400" b="1"/>
              <a:t> A. </a:t>
            </a:r>
            <a:r>
              <a:rPr lang="zh-CN" altLang="en-US" sz="2400" b="1"/>
              <a:t>潜逃        </a:t>
            </a:r>
            <a:r>
              <a:rPr lang="en-US" altLang="zh-CN" sz="2400" b="1"/>
              <a:t>B. </a:t>
            </a:r>
            <a:r>
              <a:rPr lang="zh-CN" altLang="en-US" sz="2400" b="1"/>
              <a:t>离开        </a:t>
            </a:r>
            <a:r>
              <a:rPr lang="en-US" altLang="zh-CN" sz="2400" b="1"/>
              <a:t>C. </a:t>
            </a:r>
            <a:r>
              <a:rPr lang="zh-CN" altLang="en-US" sz="2400" b="1"/>
              <a:t>消失</a:t>
            </a:r>
            <a:endParaRPr lang="zh-CN" altLang="en-US" sz="24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9425" y="1544320"/>
            <a:ext cx="10964545" cy="164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zh-CN" altLang="en-US" sz="2800"/>
              <a:t>句意：她总是赶在最后时刻交学期论文。</a:t>
            </a:r>
            <a:r>
              <a:rPr lang="en-US" altLang="zh-CN" sz="2800"/>
              <a:t>the eleventh hour </a:t>
            </a:r>
            <a:r>
              <a:rPr lang="zh-CN" altLang="en-US" sz="2800"/>
              <a:t>意为：最后一刻；最后时刻。</a:t>
            </a:r>
            <a:endParaRPr lang="zh-CN" alt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2760" y="4612640"/>
            <a:ext cx="11206480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B</a:t>
            </a:r>
            <a:endParaRPr lang="en-US" altLang="zh-CN" sz="2800"/>
          </a:p>
          <a:p>
            <a:r>
              <a:rPr lang="zh-CN" altLang="en-US" sz="2800"/>
              <a:t>句意：我很想多留一段时间，但我必须要走了。</a:t>
            </a:r>
            <a:r>
              <a:rPr lang="en-US" altLang="zh-CN" sz="2800"/>
              <a:t>hit the road </a:t>
            </a:r>
            <a:r>
              <a:rPr lang="zh-CN" altLang="en-US" sz="2800"/>
              <a:t>意为：离开；出发。</a:t>
            </a:r>
            <a:r>
              <a:rPr lang="en-US" altLang="zh-CN" sz="2800"/>
              <a:t>hit</a:t>
            </a:r>
            <a:r>
              <a:rPr lang="zh-CN" altLang="en-US" sz="2800"/>
              <a:t>使用非常灵活。</a:t>
            </a:r>
            <a:r>
              <a:rPr lang="en-US" altLang="zh-CN" sz="2800">
                <a:solidFill>
                  <a:srgbClr val="0000FF"/>
                </a:solidFill>
              </a:rPr>
              <a:t>hit the books</a:t>
            </a:r>
            <a:r>
              <a:rPr lang="zh-CN" altLang="en-US" sz="2800"/>
              <a:t>意为“学习，做功课”；</a:t>
            </a:r>
            <a:r>
              <a:rPr lang="en-US" altLang="zh-CN" sz="2800">
                <a:solidFill>
                  <a:srgbClr val="0000FF"/>
                </a:solidFill>
              </a:rPr>
              <a:t>hit the shops / streets</a:t>
            </a:r>
            <a:r>
              <a:rPr lang="zh-CN" altLang="en-US" sz="2800"/>
              <a:t>意为“（产品）大量上市”；</a:t>
            </a:r>
            <a:r>
              <a:rPr lang="en-US" altLang="zh-CN" sz="2800">
                <a:solidFill>
                  <a:srgbClr val="0000FF"/>
                </a:solidFill>
              </a:rPr>
              <a:t>hit the big time / hit it big</a:t>
            </a:r>
            <a:r>
              <a:rPr lang="zh-CN" altLang="en-US" sz="2800"/>
              <a:t>意为“突然成名”。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65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2"/>
          <p:cNvSpPr txBox="1">
            <a:spLocks noChangeArrowheads="1"/>
          </p:cNvSpPr>
          <p:nvPr/>
        </p:nvSpPr>
        <p:spPr bwMode="auto">
          <a:xfrm>
            <a:off x="431800" y="425450"/>
            <a:ext cx="11049000" cy="5690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/>
              <a:t>19. I would rather </a:t>
            </a:r>
            <a:r>
              <a:rPr lang="en-US" altLang="zh-CN" sz="2800" b="1" u="sng">
                <a:solidFill>
                  <a:srgbClr val="0000FF"/>
                </a:solidFill>
              </a:rPr>
              <a:t>have my nose in a book</a:t>
            </a:r>
            <a:r>
              <a:rPr lang="en-US" altLang="zh-CN" sz="2800"/>
              <a:t> than playing with other kids outside.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埋头读书     </a:t>
            </a:r>
            <a:r>
              <a:rPr lang="en-US" altLang="zh-CN" sz="2800" b="1"/>
              <a:t>B. </a:t>
            </a:r>
            <a:r>
              <a:rPr lang="zh-CN" altLang="en-US" sz="2800" b="1"/>
              <a:t>闭门思过      </a:t>
            </a:r>
            <a:r>
              <a:rPr lang="en-US" altLang="zh-CN" sz="2800" b="1"/>
              <a:t>C. </a:t>
            </a:r>
            <a:r>
              <a:rPr lang="zh-CN" altLang="en-US" sz="2800" b="1"/>
              <a:t>默不作声</a:t>
            </a:r>
            <a:endParaRPr lang="zh-CN" altLang="en-US" sz="2800" b="1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20000"/>
              </a:lnSpc>
            </a:pPr>
            <a:endParaRPr lang="en-US" altLang="zh-CN" sz="2800"/>
          </a:p>
          <a:p>
            <a:pPr>
              <a:lnSpc>
                <a:spcPct val="120000"/>
              </a:lnSpc>
            </a:pPr>
            <a:endParaRPr lang="en-US" altLang="zh-CN" sz="2800"/>
          </a:p>
          <a:p>
            <a:pPr>
              <a:lnSpc>
                <a:spcPct val="120000"/>
              </a:lnSpc>
            </a:pPr>
            <a:r>
              <a:rPr lang="en-US" altLang="zh-CN" sz="2800"/>
              <a:t>20. The strength of an individual, as compared with that of the masses, is but </a:t>
            </a:r>
            <a:r>
              <a:rPr lang="en-US" altLang="zh-CN" sz="2800" b="1" u="sng">
                <a:solidFill>
                  <a:srgbClr val="0000FF"/>
                </a:solidFill>
              </a:rPr>
              <a:t>a drop in the ocean</a:t>
            </a:r>
            <a:r>
              <a:rPr lang="en-US" altLang="zh-CN" sz="2800"/>
              <a:t>.</a:t>
            </a:r>
            <a:endParaRPr lang="en-US" altLang="zh-CN" sz="2800"/>
          </a:p>
          <a:p>
            <a:pPr>
              <a:lnSpc>
                <a:spcPct val="12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沧海桑田     </a:t>
            </a:r>
            <a:r>
              <a:rPr lang="en-US" altLang="zh-CN" sz="2800" b="1"/>
              <a:t>B. </a:t>
            </a:r>
            <a:r>
              <a:rPr lang="zh-CN" altLang="en-US" sz="2800" b="1"/>
              <a:t>滴水之恩     </a:t>
            </a:r>
            <a:r>
              <a:rPr lang="en-US" altLang="zh-CN" sz="2800" b="1"/>
              <a:t>C. </a:t>
            </a:r>
            <a:r>
              <a:rPr lang="zh-CN" altLang="en-US" sz="2800" b="1"/>
              <a:t>沧海一粟</a:t>
            </a:r>
            <a:endParaRPr lang="zh-CN" altLang="en-US" sz="2800" b="1"/>
          </a:p>
          <a:p>
            <a:pPr>
              <a:lnSpc>
                <a:spcPct val="120000"/>
              </a:lnSpc>
            </a:pPr>
            <a:endParaRPr lang="zh-CN" altLang="en-US" sz="2800"/>
          </a:p>
          <a:p>
            <a:pPr>
              <a:lnSpc>
                <a:spcPct val="100000"/>
              </a:lnSpc>
            </a:pPr>
            <a:endParaRPr lang="zh-CN" altLang="en-US" sz="2800" b="1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5300" y="1985010"/>
            <a:ext cx="1072578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r>
              <a:rPr lang="zh-CN" altLang="en-US" sz="2800"/>
              <a:t>句意：我更喜欢自己埋头读书，而不是和其他小孩一起在外面玩耍。</a:t>
            </a:r>
            <a:r>
              <a:rPr lang="en-US" altLang="zh-CN" sz="2800"/>
              <a:t>have nose in a book </a:t>
            </a:r>
            <a:r>
              <a:rPr lang="zh-CN" altLang="en-US" sz="2800"/>
              <a:t>意为：埋头读书；专心看书。</a:t>
            </a:r>
            <a:endParaRPr lang="zh-CN" altLang="en-US" sz="2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1035" y="5223510"/>
            <a:ext cx="100171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r>
              <a:rPr lang="zh-CN" altLang="en-US" sz="2800"/>
              <a:t>句意：个人的力量和群众的力量相比，不过是沧海一粟。</a:t>
            </a:r>
            <a:r>
              <a:rPr lang="en-US" altLang="zh-CN" sz="2800"/>
              <a:t>a drop in the ocean </a:t>
            </a:r>
            <a:r>
              <a:rPr lang="zh-CN" altLang="en-US" sz="2800"/>
              <a:t>意为：沧海一粟；杯水车薪。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3390" y="644525"/>
            <a:ext cx="111791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sz="3200">
                <a:sym typeface="+mn-ea"/>
              </a:rPr>
              <a:t>21. I think I’m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in deep water</a:t>
            </a:r>
            <a:r>
              <a:rPr lang="en-US" altLang="zh-CN" sz="3200">
                <a:sym typeface="+mn-ea"/>
              </a:rPr>
              <a:t> with this course — I don’t know how I’ll be able to catch up with all the work! </a:t>
            </a:r>
            <a:r>
              <a:rPr lang="en-US" altLang="zh-CN" sz="3200" b="1">
                <a:sym typeface="+mn-ea"/>
              </a:rPr>
              <a:t>  </a:t>
            </a:r>
            <a:endParaRPr lang="en-US" altLang="zh-CN" sz="3200" b="1"/>
          </a:p>
          <a:p>
            <a:pPr>
              <a:lnSpc>
                <a:spcPct val="100000"/>
              </a:lnSpc>
            </a:pPr>
            <a:r>
              <a:rPr lang="en-US" altLang="zh-CN" sz="3200" b="1">
                <a:sym typeface="+mn-ea"/>
              </a:rPr>
              <a:t>A. </a:t>
            </a:r>
            <a:r>
              <a:rPr lang="zh-CN" altLang="en-US" sz="3200" b="1">
                <a:sym typeface="+mn-ea"/>
              </a:rPr>
              <a:t>陷入困境       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无法自拔     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身心疲惫</a:t>
            </a:r>
            <a:endParaRPr lang="zh-CN" altLang="en-US" sz="3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9425" y="2212975"/>
            <a:ext cx="1141539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2800"/>
              <a:t>答案：</a:t>
            </a:r>
            <a:r>
              <a:rPr lang="en-US" altLang="zh-CN" sz="2800"/>
              <a:t>A</a:t>
            </a:r>
            <a:endParaRPr lang="en-US" altLang="zh-CN" sz="2800"/>
          </a:p>
          <a:p>
            <a:r>
              <a:rPr lang="zh-CN" altLang="en-US" sz="2800"/>
              <a:t>句意：我觉得我在这门课程中陷入了困境</a:t>
            </a:r>
            <a:r>
              <a:rPr lang="en-US" altLang="zh-CN" sz="2800"/>
              <a:t>——</a:t>
            </a:r>
            <a:r>
              <a:rPr lang="zh-CN" altLang="en-US" sz="2800"/>
              <a:t>我不知道怎么才能赶上所有工作。</a:t>
            </a:r>
            <a:r>
              <a:rPr lang="en-US" altLang="zh-CN" sz="2800"/>
              <a:t>in deep water </a:t>
            </a:r>
            <a:r>
              <a:rPr lang="zh-CN" altLang="en-US" sz="2800"/>
              <a:t>意为：陷入困境</a:t>
            </a:r>
            <a:r>
              <a:rPr lang="zh-CN" altLang="en-US" sz="1800"/>
              <a:t>。</a:t>
            </a:r>
            <a:endParaRPr lang="en-US" altLang="zh-CN" sz="1800"/>
          </a:p>
        </p:txBody>
      </p:sp>
      <p:sp>
        <p:nvSpPr>
          <p:cNvPr id="3" name="文本框 2"/>
          <p:cNvSpPr txBox="1"/>
          <p:nvPr/>
        </p:nvSpPr>
        <p:spPr>
          <a:xfrm>
            <a:off x="453390" y="3490595"/>
            <a:ext cx="10395585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22. Her marriage is </a:t>
            </a:r>
            <a:r>
              <a:rPr lang="en-US" altLang="zh-CN" sz="3200" b="1" u="sng">
                <a:solidFill>
                  <a:srgbClr val="0000FF"/>
                </a:solidFill>
                <a:sym typeface="+mn-ea"/>
              </a:rPr>
              <a:t>in hot water</a:t>
            </a:r>
            <a:r>
              <a:rPr lang="en-US" altLang="zh-CN" sz="3200">
                <a:sym typeface="+mn-ea"/>
              </a:rPr>
              <a:t> and she’s desperately unhappy.</a:t>
            </a:r>
            <a:endParaRPr lang="en-US" altLang="zh-CN" sz="3200"/>
          </a:p>
          <a:p>
            <a:pPr>
              <a:lnSpc>
                <a:spcPct val="120000"/>
              </a:lnSpc>
            </a:pPr>
            <a:r>
              <a:rPr lang="en-US" altLang="zh-CN" sz="3200">
                <a:sym typeface="+mn-ea"/>
              </a:rPr>
              <a:t>A.</a:t>
            </a:r>
            <a:r>
              <a:rPr lang="en-US" altLang="zh-CN" sz="3200" b="1">
                <a:sym typeface="+mn-ea"/>
              </a:rPr>
              <a:t> </a:t>
            </a:r>
            <a:r>
              <a:rPr lang="zh-CN" altLang="en-US" sz="3200" b="1">
                <a:sym typeface="+mn-ea"/>
              </a:rPr>
              <a:t>陷入困境         </a:t>
            </a:r>
            <a:r>
              <a:rPr lang="en-US" altLang="zh-CN" sz="3200" b="1">
                <a:sym typeface="+mn-ea"/>
              </a:rPr>
              <a:t>B. </a:t>
            </a:r>
            <a:r>
              <a:rPr lang="zh-CN" altLang="en-US" sz="3200" b="1">
                <a:sym typeface="+mn-ea"/>
              </a:rPr>
              <a:t>一败涂地         </a:t>
            </a:r>
            <a:r>
              <a:rPr lang="en-US" altLang="zh-CN" sz="3200" b="1">
                <a:sym typeface="+mn-ea"/>
              </a:rPr>
              <a:t>C. </a:t>
            </a:r>
            <a:r>
              <a:rPr lang="zh-CN" altLang="en-US" sz="3200" b="1">
                <a:sym typeface="+mn-ea"/>
              </a:rPr>
              <a:t>名存实亡</a:t>
            </a:r>
            <a:endParaRPr lang="zh-CN" altLang="en-US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9415" y="5168900"/>
            <a:ext cx="1123315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2400"/>
              <a:t>答案：</a:t>
            </a:r>
            <a:r>
              <a:rPr lang="en-US" altLang="zh-CN" sz="2400"/>
              <a:t>A</a:t>
            </a:r>
            <a:endParaRPr lang="en-US" altLang="zh-CN" sz="2400"/>
          </a:p>
          <a:p>
            <a:r>
              <a:rPr lang="zh-CN" altLang="en-US" sz="2400"/>
              <a:t>句意：她的婚姻陷入困境，她为此非常郁闷。</a:t>
            </a:r>
            <a:r>
              <a:rPr lang="en-US" altLang="zh-CN" sz="2400"/>
              <a:t>in hot water </a:t>
            </a:r>
            <a:r>
              <a:rPr lang="zh-CN" altLang="en-US" sz="2400"/>
              <a:t>意为：陷入困境；惹上麻烦。常用来指 </a:t>
            </a:r>
            <a:r>
              <a:rPr lang="en-US" altLang="zh-CN" sz="2400"/>
              <a:t>to be in or get into trouble</a:t>
            </a:r>
            <a:r>
              <a:rPr lang="zh-CN" altLang="en-US" sz="2400"/>
              <a:t>，也就是“遇到麻烦，处于水深火热之中”的意思。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487805" y="981075"/>
            <a:ext cx="9199245" cy="6375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en-US" sz="3200" b="1" smtClean="0"/>
              <a:t>高考一贯注重习语，俚语，谚语等英文素养的培养。</a:t>
            </a:r>
            <a:endParaRPr lang="zh-CN" altLang="en-US" sz="3200" b="1" smtClean="0"/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2895600" y="1727835"/>
            <a:ext cx="6822440" cy="4335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2"/>
          <p:cNvSpPr txBox="1">
            <a:spLocks noChangeArrowheads="1"/>
          </p:cNvSpPr>
          <p:nvPr/>
        </p:nvSpPr>
        <p:spPr bwMode="auto">
          <a:xfrm>
            <a:off x="431800" y="-691197"/>
            <a:ext cx="11760200" cy="364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3200"/>
          </a:p>
          <a:p>
            <a:pPr>
              <a:lnSpc>
                <a:spcPct val="120000"/>
              </a:lnSpc>
            </a:pPr>
            <a:endParaRPr lang="zh-CN" altLang="en-US" sz="3200"/>
          </a:p>
          <a:p>
            <a:pPr>
              <a:lnSpc>
                <a:spcPct val="120000"/>
              </a:lnSpc>
            </a:pPr>
            <a:endParaRPr lang="zh-CN" altLang="en-US" sz="3200"/>
          </a:p>
          <a:p>
            <a:pPr>
              <a:lnSpc>
                <a:spcPct val="120000"/>
              </a:lnSpc>
            </a:pPr>
            <a:r>
              <a:rPr lang="en-US" altLang="zh-CN" sz="3200"/>
              <a:t>23. The business is in trouble, but we are just about </a:t>
            </a:r>
            <a:r>
              <a:rPr lang="en-US" altLang="zh-CN" sz="3200" b="1" u="sng">
                <a:solidFill>
                  <a:srgbClr val="0000FF"/>
                </a:solidFill>
              </a:rPr>
              <a:t>keeping our heads above water</a:t>
            </a:r>
            <a:r>
              <a:rPr lang="en-US" altLang="zh-CN" sz="3200"/>
              <a:t>.</a:t>
            </a:r>
            <a:endParaRPr lang="en-US" altLang="zh-CN" sz="3200"/>
          </a:p>
          <a:p>
            <a:pPr>
              <a:lnSpc>
                <a:spcPct val="140000"/>
              </a:lnSpc>
            </a:pPr>
            <a:r>
              <a:rPr lang="en-US" altLang="zh-CN" sz="2800" b="1"/>
              <a:t>A. </a:t>
            </a:r>
            <a:r>
              <a:rPr lang="zh-CN" altLang="en-US" sz="2800" b="1"/>
              <a:t>停顿整改         </a:t>
            </a:r>
            <a:r>
              <a:rPr lang="en-US" altLang="zh-CN" sz="2800" b="1"/>
              <a:t>B. </a:t>
            </a:r>
            <a:r>
              <a:rPr lang="zh-CN" altLang="en-US" sz="2800" b="1"/>
              <a:t>宣告破产         </a:t>
            </a:r>
            <a:r>
              <a:rPr lang="en-US" altLang="zh-CN" sz="2800" b="1"/>
              <a:t>C. </a:t>
            </a:r>
            <a:r>
              <a:rPr lang="zh-CN" altLang="en-US" sz="2800" b="1"/>
              <a:t>勉强应付</a:t>
            </a:r>
            <a:endParaRPr lang="zh-CN" altLang="en-US" sz="2800" b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800" y="3188335"/>
            <a:ext cx="1123505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答案：</a:t>
            </a:r>
            <a:r>
              <a:rPr lang="en-US" altLang="zh-CN" sz="2800"/>
              <a:t>C</a:t>
            </a:r>
            <a:endParaRPr lang="en-US" altLang="zh-CN" sz="2800"/>
          </a:p>
          <a:p>
            <a:r>
              <a:rPr lang="zh-CN" altLang="en-US" sz="2800"/>
              <a:t>句意：公司遇到一些问题，但我们还是得勉强应付下去。</a:t>
            </a:r>
            <a:r>
              <a:rPr lang="en-US" altLang="zh-CN" sz="2800"/>
              <a:t>keep your head above water (</a:t>
            </a:r>
            <a:r>
              <a:rPr lang="zh-CN" altLang="en-US" sz="2800"/>
              <a:t>尤指财务上</a:t>
            </a:r>
            <a:r>
              <a:rPr lang="en-US" altLang="zh-CN" sz="2800"/>
              <a:t>) </a:t>
            </a:r>
            <a:r>
              <a:rPr lang="zh-CN" altLang="en-US" sz="2800"/>
              <a:t>勉强应付过去；惨淡经营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title" idx="4294967295"/>
          </p:nvPr>
        </p:nvSpPr>
        <p:spPr>
          <a:xfrm>
            <a:off x="1371600" y="3460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smtClean="0"/>
              <a:t>What is a proverb?</a:t>
            </a:r>
            <a:endParaRPr lang="en-US" altLang="zh-CN" smtClean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4294967295"/>
          </p:nvPr>
        </p:nvSpPr>
        <p:spPr>
          <a:xfrm>
            <a:off x="5401945" y="2158365"/>
            <a:ext cx="6249670" cy="350075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smtClean="0"/>
              <a:t>A proverb is a well-known phrase or sentence that gives advice or says sth that is generally true, for example “waste not, want not.”</a:t>
            </a:r>
            <a:endParaRPr lang="en-US" altLang="zh-CN" sz="320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0" name="文本框 1"/>
          <p:cNvSpPr txBox="1">
            <a:spLocks noChangeArrowheads="1"/>
          </p:cNvSpPr>
          <p:nvPr/>
        </p:nvSpPr>
        <p:spPr bwMode="auto">
          <a:xfrm>
            <a:off x="2803843" y="1154915"/>
            <a:ext cx="676275" cy="461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YF补 汉仪夏日体+黑白emoji"/>
                <a:ea typeface="YF补 汉仪夏日体+黑白emoji"/>
                <a:cs typeface="YF补 汉仪夏日体+黑白emoji"/>
              </a:rPr>
              <a:t>01</a:t>
            </a:r>
            <a:endParaRPr lang="zh-CN" altLang="en-US" sz="2400" b="1">
              <a:solidFill>
                <a:schemeClr val="bg1"/>
              </a:solidFill>
              <a:latin typeface="YF补 汉仪夏日体+黑白emoji"/>
              <a:ea typeface="YF补 汉仪夏日体+黑白emoji"/>
              <a:cs typeface="YF补 汉仪夏日体+黑白emoji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 rot="21420000">
            <a:off x="946150" y="1560830"/>
            <a:ext cx="4328795" cy="4952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98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676400" y="509270"/>
            <a:ext cx="4719955" cy="915035"/>
          </a:xfrm>
        </p:spPr>
        <p:txBody>
          <a:bodyPr/>
          <a:lstStyle/>
          <a:p>
            <a:pPr eaLnBrk="1" hangingPunct="1"/>
            <a:r>
              <a:rPr lang="en-US" altLang="zh-CN" smtClean="0"/>
              <a:t>2021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609600" y="1314450"/>
            <a:ext cx="11322050" cy="2027555"/>
          </a:xfrm>
        </p:spPr>
        <p:txBody>
          <a:bodyPr/>
          <a:lstStyle/>
          <a:p>
            <a:pPr eaLnBrk="1" latinLnBrk="0" hangingPunct="1">
              <a:lnSpc>
                <a:spcPct val="125000"/>
              </a:lnSpc>
            </a:pPr>
            <a:r>
              <a:rPr lang="en-US" altLang="zh-CN" smtClean="0"/>
              <a:t>23. What does Nielsen's career story tell us?</a:t>
            </a:r>
            <a:endParaRPr lang="en-US" altLang="zh-CN" smtClean="0"/>
          </a:p>
          <a:p>
            <a:pPr eaLnBrk="1" latinLnBrk="0" hangingPunct="1">
              <a:lnSpc>
                <a:spcPct val="125000"/>
              </a:lnSpc>
            </a:pPr>
            <a:r>
              <a:rPr lang="en-US" altLang="zh-CN" smtClean="0"/>
              <a:t>A. Art is long, life is short.           B. He who laughs last laughs longest.</a:t>
            </a:r>
            <a:endParaRPr lang="en-US" altLang="zh-CN" smtClean="0"/>
          </a:p>
          <a:p>
            <a:pPr eaLnBrk="1" latinLnBrk="0" hangingPunct="1">
              <a:lnSpc>
                <a:spcPct val="125000"/>
              </a:lnSpc>
            </a:pPr>
            <a:r>
              <a:rPr lang="en-US" altLang="zh-CN" smtClean="0"/>
              <a:t>C. It's never too late to learn.      D. Where there's a will there's a way. </a:t>
            </a:r>
            <a:endParaRPr lang="en-US" altLang="zh-CN" smtClean="0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92125" y="3589020"/>
            <a:ext cx="11341100" cy="2579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/>
              <a:t>这道题出的就是用谚语来概括全文。</a:t>
            </a:r>
            <a:endParaRPr lang="zh-CN" altLang="en-US" sz="2200" b="1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/>
              <a:t>A.</a:t>
            </a:r>
            <a:r>
              <a:rPr lang="zh-CN" altLang="en-US" sz="2000"/>
              <a:t>人生短暂</a:t>
            </a:r>
            <a:r>
              <a:rPr lang="en-US" altLang="zh-CN" sz="2000"/>
              <a:t>,</a:t>
            </a:r>
            <a:r>
              <a:rPr lang="zh-CN" altLang="en-US" sz="2000"/>
              <a:t>艺术长存。</a:t>
            </a:r>
            <a:r>
              <a:rPr lang="en-US" altLang="zh-CN" sz="2000"/>
              <a:t>B.</a:t>
            </a:r>
            <a:r>
              <a:rPr lang="zh-CN" altLang="en-US" sz="2000"/>
              <a:t>谁笑到最后谁笑到最好。</a:t>
            </a:r>
            <a:r>
              <a:rPr lang="en-US" altLang="zh-CN" sz="2000"/>
              <a:t>C. </a:t>
            </a:r>
            <a:r>
              <a:rPr lang="zh-CN" altLang="en-US" sz="2000"/>
              <a:t>现在学习永远不会太晚。</a:t>
            </a:r>
            <a:r>
              <a:rPr lang="en-US" altLang="zh-CN" sz="2000"/>
              <a:t>D. </a:t>
            </a:r>
            <a:r>
              <a:rPr lang="zh-CN" altLang="en-US" sz="2000"/>
              <a:t>有志者事竟成。</a:t>
            </a:r>
            <a:endParaRPr lang="zh-CN" altLang="en-US" sz="200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200"/>
              <a:t>根据全篇是艺术家的演绎生涯，干扰项是</a:t>
            </a:r>
            <a:r>
              <a:rPr lang="en-US" altLang="zh-CN" sz="2200"/>
              <a:t>A</a:t>
            </a:r>
            <a:r>
              <a:rPr lang="zh-CN" altLang="en-US" sz="2200"/>
              <a:t>，但根据文章结构，是分总的结构，最后一段</a:t>
            </a:r>
            <a:r>
              <a:rPr lang="en-US" altLang="zh-CN" sz="2200"/>
              <a:t>He showed us that even a single desire, never give up on, can make for a remarkable life. </a:t>
            </a:r>
            <a:r>
              <a:rPr lang="zh-CN" altLang="en-US" sz="2200"/>
              <a:t>他向我们表明，即使是一种从未放弃的渴望，也能创造出一种非凡的生活。突出莱斯利</a:t>
            </a:r>
            <a:r>
              <a:rPr lang="en-US" altLang="zh-CN" sz="2200"/>
              <a:t>·</a:t>
            </a:r>
            <a:r>
              <a:rPr lang="zh-CN" altLang="en-US" sz="2200"/>
              <a:t>尼尔森本来天赋平平（第一段有讲）到不断克服困难，不断学习，最终获得成功。因此选择</a:t>
            </a:r>
            <a:r>
              <a:rPr lang="en-US" altLang="zh-CN" sz="2200"/>
              <a:t>D</a:t>
            </a:r>
            <a:r>
              <a:rPr lang="zh-CN" altLang="en-US" sz="2200"/>
              <a:t>。 </a:t>
            </a:r>
            <a:endParaRPr lang="zh-CN" altLang="en-US" sz="2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6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6900" y="3603625"/>
            <a:ext cx="10527030" cy="273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从原文得知，对应信号灯的转变是一个在欢迎新方法的价值方面的榜样。</a:t>
            </a:r>
            <a:endParaRPr lang="zh-CN" altLang="en-US" sz="2200">
              <a:sym typeface="+mn-ea"/>
            </a:endParaRPr>
          </a:p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从bellevue的成功中可以得出，尝试新事物是值得的。</a:t>
            </a:r>
            <a:endParaRPr lang="zh-CN" altLang="en-US" sz="2200">
              <a:sym typeface="+mn-ea"/>
            </a:endParaRPr>
          </a:p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A. 选项尝试新事物是值得的。</a:t>
            </a:r>
            <a:endParaRPr lang="zh-CN" altLang="en-US" sz="2200">
              <a:sym typeface="+mn-ea"/>
            </a:endParaRPr>
          </a:p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B. 老办法不会过时。</a:t>
            </a:r>
            <a:endParaRPr lang="zh-CN" altLang="en-US" sz="2200">
              <a:sym typeface="+mn-ea"/>
            </a:endParaRPr>
          </a:p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C. 理论付诸实践是有回报的。</a:t>
            </a:r>
            <a:endParaRPr lang="zh-CN" altLang="en-US" sz="2200">
              <a:sym typeface="+mn-ea"/>
            </a:endParaRPr>
          </a:p>
          <a:p>
            <a:pPr indent="0" algn="l" eaLnBrk="1" latinLnBrk="0" hangingPunct="1">
              <a:lnSpc>
                <a:spcPct val="130000"/>
              </a:lnSpc>
            </a:pPr>
            <a:r>
              <a:rPr lang="zh-CN" altLang="en-US" sz="2200">
                <a:sym typeface="+mn-ea"/>
              </a:rPr>
              <a:t>D. 最简单的办法就是最好的办法。</a:t>
            </a:r>
            <a:endParaRPr lang="zh-CN" altLang="en-US" sz="220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/>
          </p:cNvSpPr>
          <p:nvPr/>
        </p:nvSpPr>
        <p:spPr>
          <a:xfrm>
            <a:off x="389255" y="1314450"/>
            <a:ext cx="11582400" cy="2027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0" hangingPunct="1">
              <a:lnSpc>
                <a:spcPct val="125000"/>
              </a:lnSpc>
            </a:pPr>
            <a:r>
              <a:rPr lang="en-US" altLang="zh-CN">
                <a:sym typeface="+mn-ea"/>
              </a:rPr>
              <a:t>27.</a:t>
            </a:r>
            <a:r>
              <a:rPr lang="en-US" altLang="zh-CN" smtClean="0">
                <a:sym typeface="+mn-ea"/>
              </a:rPr>
              <a:t>What can we learn from  Bellevue</a:t>
            </a:r>
            <a:r>
              <a:rPr lang="en-US" altLang="zh-CN">
                <a:sym typeface="+mn-ea"/>
              </a:rPr>
              <a:t>’s success?</a:t>
            </a:r>
            <a:endParaRPr lang="en-US" altLang="zh-CN">
              <a:sym typeface="+mn-ea"/>
            </a:endParaRPr>
          </a:p>
          <a:p>
            <a:pPr eaLnBrk="1" latinLnBrk="0" hangingPunct="1">
              <a:lnSpc>
                <a:spcPct val="125000"/>
              </a:lnSpc>
            </a:pPr>
            <a:r>
              <a:rPr lang="en-US" altLang="zh-CN">
                <a:sym typeface="+mn-ea"/>
              </a:rPr>
              <a:t>A. </a:t>
            </a:r>
            <a:r>
              <a:rPr lang="en-US" altLang="zh-CN" dirty="0">
                <a:sym typeface="+mn-ea"/>
              </a:rPr>
              <a:t>It is rewarding to try new things.    B. The old  methods still work today.</a:t>
            </a:r>
            <a:endParaRPr lang="en-US" altLang="zh-CN" dirty="0">
              <a:sym typeface="+mn-ea"/>
            </a:endParaRPr>
          </a:p>
          <a:p>
            <a:pPr eaLnBrk="1" latinLnBrk="0" hangingPunct="1">
              <a:lnSpc>
                <a:spcPct val="125000"/>
              </a:lnSpc>
            </a:pPr>
            <a:r>
              <a:rPr lang="en-US" altLang="zh-CN" dirty="0">
                <a:sym typeface="+mn-ea"/>
              </a:rPr>
              <a:t>C. It pays to put theory into practice.  D.The simplest way is the best way.</a:t>
            </a:r>
            <a:r>
              <a:rPr lang="en-US" altLang="zh-CN" smtClean="0"/>
              <a:t> 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8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6710" y="3533775"/>
            <a:ext cx="11499215" cy="3061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zh-CN" altLang="en-US" sz="2300"/>
              <a:t>文中讲到inaddition to saving money, cheese brine could also be a more environment-friendly option.可知相比于常用的岩盐，奶酪盐水既可以帮助道路不结冰，同时又很省钱环保，可知密尔沃基市的街道除冰新方法是一个“一石二鸟”的成功例子。故选</a:t>
            </a:r>
            <a:r>
              <a:rPr lang="en-US" altLang="zh-CN" sz="2300"/>
              <a:t>D</a:t>
            </a:r>
            <a:endParaRPr lang="zh-CN" altLang="en-US" sz="2300"/>
          </a:p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zh-CN" altLang="en-US" sz="2300"/>
              <a:t>A选项barking up the wrong tree 指某人找错对象。</a:t>
            </a:r>
            <a:endParaRPr lang="zh-CN" altLang="en-US" sz="2300"/>
          </a:p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zh-CN" altLang="en-US" sz="2300"/>
              <a:t>B选项</a:t>
            </a:r>
            <a:r>
              <a:rPr lang="zh-CN" altLang="en-US" sz="2300">
                <a:sym typeface="+mn-ea"/>
              </a:rPr>
              <a:t> putting the cart before the horse意为本末倒置</a:t>
            </a:r>
            <a:endParaRPr lang="zh-CN" altLang="en-US" sz="2300">
              <a:sym typeface="+mn-ea"/>
            </a:endParaRPr>
          </a:p>
          <a:p>
            <a:pPr algn="l">
              <a:lnSpc>
                <a:spcPct val="140000"/>
              </a:lnSpc>
              <a:buClrTx/>
              <a:buSzTx/>
              <a:buNone/>
            </a:pPr>
            <a:r>
              <a:rPr lang="zh-CN" altLang="en-US" sz="2300">
                <a:sym typeface="+mn-ea"/>
              </a:rPr>
              <a:t>C选项robbing Peter to pay Paul   意为拆东墙补西墙</a:t>
            </a:r>
            <a:endParaRPr lang="zh-CN" altLang="en-US" sz="2300">
              <a:sym typeface="+mn-ea"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1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34975" y="1372870"/>
            <a:ext cx="11322050" cy="2027555"/>
          </a:xfrm>
        </p:spPr>
        <p:txBody>
          <a:bodyPr/>
          <a:p>
            <a:pPr eaLnBrk="1" latinLnBrk="0" hangingPunct="1">
              <a:lnSpc>
                <a:spcPct val="125000"/>
              </a:lnSpc>
            </a:pPr>
            <a:r>
              <a:rPr lang="en-US" altLang="zh-CN" dirty="0">
                <a:sym typeface="+mn-ea"/>
              </a:rPr>
              <a:t>26. Milwaukee’s new way to de-ice streets may be an example of ______.</a:t>
            </a:r>
            <a:endParaRPr lang="en-US" altLang="zh-CN" dirty="0">
              <a:sym typeface="+mn-ea"/>
            </a:endParaRPr>
          </a:p>
          <a:p>
            <a:pPr eaLnBrk="1" latinLnBrk="0" hangingPunct="1">
              <a:lnSpc>
                <a:spcPct val="125000"/>
              </a:lnSpc>
            </a:pPr>
            <a:r>
              <a:rPr lang="en-US" altLang="zh-CN" dirty="0">
                <a:sym typeface="+mn-ea"/>
              </a:rPr>
              <a:t>A. barking up the wrong tree        B. putting the cart before the horse</a:t>
            </a:r>
            <a:endParaRPr lang="en-US" altLang="zh-CN" dirty="0">
              <a:sym typeface="+mn-ea"/>
            </a:endParaRPr>
          </a:p>
          <a:p>
            <a:pPr eaLnBrk="1" latinLnBrk="0" hangingPunct="1">
              <a:lnSpc>
                <a:spcPct val="125000"/>
              </a:lnSpc>
            </a:pPr>
            <a:r>
              <a:rPr lang="en-US" altLang="zh-CN" dirty="0">
                <a:sym typeface="+mn-ea"/>
              </a:rPr>
              <a:t>C. robbing Peter to pay Paul         D. killing two birds with one stone</a:t>
            </a:r>
            <a:endParaRPr lang="en-US" altLang="zh-CN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8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99"/>
                            </p:stCondLst>
                            <p:childTnLst>
                              <p:par>
                                <p:cTn id="18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8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99"/>
                            </p:stCondLst>
                            <p:childTnLst>
                              <p:par>
                                <p:cTn id="22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8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1986" grpId="1" uiExpand="1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29241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60.What is the life lesson the author learned from her mother?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A .Save money for a rainy day.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B. Good advice is beyond all price.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C. Earn your bread with your sweat.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D. God helps those who help themselves.</a:t>
            </a:r>
            <a:endParaRPr lang="en-US" altLang="zh-CN" smtClean="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838200" y="4939665"/>
            <a:ext cx="103263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mtClean="0">
                <a:sym typeface="+mn-ea"/>
              </a:rPr>
              <a:t>这是一道</a:t>
            </a:r>
            <a:r>
              <a:rPr lang="en-US" altLang="zh-CN" sz="2800" smtClean="0">
                <a:sym typeface="+mn-ea"/>
              </a:rPr>
              <a:t>主旨大意题。</a:t>
            </a:r>
            <a:endParaRPr lang="en-US" altLang="zh-CN" sz="2800" smtClean="0">
              <a:sym typeface="+mn-ea"/>
            </a:endParaRPr>
          </a:p>
          <a:p>
            <a:pPr algn="l"/>
            <a:r>
              <a:rPr lang="en-US" altLang="zh-CN" sz="2800" smtClean="0">
                <a:sym typeface="+mn-ea"/>
              </a:rPr>
              <a:t>根据文章内容可知，作者的妈妈教育作者要通过自己的努力获得想要的东西，也就是Earn your bread with your sweat，故选 C。</a:t>
            </a:r>
            <a:endParaRPr lang="en-US" altLang="zh-CN" sz="2800" smtClean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79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6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54274" grpId="0" uiExpand="1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/>
          </p:cNvSpPr>
          <p:nvPr>
            <p:ph type="body" idx="4294967295"/>
          </p:nvPr>
        </p:nvSpPr>
        <p:spPr>
          <a:xfrm>
            <a:off x="742950" y="1430655"/>
            <a:ext cx="10515600" cy="30353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Tx/>
            </a:pPr>
            <a:r>
              <a:rPr lang="en-US" altLang="zh-CN" smtClean="0"/>
              <a:t>What can we learn from Jennifer’s story?</a:t>
            </a:r>
            <a:endParaRPr lang="en-US" altLang="zh-CN" smtClean="0"/>
          </a:p>
          <a:p>
            <a:pPr algn="l" eaLnBrk="1" hangingPunct="1">
              <a:lnSpc>
                <a:spcPct val="110000"/>
              </a:lnSpc>
              <a:buClrTx/>
              <a:buSzTx/>
            </a:pPr>
            <a:r>
              <a:rPr lang="en-US" altLang="zh-CN" smtClean="0"/>
              <a:t>A. Time is money.</a:t>
            </a:r>
            <a:endParaRPr lang="en-US" altLang="zh-CN" smtClean="0"/>
          </a:p>
          <a:p>
            <a:pPr algn="l" eaLnBrk="1" hangingPunct="1">
              <a:lnSpc>
                <a:spcPct val="110000"/>
              </a:lnSpc>
              <a:buClrTx/>
              <a:buSzTx/>
            </a:pPr>
            <a:r>
              <a:rPr lang="en-US" altLang="zh-CN" smtClean="0"/>
              <a:t>B.Love breaks down barriers.</a:t>
            </a:r>
            <a:endParaRPr lang="en-US" altLang="zh-CN" smtClean="0"/>
          </a:p>
          <a:p>
            <a:pPr algn="l" eaLnBrk="1" hangingPunct="1">
              <a:lnSpc>
                <a:spcPct val="110000"/>
              </a:lnSpc>
              <a:buClrTx/>
              <a:buSzTx/>
            </a:pPr>
            <a:r>
              <a:rPr lang="en-US" altLang="zh-CN" smtClean="0"/>
              <a:t>C. Hard work pays off.</a:t>
            </a:r>
            <a:endParaRPr lang="en-US" altLang="zh-CN" smtClean="0"/>
          </a:p>
          <a:p>
            <a:pPr algn="l" eaLnBrk="1" hangingPunct="1">
              <a:lnSpc>
                <a:spcPct val="110000"/>
              </a:lnSpc>
              <a:buClrTx/>
              <a:buSzTx/>
            </a:pPr>
            <a:r>
              <a:rPr lang="en-US" altLang="zh-CN" smtClean="0"/>
              <a:t>D. Education is the key to success.</a:t>
            </a:r>
            <a:endParaRPr lang="en-US" altLang="zh-CN" smtClean="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540004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全国新高考卷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598170" y="4516120"/>
            <a:ext cx="11189970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2400" smtClean="0"/>
              <a:t>这是一道推理判断题。</a:t>
            </a:r>
            <a:endParaRPr lang="en-US" altLang="zh-CN" sz="2400" smtClean="0"/>
          </a:p>
          <a:p>
            <a:pPr algn="l">
              <a:lnSpc>
                <a:spcPct val="130000"/>
              </a:lnSpc>
            </a:pPr>
            <a:r>
              <a:rPr lang="en-US" altLang="zh-CN" sz="2400" smtClean="0"/>
              <a:t>通读全文，特别是最后一段可以得知，Jennifer 有坚强的毅力,通过自己的努力克服困难，不仅以优异的成绩毕业，还给孩子树立了榜样，同时也激励了家人。由此推测，我们可以从 Jennifer 的故事中学到C项Hard work pays off(付出总有回报)。</a:t>
            </a:r>
            <a:endParaRPr lang="en-US" altLang="zh-CN" sz="24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20" decel="100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20" decel="100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20" decel="100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20" decel="100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20" decel="100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125955" grpId="0" uiExpand="1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>
          <a:xfrm>
            <a:off x="786765" y="1424305"/>
            <a:ext cx="10515600" cy="2676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mtClean="0"/>
              <a:t>What message does the story convey?</a:t>
            </a:r>
            <a:endParaRPr lang="en-US" altLang="zh-CN" smtClean="0"/>
          </a:p>
          <a:p>
            <a:pPr>
              <a:lnSpc>
                <a:spcPct val="100000"/>
              </a:lnSpc>
            </a:pPr>
            <a:r>
              <a:rPr lang="en-US" altLang="zh-CN" smtClean="0"/>
              <a:t>A. A strong-willed soul can reach his goal.</a:t>
            </a:r>
            <a:endParaRPr lang="en-US" altLang="zh-CN" smtClean="0"/>
          </a:p>
          <a:p>
            <a:pPr>
              <a:lnSpc>
                <a:spcPct val="100000"/>
              </a:lnSpc>
            </a:pPr>
            <a:r>
              <a:rPr lang="en-US" altLang="zh-CN" smtClean="0"/>
              <a:t>B. Experience helps to promote excellence.</a:t>
            </a:r>
            <a:endParaRPr lang="en-US" altLang="zh-CN" smtClean="0"/>
          </a:p>
          <a:p>
            <a:pPr>
              <a:lnSpc>
                <a:spcPct val="100000"/>
              </a:lnSpc>
            </a:pPr>
            <a:r>
              <a:rPr lang="en-US" altLang="zh-CN" smtClean="0"/>
              <a:t>C .Ups and downs make one strong.</a:t>
            </a:r>
            <a:endParaRPr lang="en-US" altLang="zh-CN" smtClean="0"/>
          </a:p>
          <a:p>
            <a:pPr>
              <a:lnSpc>
                <a:spcPct val="100000"/>
              </a:lnSpc>
            </a:pPr>
            <a:r>
              <a:rPr lang="en-US" altLang="zh-CN" smtClean="0"/>
              <a:t>D .Devotion requires enthusiasm.</a:t>
            </a:r>
            <a:endParaRPr lang="en-US" altLang="zh-CN" smtClean="0"/>
          </a:p>
        </p:txBody>
      </p:sp>
      <p:sp>
        <p:nvSpPr>
          <p:cNvPr id="2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7</a:t>
            </a:r>
            <a:r>
              <a:rPr lang="zh-CN" altLang="en-US" smtClean="0"/>
              <a:t>月天津卷</a:t>
            </a:r>
            <a:endParaRPr lang="zh-CN" altLang="en-US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633730" y="4274820"/>
            <a:ext cx="11100435" cy="2342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400"/>
              <a:t>这是一道主旨大意题。</a:t>
            </a:r>
            <a:endParaRPr lang="zh-CN" altLang="en-US" sz="2400"/>
          </a:p>
          <a:p>
            <a:pPr algn="l">
              <a:lnSpc>
                <a:spcPct val="140000"/>
              </a:lnSpc>
            </a:pPr>
            <a:r>
              <a:rPr lang="zh-CN" altLang="en-US" sz="2100"/>
              <a:t>本文讲述了一名叫温妮·雷姆的小女孩用自己的毅力和智慧得到了给总统做雕像的机会，因此意志坚强的人可以达到目的，A.Astrong-willed</a:t>
            </a:r>
            <a:r>
              <a:rPr lang="en-US" altLang="zh-CN" sz="2100"/>
              <a:t> </a:t>
            </a:r>
            <a:r>
              <a:rPr lang="zh-CN" altLang="en-US" sz="2100"/>
              <a:t>soul can reach hisgoal意志坚强的人可以达到目的；B. Experience helps to</a:t>
            </a:r>
            <a:r>
              <a:rPr lang="en-US" altLang="zh-CN" sz="2100"/>
              <a:t> </a:t>
            </a:r>
            <a:r>
              <a:rPr lang="zh-CN" altLang="en-US" sz="2100"/>
              <a:t>promote</a:t>
            </a:r>
            <a:r>
              <a:rPr lang="en-US" altLang="zh-CN" sz="2100"/>
              <a:t> </a:t>
            </a:r>
            <a:r>
              <a:rPr lang="zh-CN" altLang="en-US" sz="2100"/>
              <a:t>excellence经验有助于提升卓越；C.Ups and downs make one strong跌宕使人坚强;D.Devotion requires enthusiasm奉献需要热情，故选A.</a:t>
            </a:r>
            <a:endParaRPr lang="zh-CN" altLang="en-US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97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526415" y="1424305"/>
            <a:ext cx="11341100" cy="3044825"/>
          </a:xfrm>
        </p:spPr>
        <p:txBody>
          <a:bodyPr/>
          <a:lstStyle/>
          <a:p>
            <a:pPr eaLnBrk="1" hangingPunct="1"/>
            <a:r>
              <a:rPr lang="en-US" altLang="zh-CN" smtClean="0">
                <a:sym typeface="+mn-ea"/>
              </a:rPr>
              <a:t>"Success is success but that is all that it is"Dr. Pc troski writes. It is failure that brin gs improvement.</a:t>
            </a:r>
            <a:endParaRPr lang="en-US" altLang="zh-CN" smtClean="0"/>
          </a:p>
          <a:p>
            <a:pPr eaLnBrk="1" hangingPunct="1"/>
            <a:r>
              <a:rPr lang="en-US" altLang="zh-CN" smtClean="0">
                <a:sym typeface="+mn-ea"/>
              </a:rPr>
              <a:t>30. What does the last paragraph suggest?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A. Failure can lead to progress.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B. Success results in overconfidence.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C. Failure should be avoided.</a:t>
            </a:r>
            <a:endParaRPr lang="en-US" altLang="zh-CN" smtClean="0"/>
          </a:p>
          <a:p>
            <a:pPr eaLnBrk="1" hangingPunct="1"/>
            <a:r>
              <a:rPr lang="en-US" altLang="zh-CN" smtClean="0"/>
              <a:t>D. Success comes from joint efforts.</a:t>
            </a:r>
            <a:endParaRPr lang="en-US" altLang="zh-CN" smtClean="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月海南卷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35940" y="4919980"/>
            <a:ext cx="1133094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/>
              <a:t>这是一道推理判断题。</a:t>
            </a:r>
            <a:endParaRPr lang="zh-CN" altLang="en-US" sz="2400"/>
          </a:p>
          <a:p>
            <a:pPr algn="l">
              <a:lnSpc>
                <a:spcPct val="110000"/>
              </a:lnSpc>
            </a:pPr>
            <a:r>
              <a:rPr lang="zh-CN" altLang="en-US" sz="2400"/>
              <a:t>本题意图是引导考生关注该书的内容升华部分，讲述灾难故事，能让读者更好地明白成功和失败之间的关系。根据最后一段中的“It is failure that brings improvement.”可知，失败可以促使进步。故选 A项。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387350" y="1314450"/>
            <a:ext cx="11557635" cy="3997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600">
                <a:sym typeface="+mn-ea"/>
              </a:rPr>
              <a:t>The attempt to be perfect is called perfectionism and it’s</a:t>
            </a:r>
            <a:r>
              <a:rPr lang="en-US" altLang="zh-CN" sz="2600">
                <a:sym typeface="+mn-ea"/>
              </a:rPr>
              <a:t> </a:t>
            </a:r>
            <a:r>
              <a:rPr lang="zh-CN" altLang="en-US" sz="2600">
                <a:sym typeface="+mn-ea"/>
              </a:rPr>
              <a:t>damaging our emotional and mental health. We strive for perfection with our body,in our perform ance,and in our relationships. In a society that overstates mistakes, is it any wonder that so many young people attempt the impossible task of being perfect?</a:t>
            </a:r>
            <a:endParaRPr lang="zh-CN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13.Which of the following is a perfectionist most likely to agree?</a:t>
            </a:r>
            <a:endParaRPr lang="en-US" altLang="zh-CN" sz="2600" smtClean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US" altLang="zh-CN" sz="2600" smtClean="0"/>
              <a:t>A. Be  generous with praise.</a:t>
            </a:r>
            <a:endParaRPr lang="en-US" altLang="zh-CN" sz="2600" smtClean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US" altLang="zh-CN" sz="2600" smtClean="0"/>
              <a:t>B. Nobody is perfect.</a:t>
            </a:r>
            <a:endParaRPr lang="en-US" altLang="zh-CN" sz="2600" smtClean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US" altLang="zh-CN" sz="2600" smtClean="0"/>
              <a:t>C.There is no best, only better. </a:t>
            </a:r>
            <a:r>
              <a:rPr lang="zh-CN" altLang="en-US" sz="2600" smtClean="0"/>
              <a:t>没有最好，只有更好</a:t>
            </a:r>
            <a:endParaRPr lang="zh-CN" altLang="en-US" sz="2600" smtClean="0"/>
          </a:p>
          <a:p>
            <a:pPr marL="0" indent="0" eaLnBrk="1" hangingPunct="1">
              <a:lnSpc>
                <a:spcPct val="60000"/>
              </a:lnSpc>
              <a:buNone/>
            </a:pPr>
            <a:r>
              <a:rPr lang="en-US" altLang="zh-CN" sz="2600" smtClean="0"/>
              <a:t>D.A contented mind is an everlasting feast. </a:t>
            </a:r>
            <a:r>
              <a:rPr lang="zh-CN" altLang="en-US" sz="2600" smtClean="0"/>
              <a:t>知足常乐</a:t>
            </a:r>
            <a:endParaRPr lang="zh-CN" altLang="en-US" sz="2600" smtClean="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893699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石家庄高三摸底考试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503555" y="5231130"/>
            <a:ext cx="11325225" cy="1308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/>
              <a:t>这是一道推理判断题。根据第四段第一句中的“The attempt to be perfect is called perfectionism”可推知，“没有最好，只有更好”是典型的完美主义者的观点，故C项正确。A项“不要吝惜赞美”、D项“知足常乐”均不属于完美主义，故排除。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7106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title" idx="4294967295"/>
          </p:nvPr>
        </p:nvSpPr>
        <p:spPr>
          <a:xfrm>
            <a:off x="1371600" y="34607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zh-CN" smtClean="0"/>
              <a:t>What is an idiom?</a:t>
            </a:r>
            <a:endParaRPr lang="en-US" altLang="zh-CN" smtClean="0"/>
          </a:p>
        </p:txBody>
      </p:sp>
      <p:sp>
        <p:nvSpPr>
          <p:cNvPr id="25603" name="文本占位符 25602"/>
          <p:cNvSpPr>
            <a:spLocks noGrp="1"/>
          </p:cNvSpPr>
          <p:nvPr>
            <p:ph type="body" idx="4294967295"/>
          </p:nvPr>
        </p:nvSpPr>
        <p:spPr>
          <a:xfrm>
            <a:off x="4562475" y="3181350"/>
            <a:ext cx="6958330" cy="3124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smtClean="0"/>
              <a:t>An idiom is an expression whose meaning cannot be understood based on the definition of its constitutional elements.</a:t>
            </a:r>
            <a:endParaRPr lang="en-US" altLang="zh-CN" sz="320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04165" y="3086735"/>
            <a:ext cx="3949065" cy="3218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285230" y="549910"/>
            <a:ext cx="4364355" cy="2045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0" name="文本框 1"/>
          <p:cNvSpPr txBox="1">
            <a:spLocks noChangeArrowheads="1"/>
          </p:cNvSpPr>
          <p:nvPr/>
        </p:nvSpPr>
        <p:spPr bwMode="auto">
          <a:xfrm>
            <a:off x="2803843" y="1154915"/>
            <a:ext cx="676275" cy="4618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/>
            <a:r>
              <a:rPr lang="en-US" altLang="zh-CN" sz="2400" b="1">
                <a:solidFill>
                  <a:schemeClr val="bg1"/>
                </a:solidFill>
                <a:latin typeface="YF补 汉仪夏日体+黑白emoji"/>
                <a:ea typeface="YF补 汉仪夏日体+黑白emoji"/>
                <a:cs typeface="YF补 汉仪夏日体+黑白emoji"/>
              </a:rPr>
              <a:t>01</a:t>
            </a:r>
            <a:endParaRPr lang="zh-CN" altLang="en-US" sz="2400" b="1">
              <a:solidFill>
                <a:schemeClr val="bg1"/>
              </a:solidFill>
              <a:latin typeface="YF补 汉仪夏日体+黑白emoji"/>
              <a:ea typeface="YF补 汉仪夏日体+黑白emoji"/>
              <a:cs typeface="YF补 汉仪夏日体+黑白emoj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98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387350" y="1424305"/>
            <a:ext cx="11462385" cy="9226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23. What can we learn from Tadhg O Seighin’s experience?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A .Knowledge starts with practice.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B .Giving is better than receiving.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C .Many hands make light work.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D .One good turn deserves another.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72504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2022</a:t>
            </a:r>
            <a:r>
              <a:rPr lang="zh-CN" altLang="en-US" smtClean="0"/>
              <a:t>年浙江金考卷押题卷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513080" y="4348480"/>
            <a:ext cx="112109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根据最后一段中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Tadhg O Seighin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说的话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More surprsingly, I felt even more joy than when Dad bought me it.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可知选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Tadgh OSeighin 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在送给别人玩具时看到他人高兴，自己甚至比得到这份玩具时还开心。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A.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实践出真知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B.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给予比得到更快乐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 C.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人多力量大</a:t>
            </a:r>
            <a:r>
              <a:rPr lang="en-US" altLang="zh-CN" sz="2800">
                <a:latin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2800">
                <a:latin typeface="宋体" panose="02010600030101010101" pitchFamily="2" charset="-122"/>
                <a:cs typeface="宋体" panose="02010600030101010101" pitchFamily="2" charset="-122"/>
              </a:rPr>
              <a:t>善有善报</a:t>
            </a:r>
            <a:endParaRPr lang="zh-CN" altLang="en-US"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8130" grpId="0"/>
      <p:bldP spid="2" grpId="0"/>
      <p:bldP spid="2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669290" y="1495425"/>
            <a:ext cx="10515600" cy="18129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Yes, you can fool everyone else, but you cannot “fool the chickens”, because in the end, you will find out, as the saying goes, “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 goes around comes around.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1"/>
          <a:stretch>
            <a:fillRect/>
          </a:stretch>
        </p:blipFill>
        <p:spPr>
          <a:xfrm>
            <a:off x="6838950" y="3575685"/>
            <a:ext cx="4514850" cy="253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52195" y="3575685"/>
            <a:ext cx="389699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善有善报恶有恶报 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110000"/>
              </a:lnSpc>
            </a:pP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付出就有收获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2016</a:t>
            </a:r>
            <a:r>
              <a:rPr lang="zh-CN" altLang="en-US" smtClean="0"/>
              <a:t>年</a:t>
            </a:r>
            <a:r>
              <a:rPr lang="en-US" altLang="zh-CN" smtClean="0"/>
              <a:t>10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53250" grpId="0" build="p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838200" y="1616710"/>
            <a:ext cx="10515600" cy="123761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But never ever give up on your dream! Never let anyone tell you, “You can’t.”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Dream big and climb high.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631825" y="4359275"/>
            <a:ext cx="2259013" cy="2255838"/>
            <a:chOff x="2091833" y="2046544"/>
            <a:chExt cx="2259411" cy="2255903"/>
          </a:xfrm>
        </p:grpSpPr>
        <p:pic>
          <p:nvPicPr>
            <p:cNvPr id="55301" name="图片 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91833" y="2046544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椭圆 23"/>
            <p:cNvSpPr/>
            <p:nvPr/>
          </p:nvSpPr>
          <p:spPr>
            <a:xfrm>
              <a:off x="2191864" y="2144972"/>
              <a:ext cx="2059350" cy="205904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2018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月天津卷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141095" y="3159125"/>
            <a:ext cx="43148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eaLnBrk="1" hangingPunct="1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梦想远大，攀登高峰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364490" y="1717040"/>
            <a:ext cx="11462385" cy="922655"/>
          </a:xfrm>
        </p:spPr>
        <p:txBody>
          <a:bodyPr/>
          <a:lstStyle/>
          <a:p>
            <a:pPr eaLnBrk="1" hangingPunct="1"/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There is a saying that goes,”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All roads lead to Rome.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0086975" y="4824413"/>
            <a:ext cx="1271588" cy="1270000"/>
            <a:chOff x="4966295" y="2301049"/>
            <a:chExt cx="2259411" cy="2255903"/>
          </a:xfrm>
        </p:grpSpPr>
        <p:pic>
          <p:nvPicPr>
            <p:cNvPr id="48133" name="图片 1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966295" y="2301049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椭圆 3"/>
            <p:cNvSpPr/>
            <p:nvPr/>
          </p:nvSpPr>
          <p:spPr>
            <a:xfrm>
              <a:off x="5065022" y="2399744"/>
              <a:ext cx="2061958" cy="2058511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72504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2020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廊坊市统一考试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765175" y="2815590"/>
            <a:ext cx="33966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条条大路通罗马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8130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838200" y="1628140"/>
            <a:ext cx="10515600" cy="240728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I was anxious about telling my coach, and I pressed myself with the advice on the dilemma from the mother, “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If you make your bed, you have to lie in it.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8200" y="4668520"/>
            <a:ext cx="107461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自己造成的结果需要自己来承受。（自作孽不可活）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2021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绍兴</a:t>
            </a:r>
            <a:r>
              <a:rPr lang="en-US" altLang="zh-CN" smtClean="0">
                <a:sym typeface="+mn-ea"/>
              </a:rPr>
              <a:t>4</a:t>
            </a:r>
            <a:r>
              <a:rPr lang="zh-CN" altLang="en-US" smtClean="0">
                <a:sym typeface="+mn-ea"/>
              </a:rPr>
              <a:t>月适应性考试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322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2800" y="2147570"/>
            <a:ext cx="10565765" cy="824865"/>
          </a:xfrm>
        </p:spPr>
        <p:txBody>
          <a:bodyPr/>
          <a:p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Life is a practice of improvisation.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1245" y="3562350"/>
            <a:ext cx="540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生活是一场即兴表演。</a:t>
            </a:r>
            <a:endParaRPr lang="zh-CN" altLang="en-US" sz="2800"/>
          </a:p>
        </p:txBody>
      </p:sp>
      <p:sp>
        <p:nvSpPr>
          <p:cNvPr id="5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年金考卷押题卷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1416050" y="551180"/>
            <a:ext cx="10135235" cy="951865"/>
          </a:xfrm>
        </p:spPr>
        <p:txBody>
          <a:bodyPr/>
          <a:lstStyle/>
          <a:p>
            <a:pPr eaLnBrk="1" hangingPunct="1"/>
            <a:r>
              <a:rPr lang="zh-CN" altLang="en-US" smtClean="0"/>
              <a:t>补充</a:t>
            </a:r>
            <a:r>
              <a:rPr lang="en-US" altLang="zh-CN" smtClean="0"/>
              <a:t> </a:t>
            </a:r>
            <a:r>
              <a:rPr lang="en-US" altLang="zh-CN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en-US" altLang="zh-CN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>
          <a:xfrm>
            <a:off x="544195" y="1852295"/>
            <a:ext cx="11073130" cy="435165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1</a:t>
            </a:r>
            <a:r>
              <a:rPr lang="zh-CN" altLang="en-US" smtClean="0"/>
              <a:t>）</a:t>
            </a:r>
            <a:r>
              <a:rPr lang="en-US" altLang="zh-CN" smtClean="0"/>
              <a:t>Better late than never. </a:t>
            </a:r>
            <a:r>
              <a:rPr lang="zh-CN" altLang="en-US" smtClean="0"/>
              <a:t>迟做总比不做好。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2</a:t>
            </a:r>
            <a:r>
              <a:rPr lang="zh-CN" altLang="en-US" smtClean="0"/>
              <a:t>）</a:t>
            </a:r>
            <a:r>
              <a:rPr lang="en-US" altLang="zh-CN" smtClean="0"/>
              <a:t>Easier said than done. </a:t>
            </a:r>
            <a:r>
              <a:rPr lang="zh-CN" altLang="en-US" smtClean="0"/>
              <a:t>说起来容易做起来难。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</a:t>
            </a:r>
            <a:r>
              <a:rPr lang="zh-CN" altLang="en-US" smtClean="0"/>
              <a:t>）</a:t>
            </a:r>
            <a:r>
              <a:rPr lang="en-US" altLang="zh-CN" smtClean="0"/>
              <a:t>Two heads are better than one. </a:t>
            </a:r>
            <a:r>
              <a:rPr lang="zh-CN" altLang="en-US" smtClean="0"/>
              <a:t>三个臭皮匠顶个诸葛亮。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4</a:t>
            </a:r>
            <a:r>
              <a:rPr lang="zh-CN" altLang="en-US" smtClean="0"/>
              <a:t>）</a:t>
            </a:r>
            <a:r>
              <a:rPr lang="en-US" altLang="zh-CN" smtClean="0"/>
              <a:t>Actions speak louder than words. </a:t>
            </a:r>
            <a:r>
              <a:rPr lang="zh-CN" altLang="en-US" smtClean="0"/>
              <a:t>行动比言语更有说服力。</a:t>
            </a:r>
            <a:r>
              <a:rPr lang="en-US" altLang="zh-CN" smtClean="0"/>
              <a:t>                     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</a:t>
            </a:r>
            <a:r>
              <a:rPr lang="zh-CN" altLang="en-US" smtClean="0"/>
              <a:t>）</a:t>
            </a:r>
            <a:r>
              <a:rPr lang="en-US" altLang="zh-CN" smtClean="0"/>
              <a:t>Health is better than wealth. </a:t>
            </a:r>
            <a:r>
              <a:rPr lang="zh-CN" altLang="en-US" smtClean="0"/>
              <a:t>健康胜于财富。   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6</a:t>
            </a:r>
            <a:r>
              <a:rPr lang="zh-CN" altLang="en-US" smtClean="0"/>
              <a:t>）</a:t>
            </a:r>
            <a:r>
              <a:rPr lang="en-US" altLang="zh-CN" smtClean="0"/>
              <a:t>The sooner begun, the sooner done. </a:t>
            </a:r>
            <a:r>
              <a:rPr lang="zh-CN" altLang="en-US" smtClean="0"/>
              <a:t>开始越早，完成得越早。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7</a:t>
            </a:r>
            <a:r>
              <a:rPr lang="zh-CN" altLang="en-US" smtClean="0"/>
              <a:t>）</a:t>
            </a:r>
            <a:r>
              <a:rPr lang="en-US" altLang="zh-CN" smtClean="0"/>
              <a:t>Honesty is the best policy. </a:t>
            </a:r>
            <a:r>
              <a:rPr lang="zh-CN" altLang="en-US" smtClean="0"/>
              <a:t>诚实总是上策。</a:t>
            </a:r>
            <a:endParaRPr lang="zh-CN" altLang="en-US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zh-CN" altLang="en-US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（注：以上谚语运用了形容词或副词的比较级、最高级。）</a:t>
            </a:r>
            <a:endParaRPr lang="zh-CN" altLang="en-US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242888" y="550863"/>
            <a:ext cx="1119187" cy="1139825"/>
            <a:chOff x="8682152" y="2721804"/>
            <a:chExt cx="1118778" cy="1140007"/>
          </a:xfrm>
        </p:grpSpPr>
        <p:grpSp>
          <p:nvGrpSpPr>
            <p:cNvPr id="6963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6963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6964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43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6964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6964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4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9648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6964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6965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65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" grpId="0"/>
      <p:bldP spid="69634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xfrm>
            <a:off x="774065" y="937260"/>
            <a:ext cx="10515600" cy="4351338"/>
          </a:xfrm>
        </p:spPr>
        <p:txBody>
          <a:bodyPr/>
          <a:lstStyle/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（8）Seeing is believing. 眼见为实。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（9）It is no use crying over spilt milk. 覆水难收。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（打翻牛奶，哭也没用。）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（10）Time lost cannot be recalled. 光阴一去不复返。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（11）One is never too old to learn. 活到老，学到老。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（12）It’s never too late to mend. 改过迁善从不嫌晚。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（亡羊补牢，未为迟也。）</a:t>
            </a:r>
            <a:endParaRPr lang="en-US" altLang="zh-CN" sz="2800" smtClean="0"/>
          </a:p>
          <a:p>
            <a:pPr marL="0" indent="0" algn="l" eaLnBrk="1" hangingPunct="1">
              <a:lnSpc>
                <a:spcPct val="100000"/>
              </a:lnSpc>
              <a:buClrTx/>
              <a:buSzTx/>
              <a:buNone/>
            </a:pPr>
            <a:r>
              <a:rPr lang="en-US" altLang="zh-CN" sz="2800" smtClean="0"/>
              <a:t>（13）To stand still is to move back. 逆水行舟，不进则退。</a:t>
            </a:r>
            <a:endParaRPr lang="en-US" altLang="zh-CN" sz="2800" smtClean="0"/>
          </a:p>
          <a:p>
            <a:pPr algn="l" eaLnBrk="1" hangingPunct="1">
              <a:lnSpc>
                <a:spcPct val="100000"/>
              </a:lnSpc>
              <a:buClrTx/>
              <a:buSzTx/>
            </a:pPr>
            <a:r>
              <a:rPr lang="en-US" altLang="zh-CN" sz="28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（注：以上谚语运用了非谓语动词。）</a:t>
            </a:r>
            <a:endParaRPr lang="en-US" altLang="zh-CN" sz="280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0" y="550863"/>
            <a:ext cx="1119188" cy="1139825"/>
            <a:chOff x="8682152" y="2721804"/>
            <a:chExt cx="1118778" cy="1140007"/>
          </a:xfrm>
        </p:grpSpPr>
        <p:grpSp>
          <p:nvGrpSpPr>
            <p:cNvPr id="70662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066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066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6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6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667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066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0669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70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71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0672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067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067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7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67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1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3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0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1070610" y="2237740"/>
            <a:ext cx="8370570" cy="277876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14）It is the early bird that catches the worm.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              早出的鸟儿</a:t>
            </a:r>
            <a:r>
              <a:rPr lang="zh-CN" altLang="en-US" sz="2800" smtClean="0"/>
              <a:t>有虫吃</a:t>
            </a:r>
            <a:r>
              <a:rPr lang="en-US" altLang="zh-CN" sz="2800" smtClean="0"/>
              <a:t>。（疾足者先得。）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（15）It is love that makes the world go round. 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              爱使世界更美好。</a:t>
            </a:r>
            <a:endParaRPr lang="en-US" altLang="zh-CN" sz="2800" smtClean="0"/>
          </a:p>
          <a:p>
            <a:pPr eaLnBrk="1" hangingPunct="1">
              <a:lnSpc>
                <a:spcPct val="100000"/>
              </a:lnSpc>
            </a:pPr>
            <a:r>
              <a:rPr lang="en-US" altLang="zh-CN" sz="280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（注：以上谚语运用了强调句型。）</a:t>
            </a:r>
            <a:endParaRPr lang="en-US" altLang="zh-CN" sz="280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280988" y="741363"/>
            <a:ext cx="1119187" cy="1139825"/>
            <a:chOff x="8682152" y="2721804"/>
            <a:chExt cx="1118778" cy="1140007"/>
          </a:xfrm>
        </p:grpSpPr>
        <p:grpSp>
          <p:nvGrpSpPr>
            <p:cNvPr id="73734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373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373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3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73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374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374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3744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374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374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74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99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39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/>
          </p:cNvSpPr>
          <p:nvPr>
            <p:ph type="body" idx="1"/>
          </p:nvPr>
        </p:nvSpPr>
        <p:spPr>
          <a:xfrm>
            <a:off x="1191260" y="231775"/>
            <a:ext cx="10515600" cy="441579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800" smtClean="0"/>
              <a:t>（16）Never put off till tomorrow. 今日事，今日做。</a:t>
            </a:r>
            <a:endParaRPr lang="en-US" altLang="zh-CN" sz="2800" smtClean="0"/>
          </a:p>
          <a:p>
            <a:pPr eaLnBrk="1" hangingPunct="1">
              <a:lnSpc>
                <a:spcPct val="100000"/>
              </a:lnSpc>
            </a:pP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 （17）A fall into the pit, a gain in your wit.吃一堑，长一智。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（18）Once bitten, twice shy. 一朝被蛇咬，十年怕井绳。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（19）Out of sight, out of mind. 眼不见，心不想。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（20）No pains, no gains. 不劳无获。</a:t>
            </a: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zh-CN" sz="2800" smtClean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zh-CN" sz="2800" smtClean="0"/>
              <a:t>（21）More hasty, less speed. 欲速则不达。</a:t>
            </a:r>
            <a:endParaRPr lang="en-US" altLang="zh-CN" sz="280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566738" y="569913"/>
            <a:ext cx="1119187" cy="1139825"/>
            <a:chOff x="8682152" y="2721804"/>
            <a:chExt cx="1118778" cy="1140007"/>
          </a:xfrm>
        </p:grpSpPr>
        <p:grpSp>
          <p:nvGrpSpPr>
            <p:cNvPr id="7475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475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476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63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476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476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68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476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477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8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8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8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800"/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800"/>
                                        <p:tgtEl>
                                          <p:spTgt spid="74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800"/>
                                        <p:tgtEl>
                                          <p:spTgt spid="74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574675" y="1738630"/>
            <a:ext cx="11042015" cy="602615"/>
          </a:xfrm>
        </p:spPr>
        <p:txBody>
          <a:bodyPr/>
          <a:lstStyle/>
          <a:p>
            <a:pPr eaLnBrk="1" hangingPunct="1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完形填空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)As you can imagine, the trip is no 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piece of cake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3200" b="1" smtClean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365125" y="3997325"/>
            <a:ext cx="2259013" cy="2255838"/>
            <a:chOff x="2091833" y="2046544"/>
            <a:chExt cx="2259411" cy="2255903"/>
          </a:xfrm>
        </p:grpSpPr>
        <p:pic>
          <p:nvPicPr>
            <p:cNvPr id="53253" name="图片 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91833" y="2046544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椭圆 23"/>
            <p:cNvSpPr/>
            <p:nvPr/>
          </p:nvSpPr>
          <p:spPr>
            <a:xfrm>
              <a:off x="2191864" y="2144972"/>
              <a:ext cx="2059350" cy="2059047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0750" y="2720975"/>
            <a:ext cx="55232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轻而易举的事；小菜一碟</a:t>
            </a:r>
            <a:endParaRPr lang="zh-CN" altLang="en-US" sz="2800"/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月浙江卷</a:t>
            </a:r>
            <a:endParaRPr lang="zh-CN" altLang="en-US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53250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1056640" y="1250950"/>
            <a:ext cx="10515600" cy="4351338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ClrTx/>
              <a:buSzTx/>
              <a:buNone/>
            </a:pPr>
            <a:r>
              <a:rPr lang="en-US" altLang="zh-CN" smtClean="0"/>
              <a:t>（22）Well begun, half done. 好的开始等于成功的一半。</a:t>
            </a:r>
            <a:endParaRPr lang="en-US" altLang="zh-CN" smtClean="0"/>
          </a:p>
          <a:p>
            <a:pPr marL="0" indent="0" algn="l" eaLnBrk="1" hangingPunct="1">
              <a:lnSpc>
                <a:spcPct val="130000"/>
              </a:lnSpc>
              <a:buClrTx/>
              <a:buSzTx/>
              <a:buNone/>
            </a:pPr>
            <a:r>
              <a:rPr lang="en-US" altLang="zh-CN" smtClean="0"/>
              <a:t>（23）An idle youth, a needy age. 少壮不努力，老大徒伤悲。</a:t>
            </a:r>
            <a:endParaRPr lang="en-US" altLang="zh-CN" smtClean="0"/>
          </a:p>
          <a:p>
            <a:pPr marL="0" indent="0" algn="l" eaLnBrk="1" hangingPunct="1">
              <a:lnSpc>
                <a:spcPct val="130000"/>
              </a:lnSpc>
              <a:buClrTx/>
              <a:buSzTx/>
              <a:buNone/>
            </a:pPr>
            <a:r>
              <a:rPr lang="en-US" altLang="zh-CN" smtClean="0"/>
              <a:t>（24）The older, the wiser. 姜是老的辣。</a:t>
            </a:r>
            <a:endParaRPr lang="en-US" altLang="zh-CN" smtClean="0"/>
          </a:p>
          <a:p>
            <a:pPr marL="0" indent="0" algn="l" eaLnBrk="1" hangingPunct="1">
              <a:lnSpc>
                <a:spcPct val="130000"/>
              </a:lnSpc>
              <a:buClrTx/>
              <a:buSzTx/>
              <a:buNone/>
            </a:pPr>
            <a:r>
              <a:rPr lang="en-US" altLang="zh-CN" smtClean="0"/>
              <a:t>（25）The sooner, the better. 越快越好。</a:t>
            </a:r>
            <a:endParaRPr lang="en-US" altLang="zh-CN" smtClean="0"/>
          </a:p>
          <a:p>
            <a:pPr marL="0" indent="0" algn="l" eaLnBrk="1" hangingPunct="1">
              <a:lnSpc>
                <a:spcPct val="130000"/>
              </a:lnSpc>
              <a:buClrTx/>
              <a:buSzTx/>
              <a:buNone/>
            </a:pPr>
            <a:r>
              <a:rPr lang="en-US" altLang="zh-CN" smtClean="0"/>
              <a:t>（26）Nothing brave, nothing have. 不入虎穴,焉得虎子。</a:t>
            </a:r>
            <a:endParaRPr lang="en-US" altLang="zh-CN" smtClean="0"/>
          </a:p>
          <a:p>
            <a:pPr algn="l" eaLnBrk="1" hangingPunct="1">
              <a:lnSpc>
                <a:spcPct val="130000"/>
              </a:lnSpc>
              <a:buClrTx/>
              <a:buSzTx/>
            </a:pPr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（注：以上谚语运用了“省略”结构。）</a:t>
            </a:r>
            <a:endParaRPr lang="en-US" altLang="zh-CN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376238" y="512763"/>
            <a:ext cx="1119187" cy="1139825"/>
            <a:chOff x="8682152" y="2721804"/>
            <a:chExt cx="1118778" cy="1140007"/>
          </a:xfrm>
        </p:grpSpPr>
        <p:grpSp>
          <p:nvGrpSpPr>
            <p:cNvPr id="75782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578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578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8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8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787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578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5789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0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1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792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579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579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79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20" decel="100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20" decel="100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20" decel="100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20" decel="100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20" decel="100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20" decel="100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" accel="10000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xfrm>
            <a:off x="838200" y="1663065"/>
            <a:ext cx="10515600" cy="435133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mtClean="0"/>
              <a:t>（27）He laughs best who laughs last. 谁笑在最后，谁笑得最好。</a:t>
            </a:r>
            <a:endParaRPr lang="en-US" altLang="zh-CN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mtClean="0"/>
              <a:t>（28）God helps those who help themselves. 天助自助者。</a:t>
            </a:r>
            <a:endParaRPr lang="en-US" altLang="zh-CN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mtClean="0"/>
              <a:t>（29）He that corrects not small faults will not control great ones. </a:t>
            </a:r>
            <a:endParaRPr lang="en-US" altLang="zh-CN" smtClean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altLang="zh-CN" smtClean="0"/>
              <a:t>           小错不纠，大错难控。</a:t>
            </a:r>
            <a:endParaRPr lang="en-US" altLang="zh-CN" smtClean="0"/>
          </a:p>
          <a:p>
            <a:pPr eaLnBrk="1" hangingPunct="1">
              <a:lnSpc>
                <a:spcPct val="130000"/>
              </a:lnSpc>
            </a:pPr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（注：以上谚语运用了定语从句。）</a:t>
            </a:r>
            <a:endParaRPr lang="en-US" altLang="zh-CN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261938" y="474663"/>
            <a:ext cx="1119187" cy="1139825"/>
            <a:chOff x="8682152" y="2721804"/>
            <a:chExt cx="1118778" cy="1140007"/>
          </a:xfrm>
        </p:grpSpPr>
        <p:grpSp>
          <p:nvGrpSpPr>
            <p:cNvPr id="76806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680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680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0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1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811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681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681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1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1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816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681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681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1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2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8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19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159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59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Rectangle 3"/>
          <p:cNvSpPr>
            <a:spLocks noGrp="1"/>
          </p:cNvSpPr>
          <p:nvPr>
            <p:ph type="body" idx="1"/>
          </p:nvPr>
        </p:nvSpPr>
        <p:spPr>
          <a:xfrm>
            <a:off x="1136015" y="403860"/>
            <a:ext cx="10803890" cy="61861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30</a:t>
            </a:r>
            <a:r>
              <a:rPr lang="zh-CN" altLang="en-US" smtClean="0"/>
              <a:t>）</a:t>
            </a:r>
            <a:r>
              <a:rPr lang="en-US" altLang="zh-CN" smtClean="0"/>
              <a:t>When in Rome do as the Romans do. </a:t>
            </a:r>
            <a:r>
              <a:rPr lang="zh-CN" altLang="en-US" smtClean="0"/>
              <a:t>入境问俗。</a:t>
            </a:r>
            <a:r>
              <a:rPr lang="en-US" altLang="zh-CN" smtClean="0"/>
              <a:t>(</a:t>
            </a:r>
            <a:r>
              <a:rPr lang="zh-CN" altLang="en-US" smtClean="0"/>
              <a:t>入乡随俗</a:t>
            </a:r>
            <a:r>
              <a:rPr lang="en-US" altLang="zh-CN" smtClean="0"/>
              <a:t>)</a:t>
            </a:r>
            <a:endParaRPr lang="zh-CN" altLang="en-US" smtClean="0"/>
          </a:p>
          <a:p>
            <a:pPr eaLnBrk="1" hangingPunct="1">
              <a:lnSpc>
                <a:spcPct val="9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31</a:t>
            </a:r>
            <a:r>
              <a:rPr lang="zh-CN" altLang="en-US" smtClean="0"/>
              <a:t>）</a:t>
            </a:r>
            <a:r>
              <a:rPr lang="en-US" altLang="zh-CN" smtClean="0"/>
              <a:t>Strike while the iron is hot. </a:t>
            </a:r>
            <a:r>
              <a:rPr lang="zh-CN" altLang="en-US" smtClean="0"/>
              <a:t>趁热打铁。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32</a:t>
            </a:r>
            <a:r>
              <a:rPr lang="zh-CN" altLang="en-US" smtClean="0"/>
              <a:t>）</a:t>
            </a:r>
            <a:r>
              <a:rPr lang="en-US" altLang="zh-CN" smtClean="0"/>
              <a:t>Where there’s a will, there’s a way. </a:t>
            </a:r>
            <a:r>
              <a:rPr lang="zh-CN" altLang="en-US" smtClean="0"/>
              <a:t>有志者事竟成。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33</a:t>
            </a:r>
            <a:r>
              <a:rPr lang="zh-CN" altLang="en-US" smtClean="0"/>
              <a:t>）</a:t>
            </a:r>
            <a:r>
              <a:rPr lang="en-US" altLang="zh-CN" smtClean="0"/>
              <a:t>If at first you don’t succeed, try, try, try again. </a:t>
            </a:r>
            <a:endParaRPr lang="en-US" altLang="zh-CN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mtClean="0"/>
              <a:t>          </a:t>
            </a:r>
            <a:r>
              <a:rPr lang="zh-CN" altLang="en-US" smtClean="0"/>
              <a:t>再接再厉，终会成功。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34</a:t>
            </a:r>
            <a:r>
              <a:rPr lang="zh-CN" altLang="en-US" smtClean="0"/>
              <a:t>）</a:t>
            </a:r>
            <a:r>
              <a:rPr lang="en-US" altLang="zh-CN" smtClean="0"/>
              <a:t>If a thing is worth doing, it’s worth doing well. </a:t>
            </a:r>
            <a:endParaRPr lang="en-US" altLang="zh-CN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mtClean="0"/>
              <a:t>            </a:t>
            </a:r>
            <a:r>
              <a:rPr lang="zh-CN" altLang="en-US" smtClean="0"/>
              <a:t>凡值得一做的都值得做好。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35</a:t>
            </a:r>
            <a:r>
              <a:rPr lang="zh-CN" altLang="en-US" smtClean="0"/>
              <a:t>）</a:t>
            </a:r>
            <a:r>
              <a:rPr lang="en-US" altLang="zh-CN" smtClean="0"/>
              <a:t>Don’t trouble trouble until trouble troubles you. </a:t>
            </a:r>
            <a:endParaRPr lang="en-US" altLang="zh-CN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smtClean="0"/>
              <a:t>            </a:t>
            </a:r>
            <a:r>
              <a:rPr lang="zh-CN" altLang="en-US" smtClean="0"/>
              <a:t>不要自找麻烦。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36</a:t>
            </a:r>
            <a:r>
              <a:rPr lang="zh-CN" altLang="en-US" smtClean="0"/>
              <a:t>）</a:t>
            </a:r>
            <a:r>
              <a:rPr lang="en-US" altLang="zh-CN" smtClean="0"/>
              <a:t>Look before you leap. </a:t>
            </a:r>
            <a:r>
              <a:rPr lang="zh-CN" altLang="en-US" smtClean="0"/>
              <a:t>三思而后行。</a:t>
            </a:r>
            <a:endParaRPr lang="zh-CN" altLang="en-US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37</a:t>
            </a:r>
            <a:r>
              <a:rPr lang="zh-CN" altLang="en-US" smtClean="0"/>
              <a:t>）</a:t>
            </a:r>
            <a:r>
              <a:rPr lang="en-US" altLang="zh-CN" smtClean="0"/>
              <a:t>East or west, home is the best.</a:t>
            </a:r>
            <a:r>
              <a:rPr lang="zh-CN" altLang="en-US" smtClean="0"/>
              <a:t>金窝银窝不如自</a:t>
            </a:r>
            <a:r>
              <a:rPr lang="zh-CN" altLang="en-US" smtClean="0">
                <a:highlight>
                  <a:srgbClr val="FFFF00"/>
                </a:highlight>
              </a:rPr>
              <a:t>家草窝</a:t>
            </a:r>
            <a:r>
              <a:rPr lang="zh-CN" altLang="en-US" smtClean="0"/>
              <a:t>。</a:t>
            </a:r>
            <a:endParaRPr lang="zh-CN" altLang="en-US" b="1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zh-CN" altLang="en-US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（注：以上谚语运用了状语从句。）</a:t>
            </a:r>
            <a:endParaRPr lang="zh-CN" altLang="en-US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60693" y="489903"/>
            <a:ext cx="1119187" cy="1139825"/>
            <a:chOff x="8682152" y="2721804"/>
            <a:chExt cx="1118778" cy="1140007"/>
          </a:xfrm>
        </p:grpSpPr>
        <p:grpSp>
          <p:nvGrpSpPr>
            <p:cNvPr id="77830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783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783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835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7836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7837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8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39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7840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784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784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84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778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778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778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826135" y="455930"/>
            <a:ext cx="10924540" cy="613600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38</a:t>
            </a:r>
            <a:r>
              <a:rPr lang="zh-CN" altLang="en-US" smtClean="0"/>
              <a:t>）</a:t>
            </a:r>
            <a:r>
              <a:rPr lang="en-US" altLang="zh-CN" smtClean="0"/>
              <a:t>A friend in need is a friend indeed. </a:t>
            </a:r>
            <a:r>
              <a:rPr lang="zh-CN" altLang="en-US" smtClean="0"/>
              <a:t>患难见真情。</a:t>
            </a:r>
            <a:endParaRPr lang="zh-CN" altLang="en-US" smtClean="0"/>
          </a:p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39</a:t>
            </a:r>
            <a:r>
              <a:rPr lang="zh-CN" altLang="en-US" smtClean="0"/>
              <a:t>）</a:t>
            </a:r>
            <a:r>
              <a:rPr lang="en-US" altLang="zh-CN" smtClean="0"/>
              <a:t>No news is good news. </a:t>
            </a:r>
            <a:r>
              <a:rPr lang="zh-CN" altLang="en-US" smtClean="0"/>
              <a:t>没有消息就是好消息。</a:t>
            </a:r>
            <a:endParaRPr lang="zh-CN" altLang="en-US" smtClean="0"/>
          </a:p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40</a:t>
            </a:r>
            <a:r>
              <a:rPr lang="zh-CN" altLang="en-US" smtClean="0"/>
              <a:t>）</a:t>
            </a:r>
            <a:r>
              <a:rPr lang="en-US" altLang="zh-CN" smtClean="0"/>
              <a:t>A bird in the hand is worth two in the bush. 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           </a:t>
            </a:r>
            <a:r>
              <a:rPr lang="zh-CN" altLang="en-US" smtClean="0"/>
              <a:t>双鸟在林不如一鸟在手。</a:t>
            </a:r>
            <a:endParaRPr lang="zh-CN" altLang="en-US" smtClean="0"/>
          </a:p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41</a:t>
            </a:r>
            <a:r>
              <a:rPr lang="zh-CN" altLang="en-US" smtClean="0"/>
              <a:t>）</a:t>
            </a:r>
            <a:r>
              <a:rPr lang="en-US" altLang="zh-CN" smtClean="0"/>
              <a:t>An hour in the morning is worth two in the evening. 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           </a:t>
            </a:r>
            <a:r>
              <a:rPr lang="zh-CN" altLang="en-US" smtClean="0"/>
              <a:t>一日之计在于晨。</a:t>
            </a:r>
            <a:endParaRPr lang="zh-CN" altLang="en-US" smtClean="0"/>
          </a:p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42</a:t>
            </a:r>
            <a:r>
              <a:rPr lang="zh-CN" altLang="en-US" smtClean="0"/>
              <a:t>）</a:t>
            </a:r>
            <a:r>
              <a:rPr lang="en-US" altLang="zh-CN" smtClean="0"/>
              <a:t>It never rains but it pours. </a:t>
            </a:r>
            <a:r>
              <a:rPr lang="zh-CN" altLang="en-US" smtClean="0"/>
              <a:t>不雨则已，一雨倾盆。（祸不单行）</a:t>
            </a:r>
            <a:endParaRPr lang="zh-CN" altLang="en-US" smtClean="0"/>
          </a:p>
          <a:p>
            <a:pPr eaLnBrk="1" hangingPunct="1">
              <a:lnSpc>
                <a:spcPct val="110000"/>
              </a:lnSpc>
            </a:pPr>
            <a:r>
              <a:rPr lang="zh-CN" altLang="en-US" smtClean="0"/>
              <a:t>（</a:t>
            </a:r>
            <a:r>
              <a:rPr lang="en-US" altLang="zh-CN" smtClean="0"/>
              <a:t>43</a:t>
            </a:r>
            <a:r>
              <a:rPr lang="zh-CN" altLang="en-US" smtClean="0"/>
              <a:t>）</a:t>
            </a:r>
            <a:r>
              <a:rPr lang="en-US" altLang="zh-CN" smtClean="0"/>
              <a:t>Reading is to the mind what exercise is to the body.</a:t>
            </a:r>
            <a:endParaRPr lang="en-US" altLang="zh-CN" smtClean="0"/>
          </a:p>
          <a:p>
            <a:pPr eaLnBrk="1" hangingPunct="1">
              <a:lnSpc>
                <a:spcPct val="110000"/>
              </a:lnSpc>
            </a:pPr>
            <a:r>
              <a:rPr lang="en-US" altLang="zh-CN" smtClean="0"/>
              <a:t>      </a:t>
            </a:r>
            <a:r>
              <a:rPr lang="zh-CN" altLang="en-US" smtClean="0"/>
              <a:t>阅读对于我们心灵之重要，犹如运动对于身体一样。</a:t>
            </a:r>
            <a:endParaRPr lang="zh-CN" altLang="en-US" b="1" smtClean="0"/>
          </a:p>
          <a:p>
            <a:pPr eaLnBrk="1" hangingPunct="1">
              <a:lnSpc>
                <a:spcPct val="110000"/>
              </a:lnSpc>
            </a:pPr>
            <a:r>
              <a:rPr lang="zh-CN" altLang="en-US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（注：以上谚语运用了对称结构。）</a:t>
            </a:r>
            <a:endParaRPr lang="zh-CN" altLang="en-US" b="1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0" y="455613"/>
            <a:ext cx="1119188" cy="1139825"/>
            <a:chOff x="8682152" y="2721804"/>
            <a:chExt cx="1118778" cy="1140007"/>
          </a:xfrm>
        </p:grpSpPr>
        <p:grpSp>
          <p:nvGrpSpPr>
            <p:cNvPr id="78854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885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885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5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5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885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886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886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6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6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8864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886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886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6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86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829310" y="554355"/>
            <a:ext cx="10515600" cy="58801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40</a:t>
            </a:r>
            <a:r>
              <a:rPr lang="zh-CN" altLang="en-US" smtClean="0"/>
              <a:t>）</a:t>
            </a:r>
            <a:r>
              <a:rPr lang="en-US" altLang="zh-CN" smtClean="0"/>
              <a:t>Practice makes perfect. </a:t>
            </a:r>
            <a:r>
              <a:rPr lang="zh-CN" altLang="en-US" smtClean="0"/>
              <a:t>熟能生巧。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50</a:t>
            </a:r>
            <a:r>
              <a:rPr lang="zh-CN" altLang="en-US" smtClean="0"/>
              <a:t>）</a:t>
            </a:r>
            <a:r>
              <a:rPr lang="en-US" altLang="zh-CN" smtClean="0"/>
              <a:t>Many hands make light work. </a:t>
            </a:r>
            <a:r>
              <a:rPr lang="zh-CN" altLang="en-US" smtClean="0"/>
              <a:t>众人搭柴火焰高。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51</a:t>
            </a:r>
            <a:r>
              <a:rPr lang="zh-CN" altLang="en-US" smtClean="0"/>
              <a:t>）</a:t>
            </a:r>
            <a:r>
              <a:rPr lang="en-US" altLang="zh-CN" smtClean="0"/>
              <a:t>Every minute counts. </a:t>
            </a:r>
            <a:r>
              <a:rPr lang="zh-CN" altLang="en-US" smtClean="0"/>
              <a:t>分秒必争。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52</a:t>
            </a:r>
            <a:r>
              <a:rPr lang="zh-CN" altLang="en-US" smtClean="0"/>
              <a:t>）</a:t>
            </a:r>
            <a:r>
              <a:rPr lang="en-US" altLang="zh-CN" smtClean="0"/>
              <a:t>Time and tide wait for no man.. </a:t>
            </a:r>
            <a:r>
              <a:rPr lang="zh-CN" altLang="en-US" smtClean="0"/>
              <a:t>岁月不待人。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53</a:t>
            </a:r>
            <a:r>
              <a:rPr lang="zh-CN" altLang="en-US" smtClean="0"/>
              <a:t>）</a:t>
            </a:r>
            <a:r>
              <a:rPr lang="en-US" altLang="zh-CN" smtClean="0"/>
              <a:t>A good beginning makes a good ending. </a:t>
            </a:r>
            <a:r>
              <a:rPr lang="zh-CN" altLang="en-US" smtClean="0"/>
              <a:t>善始才有善终。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54</a:t>
            </a:r>
            <a:r>
              <a:rPr lang="zh-CN" altLang="en-US" smtClean="0"/>
              <a:t>）</a:t>
            </a:r>
            <a:r>
              <a:rPr lang="en-US" altLang="zh-CN" smtClean="0"/>
              <a:t>All roads lead to Rome. </a:t>
            </a:r>
            <a:r>
              <a:rPr lang="zh-CN" altLang="en-US" smtClean="0"/>
              <a:t>条条道路通罗马。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55</a:t>
            </a:r>
            <a:r>
              <a:rPr lang="zh-CN" altLang="en-US" smtClean="0"/>
              <a:t>）</a:t>
            </a:r>
            <a:r>
              <a:rPr lang="en-US" altLang="zh-CN" smtClean="0"/>
              <a:t>Rome was not built in a day. </a:t>
            </a:r>
            <a:r>
              <a:rPr lang="zh-CN" altLang="en-US" smtClean="0"/>
              <a:t>罗马不是一天建成的。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 </a:t>
            </a:r>
            <a:r>
              <a:rPr lang="en-US" altLang="zh-CN" smtClean="0"/>
              <a:t>        </a:t>
            </a:r>
            <a:r>
              <a:rPr lang="zh-CN" altLang="en-US" smtClean="0"/>
              <a:t>（冰冻三尺，非一日之寒。）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56</a:t>
            </a:r>
            <a:r>
              <a:rPr lang="zh-CN" altLang="en-US" smtClean="0"/>
              <a:t>）</a:t>
            </a:r>
            <a:r>
              <a:rPr lang="en-US" altLang="zh-CN" smtClean="0"/>
              <a:t>Experience is the mother of wisdom. </a:t>
            </a:r>
            <a:r>
              <a:rPr lang="zh-CN" altLang="en-US" smtClean="0"/>
              <a:t>实践出真知。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/>
              <a:t>（</a:t>
            </a:r>
            <a:r>
              <a:rPr lang="en-US" altLang="zh-CN" smtClean="0"/>
              <a:t>57</a:t>
            </a:r>
            <a:r>
              <a:rPr lang="zh-CN" altLang="en-US" smtClean="0"/>
              <a:t>）</a:t>
            </a:r>
            <a:r>
              <a:rPr lang="en-US" altLang="zh-CN" smtClean="0"/>
              <a:t>Great minds think alike. </a:t>
            </a:r>
            <a:r>
              <a:rPr lang="zh-CN" altLang="en-US" smtClean="0"/>
              <a:t>英雄所见略同。</a:t>
            </a:r>
            <a:endParaRPr lang="zh-CN" altLang="en-US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29439"/>
          <a:stretch>
            <a:fillRect/>
          </a:stretch>
        </p:blipFill>
        <p:spPr bwMode="auto">
          <a:xfrm>
            <a:off x="9780588" y="4506913"/>
            <a:ext cx="24114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 bwMode="auto">
          <a:xfrm>
            <a:off x="319088" y="455613"/>
            <a:ext cx="1119187" cy="1139825"/>
            <a:chOff x="8682152" y="2721804"/>
            <a:chExt cx="1118778" cy="1140007"/>
          </a:xfrm>
        </p:grpSpPr>
        <p:grpSp>
          <p:nvGrpSpPr>
            <p:cNvPr id="7987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7987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988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8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8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883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7988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988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8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8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9888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7988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等线" panose="02010600030101010101" charset="-122"/>
                  <a:ea typeface="等线" panose="02010600030101010101" charset="-122"/>
                </a:endParaRPr>
              </a:p>
            </p:txBody>
          </p:sp>
          <p:sp>
            <p:nvSpPr>
              <p:cNvPr id="7989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159 w 206"/>
                  <a:gd name="T1" fmla="*/ 897 h 45"/>
                  <a:gd name="T2" fmla="*/ 22 w 206"/>
                  <a:gd name="T3" fmla="*/ 735 h 45"/>
                  <a:gd name="T4" fmla="*/ 2024 w 206"/>
                  <a:gd name="T5" fmla="*/ 0 h 45"/>
                  <a:gd name="T6" fmla="*/ 4051 w 206"/>
                  <a:gd name="T7" fmla="*/ 735 h 45"/>
                  <a:gd name="T8" fmla="*/ 3911 w 206"/>
                  <a:gd name="T9" fmla="*/ 897 h 45"/>
                  <a:gd name="T10" fmla="*/ 159 w 206"/>
                  <a:gd name="T11" fmla="*/ 897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"/>
                  <a:gd name="T19" fmla="*/ 0 h 45"/>
                  <a:gd name="T20" fmla="*/ 206 w 206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9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4380 w 261"/>
                  <a:gd name="T1" fmla="*/ 0 h 57"/>
                  <a:gd name="T2" fmla="*/ 728 w 261"/>
                  <a:gd name="T3" fmla="*/ 0 h 57"/>
                  <a:gd name="T4" fmla="*/ 588 w 261"/>
                  <a:gd name="T5" fmla="*/ 1043 h 57"/>
                  <a:gd name="T6" fmla="*/ 1332 w 261"/>
                  <a:gd name="T7" fmla="*/ 532 h 57"/>
                  <a:gd name="T8" fmla="*/ 1942 w 261"/>
                  <a:gd name="T9" fmla="*/ 1043 h 57"/>
                  <a:gd name="T10" fmla="*/ 2554 w 261"/>
                  <a:gd name="T11" fmla="*/ 532 h 57"/>
                  <a:gd name="T12" fmla="*/ 3159 w 261"/>
                  <a:gd name="T13" fmla="*/ 1043 h 57"/>
                  <a:gd name="T14" fmla="*/ 3768 w 261"/>
                  <a:gd name="T15" fmla="*/ 532 h 57"/>
                  <a:gd name="T16" fmla="*/ 4510 w 261"/>
                  <a:gd name="T17" fmla="*/ 1043 h 57"/>
                  <a:gd name="T18" fmla="*/ 4380 w 261"/>
                  <a:gd name="T19" fmla="*/ 0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1"/>
                  <a:gd name="T31" fmla="*/ 0 h 57"/>
                  <a:gd name="T32" fmla="*/ 261 w 261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89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472 w 240"/>
                  <a:gd name="T1" fmla="*/ 0 h 145"/>
                  <a:gd name="T2" fmla="*/ 1294 w 240"/>
                  <a:gd name="T3" fmla="*/ 2842 h 145"/>
                  <a:gd name="T4" fmla="*/ 3408 w 240"/>
                  <a:gd name="T5" fmla="*/ 2842 h 145"/>
                  <a:gd name="T6" fmla="*/ 4251 w 240"/>
                  <a:gd name="T7" fmla="*/ 0 h 1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5"/>
                  <a:gd name="T14" fmla="*/ 240 w 240"/>
                  <a:gd name="T15" fmla="*/ 145 h 1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580" y="739140"/>
            <a:ext cx="11475085" cy="5514975"/>
          </a:xfrm>
        </p:spPr>
        <p:txBody>
          <a:bodyPr/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58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Hope for the best and prepare for the worst. </a:t>
            </a:r>
            <a:endParaRPr lang="en-US" altLang="zh-CN" smtClean="0">
              <a:sym typeface="+mn-ea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mtClean="0">
                <a:sym typeface="+mn-ea"/>
              </a:rPr>
              <a:t>         </a:t>
            </a:r>
            <a:r>
              <a:rPr lang="zh-CN" altLang="en-US" smtClean="0">
                <a:sym typeface="+mn-ea"/>
              </a:rPr>
              <a:t>抱最好的希望，作最坏的准备。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59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A good medicine tastes bitter. </a:t>
            </a:r>
            <a:r>
              <a:rPr lang="zh-CN" altLang="en-US" smtClean="0">
                <a:sym typeface="+mn-ea"/>
              </a:rPr>
              <a:t>良药苦口。</a:t>
            </a:r>
            <a:endParaRPr lang="zh-CN" altLang="en-US" smtClean="0">
              <a:sym typeface="+mn-ea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60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Every advantage has its disadvantage. </a:t>
            </a:r>
            <a:r>
              <a:rPr lang="zh-CN" altLang="en-US" smtClean="0">
                <a:sym typeface="+mn-ea"/>
              </a:rPr>
              <a:t>有利必有弊。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61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One false step will make a great difference. </a:t>
            </a:r>
            <a:r>
              <a:rPr lang="zh-CN" altLang="en-US" smtClean="0">
                <a:sym typeface="+mn-ea"/>
              </a:rPr>
              <a:t>失之毫厘，谬之千里。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62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You cannot have your cake and eat it too. </a:t>
            </a:r>
            <a:r>
              <a:rPr lang="zh-CN" altLang="en-US" smtClean="0">
                <a:sym typeface="+mn-ea"/>
              </a:rPr>
              <a:t>鱼与熊掌</a:t>
            </a:r>
            <a:r>
              <a:rPr lang="en-US" altLang="zh-CN" smtClean="0">
                <a:sym typeface="+mn-ea"/>
              </a:rPr>
              <a:t>,</a:t>
            </a:r>
            <a:r>
              <a:rPr lang="zh-CN" altLang="en-US" smtClean="0">
                <a:sym typeface="+mn-ea"/>
              </a:rPr>
              <a:t>不可得兼。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63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Birds of a feather flock together. </a:t>
            </a:r>
            <a:r>
              <a:rPr lang="zh-CN" altLang="en-US" smtClean="0">
                <a:sym typeface="+mn-ea"/>
              </a:rPr>
              <a:t>物以类聚，人以群分。</a:t>
            </a:r>
            <a:endParaRPr lang="zh-CN" altLang="en-US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zh-CN" altLang="en-US" smtClean="0">
                <a:sym typeface="+mn-ea"/>
              </a:rPr>
              <a:t>（</a:t>
            </a:r>
            <a:r>
              <a:rPr lang="en-US" altLang="zh-CN" smtClean="0">
                <a:sym typeface="+mn-ea"/>
              </a:rPr>
              <a:t>64</a:t>
            </a:r>
            <a:r>
              <a:rPr lang="zh-CN" altLang="en-US" smtClean="0">
                <a:sym typeface="+mn-ea"/>
              </a:rPr>
              <a:t>）</a:t>
            </a:r>
            <a:r>
              <a:rPr lang="en-US" altLang="zh-CN" smtClean="0">
                <a:sym typeface="+mn-ea"/>
              </a:rPr>
              <a:t>A journey of a thousand miles begins with a single step. </a:t>
            </a:r>
            <a:endParaRPr lang="en-US" altLang="zh-CN" smtClean="0">
              <a:sym typeface="+mn-ea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zh-CN" smtClean="0">
                <a:sym typeface="+mn-ea"/>
              </a:rPr>
              <a:t>        </a:t>
            </a:r>
            <a:r>
              <a:rPr lang="zh-CN" altLang="en-US" smtClean="0">
                <a:sym typeface="+mn-ea"/>
              </a:rPr>
              <a:t>千里之行始于足下。 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9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99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79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19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79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79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39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14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67983" y="1309370"/>
            <a:ext cx="11857037" cy="1845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/>
              <a:t>(</a:t>
            </a:r>
            <a:r>
              <a:rPr lang="zh-CN" altLang="en-US" sz="3200" b="1"/>
              <a:t>阅读</a:t>
            </a:r>
            <a:r>
              <a:rPr lang="en-US" altLang="zh-CN" sz="3200" b="1"/>
              <a:t>B</a:t>
            </a:r>
            <a:r>
              <a:rPr lang="zh-CN" altLang="en-US" sz="3200" b="1"/>
              <a:t>篇</a:t>
            </a:r>
            <a:r>
              <a:rPr lang="en-US" altLang="zh-CN" sz="3200" b="1"/>
              <a:t>)</a:t>
            </a:r>
            <a:r>
              <a:rPr lang="en-US" altLang="zh-CN" sz="3200"/>
              <a:t>Vera Wang, Alexander Wang, Jason Wu are taking on Galliano, Albaz, Marc Jacobs — and </a:t>
            </a:r>
            <a:r>
              <a:rPr lang="en-US" altLang="zh-CN" sz="3200" b="1">
                <a:solidFill>
                  <a:srgbClr val="0000FF"/>
                </a:solidFill>
              </a:rPr>
              <a:t>beating them hands down</a:t>
            </a:r>
            <a:r>
              <a:rPr lang="en-US" altLang="zh-CN" sz="3200"/>
              <a:t> in design and sales.</a:t>
            </a:r>
            <a:endParaRPr lang="en-US" altLang="zh-CN" sz="2800"/>
          </a:p>
          <a:p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8300" y="2966720"/>
            <a:ext cx="114554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不费力打败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895" y="3961130"/>
            <a:ext cx="11520488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/>
              <a:t>(</a:t>
            </a:r>
            <a:r>
              <a:rPr lang="zh-CN" altLang="en-US" sz="3600" b="1"/>
              <a:t>阅读</a:t>
            </a:r>
            <a:r>
              <a:rPr lang="en-US" altLang="zh-CN" sz="3600" b="1"/>
              <a:t>C</a:t>
            </a:r>
            <a:r>
              <a:rPr lang="zh-CN" altLang="en-US" sz="3600" b="1"/>
              <a:t>篇</a:t>
            </a:r>
            <a:r>
              <a:rPr lang="en-US" altLang="zh-CN" sz="3600" b="1"/>
              <a:t>)</a:t>
            </a:r>
            <a:r>
              <a:rPr lang="en-US" altLang="zh-CN" sz="3600"/>
              <a:t>It took a few youthful and daring businessmen to </a:t>
            </a:r>
            <a:r>
              <a:rPr lang="en-US" altLang="zh-CN" sz="3600" b="1">
                <a:solidFill>
                  <a:srgbClr val="0000FF"/>
                </a:solidFill>
              </a:rPr>
              <a:t>get the ball rolling</a:t>
            </a:r>
            <a:r>
              <a:rPr lang="en-US" altLang="zh-CN" sz="3600"/>
              <a:t>. </a:t>
            </a:r>
            <a:endParaRPr lang="en-US" altLang="zh-CN" sz="3600"/>
          </a:p>
          <a:p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2895" y="5437505"/>
            <a:ext cx="11520488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开始某事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月全国</a:t>
            </a:r>
            <a:r>
              <a:rPr lang="en-US" altLang="zh-CN" smtClean="0"/>
              <a:t>3</a:t>
            </a:r>
            <a:r>
              <a:rPr lang="zh-CN" altLang="en-US" smtClean="0"/>
              <a:t>卷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985" grpId="0"/>
      <p:bldP spid="430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594360" y="1691005"/>
            <a:ext cx="11190605" cy="1863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/>
              <a:t>(2019</a:t>
            </a:r>
            <a:r>
              <a:rPr lang="zh-CN" altLang="en-US" sz="3200" b="1"/>
              <a:t>全国</a:t>
            </a:r>
            <a:r>
              <a:rPr lang="en-US" altLang="zh-CN" sz="3200" b="1"/>
              <a:t>2</a:t>
            </a:r>
            <a:r>
              <a:rPr lang="zh-CN" altLang="en-US" sz="3200" b="1"/>
              <a:t>卷</a:t>
            </a:r>
            <a:r>
              <a:rPr lang="en-US" altLang="zh-CN" sz="3200" b="1"/>
              <a:t>B</a:t>
            </a:r>
            <a:r>
              <a:rPr lang="zh-CN" altLang="en-US" sz="3200" b="1"/>
              <a:t>篇</a:t>
            </a:r>
            <a:r>
              <a:rPr lang="en-US" altLang="zh-CN" sz="3200" b="1"/>
              <a:t>)</a:t>
            </a:r>
            <a:r>
              <a:rPr lang="en-US" altLang="zh-CN" sz="3200"/>
              <a:t>The coach is able to focus on the kids while the other parents are relieved to be </a:t>
            </a:r>
            <a:r>
              <a:rPr lang="en-US" altLang="zh-CN" sz="3200" b="1">
                <a:solidFill>
                  <a:srgbClr val="0000FF"/>
                </a:solidFill>
              </a:rPr>
              <a:t>off the hook</a:t>
            </a:r>
            <a:r>
              <a:rPr lang="en-US" altLang="zh-CN" sz="3200"/>
              <a:t> for another season.</a:t>
            </a:r>
            <a:endParaRPr lang="en-US" altLang="zh-CN" sz="32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9128" y="3636645"/>
            <a:ext cx="108489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摆脱困境</a:t>
            </a:r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1676400" y="509270"/>
            <a:ext cx="4719955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/>
              <a:t>2019</a:t>
            </a:r>
            <a:r>
              <a:rPr lang="zh-CN" altLang="en-US" smtClean="0"/>
              <a:t>年</a:t>
            </a:r>
            <a:r>
              <a:rPr lang="en-US" altLang="zh-CN" smtClean="0"/>
              <a:t>6</a:t>
            </a:r>
            <a:r>
              <a:rPr lang="zh-CN" altLang="en-US" smtClean="0"/>
              <a:t>月全国</a:t>
            </a:r>
            <a:r>
              <a:rPr lang="en-US" altLang="zh-CN" smtClean="0"/>
              <a:t>2</a:t>
            </a:r>
            <a:r>
              <a:rPr lang="zh-CN" altLang="en-US" smtClean="0"/>
              <a:t>卷</a:t>
            </a:r>
            <a:endParaRPr lang="zh-CN" altLang="en-US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440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838200" y="1613535"/>
            <a:ext cx="10515600" cy="136588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Getting caffeine about three to four hours after you get out of bed will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 the trick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, too.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0125075" y="5091113"/>
            <a:ext cx="1271588" cy="1270000"/>
            <a:chOff x="4966295" y="2301049"/>
            <a:chExt cx="2259411" cy="2255903"/>
          </a:xfrm>
        </p:grpSpPr>
        <p:pic>
          <p:nvPicPr>
            <p:cNvPr id="51205" name="图片 1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966295" y="2301049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椭圆 3"/>
            <p:cNvSpPr/>
            <p:nvPr/>
          </p:nvSpPr>
          <p:spPr>
            <a:xfrm>
              <a:off x="5065022" y="2399744"/>
              <a:ext cx="2061958" cy="2058511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20445" y="3537585"/>
            <a:ext cx="7069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取得想要的成果，获得成功的窍门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2020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山西八校第一次联考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202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4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She was relieved that we could get something arranged for her and liked the fact that we managed to </a:t>
            </a: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get the ball rolling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 during her visit.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0048875" y="5110163"/>
            <a:ext cx="1271588" cy="1270000"/>
            <a:chOff x="4966295" y="2301049"/>
            <a:chExt cx="2259411" cy="2255903"/>
          </a:xfrm>
        </p:grpSpPr>
        <p:pic>
          <p:nvPicPr>
            <p:cNvPr id="50181" name="图片 1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966295" y="2301049"/>
              <a:ext cx="2259411" cy="2255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椭圆 3"/>
            <p:cNvSpPr/>
            <p:nvPr/>
          </p:nvSpPr>
          <p:spPr>
            <a:xfrm>
              <a:off x="5065022" y="2399744"/>
              <a:ext cx="2061958" cy="2058511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3310" y="4098925"/>
            <a:ext cx="2937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开始某种行动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/>
          <p:cNvSpPr>
            <a:spLocks noGrp="1"/>
          </p:cNvSpPr>
          <p:nvPr/>
        </p:nvSpPr>
        <p:spPr>
          <a:xfrm>
            <a:off x="1676400" y="509270"/>
            <a:ext cx="9130030" cy="915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charset="-122"/>
                <a:ea typeface="等线 Light" panose="02010600030101010101" charset="-122"/>
              </a:defRPr>
            </a:lvl9pPr>
          </a:lstStyle>
          <a:p>
            <a:pPr eaLnBrk="1" hangingPunct="1"/>
            <a:r>
              <a:rPr lang="en-US" altLang="zh-CN" smtClean="0">
                <a:sym typeface="+mn-ea"/>
              </a:rPr>
              <a:t>2019</a:t>
            </a:r>
            <a:r>
              <a:rPr lang="zh-CN" altLang="en-US" smtClean="0"/>
              <a:t>年</a:t>
            </a:r>
            <a:r>
              <a:rPr lang="zh-CN" altLang="en-US" smtClean="0">
                <a:sym typeface="+mn-ea"/>
              </a:rPr>
              <a:t>安徽省百所重点中学三模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00050"/>
            <a:ext cx="1100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178" grpId="0" build="p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14319</Words>
  <Application>WPS 演示</Application>
  <PresentationFormat>自定义</PresentationFormat>
  <Paragraphs>503</Paragraphs>
  <Slides>55</Slides>
  <Notes>15</Notes>
  <HiddenSlides>0</HiddenSlides>
  <MMClips>10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0" baseType="lpstr">
      <vt:lpstr>Arial</vt:lpstr>
      <vt:lpstr>宋体</vt:lpstr>
      <vt:lpstr>Wingdings</vt:lpstr>
      <vt:lpstr>等线 Light</vt:lpstr>
      <vt:lpstr>等线</vt:lpstr>
      <vt:lpstr>YF补 汉仪夏日体+黑白emoji</vt:lpstr>
      <vt:lpstr>黑体</vt:lpstr>
      <vt:lpstr>YF补 汉仪夏日体+黑白emoji</vt:lpstr>
      <vt:lpstr>Times New Roman</vt:lpstr>
      <vt:lpstr>微软雅黑</vt:lpstr>
      <vt:lpstr>Arial Unicode MS</vt:lpstr>
      <vt:lpstr>HelveticaNeue</vt:lpstr>
      <vt:lpstr>Corbel</vt:lpstr>
      <vt:lpstr>华文新魏</vt:lpstr>
      <vt:lpstr>Office 主题​​</vt:lpstr>
      <vt:lpstr>PowerPoint 演示文稿</vt:lpstr>
      <vt:lpstr>PowerPoint 演示文稿</vt:lpstr>
      <vt:lpstr>PowerPoint 演示文稿</vt:lpstr>
      <vt:lpstr>What is an idiom?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is a proverb?</vt:lpstr>
      <vt:lpstr>2021年6月浙江卷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补充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小蜜蜂手绘PPT模板</dc:title>
  <dc:creator>wmy</dc:creator>
  <cp:lastModifiedBy>24147</cp:lastModifiedBy>
  <cp:revision>306</cp:revision>
  <dcterms:created xsi:type="dcterms:W3CDTF">2017-07-29T07:01:00Z</dcterms:created>
  <dcterms:modified xsi:type="dcterms:W3CDTF">2022-06-13T01:58:15Z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FB4048F8A0E44B568B7C3A3A137ECA61</vt:lpwstr>
  </property>
  <property fmtid="{D5CDD505-2E9C-101B-9397-08002B2CF9AE}" pid="3" name="KSOProductBuildVer">
    <vt:lpwstr>2052-11.8.2.8411</vt:lpwstr>
  </property>
</Properties>
</file>