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5" r:id="rId3"/>
    <p:sldId id="286" r:id="rId4"/>
    <p:sldId id="278" r:id="rId5"/>
    <p:sldId id="280" r:id="rId6"/>
    <p:sldId id="256" r:id="rId7"/>
    <p:sldId id="266" r:id="rId8"/>
    <p:sldId id="267" r:id="rId9"/>
    <p:sldId id="279" r:id="rId10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86" d="100"/>
          <a:sy n="86" d="100"/>
        </p:scale>
        <p:origin x="28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3" Type="http://schemas.openxmlformats.org/officeDocument/2006/relationships/tableStyles" Target="tableStyles.xml"/><Relationship Id="rId12" Type="http://schemas.openxmlformats.org/officeDocument/2006/relationships/viewProps" Target="viewProps.xml"/><Relationship Id="rId11" Type="http://schemas.openxmlformats.org/officeDocument/2006/relationships/presProps" Target="presProps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A44E-3DC5-4DA4-9626-9054D47D3D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F736-87B3-4AC7-B9C9-666285F866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A44E-3DC5-4DA4-9626-9054D47D3D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F736-87B3-4AC7-B9C9-666285F866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A44E-3DC5-4DA4-9626-9054D47D3D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F736-87B3-4AC7-B9C9-666285F866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A44E-3DC5-4DA4-9626-9054D47D3D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F736-87B3-4AC7-B9C9-666285F866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A44E-3DC5-4DA4-9626-9054D47D3D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F736-87B3-4AC7-B9C9-666285F866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A44E-3DC5-4DA4-9626-9054D47D3D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F736-87B3-4AC7-B9C9-666285F866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A44E-3DC5-4DA4-9626-9054D47D3D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F736-87B3-4AC7-B9C9-666285F866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A44E-3DC5-4DA4-9626-9054D47D3D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F736-87B3-4AC7-B9C9-666285F866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A44E-3DC5-4DA4-9626-9054D47D3D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F736-87B3-4AC7-B9C9-666285F866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A44E-3DC5-4DA4-9626-9054D47D3D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F736-87B3-4AC7-B9C9-666285F866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38A44E-3DC5-4DA4-9626-9054D47D3D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FF736-87B3-4AC7-B9C9-666285F8661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3" Type="http://schemas.openxmlformats.org/officeDocument/2006/relationships/theme" Target="../theme/theme1.xml"/><Relationship Id="rId12" Type="http://schemas.openxmlformats.org/officeDocument/2006/relationships/image" Target="../media/image1.jpeg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二级</a:t>
            </a:r>
            <a:endParaRPr lang="zh-CN" altLang="en-US"/>
          </a:p>
          <a:p>
            <a:pPr lvl="2"/>
            <a:r>
              <a:rPr lang="zh-CN" altLang="en-US"/>
              <a:t>三级</a:t>
            </a:r>
            <a:endParaRPr lang="zh-CN" altLang="en-US"/>
          </a:p>
          <a:p>
            <a:pPr lvl="3"/>
            <a:r>
              <a:rPr lang="zh-CN" altLang="en-US"/>
              <a:t>四级</a:t>
            </a:r>
            <a:endParaRPr lang="zh-CN" altLang="en-US"/>
          </a:p>
          <a:p>
            <a:pPr lvl="4"/>
            <a:r>
              <a:rPr lang="zh-CN" altLang="en-US"/>
              <a:t>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38A44E-3DC5-4DA4-9626-9054D47D3D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FF736-87B3-4AC7-B9C9-666285F8661D}" type="slidenum">
              <a:rPr lang="zh-CN" altLang="en-US" smtClean="0"/>
            </a:fld>
            <a:endParaRPr lang="zh-CN" altLang="en-US"/>
          </a:p>
        </p:txBody>
      </p:sp>
      <p:pic>
        <p:nvPicPr>
          <p:cNvPr id="5124" name="图片 6" descr="logo横版 png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11477625" y="82550"/>
            <a:ext cx="608013" cy="642938"/>
          </a:xfrm>
          <a:prstGeom prst="rect">
            <a:avLst/>
          </a:prstGeom>
          <a:noFill/>
          <a:ln w="9525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jpeg"/><Relationship Id="rId1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5121" name="矩形 1"/>
          <p:cNvSpPr/>
          <p:nvPr/>
        </p:nvSpPr>
        <p:spPr>
          <a:xfrm>
            <a:off x="762000" y="1246188"/>
            <a:ext cx="6538913" cy="501650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  <a:p>
            <a:r>
              <a:rPr lang="zh-CN" altLang="en-US" sz="4000" b="1">
                <a:solidFill>
                  <a:srgbClr val="FF0000"/>
                </a:solidFill>
                <a:latin typeface="HelveticaNeue" pitchFamily="2" charset="0"/>
                <a:ea typeface="宋体" panose="02010600030101010101" pitchFamily="2" charset="-122"/>
              </a:rPr>
              <a:t>公众号：溯恩英语</a:t>
            </a:r>
            <a:endParaRPr lang="zh-CN" altLang="en-US" sz="4000" b="1">
              <a:solidFill>
                <a:srgbClr val="FF0000"/>
              </a:solidFill>
              <a:latin typeface="HelveticaNeue" pitchFamily="2" charset="0"/>
              <a:ea typeface="宋体" panose="02010600030101010101" pitchFamily="2" charset="-122"/>
            </a:endParaRPr>
          </a:p>
        </p:txBody>
      </p:sp>
      <p:sp>
        <p:nvSpPr>
          <p:cNvPr id="5122" name="矩形 3"/>
          <p:cNvSpPr/>
          <p:nvPr/>
        </p:nvSpPr>
        <p:spPr>
          <a:xfrm>
            <a:off x="7835900" y="2009775"/>
            <a:ext cx="3603625" cy="7080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zh-CN" altLang="en-US" sz="4000" b="1">
                <a:latin typeface="华文新魏" pitchFamily="2" charset="-122"/>
                <a:ea typeface="宋体" panose="02010600030101010101" pitchFamily="2" charset="-122"/>
              </a:rPr>
              <a:t>知识产权声明</a:t>
            </a:r>
            <a:endParaRPr lang="zh-CN" altLang="en-US" sz="4000" b="1">
              <a:latin typeface="华文新魏" pitchFamily="2" charset="-122"/>
              <a:ea typeface="宋体" panose="02010600030101010101" pitchFamily="2" charset="-122"/>
            </a:endParaRPr>
          </a:p>
        </p:txBody>
      </p:sp>
      <p:pic>
        <p:nvPicPr>
          <p:cNvPr id="5123" name="图片 11" descr="水印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86613" y="63500"/>
            <a:ext cx="4902200" cy="15875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5" name="图片 1" descr="qrcode_for_gh_3a435f224ccf_128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27975" y="2717800"/>
            <a:ext cx="3109913" cy="31083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文本框 2"/>
          <p:cNvSpPr txBox="1"/>
          <p:nvPr/>
        </p:nvSpPr>
        <p:spPr>
          <a:xfrm>
            <a:off x="388961" y="313899"/>
            <a:ext cx="1965278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en-US" altLang="zh-C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B3U2</a:t>
            </a:r>
            <a:endParaRPr lang="zh-CN" altLang="en-US" sz="28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矩形 4"/>
          <p:cNvSpPr/>
          <p:nvPr/>
        </p:nvSpPr>
        <p:spPr>
          <a:xfrm>
            <a:off x="883920" y="2275840"/>
            <a:ext cx="9977120" cy="2306955"/>
          </a:xfrm>
          <a:prstGeom prst="rect">
            <a:avLst/>
          </a:prstGeom>
          <a:noFill/>
          <a:ln>
            <a:noFill/>
          </a:ln>
        </p:spPr>
        <p:txBody>
          <a:bodyPr wrap="square" rtlCol="0" anchor="t">
            <a:spAutoFit/>
          </a:bodyPr>
          <a:p>
            <a:pPr algn="ctr"/>
            <a:r>
              <a:rPr lang="zh-CN" altLang="en-US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人教版新教材</a:t>
            </a:r>
            <a:r>
              <a:rPr lang="en-US" altLang="zh-CN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B3U2 </a:t>
            </a:r>
            <a:endParaRPr lang="en-US" altLang="zh-CN" sz="72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  <a:p>
            <a:pPr algn="ctr"/>
            <a:r>
              <a:rPr lang="zh-CN" altLang="en-US" sz="7200" b="1">
                <a:ln w="9525">
                  <a:solidFill>
                    <a:schemeClr val="bg1"/>
                  </a:solidFill>
                  <a:prstDash val="solid"/>
                </a:ln>
                <a:solidFill>
                  <a:schemeClr val="accent5"/>
                </a:solidFill>
                <a:effectLst>
                  <a:outerShdw blurRad="12700" dist="38100" dir="2700000" algn="tl" rotWithShape="0">
                    <a:schemeClr val="accent5">
                      <a:lumMod val="60000"/>
                      <a:lumOff val="40000"/>
                    </a:schemeClr>
                  </a:outerShdw>
                </a:effectLst>
              </a:rPr>
              <a:t>教材答案和讲评</a:t>
            </a:r>
            <a:endParaRPr lang="zh-CN" altLang="en-US" sz="7200" b="1">
              <a:ln w="9525">
                <a:solidFill>
                  <a:schemeClr val="bg1"/>
                </a:solidFill>
                <a:prstDash val="solid"/>
              </a:ln>
              <a:solidFill>
                <a:schemeClr val="accent5"/>
              </a:solidFill>
              <a:effectLst>
                <a:outerShdw blurRad="12700" dist="38100" dir="2700000" algn="tl" rotWithShape="0">
                  <a:schemeClr val="accent5">
                    <a:lumMod val="60000"/>
                    <a:lumOff val="40000"/>
                  </a:schemeClr>
                </a:outerShdw>
              </a:effectLst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191911"/>
            <a:ext cx="11638844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Ex 2 on P 18</a:t>
            </a:r>
            <a:endParaRPr lang="en-US" altLang="zh-CN" sz="28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1. Hearing    2. worrying    3. wanting     4. knocking     5. Facing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6. Returning    7. smiling     8. Feeling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14350" indent="-514350">
              <a:buAutoNum type="arabi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and decided – deciding      2. after he heard– after hearing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3. He helped to organize …taught doctors… and showed…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1)  Helping to organize…, he taught doctors and showed…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2) He helped to organize…, teaching doctors …and showing people…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4. … in which he praised Dr. Bethune..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-- praising…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417443" y="337930"/>
            <a:ext cx="526774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Assessing your  progress on P 22</a:t>
            </a:r>
            <a:endParaRPr lang="zh-CN" altLang="en-US" sz="24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98782" y="1282148"/>
            <a:ext cx="11847443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1. forgetting     2. Seeing    3. awarded    4. asked  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5. talking, thinking    6. Impressed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lnSpc>
                <a:spcPct val="150000"/>
              </a:lnSpc>
              <a:buAutoNum type="romanUcPeriod" startAt="2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majority    physician  clinics   staff    response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（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in response to…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）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>
              <a:lnSpc>
                <a:spcPct val="150000"/>
              </a:lnSpc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complained   harmed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本框 1"/>
          <p:cNvSpPr txBox="1"/>
          <p:nvPr/>
        </p:nvSpPr>
        <p:spPr>
          <a:xfrm>
            <a:off x="11194474" y="8665"/>
            <a:ext cx="1219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 67</a:t>
            </a:r>
            <a:endParaRPr lang="zh-CN" alt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16379" y="270275"/>
            <a:ext cx="11770821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I. 1. marriage    2. decade   3. kindergarten    4. savings     5. principle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6. energetic    7. midnight    8. lap    9. whisper    10. pole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1. tuition fees               2. health insurance            3. precious stone  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4. heart operation       5. island chain (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岛链， 列岛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    6. maple tree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7. resident physician    8. court case ( </a:t>
            </a:r>
            <a:r>
              <a:rPr lang="zh-CN" altLang="en-US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诉讼案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   9. coffee pot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10. flexible income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AutoNum type="romanUcPeriod" startAt="3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majority        2. most          3. illustrate         4. describe    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5.  rejected      6. refused     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7. harm (There’s no harm in doing </a:t>
            </a:r>
            <a:r>
              <a:rPr lang="en-US" altLang="zh-CN" sz="28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.)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8. damage/harm     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9. tend  (pressure v.</a:t>
            </a:r>
            <a:r>
              <a:rPr lang="zh-CN" altLang="en-US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逼迫；使迫不得已   </a:t>
            </a:r>
            <a:r>
              <a:rPr lang="en-US" altLang="zh-CN" sz="2800" b="1" i="0" dirty="0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pressure sb to do </a:t>
            </a:r>
            <a:r>
              <a:rPr lang="en-US" altLang="zh-CN" sz="2800" b="1" i="0" dirty="0" err="1">
                <a:solidFill>
                  <a:srgbClr val="002060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sth</a:t>
            </a:r>
            <a:r>
              <a:rPr lang="en-US" altLang="zh-CN" sz="2800" b="0" i="0" dirty="0">
                <a:solidFill>
                  <a:srgbClr val="202124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10. intend    11. per   12. every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238540" y="0"/>
            <a:ext cx="11757990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IV.  1. precious    2 principle   3 majority    4 reject 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5 complain     6 chains     7 might    8 elsewhere 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. 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朋友是最宝贵的财产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—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希罗多德 （希腊历史学家）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2. 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成长过程中最强原则在于人的选择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乔治 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艾略特 （美国作家）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3. 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每当你发现自己和大多数人站在一边的时候，你就该停下来反思一下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– 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马克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吐温（美国作家）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4. 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最高形式的无知就是拒绝你完全不了解的东西。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--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韦恩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戴尔（美国作家）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5. 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任何不懂得充分利用自身幸运的人，当幸运擦身而过时，他无权抱怨。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-- 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米格尔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德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塞万提斯（西班牙作家）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6. 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人生而自由</a:t>
            </a:r>
            <a:r>
              <a:rPr lang="zh-CN" altLang="en-US" sz="2400" b="1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，却无往不在枷锁之中。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--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让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雅克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卢梭（法国哲学家）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7. 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无论做何事，都要全力以赴。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-- 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马库斯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图留斯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西塞罗 （古罗马政治家）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8. 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如果我们在自己内心找不到宁静，到别处去找是徒劳的。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--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法兰索瓦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德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·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拉罗什富科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zh-CN" altLang="en-US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法国作家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)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 Now words</a:t>
            </a:r>
            <a:endParaRPr lang="en-US" altLang="zh-CN" sz="2400" b="1" dirty="0">
              <a:solidFill>
                <a:srgbClr val="002060"/>
              </a:solidFill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4. ignorance n. 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/ˈ</a:t>
            </a:r>
            <a:r>
              <a:rPr lang="en-US" altLang="zh-C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ɪɡnərəns</a:t>
            </a:r>
            <a:r>
              <a:rPr lang="en-US" altLang="zh-C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/ 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无知</a:t>
            </a:r>
            <a:endParaRPr lang="en-US" altLang="zh-CN" sz="2400" dirty="0">
              <a:latin typeface="宋体" panose="02010600030101010101" pitchFamily="2" charset="-122"/>
              <a:ea typeface="宋体" panose="02010600030101010101" pitchFamily="2" charset="-122"/>
            </a:endParaRPr>
          </a:p>
          <a:p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宋体" panose="02010600030101010101" pitchFamily="2" charset="-122"/>
                <a:cs typeface="Times New Roman" panose="02020603050405020304" pitchFamily="18" charset="0"/>
              </a:rPr>
              <a:t>8. tranquility </a:t>
            </a:r>
            <a:r>
              <a:rPr lang="en-US" altLang="zh-CN" sz="24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4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træŋˈkwɪləti</a:t>
            </a:r>
            <a:r>
              <a:rPr lang="en-US" altLang="zh-CN" sz="32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/ </a:t>
            </a:r>
            <a:r>
              <a:rPr lang="en-US" altLang="zh-CN" sz="2800" b="1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n.</a:t>
            </a:r>
            <a:r>
              <a:rPr lang="en-US" altLang="zh-CN" sz="3200" dirty="0">
                <a:solidFill>
                  <a:srgbClr val="002060"/>
                </a:solidFill>
                <a:latin typeface="宋体" panose="02010600030101010101" pitchFamily="2" charset="-122"/>
                <a:ea typeface="宋体" panose="02010600030101010101" pitchFamily="2" charset="-122"/>
                <a:cs typeface="Times New Roman" panose="02020603050405020304" pitchFamily="18" charset="0"/>
              </a:rPr>
              <a:t> 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平静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安静</a:t>
            </a:r>
            <a:r>
              <a:rPr lang="en-US" altLang="zh-CN" sz="2400" dirty="0">
                <a:latin typeface="宋体" panose="02010600030101010101" pitchFamily="2" charset="-122"/>
                <a:ea typeface="宋体" panose="02010600030101010101" pitchFamily="2" charset="-122"/>
              </a:rPr>
              <a:t>;</a:t>
            </a:r>
            <a:r>
              <a:rPr lang="zh-CN" altLang="en-US" sz="2400" dirty="0">
                <a:latin typeface="宋体" panose="02010600030101010101" pitchFamily="2" charset="-122"/>
                <a:ea typeface="宋体" panose="02010600030101010101" pitchFamily="2" charset="-122"/>
              </a:rPr>
              <a:t>安宁</a:t>
            </a:r>
            <a:endParaRPr lang="zh-CN" altLang="en-US" sz="2400" b="1" dirty="0">
              <a:solidFill>
                <a:srgbClr val="002060"/>
              </a:solidFill>
              <a:latin typeface="宋体" panose="02010600030101010101" pitchFamily="2" charset="-122"/>
              <a:ea typeface="宋体" panose="0201060003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89451" y="208721"/>
            <a:ext cx="11883888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V. 1) After winning a scholarship, he felt less pressure about paying tuition fees. </a:t>
            </a:r>
            <a:endParaRPr lang="en-US" altLang="zh-CN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2) After he won a scholarship, he felt the pressure of paying tuition fees relieved. </a:t>
            </a:r>
            <a:endParaRPr lang="en-US" altLang="zh-CN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1) He has sharp eyes and can quickly tell the differences between those twins.  </a:t>
            </a:r>
            <a:endParaRPr lang="en-US" altLang="zh-CN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2) He can tell the twins apart with his sharp eyes.</a:t>
            </a:r>
            <a:endParaRPr lang="en-US" altLang="zh-CN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Before moving (in)to our new home, my mother had the house redecorated and the floor replaced. </a:t>
            </a:r>
            <a:endParaRPr lang="en-US" altLang="zh-CN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They hired a lawyer for the court case in order to save time and trouble . </a:t>
            </a:r>
            <a:endParaRPr lang="en-US" altLang="zh-CN" sz="2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save 1) not waste  </a:t>
            </a:r>
            <a:r>
              <a:rPr lang="zh-CN" altLang="en-US" sz="2600" b="1" dirty="0"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节省；节约    </a:t>
            </a:r>
            <a:r>
              <a:rPr lang="en-US" altLang="zh-CN" sz="2600" b="1" dirty="0"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2) </a:t>
            </a:r>
            <a:r>
              <a:rPr lang="en-US" altLang="zh-CN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avoid something bad  </a:t>
            </a:r>
            <a:r>
              <a:rPr lang="zh-CN" altLang="en-US" sz="2600" b="1" dirty="0">
                <a:latin typeface="Times New Roman" panose="02020603050405020304" pitchFamily="18" charset="0"/>
                <a:ea typeface="华文行楷" panose="02010800040101010101" pitchFamily="2" charset="-122"/>
                <a:cs typeface="Times New Roman" panose="02020603050405020304" pitchFamily="18" charset="0"/>
              </a:rPr>
              <a:t>避免坏事</a:t>
            </a:r>
            <a:endParaRPr lang="zh-CN" altLang="en-US" sz="2600" b="1" dirty="0">
              <a:latin typeface="Times New Roman" panose="02020603050405020304" pitchFamily="18" charset="0"/>
              <a:ea typeface="华文行楷" panose="020108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Thanks for sending that letter for me—it </a:t>
            </a:r>
            <a:r>
              <a:rPr lang="en-US" altLang="zh-CN" sz="26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saved</a:t>
            </a:r>
            <a:r>
              <a:rPr lang="en-US" altLang="zh-CN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me a trip.</a:t>
            </a:r>
            <a:endParaRPr lang="en-US" altLang="zh-CN" sz="26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zh-CN" altLang="en-US" sz="26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多谢你替我把那封信寄了，省得我跑一趟。</a:t>
            </a:r>
            <a:endParaRPr lang="en-US" altLang="zh-CN" sz="2600" b="1" dirty="0">
              <a:solidFill>
                <a:srgbClr val="00206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5. 1) While hiking in the mountains, he was bitten on the leg by a snake. </a:t>
            </a:r>
            <a:endParaRPr lang="en-US" altLang="zh-CN" sz="2600" b="1" dirty="0">
              <a:solidFill>
                <a:srgbClr val="00206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   2) While hiking in the mountain, he had his leg bitten by a snake.</a:t>
            </a:r>
            <a:endParaRPr lang="en-US" altLang="zh-CN" sz="2600" b="1" dirty="0">
              <a:solidFill>
                <a:srgbClr val="00206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   3) While he was hiking in the mountain,  his leg  was bitten by a snake.</a:t>
            </a:r>
            <a:endParaRPr lang="en-US" altLang="zh-CN" sz="2600" b="1" dirty="0">
              <a:solidFill>
                <a:srgbClr val="00206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  <a:p>
            <a:r>
              <a:rPr lang="en-US" altLang="zh-CN" sz="26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     bite—bit—bitten 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/ˈ</a:t>
            </a:r>
            <a:r>
              <a:rPr lang="en-US" altLang="zh-CN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bɪtn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) </a:t>
            </a:r>
            <a:r>
              <a:rPr lang="en-US" altLang="zh-CN" sz="26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–biting 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(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/ˈ</a:t>
            </a:r>
            <a:r>
              <a:rPr lang="en-US" altLang="zh-CN" sz="24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baɪtɪŋ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/</a:t>
            </a:r>
            <a:r>
              <a:rPr lang="en-US" altLang="zh-CN" sz="2400" b="1" dirty="0">
                <a:solidFill>
                  <a:srgbClr val="002060"/>
                </a:solidFill>
                <a:latin typeface="Times New Roman" panose="02020603050405020304" pitchFamily="18" charset="0"/>
                <a:ea typeface="华文中宋" panose="02010600040101010101" pitchFamily="2" charset="-122"/>
                <a:cs typeface="Times New Roman" panose="02020603050405020304" pitchFamily="18" charset="0"/>
              </a:rPr>
              <a:t>)</a:t>
            </a:r>
            <a:endParaRPr lang="zh-CN" altLang="en-US" sz="2400" b="1" dirty="0">
              <a:solidFill>
                <a:srgbClr val="002060"/>
              </a:solidFill>
              <a:latin typeface="Times New Roman" panose="02020603050405020304" pitchFamily="18" charset="0"/>
              <a:ea typeface="华文中宋" panose="02010600040101010101" pitchFamily="2" charset="-122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文本框 5"/>
          <p:cNvSpPr txBox="1"/>
          <p:nvPr/>
        </p:nvSpPr>
        <p:spPr>
          <a:xfrm>
            <a:off x="220992" y="0"/>
            <a:ext cx="533314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Using structures on P 68   </a:t>
            </a:r>
            <a:endParaRPr lang="zh-CN" altLang="en-US" sz="3200" b="1" u="sng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20992" y="584775"/>
            <a:ext cx="11740445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71500" indent="-571500">
              <a:buAutoNum type="romanUcPeriod"/>
            </a:pPr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1. tired    tiring    2. shocking   3. listening    4. playing   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5. interesting , interested       6.  coming    shouting    lying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II. 1. As she was frightened – Frightened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2. While they were driving.. – While driving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3. After we watched – After watching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4. As I came out of ..– Coming out of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5. After she  turned…--- After turning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6. Because she didn’t want to …--- Not wanting to be late..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7. Tim was feeling tired, so he went to bed..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-- Feeling tired, he went to bed..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III. 1. hearing   2. excited    3. getting     4. holding   5. admiring </a:t>
            </a:r>
            <a:endParaRPr lang="en-US" altLang="zh-CN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8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6. singing     7. </a:t>
            </a:r>
            <a:r>
              <a:rPr lang="en-US" altLang="zh-CN" sz="2800" b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dancing </a:t>
            </a:r>
            <a:endParaRPr lang="zh-CN" altLang="en-US" sz="28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3508</Words>
  <Application>WPS 演示</Application>
  <PresentationFormat>宽屏</PresentationFormat>
  <Paragraphs>92</Paragraphs>
  <Slides>8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8</vt:i4>
      </vt:variant>
    </vt:vector>
  </HeadingPairs>
  <TitlesOfParts>
    <vt:vector size="23" baseType="lpstr">
      <vt:lpstr>Arial</vt:lpstr>
      <vt:lpstr>宋体</vt:lpstr>
      <vt:lpstr>Wingdings</vt:lpstr>
      <vt:lpstr>Times New Roman</vt:lpstr>
      <vt:lpstr>华文中宋</vt:lpstr>
      <vt:lpstr>华文行楷</vt:lpstr>
      <vt:lpstr>微软雅黑</vt:lpstr>
      <vt:lpstr>Arial Unicode MS</vt:lpstr>
      <vt:lpstr>等线 Light</vt:lpstr>
      <vt:lpstr>等线</vt:lpstr>
      <vt:lpstr>Calibri</vt:lpstr>
      <vt:lpstr>HelveticaNeue</vt:lpstr>
      <vt:lpstr>华文新魏</vt:lpstr>
      <vt:lpstr>Segoe Print</vt:lpstr>
      <vt:lpstr>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jiang Louisa</dc:creator>
  <cp:lastModifiedBy>Administrator</cp:lastModifiedBy>
  <cp:revision>17</cp:revision>
  <dcterms:created xsi:type="dcterms:W3CDTF">2023-05-04T07:53:00Z</dcterms:created>
  <dcterms:modified xsi:type="dcterms:W3CDTF">2024-04-01T03:45:49Z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2052-11.8.2.7978</vt:lpwstr>
  </property>
</Properties>
</file>