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1050" r:id="rId3"/>
    <p:sldId id="410" r:id="rId4"/>
    <p:sldId id="412" r:id="rId6"/>
    <p:sldId id="465" r:id="rId7"/>
    <p:sldId id="789" r:id="rId8"/>
    <p:sldId id="466" r:id="rId9"/>
    <p:sldId id="790" r:id="rId10"/>
    <p:sldId id="467" r:id="rId11"/>
    <p:sldId id="791" r:id="rId12"/>
    <p:sldId id="851" r:id="rId13"/>
    <p:sldId id="852" r:id="rId14"/>
    <p:sldId id="853" r:id="rId15"/>
    <p:sldId id="850" r:id="rId16"/>
    <p:sldId id="855" r:id="rId17"/>
    <p:sldId id="854" r:id="rId18"/>
    <p:sldId id="911" r:id="rId19"/>
    <p:sldId id="966" r:id="rId20"/>
    <p:sldId id="967" r:id="rId21"/>
    <p:sldId id="968" r:id="rId22"/>
    <p:sldId id="969" r:id="rId23"/>
    <p:sldId id="970" r:id="rId24"/>
    <p:sldId id="971" r:id="rId25"/>
    <p:sldId id="972" r:id="rId26"/>
    <p:sldId id="973" r:id="rId27"/>
    <p:sldId id="974" r:id="rId28"/>
    <p:sldId id="975" r:id="rId29"/>
    <p:sldId id="976" r:id="rId30"/>
    <p:sldId id="978" r:id="rId31"/>
    <p:sldId id="977" r:id="rId32"/>
    <p:sldId id="979" r:id="rId33"/>
    <p:sldId id="980" r:id="rId34"/>
    <p:sldId id="982" r:id="rId35"/>
    <p:sldId id="983" r:id="rId36"/>
    <p:sldId id="984" r:id="rId37"/>
    <p:sldId id="985" r:id="rId38"/>
    <p:sldId id="986" r:id="rId39"/>
    <p:sldId id="987" r:id="rId40"/>
    <p:sldId id="988" r:id="rId41"/>
    <p:sldId id="989" r:id="rId42"/>
    <p:sldId id="990" r:id="rId43"/>
    <p:sldId id="991" r:id="rId44"/>
    <p:sldId id="992" r:id="rId45"/>
    <p:sldId id="993" r:id="rId46"/>
    <p:sldId id="995" r:id="rId47"/>
    <p:sldId id="994" r:id="rId48"/>
    <p:sldId id="997" r:id="rId49"/>
    <p:sldId id="1002" r:id="rId50"/>
    <p:sldId id="998" r:id="rId51"/>
    <p:sldId id="996" r:id="rId52"/>
    <p:sldId id="999" r:id="rId53"/>
    <p:sldId id="1001" r:id="rId54"/>
    <p:sldId id="1003" r:id="rId55"/>
    <p:sldId id="1004" r:id="rId56"/>
    <p:sldId id="1006" r:id="rId57"/>
    <p:sldId id="1005" r:id="rId58"/>
    <p:sldId id="1031" r:id="rId59"/>
    <p:sldId id="1008" r:id="rId60"/>
    <p:sldId id="1007" r:id="rId61"/>
    <p:sldId id="1013" r:id="rId62"/>
    <p:sldId id="1014" r:id="rId63"/>
    <p:sldId id="1015" r:id="rId64"/>
    <p:sldId id="1016" r:id="rId65"/>
    <p:sldId id="1017" r:id="rId66"/>
    <p:sldId id="1018" r:id="rId67"/>
    <p:sldId id="1019" r:id="rId68"/>
    <p:sldId id="1020" r:id="rId69"/>
    <p:sldId id="1021" r:id="rId70"/>
    <p:sldId id="1022" r:id="rId71"/>
    <p:sldId id="1023" r:id="rId72"/>
    <p:sldId id="1025" r:id="rId73"/>
    <p:sldId id="1027" r:id="rId74"/>
    <p:sldId id="1028" r:id="rId75"/>
    <p:sldId id="1026" r:id="rId76"/>
    <p:sldId id="1029" r:id="rId7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39"/>
        <p:guide pos="386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0" Type="http://schemas.openxmlformats.org/officeDocument/2006/relationships/tableStyles" Target="tableStyles.xml"/><Relationship Id="rId8" Type="http://schemas.openxmlformats.org/officeDocument/2006/relationships/slide" Target="slides/slide5.xml"/><Relationship Id="rId79" Type="http://schemas.openxmlformats.org/officeDocument/2006/relationships/viewProps" Target="viewProps.xml"/><Relationship Id="rId78" Type="http://schemas.openxmlformats.org/officeDocument/2006/relationships/presProps" Target="presProps.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pic>
        <p:nvPicPr>
          <p:cNvPr id="8" name="图片 7" descr="水印"/>
          <p:cNvPicPr>
            <a:picLocks noChangeAspect="1"/>
          </p:cNvPicPr>
          <p:nvPr userDrawn="1"/>
        </p:nvPicPr>
        <p:blipFill>
          <a:blip r:embed="rId17"/>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tags" Target="../tags/tag75.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2.xml"/><Relationship Id="rId2" Type="http://schemas.openxmlformats.org/officeDocument/2006/relationships/image" Target="../media/image8.png"/><Relationship Id="rId1" Type="http://schemas.openxmlformats.org/officeDocument/2006/relationships/tags" Target="../tags/tag8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3.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4.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6.xml"/><Relationship Id="rId2" Type="http://schemas.openxmlformats.org/officeDocument/2006/relationships/image" Target="../media/image10.png"/><Relationship Id="rId1" Type="http://schemas.openxmlformats.org/officeDocument/2006/relationships/tags" Target="../tags/tag8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7.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themeOverride" Target="../theme/themeOverride1.xml"/><Relationship Id="rId2" Type="http://schemas.openxmlformats.org/officeDocument/2006/relationships/tags" Target="../tags/tag88.xml"/><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0.xml"/><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1.xml"/><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6.xml"/><Relationship Id="rId1"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8.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9.xml"/><Relationship Id="rId1"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0.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1.xml"/><Relationship Id="rId1"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3.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5.xml"/><Relationship Id="rId2" Type="http://schemas.openxmlformats.org/officeDocument/2006/relationships/image" Target="../media/image18.png"/><Relationship Id="rId1" Type="http://schemas.openxmlformats.org/officeDocument/2006/relationships/tags" Target="../tags/tag10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7.xml"/><Relationship Id="rId1" Type="http://schemas.openxmlformats.org/officeDocument/2006/relationships/tags" Target="../tags/tag10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8.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9.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0.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image" Target="../media/image19.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3.xml"/><Relationship Id="rId1" Type="http://schemas.openxmlformats.org/officeDocument/2006/relationships/image" Target="../media/image20.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4.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5.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7.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7.xml"/><Relationship Id="rId1"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9.xml"/><Relationship Id="rId1" Type="http://schemas.openxmlformats.org/officeDocument/2006/relationships/image" Target="../media/image22.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0.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2.xml"/><Relationship Id="rId1" Type="http://schemas.openxmlformats.org/officeDocument/2006/relationships/image" Target="../media/image23.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3.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4.xml"/><Relationship Id="rId1" Type="http://schemas.openxmlformats.org/officeDocument/2006/relationships/image" Target="../media/image24.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5.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7.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8.xml"/><Relationship Id="rId1" Type="http://schemas.openxmlformats.org/officeDocument/2006/relationships/image" Target="../media/image25.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9.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0.xml"/><Relationship Id="rId1" Type="http://schemas.openxmlformats.org/officeDocument/2006/relationships/image" Target="../media/image26.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3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4.xml"/><Relationship Id="rId1" Type="http://schemas.openxmlformats.org/officeDocument/2006/relationships/tags" Target="../tags/tag133.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5.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6.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9.xml"/><Relationship Id="rId1"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8.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9.xml"/><Relationship Id="rId1" Type="http://schemas.openxmlformats.org/officeDocument/2006/relationships/image" Target="../media/image28.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0.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1.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3.xml"/><Relationship Id="rId2" Type="http://schemas.openxmlformats.org/officeDocument/2006/relationships/image" Target="../media/image29.png"/><Relationship Id="rId1" Type="http://schemas.openxmlformats.org/officeDocument/2006/relationships/tags" Target="../tags/tag14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2.xml"/><Relationship Id="rId2" Type="http://schemas.openxmlformats.org/officeDocument/2006/relationships/image" Target="../media/image5.png"/><Relationship Id="rId1"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64160" y="0"/>
            <a:ext cx="11663045" cy="415417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9. virtual ['vɜːtjʊəl]adj. </a:t>
            </a:r>
            <a:r>
              <a:rPr lang="en-US" sz="3200" b="1">
                <a:ea typeface="宋体" panose="02010600030101010101" pitchFamily="2" charset="-122"/>
              </a:rPr>
              <a:t>__________________________</a:t>
            </a:r>
            <a:endParaRPr lang="en-US" sz="3200" b="1">
              <a:ea typeface="宋体" panose="02010600030101010101" pitchFamily="2" charset="-122"/>
            </a:endParaRPr>
          </a:p>
          <a:p>
            <a:pPr indent="0"/>
            <a:endParaRPr lang="zh-CN" sz="3200" b="1">
              <a:latin typeface="Times New Roman" panose="02020603050405020304" charset="0"/>
              <a:ea typeface="宋体" panose="02010600030101010101" pitchFamily="2" charset="-122"/>
            </a:endParaRPr>
          </a:p>
          <a:p>
            <a:pPr indent="0"/>
            <a:endParaRPr lang="zh-CN" sz="3200" b="1">
              <a:latin typeface="Times New Roman" panose="02020603050405020304" charset="0"/>
              <a:ea typeface="宋体" panose="02010600030101010101" pitchFamily="2" charset="-122"/>
            </a:endParaRPr>
          </a:p>
          <a:p>
            <a:pPr indent="0"/>
            <a:r>
              <a:rPr lang="en-US" sz="2800" b="1">
                <a:latin typeface="Times New Roman" panose="02020603050405020304" charset="0"/>
                <a:ea typeface="宋体" panose="02010600030101010101" pitchFamily="2" charset="-122"/>
              </a:rPr>
              <a:t>BookCrossing is part of a trend among people who want to get back to the “real” and not the </a:t>
            </a:r>
            <a:r>
              <a:rPr lang="en-US" sz="2800" b="1">
                <a:solidFill>
                  <a:schemeClr val="accent4">
                    <a:lumMod val="50000"/>
                  </a:schemeClr>
                </a:solidFill>
                <a:latin typeface="Times New Roman" panose="02020603050405020304" charset="0"/>
                <a:ea typeface="宋体" panose="02010600030101010101" pitchFamily="2" charset="-122"/>
              </a:rPr>
              <a:t>virtual</a:t>
            </a:r>
            <a:r>
              <a:rPr lang="en-US" sz="2800" b="1">
                <a:latin typeface="Times New Roman" panose="02020603050405020304" charset="0"/>
                <a:ea typeface="宋体" panose="02010600030101010101" pitchFamily="2" charset="-122"/>
                <a:cs typeface="Times New Roman" panose="02020603050405020304" charset="0"/>
              </a:rPr>
              <a:t>.(2016</a:t>
            </a:r>
            <a:r>
              <a:rPr lang="zh-CN" sz="2800" b="1">
                <a:latin typeface="Times New Roman" panose="02020603050405020304" charset="0"/>
                <a:ea typeface="宋体" panose="02010600030101010101" pitchFamily="2" charset="-122"/>
              </a:rPr>
              <a:t>全国</a:t>
            </a:r>
            <a:r>
              <a:rPr lang="en-US" sz="2800" b="1">
                <a:latin typeface="Times New Roman" panose="02020603050405020304" charset="0"/>
                <a:ea typeface="宋体" panose="02010600030101010101" pitchFamily="2" charset="-122"/>
              </a:rPr>
              <a:t>II) </a:t>
            </a:r>
            <a:r>
              <a:rPr lang="zh-CN" sz="2800" b="1">
                <a:ea typeface="宋体" panose="02010600030101010101" pitchFamily="2" charset="-122"/>
              </a:rPr>
              <a:t>图书漂流是一种趋势的一部分，人们希望回到</a:t>
            </a:r>
            <a:r>
              <a:rPr lang="en-US" sz="2800" b="1">
                <a:latin typeface="Times New Roman" panose="02020603050405020304" charset="0"/>
                <a:ea typeface="宋体" panose="02010600030101010101" pitchFamily="2" charset="-122"/>
              </a:rPr>
              <a:t>“</a:t>
            </a:r>
            <a:r>
              <a:rPr lang="zh-CN" sz="2800" b="1">
                <a:ea typeface="宋体" panose="02010600030101010101" pitchFamily="2" charset="-122"/>
              </a:rPr>
              <a:t>真实的</a:t>
            </a:r>
            <a:r>
              <a:rPr lang="en-US" sz="2800" b="1">
                <a:latin typeface="Times New Roman" panose="02020603050405020304" charset="0"/>
                <a:ea typeface="宋体" panose="02010600030101010101" pitchFamily="2" charset="-122"/>
              </a:rPr>
              <a:t>”</a:t>
            </a:r>
            <a:r>
              <a:rPr lang="zh-CN" sz="2800" b="1">
                <a:ea typeface="宋体" panose="02010600030101010101" pitchFamily="2" charset="-122"/>
              </a:rPr>
              <a:t>而不是虚拟的世界</a:t>
            </a:r>
            <a:r>
              <a:rPr lang="en-US" sz="2800" b="1">
                <a:latin typeface="Times New Roman" panose="02020603050405020304" charset="0"/>
                <a:ea typeface="宋体" panose="02010600030101010101" pitchFamily="2" charset="-122"/>
                <a:cs typeface="Times New Roman" panose="02020603050405020304" charset="0"/>
              </a:rPr>
              <a:t>Low technology is not </a:t>
            </a: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virtual</a:t>
            </a:r>
            <a:r>
              <a:rPr lang="en-US" sz="2800" b="1">
                <a:latin typeface="Times New Roman" panose="02020603050405020304" charset="0"/>
                <a:ea typeface="宋体" panose="02010600030101010101" pitchFamily="2" charset="-122"/>
              </a:rPr>
              <a:t>—so, to take advantage of it, Internet companies have had to get creative.(2014</a:t>
            </a:r>
            <a:r>
              <a:rPr lang="zh-CN" sz="2800" b="1">
                <a:latin typeface="Times New Roman" panose="02020603050405020304" charset="0"/>
                <a:ea typeface="宋体" panose="02010600030101010101" pitchFamily="2" charset="-122"/>
              </a:rPr>
              <a:t>浙江</a:t>
            </a:r>
            <a:r>
              <a:rPr lang="en-US" sz="2800" b="1">
                <a:latin typeface="Times New Roman" panose="02020603050405020304" charset="0"/>
                <a:ea typeface="宋体" panose="02010600030101010101" pitchFamily="2" charset="-122"/>
              </a:rPr>
              <a:t>) </a:t>
            </a:r>
            <a:r>
              <a:rPr lang="zh-CN" sz="2800" b="1">
                <a:ea typeface="宋体" panose="02010600030101010101" pitchFamily="2" charset="-122"/>
              </a:rPr>
              <a:t>低技术不是虚拟技术</a:t>
            </a:r>
            <a:r>
              <a:rPr lang="en-US" sz="2800" b="1">
                <a:latin typeface="Times New Roman" panose="02020603050405020304" charset="0"/>
                <a:ea typeface="宋体" panose="02010600030101010101" pitchFamily="2" charset="-122"/>
              </a:rPr>
              <a:t>——</a:t>
            </a:r>
            <a:r>
              <a:rPr lang="zh-CN" sz="2800" b="1">
                <a:ea typeface="宋体" panose="02010600030101010101" pitchFamily="2" charset="-122"/>
              </a:rPr>
              <a:t>所以，为了利用它，互联网公司不得不变得有创意</a:t>
            </a:r>
            <a:r>
              <a:rPr lang="zh-CN" sz="2800" b="1">
                <a:latin typeface="Times New Roman" panose="02020603050405020304" charset="0"/>
                <a:ea typeface="宋体" panose="02010600030101010101" pitchFamily="2" charset="-122"/>
              </a:rPr>
              <a:t>。</a:t>
            </a:r>
            <a:endParaRPr lang="zh-CN" altLang="en-US" sz="2800" b="1"/>
          </a:p>
        </p:txBody>
      </p:sp>
      <p:sp>
        <p:nvSpPr>
          <p:cNvPr id="13" name="文本框 12"/>
          <p:cNvSpPr txBox="1"/>
          <p:nvPr/>
        </p:nvSpPr>
        <p:spPr>
          <a:xfrm>
            <a:off x="4579620" y="-10160"/>
            <a:ext cx="573468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[计]虚拟的</a:t>
            </a:r>
            <a:r>
              <a:rPr lang="en-US" altLang="zh-CN" sz="3200" b="1">
                <a:solidFill>
                  <a:srgbClr val="7030A0"/>
                </a:solidFill>
                <a:latin typeface="微软雅黑" panose="020B0503020204020204" pitchFamily="34" charset="-122"/>
                <a:ea typeface="微软雅黑" panose="020B0503020204020204" pitchFamily="34" charset="-122"/>
                <a:sym typeface="+mn-ea"/>
              </a:rPr>
              <a:t>; </a:t>
            </a:r>
            <a:r>
              <a:rPr lang="zh-CN" sz="3200" b="1">
                <a:solidFill>
                  <a:srgbClr val="7030A0"/>
                </a:solidFill>
                <a:latin typeface="微软雅黑" panose="020B0503020204020204" pitchFamily="34" charset="-122"/>
                <a:ea typeface="微软雅黑" panose="020B0503020204020204" pitchFamily="34" charset="-122"/>
                <a:sym typeface="+mn-ea"/>
              </a:rPr>
              <a:t>实质上的</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事实上的</a:t>
            </a:r>
            <a:endParaRPr lang="zh-CN" sz="3200" b="1" kern="1000">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5" name="文本框 4"/>
          <p:cNvSpPr txBox="1"/>
          <p:nvPr/>
        </p:nvSpPr>
        <p:spPr>
          <a:xfrm>
            <a:off x="397510" y="573405"/>
            <a:ext cx="11395710" cy="829945"/>
          </a:xfrm>
          <a:prstGeom prst="rect">
            <a:avLst/>
          </a:prstGeom>
          <a:noFill/>
        </p:spPr>
        <p:txBody>
          <a:bodyPr wrap="square" rtlCol="0">
            <a:spAutoFit/>
          </a:bodyPr>
          <a:p>
            <a:pPr lvl="0" algn="l">
              <a:spcAft>
                <a:spcPts val="0"/>
              </a:spcAft>
              <a:buClrTx/>
              <a:buSzTx/>
              <a:buFontTx/>
            </a:pPr>
            <a:r>
              <a:rPr lang="zh-CN"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词根词缀：virtu-(virtue美德)+-al(形容词后缀)：像美德一样，能感到却摸不到，引申为“</a:t>
            </a:r>
            <a:r>
              <a:rPr lang="en-US" altLang="zh-CN"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________</a:t>
            </a:r>
            <a:r>
              <a:rPr lang="zh-CN"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a:t>
            </a:r>
            <a:endParaRPr lang="zh-CN"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 name="文本框 1"/>
          <p:cNvSpPr txBox="1"/>
          <p:nvPr/>
        </p:nvSpPr>
        <p:spPr>
          <a:xfrm>
            <a:off x="1471930" y="942975"/>
            <a:ext cx="1431290" cy="460375"/>
          </a:xfrm>
          <a:prstGeom prst="rect">
            <a:avLst/>
          </a:prstGeom>
          <a:noFill/>
        </p:spPr>
        <p:txBody>
          <a:bodyPr wrap="square" rtlCol="0">
            <a:spAutoFit/>
          </a:bodyPr>
          <a:p>
            <a:pPr lvl="0" algn="l">
              <a:spcAft>
                <a:spcPts val="0"/>
              </a:spcAft>
              <a:buClrTx/>
              <a:buSzTx/>
              <a:buFontTx/>
            </a:pPr>
            <a:r>
              <a:rPr lang="zh-CN" sz="2400" b="1">
                <a:solidFill>
                  <a:srgbClr val="7030A0"/>
                </a:solidFill>
                <a:latin typeface="微软雅黑" panose="020B0503020204020204" pitchFamily="34" charset="-122"/>
                <a:ea typeface="微软雅黑" panose="020B0503020204020204" pitchFamily="34" charset="-122"/>
                <a:sym typeface="+mn-ea"/>
              </a:rPr>
              <a:t>虚拟的</a:t>
            </a:r>
            <a:endParaRPr lang="zh-CN" sz="2400" b="1" kern="1000">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3" name="文本框 2"/>
          <p:cNvSpPr txBox="1"/>
          <p:nvPr/>
        </p:nvSpPr>
        <p:spPr>
          <a:xfrm>
            <a:off x="263525" y="4154170"/>
            <a:ext cx="11663045" cy="230695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cs typeface="Times New Roman" panose="02020603050405020304" charset="0"/>
              </a:rPr>
              <a:t>10.choir ['kwaɪə]n._____________vi. ______</a:t>
            </a:r>
            <a:endParaRPr lang="en-US" sz="3200" b="1">
              <a:latin typeface="Times New Roman" panose="02020603050405020304" charset="0"/>
              <a:ea typeface="宋体" panose="02010600030101010101" pitchFamily="2" charset="-122"/>
              <a:cs typeface="Times New Roman" panose="02020603050405020304" charset="0"/>
            </a:endParaRPr>
          </a:p>
          <a:p>
            <a:pPr indent="0"/>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endParaRPr>
          </a:p>
          <a:p>
            <a:pPr indent="0"/>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endParaRPr>
          </a:p>
          <a:p>
            <a:pPr indent="0"/>
            <a:r>
              <a:rPr lang="en-US" sz="3200" b="1">
                <a:latin typeface="Times New Roman" panose="02020603050405020304" charset="0"/>
                <a:ea typeface="宋体" panose="02010600030101010101" pitchFamily="2" charset="-122"/>
                <a:cs typeface="Times New Roman" panose="02020603050405020304" charset="0"/>
              </a:rPr>
              <a:t>She sings in the school </a:t>
            </a: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choir</a:t>
            </a:r>
            <a:r>
              <a:rPr lang="en-US" sz="3200" b="1">
                <a:latin typeface="Times New Roman" panose="02020603050405020304" charset="0"/>
                <a:ea typeface="宋体" panose="02010600030101010101" pitchFamily="2" charset="-122"/>
                <a:cs typeface="Times New Roman" panose="02020603050405020304" charset="0"/>
              </a:rPr>
              <a:t>. 她是校合唱队的成员。</a:t>
            </a:r>
            <a:endParaRPr lang="en-US" sz="3200" b="1">
              <a:latin typeface="Times New Roman" panose="02020603050405020304" charset="0"/>
              <a:ea typeface="宋体" panose="02010600030101010101" pitchFamily="2" charset="-122"/>
              <a:cs typeface="Times New Roman" panose="02020603050405020304" charset="0"/>
            </a:endParaRPr>
          </a:p>
          <a:p>
            <a:pPr indent="0"/>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virtual choir</a:t>
            </a:r>
            <a:r>
              <a:rPr lang="en-US" sz="3200" b="1">
                <a:latin typeface="Times New Roman" panose="02020603050405020304" charset="0"/>
                <a:ea typeface="宋体" panose="02010600030101010101" pitchFamily="2" charset="-122"/>
                <a:cs typeface="Times New Roman" panose="02020603050405020304" charset="0"/>
              </a:rPr>
              <a:t>虚拟合唱团</a:t>
            </a:r>
            <a:endParaRPr lang="en-US" sz="3200" b="1">
              <a:latin typeface="Times New Roman" panose="02020603050405020304" charset="0"/>
              <a:ea typeface="宋体" panose="02010600030101010101" pitchFamily="2" charset="-122"/>
              <a:cs typeface="Times New Roman" panose="02020603050405020304" charset="0"/>
            </a:endParaRPr>
          </a:p>
        </p:txBody>
      </p:sp>
      <p:sp>
        <p:nvSpPr>
          <p:cNvPr id="4" name="文本框 3"/>
          <p:cNvSpPr txBox="1"/>
          <p:nvPr/>
        </p:nvSpPr>
        <p:spPr>
          <a:xfrm>
            <a:off x="3575685" y="4154170"/>
            <a:ext cx="2790190"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唱诗班;合唱团</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6929120" y="4154170"/>
            <a:ext cx="103568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合唱</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398145" y="4597400"/>
            <a:ext cx="11395710" cy="829945"/>
          </a:xfrm>
          <a:prstGeom prst="rect">
            <a:avLst/>
          </a:prstGeom>
          <a:noFill/>
        </p:spPr>
        <p:txBody>
          <a:bodyPr wrap="square" rtlCol="0">
            <a:spAutoFit/>
          </a:bodyPr>
          <a:p>
            <a:pPr lvl="0" algn="l">
              <a:spcAft>
                <a:spcPts val="0"/>
              </a:spcAft>
              <a:buClrTx/>
              <a:buSzTx/>
              <a:buFontTx/>
            </a:pPr>
            <a:r>
              <a:rPr lang="zh-CN"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音意相通：夸  </a:t>
            </a:r>
            <a:endParaRPr lang="zh-CN"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a:p>
            <a:pPr lvl="0" algn="l">
              <a:spcAft>
                <a:spcPts val="0"/>
              </a:spcAft>
              <a:buClrTx/>
              <a:buSzTx/>
              <a:buFontTx/>
            </a:pPr>
            <a:r>
              <a:rPr lang="zh-CN"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助记：choir本意为教堂的唱诗班，主要任务就是吟唱歌曲夸赞上帝。</a:t>
            </a:r>
            <a:endParaRPr lang="zh-CN"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0">
                                            <p:txEl>
                                              <p:pRg st="3" end="3"/>
                                            </p:txEl>
                                          </p:spTgt>
                                        </p:tgtEl>
                                        <p:attrNameLst>
                                          <p:attrName>style.visibility</p:attrName>
                                        </p:attrNameLst>
                                      </p:cBhvr>
                                      <p:to>
                                        <p:strVal val="visible"/>
                                      </p:to>
                                    </p:set>
                                    <p:animEffect transition="in" filter="barn(inVertical)">
                                      <p:cBhvr>
                                        <p:cTn id="25" dur="500"/>
                                        <p:tgtEl>
                                          <p:spTgt spid="10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barn(inVertical)">
                                      <p:cBhvr>
                                        <p:cTn id="30" dur="500"/>
                                        <p:tgtEl>
                                          <p:spTgt spid="3">
                                            <p:txEl>
                                              <p:pRg st="0" end="0"/>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arn(inVertical)">
                                      <p:cBhvr>
                                        <p:cTn id="33" dur="500"/>
                                        <p:tgtEl>
                                          <p:spTgt spid="3">
                                            <p:txEl>
                                              <p:pRg st="3" end="3"/>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barn(inVertical)">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2" grpId="0"/>
      <p:bldP spid="4" grpId="0"/>
      <p:bldP spid="6" grpId="0"/>
      <p:bldP spid="7" grpId="0"/>
      <p:bldP spid="3" grpId="0" bldLvl="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64160" y="0"/>
            <a:ext cx="11663045" cy="680085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cs typeface="Times New Roman" panose="02020603050405020304" charset="0"/>
              </a:rPr>
              <a:t>11.compose [kəm'pəʊz]vt.______________</a:t>
            </a:r>
            <a:endParaRPr lang="en-US" sz="3200" b="1">
              <a:latin typeface="Times New Roman" panose="02020603050405020304" charset="0"/>
              <a:ea typeface="宋体" panose="02010600030101010101" pitchFamily="2" charset="-122"/>
              <a:cs typeface="Times New Roman" panose="02020603050405020304" charset="0"/>
            </a:endParaRPr>
          </a:p>
          <a:p>
            <a:pPr indent="0"/>
            <a:endParaRPr lang="en-US" sz="3200" b="1">
              <a:latin typeface="Times New Roman" panose="02020603050405020304" charset="0"/>
              <a:ea typeface="宋体" panose="02010600030101010101" pitchFamily="2" charset="-122"/>
              <a:cs typeface="Times New Roman" panose="02020603050405020304" charset="0"/>
            </a:endParaRPr>
          </a:p>
          <a:p>
            <a:pPr indent="0"/>
            <a:r>
              <a:rPr lang="en-US" sz="3200" b="1">
                <a:latin typeface="Times New Roman" panose="02020603050405020304" charset="0"/>
                <a:ea typeface="宋体" panose="02010600030101010101" pitchFamily="2" charset="-122"/>
                <a:cs typeface="Times New Roman" panose="02020603050405020304" charset="0"/>
                <a:sym typeface="+mn-ea"/>
              </a:rPr>
              <a:t>composition [kɒmpə'zɪʃ(ə)n]n.___________________</a:t>
            </a:r>
            <a:endParaRPr lang="en-US" sz="3200" b="1">
              <a:latin typeface="Times New Roman" panose="02020603050405020304" charset="0"/>
              <a:ea typeface="宋体" panose="02010600030101010101" pitchFamily="2" charset="-122"/>
              <a:cs typeface="Times New Roman" panose="02020603050405020304" charset="0"/>
              <a:sym typeface="+mn-ea"/>
            </a:endParaRPr>
          </a:p>
          <a:p>
            <a:pPr indent="0"/>
            <a:r>
              <a:rPr lang="en-US" sz="3200" b="1">
                <a:latin typeface="Times New Roman" panose="02020603050405020304" charset="0"/>
                <a:ea typeface="宋体" panose="02010600030101010101" pitchFamily="2" charset="-122"/>
                <a:cs typeface="Times New Roman" panose="02020603050405020304" charset="0"/>
                <a:sym typeface="+mn-ea"/>
              </a:rPr>
              <a:t>composer [kəm'pəʊzə]n. _____________</a:t>
            </a:r>
            <a:endParaRPr lang="en-US" sz="3200" b="1">
              <a:latin typeface="Times New Roman" panose="02020603050405020304" charset="0"/>
              <a:ea typeface="宋体" panose="02010600030101010101" pitchFamily="2" charset="-122"/>
              <a:cs typeface="Times New Roman" panose="02020603050405020304" charset="0"/>
              <a:sym typeface="+mn-ea"/>
            </a:endParaRPr>
          </a:p>
          <a:p>
            <a:pPr indent="0"/>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Cale also uses electronic keyboards ____________. </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凯尔也用电子键盘谱曲。</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Ten men __________ the committee.委员会由十人组成。</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In fact it was not a new style at all, but a _____________ of styles from different periods and cultures.(2014江苏)事实上，它根本不是一种新的风格，而是来自不同时期和文化的风格组合。</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Only when Mary read her _____________ the second time did she notice the spelling mistake.(2012天津)</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只有当玛丽第二次读她的作文时，她才注意到拼写错误。</a:t>
            </a:r>
            <a:endParaRPr lang="en-US" sz="2800" b="1">
              <a:latin typeface="Times New Roman" panose="02020603050405020304" charset="0"/>
              <a:ea typeface="宋体" panose="02010600030101010101" pitchFamily="2" charset="-122"/>
              <a:cs typeface="Times New Roman" panose="02020603050405020304" charset="0"/>
            </a:endParaRPr>
          </a:p>
          <a:p>
            <a:pPr indent="0"/>
            <a:endParaRPr lang="en-US" sz="2800" b="1">
              <a:latin typeface="Times New Roman" panose="02020603050405020304" charset="0"/>
              <a:ea typeface="宋体" panose="02010600030101010101" pitchFamily="2" charset="-122"/>
              <a:cs typeface="Times New Roman" panose="02020603050405020304" charset="0"/>
            </a:endParaRPr>
          </a:p>
        </p:txBody>
      </p:sp>
      <p:sp>
        <p:nvSpPr>
          <p:cNvPr id="13" name="文本框 12"/>
          <p:cNvSpPr txBox="1"/>
          <p:nvPr/>
        </p:nvSpPr>
        <p:spPr>
          <a:xfrm>
            <a:off x="4834890" y="0"/>
            <a:ext cx="2876550"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构成</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altLang="en-US" sz="3200" b="1">
                <a:solidFill>
                  <a:srgbClr val="7030A0"/>
                </a:solidFill>
                <a:latin typeface="微软雅黑" panose="020B0503020204020204" pitchFamily="34" charset="-122"/>
                <a:ea typeface="微软雅黑" panose="020B0503020204020204" pitchFamily="34" charset="-122"/>
                <a:sym typeface="+mn-ea"/>
              </a:rPr>
              <a:t>创作</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作曲</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264160" y="466090"/>
            <a:ext cx="11395710" cy="521970"/>
          </a:xfrm>
          <a:prstGeom prst="rect">
            <a:avLst/>
          </a:prstGeom>
          <a:noFill/>
        </p:spPr>
        <p:txBody>
          <a:bodyPr wrap="square" rtlCol="0">
            <a:spAutoFit/>
          </a:bodyPr>
          <a:p>
            <a:pPr lvl="0" algn="l">
              <a:spcAft>
                <a:spcPts val="0"/>
              </a:spcAft>
              <a:buClrTx/>
              <a:buSzTx/>
              <a:buFontTx/>
            </a:pPr>
            <a:r>
              <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词根词缀：com-(一起)+pos-(放置)+e：放到一起——</a:t>
            </a:r>
            <a:r>
              <a:rPr lang="zh-CN" sz="2800" b="1">
                <a:solidFill>
                  <a:srgbClr val="7030A0"/>
                </a:solidFill>
                <a:latin typeface="Times New Roman" panose="02020603050405020304" charset="0"/>
                <a:ea typeface="微软雅黑" panose="020B0503020204020204" pitchFamily="34" charset="-122"/>
                <a:cs typeface="Times New Roman" panose="02020603050405020304" charset="0"/>
                <a:sym typeface="+mn-ea"/>
              </a:rPr>
              <a:t>构成</a:t>
            </a:r>
            <a:endPar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4" name="文本框 3"/>
          <p:cNvSpPr txBox="1"/>
          <p:nvPr/>
        </p:nvSpPr>
        <p:spPr>
          <a:xfrm>
            <a:off x="4594225" y="1435735"/>
            <a:ext cx="320738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作曲家</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创作者</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5382260" y="988060"/>
            <a:ext cx="393636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 作文</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作品</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构成</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成分</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5706110" y="2361565"/>
            <a:ext cx="239395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 to compose</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0" name="文本框 9"/>
          <p:cNvSpPr txBox="1"/>
          <p:nvPr/>
        </p:nvSpPr>
        <p:spPr>
          <a:xfrm>
            <a:off x="1647825" y="3201670"/>
            <a:ext cx="180467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 compose</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6395085" y="3629660"/>
            <a:ext cx="274701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 composition</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2" name="文本框 11"/>
          <p:cNvSpPr txBox="1"/>
          <p:nvPr/>
        </p:nvSpPr>
        <p:spPr>
          <a:xfrm>
            <a:off x="4339590" y="4912995"/>
            <a:ext cx="274701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 composition</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4"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21" descr="pos-放置填空"/>
          <p:cNvPicPr>
            <a:picLocks noChangeAspect="1"/>
          </p:cNvPicPr>
          <p:nvPr>
            <p:ph sz="half" idx="1"/>
          </p:nvPr>
        </p:nvPicPr>
        <p:blipFill>
          <a:blip r:embed="rId1"/>
          <a:stretch>
            <a:fillRect/>
          </a:stretch>
        </p:blipFill>
        <p:spPr>
          <a:xfrm>
            <a:off x="0" y="0"/>
            <a:ext cx="12191365" cy="6836410"/>
          </a:xfrm>
          <a:prstGeom prst="rect">
            <a:avLst/>
          </a:prstGeom>
        </p:spPr>
      </p:pic>
      <p:sp>
        <p:nvSpPr>
          <p:cNvPr id="28" name="标题 1"/>
          <p:cNvSpPr>
            <a:spLocks noGrp="1"/>
          </p:cNvSpPr>
          <p:nvPr/>
        </p:nvSpPr>
        <p:spPr>
          <a:xfrm>
            <a:off x="4707255" y="901700"/>
            <a:ext cx="2030730"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揭露,</a:t>
            </a:r>
            <a:r>
              <a:rPr sz="1800" spc="0">
                <a:solidFill>
                  <a:srgbClr val="7030A0"/>
                </a:solidFill>
                <a:latin typeface="Times New Roman" panose="02020603050405020304" charset="0"/>
                <a:ea typeface="+mn-ea"/>
                <a:cs typeface="Times New Roman" panose="02020603050405020304" charset="0"/>
                <a:sym typeface="+mn-ea"/>
              </a:rPr>
              <a:t>使暴露</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7" name="标题 1"/>
          <p:cNvSpPr>
            <a:spLocks noGrp="1"/>
          </p:cNvSpPr>
          <p:nvPr/>
        </p:nvSpPr>
        <p:spPr>
          <a:xfrm>
            <a:off x="3575685" y="2178050"/>
            <a:ext cx="1131570" cy="405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反对的</a:t>
            </a:r>
            <a:endParaRPr sz="18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939800" y="339725"/>
            <a:ext cx="1320800" cy="3092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暴露在</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..下</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2647315" y="1494790"/>
            <a:ext cx="1404620" cy="4705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博览会</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阐述</a:t>
            </a:r>
            <a:endParaRPr sz="18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7145655" y="3226435"/>
            <a:ext cx="876935" cy="4756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放</a:t>
            </a:r>
            <a:endParaRPr sz="24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8395970" y="648970"/>
            <a:ext cx="644525" cy="7404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安置;驻扎</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8607425" y="1494790"/>
            <a:ext cx="1965325" cy="4216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职位;地位</a:t>
            </a:r>
            <a:endParaRPr sz="18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8747125" y="2919730"/>
            <a:ext cx="1659890" cy="410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前置词</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介词</a:t>
            </a:r>
            <a:endParaRPr sz="18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5063490" y="2738120"/>
            <a:ext cx="147383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反对,反抗</a:t>
            </a:r>
            <a:endParaRPr sz="18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2698750" y="377190"/>
            <a:ext cx="2291715"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暴露的,易受攻击的</a:t>
            </a:r>
            <a:endParaRPr sz="18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814955" y="901700"/>
            <a:ext cx="1236980"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暴露</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揭露</a:t>
            </a:r>
            <a:endParaRPr sz="18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8500745" y="4295140"/>
            <a:ext cx="1866265"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储存  矿藏</a:t>
            </a:r>
            <a:endParaRPr sz="18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8538210" y="5716270"/>
            <a:ext cx="1367155"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处理</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排列</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8647430" y="5041900"/>
            <a:ext cx="1885315"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提议;求婚</a:t>
            </a:r>
            <a:endParaRPr sz="18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8607425" y="2195195"/>
            <a:ext cx="2670175" cy="3879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肯定的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积极的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正面的</a:t>
            </a:r>
            <a:endParaRPr sz="18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8500110" y="3613785"/>
            <a:ext cx="1866900" cy="410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征收;把</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强加于</a:t>
            </a:r>
            <a:endParaRPr sz="1800" spc="0">
              <a:solidFill>
                <a:srgbClr val="7030A0"/>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9040495" y="336550"/>
            <a:ext cx="706755" cy="7404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职位</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岗位，邮政，邮件</a:t>
            </a:r>
            <a:endParaRPr sz="18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9825990" y="754380"/>
            <a:ext cx="706755" cy="7404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邮寄</a:t>
            </a:r>
            <a:endParaRPr sz="18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2179955" y="2195195"/>
            <a:ext cx="737870" cy="405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反对</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2093595" y="2600325"/>
            <a:ext cx="991235" cy="5791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对面的,相反的</a:t>
            </a:r>
            <a:endParaRPr lang="en-US" altLang="zh-CN"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3297555" y="2583180"/>
            <a:ext cx="991235" cy="405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反义词;对立物 </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5" name="标题 1"/>
          <p:cNvSpPr>
            <a:spLocks noGrp="1"/>
          </p:cNvSpPr>
          <p:nvPr/>
        </p:nvSpPr>
        <p:spPr>
          <a:xfrm>
            <a:off x="10824210" y="5041900"/>
            <a:ext cx="1367790"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提议</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求婚</a:t>
            </a:r>
            <a:endParaRPr sz="18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0229850" y="5716270"/>
            <a:ext cx="1884680"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处理</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支配</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安排</a:t>
            </a:r>
            <a:endParaRPr sz="1800" spc="0">
              <a:solidFill>
                <a:srgbClr val="7030A0"/>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2260600" y="3742055"/>
            <a:ext cx="65722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姿势</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态度,立场</a:t>
            </a:r>
            <a:endParaRPr sz="1800" spc="0">
              <a:solidFill>
                <a:srgbClr val="7030A0"/>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3875405" y="3910330"/>
            <a:ext cx="682625" cy="5911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资势,姿态</a:t>
            </a:r>
            <a:endParaRPr sz="1800" spc="0">
              <a:solidFill>
                <a:srgbClr val="7030A0"/>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5063490" y="6101715"/>
            <a:ext cx="147383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认为;假定</a:t>
            </a:r>
            <a:endParaRPr sz="18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4354830" y="4457065"/>
            <a:ext cx="708660"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目的，意图，用途</a:t>
            </a:r>
            <a:endParaRPr sz="1800" spc="0">
              <a:solidFill>
                <a:srgbClr val="7030A0"/>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2814955" y="4705985"/>
            <a:ext cx="147383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故意的</a:t>
            </a:r>
            <a:endParaRPr sz="1800" spc="0">
              <a:solidFill>
                <a:srgbClr val="7030A0"/>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3047365" y="5161280"/>
            <a:ext cx="176466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作曲</a:t>
            </a:r>
            <a:r>
              <a:rPr lang="en-US" altLang="zh-CN" sz="1800" spc="0">
                <a:solidFill>
                  <a:srgbClr val="7030A0"/>
                </a:solidFill>
                <a:latin typeface="Times New Roman" panose="02020603050405020304" charset="0"/>
                <a:ea typeface="+mn-ea"/>
                <a:cs typeface="Times New Roman" panose="02020603050405020304" charset="0"/>
              </a:rPr>
              <a:t>;</a:t>
            </a:r>
            <a:endParaRPr lang="en-US" altLang="zh-CN" sz="18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作品</a:t>
            </a:r>
            <a:r>
              <a:rPr lang="en-US" altLang="zh-CN" sz="1800" spc="0">
                <a:solidFill>
                  <a:srgbClr val="7030A0"/>
                </a:solidFill>
                <a:latin typeface="Times New Roman" panose="02020603050405020304" charset="0"/>
                <a:ea typeface="+mn-ea"/>
                <a:cs typeface="Times New Roman" panose="02020603050405020304" charset="0"/>
              </a:rPr>
              <a:t>;</a:t>
            </a:r>
            <a:endParaRPr lang="en-US" altLang="zh-CN" sz="18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作文</a:t>
            </a:r>
            <a:endParaRPr sz="1800" spc="0">
              <a:solidFill>
                <a:srgbClr val="7030A0"/>
              </a:solidFill>
              <a:latin typeface="Times New Roman" panose="02020603050405020304" charset="0"/>
              <a:ea typeface="+mn-ea"/>
              <a:cs typeface="Times New Roman" panose="02020603050405020304" charset="0"/>
            </a:endParaRPr>
          </a:p>
        </p:txBody>
      </p:sp>
      <p:sp>
        <p:nvSpPr>
          <p:cNvPr id="32" name="标题 1"/>
          <p:cNvSpPr>
            <a:spLocks noGrp="1"/>
          </p:cNvSpPr>
          <p:nvPr/>
        </p:nvSpPr>
        <p:spPr>
          <a:xfrm>
            <a:off x="4812030" y="5410835"/>
            <a:ext cx="192341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组成</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作曲</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创作</a:t>
            </a:r>
            <a:endParaRPr sz="1800" spc="0">
              <a:solidFill>
                <a:srgbClr val="7030A0"/>
              </a:solidFill>
              <a:latin typeface="Times New Roman" panose="02020603050405020304" charset="0"/>
              <a:ea typeface="+mn-ea"/>
              <a:cs typeface="Times New Roman" panose="02020603050405020304" charset="0"/>
            </a:endParaRPr>
          </a:p>
        </p:txBody>
      </p:sp>
      <p:sp>
        <p:nvSpPr>
          <p:cNvPr id="33" name="标题 1"/>
          <p:cNvSpPr>
            <a:spLocks noGrp="1"/>
          </p:cNvSpPr>
          <p:nvPr/>
        </p:nvSpPr>
        <p:spPr>
          <a:xfrm>
            <a:off x="3297555" y="6101715"/>
            <a:ext cx="147383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应该做某事</a:t>
            </a:r>
            <a:endParaRPr sz="1800" spc="0">
              <a:solidFill>
                <a:srgbClr val="7030A0"/>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3752850" y="3300730"/>
            <a:ext cx="147383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反对</a:t>
            </a:r>
            <a:endParaRPr sz="1800" spc="0">
              <a:solidFill>
                <a:srgbClr val="7030A0"/>
              </a:solidFill>
              <a:latin typeface="Times New Roman" panose="02020603050405020304" charset="0"/>
              <a:ea typeface="+mn-ea"/>
              <a:cs typeface="Times New Roman" panose="02020603050405020304" charset="0"/>
            </a:endParaRPr>
          </a:p>
        </p:txBody>
      </p:sp>
      <p:sp>
        <p:nvSpPr>
          <p:cNvPr id="35" name="标题 1"/>
          <p:cNvSpPr>
            <a:spLocks noGrp="1"/>
          </p:cNvSpPr>
          <p:nvPr/>
        </p:nvSpPr>
        <p:spPr>
          <a:xfrm>
            <a:off x="4707255" y="4015740"/>
            <a:ext cx="175958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摆姿势;提出</a:t>
            </a:r>
            <a:endParaRPr sz="1800" spc="0">
              <a:solidFill>
                <a:srgbClr val="7030A0"/>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5417820" y="4692015"/>
            <a:ext cx="765175" cy="4692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打算</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ppt_x"/>
                                          </p:val>
                                        </p:tav>
                                        <p:tav tm="100000">
                                          <p:val>
                                            <p:strVal val="#ppt_x"/>
                                          </p:val>
                                        </p:tav>
                                      </p:tavLst>
                                    </p:anim>
                                    <p:anim calcmode="lin" valueType="num">
                                      <p:cBhvr additive="base">
                                        <p:cTn id="8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additive="base">
                                        <p:cTn id="91" dur="500" fill="hold"/>
                                        <p:tgtEl>
                                          <p:spTgt spid="8"/>
                                        </p:tgtEl>
                                        <p:attrNameLst>
                                          <p:attrName>ppt_x</p:attrName>
                                        </p:attrNameLst>
                                      </p:cBhvr>
                                      <p:tavLst>
                                        <p:tav tm="0">
                                          <p:val>
                                            <p:strVal val="#ppt_x"/>
                                          </p:val>
                                        </p:tav>
                                        <p:tav tm="100000">
                                          <p:val>
                                            <p:strVal val="#ppt_x"/>
                                          </p:val>
                                        </p:tav>
                                      </p:tavLst>
                                    </p:anim>
                                    <p:anim calcmode="lin" valueType="num">
                                      <p:cBhvr additive="base">
                                        <p:cTn id="9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ppt_x"/>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ppt_x"/>
                                          </p:val>
                                        </p:tav>
                                        <p:tav tm="100000">
                                          <p:val>
                                            <p:strVal val="#ppt_x"/>
                                          </p:val>
                                        </p:tav>
                                      </p:tavLst>
                                    </p:anim>
                                    <p:anim calcmode="lin" valueType="num">
                                      <p:cBhvr additive="base">
                                        <p:cTn id="10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additive="base">
                                        <p:cTn id="109" dur="500" fill="hold"/>
                                        <p:tgtEl>
                                          <p:spTgt spid="19"/>
                                        </p:tgtEl>
                                        <p:attrNameLst>
                                          <p:attrName>ppt_x</p:attrName>
                                        </p:attrNameLst>
                                      </p:cBhvr>
                                      <p:tavLst>
                                        <p:tav tm="0">
                                          <p:val>
                                            <p:strVal val="#ppt_x"/>
                                          </p:val>
                                        </p:tav>
                                        <p:tav tm="100000">
                                          <p:val>
                                            <p:strVal val="#ppt_x"/>
                                          </p:val>
                                        </p:tav>
                                      </p:tavLst>
                                    </p:anim>
                                    <p:anim calcmode="lin" valueType="num">
                                      <p:cBhvr additive="base">
                                        <p:cTn id="11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additive="base">
                                        <p:cTn id="115" dur="500" fill="hold"/>
                                        <p:tgtEl>
                                          <p:spTgt spid="24"/>
                                        </p:tgtEl>
                                        <p:attrNameLst>
                                          <p:attrName>ppt_x</p:attrName>
                                        </p:attrNameLst>
                                      </p:cBhvr>
                                      <p:tavLst>
                                        <p:tav tm="0">
                                          <p:val>
                                            <p:strVal val="#ppt_x"/>
                                          </p:val>
                                        </p:tav>
                                        <p:tav tm="100000">
                                          <p:val>
                                            <p:strVal val="#ppt_x"/>
                                          </p:val>
                                        </p:tav>
                                      </p:tavLst>
                                    </p:anim>
                                    <p:anim calcmode="lin" valueType="num">
                                      <p:cBhvr additive="base">
                                        <p:cTn id="1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7"/>
                                        </p:tgtEl>
                                        <p:attrNameLst>
                                          <p:attrName>style.visibility</p:attrName>
                                        </p:attrNameLst>
                                      </p:cBhvr>
                                      <p:to>
                                        <p:strVal val="visible"/>
                                      </p:to>
                                    </p:set>
                                    <p:anim calcmode="lin" valueType="num">
                                      <p:cBhvr additive="base">
                                        <p:cTn id="121" dur="500" fill="hold"/>
                                        <p:tgtEl>
                                          <p:spTgt spid="17"/>
                                        </p:tgtEl>
                                        <p:attrNameLst>
                                          <p:attrName>ppt_x</p:attrName>
                                        </p:attrNameLst>
                                      </p:cBhvr>
                                      <p:tavLst>
                                        <p:tav tm="0">
                                          <p:val>
                                            <p:strVal val="#ppt_x"/>
                                          </p:val>
                                        </p:tav>
                                        <p:tav tm="100000">
                                          <p:val>
                                            <p:strVal val="#ppt_x"/>
                                          </p:val>
                                        </p:tav>
                                      </p:tavLst>
                                    </p:anim>
                                    <p:anim calcmode="lin" valueType="num">
                                      <p:cBhvr additive="base">
                                        <p:cTn id="1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7"/>
                                        </p:tgtEl>
                                        <p:attrNameLst>
                                          <p:attrName>style.visibility</p:attrName>
                                        </p:attrNameLst>
                                      </p:cBhvr>
                                      <p:to>
                                        <p:strVal val="visible"/>
                                      </p:to>
                                    </p:set>
                                    <p:anim calcmode="lin" valueType="num">
                                      <p:cBhvr additive="base">
                                        <p:cTn id="127" dur="500" fill="hold"/>
                                        <p:tgtEl>
                                          <p:spTgt spid="7"/>
                                        </p:tgtEl>
                                        <p:attrNameLst>
                                          <p:attrName>ppt_x</p:attrName>
                                        </p:attrNameLst>
                                      </p:cBhvr>
                                      <p:tavLst>
                                        <p:tav tm="0">
                                          <p:val>
                                            <p:strVal val="#ppt_x"/>
                                          </p:val>
                                        </p:tav>
                                        <p:tav tm="100000">
                                          <p:val>
                                            <p:strVal val="#ppt_x"/>
                                          </p:val>
                                        </p:tav>
                                      </p:tavLst>
                                    </p:anim>
                                    <p:anim calcmode="lin" valueType="num">
                                      <p:cBhvr additive="base">
                                        <p:cTn id="1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4"/>
                                        </p:tgtEl>
                                        <p:attrNameLst>
                                          <p:attrName>style.visibility</p:attrName>
                                        </p:attrNameLst>
                                      </p:cBhvr>
                                      <p:to>
                                        <p:strVal val="visible"/>
                                      </p:to>
                                    </p:set>
                                    <p:anim calcmode="lin" valueType="num">
                                      <p:cBhvr additive="base">
                                        <p:cTn id="133" dur="500" fill="hold"/>
                                        <p:tgtEl>
                                          <p:spTgt spid="14"/>
                                        </p:tgtEl>
                                        <p:attrNameLst>
                                          <p:attrName>ppt_x</p:attrName>
                                        </p:attrNameLst>
                                      </p:cBhvr>
                                      <p:tavLst>
                                        <p:tav tm="0">
                                          <p:val>
                                            <p:strVal val="#ppt_x"/>
                                          </p:val>
                                        </p:tav>
                                        <p:tav tm="100000">
                                          <p:val>
                                            <p:strVal val="#ppt_x"/>
                                          </p:val>
                                        </p:tav>
                                      </p:tavLst>
                                    </p:anim>
                                    <p:anim calcmode="lin" valueType="num">
                                      <p:cBhvr additive="base">
                                        <p:cTn id="1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9"/>
                                        </p:tgtEl>
                                        <p:attrNameLst>
                                          <p:attrName>style.visibility</p:attrName>
                                        </p:attrNameLst>
                                      </p:cBhvr>
                                      <p:to>
                                        <p:strVal val="visible"/>
                                      </p:to>
                                    </p:set>
                                    <p:anim calcmode="lin" valueType="num">
                                      <p:cBhvr additive="base">
                                        <p:cTn id="139" dur="500" fill="hold"/>
                                        <p:tgtEl>
                                          <p:spTgt spid="9"/>
                                        </p:tgtEl>
                                        <p:attrNameLst>
                                          <p:attrName>ppt_x</p:attrName>
                                        </p:attrNameLst>
                                      </p:cBhvr>
                                      <p:tavLst>
                                        <p:tav tm="0">
                                          <p:val>
                                            <p:strVal val="#ppt_x"/>
                                          </p:val>
                                        </p:tav>
                                        <p:tav tm="100000">
                                          <p:val>
                                            <p:strVal val="#ppt_x"/>
                                          </p:val>
                                        </p:tav>
                                      </p:tavLst>
                                    </p:anim>
                                    <p:anim calcmode="lin" valueType="num">
                                      <p:cBhvr additive="base">
                                        <p:cTn id="1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4"/>
                                        </p:tgtEl>
                                        <p:attrNameLst>
                                          <p:attrName>style.visibility</p:attrName>
                                        </p:attrNameLst>
                                      </p:cBhvr>
                                      <p:to>
                                        <p:strVal val="visible"/>
                                      </p:to>
                                    </p:set>
                                    <p:anim calcmode="lin" valueType="num">
                                      <p:cBhvr additive="base">
                                        <p:cTn id="145" dur="500" fill="hold"/>
                                        <p:tgtEl>
                                          <p:spTgt spid="34"/>
                                        </p:tgtEl>
                                        <p:attrNameLst>
                                          <p:attrName>ppt_x</p:attrName>
                                        </p:attrNameLst>
                                      </p:cBhvr>
                                      <p:tavLst>
                                        <p:tav tm="0">
                                          <p:val>
                                            <p:strVal val="#ppt_x"/>
                                          </p:val>
                                        </p:tav>
                                        <p:tav tm="100000">
                                          <p:val>
                                            <p:strVal val="#ppt_x"/>
                                          </p:val>
                                        </p:tav>
                                      </p:tavLst>
                                    </p:anim>
                                    <p:anim calcmode="lin" valueType="num">
                                      <p:cBhvr additive="base">
                                        <p:cTn id="14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5"/>
                                        </p:tgtEl>
                                        <p:attrNameLst>
                                          <p:attrName>style.visibility</p:attrName>
                                        </p:attrNameLst>
                                      </p:cBhvr>
                                      <p:to>
                                        <p:strVal val="visible"/>
                                      </p:to>
                                    </p:set>
                                    <p:anim calcmode="lin" valueType="num">
                                      <p:cBhvr additive="base">
                                        <p:cTn id="151" dur="500" fill="hold"/>
                                        <p:tgtEl>
                                          <p:spTgt spid="35"/>
                                        </p:tgtEl>
                                        <p:attrNameLst>
                                          <p:attrName>ppt_x</p:attrName>
                                        </p:attrNameLst>
                                      </p:cBhvr>
                                      <p:tavLst>
                                        <p:tav tm="0">
                                          <p:val>
                                            <p:strVal val="#ppt_x"/>
                                          </p:val>
                                        </p:tav>
                                        <p:tav tm="100000">
                                          <p:val>
                                            <p:strVal val="#ppt_x"/>
                                          </p:val>
                                        </p:tav>
                                      </p:tavLst>
                                    </p:anim>
                                    <p:anim calcmode="lin" valueType="num">
                                      <p:cBhvr additive="base">
                                        <p:cTn id="15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additive="base">
                                        <p:cTn id="157" dur="500" fill="hold"/>
                                        <p:tgtEl>
                                          <p:spTgt spid="26"/>
                                        </p:tgtEl>
                                        <p:attrNameLst>
                                          <p:attrName>ppt_x</p:attrName>
                                        </p:attrNameLst>
                                      </p:cBhvr>
                                      <p:tavLst>
                                        <p:tav tm="0">
                                          <p:val>
                                            <p:strVal val="#ppt_x"/>
                                          </p:val>
                                        </p:tav>
                                        <p:tav tm="100000">
                                          <p:val>
                                            <p:strVal val="#ppt_x"/>
                                          </p:val>
                                        </p:tav>
                                      </p:tavLst>
                                    </p:anim>
                                    <p:anim calcmode="lin" valueType="num">
                                      <p:cBhvr additive="base">
                                        <p:cTn id="15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25"/>
                                        </p:tgtEl>
                                        <p:attrNameLst>
                                          <p:attrName>style.visibility</p:attrName>
                                        </p:attrNameLst>
                                      </p:cBhvr>
                                      <p:to>
                                        <p:strVal val="visible"/>
                                      </p:to>
                                    </p:set>
                                    <p:anim calcmode="lin" valueType="num">
                                      <p:cBhvr additive="base">
                                        <p:cTn id="163" dur="500" fill="hold"/>
                                        <p:tgtEl>
                                          <p:spTgt spid="25"/>
                                        </p:tgtEl>
                                        <p:attrNameLst>
                                          <p:attrName>ppt_x</p:attrName>
                                        </p:attrNameLst>
                                      </p:cBhvr>
                                      <p:tavLst>
                                        <p:tav tm="0">
                                          <p:val>
                                            <p:strVal val="#ppt_x"/>
                                          </p:val>
                                        </p:tav>
                                        <p:tav tm="100000">
                                          <p:val>
                                            <p:strVal val="#ppt_x"/>
                                          </p:val>
                                        </p:tav>
                                      </p:tavLst>
                                    </p:anim>
                                    <p:anim calcmode="lin" valueType="num">
                                      <p:cBhvr additive="base">
                                        <p:cTn id="16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36"/>
                                        </p:tgtEl>
                                        <p:attrNameLst>
                                          <p:attrName>style.visibility</p:attrName>
                                        </p:attrNameLst>
                                      </p:cBhvr>
                                      <p:to>
                                        <p:strVal val="visible"/>
                                      </p:to>
                                    </p:set>
                                    <p:anim calcmode="lin" valueType="num">
                                      <p:cBhvr additive="base">
                                        <p:cTn id="169" dur="500" fill="hold"/>
                                        <p:tgtEl>
                                          <p:spTgt spid="36"/>
                                        </p:tgtEl>
                                        <p:attrNameLst>
                                          <p:attrName>ppt_x</p:attrName>
                                        </p:attrNameLst>
                                      </p:cBhvr>
                                      <p:tavLst>
                                        <p:tav tm="0">
                                          <p:val>
                                            <p:strVal val="#ppt_x"/>
                                          </p:val>
                                        </p:tav>
                                        <p:tav tm="100000">
                                          <p:val>
                                            <p:strVal val="#ppt_x"/>
                                          </p:val>
                                        </p:tav>
                                      </p:tavLst>
                                    </p:anim>
                                    <p:anim calcmode="lin" valueType="num">
                                      <p:cBhvr additive="base">
                                        <p:cTn id="17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29"/>
                                        </p:tgtEl>
                                        <p:attrNameLst>
                                          <p:attrName>style.visibility</p:attrName>
                                        </p:attrNameLst>
                                      </p:cBhvr>
                                      <p:to>
                                        <p:strVal val="visible"/>
                                      </p:to>
                                    </p:set>
                                    <p:anim calcmode="lin" valueType="num">
                                      <p:cBhvr additive="base">
                                        <p:cTn id="175" dur="500" fill="hold"/>
                                        <p:tgtEl>
                                          <p:spTgt spid="29"/>
                                        </p:tgtEl>
                                        <p:attrNameLst>
                                          <p:attrName>ppt_x</p:attrName>
                                        </p:attrNameLst>
                                      </p:cBhvr>
                                      <p:tavLst>
                                        <p:tav tm="0">
                                          <p:val>
                                            <p:strVal val="#ppt_x"/>
                                          </p:val>
                                        </p:tav>
                                        <p:tav tm="100000">
                                          <p:val>
                                            <p:strVal val="#ppt_x"/>
                                          </p:val>
                                        </p:tav>
                                      </p:tavLst>
                                    </p:anim>
                                    <p:anim calcmode="lin" valueType="num">
                                      <p:cBhvr additive="base">
                                        <p:cTn id="17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30"/>
                                        </p:tgtEl>
                                        <p:attrNameLst>
                                          <p:attrName>style.visibility</p:attrName>
                                        </p:attrNameLst>
                                      </p:cBhvr>
                                      <p:to>
                                        <p:strVal val="visible"/>
                                      </p:to>
                                    </p:set>
                                    <p:anim calcmode="lin" valueType="num">
                                      <p:cBhvr additive="base">
                                        <p:cTn id="181" dur="500" fill="hold"/>
                                        <p:tgtEl>
                                          <p:spTgt spid="30"/>
                                        </p:tgtEl>
                                        <p:attrNameLst>
                                          <p:attrName>ppt_x</p:attrName>
                                        </p:attrNameLst>
                                      </p:cBhvr>
                                      <p:tavLst>
                                        <p:tav tm="0">
                                          <p:val>
                                            <p:strVal val="#ppt_x"/>
                                          </p:val>
                                        </p:tav>
                                        <p:tav tm="100000">
                                          <p:val>
                                            <p:strVal val="#ppt_x"/>
                                          </p:val>
                                        </p:tav>
                                      </p:tavLst>
                                    </p:anim>
                                    <p:anim calcmode="lin" valueType="num">
                                      <p:cBhvr additive="base">
                                        <p:cTn id="18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32"/>
                                        </p:tgtEl>
                                        <p:attrNameLst>
                                          <p:attrName>style.visibility</p:attrName>
                                        </p:attrNameLst>
                                      </p:cBhvr>
                                      <p:to>
                                        <p:strVal val="visible"/>
                                      </p:to>
                                    </p:set>
                                    <p:anim calcmode="lin" valueType="num">
                                      <p:cBhvr additive="base">
                                        <p:cTn id="187" dur="500" fill="hold"/>
                                        <p:tgtEl>
                                          <p:spTgt spid="32"/>
                                        </p:tgtEl>
                                        <p:attrNameLst>
                                          <p:attrName>ppt_x</p:attrName>
                                        </p:attrNameLst>
                                      </p:cBhvr>
                                      <p:tavLst>
                                        <p:tav tm="0">
                                          <p:val>
                                            <p:strVal val="#ppt_x"/>
                                          </p:val>
                                        </p:tav>
                                        <p:tav tm="100000">
                                          <p:val>
                                            <p:strVal val="#ppt_x"/>
                                          </p:val>
                                        </p:tav>
                                      </p:tavLst>
                                    </p:anim>
                                    <p:anim calcmode="lin" valueType="num">
                                      <p:cBhvr additive="base">
                                        <p:cTn id="18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31"/>
                                        </p:tgtEl>
                                        <p:attrNameLst>
                                          <p:attrName>style.visibility</p:attrName>
                                        </p:attrNameLst>
                                      </p:cBhvr>
                                      <p:to>
                                        <p:strVal val="visible"/>
                                      </p:to>
                                    </p:set>
                                    <p:anim calcmode="lin" valueType="num">
                                      <p:cBhvr additive="base">
                                        <p:cTn id="193" dur="500" fill="hold"/>
                                        <p:tgtEl>
                                          <p:spTgt spid="31"/>
                                        </p:tgtEl>
                                        <p:attrNameLst>
                                          <p:attrName>ppt_x</p:attrName>
                                        </p:attrNameLst>
                                      </p:cBhvr>
                                      <p:tavLst>
                                        <p:tav tm="0">
                                          <p:val>
                                            <p:strVal val="#ppt_x"/>
                                          </p:val>
                                        </p:tav>
                                        <p:tav tm="100000">
                                          <p:val>
                                            <p:strVal val="#ppt_x"/>
                                          </p:val>
                                        </p:tav>
                                      </p:tavLst>
                                    </p:anim>
                                    <p:anim calcmode="lin" valueType="num">
                                      <p:cBhvr additive="base">
                                        <p:cTn id="19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27"/>
                                        </p:tgtEl>
                                        <p:attrNameLst>
                                          <p:attrName>style.visibility</p:attrName>
                                        </p:attrNameLst>
                                      </p:cBhvr>
                                      <p:to>
                                        <p:strVal val="visible"/>
                                      </p:to>
                                    </p:set>
                                    <p:anim calcmode="lin" valueType="num">
                                      <p:cBhvr additive="base">
                                        <p:cTn id="199" dur="500" fill="hold"/>
                                        <p:tgtEl>
                                          <p:spTgt spid="27"/>
                                        </p:tgtEl>
                                        <p:attrNameLst>
                                          <p:attrName>ppt_x</p:attrName>
                                        </p:attrNameLst>
                                      </p:cBhvr>
                                      <p:tavLst>
                                        <p:tav tm="0">
                                          <p:val>
                                            <p:strVal val="#ppt_x"/>
                                          </p:val>
                                        </p:tav>
                                        <p:tav tm="100000">
                                          <p:val>
                                            <p:strVal val="#ppt_x"/>
                                          </p:val>
                                        </p:tav>
                                      </p:tavLst>
                                    </p:anim>
                                    <p:anim calcmode="lin" valueType="num">
                                      <p:cBhvr additive="base">
                                        <p:cTn id="20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33"/>
                                        </p:tgtEl>
                                        <p:attrNameLst>
                                          <p:attrName>style.visibility</p:attrName>
                                        </p:attrNameLst>
                                      </p:cBhvr>
                                      <p:to>
                                        <p:strVal val="visible"/>
                                      </p:to>
                                    </p:set>
                                    <p:anim calcmode="lin" valueType="num">
                                      <p:cBhvr additive="base">
                                        <p:cTn id="205" dur="500" fill="hold"/>
                                        <p:tgtEl>
                                          <p:spTgt spid="33"/>
                                        </p:tgtEl>
                                        <p:attrNameLst>
                                          <p:attrName>ppt_x</p:attrName>
                                        </p:attrNameLst>
                                      </p:cBhvr>
                                      <p:tavLst>
                                        <p:tav tm="0">
                                          <p:val>
                                            <p:strVal val="#ppt_x"/>
                                          </p:val>
                                        </p:tav>
                                        <p:tav tm="100000">
                                          <p:val>
                                            <p:strVal val="#ppt_x"/>
                                          </p:val>
                                        </p:tav>
                                      </p:tavLst>
                                    </p:anim>
                                    <p:anim calcmode="lin" valueType="num">
                                      <p:cBhvr additive="base">
                                        <p:cTn id="20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 grpId="0"/>
      <p:bldP spid="2" grpId="1"/>
      <p:bldP spid="6" grpId="0"/>
      <p:bldP spid="6" grpId="1"/>
      <p:bldP spid="22" grpId="0"/>
      <p:bldP spid="22" grpId="1"/>
      <p:bldP spid="3" grpId="0"/>
      <p:bldP spid="3" grpId="1"/>
      <p:bldP spid="23" grpId="0"/>
      <p:bldP spid="23" grpId="1"/>
      <p:bldP spid="4" grpId="0"/>
      <p:bldP spid="4" grpId="1"/>
      <p:bldP spid="11" grpId="0"/>
      <p:bldP spid="11" grpId="1"/>
      <p:bldP spid="13" grpId="0"/>
      <p:bldP spid="13" grpId="1"/>
      <p:bldP spid="15" grpId="0"/>
      <p:bldP spid="15" grpId="1"/>
      <p:bldP spid="12" grpId="0"/>
      <p:bldP spid="12" grpId="1"/>
      <p:bldP spid="16" grpId="0"/>
      <p:bldP spid="16" grpId="1"/>
      <p:bldP spid="28" grpId="0"/>
      <p:bldP spid="28" grpId="1"/>
      <p:bldP spid="8" grpId="0"/>
      <p:bldP spid="8" grpId="1"/>
      <p:bldP spid="18" grpId="0"/>
      <p:bldP spid="18" grpId="1"/>
      <p:bldP spid="10" grpId="0"/>
      <p:bldP spid="10" grpId="1"/>
      <p:bldP spid="19" grpId="0"/>
      <p:bldP spid="19" grpId="1"/>
      <p:bldP spid="24" grpId="0"/>
      <p:bldP spid="24" grpId="1"/>
      <p:bldP spid="17" grpId="0"/>
      <p:bldP spid="17" grpId="1"/>
      <p:bldP spid="7" grpId="0"/>
      <p:bldP spid="7" grpId="1"/>
      <p:bldP spid="14" grpId="0"/>
      <p:bldP spid="14" grpId="1"/>
      <p:bldP spid="9" grpId="0"/>
      <p:bldP spid="9" grpId="1"/>
      <p:bldP spid="34" grpId="0"/>
      <p:bldP spid="34" grpId="1"/>
      <p:bldP spid="35" grpId="0"/>
      <p:bldP spid="35" grpId="1"/>
      <p:bldP spid="26" grpId="0"/>
      <p:bldP spid="26" grpId="1"/>
      <p:bldP spid="25" grpId="0"/>
      <p:bldP spid="25" grpId="1"/>
      <p:bldP spid="36" grpId="0"/>
      <p:bldP spid="36" grpId="1"/>
      <p:bldP spid="29" grpId="0"/>
      <p:bldP spid="29" grpId="1"/>
      <p:bldP spid="30" grpId="0"/>
      <p:bldP spid="30" grpId="1"/>
      <p:bldP spid="32" grpId="0"/>
      <p:bldP spid="32" grpId="1"/>
      <p:bldP spid="31" grpId="0"/>
      <p:bldP spid="31" grpId="1"/>
      <p:bldP spid="27" grpId="0"/>
      <p:bldP spid="27" grpId="1"/>
      <p:bldP spid="33" grpId="0"/>
      <p:bldP spid="3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4160" y="0"/>
            <a:ext cx="11663045" cy="501586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cs typeface="Times New Roman" panose="02020603050405020304" charset="0"/>
              </a:rPr>
              <a:t>12.opportunity [ɒpə'tjuːnɪtɪ]n.___________</a:t>
            </a:r>
            <a:endParaRPr lang="en-US" sz="3200" b="1">
              <a:latin typeface="Times New Roman" panose="02020603050405020304" charset="0"/>
              <a:ea typeface="宋体" panose="02010600030101010101" pitchFamily="2" charset="-122"/>
              <a:cs typeface="Times New Roman" panose="02020603050405020304" charset="0"/>
            </a:endParaRPr>
          </a:p>
          <a:p>
            <a:pPr indent="0"/>
            <a:endParaRPr lang="en-US" sz="3200" b="1">
              <a:latin typeface="Times New Roman" panose="02020603050405020304" charset="0"/>
              <a:ea typeface="宋体" panose="02010600030101010101" pitchFamily="2" charset="-122"/>
              <a:cs typeface="Times New Roman" panose="02020603050405020304" charset="0"/>
            </a:endParaRPr>
          </a:p>
          <a:p>
            <a:pPr indent="0"/>
            <a:endParaRPr lang="en-US" sz="32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Mohammed Rezwan saw </a:t>
            </a: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opportunity</a:t>
            </a:r>
            <a:r>
              <a:rPr lang="en-US" sz="2800" b="1">
                <a:latin typeface="Times New Roman" panose="02020603050405020304" charset="0"/>
                <a:ea typeface="宋体" panose="02010600030101010101" pitchFamily="2" charset="-122"/>
                <a:cs typeface="Times New Roman" panose="02020603050405020304" charset="0"/>
              </a:rPr>
              <a:t> where others saw only disaster. (2017江苏)默罕默德·雷兹万在别人只看到灾难的地方看到了机会。</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Opportunity</a:t>
            </a:r>
            <a:r>
              <a:rPr lang="en-US" sz="2800" b="1">
                <a:latin typeface="Times New Roman" panose="02020603050405020304" charset="0"/>
                <a:ea typeface="宋体" panose="02010600030101010101" pitchFamily="2" charset="-122"/>
                <a:cs typeface="Times New Roman" panose="02020603050405020304" charset="0"/>
              </a:rPr>
              <a:t> favors those with a curious mind.(2019天津) </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机会总是垂青于有好奇心的人。</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Everything negative—pressure, challenges—is all an </a:t>
            </a: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opportunity</a:t>
            </a:r>
            <a:r>
              <a:rPr lang="en-US" sz="2800" b="1">
                <a:latin typeface="Times New Roman" panose="02020603050405020304" charset="0"/>
                <a:ea typeface="宋体" panose="02010600030101010101" pitchFamily="2" charset="-122"/>
                <a:cs typeface="Times New Roman" panose="02020603050405020304" charset="0"/>
              </a:rPr>
              <a:t> for me to rise.(Kobe Bryant)</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压力、挑战，这一切消极的东西都是我能够取得成功的催化剂。——科比·布莱恩特</a:t>
            </a:r>
            <a:endParaRPr lang="en-US" sz="2800" b="1">
              <a:latin typeface="Times New Roman" panose="02020603050405020304" charset="0"/>
              <a:ea typeface="宋体" panose="02010600030101010101" pitchFamily="2" charset="-122"/>
              <a:cs typeface="Times New Roman" panose="02020603050405020304" charset="0"/>
            </a:endParaRPr>
          </a:p>
        </p:txBody>
      </p:sp>
      <p:sp>
        <p:nvSpPr>
          <p:cNvPr id="13" name="文本框 12"/>
          <p:cNvSpPr txBox="1"/>
          <p:nvPr/>
        </p:nvSpPr>
        <p:spPr>
          <a:xfrm>
            <a:off x="5659120" y="0"/>
            <a:ext cx="206311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机会,时机</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489585" y="583565"/>
            <a:ext cx="10624820" cy="953135"/>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词根词缀：op-(对着)+port-(港口)+uni-(one)+-ty:</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endParaRPr>
          </a:p>
          <a:p>
            <a:pPr indent="0"/>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正对着港口的一次机会——___________</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4897755" y="953135"/>
            <a:ext cx="206311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机会,时机</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图片 18" descr="port运载填空"/>
          <p:cNvPicPr>
            <a:picLocks noChangeAspect="1"/>
          </p:cNvPicPr>
          <p:nvPr/>
        </p:nvPicPr>
        <p:blipFill>
          <a:blip r:embed="rId1"/>
          <a:stretch>
            <a:fillRect/>
          </a:stretch>
        </p:blipFill>
        <p:spPr>
          <a:xfrm>
            <a:off x="0" y="508000"/>
            <a:ext cx="12192635" cy="5651500"/>
          </a:xfrm>
          <a:prstGeom prst="rect">
            <a:avLst/>
          </a:prstGeom>
        </p:spPr>
      </p:pic>
      <p:sp>
        <p:nvSpPr>
          <p:cNvPr id="5" name="文本框 4"/>
          <p:cNvSpPr txBox="1"/>
          <p:nvPr/>
        </p:nvSpPr>
        <p:spPr>
          <a:xfrm>
            <a:off x="5753735" y="3042285"/>
            <a:ext cx="995680" cy="583565"/>
          </a:xfrm>
          <a:prstGeom prst="rect">
            <a:avLst/>
          </a:prstGeom>
          <a:noFill/>
        </p:spPr>
        <p:txBody>
          <a:bodyPr wrap="none" rtlCol="0">
            <a:spAutoFit/>
          </a:bodyPr>
          <a:p>
            <a:r>
              <a:rPr lang="zh-CN" altLang="en-US" sz="3200" b="1">
                <a:solidFill>
                  <a:srgbClr val="7030A0"/>
                </a:solidFill>
                <a:latin typeface="Times New Roman" panose="02020603050405020304" charset="0"/>
                <a:cs typeface="Times New Roman" panose="02020603050405020304" charset="0"/>
                <a:sym typeface="+mn-ea"/>
              </a:rPr>
              <a:t>搬运</a:t>
            </a:r>
            <a:endParaRPr lang="zh-CN" altLang="en-US" sz="3200" b="1">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2974975" y="909955"/>
            <a:ext cx="1478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港口,口岸</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8467090" y="1000760"/>
            <a:ext cx="792480" cy="460375"/>
          </a:xfrm>
          <a:prstGeom prst="rect">
            <a:avLst/>
          </a:prstGeom>
          <a:noFill/>
        </p:spPr>
        <p:txBody>
          <a:bodyPr wrap="none" rtlCol="0">
            <a:spAutoFit/>
          </a:bodyPr>
          <a:p>
            <a:r>
              <a:rPr lang="zh-CN" altLang="en-US" sz="2400" b="1">
                <a:solidFill>
                  <a:srgbClr val="7030A0"/>
                </a:solidFill>
                <a:latin typeface="Times New Roman" panose="02020603050405020304" charset="0"/>
                <a:cs typeface="Times New Roman" panose="02020603050405020304" charset="0"/>
                <a:sym typeface="+mn-ea"/>
              </a:rPr>
              <a:t>出口</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8576310" y="2253615"/>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进口</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10688955" y="1891665"/>
            <a:ext cx="1097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重要的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10837545" y="2581910"/>
            <a:ext cx="1097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重要性</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3579495" y="3534410"/>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护照</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8467090" y="5149850"/>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报告</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8762365" y="3428365"/>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支持</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3508375" y="4362450"/>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运输</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6" name="文本框 15"/>
          <p:cNvSpPr txBox="1"/>
          <p:nvPr/>
        </p:nvSpPr>
        <p:spPr>
          <a:xfrm>
            <a:off x="2693670" y="2656840"/>
            <a:ext cx="1097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便携的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7" name="文本框 16"/>
          <p:cNvSpPr txBox="1"/>
          <p:nvPr/>
        </p:nvSpPr>
        <p:spPr>
          <a:xfrm>
            <a:off x="8235315" y="4274820"/>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驱逐</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8" name="文本框 17"/>
          <p:cNvSpPr txBox="1"/>
          <p:nvPr/>
        </p:nvSpPr>
        <p:spPr>
          <a:xfrm>
            <a:off x="3355975" y="1793240"/>
            <a:ext cx="1097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搬运工</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0" name="文本框 19"/>
          <p:cNvSpPr txBox="1"/>
          <p:nvPr/>
        </p:nvSpPr>
        <p:spPr>
          <a:xfrm>
            <a:off x="1809750" y="5295900"/>
            <a:ext cx="2189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运输; 交通系统</a:t>
            </a:r>
            <a:endParaRPr lang="zh-CN" altLang="en-US" sz="2400" b="1">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ppt_x"/>
                                          </p:val>
                                        </p:tav>
                                        <p:tav tm="100000">
                                          <p:val>
                                            <p:strVal val="#ppt_x"/>
                                          </p:val>
                                        </p:tav>
                                      </p:tavLst>
                                    </p:anim>
                                    <p:anim calcmode="lin" valueType="num">
                                      <p:cBhvr additive="base">
                                        <p:cTn id="8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5" grpId="0"/>
      <p:bldP spid="16" grpId="0"/>
      <p:bldP spid="17" grpId="0"/>
      <p:bldP spid="1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4160" y="0"/>
            <a:ext cx="11663045" cy="600075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cs typeface="Times New Roman" panose="02020603050405020304" charset="0"/>
              </a:rPr>
              <a:t>13.perform [pə'fɔːm]vt. _____________</a:t>
            </a:r>
            <a:endParaRPr lang="en-US" sz="3200" b="1">
              <a:latin typeface="Times New Roman" panose="02020603050405020304" charset="0"/>
              <a:ea typeface="宋体" panose="02010600030101010101" pitchFamily="2" charset="-122"/>
              <a:cs typeface="Times New Roman" panose="02020603050405020304" charset="0"/>
            </a:endParaRPr>
          </a:p>
          <a:p>
            <a:pPr indent="0"/>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3200" b="1">
                <a:latin typeface="Times New Roman" panose="02020603050405020304" charset="0"/>
                <a:ea typeface="宋体" panose="02010600030101010101" pitchFamily="2" charset="-122"/>
                <a:cs typeface="Times New Roman" panose="02020603050405020304" charset="0"/>
                <a:sym typeface="+mn-ea"/>
              </a:rPr>
              <a:t>performance [pə'fɔːm(ə)ns]n. ______________</a:t>
            </a:r>
            <a:endParaRPr lang="en-US" sz="3200" b="1">
              <a:latin typeface="Times New Roman" panose="02020603050405020304" charset="0"/>
              <a:ea typeface="宋体" panose="02010600030101010101" pitchFamily="2" charset="-122"/>
              <a:cs typeface="Times New Roman" panose="02020603050405020304" charset="0"/>
              <a:sym typeface="+mn-ea"/>
            </a:endParaRPr>
          </a:p>
          <a:p>
            <a:pPr indent="0"/>
            <a:r>
              <a:rPr lang="en-US" sz="3200" b="1">
                <a:latin typeface="Times New Roman" panose="02020603050405020304" charset="0"/>
                <a:ea typeface="宋体" panose="02010600030101010101" pitchFamily="2" charset="-122"/>
                <a:cs typeface="Times New Roman" panose="02020603050405020304" charset="0"/>
                <a:sym typeface="+mn-ea"/>
              </a:rPr>
              <a:t>performer [pə'fɔ;mə(r)]n. ______________</a:t>
            </a:r>
            <a:endParaRPr lang="en-US" sz="32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They could ________ basic addition.(2019全国III) 它们可以进行基本的加法运算。</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Freed hands can serve some other purpose and _________ complex tasks.(2019江苏)</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解放的双手可以用于其他目的并执行复杂的任务。</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Modern methods of tracking polar bear populations have been employed only since the mid-1980s, and are expensive ____________.(2019全国I) 追踪北极熊数量的现代方法从20世纪80年代中期才开始使用，而且成本高昂。</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In baseball, the ____________ of individual players is less dependent on teammates.(2019北京) 在棒球运动中，个人球员的表现对队友的依赖性较小</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Other American studies showed no connections between uniforms and school ___________.(2019浙江) 美国的其他研究表明校服和学校表现之间没有联系。</a:t>
            </a:r>
            <a:endParaRPr lang="en-US" sz="2400" b="1">
              <a:latin typeface="Times New Roman" panose="02020603050405020304" charset="0"/>
              <a:ea typeface="宋体" panose="02010600030101010101" pitchFamily="2" charset="-122"/>
              <a:cs typeface="Times New Roman" panose="02020603050405020304" charset="0"/>
            </a:endParaRPr>
          </a:p>
          <a:p>
            <a:pPr indent="0"/>
            <a:endParaRPr lang="en-US" sz="2400" b="1">
              <a:latin typeface="Times New Roman" panose="02020603050405020304" charset="0"/>
              <a:ea typeface="宋体" panose="02010600030101010101" pitchFamily="2" charset="-122"/>
              <a:cs typeface="Times New Roman" panose="02020603050405020304" charset="0"/>
            </a:endParaRPr>
          </a:p>
        </p:txBody>
      </p:sp>
      <p:sp>
        <p:nvSpPr>
          <p:cNvPr id="13" name="文本框 12"/>
          <p:cNvSpPr txBox="1"/>
          <p:nvPr/>
        </p:nvSpPr>
        <p:spPr>
          <a:xfrm>
            <a:off x="4405630" y="0"/>
            <a:ext cx="2988310" cy="583565"/>
          </a:xfrm>
          <a:prstGeom prst="rect">
            <a:avLst/>
          </a:prstGeom>
          <a:noFill/>
        </p:spPr>
        <p:txBody>
          <a:bodyPr wrap="square" rtlCol="0">
            <a:spAutoFit/>
          </a:bodyPr>
          <a:p>
            <a:pPr lvl="0" algn="l">
              <a:spcAft>
                <a:spcPts val="0"/>
              </a:spcAft>
              <a:buClrTx/>
              <a:buSzTx/>
              <a:buFontTx/>
            </a:pP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表演;表现;执行</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4" name="文本框 3"/>
          <p:cNvSpPr txBox="1"/>
          <p:nvPr/>
        </p:nvSpPr>
        <p:spPr>
          <a:xfrm>
            <a:off x="264160" y="488950"/>
            <a:ext cx="11663680"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词根词缀：per-(完全)+-form(形成)：完全把想法形成行动——__________</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9939020" y="427355"/>
            <a:ext cx="2138680" cy="583565"/>
          </a:xfrm>
          <a:prstGeom prst="rect">
            <a:avLst/>
          </a:prstGeom>
          <a:noFill/>
        </p:spPr>
        <p:txBody>
          <a:bodyPr wrap="square" rtlCol="0">
            <a:spAutoFit/>
          </a:bodyPr>
          <a:p>
            <a:pPr lvl="0" algn="l">
              <a:spcAft>
                <a:spcPts val="0"/>
              </a:spcAft>
              <a:buClrTx/>
              <a:buSzTx/>
              <a:buFontTx/>
            </a:pP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执行;表演</a:t>
            </a:r>
            <a:endPar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6" name="文本框 5"/>
          <p:cNvSpPr txBox="1"/>
          <p:nvPr/>
        </p:nvSpPr>
        <p:spPr>
          <a:xfrm>
            <a:off x="5421630" y="828675"/>
            <a:ext cx="3155315" cy="583565"/>
          </a:xfrm>
          <a:prstGeom prst="rect">
            <a:avLst/>
          </a:prstGeom>
          <a:noFill/>
        </p:spPr>
        <p:txBody>
          <a:bodyPr wrap="square" rtlCol="0">
            <a:spAutoFit/>
          </a:bodyPr>
          <a:p>
            <a:pPr lvl="0" algn="l">
              <a:spcAft>
                <a:spcPts val="0"/>
              </a:spcAft>
              <a:buClrTx/>
              <a:buSzTx/>
              <a:buFontTx/>
            </a:pP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表演;表现;执行</a:t>
            </a:r>
            <a:endPar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7" name="文本框 6"/>
          <p:cNvSpPr txBox="1"/>
          <p:nvPr/>
        </p:nvSpPr>
        <p:spPr>
          <a:xfrm>
            <a:off x="4961890" y="1308735"/>
            <a:ext cx="3155315" cy="583565"/>
          </a:xfrm>
          <a:prstGeom prst="rect">
            <a:avLst/>
          </a:prstGeom>
          <a:noFill/>
        </p:spPr>
        <p:txBody>
          <a:bodyPr wrap="square" rtlCol="0">
            <a:spAutoFit/>
          </a:bodyPr>
          <a:p>
            <a:pPr lvl="0" algn="l">
              <a:spcAft>
                <a:spcPts val="0"/>
              </a:spcAft>
              <a:buClrTx/>
              <a:buSzTx/>
              <a:buFontTx/>
            </a:pP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执行者;演奏者</a:t>
            </a:r>
            <a:endPar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8" name="文本框 7"/>
          <p:cNvSpPr txBox="1"/>
          <p:nvPr/>
        </p:nvSpPr>
        <p:spPr>
          <a:xfrm>
            <a:off x="1856105" y="1828165"/>
            <a:ext cx="127190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perform</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6609080" y="2211705"/>
            <a:ext cx="127190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perform</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0" name="文本框 9"/>
          <p:cNvSpPr txBox="1"/>
          <p:nvPr/>
        </p:nvSpPr>
        <p:spPr>
          <a:xfrm>
            <a:off x="4339590" y="3312795"/>
            <a:ext cx="162496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to perform</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2379345" y="4040505"/>
            <a:ext cx="188404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performance</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2" name="文本框 11"/>
          <p:cNvSpPr txBox="1"/>
          <p:nvPr/>
        </p:nvSpPr>
        <p:spPr>
          <a:xfrm>
            <a:off x="264160" y="5111750"/>
            <a:ext cx="188404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performance</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5" grpId="0"/>
      <p:bldP spid="6" grpId="0"/>
      <p:bldP spid="7" grpId="0"/>
      <p:bldP spid="8"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01295" y="200025"/>
            <a:ext cx="11789410" cy="255333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14. </a:t>
            </a:r>
            <a:r>
              <a:rPr lang="en-US" sz="3200" b="1">
                <a:latin typeface="Times New Roman" panose="02020603050405020304" charset="0"/>
                <a:ea typeface="宋体" panose="02010600030101010101" pitchFamily="2" charset="-122"/>
                <a:cs typeface="Times New Roman" panose="02020603050405020304" charset="0"/>
              </a:rPr>
              <a:t>studio ['stju:dɪəʊ]n.________________________</a:t>
            </a:r>
            <a:endParaRPr lang="en-US" sz="3200" b="1">
              <a:latin typeface="Times New Roman" panose="02020603050405020304" charset="0"/>
              <a:ea typeface="宋体" panose="02010600030101010101" pitchFamily="2" charset="-122"/>
              <a:cs typeface="Times New Roman" panose="02020603050405020304" charset="0"/>
            </a:endParaRPr>
          </a:p>
          <a:p>
            <a:pPr indent="0"/>
            <a:endParaRPr lang="zh-CN" sz="32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They performed their first concert in America at CBS television's 53rd street </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studio</a:t>
            </a:r>
            <a:r>
              <a:rPr lang="en-US" sz="2400" b="1">
                <a:latin typeface="Times New Roman" panose="02020603050405020304" charset="0"/>
                <a:ea typeface="宋体" panose="02010600030101010101" pitchFamily="2" charset="-122"/>
                <a:cs typeface="Times New Roman" panose="02020603050405020304" charset="0"/>
              </a:rPr>
              <a:t>. (2019</a:t>
            </a:r>
            <a:r>
              <a:rPr lang="zh-CN" sz="2400" b="1">
                <a:latin typeface="Times New Roman" panose="02020603050405020304" charset="0"/>
                <a:ea typeface="宋体" panose="02010600030101010101" pitchFamily="2" charset="-122"/>
              </a:rPr>
              <a:t>浙江</a:t>
            </a:r>
            <a:r>
              <a:rPr lang="en-US" sz="2400" b="1">
                <a:latin typeface="Times New Roman" panose="02020603050405020304" charset="0"/>
                <a:ea typeface="宋体" panose="02010600030101010101" pitchFamily="2" charset="-122"/>
              </a:rPr>
              <a:t>) </a:t>
            </a:r>
            <a:r>
              <a:rPr lang="zh-CN" sz="2400" b="1">
                <a:latin typeface="Times New Roman" panose="02020603050405020304" charset="0"/>
                <a:ea typeface="宋体" panose="02010600030101010101" pitchFamily="2" charset="-122"/>
              </a:rPr>
              <a:t>他们在哥伦比亚广播公司的第</a:t>
            </a:r>
            <a:r>
              <a:rPr lang="en-US" sz="2400" b="1">
                <a:latin typeface="Times New Roman" panose="02020603050405020304" charset="0"/>
                <a:ea typeface="宋体" panose="02010600030101010101" pitchFamily="2" charset="-122"/>
                <a:cs typeface="Times New Roman" panose="02020603050405020304" charset="0"/>
              </a:rPr>
              <a:t>53</a:t>
            </a:r>
            <a:r>
              <a:rPr lang="zh-CN" sz="2400" b="1">
                <a:latin typeface="Times New Roman" panose="02020603050405020304" charset="0"/>
                <a:ea typeface="宋体" panose="02010600030101010101" pitchFamily="2" charset="-122"/>
              </a:rPr>
              <a:t>街演播室举行了他们在美国的首场音乐会。</a:t>
            </a:r>
            <a:r>
              <a:rPr lang="en-US" sz="2400" b="1">
                <a:latin typeface="Times New Roman" panose="02020603050405020304" charset="0"/>
                <a:ea typeface="宋体" panose="02010600030101010101" pitchFamily="2" charset="-122"/>
              </a:rPr>
              <a:t>“</a:t>
            </a:r>
            <a:r>
              <a:rPr lang="en-US" sz="2400" b="1">
                <a:latin typeface="Times New Roman" panose="02020603050405020304" charset="0"/>
                <a:ea typeface="宋体" panose="02010600030101010101" pitchFamily="2" charset="-122"/>
                <a:cs typeface="Times New Roman" panose="02020603050405020304" charset="0"/>
              </a:rPr>
              <a:t>I adore dancing,</a:t>
            </a:r>
            <a:r>
              <a:rPr lang="en-US" sz="2400" b="1">
                <a:latin typeface="Times New Roman" panose="02020603050405020304" charset="0"/>
                <a:ea typeface="宋体" panose="02010600030101010101" pitchFamily="2" charset="-122"/>
              </a:rPr>
              <a:t>”</a:t>
            </a:r>
            <a:r>
              <a:rPr lang="en-US" sz="2400" b="1">
                <a:latin typeface="Times New Roman" panose="02020603050405020304" charset="0"/>
                <a:ea typeface="宋体" panose="02010600030101010101" pitchFamily="2" charset="-122"/>
                <a:cs typeface="Times New Roman" panose="02020603050405020304" charset="0"/>
              </a:rPr>
              <a:t> says Lester Bridges, the owner of a dance </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studio</a:t>
            </a:r>
            <a:r>
              <a:rPr lang="en-US" sz="2400" b="1">
                <a:latin typeface="Times New Roman" panose="02020603050405020304" charset="0"/>
                <a:ea typeface="宋体" panose="02010600030101010101" pitchFamily="2" charset="-122"/>
                <a:cs typeface="Times New Roman" panose="02020603050405020304" charset="0"/>
              </a:rPr>
              <a:t> in Iowa.(2018</a:t>
            </a:r>
            <a:r>
              <a:rPr lang="zh-CN" sz="2400" b="1">
                <a:latin typeface="Times New Roman" panose="02020603050405020304" charset="0"/>
                <a:ea typeface="宋体" panose="02010600030101010101" pitchFamily="2" charset="-122"/>
              </a:rPr>
              <a:t>全国</a:t>
            </a:r>
            <a:r>
              <a:rPr lang="en-US" sz="2400" b="1">
                <a:latin typeface="Times New Roman" panose="02020603050405020304" charset="0"/>
                <a:ea typeface="宋体" panose="02010600030101010101" pitchFamily="2" charset="-122"/>
              </a:rPr>
              <a:t>III)</a:t>
            </a:r>
            <a:r>
              <a:rPr lang="zh-CN" sz="2400" b="1">
                <a:latin typeface="Times New Roman" panose="02020603050405020304" charset="0"/>
                <a:ea typeface="宋体" panose="02010600030101010101" pitchFamily="2" charset="-122"/>
                <a:cs typeface="Times New Roman" panose="02020603050405020304" charset="0"/>
              </a:rPr>
              <a:t>“我喜欢跳舞，”爱荷华州一家舞蹈工作室的老板莱斯特•布里奇斯说。</a:t>
            </a:r>
            <a:endParaRPr lang="zh-CN" altLang="en-US" sz="2400" b="1"/>
          </a:p>
        </p:txBody>
      </p:sp>
      <p:sp>
        <p:nvSpPr>
          <p:cNvPr id="13" name="文本框 12"/>
          <p:cNvSpPr txBox="1"/>
          <p:nvPr/>
        </p:nvSpPr>
        <p:spPr>
          <a:xfrm>
            <a:off x="4268470" y="200025"/>
            <a:ext cx="5808980" cy="583565"/>
          </a:xfrm>
          <a:prstGeom prst="rect">
            <a:avLst/>
          </a:prstGeom>
          <a:noFill/>
        </p:spPr>
        <p:txBody>
          <a:bodyPr wrap="square" rtlCol="0">
            <a:spAutoFit/>
          </a:bodyPr>
          <a:p>
            <a:pPr>
              <a:spcAft>
                <a:spcPts val="0"/>
              </a:spcAft>
              <a:buClrTx/>
              <a:buSzTx/>
              <a:buFontTx/>
            </a:pP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工作室;录音棚;演播室;画室</a:t>
            </a:r>
            <a:endPar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4" name="文本框 3"/>
          <p:cNvSpPr txBox="1"/>
          <p:nvPr/>
        </p:nvSpPr>
        <p:spPr>
          <a:xfrm>
            <a:off x="200660" y="783590"/>
            <a:ext cx="11663680" cy="460375"/>
          </a:xfrm>
          <a:prstGeom prst="rect">
            <a:avLst/>
          </a:prstGeom>
          <a:noFill/>
        </p:spPr>
        <p:txBody>
          <a:bodyPr wrap="square" rtlCol="0">
            <a:spAutoFit/>
          </a:bodyPr>
          <a:p>
            <a:pPr indent="0"/>
            <a:r>
              <a:rPr lang="zh-CN" sz="2400" b="1">
                <a:solidFill>
                  <a:schemeClr val="accent4">
                    <a:lumMod val="50000"/>
                  </a:schemeClr>
                </a:solidFill>
                <a:latin typeface="Times New Roman" panose="02020603050405020304" charset="0"/>
                <a:ea typeface="宋体" panose="02010600030101010101" pitchFamily="2" charset="-122"/>
                <a:sym typeface="+mn-ea"/>
              </a:rPr>
              <a:t>词根词缀：</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study(</a:t>
            </a:r>
            <a:r>
              <a:rPr lang="zh-CN" sz="2400" b="1">
                <a:solidFill>
                  <a:schemeClr val="accent4">
                    <a:lumMod val="50000"/>
                  </a:schemeClr>
                </a:solidFill>
                <a:latin typeface="Times New Roman" panose="02020603050405020304" charset="0"/>
                <a:ea typeface="宋体" panose="02010600030101010101" pitchFamily="2" charset="-122"/>
                <a:sym typeface="+mn-ea"/>
              </a:rPr>
              <a:t>学习室，书房</a:t>
            </a:r>
            <a:r>
              <a:rPr lang="en-US" sz="2400" b="1">
                <a:solidFill>
                  <a:schemeClr val="accent4">
                    <a:lumMod val="50000"/>
                  </a:schemeClr>
                </a:solidFill>
                <a:latin typeface="Times New Roman" panose="02020603050405020304" charset="0"/>
                <a:ea typeface="宋体" panose="02010600030101010101" pitchFamily="2" charset="-122"/>
                <a:sym typeface="+mn-ea"/>
              </a:rPr>
              <a:t>)—&gt;studio(</a:t>
            </a:r>
            <a:r>
              <a:rPr lang="zh-CN" sz="2400" b="1">
                <a:solidFill>
                  <a:schemeClr val="accent4">
                    <a:lumMod val="50000"/>
                  </a:schemeClr>
                </a:solidFill>
                <a:latin typeface="Times New Roman" panose="02020603050405020304" charset="0"/>
                <a:ea typeface="宋体" panose="02010600030101010101" pitchFamily="2" charset="-122"/>
                <a:sym typeface="+mn-ea"/>
              </a:rPr>
              <a:t>工作室，画室</a:t>
            </a:r>
            <a:r>
              <a:rPr lang="en-US" sz="2400" b="1">
                <a:solidFill>
                  <a:schemeClr val="accent4">
                    <a:lumMod val="50000"/>
                  </a:schemeClr>
                </a:solidFill>
                <a:latin typeface="Times New Roman" panose="02020603050405020304" charset="0"/>
                <a:ea typeface="宋体" panose="02010600030101010101" pitchFamily="2" charset="-122"/>
                <a:sym typeface="+mn-ea"/>
              </a:rPr>
              <a:t>)—&gt;studio(</a:t>
            </a:r>
            <a:r>
              <a:rPr lang="zh-CN" sz="2400" b="1">
                <a:solidFill>
                  <a:schemeClr val="accent4">
                    <a:lumMod val="50000"/>
                  </a:schemeClr>
                </a:solidFill>
                <a:latin typeface="Times New Roman" panose="02020603050405020304" charset="0"/>
                <a:ea typeface="宋体" panose="02010600030101010101" pitchFamily="2" charset="-122"/>
                <a:sym typeface="+mn-ea"/>
              </a:rPr>
              <a:t>录音棚，演播室</a:t>
            </a:r>
            <a:r>
              <a:rPr lang="en-US" sz="2400" b="1">
                <a:solidFill>
                  <a:schemeClr val="accent4">
                    <a:lumMod val="50000"/>
                  </a:schemeClr>
                </a:solidFill>
                <a:latin typeface="Times New Roman" panose="02020603050405020304" charset="0"/>
                <a:ea typeface="宋体" panose="02010600030101010101" pitchFamily="2" charset="-122"/>
                <a:sym typeface="+mn-ea"/>
              </a:rPr>
              <a:t>)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nvSpPr>
        <p:spPr>
          <a:xfrm>
            <a:off x="201295" y="2847975"/>
            <a:ext cx="11991340" cy="353822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15. </a:t>
            </a:r>
            <a:r>
              <a:rPr lang="en-US" sz="3200" b="1">
                <a:latin typeface="Times New Roman" panose="02020603050405020304" charset="0"/>
                <a:ea typeface="宋体" panose="02010600030101010101" pitchFamily="2" charset="-122"/>
                <a:cs typeface="Times New Roman" panose="02020603050405020304" charset="0"/>
              </a:rPr>
              <a:t>ordinary ['ɔ:dən(ə)rɪ]adj. </a:t>
            </a:r>
            <a:r>
              <a:rPr lang="en-US" sz="3200" b="1">
                <a:latin typeface="Times New Roman" panose="02020603050405020304" charset="0"/>
                <a:ea typeface="宋体" panose="02010600030101010101" pitchFamily="2" charset="-122"/>
              </a:rPr>
              <a:t>______________________</a:t>
            </a:r>
            <a:endParaRPr lang="zh-CN" sz="2400" b="1">
              <a:latin typeface="Times New Roman" panose="02020603050405020304" charset="0"/>
              <a:ea typeface="宋体" panose="02010600030101010101" pitchFamily="2" charset="-122"/>
              <a:cs typeface="Times New Roman" panose="02020603050405020304" charset="0"/>
            </a:endParaRPr>
          </a:p>
          <a:p>
            <a:pPr indent="0"/>
            <a:endParaRPr lang="en-US" sz="2400" b="0">
              <a:latin typeface="Times New Roman" panose="02020603050405020304" charset="0"/>
              <a:ea typeface="宋体" panose="02010600030101010101" pitchFamily="2" charset="-122"/>
              <a:cs typeface="Times New Roman" panose="02020603050405020304" charset="0"/>
            </a:endParaRPr>
          </a:p>
          <a:p>
            <a:pPr indent="0"/>
            <a:endParaRPr lang="en-US" sz="2400" b="0">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 </a:t>
            </a:r>
            <a:r>
              <a:rPr lang="en-US" sz="2400" b="1">
                <a:latin typeface="Times New Roman" panose="02020603050405020304" charset="0"/>
                <a:ea typeface="宋体" panose="02010600030101010101" pitchFamily="2" charset="-122"/>
              </a:rPr>
              <a:t>What I want is not just an </a:t>
            </a:r>
            <a:r>
              <a:rPr lang="en-US" sz="2400" b="1">
                <a:solidFill>
                  <a:schemeClr val="accent4">
                    <a:lumMod val="50000"/>
                  </a:schemeClr>
                </a:solidFill>
                <a:latin typeface="Times New Roman" panose="02020603050405020304" charset="0"/>
                <a:ea typeface="宋体" panose="02010600030101010101" pitchFamily="2" charset="-122"/>
              </a:rPr>
              <a:t>ordinary</a:t>
            </a:r>
            <a:r>
              <a:rPr lang="en-US" sz="2400" b="1">
                <a:latin typeface="Times New Roman" panose="02020603050405020304" charset="0"/>
                <a:ea typeface="宋体" panose="02010600030101010101" pitchFamily="2" charset="-122"/>
              </a:rPr>
              <a:t> cafe but a very special one. (2019全国III)</a:t>
            </a:r>
            <a:endParaRPr lang="en-US" sz="2400" b="1">
              <a:latin typeface="Times New Roman" panose="02020603050405020304" charset="0"/>
              <a:ea typeface="宋体" panose="02010600030101010101" pitchFamily="2" charset="-122"/>
            </a:endParaRPr>
          </a:p>
          <a:p>
            <a:pPr indent="0"/>
            <a:r>
              <a:rPr lang="en-US" altLang="zh-CN" sz="2400" b="1">
                <a:latin typeface="Times New Roman" panose="02020603050405020304" charset="0"/>
                <a:ea typeface="宋体" panose="02010600030101010101" pitchFamily="2" charset="-122"/>
              </a:rPr>
              <a:t>我想要的不只是一个普通的咖啡馆，而是一个非常特别的咖啡馆。</a:t>
            </a:r>
            <a:endParaRPr lang="en-US" altLang="zh-CN" sz="2400" b="1">
              <a:latin typeface="Times New Roman" panose="02020603050405020304" charset="0"/>
              <a:ea typeface="宋体" panose="02010600030101010101" pitchFamily="2" charset="-122"/>
            </a:endParaRPr>
          </a:p>
          <a:p>
            <a:pPr indent="0"/>
            <a:r>
              <a:rPr lang="en-US" altLang="zh-CN" sz="2400" b="1">
                <a:latin typeface="Times New Roman" panose="02020603050405020304" charset="0"/>
                <a:ea typeface="宋体" panose="02010600030101010101" pitchFamily="2" charset="-122"/>
              </a:rPr>
              <a:t>But doing any </a:t>
            </a:r>
            <a:r>
              <a:rPr lang="en-US" altLang="zh-CN" sz="2400" b="1">
                <a:solidFill>
                  <a:schemeClr val="accent4">
                    <a:lumMod val="50000"/>
                  </a:schemeClr>
                </a:solidFill>
                <a:latin typeface="Times New Roman" panose="02020603050405020304" charset="0"/>
                <a:ea typeface="宋体" panose="02010600030101010101" pitchFamily="2" charset="-122"/>
              </a:rPr>
              <a:t>ordinary</a:t>
            </a:r>
            <a:r>
              <a:rPr lang="en-US" altLang="zh-CN" sz="2400" b="1">
                <a:latin typeface="Times New Roman" panose="02020603050405020304" charset="0"/>
                <a:ea typeface="宋体" panose="02010600030101010101" pitchFamily="2" charset="-122"/>
              </a:rPr>
              <a:t> job as well as one can is in itself an admirable commitment.</a:t>
            </a:r>
            <a:endParaRPr lang="en-US" altLang="zh-CN" sz="2400" b="1">
              <a:latin typeface="Times New Roman" panose="02020603050405020304" charset="0"/>
              <a:ea typeface="宋体" panose="02010600030101010101" pitchFamily="2" charset="-122"/>
            </a:endParaRPr>
          </a:p>
          <a:p>
            <a:pPr indent="0"/>
            <a:r>
              <a:rPr lang="en-US" altLang="zh-CN" sz="2400" b="1">
                <a:latin typeface="Times New Roman" panose="02020603050405020304" charset="0"/>
                <a:ea typeface="宋体" panose="02010600030101010101" pitchFamily="2" charset="-122"/>
              </a:rPr>
              <a:t>(2019天津)但是，尽自己所能，做好任何一份普通的工作本身就是一种令人钦佩的承诺。</a:t>
            </a:r>
            <a:endParaRPr lang="en-US" altLang="zh-CN" sz="2400" b="1">
              <a:latin typeface="Times New Roman" panose="02020603050405020304" charset="0"/>
              <a:ea typeface="宋体" panose="02010600030101010101" pitchFamily="2" charset="-122"/>
            </a:endParaRPr>
          </a:p>
          <a:p>
            <a:pPr indent="0"/>
            <a:r>
              <a:rPr lang="en-US" altLang="zh-CN" sz="2400" b="1">
                <a:solidFill>
                  <a:schemeClr val="accent4">
                    <a:lumMod val="50000"/>
                  </a:schemeClr>
                </a:solidFill>
                <a:latin typeface="Times New Roman" panose="02020603050405020304" charset="0"/>
                <a:ea typeface="宋体" panose="02010600030101010101" pitchFamily="2" charset="-122"/>
              </a:rPr>
              <a:t>Ordinary</a:t>
            </a:r>
            <a:r>
              <a:rPr lang="en-US" altLang="zh-CN" sz="2400" b="1">
                <a:latin typeface="Times New Roman" panose="02020603050405020304" charset="0"/>
                <a:ea typeface="宋体" panose="02010600030101010101" pitchFamily="2" charset="-122"/>
              </a:rPr>
              <a:t> soap, used correctly, can deal with bacteria effectively.(2018北京)普通的肥皂，正确使用的话，可以有效地对付细菌。</a:t>
            </a:r>
            <a:endParaRPr lang="en-US" altLang="zh-CN" sz="2400" b="1">
              <a:latin typeface="Times New Roman" panose="02020603050405020304" charset="0"/>
              <a:ea typeface="宋体" panose="02010600030101010101" pitchFamily="2" charset="-122"/>
            </a:endParaRPr>
          </a:p>
        </p:txBody>
      </p:sp>
      <p:sp>
        <p:nvSpPr>
          <p:cNvPr id="3" name="文本框 2"/>
          <p:cNvSpPr txBox="1"/>
          <p:nvPr/>
        </p:nvSpPr>
        <p:spPr>
          <a:xfrm>
            <a:off x="367665" y="3372485"/>
            <a:ext cx="7907020" cy="829945"/>
          </a:xfrm>
          <a:prstGeom prst="rect">
            <a:avLst/>
          </a:prstGeom>
          <a:noFill/>
        </p:spPr>
        <p:txBody>
          <a:bodyPr wrap="square" rtlCol="0">
            <a:spAutoFit/>
          </a:bodyPr>
          <a:p>
            <a:pPr indent="0"/>
            <a:r>
              <a:rPr lang="zh-CN" sz="2400" b="1">
                <a:solidFill>
                  <a:schemeClr val="accent4">
                    <a:lumMod val="50000"/>
                  </a:schemeClr>
                </a:solidFill>
                <a:ea typeface="宋体" panose="02010600030101010101" pitchFamily="2" charset="-122"/>
                <a:sym typeface="+mn-ea"/>
              </a:rPr>
              <a:t>词根词缀：</a:t>
            </a:r>
            <a:r>
              <a:rPr lang="en-US" sz="2400" b="1">
                <a:solidFill>
                  <a:schemeClr val="accent4">
                    <a:lumMod val="50000"/>
                  </a:schemeClr>
                </a:solidFill>
                <a:latin typeface="Times New Roman" panose="02020603050405020304" charset="0"/>
                <a:ea typeface="宋体" panose="02010600030101010101" pitchFamily="2" charset="-122"/>
                <a:sym typeface="+mn-ea"/>
              </a:rPr>
              <a:t>ord-(order</a:t>
            </a:r>
            <a:r>
              <a:rPr lang="zh-CN" sz="2400" b="1">
                <a:solidFill>
                  <a:schemeClr val="accent4">
                    <a:lumMod val="50000"/>
                  </a:schemeClr>
                </a:solidFill>
                <a:ea typeface="宋体" panose="02010600030101010101" pitchFamily="2" charset="-122"/>
                <a:sym typeface="+mn-ea"/>
              </a:rPr>
              <a:t>次序</a:t>
            </a:r>
            <a:r>
              <a:rPr lang="en-US" sz="2400" b="1">
                <a:solidFill>
                  <a:schemeClr val="accent4">
                    <a:lumMod val="50000"/>
                  </a:schemeClr>
                </a:solidFill>
                <a:latin typeface="Times New Roman" panose="02020603050405020304" charset="0"/>
                <a:ea typeface="宋体" panose="02010600030101010101" pitchFamily="2" charset="-122"/>
                <a:sym typeface="+mn-ea"/>
              </a:rPr>
              <a:t>)+in-(</a:t>
            </a:r>
            <a:r>
              <a:rPr lang="zh-CN" sz="2400" b="1">
                <a:solidFill>
                  <a:schemeClr val="accent4">
                    <a:lumMod val="50000"/>
                  </a:schemeClr>
                </a:solidFill>
                <a:ea typeface="宋体" panose="02010600030101010101" pitchFamily="2" charset="-122"/>
                <a:sym typeface="+mn-ea"/>
              </a:rPr>
              <a:t>里</a:t>
            </a:r>
            <a:r>
              <a:rPr lang="en-US" sz="2400" b="1">
                <a:solidFill>
                  <a:schemeClr val="accent4">
                    <a:lumMod val="50000"/>
                  </a:schemeClr>
                </a:solidFill>
                <a:latin typeface="Times New Roman" panose="02020603050405020304" charset="0"/>
                <a:ea typeface="宋体" panose="02010600030101010101" pitchFamily="2" charset="-122"/>
                <a:sym typeface="+mn-ea"/>
              </a:rPr>
              <a:t>)+-ary(</a:t>
            </a:r>
            <a:r>
              <a:rPr lang="zh-CN" sz="2400" b="1">
                <a:solidFill>
                  <a:schemeClr val="accent4">
                    <a:lumMod val="50000"/>
                  </a:schemeClr>
                </a:solidFill>
                <a:ea typeface="宋体" panose="02010600030101010101" pitchFamily="2" charset="-122"/>
                <a:sym typeface="+mn-ea"/>
              </a:rPr>
              <a:t>形容词后缀</a:t>
            </a:r>
            <a:r>
              <a:rPr lang="en-US" sz="2400" b="1">
                <a:solidFill>
                  <a:schemeClr val="accent4">
                    <a:lumMod val="50000"/>
                  </a:schemeClr>
                </a:solidFill>
                <a:latin typeface="Times New Roman" panose="02020603050405020304" charset="0"/>
                <a:ea typeface="宋体" panose="02010600030101010101" pitchFamily="2" charset="-122"/>
                <a:sym typeface="+mn-ea"/>
              </a:rPr>
              <a:t>)</a:t>
            </a:r>
            <a:r>
              <a:rPr lang="zh-CN" sz="2400" b="1">
                <a:solidFill>
                  <a:schemeClr val="accent4">
                    <a:lumMod val="50000"/>
                  </a:schemeClr>
                </a:solidFill>
                <a:ea typeface="宋体" panose="02010600030101010101" pitchFamily="2" charset="-122"/>
                <a:sym typeface="+mn-ea"/>
              </a:rPr>
              <a:t>：</a:t>
            </a:r>
            <a:endParaRPr lang="zh-CN" sz="2400" b="1">
              <a:solidFill>
                <a:schemeClr val="accent4">
                  <a:lumMod val="50000"/>
                </a:schemeClr>
              </a:solidFill>
              <a:ea typeface="宋体" panose="02010600030101010101" pitchFamily="2" charset="-122"/>
            </a:endParaRPr>
          </a:p>
          <a:p>
            <a:pPr indent="0"/>
            <a:r>
              <a:rPr lang="zh-CN" sz="2400" b="1">
                <a:solidFill>
                  <a:schemeClr val="accent4">
                    <a:lumMod val="50000"/>
                  </a:schemeClr>
                </a:solidFill>
                <a:ea typeface="宋体" panose="02010600030101010101" pitchFamily="2" charset="-122"/>
                <a:sym typeface="+mn-ea"/>
              </a:rPr>
              <a:t>在次序中的</a:t>
            </a:r>
            <a:r>
              <a:rPr lang="en-US" sz="2400" b="1">
                <a:solidFill>
                  <a:schemeClr val="accent4">
                    <a:lumMod val="50000"/>
                  </a:schemeClr>
                </a:solidFill>
                <a:latin typeface="Times New Roman" panose="02020603050405020304" charset="0"/>
                <a:ea typeface="宋体" panose="02010600030101010101" pitchFamily="2" charset="-122"/>
                <a:sym typeface="+mn-ea"/>
              </a:rPr>
              <a:t>——</a:t>
            </a:r>
            <a:r>
              <a:rPr lang="zh-CN" sz="2400" b="1">
                <a:solidFill>
                  <a:schemeClr val="accent4">
                    <a:lumMod val="50000"/>
                  </a:schemeClr>
                </a:solidFill>
                <a:ea typeface="宋体" panose="02010600030101010101" pitchFamily="2" charset="-122"/>
                <a:sym typeface="+mn-ea"/>
              </a:rPr>
              <a:t>普通的，平凡的</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5368925" y="2788920"/>
            <a:ext cx="4374515" cy="583565"/>
          </a:xfrm>
          <a:prstGeom prst="rect">
            <a:avLst/>
          </a:prstGeom>
          <a:noFill/>
        </p:spPr>
        <p:txBody>
          <a:bodyPr wrap="square" rtlCol="0">
            <a:spAutoFit/>
          </a:bodyPr>
          <a:p>
            <a:pPr lvl="0" algn="l">
              <a:spcAft>
                <a:spcPts val="0"/>
              </a:spcAft>
              <a:buClrTx/>
              <a:buSzTx/>
              <a:buFontTx/>
            </a:pP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普通的, 平凡的, 平常的</a:t>
            </a:r>
            <a:endPar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82245" y="398780"/>
            <a:ext cx="11827510" cy="5262245"/>
          </a:xfrm>
          <a:prstGeom prst="rect">
            <a:avLst/>
          </a:prstGeom>
          <a:noFill/>
          <a:ln w="9525">
            <a:noFill/>
          </a:ln>
        </p:spPr>
        <p:txBody>
          <a:bodyPr wrap="square">
            <a:spAutoFit/>
          </a:bodyPr>
          <a:p>
            <a:pPr indent="0"/>
            <a:r>
              <a:rPr lang="en-US" sz="2800" b="1">
                <a:latin typeface="Times New Roman" panose="02020603050405020304" charset="0"/>
                <a:ea typeface="宋体" panose="02010600030101010101" pitchFamily="2" charset="-122"/>
                <a:cs typeface="Times New Roman" panose="02020603050405020304" charset="0"/>
                <a:sym typeface="+mn-ea"/>
              </a:rPr>
              <a:t>16. extraordinary [ɪk</a:t>
            </a:r>
            <a:r>
              <a:rPr lang="en-US" sz="2800" b="1">
                <a:latin typeface="Times New Roman" panose="02020603050405020304" charset="0"/>
                <a:ea typeface="宋体" panose="02010600030101010101" pitchFamily="2" charset="-122"/>
                <a:sym typeface="+mn-ea"/>
              </a:rPr>
              <a:t>ˈstrɔ:dnri]adj. ______________________</a:t>
            </a:r>
            <a:endParaRPr lang="en-US" sz="2800" b="1">
              <a:latin typeface="Times New Roman" panose="02020603050405020304" charset="0"/>
              <a:ea typeface="宋体" panose="02010600030101010101" pitchFamily="2" charset="-122"/>
            </a:endParaRPr>
          </a:p>
          <a:p>
            <a:pPr indent="0"/>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In Dallas, one dollar invested in arts could harvest an </a:t>
            </a: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extraordinary</a:t>
            </a:r>
            <a:r>
              <a:rPr lang="en-US" sz="2800" b="1">
                <a:latin typeface="Times New Roman" panose="02020603050405020304" charset="0"/>
                <a:ea typeface="宋体" panose="02010600030101010101" pitchFamily="2" charset="-122"/>
                <a:cs typeface="Times New Roman" panose="02020603050405020304" charset="0"/>
              </a:rPr>
              <a:t> return of nearly $300.(2018</a:t>
            </a:r>
            <a:r>
              <a:rPr lang="zh-CN" sz="2800" b="1">
                <a:latin typeface="Times New Roman" panose="02020603050405020304" charset="0"/>
                <a:ea typeface="宋体" panose="02010600030101010101" pitchFamily="2" charset="-122"/>
              </a:rPr>
              <a:t>江苏</a:t>
            </a:r>
            <a:r>
              <a:rPr lang="en-US" sz="2800" b="1">
                <a:latin typeface="Times New Roman" panose="02020603050405020304" charset="0"/>
                <a:ea typeface="宋体" panose="02010600030101010101" pitchFamily="2" charset="-122"/>
              </a:rPr>
              <a:t>)</a:t>
            </a:r>
            <a:r>
              <a:rPr lang="zh-CN" sz="2800" b="1">
                <a:latin typeface="Times New Roman" panose="02020603050405020304" charset="0"/>
                <a:ea typeface="宋体" panose="02010600030101010101" pitchFamily="2" charset="-122"/>
              </a:rPr>
              <a:t>在达拉斯，投资于艺术的</a:t>
            </a:r>
            <a:r>
              <a:rPr lang="en-US" sz="2800" b="1">
                <a:latin typeface="Times New Roman" panose="02020603050405020304" charset="0"/>
                <a:ea typeface="宋体" panose="02010600030101010101" pitchFamily="2" charset="-122"/>
                <a:cs typeface="Times New Roman" panose="02020603050405020304" charset="0"/>
              </a:rPr>
              <a:t>1</a:t>
            </a:r>
            <a:r>
              <a:rPr lang="zh-CN" sz="2800" b="1">
                <a:latin typeface="Times New Roman" panose="02020603050405020304" charset="0"/>
                <a:ea typeface="宋体" panose="02010600030101010101" pitchFamily="2" charset="-122"/>
              </a:rPr>
              <a:t>美元可以获得近</a:t>
            </a:r>
            <a:r>
              <a:rPr lang="en-US" sz="2800" b="1">
                <a:latin typeface="Times New Roman" panose="02020603050405020304" charset="0"/>
                <a:ea typeface="宋体" panose="02010600030101010101" pitchFamily="2" charset="-122"/>
              </a:rPr>
              <a:t>300</a:t>
            </a:r>
            <a:r>
              <a:rPr lang="zh-CN" sz="2800" b="1">
                <a:latin typeface="Times New Roman" panose="02020603050405020304" charset="0"/>
                <a:ea typeface="宋体" panose="02010600030101010101" pitchFamily="2" charset="-122"/>
              </a:rPr>
              <a:t>美元的非凡回报。</a:t>
            </a:r>
            <a:r>
              <a:rPr lang="en-US" sz="2800" b="1">
                <a:latin typeface="Times New Roman" panose="02020603050405020304" charset="0"/>
                <a:ea typeface="宋体" panose="02010600030101010101" pitchFamily="2" charset="-122"/>
                <a:cs typeface="Times New Roman" panose="02020603050405020304" charset="0"/>
              </a:rPr>
              <a:t>When asked about happiness,we usually think of something extraordinary, an absolute delight,which seems to get rarer the older we get.(2013</a:t>
            </a:r>
            <a:r>
              <a:rPr lang="zh-CN" sz="2800" b="1">
                <a:latin typeface="Times New Roman" panose="02020603050405020304" charset="0"/>
                <a:ea typeface="宋体" panose="02010600030101010101" pitchFamily="2" charset="-122"/>
              </a:rPr>
              <a:t>天津</a:t>
            </a:r>
            <a:r>
              <a:rPr lang="en-US" sz="2800" b="1">
                <a:latin typeface="Times New Roman" panose="02020603050405020304" charset="0"/>
                <a:ea typeface="宋体" panose="02010600030101010101" pitchFamily="2" charset="-122"/>
              </a:rPr>
              <a:t>) </a:t>
            </a:r>
            <a:r>
              <a:rPr lang="zh-CN" sz="2800" b="1">
                <a:latin typeface="Times New Roman" panose="02020603050405020304" charset="0"/>
                <a:ea typeface="宋体" panose="02010600030101010101" pitchFamily="2" charset="-122"/>
              </a:rPr>
              <a:t>当被问及幸福时，我们通常会想到一些不同寻常的事情，一种绝对的喜悦，随着年龄的增长，这种喜悦似乎越来越少。</a:t>
            </a:r>
            <a:r>
              <a:rPr lang="en-US" sz="2800" b="1">
                <a:latin typeface="Times New Roman" panose="02020603050405020304" charset="0"/>
                <a:ea typeface="宋体" panose="02010600030101010101" pitchFamily="2" charset="-122"/>
                <a:cs typeface="Times New Roman" panose="02020603050405020304" charset="0"/>
              </a:rPr>
              <a:t>In spite of the experiments, the idea of an animal compass seemed pretty extraordinary.(2010</a:t>
            </a:r>
            <a:r>
              <a:rPr lang="zh-CN" sz="2800" b="1">
                <a:latin typeface="Times New Roman" panose="02020603050405020304" charset="0"/>
                <a:ea typeface="宋体" panose="02010600030101010101" pitchFamily="2" charset="-122"/>
              </a:rPr>
              <a:t>江苏</a:t>
            </a:r>
            <a:r>
              <a:rPr lang="en-US" sz="2800" b="1">
                <a:latin typeface="Times New Roman" panose="02020603050405020304" charset="0"/>
                <a:ea typeface="宋体" panose="02010600030101010101" pitchFamily="2" charset="-122"/>
              </a:rPr>
              <a:t>)</a:t>
            </a:r>
            <a:r>
              <a:rPr lang="zh-CN" sz="2800" b="1">
                <a:latin typeface="Times New Roman" panose="02020603050405020304" charset="0"/>
                <a:ea typeface="宋体" panose="02010600030101010101" pitchFamily="2" charset="-122"/>
              </a:rPr>
              <a:t>尽管做了这些实验，但动物指南针的想法似乎仍相当超凡脱俗。</a:t>
            </a:r>
            <a:endParaRPr lang="zh-CN" altLang="en-US" sz="2800" b="1"/>
          </a:p>
        </p:txBody>
      </p:sp>
      <p:sp>
        <p:nvSpPr>
          <p:cNvPr id="7" name="文本框 6"/>
          <p:cNvSpPr txBox="1"/>
          <p:nvPr/>
        </p:nvSpPr>
        <p:spPr>
          <a:xfrm>
            <a:off x="5617210" y="300990"/>
            <a:ext cx="4182745" cy="583565"/>
          </a:xfrm>
          <a:prstGeom prst="rect">
            <a:avLst/>
          </a:prstGeom>
          <a:noFill/>
        </p:spPr>
        <p:txBody>
          <a:bodyPr wrap="square" rtlCol="0">
            <a:spAutoFit/>
          </a:bodyPr>
          <a:p>
            <a:pPr lvl="0" algn="l">
              <a:spcAft>
                <a:spcPts val="0"/>
              </a:spcAft>
              <a:buClrTx/>
              <a:buSzTx/>
              <a:buFontTx/>
            </a:pP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非凡的</a:t>
            </a:r>
            <a:r>
              <a:rPr lang="en-US" altLang="zh-CN"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卓越的</a:t>
            </a:r>
            <a:r>
              <a:rPr lang="en-US" altLang="zh-CN"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离奇的</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ord-次序填空"/>
          <p:cNvPicPr>
            <a:picLocks noChangeAspect="1"/>
          </p:cNvPicPr>
          <p:nvPr>
            <p:custDataLst>
              <p:tags r:id="rId1"/>
            </p:custDataLst>
          </p:nvPr>
        </p:nvPicPr>
        <p:blipFill>
          <a:blip r:embed="rId2"/>
          <a:stretch>
            <a:fillRect/>
          </a:stretch>
        </p:blipFill>
        <p:spPr>
          <a:xfrm>
            <a:off x="635" y="417830"/>
            <a:ext cx="12192000" cy="5663565"/>
          </a:xfrm>
          <a:prstGeom prst="rect">
            <a:avLst/>
          </a:prstGeom>
        </p:spPr>
      </p:pic>
      <p:sp>
        <p:nvSpPr>
          <p:cNvPr id="5" name="文本框 4"/>
          <p:cNvSpPr txBox="1"/>
          <p:nvPr/>
        </p:nvSpPr>
        <p:spPr>
          <a:xfrm>
            <a:off x="1247775" y="2926715"/>
            <a:ext cx="1097280" cy="645160"/>
          </a:xfrm>
          <a:prstGeom prst="rect">
            <a:avLst/>
          </a:prstGeom>
          <a:noFill/>
        </p:spPr>
        <p:txBody>
          <a:bodyPr wrap="none" rtlCol="0">
            <a:spAutoFit/>
          </a:bodyPr>
          <a:p>
            <a:pPr algn="l"/>
            <a:r>
              <a:rPr lang="zh-CN" altLang="en-US" sz="3600" b="1">
                <a:solidFill>
                  <a:srgbClr val="7030A0"/>
                </a:solidFill>
                <a:latin typeface="Times New Roman" panose="02020603050405020304" charset="0"/>
                <a:cs typeface="Times New Roman" panose="02020603050405020304" charset="0"/>
                <a:sym typeface="+mn-ea"/>
              </a:rPr>
              <a:t>次序</a:t>
            </a:r>
            <a:endParaRPr lang="zh-CN" altLang="en-US" sz="3600" b="1">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3933825" y="942975"/>
            <a:ext cx="3396615" cy="460375"/>
          </a:xfrm>
          <a:prstGeom prst="rect">
            <a:avLst/>
          </a:prstGeom>
          <a:noFill/>
        </p:spPr>
        <p:txBody>
          <a:bodyPr wrap="square" rtlCol="0">
            <a:spAutoFit/>
          </a:bodyPr>
          <a:p>
            <a:pPr algn="l"/>
            <a:r>
              <a:rPr lang="zh-CN" altLang="en-US" sz="2400" b="1">
                <a:solidFill>
                  <a:srgbClr val="7030A0"/>
                </a:solidFill>
                <a:latin typeface="Times New Roman" panose="02020603050405020304" charset="0"/>
                <a:cs typeface="Times New Roman" panose="02020603050405020304" charset="0"/>
                <a:sym typeface="+mn-ea"/>
              </a:rPr>
              <a:t>命令</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次序</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秩序</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定单</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6858635" y="942975"/>
            <a:ext cx="3396615" cy="460375"/>
          </a:xfrm>
          <a:prstGeom prst="rect">
            <a:avLst/>
          </a:prstGeom>
          <a:noFill/>
        </p:spPr>
        <p:txBody>
          <a:bodyPr wrap="square" rtlCol="0">
            <a:spAutoFit/>
          </a:bodyPr>
          <a:p>
            <a:pPr algn="l"/>
            <a:r>
              <a:rPr sz="2400" b="1">
                <a:solidFill>
                  <a:srgbClr val="7030A0"/>
                </a:solidFill>
                <a:latin typeface="Times New Roman" panose="02020603050405020304" charset="0"/>
                <a:cs typeface="Times New Roman" panose="02020603050405020304" charset="0"/>
                <a:sym typeface="+mn-ea"/>
              </a:rPr>
              <a:t>命令</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整理</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定购</a:t>
            </a:r>
            <a:endParaRPr sz="2400" b="1">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4300220" y="1984375"/>
            <a:ext cx="3396615" cy="460375"/>
          </a:xfrm>
          <a:prstGeom prst="rect">
            <a:avLst/>
          </a:prstGeom>
          <a:noFill/>
        </p:spPr>
        <p:txBody>
          <a:bodyPr wrap="square" rtlCol="0">
            <a:spAutoFit/>
          </a:bodyPr>
          <a:p>
            <a:pPr algn="l"/>
            <a:r>
              <a:rPr sz="2400" b="1">
                <a:solidFill>
                  <a:srgbClr val="7030A0"/>
                </a:solidFill>
                <a:latin typeface="Times New Roman" panose="02020603050405020304" charset="0"/>
                <a:cs typeface="Times New Roman" panose="02020603050405020304" charset="0"/>
                <a:sym typeface="+mn-ea"/>
              </a:rPr>
              <a:t>有秩序的</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整齐的</a:t>
            </a:r>
            <a:endParaRPr sz="24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7083425" y="1984375"/>
            <a:ext cx="1545590" cy="460375"/>
          </a:xfrm>
          <a:prstGeom prst="rect">
            <a:avLst/>
          </a:prstGeom>
          <a:noFill/>
        </p:spPr>
        <p:txBody>
          <a:bodyPr wrap="square" rtlCol="0">
            <a:spAutoFit/>
          </a:bodyPr>
          <a:p>
            <a:pPr algn="l"/>
            <a:r>
              <a:rPr sz="2400" b="1">
                <a:solidFill>
                  <a:srgbClr val="7030A0"/>
                </a:solidFill>
                <a:latin typeface="Times New Roman" panose="02020603050405020304" charset="0"/>
                <a:cs typeface="Times New Roman" panose="02020603050405020304" charset="0"/>
                <a:sym typeface="+mn-ea"/>
              </a:rPr>
              <a:t>依序</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依次</a:t>
            </a:r>
            <a:endParaRPr sz="2400" b="1">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4397375" y="3019425"/>
            <a:ext cx="3396615" cy="460375"/>
          </a:xfrm>
          <a:prstGeom prst="rect">
            <a:avLst/>
          </a:prstGeom>
          <a:noFill/>
        </p:spPr>
        <p:txBody>
          <a:bodyPr wrap="square" rtlCol="0">
            <a:spAutoFit/>
          </a:bodyPr>
          <a:p>
            <a:pPr algn="l"/>
            <a:r>
              <a:rPr sz="2400" b="1">
                <a:solidFill>
                  <a:srgbClr val="7030A0"/>
                </a:solidFill>
                <a:latin typeface="Times New Roman" panose="02020603050405020304" charset="0"/>
                <a:cs typeface="Times New Roman" panose="02020603050405020304" charset="0"/>
                <a:sym typeface="+mn-ea"/>
              </a:rPr>
              <a:t>普通的</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平凡的</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平常的</a:t>
            </a:r>
            <a:endParaRPr sz="2400" b="1">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9542780" y="3018790"/>
            <a:ext cx="2232025" cy="460375"/>
          </a:xfrm>
          <a:prstGeom prst="rect">
            <a:avLst/>
          </a:prstGeom>
          <a:noFill/>
        </p:spPr>
        <p:txBody>
          <a:bodyPr wrap="square" rtlCol="0">
            <a:spAutoFit/>
          </a:bodyPr>
          <a:p>
            <a:pPr algn="l"/>
            <a:r>
              <a:rPr sz="2400" b="1">
                <a:solidFill>
                  <a:srgbClr val="7030A0"/>
                </a:solidFill>
                <a:latin typeface="Times New Roman" panose="02020603050405020304" charset="0"/>
                <a:cs typeface="Times New Roman" panose="02020603050405020304" charset="0"/>
                <a:sym typeface="+mn-ea"/>
              </a:rPr>
              <a:t>非凡的</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卓越的</a:t>
            </a:r>
            <a:endParaRPr sz="2400" b="1">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4219575" y="4027805"/>
            <a:ext cx="1731010" cy="460375"/>
          </a:xfrm>
          <a:prstGeom prst="rect">
            <a:avLst/>
          </a:prstGeom>
          <a:noFill/>
        </p:spPr>
        <p:txBody>
          <a:bodyPr wrap="square" rtlCol="0">
            <a:spAutoFit/>
          </a:bodyPr>
          <a:p>
            <a:pPr algn="l"/>
            <a:r>
              <a:rPr sz="2400" b="1">
                <a:solidFill>
                  <a:srgbClr val="7030A0"/>
                </a:solidFill>
                <a:latin typeface="Times New Roman" panose="02020603050405020304" charset="0"/>
                <a:cs typeface="Times New Roman" panose="02020603050405020304" charset="0"/>
                <a:sym typeface="+mn-ea"/>
              </a:rPr>
              <a:t>混乱</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骚乱</a:t>
            </a:r>
            <a:endParaRPr sz="2400" b="1">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6230620" y="4027805"/>
            <a:ext cx="2295525" cy="460375"/>
          </a:xfrm>
          <a:prstGeom prst="rect">
            <a:avLst/>
          </a:prstGeom>
          <a:noFill/>
        </p:spPr>
        <p:txBody>
          <a:bodyPr wrap="square" rtlCol="0">
            <a:spAutoFit/>
          </a:bodyPr>
          <a:p>
            <a:pPr algn="l"/>
            <a:r>
              <a:rPr sz="2400" b="1">
                <a:solidFill>
                  <a:srgbClr val="7030A0"/>
                </a:solidFill>
                <a:latin typeface="Times New Roman" panose="02020603050405020304" charset="0"/>
                <a:cs typeface="Times New Roman" panose="02020603050405020304" charset="0"/>
                <a:sym typeface="+mn-ea"/>
              </a:rPr>
              <a:t>使失调</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扰乱</a:t>
            </a:r>
            <a:endParaRPr sz="2400" b="1">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3933825" y="5058410"/>
            <a:ext cx="2230755" cy="460375"/>
          </a:xfrm>
          <a:prstGeom prst="rect">
            <a:avLst/>
          </a:prstGeom>
          <a:noFill/>
        </p:spPr>
        <p:txBody>
          <a:bodyPr wrap="square" rtlCol="0">
            <a:spAutoFit/>
          </a:bodyPr>
          <a:p>
            <a:pPr algn="l"/>
            <a:r>
              <a:rPr sz="2400" b="1">
                <a:solidFill>
                  <a:srgbClr val="7030A0"/>
                </a:solidFill>
                <a:latin typeface="Times New Roman" panose="02020603050405020304" charset="0"/>
                <a:cs typeface="Times New Roman" panose="02020603050405020304" charset="0"/>
                <a:sym typeface="+mn-ea"/>
              </a:rPr>
              <a:t>服从</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顺从</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听从</a:t>
            </a:r>
            <a:endParaRPr sz="2400" b="1">
              <a:solidFill>
                <a:srgbClr val="7030A0"/>
              </a:solidFill>
              <a:latin typeface="Times New Roman" panose="02020603050405020304" charset="0"/>
              <a:cs typeface="Times New Roman" panose="02020603050405020304" charset="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144780"/>
            <a:ext cx="12191365" cy="304609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cs typeface="Times New Roman" panose="02020603050405020304" charset="0"/>
              </a:rPr>
              <a:t>16. enable [ɪn'eɪb(ə)]vt. </a:t>
            </a:r>
            <a:r>
              <a:rPr lang="en-US" sz="3200" b="1">
                <a:latin typeface="Times New Roman" panose="02020603050405020304" charset="0"/>
                <a:ea typeface="宋体" panose="02010600030101010101" pitchFamily="2" charset="-122"/>
              </a:rPr>
              <a:t>_______</a:t>
            </a:r>
            <a:endParaRPr lang="en-US" sz="3200" b="1">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cs typeface="Times New Roman" panose="02020603050405020304" charset="0"/>
              </a:rPr>
              <a:t>This </a:t>
            </a: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enabled</a:t>
            </a:r>
            <a:r>
              <a:rPr lang="en-US" sz="3200" b="1">
                <a:latin typeface="Times New Roman" panose="02020603050405020304" charset="0"/>
                <a:ea typeface="宋体" panose="02010600030101010101" pitchFamily="2" charset="-122"/>
                <a:cs typeface="Times New Roman" panose="02020603050405020304" charset="0"/>
              </a:rPr>
              <a:t> Emma to give birth to five baby cranes.(2019</a:t>
            </a:r>
            <a:r>
              <a:rPr lang="zh-CN" sz="3200" b="1">
                <a:latin typeface="Times New Roman" panose="02020603050405020304" charset="0"/>
                <a:ea typeface="宋体" panose="02010600030101010101" pitchFamily="2" charset="-122"/>
              </a:rPr>
              <a:t>江苏</a:t>
            </a:r>
            <a:r>
              <a:rPr lang="en-US" sz="3200" b="1">
                <a:latin typeface="Times New Roman" panose="02020603050405020304" charset="0"/>
                <a:ea typeface="宋体" panose="02010600030101010101" pitchFamily="2" charset="-122"/>
              </a:rPr>
              <a:t>)</a:t>
            </a:r>
            <a:endParaRPr lang="en-US" sz="3200" b="1">
              <a:latin typeface="Times New Roman" panose="02020603050405020304" charset="0"/>
              <a:ea typeface="宋体" panose="02010600030101010101" pitchFamily="2" charset="-122"/>
            </a:endParaRPr>
          </a:p>
          <a:p>
            <a:pPr indent="0"/>
            <a:r>
              <a:rPr lang="zh-CN" sz="3200" b="1">
                <a:latin typeface="Times New Roman" panose="02020603050405020304" charset="0"/>
                <a:ea typeface="宋体" panose="02010600030101010101" pitchFamily="2" charset="-122"/>
              </a:rPr>
              <a:t>这使得艾玛生下了五只鹤宝宝。</a:t>
            </a:r>
            <a:r>
              <a:rPr lang="en-US" sz="3200" b="1">
                <a:latin typeface="Times New Roman" panose="02020603050405020304" charset="0"/>
                <a:ea typeface="宋体" panose="02010600030101010101" pitchFamily="2" charset="-122"/>
              </a:rPr>
              <a:t>Doing so will help you get into a better university, which will </a:t>
            </a:r>
            <a:r>
              <a:rPr lang="en-US" sz="3200" b="1">
                <a:solidFill>
                  <a:schemeClr val="accent4">
                    <a:lumMod val="50000"/>
                  </a:schemeClr>
                </a:solidFill>
                <a:latin typeface="Times New Roman" panose="02020603050405020304" charset="0"/>
                <a:ea typeface="宋体" panose="02010600030101010101" pitchFamily="2" charset="-122"/>
              </a:rPr>
              <a:t>enable</a:t>
            </a:r>
            <a:r>
              <a:rPr lang="en-US" sz="3200" b="1">
                <a:latin typeface="Times New Roman" panose="02020603050405020304" charset="0"/>
                <a:ea typeface="宋体" panose="02010600030101010101" pitchFamily="2" charset="-122"/>
              </a:rPr>
              <a:t> you to have a bright future.</a:t>
            </a:r>
            <a:r>
              <a:rPr lang="en-US" sz="3200" b="1">
                <a:latin typeface="Times New Roman" panose="02020603050405020304" charset="0"/>
                <a:ea typeface="宋体" panose="02010600030101010101" pitchFamily="2" charset="-122"/>
                <a:cs typeface="Times New Roman" panose="02020603050405020304" charset="0"/>
              </a:rPr>
              <a:t>(2016</a:t>
            </a:r>
            <a:r>
              <a:rPr lang="zh-CN" sz="3200" b="1">
                <a:latin typeface="Times New Roman" panose="02020603050405020304" charset="0"/>
                <a:ea typeface="宋体" panose="02010600030101010101" pitchFamily="2" charset="-122"/>
              </a:rPr>
              <a:t>浙江</a:t>
            </a:r>
            <a:r>
              <a:rPr lang="en-US" sz="3200" b="1">
                <a:latin typeface="Times New Roman" panose="02020603050405020304" charset="0"/>
                <a:ea typeface="宋体" panose="02010600030101010101" pitchFamily="2" charset="-122"/>
              </a:rPr>
              <a:t>)</a:t>
            </a:r>
            <a:r>
              <a:rPr lang="zh-CN" sz="3200" b="1">
                <a:ea typeface="宋体" panose="02010600030101010101" pitchFamily="2" charset="-122"/>
              </a:rPr>
              <a:t>这样做会帮助你进入一个更好的大学，这将使你有一个光明的未来。</a:t>
            </a:r>
            <a:endParaRPr lang="zh-CN" altLang="en-US" sz="3200" b="1"/>
          </a:p>
        </p:txBody>
      </p:sp>
      <p:sp>
        <p:nvSpPr>
          <p:cNvPr id="13" name="文本框 12"/>
          <p:cNvSpPr txBox="1"/>
          <p:nvPr/>
        </p:nvSpPr>
        <p:spPr>
          <a:xfrm>
            <a:off x="4121785" y="144780"/>
            <a:ext cx="1442085" cy="583565"/>
          </a:xfrm>
          <a:prstGeom prst="rect">
            <a:avLst/>
          </a:prstGeom>
          <a:noFill/>
        </p:spPr>
        <p:txBody>
          <a:bodyPr wrap="square" rtlCol="0">
            <a:spAutoFit/>
          </a:bodyPr>
          <a:p>
            <a:pPr lvl="0" algn="l">
              <a:spcAft>
                <a:spcPts val="0"/>
              </a:spcAft>
              <a:buClrTx/>
              <a:buSzTx/>
              <a:buFontTx/>
            </a:pP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使能够</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pic>
        <p:nvPicPr>
          <p:cNvPr id="2" name="图片 1" descr="able能够填空"/>
          <p:cNvPicPr>
            <a:picLocks noChangeAspect="1"/>
          </p:cNvPicPr>
          <p:nvPr/>
        </p:nvPicPr>
        <p:blipFill>
          <a:blip r:embed="rId1"/>
          <a:stretch>
            <a:fillRect/>
          </a:stretch>
        </p:blipFill>
        <p:spPr>
          <a:xfrm>
            <a:off x="0" y="3114675"/>
            <a:ext cx="12192000" cy="3742690"/>
          </a:xfrm>
          <a:prstGeom prst="rect">
            <a:avLst/>
          </a:prstGeom>
        </p:spPr>
      </p:pic>
      <p:sp>
        <p:nvSpPr>
          <p:cNvPr id="3" name="文本框 2"/>
          <p:cNvSpPr txBox="1"/>
          <p:nvPr/>
        </p:nvSpPr>
        <p:spPr>
          <a:xfrm>
            <a:off x="1962785" y="4694555"/>
            <a:ext cx="1442085" cy="583565"/>
          </a:xfrm>
          <a:prstGeom prst="rect">
            <a:avLst/>
          </a:prstGeom>
          <a:noFill/>
        </p:spPr>
        <p:txBody>
          <a:bodyPr wrap="square" rtlCol="0">
            <a:spAutoFit/>
          </a:bodyPr>
          <a:p>
            <a:pPr lvl="0" algn="l">
              <a:spcAft>
                <a:spcPts val="0"/>
              </a:spcAft>
              <a:buClrTx/>
              <a:buSzTx/>
              <a:buFontTx/>
            </a:pP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使能够</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4" name="文本框 3"/>
          <p:cNvSpPr txBox="1"/>
          <p:nvPr/>
        </p:nvSpPr>
        <p:spPr>
          <a:xfrm>
            <a:off x="5497195" y="3536950"/>
            <a:ext cx="1006475" cy="460375"/>
          </a:xfrm>
          <a:prstGeom prst="rect">
            <a:avLst/>
          </a:prstGeom>
          <a:noFill/>
        </p:spPr>
        <p:txBody>
          <a:bodyPr wrap="square" rtlCol="0">
            <a:spAutoFit/>
          </a:bodyPr>
          <a:p>
            <a:pPr lvl="0" algn="l">
              <a:spcAft>
                <a:spcPts val="0"/>
              </a:spcAft>
              <a:buClrTx/>
              <a:buSzTx/>
              <a:buFontTx/>
            </a:pPr>
            <a:r>
              <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能力</a:t>
            </a:r>
            <a:endPar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5" name="文本框 4"/>
          <p:cNvSpPr txBox="1"/>
          <p:nvPr/>
        </p:nvSpPr>
        <p:spPr>
          <a:xfrm>
            <a:off x="5592445" y="4415790"/>
            <a:ext cx="1180465" cy="460375"/>
          </a:xfrm>
          <a:prstGeom prst="rect">
            <a:avLst/>
          </a:prstGeom>
          <a:noFill/>
        </p:spPr>
        <p:txBody>
          <a:bodyPr wrap="square" rtlCol="0">
            <a:spAutoFit/>
          </a:bodyPr>
          <a:p>
            <a:pPr lvl="0" algn="l">
              <a:spcAft>
                <a:spcPts val="0"/>
              </a:spcAft>
              <a:buClrTx/>
              <a:buSzTx/>
              <a:buFontTx/>
            </a:pPr>
            <a:r>
              <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使能够</a:t>
            </a:r>
            <a:endPar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6" name="文本框 5"/>
          <p:cNvSpPr txBox="1"/>
          <p:nvPr/>
        </p:nvSpPr>
        <p:spPr>
          <a:xfrm>
            <a:off x="9246870" y="4415790"/>
            <a:ext cx="2943860" cy="460375"/>
          </a:xfrm>
          <a:prstGeom prst="rect">
            <a:avLst/>
          </a:prstGeom>
          <a:noFill/>
        </p:spPr>
        <p:txBody>
          <a:bodyPr wrap="square" rtlCol="0">
            <a:spAutoFit/>
          </a:bodyPr>
          <a:p>
            <a:pPr lvl="0" algn="l">
              <a:spcAft>
                <a:spcPts val="0"/>
              </a:spcAft>
              <a:buClrTx/>
              <a:buSzTx/>
              <a:buFontTx/>
            </a:pPr>
            <a:r>
              <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使某人有能力做某事</a:t>
            </a:r>
            <a:endPar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8" name="文本框 7"/>
          <p:cNvSpPr txBox="1"/>
          <p:nvPr/>
        </p:nvSpPr>
        <p:spPr>
          <a:xfrm>
            <a:off x="5592445" y="5642610"/>
            <a:ext cx="2987040" cy="460375"/>
          </a:xfrm>
          <a:prstGeom prst="rect">
            <a:avLst/>
          </a:prstGeom>
          <a:noFill/>
        </p:spPr>
        <p:txBody>
          <a:bodyPr wrap="square" rtlCol="0">
            <a:spAutoFit/>
          </a:bodyPr>
          <a:p>
            <a:pPr lvl="0" algn="l">
              <a:spcAft>
                <a:spcPts val="0"/>
              </a:spcAft>
              <a:buClrTx/>
              <a:buSzTx/>
              <a:buFontTx/>
            </a:pPr>
            <a:r>
              <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使残疾</a:t>
            </a:r>
            <a:r>
              <a:rPr lang="en-US" altLang="zh-CN"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使失去能力</a:t>
            </a:r>
            <a:endPar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9" name="文本框 8"/>
          <p:cNvSpPr txBox="1"/>
          <p:nvPr/>
        </p:nvSpPr>
        <p:spPr>
          <a:xfrm>
            <a:off x="9594850" y="5278120"/>
            <a:ext cx="2597785" cy="460375"/>
          </a:xfrm>
          <a:prstGeom prst="rect">
            <a:avLst/>
          </a:prstGeom>
          <a:noFill/>
        </p:spPr>
        <p:txBody>
          <a:bodyPr wrap="square" rtlCol="0">
            <a:spAutoFit/>
          </a:bodyPr>
          <a:p>
            <a:pPr lvl="0" algn="l">
              <a:spcAft>
                <a:spcPts val="0"/>
              </a:spcAft>
              <a:buClrTx/>
              <a:buSzTx/>
              <a:buFontTx/>
            </a:pPr>
            <a:r>
              <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残废的</a:t>
            </a:r>
            <a:r>
              <a:rPr lang="en-US" altLang="zh-CN"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残疾的</a:t>
            </a:r>
            <a:endPar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0" name="文本框 9"/>
          <p:cNvSpPr txBox="1"/>
          <p:nvPr/>
        </p:nvSpPr>
        <p:spPr>
          <a:xfrm>
            <a:off x="9671050" y="5946775"/>
            <a:ext cx="1908810" cy="460375"/>
          </a:xfrm>
          <a:prstGeom prst="rect">
            <a:avLst/>
          </a:prstGeom>
          <a:noFill/>
        </p:spPr>
        <p:txBody>
          <a:bodyPr wrap="square" rtlCol="0">
            <a:spAutoFit/>
          </a:bodyPr>
          <a:p>
            <a:pPr lvl="0" algn="l">
              <a:spcAft>
                <a:spcPts val="0"/>
              </a:spcAft>
              <a:buClrTx/>
              <a:buSzTx/>
              <a:buFontTx/>
            </a:pPr>
            <a:r>
              <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残疾</a:t>
            </a:r>
            <a:r>
              <a:rPr lang="en-US" altLang="zh-CN"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无能</a:t>
            </a:r>
            <a:endPar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4" grpId="0"/>
      <p:bldP spid="5" grpId="0"/>
      <p:bldP spid="6"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scene3d>
              <a:camera prst="orthographicFront"/>
              <a:lightRig rig="threePt" dir="t"/>
            </a:scene3d>
          </a:bodyPr>
          <a:lstStyle/>
          <a:p>
            <a:r>
              <a:rPr lang="zh-CN" altLang="en-US" spc="600">
                <a:solidFill>
                  <a:schemeClr val="accent4">
                    <a:lumMod val="50000"/>
                  </a:schemeClr>
                </a:solidFill>
                <a:effectLst>
                  <a:outerShdw blurRad="38100" dist="19050" dir="2700000" algn="tl" rotWithShape="0">
                    <a:schemeClr val="dk1">
                      <a:alpha val="40000"/>
                    </a:schemeClr>
                  </a:outerShdw>
                </a:effectLst>
                <a:latin typeface="+mj-lt"/>
                <a:ea typeface="+mj-ea"/>
                <a:cs typeface="+mj-lt"/>
                <a:sym typeface="+mn-ea"/>
              </a:rPr>
              <a:t>人教版新教材 词汇导学练</a:t>
            </a:r>
            <a:endParaRPr lang="zh-CN" altLang="en-US" spc="600">
              <a:solidFill>
                <a:schemeClr val="accent4">
                  <a:lumMod val="50000"/>
                </a:schemeClr>
              </a:solidFill>
              <a:effectLst>
                <a:outerShdw blurRad="38100" dist="19050" dir="2700000" algn="tl" rotWithShape="0">
                  <a:schemeClr val="dk1">
                    <a:alpha val="40000"/>
                  </a:schemeClr>
                </a:outerShdw>
              </a:effectLst>
              <a:latin typeface="+mj-lt"/>
              <a:ea typeface="+mj-ea"/>
              <a:cs typeface="+mj-lt"/>
              <a:sym typeface="+mn-ea"/>
            </a:endParaRPr>
          </a:p>
        </p:txBody>
      </p:sp>
      <p:sp>
        <p:nvSpPr>
          <p:cNvPr id="3" name="副标题 2"/>
          <p:cNvSpPr>
            <a:spLocks noGrp="1"/>
          </p:cNvSpPr>
          <p:nvPr>
            <p:ph type="subTitle" idx="1"/>
            <p:custDataLst>
              <p:tags r:id="rId2"/>
            </p:custDataLst>
          </p:nvPr>
        </p:nvSpPr>
        <p:spPr/>
        <p:txBody>
          <a:bodyPr/>
          <a:lstStyle/>
          <a:p>
            <a:r>
              <a:rPr lang="en-US" altLang="zh-CN" sz="4800" b="1">
                <a:ln w="22225">
                  <a:solidFill>
                    <a:srgbClr val="7030A0"/>
                  </a:solidFill>
                  <a:prstDash val="solid"/>
                </a:ln>
                <a:solidFill>
                  <a:srgbClr val="7030A0"/>
                </a:solidFill>
                <a:effectLst/>
                <a:sym typeface="+mn-ea"/>
              </a:rPr>
              <a:t> Unit 5 Book 2 </a:t>
            </a:r>
            <a:endParaRPr lang="zh-CN" altLang="en-US" sz="4800"/>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82245" y="398780"/>
            <a:ext cx="11827510" cy="6185535"/>
          </a:xfrm>
          <a:prstGeom prst="rect">
            <a:avLst/>
          </a:prstGeom>
          <a:noFill/>
          <a:ln w="9525">
            <a:noFill/>
          </a:ln>
        </p:spPr>
        <p:txBody>
          <a:bodyPr wrap="square">
            <a:spAutoFit/>
          </a:bodyPr>
          <a:p>
            <a:pPr indent="0"/>
            <a:r>
              <a:rPr lang="en-US" sz="2800" b="1">
                <a:latin typeface="Times New Roman" panose="02020603050405020304" charset="0"/>
                <a:ea typeface="宋体" panose="02010600030101010101" pitchFamily="2" charset="-122"/>
                <a:sym typeface="+mn-ea"/>
              </a:rPr>
              <a:t>17. prove [pruːv]vt. ____________link.v.___________</a:t>
            </a:r>
            <a:endParaRPr lang="en-US" sz="2800" b="1">
              <a:latin typeface="Times New Roman" panose="02020603050405020304" charset="0"/>
              <a:ea typeface="宋体" panose="02010600030101010101" pitchFamily="2" charset="-122"/>
              <a:sym typeface="+mn-ea"/>
            </a:endParaRPr>
          </a:p>
          <a:p>
            <a:pPr indent="0"/>
            <a:r>
              <a:rPr lang="en-US" sz="2800" b="1">
                <a:latin typeface="Times New Roman" panose="02020603050405020304" charset="0"/>
                <a:ea typeface="宋体" panose="02010600030101010101" pitchFamily="2" charset="-122"/>
                <a:sym typeface="+mn-ea"/>
              </a:rPr>
              <a:t>_______ [pruːf]n. 证明；证据；考验；验证【pl:_______】</a:t>
            </a:r>
            <a:endParaRPr lang="en-US" sz="2800" b="1">
              <a:latin typeface="Times New Roman" panose="02020603050405020304" charset="0"/>
              <a:ea typeface="宋体" panose="02010600030101010101" pitchFamily="2" charset="-122"/>
              <a:sym typeface="+mn-ea"/>
            </a:endParaRPr>
          </a:p>
          <a:p>
            <a:pPr indent="0"/>
            <a:endParaRPr lang="en-US" sz="28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This research also helps to _______that characteristics such as persistence - which can be taught - are key to a child’s life success.(2020浙江一月) 这项研究还有助于证明，毅力等特征——这是可以教会的——是孩子一生成功的关键。</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I want _________ that I can teach myself a respectful profession, without going to college, and be just as good as, if not better than, my competitors.(2016北京) 我想证明，我可以不上大学，自学一门受人尊敬的职业，就算不比竞争对手强，至少也和他们一样优秀。</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For football and basketball, adding talented players to a team ________ a good method. (2019北京)对于足球和篮球来说，在一个球队中增加有天赋的球员被证明是一个好方法。</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His approach to the problem is special and ________ good. </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他处理这个问题的方法很特别，而且被证明很好。</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The case was dismissed in the absence of ________.这个案子由于缺乏证据而被驳回。</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Training is worthless unless there is _______ that it works.</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除非能证明训练有效，否则就是白搭。</a:t>
            </a:r>
            <a:endParaRPr lang="en-US" sz="2400" b="1">
              <a:latin typeface="Times New Roman" panose="02020603050405020304" charset="0"/>
              <a:ea typeface="宋体" panose="02010600030101010101" pitchFamily="2" charset="-122"/>
              <a:sym typeface="+mn-ea"/>
            </a:endParaRPr>
          </a:p>
        </p:txBody>
      </p:sp>
      <p:sp>
        <p:nvSpPr>
          <p:cNvPr id="7" name="文本框 6"/>
          <p:cNvSpPr txBox="1"/>
          <p:nvPr/>
        </p:nvSpPr>
        <p:spPr>
          <a:xfrm>
            <a:off x="3264535" y="331470"/>
            <a:ext cx="2134235" cy="583565"/>
          </a:xfrm>
          <a:prstGeom prst="rect">
            <a:avLst/>
          </a:prstGeom>
          <a:noFill/>
        </p:spPr>
        <p:txBody>
          <a:bodyPr wrap="square" rtlCol="0">
            <a:spAutoFit/>
          </a:bodyPr>
          <a:p>
            <a:pPr lvl="0" algn="l">
              <a:spcAft>
                <a:spcPts val="0"/>
              </a:spcAft>
              <a:buClrTx/>
              <a:buSzTx/>
              <a:buFontTx/>
            </a:pP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证明, 验证</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2" name="文本框 1"/>
          <p:cNvSpPr txBox="1"/>
          <p:nvPr/>
        </p:nvSpPr>
        <p:spPr>
          <a:xfrm>
            <a:off x="6353810" y="331470"/>
            <a:ext cx="2134235" cy="583565"/>
          </a:xfrm>
          <a:prstGeom prst="rect">
            <a:avLst/>
          </a:prstGeom>
          <a:noFill/>
        </p:spPr>
        <p:txBody>
          <a:bodyPr wrap="square" rtlCol="0">
            <a:spAutoFit/>
          </a:bodyPr>
          <a:p>
            <a:pPr lvl="0" algn="l">
              <a:spcAft>
                <a:spcPts val="0"/>
              </a:spcAft>
              <a:buClrTx/>
              <a:buSzTx/>
              <a:buFontTx/>
            </a:pP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被证明为</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3" name="文本框 2"/>
          <p:cNvSpPr txBox="1"/>
          <p:nvPr/>
        </p:nvSpPr>
        <p:spPr>
          <a:xfrm>
            <a:off x="334010" y="782955"/>
            <a:ext cx="115951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proof</a:t>
            </a:r>
            <a:endParaRPr lang="en-US" alt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7703185" y="782955"/>
            <a:ext cx="134175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proofs</a:t>
            </a:r>
            <a:endParaRPr lang="en-US" alt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3746500" y="1620520"/>
            <a:ext cx="1047750"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sym typeface="+mn-ea"/>
              </a:rPr>
              <a:t>prove</a:t>
            </a:r>
            <a:endParaRPr lang="en-US" sz="28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6" name="文本框 5"/>
          <p:cNvSpPr txBox="1"/>
          <p:nvPr/>
        </p:nvSpPr>
        <p:spPr>
          <a:xfrm>
            <a:off x="1170305" y="2741930"/>
            <a:ext cx="1482725"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sym typeface="+mn-ea"/>
              </a:rPr>
              <a:t>to prove</a:t>
            </a:r>
            <a:endParaRPr lang="en-US" sz="28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8" name="文本框 7"/>
          <p:cNvSpPr txBox="1"/>
          <p:nvPr/>
        </p:nvSpPr>
        <p:spPr>
          <a:xfrm>
            <a:off x="8377555" y="3832225"/>
            <a:ext cx="1249680"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sym typeface="+mn-ea"/>
              </a:rPr>
              <a:t>proves</a:t>
            </a:r>
            <a:endParaRPr lang="en-US" sz="28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9" name="文本框 8"/>
          <p:cNvSpPr txBox="1"/>
          <p:nvPr/>
        </p:nvSpPr>
        <p:spPr>
          <a:xfrm>
            <a:off x="5939155" y="4577715"/>
            <a:ext cx="1249680"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sym typeface="+mn-ea"/>
              </a:rPr>
              <a:t>proves</a:t>
            </a:r>
            <a:endParaRPr lang="en-US" sz="28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10" name="文本框 9"/>
          <p:cNvSpPr txBox="1"/>
          <p:nvPr/>
        </p:nvSpPr>
        <p:spPr>
          <a:xfrm>
            <a:off x="5670550" y="5303520"/>
            <a:ext cx="1108075"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sym typeface="+mn-ea"/>
              </a:rPr>
              <a:t>proof</a:t>
            </a:r>
            <a:endParaRPr lang="en-US" sz="28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11" name="文本框 10"/>
          <p:cNvSpPr txBox="1"/>
          <p:nvPr/>
        </p:nvSpPr>
        <p:spPr>
          <a:xfrm>
            <a:off x="5006340" y="5673725"/>
            <a:ext cx="1108075"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sym typeface="+mn-ea"/>
              </a:rPr>
              <a:t>proof</a:t>
            </a:r>
            <a:endParaRPr lang="en-US" sz="2800" b="1">
              <a:solidFill>
                <a:schemeClr val="accent4">
                  <a:lumMod val="50000"/>
                </a:schemeClr>
              </a:solidFill>
              <a:latin typeface="Times New Roman" panose="02020603050405020304" charset="0"/>
              <a:ea typeface="宋体" panose="02010600030101010101" pitchFamily="2"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4" grpId="0"/>
      <p:bldP spid="5" grpId="0"/>
      <p:bldP spid="6"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prov-验证填空"/>
          <p:cNvPicPr>
            <a:picLocks noChangeAspect="1"/>
          </p:cNvPicPr>
          <p:nvPr>
            <p:custDataLst>
              <p:tags r:id="rId1"/>
            </p:custDataLst>
          </p:nvPr>
        </p:nvPicPr>
        <p:blipFill>
          <a:blip r:embed="rId2"/>
          <a:stretch>
            <a:fillRect/>
          </a:stretch>
        </p:blipFill>
        <p:spPr>
          <a:xfrm>
            <a:off x="-635" y="-635"/>
            <a:ext cx="12192635" cy="6959600"/>
          </a:xfrm>
          <a:prstGeom prst="rect">
            <a:avLst/>
          </a:prstGeom>
        </p:spPr>
      </p:pic>
      <p:sp>
        <p:nvSpPr>
          <p:cNvPr id="3" name="文本框 2"/>
          <p:cNvSpPr txBox="1"/>
          <p:nvPr/>
        </p:nvSpPr>
        <p:spPr>
          <a:xfrm>
            <a:off x="2240915" y="3217545"/>
            <a:ext cx="1159510" cy="64516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验证</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4" name="文本框 3"/>
          <p:cNvSpPr txBox="1"/>
          <p:nvPr/>
        </p:nvSpPr>
        <p:spPr>
          <a:xfrm>
            <a:off x="5026025" y="586105"/>
            <a:ext cx="2962910" cy="521970"/>
          </a:xfrm>
          <a:prstGeom prst="rect">
            <a:avLst/>
          </a:prstGeom>
          <a:noFill/>
        </p:spPr>
        <p:txBody>
          <a:bodyPr wrap="square" rtlCol="0">
            <a:spAutoFit/>
          </a:bodyPr>
          <a:p>
            <a:pPr lvl="0" algn="l">
              <a:spcAft>
                <a:spcPts val="0"/>
              </a:spcAft>
              <a:buClrTx/>
              <a:buSzTx/>
              <a:buFontTx/>
            </a:pP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调查</a:t>
            </a:r>
            <a:r>
              <a:rPr lang="en-US" altLang="zh-CN"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探测</a:t>
            </a:r>
            <a:r>
              <a:rPr lang="en-US" altLang="zh-CN"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探查</a:t>
            </a:r>
            <a:endPar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5" name="文本框 4"/>
          <p:cNvSpPr txBox="1"/>
          <p:nvPr/>
        </p:nvSpPr>
        <p:spPr>
          <a:xfrm>
            <a:off x="5640705" y="2123440"/>
            <a:ext cx="1734185" cy="521970"/>
          </a:xfrm>
          <a:prstGeom prst="rect">
            <a:avLst/>
          </a:prstGeom>
          <a:noFill/>
        </p:spPr>
        <p:txBody>
          <a:bodyPr wrap="square" rtlCol="0">
            <a:spAutoFit/>
          </a:bodyPr>
          <a:p>
            <a:pPr lvl="0" algn="l">
              <a:spcAft>
                <a:spcPts val="0"/>
              </a:spcAft>
              <a:buClrTx/>
              <a:buSzTx/>
              <a:buFontTx/>
            </a:pP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很可能的</a:t>
            </a:r>
            <a:endPar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6" name="文本框 5"/>
          <p:cNvSpPr txBox="1"/>
          <p:nvPr/>
        </p:nvSpPr>
        <p:spPr>
          <a:xfrm>
            <a:off x="9428480" y="1702435"/>
            <a:ext cx="2161540" cy="521970"/>
          </a:xfrm>
          <a:prstGeom prst="rect">
            <a:avLst/>
          </a:prstGeom>
          <a:noFill/>
        </p:spPr>
        <p:txBody>
          <a:bodyPr wrap="square" rtlCol="0">
            <a:spAutoFit/>
          </a:bodyPr>
          <a:p>
            <a:pPr lvl="0" algn="l">
              <a:spcAft>
                <a:spcPts val="0"/>
              </a:spcAft>
              <a:buClrTx/>
              <a:buSzTx/>
              <a:buFontTx/>
            </a:pP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可能性</a:t>
            </a:r>
            <a:r>
              <a:rPr lang="en-US" altLang="zh-CN"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机率</a:t>
            </a:r>
            <a:endPar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7" name="文本框 6"/>
          <p:cNvSpPr txBox="1"/>
          <p:nvPr/>
        </p:nvSpPr>
        <p:spPr>
          <a:xfrm>
            <a:off x="9428480" y="2529205"/>
            <a:ext cx="2962910" cy="521970"/>
          </a:xfrm>
          <a:prstGeom prst="rect">
            <a:avLst/>
          </a:prstGeom>
          <a:noFill/>
        </p:spPr>
        <p:txBody>
          <a:bodyPr wrap="square" rtlCol="0">
            <a:spAutoFit/>
          </a:bodyPr>
          <a:p>
            <a:pPr lvl="0" algn="l">
              <a:spcAft>
                <a:spcPts val="0"/>
              </a:spcAft>
              <a:buClrTx/>
              <a:buSzTx/>
              <a:buFontTx/>
            </a:pP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大概</a:t>
            </a:r>
            <a:r>
              <a:rPr lang="en-US" altLang="zh-CN"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或许</a:t>
            </a:r>
            <a:r>
              <a:rPr lang="en-US" altLang="zh-CN"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很可能</a:t>
            </a:r>
            <a:endPar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8" name="文本框 7"/>
          <p:cNvSpPr txBox="1"/>
          <p:nvPr/>
        </p:nvSpPr>
        <p:spPr>
          <a:xfrm>
            <a:off x="4965065" y="3660775"/>
            <a:ext cx="1776730" cy="521970"/>
          </a:xfrm>
          <a:prstGeom prst="rect">
            <a:avLst/>
          </a:prstGeom>
          <a:noFill/>
        </p:spPr>
        <p:txBody>
          <a:bodyPr wrap="square" rtlCol="0">
            <a:spAutoFit/>
          </a:bodyPr>
          <a:p>
            <a:pPr lvl="0" algn="l">
              <a:spcAft>
                <a:spcPts val="0"/>
              </a:spcAft>
              <a:buClrTx/>
              <a:buSzTx/>
              <a:buFontTx/>
            </a:pP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证明</a:t>
            </a:r>
            <a:r>
              <a:rPr lang="en-US" altLang="zh-CN"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证实</a:t>
            </a:r>
            <a:endPar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9" name="文本框 8"/>
          <p:cNvSpPr txBox="1"/>
          <p:nvPr/>
        </p:nvSpPr>
        <p:spPr>
          <a:xfrm>
            <a:off x="7820025" y="3660775"/>
            <a:ext cx="3591560" cy="521970"/>
          </a:xfrm>
          <a:prstGeom prst="rect">
            <a:avLst/>
          </a:prstGeom>
          <a:noFill/>
        </p:spPr>
        <p:txBody>
          <a:bodyPr wrap="square" rtlCol="0">
            <a:spAutoFit/>
          </a:bodyPr>
          <a:p>
            <a:pPr lvl="0" algn="l">
              <a:spcAft>
                <a:spcPts val="0"/>
              </a:spcAft>
              <a:buClrTx/>
              <a:buSzTx/>
              <a:buFontTx/>
            </a:pP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证明</a:t>
            </a:r>
            <a:r>
              <a:rPr lang="en-US" altLang="zh-CN"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证据</a:t>
            </a:r>
            <a:r>
              <a:rPr lang="en-US" altLang="zh-CN"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考验</a:t>
            </a:r>
            <a:r>
              <a:rPr lang="en-US" altLang="zh-CN"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验证</a:t>
            </a:r>
            <a:endPar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0" name="文本框 9"/>
          <p:cNvSpPr txBox="1"/>
          <p:nvPr/>
        </p:nvSpPr>
        <p:spPr>
          <a:xfrm>
            <a:off x="5167630" y="4731385"/>
            <a:ext cx="1777365" cy="521970"/>
          </a:xfrm>
          <a:prstGeom prst="rect">
            <a:avLst/>
          </a:prstGeom>
          <a:noFill/>
        </p:spPr>
        <p:txBody>
          <a:bodyPr wrap="square" rtlCol="0">
            <a:spAutoFit/>
          </a:bodyPr>
          <a:p>
            <a:pPr lvl="0" algn="l">
              <a:spcAft>
                <a:spcPts val="0"/>
              </a:spcAft>
              <a:buClrTx/>
              <a:buSzTx/>
              <a:buFontTx/>
            </a:pP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谚语</a:t>
            </a:r>
            <a:r>
              <a:rPr lang="en-US" altLang="zh-CN"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格言</a:t>
            </a:r>
            <a:endPar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1" name="文本框 10"/>
          <p:cNvSpPr txBox="1"/>
          <p:nvPr/>
        </p:nvSpPr>
        <p:spPr>
          <a:xfrm>
            <a:off x="5167630" y="5822315"/>
            <a:ext cx="1777365" cy="521970"/>
          </a:xfrm>
          <a:prstGeom prst="rect">
            <a:avLst/>
          </a:prstGeom>
          <a:noFill/>
        </p:spPr>
        <p:txBody>
          <a:bodyPr wrap="square" rtlCol="0">
            <a:spAutoFit/>
          </a:bodyPr>
          <a:p>
            <a:pPr lvl="0" algn="l">
              <a:spcAft>
                <a:spcPts val="0"/>
              </a:spcAft>
              <a:buClrTx/>
              <a:buSzTx/>
              <a:buFontTx/>
            </a:pP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批准</a:t>
            </a:r>
            <a:r>
              <a:rPr lang="en-US" altLang="zh-CN"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赞成</a:t>
            </a:r>
            <a:endPar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2" name="文本框 11"/>
          <p:cNvSpPr txBox="1"/>
          <p:nvPr/>
        </p:nvSpPr>
        <p:spPr>
          <a:xfrm>
            <a:off x="8348980" y="5822315"/>
            <a:ext cx="2962910" cy="521970"/>
          </a:xfrm>
          <a:prstGeom prst="rect">
            <a:avLst/>
          </a:prstGeom>
          <a:noFill/>
        </p:spPr>
        <p:txBody>
          <a:bodyPr wrap="square" rtlCol="0">
            <a:spAutoFit/>
          </a:bodyPr>
          <a:p>
            <a:pPr lvl="0" algn="l">
              <a:spcAft>
                <a:spcPts val="0"/>
              </a:spcAft>
              <a:buClrTx/>
              <a:buSzTx/>
              <a:buFontTx/>
            </a:pP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批准</a:t>
            </a:r>
            <a:r>
              <a:rPr lang="en-US" altLang="zh-CN"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认可</a:t>
            </a:r>
            <a:r>
              <a:rPr lang="en-US" altLang="zh-CN"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赞成</a:t>
            </a:r>
            <a:endPar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82245" y="151765"/>
            <a:ext cx="11827510" cy="6554470"/>
          </a:xfrm>
          <a:prstGeom prst="rect">
            <a:avLst/>
          </a:prstGeom>
          <a:noFill/>
          <a:ln w="9525">
            <a:noFill/>
          </a:ln>
        </p:spPr>
        <p:txBody>
          <a:bodyPr wrap="square">
            <a:spAutoFit/>
          </a:bodyPr>
          <a:p>
            <a:pPr indent="0"/>
            <a:r>
              <a:rPr lang="en-US" sz="2800" b="1">
                <a:latin typeface="Times New Roman" panose="02020603050405020304" charset="0"/>
                <a:ea typeface="宋体" panose="02010600030101010101" pitchFamily="2" charset="-122"/>
                <a:sym typeface="+mn-ea"/>
              </a:rPr>
              <a:t>18.conduct [kən'dʌkt] vt.&amp;vi._____________________ n. ___________</a:t>
            </a:r>
            <a:endParaRPr lang="en-US" sz="2800" b="1">
              <a:latin typeface="Times New Roman" panose="02020603050405020304" charset="0"/>
              <a:ea typeface="宋体" panose="02010600030101010101" pitchFamily="2" charset="-122"/>
              <a:sym typeface="+mn-ea"/>
            </a:endParaRPr>
          </a:p>
          <a:p>
            <a:pPr indent="0"/>
            <a:r>
              <a:rPr lang="en-US" sz="2800" b="1">
                <a:latin typeface="Times New Roman" panose="02020603050405020304" charset="0"/>
                <a:ea typeface="宋体" panose="02010600030101010101" pitchFamily="2" charset="-122"/>
                <a:sym typeface="+mn-ea"/>
              </a:rPr>
              <a:t>___________ [kən'dʌkʃ(ə)n]n.传导，传输</a:t>
            </a:r>
            <a:endParaRPr lang="en-US" sz="2800" b="1">
              <a:latin typeface="Times New Roman" panose="02020603050405020304" charset="0"/>
              <a:ea typeface="宋体" panose="02010600030101010101" pitchFamily="2" charset="-122"/>
              <a:sym typeface="+mn-ea"/>
            </a:endParaRPr>
          </a:p>
          <a:p>
            <a:pPr indent="0"/>
            <a:r>
              <a:rPr lang="en-US" sz="2800" b="1">
                <a:latin typeface="Times New Roman" panose="02020603050405020304" charset="0"/>
                <a:ea typeface="宋体" panose="02010600030101010101" pitchFamily="2" charset="-122"/>
                <a:sym typeface="+mn-ea"/>
              </a:rPr>
              <a:t>___________ [kən'dʌktə]n. 导体；(公车)售票员；引导者</a:t>
            </a:r>
            <a:endParaRPr lang="en-US" sz="28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Why did Babbitt's team ________the research?(2018全国I)</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为什么巴比特的团队进行了这项研究?</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The easiest way to accomplish this is to make sure you ________ yourself as a good neighbor should. (2018浙江)</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要做到这一点，最简单的方法就是确保自己像一个好邻居那样行事。</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A fire drill will ____________ in your residence hall every semester.(2018天津)</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每学期宿舍楼都会举行一次消防演习。</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To return to the problem of water pollution, I'd like you to look at a study _________ in Australia in 2012.(2016浙江)</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回到水污染的问题，我想让你看看2012年在澳大利亚进行的一项研究。</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Copper is a good medium for the __________ of heat and electricity.铜是热和电的良导体.</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My nephew’s fortune came when he bravely helped a _________ brake a tram to stop it from slipping out of the rails.</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我外甥的好运来了，他勇敢地帮助售票员刹车，防止电车滑出轨道。</a:t>
            </a:r>
            <a:endParaRPr lang="en-US" sz="2400" b="1">
              <a:latin typeface="Times New Roman" panose="02020603050405020304" charset="0"/>
              <a:ea typeface="宋体" panose="02010600030101010101" pitchFamily="2" charset="-122"/>
              <a:sym typeface="+mn-ea"/>
            </a:endParaRPr>
          </a:p>
        </p:txBody>
      </p:sp>
      <p:sp>
        <p:nvSpPr>
          <p:cNvPr id="7" name="文本框 6"/>
          <p:cNvSpPr txBox="1"/>
          <p:nvPr/>
        </p:nvSpPr>
        <p:spPr>
          <a:xfrm>
            <a:off x="4703445" y="80645"/>
            <a:ext cx="3787775" cy="583565"/>
          </a:xfrm>
          <a:prstGeom prst="rect">
            <a:avLst/>
          </a:prstGeom>
          <a:noFill/>
        </p:spPr>
        <p:txBody>
          <a:bodyPr wrap="square" rtlCol="0">
            <a:spAutoFit/>
          </a:bodyPr>
          <a:p>
            <a:pPr lvl="0" algn="l">
              <a:spcAft>
                <a:spcPts val="0"/>
              </a:spcAft>
              <a:buClrTx/>
              <a:buSzTx/>
              <a:buFontTx/>
            </a:pP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传导</a:t>
            </a:r>
            <a:r>
              <a:rPr lang="en-US" altLang="zh-CN"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引导</a:t>
            </a:r>
            <a:r>
              <a:rPr lang="en-US" altLang="zh-CN"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实施</a:t>
            </a:r>
            <a:r>
              <a:rPr lang="en-US" altLang="zh-CN"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执行</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2" name="文本框 1"/>
          <p:cNvSpPr txBox="1"/>
          <p:nvPr/>
        </p:nvSpPr>
        <p:spPr>
          <a:xfrm>
            <a:off x="8908415" y="80645"/>
            <a:ext cx="1941830" cy="583565"/>
          </a:xfrm>
          <a:prstGeom prst="rect">
            <a:avLst/>
          </a:prstGeom>
          <a:noFill/>
        </p:spPr>
        <p:txBody>
          <a:bodyPr wrap="square" rtlCol="0">
            <a:spAutoFit/>
          </a:bodyPr>
          <a:p>
            <a:pPr lvl="0" algn="l">
              <a:spcAft>
                <a:spcPts val="0"/>
              </a:spcAft>
              <a:buClrTx/>
              <a:buSzTx/>
              <a:buFontTx/>
            </a:pP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行为</a:t>
            </a:r>
            <a:r>
              <a:rPr lang="en-US" altLang="zh-CN"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实施</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3" name="文本框 2"/>
          <p:cNvSpPr txBox="1"/>
          <p:nvPr/>
        </p:nvSpPr>
        <p:spPr>
          <a:xfrm>
            <a:off x="182245" y="551815"/>
            <a:ext cx="226631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conduction</a:t>
            </a:r>
            <a:endParaRPr lang="en-US" alt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182245" y="1014095"/>
            <a:ext cx="203263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conductor</a:t>
            </a:r>
            <a:endParaRPr lang="en-US" sz="32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6" name="文本框 5"/>
          <p:cNvSpPr txBox="1"/>
          <p:nvPr/>
        </p:nvSpPr>
        <p:spPr>
          <a:xfrm>
            <a:off x="3399790" y="1429385"/>
            <a:ext cx="122237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conduct</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8" name="文本框 7"/>
          <p:cNvSpPr txBox="1"/>
          <p:nvPr/>
        </p:nvSpPr>
        <p:spPr>
          <a:xfrm>
            <a:off x="7330440" y="2174875"/>
            <a:ext cx="122237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conduct</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9" name="文本框 8"/>
          <p:cNvSpPr txBox="1"/>
          <p:nvPr/>
        </p:nvSpPr>
        <p:spPr>
          <a:xfrm>
            <a:off x="2214880" y="3286125"/>
            <a:ext cx="2007870"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be conducted</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10" name="文本框 9"/>
          <p:cNvSpPr txBox="1"/>
          <p:nvPr/>
        </p:nvSpPr>
        <p:spPr>
          <a:xfrm>
            <a:off x="9827260" y="4011930"/>
            <a:ext cx="1551940"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conducted</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11" name="文本框 10"/>
          <p:cNvSpPr txBox="1"/>
          <p:nvPr/>
        </p:nvSpPr>
        <p:spPr>
          <a:xfrm>
            <a:off x="4622165" y="5082540"/>
            <a:ext cx="1673860"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conduction</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12" name="文本框 11"/>
          <p:cNvSpPr txBox="1"/>
          <p:nvPr/>
        </p:nvSpPr>
        <p:spPr>
          <a:xfrm>
            <a:off x="7174230" y="5453380"/>
            <a:ext cx="1673860"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conductor</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5" grpId="0"/>
      <p:bldP spid="6" grpId="0"/>
      <p:bldP spid="8" grpId="0"/>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pic>
        <p:nvPicPr>
          <p:cNvPr id="63" name="图片 63" descr="duc-引导填空"/>
          <p:cNvPicPr>
            <a:picLocks noChangeAspect="1"/>
          </p:cNvPicPr>
          <p:nvPr/>
        </p:nvPicPr>
        <p:blipFill>
          <a:blip r:embed="rId1"/>
          <a:stretch>
            <a:fillRect/>
          </a:stretch>
        </p:blipFill>
        <p:spPr>
          <a:xfrm>
            <a:off x="52070" y="714375"/>
            <a:ext cx="12141200" cy="5605780"/>
          </a:xfrm>
          <a:prstGeom prst="rect">
            <a:avLst/>
          </a:prstGeom>
        </p:spPr>
      </p:pic>
      <p:sp>
        <p:nvSpPr>
          <p:cNvPr id="2" name="标题 1"/>
          <p:cNvSpPr>
            <a:spLocks noGrp="1"/>
          </p:cNvSpPr>
          <p:nvPr/>
        </p:nvSpPr>
        <p:spPr>
          <a:xfrm>
            <a:off x="2183765" y="1241425"/>
            <a:ext cx="13557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教育</a:t>
            </a:r>
            <a:endParaRPr sz="18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2565400" y="3245485"/>
            <a:ext cx="20396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生产制造   产品</a:t>
            </a:r>
            <a:endParaRPr sz="20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endParaRPr sz="18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endParaRPr sz="18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397250" y="4523740"/>
            <a:ext cx="14662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减少,缩减</a:t>
            </a:r>
            <a:endParaRPr sz="18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141095" y="2884170"/>
            <a:ext cx="10553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产品</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783080" y="1950720"/>
            <a:ext cx="23774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教育工作者</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9737725" y="3430270"/>
            <a:ext cx="2539365" cy="4032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体面的;正派的;得体的</a:t>
            </a:r>
            <a:endParaRPr sz="18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5754370" y="3286760"/>
            <a:ext cx="18383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引导</a:t>
            </a:r>
            <a:r>
              <a:rPr lang="en-US" altLang="zh-CN" sz="2400" spc="0">
                <a:solidFill>
                  <a:srgbClr val="7030A0"/>
                </a:solidFill>
                <a:latin typeface="Times New Roman" panose="02020603050405020304" charset="0"/>
                <a:ea typeface="+mn-ea"/>
                <a:cs typeface="Times New Roman" panose="02020603050405020304" charset="0"/>
              </a:rPr>
              <a:t>,</a:t>
            </a:r>
            <a:r>
              <a:rPr sz="2400" spc="0">
                <a:solidFill>
                  <a:srgbClr val="7030A0"/>
                </a:solidFill>
                <a:latin typeface="Times New Roman" panose="02020603050405020304" charset="0"/>
                <a:ea typeface="+mn-ea"/>
                <a:cs typeface="Times New Roman" panose="02020603050405020304" charset="0"/>
              </a:rPr>
              <a:t>教导</a:t>
            </a:r>
            <a:endParaRPr sz="2400" spc="0">
              <a:solidFill>
                <a:srgbClr val="7030A0"/>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10264140" y="2531745"/>
            <a:ext cx="11703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介绍;引进</a:t>
            </a:r>
            <a:endParaRPr sz="1800" spc="0">
              <a:solidFill>
                <a:srgbClr val="7030A0"/>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1156970" y="3598545"/>
            <a:ext cx="6540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生产</a:t>
            </a:r>
            <a:endParaRPr sz="18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10321925" y="5103495"/>
            <a:ext cx="19221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记实的n.纪录片</a:t>
            </a:r>
            <a:endParaRPr sz="18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1247140" y="4519930"/>
            <a:ext cx="17583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减少,下降;缩小</a:t>
            </a:r>
            <a:endParaRPr sz="18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773430" y="5431155"/>
            <a:ext cx="12007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打扮起来</a:t>
            </a:r>
            <a:endParaRPr sz="18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354580" y="5431155"/>
            <a:ext cx="24612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给</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穿衣 女装;连衣裙</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9792970" y="4172585"/>
            <a:ext cx="17805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庄重,庄严,尊严</a:t>
            </a:r>
            <a:endParaRPr sz="18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8130540" y="5081270"/>
            <a:ext cx="18548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文件;文献</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7908925" y="3794760"/>
            <a:ext cx="16713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博士</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医生</a:t>
            </a:r>
            <a:endParaRPr sz="18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8217535" y="1310640"/>
            <a:ext cx="7429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传导;开展,实施</a:t>
            </a:r>
            <a:endParaRPr sz="18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10565765" y="1310640"/>
            <a:ext cx="15646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导体;</a:t>
            </a:r>
            <a:endParaRPr sz="18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引导者;</a:t>
            </a:r>
            <a:endParaRPr sz="18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领座员</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8138160" y="2539365"/>
            <a:ext cx="12642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介绍</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引进</a:t>
            </a:r>
            <a:endParaRPr sz="18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3616960" y="1603375"/>
            <a:ext cx="13557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教育</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ppt_x"/>
                                          </p:val>
                                        </p:tav>
                                        <p:tav tm="100000">
                                          <p:val>
                                            <p:strVal val="#ppt_x"/>
                                          </p:val>
                                        </p:tav>
                                      </p:tavLst>
                                    </p:anim>
                                    <p:anim calcmode="lin" valueType="num">
                                      <p:cBhvr additive="base">
                                        <p:cTn id="8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additive="base">
                                        <p:cTn id="109" dur="500" fill="hold"/>
                                        <p:tgtEl>
                                          <p:spTgt spid="14"/>
                                        </p:tgtEl>
                                        <p:attrNameLst>
                                          <p:attrName>ppt_x</p:attrName>
                                        </p:attrNameLst>
                                      </p:cBhvr>
                                      <p:tavLst>
                                        <p:tav tm="0">
                                          <p:val>
                                            <p:strVal val="#ppt_x"/>
                                          </p:val>
                                        </p:tav>
                                        <p:tav tm="100000">
                                          <p:val>
                                            <p:strVal val="#ppt_x"/>
                                          </p:val>
                                        </p:tav>
                                      </p:tavLst>
                                    </p:anim>
                                    <p:anim calcmode="lin" valueType="num">
                                      <p:cBhvr additive="base">
                                        <p:cTn id="11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6"/>
                                        </p:tgtEl>
                                        <p:attrNameLst>
                                          <p:attrName>style.visibility</p:attrName>
                                        </p:attrNameLst>
                                      </p:cBhvr>
                                      <p:to>
                                        <p:strVal val="visible"/>
                                      </p:to>
                                    </p:set>
                                    <p:anim calcmode="lin" valueType="num">
                                      <p:cBhvr additive="base">
                                        <p:cTn id="115" dur="500" fill="hold"/>
                                        <p:tgtEl>
                                          <p:spTgt spid="16"/>
                                        </p:tgtEl>
                                        <p:attrNameLst>
                                          <p:attrName>ppt_x</p:attrName>
                                        </p:attrNameLst>
                                      </p:cBhvr>
                                      <p:tavLst>
                                        <p:tav tm="0">
                                          <p:val>
                                            <p:strVal val="#ppt_x"/>
                                          </p:val>
                                        </p:tav>
                                        <p:tav tm="100000">
                                          <p:val>
                                            <p:strVal val="#ppt_x"/>
                                          </p:val>
                                        </p:tav>
                                      </p:tavLst>
                                    </p:anim>
                                    <p:anim calcmode="lin" valueType="num">
                                      <p:cBhvr additive="base">
                                        <p:cTn id="1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4"/>
                                        </p:tgtEl>
                                        <p:attrNameLst>
                                          <p:attrName>style.visibility</p:attrName>
                                        </p:attrNameLst>
                                      </p:cBhvr>
                                      <p:to>
                                        <p:strVal val="visible"/>
                                      </p:to>
                                    </p:set>
                                    <p:anim calcmode="lin" valueType="num">
                                      <p:cBhvr additive="base">
                                        <p:cTn id="121" dur="500" fill="hold"/>
                                        <p:tgtEl>
                                          <p:spTgt spid="4"/>
                                        </p:tgtEl>
                                        <p:attrNameLst>
                                          <p:attrName>ppt_x</p:attrName>
                                        </p:attrNameLst>
                                      </p:cBhvr>
                                      <p:tavLst>
                                        <p:tav tm="0">
                                          <p:val>
                                            <p:strVal val="#ppt_x"/>
                                          </p:val>
                                        </p:tav>
                                        <p:tav tm="100000">
                                          <p:val>
                                            <p:strVal val="#ppt_x"/>
                                          </p:val>
                                        </p:tav>
                                      </p:tavLst>
                                    </p:anim>
                                    <p:anim calcmode="lin" valueType="num">
                                      <p:cBhvr additive="base">
                                        <p:cTn id="1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 grpId="0"/>
      <p:bldP spid="2" grpId="1"/>
      <p:bldP spid="9" grpId="0"/>
      <p:bldP spid="9" grpId="1"/>
      <p:bldP spid="8" grpId="0"/>
      <p:bldP spid="8" grpId="1"/>
      <p:bldP spid="3" grpId="0"/>
      <p:bldP spid="3" grpId="1"/>
      <p:bldP spid="6" grpId="0"/>
      <p:bldP spid="6" grpId="1"/>
      <p:bldP spid="34" grpId="0"/>
      <p:bldP spid="34" grpId="1"/>
      <p:bldP spid="26" grpId="0"/>
      <p:bldP spid="26" grpId="1"/>
      <p:bldP spid="18" grpId="0"/>
      <p:bldP spid="18" grpId="1"/>
      <p:bldP spid="4" grpId="0"/>
      <p:bldP spid="4" grpId="1"/>
      <p:bldP spid="5" grpId="0"/>
      <p:bldP spid="5" grpId="1"/>
      <p:bldP spid="10" grpId="0"/>
      <p:bldP spid="10" grpId="1"/>
      <p:bldP spid="11" grpId="0"/>
      <p:bldP spid="11" grpId="1"/>
      <p:bldP spid="14" grpId="0"/>
      <p:bldP spid="14" grpId="1"/>
      <p:bldP spid="16" grpId="0"/>
      <p:bldP spid="16" grpId="1"/>
      <p:bldP spid="19" grpId="0"/>
      <p:bldP spid="19" grpId="1"/>
      <p:bldP spid="7" grpId="0"/>
      <p:bldP spid="7" grpId="1"/>
      <p:bldP spid="12" grpId="0"/>
      <p:bldP spid="12" grpId="1"/>
      <p:bldP spid="13" grpId="0"/>
      <p:bldP spid="13" grpId="1"/>
      <p:bldP spid="15" grpId="0"/>
      <p:bldP spid="1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82245" y="236855"/>
            <a:ext cx="11827510" cy="2368550"/>
          </a:xfrm>
          <a:prstGeom prst="rect">
            <a:avLst/>
          </a:prstGeom>
          <a:noFill/>
          <a:ln w="9525">
            <a:noFill/>
          </a:ln>
        </p:spPr>
        <p:txBody>
          <a:bodyPr wrap="square">
            <a:spAutoFit/>
          </a:bodyPr>
          <a:p>
            <a:pPr indent="0"/>
            <a:r>
              <a:rPr lang="en-US" sz="2800" b="1">
                <a:latin typeface="Times New Roman" panose="02020603050405020304" charset="0"/>
                <a:ea typeface="宋体" panose="02010600030101010101" pitchFamily="2" charset="-122"/>
                <a:sym typeface="+mn-ea"/>
              </a:rPr>
              <a:t>19._________________ 爱上</a:t>
            </a:r>
            <a:endParaRPr lang="en-US" sz="28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I learned that if you fall in love with something and do it all the time, you will get better at it.(2916天津)</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我理解到，如果你爱上了某件事，并且一直在做，你就会做得更好</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I fell in love with Yosemite National Park the first time I saw it, when I was 13. (2012天津)当我13岁第一次看到约塞米蒂国家公园时，我就爱上了它。</a:t>
            </a:r>
            <a:endParaRPr lang="en-US" sz="2400" b="1">
              <a:latin typeface="Times New Roman" panose="02020603050405020304" charset="0"/>
              <a:ea typeface="宋体" panose="02010600030101010101" pitchFamily="2" charset="-122"/>
              <a:sym typeface="+mn-ea"/>
            </a:endParaRPr>
          </a:p>
        </p:txBody>
      </p:sp>
      <p:sp>
        <p:nvSpPr>
          <p:cNvPr id="7" name="文本框 6"/>
          <p:cNvSpPr txBox="1"/>
          <p:nvPr/>
        </p:nvSpPr>
        <p:spPr>
          <a:xfrm>
            <a:off x="768985" y="236855"/>
            <a:ext cx="309689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fall in love with </a:t>
            </a:r>
            <a:endParaRPr lang="en-US" alt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nvSpPr>
        <p:spPr>
          <a:xfrm>
            <a:off x="182245" y="2832735"/>
            <a:ext cx="11827510" cy="1383665"/>
          </a:xfrm>
          <a:prstGeom prst="rect">
            <a:avLst/>
          </a:prstGeom>
          <a:noFill/>
          <a:ln w="9525">
            <a:noFill/>
          </a:ln>
        </p:spPr>
        <p:txBody>
          <a:bodyPr wrap="square">
            <a:spAutoFit/>
          </a:bodyPr>
          <a:p>
            <a:pPr indent="0"/>
            <a:r>
              <a:rPr lang="en-US" sz="2800" b="1">
                <a:latin typeface="Times New Roman" panose="02020603050405020304" charset="0"/>
                <a:ea typeface="宋体" panose="02010600030101010101" pitchFamily="2" charset="-122"/>
                <a:sym typeface="+mn-ea"/>
              </a:rPr>
              <a:t>20.origin ['ɔrɪdʒɪn]n. _________________________</a:t>
            </a:r>
            <a:endParaRPr lang="en-US" sz="2800" b="1">
              <a:latin typeface="Times New Roman" panose="02020603050405020304" charset="0"/>
              <a:ea typeface="宋体" panose="02010600030101010101" pitchFamily="2" charset="-122"/>
              <a:sym typeface="+mn-ea"/>
            </a:endParaRPr>
          </a:p>
          <a:p>
            <a:pPr indent="0"/>
            <a:r>
              <a:rPr lang="en-US" sz="2800" b="1">
                <a:latin typeface="Times New Roman" panose="02020603050405020304" charset="0"/>
                <a:ea typeface="宋体" panose="02010600030101010101" pitchFamily="2" charset="-122"/>
                <a:sym typeface="+mn-ea"/>
              </a:rPr>
              <a:t>破拆法：ori-(原点)+-gin(begin)：开始的原点——____________</a:t>
            </a:r>
            <a:endParaRPr lang="en-US" sz="2800" b="1">
              <a:latin typeface="Times New Roman" panose="02020603050405020304" charset="0"/>
              <a:ea typeface="宋体" panose="02010600030101010101" pitchFamily="2" charset="-122"/>
              <a:sym typeface="+mn-ea"/>
            </a:endParaRPr>
          </a:p>
          <a:p>
            <a:pPr indent="0"/>
            <a:r>
              <a:rPr lang="en-US" sz="2800" b="1">
                <a:latin typeface="Times New Roman" panose="02020603050405020304" charset="0"/>
                <a:ea typeface="宋体" panose="02010600030101010101" pitchFamily="2" charset="-122"/>
                <a:sym typeface="+mn-ea"/>
              </a:rPr>
              <a:t>original [ə'rɪdʒənl]adj. _________________________n. _________________</a:t>
            </a:r>
            <a:endParaRPr lang="en-US" sz="2800" b="1">
              <a:latin typeface="Times New Roman" panose="02020603050405020304" charset="0"/>
              <a:ea typeface="宋体" panose="02010600030101010101" pitchFamily="2" charset="-122"/>
              <a:sym typeface="+mn-ea"/>
            </a:endParaRPr>
          </a:p>
        </p:txBody>
      </p:sp>
      <p:sp>
        <p:nvSpPr>
          <p:cNvPr id="4" name="文本框 3"/>
          <p:cNvSpPr txBox="1"/>
          <p:nvPr/>
        </p:nvSpPr>
        <p:spPr>
          <a:xfrm>
            <a:off x="3629660" y="2727325"/>
            <a:ext cx="4932045" cy="64516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起源</a:t>
            </a:r>
            <a:r>
              <a:rPr lang="en-US" altLang="zh-CN"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原点</a:t>
            </a:r>
            <a:r>
              <a:rPr lang="en-US" altLang="zh-CN"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出身</a:t>
            </a:r>
            <a:r>
              <a:rPr lang="en-US" altLang="zh-CN"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开端</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5" name="文本框 4"/>
          <p:cNvSpPr txBox="1"/>
          <p:nvPr/>
        </p:nvSpPr>
        <p:spPr>
          <a:xfrm>
            <a:off x="7905115" y="3106420"/>
            <a:ext cx="2244725" cy="64516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起源</a:t>
            </a:r>
            <a:r>
              <a:rPr lang="en-US" altLang="zh-CN"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开端</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6" name="文本框 5"/>
          <p:cNvSpPr txBox="1"/>
          <p:nvPr/>
        </p:nvSpPr>
        <p:spPr>
          <a:xfrm>
            <a:off x="3710940" y="3571240"/>
            <a:ext cx="4606925" cy="64516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最初的</a:t>
            </a:r>
            <a:r>
              <a:rPr lang="en-US" altLang="zh-CN"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原创的</a:t>
            </a:r>
            <a:r>
              <a:rPr lang="en-US" altLang="zh-CN"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新颖的</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8" name="文本框 7"/>
          <p:cNvSpPr txBox="1"/>
          <p:nvPr/>
        </p:nvSpPr>
        <p:spPr>
          <a:xfrm>
            <a:off x="8561705" y="3571240"/>
            <a:ext cx="3248660" cy="64516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原件</a:t>
            </a:r>
            <a:r>
              <a:rPr lang="en-US" altLang="zh-CN"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原作</a:t>
            </a:r>
            <a:r>
              <a:rPr lang="en-US" altLang="zh-CN"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原型</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9" name="文本框 8"/>
          <p:cNvSpPr txBox="1"/>
          <p:nvPr/>
        </p:nvSpPr>
        <p:spPr>
          <a:xfrm>
            <a:off x="182245" y="4252595"/>
            <a:ext cx="11827510" cy="1938020"/>
          </a:xfrm>
          <a:prstGeom prst="rect">
            <a:avLst/>
          </a:prstGeom>
          <a:noFill/>
          <a:ln w="9525">
            <a:noFill/>
          </a:ln>
        </p:spPr>
        <p:txBody>
          <a:bodyPr wrap="square">
            <a:spAutoFit/>
          </a:bodyPr>
          <a:p>
            <a:pPr indent="0"/>
            <a:r>
              <a:rPr lang="en-US" sz="2400" b="1">
                <a:latin typeface="Times New Roman" panose="02020603050405020304" charset="0"/>
                <a:ea typeface="宋体" panose="02010600030101010101" pitchFamily="2" charset="-122"/>
                <a:sym typeface="+mn-ea"/>
              </a:rPr>
              <a:t>It took many years to become proud of my Asian </a:t>
            </a:r>
            <a:r>
              <a:rPr lang="en-US" sz="2400" b="1">
                <a:solidFill>
                  <a:schemeClr val="accent4">
                    <a:lumMod val="50000"/>
                  </a:schemeClr>
                </a:solidFill>
                <a:latin typeface="Times New Roman" panose="02020603050405020304" charset="0"/>
                <a:ea typeface="宋体" panose="02010600030101010101" pitchFamily="2" charset="-122"/>
                <a:sym typeface="+mn-ea"/>
              </a:rPr>
              <a:t>origin</a:t>
            </a:r>
            <a:r>
              <a:rPr lang="en-US" sz="2400" b="1">
                <a:latin typeface="Times New Roman" panose="02020603050405020304" charset="0"/>
                <a:ea typeface="宋体" panose="02010600030101010101" pitchFamily="2" charset="-122"/>
                <a:sym typeface="+mn-ea"/>
              </a:rPr>
              <a:t> and work up the courage to take back my birth-name.(2014江苏) </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我花了很多年才为自己的亚洲血统感到自豪，并鼓起勇气用回自己的出生名。</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Legend has it that the </a:t>
            </a:r>
            <a:r>
              <a:rPr lang="en-US" sz="2400" b="1">
                <a:solidFill>
                  <a:schemeClr val="accent4">
                    <a:lumMod val="50000"/>
                  </a:schemeClr>
                </a:solidFill>
                <a:latin typeface="Times New Roman" panose="02020603050405020304" charset="0"/>
                <a:ea typeface="宋体" panose="02010600030101010101" pitchFamily="2" charset="-122"/>
                <a:sym typeface="+mn-ea"/>
              </a:rPr>
              <a:t>origin</a:t>
            </a:r>
            <a:r>
              <a:rPr lang="en-US" sz="2400" b="1">
                <a:latin typeface="Times New Roman" panose="02020603050405020304" charset="0"/>
                <a:ea typeface="宋体" panose="02010600030101010101" pitchFamily="2" charset="-122"/>
                <a:sym typeface="+mn-ea"/>
              </a:rPr>
              <a:t> of the Dragon Boat Festival is to recall the soul of Qu Yuan. (2014江苏) 传说端午节的起源是为了纪念屈原的灵魂。</a:t>
            </a:r>
            <a:endParaRPr lang="en-US" sz="2400" b="1">
              <a:latin typeface="Times New Roman" panose="02020603050405020304" charset="0"/>
              <a:ea typeface="宋体" panose="02010600030101010101" pitchFamily="2"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ori-起源填空"/>
          <p:cNvPicPr>
            <a:picLocks noChangeAspect="1"/>
          </p:cNvPicPr>
          <p:nvPr/>
        </p:nvPicPr>
        <p:blipFill>
          <a:blip r:embed="rId1"/>
          <a:stretch>
            <a:fillRect/>
          </a:stretch>
        </p:blipFill>
        <p:spPr>
          <a:xfrm>
            <a:off x="0" y="3352800"/>
            <a:ext cx="12192000" cy="3504565"/>
          </a:xfrm>
          <a:prstGeom prst="rect">
            <a:avLst/>
          </a:prstGeom>
        </p:spPr>
      </p:pic>
      <p:sp>
        <p:nvSpPr>
          <p:cNvPr id="100" name="文本框 99"/>
          <p:cNvSpPr txBox="1"/>
          <p:nvPr/>
        </p:nvSpPr>
        <p:spPr>
          <a:xfrm>
            <a:off x="229235" y="151130"/>
            <a:ext cx="11835130" cy="3415030"/>
          </a:xfrm>
          <a:prstGeom prst="rect">
            <a:avLst/>
          </a:prstGeom>
          <a:noFill/>
          <a:ln w="9525">
            <a:noFill/>
          </a:ln>
        </p:spPr>
        <p:txBody>
          <a:bodyPr wrap="square">
            <a:spAutoFit/>
          </a:bodyPr>
          <a:p>
            <a:pPr indent="0"/>
            <a:r>
              <a:rPr lang="en-US" sz="2400" b="1">
                <a:latin typeface="Times New Roman" panose="02020603050405020304" charset="0"/>
                <a:ea typeface="宋体" panose="02010600030101010101" pitchFamily="2" charset="-122"/>
                <a:cs typeface="Times New Roman" panose="02020603050405020304" charset="0"/>
              </a:rPr>
              <a:t>I</a:t>
            </a:r>
            <a:r>
              <a:rPr lang="en-US" sz="2400" b="1">
                <a:latin typeface="Times New Roman" panose="02020603050405020304" charset="0"/>
                <a:ea typeface="宋体" panose="02010600030101010101" pitchFamily="2" charset="-122"/>
              </a:rPr>
              <a:t>f a predator can move on to another species that is easier to find when a prey species becomes rare</a:t>
            </a:r>
            <a:r>
              <a:rPr lang="zh-CN" sz="2400" b="1">
                <a:ea typeface="宋体" panose="02010600030101010101" pitchFamily="2" charset="-122"/>
              </a:rPr>
              <a:t>，</a:t>
            </a:r>
            <a:r>
              <a:rPr lang="en-US" sz="2400" b="1">
                <a:latin typeface="Times New Roman" panose="02020603050405020304" charset="0"/>
                <a:ea typeface="宋体" panose="02010600030101010101" pitchFamily="2" charset="-122"/>
              </a:rPr>
              <a:t>the switch allows the </a:t>
            </a:r>
            <a:r>
              <a:rPr lang="en-US" sz="2400" b="1">
                <a:solidFill>
                  <a:schemeClr val="accent4">
                    <a:lumMod val="50000"/>
                  </a:schemeClr>
                </a:solidFill>
                <a:latin typeface="Times New Roman" panose="02020603050405020304" charset="0"/>
                <a:ea typeface="宋体" panose="02010600030101010101" pitchFamily="2" charset="-122"/>
              </a:rPr>
              <a:t>original</a:t>
            </a:r>
            <a:r>
              <a:rPr lang="en-US" sz="2400" b="1">
                <a:latin typeface="Times New Roman" panose="02020603050405020304" charset="0"/>
                <a:ea typeface="宋体" panose="02010600030101010101" pitchFamily="2" charset="-122"/>
              </a:rPr>
              <a:t> prey to recover.</a:t>
            </a:r>
            <a:r>
              <a:rPr lang="en-US" sz="2400" b="1">
                <a:latin typeface="Times New Roman" panose="02020603050405020304" charset="0"/>
                <a:ea typeface="宋体" panose="02010600030101010101" pitchFamily="2" charset="-122"/>
                <a:cs typeface="Times New Roman" panose="02020603050405020304" charset="0"/>
              </a:rPr>
              <a:t>(2019</a:t>
            </a:r>
            <a:r>
              <a:rPr lang="zh-CN" sz="2400" b="1">
                <a:latin typeface="Times New Roman" panose="02020603050405020304" charset="0"/>
                <a:ea typeface="宋体" panose="02010600030101010101" pitchFamily="2" charset="-122"/>
              </a:rPr>
              <a:t>天津</a:t>
            </a:r>
            <a:r>
              <a:rPr lang="en-US" sz="2400" b="1">
                <a:latin typeface="Times New Roman" panose="02020603050405020304" charset="0"/>
                <a:ea typeface="宋体" panose="02010600030101010101" pitchFamily="2" charset="-122"/>
              </a:rPr>
              <a:t>) </a:t>
            </a:r>
            <a:endParaRPr lang="en-US" sz="2400" b="1">
              <a:latin typeface="Times New Roman" panose="02020603050405020304" charset="0"/>
              <a:ea typeface="宋体" panose="02010600030101010101" pitchFamily="2" charset="-122"/>
            </a:endParaRPr>
          </a:p>
          <a:p>
            <a:pPr indent="0"/>
            <a:r>
              <a:rPr lang="zh-CN" sz="2400" b="1">
                <a:latin typeface="Times New Roman" panose="02020603050405020304" charset="0"/>
                <a:ea typeface="宋体" panose="02010600030101010101" pitchFamily="2" charset="-122"/>
              </a:rPr>
              <a:t>如果一个捕食者可以转移到另一个更容易被发现的物种上，那么当一个猎物变得稀有时，这种转换可以让原来的猎物恢复。</a:t>
            </a:r>
            <a:r>
              <a:rPr lang="en-US" sz="2400" b="1">
                <a:latin typeface="Times New Roman" panose="02020603050405020304" charset="0"/>
                <a:ea typeface="宋体" panose="02010600030101010101" pitchFamily="2" charset="-122"/>
                <a:cs typeface="Times New Roman" panose="02020603050405020304" charset="0"/>
              </a:rPr>
              <a:t>I</a:t>
            </a:r>
            <a:r>
              <a:rPr lang="en-US" sz="2400" b="1">
                <a:latin typeface="Times New Roman" panose="02020603050405020304" charset="0"/>
                <a:ea typeface="宋体" panose="02010600030101010101" pitchFamily="2" charset="-122"/>
              </a:rPr>
              <a:t>t is a logical consequence of the simple fact that the machine cannot achieve its </a:t>
            </a:r>
            <a:r>
              <a:rPr lang="en-US" sz="2400" b="1">
                <a:solidFill>
                  <a:schemeClr val="accent4">
                    <a:lumMod val="50000"/>
                  </a:schemeClr>
                </a:solidFill>
                <a:latin typeface="Times New Roman" panose="02020603050405020304" charset="0"/>
                <a:ea typeface="宋体" panose="02010600030101010101" pitchFamily="2" charset="-122"/>
              </a:rPr>
              <a:t>original</a:t>
            </a:r>
            <a:r>
              <a:rPr lang="en-US" sz="2400" b="1">
                <a:latin typeface="Times New Roman" panose="02020603050405020304" charset="0"/>
                <a:ea typeface="宋体" panose="02010600030101010101" pitchFamily="2" charset="-122"/>
              </a:rPr>
              <a:t> purpose if it is dead. </a:t>
            </a:r>
            <a:r>
              <a:rPr lang="en-US" sz="2400" b="1">
                <a:latin typeface="Times New Roman" panose="02020603050405020304" charset="0"/>
                <a:ea typeface="宋体" panose="02010600030101010101" pitchFamily="2" charset="-122"/>
                <a:cs typeface="Times New Roman" panose="02020603050405020304" charset="0"/>
              </a:rPr>
              <a:t>(2917</a:t>
            </a:r>
            <a:r>
              <a:rPr lang="zh-CN" sz="2400" b="1">
                <a:latin typeface="Times New Roman" panose="02020603050405020304" charset="0"/>
                <a:ea typeface="宋体" panose="02010600030101010101" pitchFamily="2" charset="-122"/>
              </a:rPr>
              <a:t>北京</a:t>
            </a:r>
            <a:r>
              <a:rPr lang="en-US" sz="2400" b="1">
                <a:latin typeface="Times New Roman" panose="02020603050405020304" charset="0"/>
                <a:ea typeface="宋体" panose="02010600030101010101" pitchFamily="2" charset="-122"/>
              </a:rPr>
              <a:t>) </a:t>
            </a:r>
            <a:r>
              <a:rPr lang="zh-CN" sz="2400" b="1">
                <a:latin typeface="Times New Roman" panose="02020603050405020304" charset="0"/>
                <a:ea typeface="宋体" panose="02010600030101010101" pitchFamily="2" charset="-122"/>
              </a:rPr>
              <a:t>这是一个简单事实的逻辑结果：如果机器死了，它就实现不了它原来的目的了。</a:t>
            </a:r>
            <a:r>
              <a:rPr lang="en-US" sz="2400" b="1">
                <a:latin typeface="Times New Roman" panose="02020603050405020304" charset="0"/>
                <a:ea typeface="宋体" panose="02010600030101010101" pitchFamily="2" charset="-122"/>
              </a:rPr>
              <a:t>But some materials slow and scatter(</a:t>
            </a:r>
            <a:r>
              <a:rPr lang="zh-CN" sz="2400" b="1">
                <a:ea typeface="宋体" panose="02010600030101010101" pitchFamily="2" charset="-122"/>
              </a:rPr>
              <a:t>散射</a:t>
            </a:r>
            <a:r>
              <a:rPr lang="en-US" sz="2400" b="1">
                <a:latin typeface="Times New Roman" panose="02020603050405020304" charset="0"/>
                <a:ea typeface="宋体" panose="02010600030101010101" pitchFamily="2" charset="-122"/>
              </a:rPr>
              <a:t>) light, bouncing it away from its </a:t>
            </a:r>
            <a:r>
              <a:rPr lang="en-US" sz="2400" b="1">
                <a:solidFill>
                  <a:schemeClr val="accent4">
                    <a:lumMod val="50000"/>
                  </a:schemeClr>
                </a:solidFill>
                <a:latin typeface="Times New Roman" panose="02020603050405020304" charset="0"/>
                <a:ea typeface="宋体" panose="02010600030101010101" pitchFamily="2" charset="-122"/>
              </a:rPr>
              <a:t>original</a:t>
            </a:r>
            <a:r>
              <a:rPr lang="en-US" sz="2400" b="1">
                <a:latin typeface="Times New Roman" panose="02020603050405020304" charset="0"/>
                <a:ea typeface="宋体" panose="02010600030101010101" pitchFamily="2" charset="-122"/>
              </a:rPr>
              <a:t> path.</a:t>
            </a:r>
            <a:endParaRPr lang="en-US" sz="2400" b="1">
              <a:latin typeface="Times New Roman" panose="02020603050405020304" charset="0"/>
              <a:ea typeface="宋体" panose="02010600030101010101" pitchFamily="2" charset="-122"/>
            </a:endParaRPr>
          </a:p>
          <a:p>
            <a:pPr indent="0"/>
            <a:r>
              <a:rPr lang="en-US" sz="2400" b="1">
                <a:latin typeface="Times New Roman" panose="02020603050405020304" charset="0"/>
                <a:ea typeface="宋体" panose="02010600030101010101" pitchFamily="2" charset="-122"/>
                <a:cs typeface="Times New Roman" panose="02020603050405020304" charset="0"/>
              </a:rPr>
              <a:t>(2015</a:t>
            </a:r>
            <a:r>
              <a:rPr lang="zh-CN" sz="2400" b="1">
                <a:latin typeface="Times New Roman" panose="02020603050405020304" charset="0"/>
                <a:ea typeface="宋体" panose="02010600030101010101" pitchFamily="2" charset="-122"/>
              </a:rPr>
              <a:t>北京</a:t>
            </a:r>
            <a:r>
              <a:rPr lang="en-US" sz="2400" b="1">
                <a:latin typeface="Times New Roman" panose="02020603050405020304" charset="0"/>
                <a:ea typeface="宋体" panose="02010600030101010101" pitchFamily="2" charset="-122"/>
              </a:rPr>
              <a:t>) </a:t>
            </a:r>
            <a:r>
              <a:rPr lang="zh-CN" sz="2400" b="1">
                <a:latin typeface="Times New Roman" panose="02020603050405020304" charset="0"/>
                <a:ea typeface="宋体" panose="02010600030101010101" pitchFamily="2" charset="-122"/>
              </a:rPr>
              <a:t>但有些材料会使光变慢并散射，使光从原来的路径反弹出来。</a:t>
            </a:r>
            <a:endParaRPr lang="zh-CN" altLang="en-US" sz="2400" b="1"/>
          </a:p>
        </p:txBody>
      </p:sp>
      <p:sp>
        <p:nvSpPr>
          <p:cNvPr id="5" name="文本框 4"/>
          <p:cNvSpPr txBox="1"/>
          <p:nvPr/>
        </p:nvSpPr>
        <p:spPr>
          <a:xfrm>
            <a:off x="4512310" y="3804285"/>
            <a:ext cx="1850390" cy="82994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起源</a:t>
            </a:r>
            <a:r>
              <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原点</a:t>
            </a:r>
            <a:r>
              <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endPar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出身</a:t>
            </a:r>
            <a:r>
              <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开端</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6" name="文本框 5"/>
          <p:cNvSpPr txBox="1"/>
          <p:nvPr/>
        </p:nvSpPr>
        <p:spPr>
          <a:xfrm>
            <a:off x="1433830" y="4782820"/>
            <a:ext cx="2275840" cy="645160"/>
          </a:xfrm>
          <a:prstGeom prst="rect">
            <a:avLst/>
          </a:prstGeom>
          <a:noFill/>
        </p:spPr>
        <p:txBody>
          <a:bodyPr wrap="square" rtlCol="0">
            <a:spAutoFit/>
          </a:bodyPr>
          <a:p>
            <a:pPr lvl="0" algn="l">
              <a:spcAft>
                <a:spcPts val="0"/>
              </a:spcAft>
              <a:buClrTx/>
              <a:buSzTx/>
              <a:buFontTx/>
            </a:pPr>
            <a:r>
              <a:rPr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起源/生长</a:t>
            </a:r>
            <a:endParaRPr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7" name="文本框 6"/>
          <p:cNvSpPr txBox="1"/>
          <p:nvPr/>
        </p:nvSpPr>
        <p:spPr>
          <a:xfrm>
            <a:off x="8019415" y="3474085"/>
            <a:ext cx="1343025" cy="95313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最初的;</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原创的</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8" name="文本框 7"/>
          <p:cNvSpPr txBox="1"/>
          <p:nvPr/>
        </p:nvSpPr>
        <p:spPr>
          <a:xfrm>
            <a:off x="9533890" y="3720465"/>
            <a:ext cx="2232025"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原件;原作;原型</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9" name="文本框 8"/>
          <p:cNvSpPr txBox="1"/>
          <p:nvPr/>
        </p:nvSpPr>
        <p:spPr>
          <a:xfrm>
            <a:off x="4324350" y="5177790"/>
            <a:ext cx="1100455"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东方的</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0" name="文本框 9"/>
          <p:cNvSpPr txBox="1"/>
          <p:nvPr/>
        </p:nvSpPr>
        <p:spPr>
          <a:xfrm>
            <a:off x="5424805" y="5177790"/>
            <a:ext cx="1100455"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东方</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1" name="文本框 10"/>
          <p:cNvSpPr txBox="1"/>
          <p:nvPr/>
        </p:nvSpPr>
        <p:spPr>
          <a:xfrm>
            <a:off x="6170295" y="5177790"/>
            <a:ext cx="2489200"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使朝东</a:t>
            </a:r>
            <a:r>
              <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确定方向</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2" name="文本框 11"/>
          <p:cNvSpPr txBox="1"/>
          <p:nvPr/>
        </p:nvSpPr>
        <p:spPr>
          <a:xfrm>
            <a:off x="9218930" y="4993005"/>
            <a:ext cx="1454150" cy="82994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东方的</a:t>
            </a:r>
            <a:r>
              <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endPar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东方人的 </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3" name="文本框 12"/>
          <p:cNvSpPr txBox="1"/>
          <p:nvPr/>
        </p:nvSpPr>
        <p:spPr>
          <a:xfrm>
            <a:off x="10963910" y="5177790"/>
            <a:ext cx="1100455"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东方</a:t>
            </a:r>
            <a:r>
              <a:rPr lang="zh-CN"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人</a:t>
            </a:r>
            <a:endParaRPr lang="zh-CN"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4" name="文本框 13"/>
          <p:cNvSpPr txBox="1"/>
          <p:nvPr/>
        </p:nvSpPr>
        <p:spPr>
          <a:xfrm>
            <a:off x="4324350" y="6014720"/>
            <a:ext cx="2307590"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中止</a:t>
            </a:r>
            <a:r>
              <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流产</a:t>
            </a:r>
            <a:r>
              <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堕胎</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5" name="文本框 14"/>
          <p:cNvSpPr txBox="1"/>
          <p:nvPr/>
        </p:nvSpPr>
        <p:spPr>
          <a:xfrm>
            <a:off x="7668260" y="6014720"/>
            <a:ext cx="1694180"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流产</a:t>
            </a:r>
            <a:r>
              <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堕胎</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2" name="文本框 1"/>
          <p:cNvSpPr txBox="1"/>
          <p:nvPr/>
        </p:nvSpPr>
        <p:spPr>
          <a:xfrm>
            <a:off x="8103235" y="4180840"/>
            <a:ext cx="954405" cy="82994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创作</a:t>
            </a:r>
            <a:r>
              <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endPar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引发</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3" name="文本框 2"/>
          <p:cNvSpPr txBox="1"/>
          <p:nvPr/>
        </p:nvSpPr>
        <p:spPr>
          <a:xfrm>
            <a:off x="9218930" y="4322445"/>
            <a:ext cx="1694180"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发源</a:t>
            </a:r>
            <a:r>
              <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起源</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80645"/>
            <a:ext cx="12192635" cy="3661410"/>
          </a:xfrm>
          <a:prstGeom prst="rect">
            <a:avLst/>
          </a:prstGeom>
          <a:noFill/>
          <a:ln w="9525">
            <a:noFill/>
          </a:ln>
        </p:spPr>
        <p:txBody>
          <a:bodyPr wrap="square">
            <a:spAutoFit/>
          </a:bodyPr>
          <a:p>
            <a:pPr indent="0"/>
            <a:r>
              <a:rPr lang="en-US" sz="3200" b="1" spc="-100">
                <a:solidFill>
                  <a:schemeClr val="tx1"/>
                </a:solidFill>
                <a:uFillTx/>
                <a:latin typeface="Times New Roman" panose="02020603050405020304" charset="0"/>
                <a:ea typeface="宋体" panose="02010600030101010101" pitchFamily="2" charset="-122"/>
              </a:rPr>
              <a:t>21. phenomenon [fɪ'nɒmɪnən]n. </a:t>
            </a:r>
            <a:r>
              <a:rPr lang="en-US" sz="3200" b="1" spc="-100">
                <a:solidFill>
                  <a:schemeClr val="tx1"/>
                </a:solidFill>
                <a:uFillTx/>
                <a:ea typeface="宋体" panose="02010600030101010101" pitchFamily="2" charset="-122"/>
              </a:rPr>
              <a:t>___________________</a:t>
            </a:r>
            <a:r>
              <a:rPr lang="zh-CN" sz="3200" b="1" spc="-100">
                <a:solidFill>
                  <a:schemeClr val="tx1"/>
                </a:solidFill>
                <a:uFillTx/>
                <a:latin typeface="Times New Roman" panose="02020603050405020304" charset="0"/>
                <a:ea typeface="宋体" panose="02010600030101010101" pitchFamily="2" charset="-122"/>
              </a:rPr>
              <a:t>【</a:t>
            </a:r>
            <a:r>
              <a:rPr lang="en-US" sz="3200" b="1" spc="-100">
                <a:solidFill>
                  <a:schemeClr val="tx1"/>
                </a:solidFill>
                <a:uFillTx/>
                <a:latin typeface="Times New Roman" panose="02020603050405020304" charset="0"/>
                <a:ea typeface="宋体" panose="02010600030101010101" pitchFamily="2" charset="-122"/>
                <a:cs typeface="Times New Roman" panose="02020603050405020304" charset="0"/>
              </a:rPr>
              <a:t>pl:</a:t>
            </a:r>
            <a:r>
              <a:rPr lang="en-US" sz="3200" b="1" spc="-100">
                <a:solidFill>
                  <a:schemeClr val="tx1"/>
                </a:solidFill>
                <a:uFillTx/>
                <a:latin typeface="Times New Roman" panose="02020603050405020304" charset="0"/>
                <a:ea typeface="宋体" panose="02010600030101010101" pitchFamily="2" charset="-122"/>
              </a:rPr>
              <a:t>phenomen</a:t>
            </a:r>
            <a:r>
              <a:rPr lang="en-US" sz="3200" b="1" spc="-100">
                <a:solidFill>
                  <a:schemeClr val="tx1"/>
                </a:solidFill>
                <a:uFillTx/>
                <a:latin typeface="Times New Roman" panose="02020603050405020304" charset="0"/>
                <a:ea typeface="宋体" panose="02010600030101010101" pitchFamily="2" charset="-122"/>
                <a:cs typeface="Times New Roman" panose="02020603050405020304" charset="0"/>
              </a:rPr>
              <a:t>a</a:t>
            </a:r>
            <a:r>
              <a:rPr lang="zh-CN" sz="3200" b="1" spc="-100">
                <a:solidFill>
                  <a:schemeClr val="tx1"/>
                </a:solidFill>
                <a:uFillTx/>
                <a:latin typeface="Times New Roman" panose="02020603050405020304" charset="0"/>
                <a:ea typeface="宋体" panose="02010600030101010101" pitchFamily="2" charset="-122"/>
              </a:rPr>
              <a:t>】</a:t>
            </a:r>
            <a:endParaRPr lang="zh-CN" sz="3200" b="1">
              <a:latin typeface="Times New Roman" panose="02020603050405020304" charset="0"/>
              <a:ea typeface="宋体" panose="02010600030101010101" pitchFamily="2" charset="-122"/>
            </a:endParaRPr>
          </a:p>
          <a:p>
            <a:pPr indent="0"/>
            <a:endParaRPr lang="zh-CN" sz="3200" b="1" kern="1000" spc="-100">
              <a:solidFill>
                <a:schemeClr val="tx1"/>
              </a:solidFill>
              <a:uFillTx/>
              <a:latin typeface="Times New Roman" panose="02020603050405020304" charset="0"/>
              <a:ea typeface="宋体" panose="02010600030101010101" pitchFamily="2" charset="-122"/>
            </a:endParaRPr>
          </a:p>
          <a:p>
            <a:pPr indent="0"/>
            <a:r>
              <a:rPr lang="en-US" sz="2400" b="1">
                <a:latin typeface="Times New Roman" panose="02020603050405020304" charset="0"/>
                <a:ea typeface="宋体" panose="02010600030101010101" pitchFamily="2" charset="-122"/>
              </a:rPr>
              <a:t>At the heart of the phenomenon lie tiny marine microorganisms(</a:t>
            </a:r>
            <a:r>
              <a:rPr lang="zh-CN" sz="2400" b="1">
                <a:ea typeface="宋体" panose="02010600030101010101" pitchFamily="2" charset="-122"/>
              </a:rPr>
              <a:t>海洋微生物</a:t>
            </a:r>
            <a:r>
              <a:rPr lang="en-US" sz="2400" b="1">
                <a:latin typeface="Times New Roman" panose="02020603050405020304" charset="0"/>
                <a:ea typeface="宋体" panose="02010600030101010101" pitchFamily="2" charset="-122"/>
              </a:rPr>
              <a:t>)called phytoplankton</a:t>
            </a:r>
            <a:r>
              <a:rPr lang="en-US" sz="2400" b="1">
                <a:latin typeface="Times New Roman" panose="02020603050405020304" charset="0"/>
                <a:ea typeface="宋体" panose="02010600030101010101" pitchFamily="2" charset="-122"/>
                <a:cs typeface="Times New Roman" panose="02020603050405020304" charset="0"/>
              </a:rPr>
              <a:t>(</a:t>
            </a:r>
            <a:r>
              <a:rPr lang="zh-CN" sz="2400" b="1">
                <a:latin typeface="Times New Roman" panose="02020603050405020304" charset="0"/>
                <a:ea typeface="宋体" panose="02010600030101010101" pitchFamily="2" charset="-122"/>
              </a:rPr>
              <a:t>浮游植物</a:t>
            </a:r>
            <a:r>
              <a:rPr lang="en-US" sz="2400" b="1">
                <a:latin typeface="Times New Roman" panose="02020603050405020304" charset="0"/>
                <a:ea typeface="宋体" panose="02010600030101010101" pitchFamily="2" charset="-122"/>
              </a:rPr>
              <a:t>)</a:t>
            </a:r>
            <a:r>
              <a:rPr lang="en-US" sz="2400" b="1">
                <a:latin typeface="Times New Roman" panose="02020603050405020304" charset="0"/>
                <a:ea typeface="宋体" panose="02010600030101010101" pitchFamily="2" charset="-122"/>
                <a:cs typeface="Times New Roman" panose="02020603050405020304" charset="0"/>
              </a:rPr>
              <a:t>. (2019</a:t>
            </a:r>
            <a:r>
              <a:rPr lang="zh-CN" sz="2400" b="1">
                <a:latin typeface="Times New Roman" panose="02020603050405020304" charset="0"/>
                <a:ea typeface="宋体" panose="02010600030101010101" pitchFamily="2" charset="-122"/>
              </a:rPr>
              <a:t>北京</a:t>
            </a:r>
            <a:r>
              <a:rPr lang="en-US" sz="2400" b="1">
                <a:latin typeface="Times New Roman" panose="02020603050405020304" charset="0"/>
                <a:ea typeface="宋体" panose="02010600030101010101" pitchFamily="2" charset="-122"/>
              </a:rPr>
              <a:t>)</a:t>
            </a:r>
            <a:r>
              <a:rPr lang="zh-CN" sz="2400" b="1">
                <a:latin typeface="Times New Roman" panose="02020603050405020304" charset="0"/>
                <a:ea typeface="宋体" panose="02010600030101010101" pitchFamily="2" charset="-122"/>
              </a:rPr>
              <a:t>这种现象的核心是微小的海洋微生物，即浮游植物。</a:t>
            </a:r>
            <a:r>
              <a:rPr lang="en-US" sz="2400" b="1">
                <a:latin typeface="Times New Roman" panose="02020603050405020304" charset="0"/>
                <a:ea typeface="宋体" panose="02010600030101010101" pitchFamily="2" charset="-122"/>
              </a:rPr>
              <a:t>What phenomenon is described in the first paragraph?</a:t>
            </a:r>
            <a:r>
              <a:rPr lang="en-US" sz="2400" b="1">
                <a:latin typeface="Times New Roman" panose="02020603050405020304" charset="0"/>
                <a:ea typeface="宋体" panose="02010600030101010101" pitchFamily="2" charset="-122"/>
                <a:cs typeface="Times New Roman" panose="02020603050405020304" charset="0"/>
              </a:rPr>
              <a:t>(2018</a:t>
            </a:r>
            <a:r>
              <a:rPr lang="zh-CN" sz="2400" b="1">
                <a:latin typeface="Times New Roman" panose="02020603050405020304" charset="0"/>
                <a:ea typeface="宋体" panose="02010600030101010101" pitchFamily="2" charset="-122"/>
              </a:rPr>
              <a:t>全国</a:t>
            </a:r>
            <a:r>
              <a:rPr lang="en-US" sz="2400" b="1">
                <a:latin typeface="Times New Roman" panose="02020603050405020304" charset="0"/>
                <a:ea typeface="宋体" panose="02010600030101010101" pitchFamily="2" charset="-122"/>
              </a:rPr>
              <a:t>II) </a:t>
            </a:r>
            <a:r>
              <a:rPr lang="zh-CN" sz="2400" b="1">
                <a:latin typeface="Times New Roman" panose="02020603050405020304" charset="0"/>
                <a:ea typeface="宋体" panose="02010600030101010101" pitchFamily="2" charset="-122"/>
              </a:rPr>
              <a:t>第一段描述了什么现象</a:t>
            </a:r>
            <a:r>
              <a:rPr lang="en-US" sz="2400" b="1">
                <a:latin typeface="Times New Roman" panose="02020603050405020304" charset="0"/>
                <a:ea typeface="宋体" panose="02010600030101010101" pitchFamily="2" charset="-122"/>
              </a:rPr>
              <a:t>?And these social phenomena can have very personal consequences.</a:t>
            </a:r>
            <a:r>
              <a:rPr lang="en-US" sz="2400" b="1">
                <a:latin typeface="Times New Roman" panose="02020603050405020304" charset="0"/>
                <a:ea typeface="宋体" panose="02010600030101010101" pitchFamily="2" charset="-122"/>
                <a:cs typeface="Times New Roman" panose="02020603050405020304" charset="0"/>
              </a:rPr>
              <a:t>(2010</a:t>
            </a:r>
            <a:r>
              <a:rPr lang="zh-CN" sz="2400" b="1">
                <a:latin typeface="Times New Roman" panose="02020603050405020304" charset="0"/>
                <a:ea typeface="宋体" panose="02010600030101010101" pitchFamily="2" charset="-122"/>
              </a:rPr>
              <a:t>北京</a:t>
            </a:r>
            <a:r>
              <a:rPr lang="en-US" sz="2400" b="1">
                <a:latin typeface="Times New Roman" panose="02020603050405020304" charset="0"/>
                <a:ea typeface="宋体" panose="02010600030101010101" pitchFamily="2" charset="-122"/>
              </a:rPr>
              <a:t>)</a:t>
            </a:r>
            <a:r>
              <a:rPr lang="zh-CN" sz="2400" b="1">
                <a:latin typeface="Times New Roman" panose="02020603050405020304" charset="0"/>
                <a:ea typeface="宋体" panose="02010600030101010101" pitchFamily="2" charset="-122"/>
              </a:rPr>
              <a:t>这些社会现象可能会对个人造成非常严重的后果。</a:t>
            </a:r>
            <a:endParaRPr lang="zh-CN" altLang="en-US" sz="2400" b="1"/>
          </a:p>
        </p:txBody>
      </p:sp>
      <p:sp>
        <p:nvSpPr>
          <p:cNvPr id="4" name="文本框 3"/>
          <p:cNvSpPr txBox="1"/>
          <p:nvPr/>
        </p:nvSpPr>
        <p:spPr>
          <a:xfrm>
            <a:off x="5262880" y="0"/>
            <a:ext cx="4932045" cy="64516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现象;奇迹;杰出人才</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3" name="文本框 2"/>
          <p:cNvSpPr txBox="1"/>
          <p:nvPr/>
        </p:nvSpPr>
        <p:spPr>
          <a:xfrm>
            <a:off x="125095" y="645160"/>
            <a:ext cx="11367135" cy="460375"/>
          </a:xfrm>
          <a:prstGeom prst="rect">
            <a:avLst/>
          </a:prstGeom>
          <a:noFill/>
        </p:spPr>
        <p:txBody>
          <a:bodyPr wrap="square" rtlCol="0">
            <a:spAutoFit/>
          </a:bodyPr>
          <a:p>
            <a:pPr indent="0"/>
            <a:r>
              <a:rPr lang="zh-CN" sz="2400" b="1" kern="1000" spc="-100">
                <a:solidFill>
                  <a:schemeClr val="accent4">
                    <a:lumMod val="50000"/>
                  </a:schemeClr>
                </a:solidFill>
                <a:uFillTx/>
                <a:latin typeface="Times New Roman" panose="02020603050405020304" charset="0"/>
                <a:ea typeface="宋体" panose="02010600030101010101" pitchFamily="2" charset="-122"/>
                <a:sym typeface="+mn-ea"/>
              </a:rPr>
              <a:t>词根词缀：</a:t>
            </a:r>
            <a:r>
              <a:rPr lang="en-US" sz="24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rPr>
              <a:t>pheno-(phone</a:t>
            </a:r>
            <a:r>
              <a:rPr lang="zh-CN" sz="2400" b="1" kern="1000" spc="-100">
                <a:solidFill>
                  <a:schemeClr val="accent4">
                    <a:lumMod val="50000"/>
                  </a:schemeClr>
                </a:solidFill>
                <a:uFillTx/>
                <a:latin typeface="Times New Roman" panose="02020603050405020304" charset="0"/>
                <a:ea typeface="宋体" panose="02010600030101010101" pitchFamily="2" charset="-122"/>
                <a:sym typeface="+mn-ea"/>
              </a:rPr>
              <a:t>声音</a:t>
            </a:r>
            <a:r>
              <a:rPr lang="en-US" sz="2400" b="1" kern="1000" spc="-100">
                <a:solidFill>
                  <a:schemeClr val="accent4">
                    <a:lumMod val="50000"/>
                  </a:schemeClr>
                </a:solidFill>
                <a:uFillTx/>
                <a:latin typeface="Times New Roman" panose="02020603050405020304" charset="0"/>
                <a:ea typeface="宋体" panose="02010600030101010101" pitchFamily="2" charset="-122"/>
                <a:sym typeface="+mn-ea"/>
              </a:rPr>
              <a:t>)+men-(man-</a:t>
            </a:r>
            <a:r>
              <a:rPr lang="zh-CN" sz="2400" b="1" kern="1000" spc="-100">
                <a:solidFill>
                  <a:schemeClr val="accent4">
                    <a:lumMod val="50000"/>
                  </a:schemeClr>
                </a:solidFill>
                <a:uFillTx/>
                <a:latin typeface="Times New Roman" panose="02020603050405020304" charset="0"/>
                <a:ea typeface="宋体" panose="02010600030101010101" pitchFamily="2" charset="-122"/>
                <a:sym typeface="+mn-ea"/>
              </a:rPr>
              <a:t>做</a:t>
            </a:r>
            <a:r>
              <a:rPr lang="en-US" sz="2400" b="1" kern="1000" spc="-100">
                <a:solidFill>
                  <a:schemeClr val="accent4">
                    <a:lumMod val="50000"/>
                  </a:schemeClr>
                </a:solidFill>
                <a:uFillTx/>
                <a:latin typeface="Times New Roman" panose="02020603050405020304" charset="0"/>
                <a:ea typeface="宋体" panose="02010600030101010101" pitchFamily="2" charset="-122"/>
                <a:sym typeface="+mn-ea"/>
              </a:rPr>
              <a:t>)+-on(</a:t>
            </a:r>
            <a:r>
              <a:rPr lang="zh-CN" sz="2400" b="1" kern="1000" spc="-100">
                <a:solidFill>
                  <a:schemeClr val="accent4">
                    <a:lumMod val="50000"/>
                  </a:schemeClr>
                </a:solidFill>
                <a:uFillTx/>
                <a:latin typeface="Times New Roman" panose="02020603050405020304" charset="0"/>
                <a:ea typeface="宋体" panose="02010600030101010101" pitchFamily="2" charset="-122"/>
                <a:sym typeface="+mn-ea"/>
              </a:rPr>
              <a:t>名词后缀</a:t>
            </a:r>
            <a:r>
              <a:rPr lang="en-US" sz="2400" b="1" kern="1000" spc="-100">
                <a:solidFill>
                  <a:schemeClr val="accent4">
                    <a:lumMod val="50000"/>
                  </a:schemeClr>
                </a:solidFill>
                <a:uFillTx/>
                <a:latin typeface="Times New Roman" panose="02020603050405020304" charset="0"/>
                <a:ea typeface="宋体" panose="02010600030101010101" pitchFamily="2" charset="-122"/>
                <a:sym typeface="+mn-ea"/>
              </a:rPr>
              <a:t>)</a:t>
            </a:r>
            <a:r>
              <a:rPr lang="zh-CN" sz="2400" b="1" kern="1000" spc="-100">
                <a:solidFill>
                  <a:schemeClr val="accent4">
                    <a:lumMod val="50000"/>
                  </a:schemeClr>
                </a:solidFill>
                <a:uFillTx/>
                <a:latin typeface="Times New Roman" panose="02020603050405020304" charset="0"/>
                <a:ea typeface="宋体" panose="02010600030101010101" pitchFamily="2" charset="-122"/>
                <a:sym typeface="+mn-ea"/>
              </a:rPr>
              <a:t>：做出来的声势浩大的事。</a:t>
            </a:r>
            <a:endParaRPr lang="zh-CN" sz="24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pic>
        <p:nvPicPr>
          <p:cNvPr id="2" name="图片 1" descr="phon-声音填空"/>
          <p:cNvPicPr>
            <a:picLocks noChangeAspect="1"/>
          </p:cNvPicPr>
          <p:nvPr/>
        </p:nvPicPr>
        <p:blipFill>
          <a:blip r:embed="rId1"/>
          <a:stretch>
            <a:fillRect/>
          </a:stretch>
        </p:blipFill>
        <p:spPr>
          <a:xfrm>
            <a:off x="-635" y="3279140"/>
            <a:ext cx="12193270" cy="3656965"/>
          </a:xfrm>
          <a:prstGeom prst="rect">
            <a:avLst/>
          </a:prstGeom>
        </p:spPr>
      </p:pic>
      <p:sp>
        <p:nvSpPr>
          <p:cNvPr id="5" name="文本框 4"/>
          <p:cNvSpPr txBox="1"/>
          <p:nvPr/>
        </p:nvSpPr>
        <p:spPr>
          <a:xfrm>
            <a:off x="2214880" y="4785360"/>
            <a:ext cx="1240790" cy="64516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声音</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6" name="文本框 5"/>
          <p:cNvSpPr txBox="1"/>
          <p:nvPr/>
        </p:nvSpPr>
        <p:spPr>
          <a:xfrm>
            <a:off x="6383020" y="3522980"/>
            <a:ext cx="3157855" cy="460375"/>
          </a:xfrm>
          <a:prstGeom prst="rect">
            <a:avLst/>
          </a:prstGeom>
          <a:noFill/>
        </p:spPr>
        <p:txBody>
          <a:bodyPr wrap="square" rtlCol="0">
            <a:spAutoFit/>
          </a:bodyPr>
          <a:p>
            <a:pPr lvl="0" algn="l">
              <a:spcAft>
                <a:spcPts val="0"/>
              </a:spcAft>
              <a:buClrTx/>
              <a:buSzTx/>
              <a:buFontTx/>
            </a:pPr>
            <a:r>
              <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电话</a:t>
            </a:r>
            <a:r>
              <a:rPr lang="en-US" altLang="zh-CN"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耳机</a:t>
            </a:r>
            <a:r>
              <a:rPr lang="en-US" altLang="zh-CN"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听筒</a:t>
            </a:r>
            <a:endPar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7" name="文本框 6"/>
          <p:cNvSpPr txBox="1"/>
          <p:nvPr/>
        </p:nvSpPr>
        <p:spPr>
          <a:xfrm>
            <a:off x="9781540" y="3522980"/>
            <a:ext cx="1383665"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打电话</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8" name="文本框 7"/>
          <p:cNvSpPr txBox="1"/>
          <p:nvPr/>
        </p:nvSpPr>
        <p:spPr>
          <a:xfrm>
            <a:off x="6753860" y="4197350"/>
            <a:ext cx="2138680"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电话</a:t>
            </a:r>
            <a:r>
              <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电话机</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9" name="文本框 8"/>
          <p:cNvSpPr txBox="1"/>
          <p:nvPr/>
        </p:nvSpPr>
        <p:spPr>
          <a:xfrm>
            <a:off x="6972300" y="4878070"/>
            <a:ext cx="2651760"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扩音器</a:t>
            </a:r>
            <a:r>
              <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麦克风</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0" name="文本框 9"/>
          <p:cNvSpPr txBox="1"/>
          <p:nvPr/>
        </p:nvSpPr>
        <p:spPr>
          <a:xfrm>
            <a:off x="6753860" y="5573395"/>
            <a:ext cx="4159250"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交响乐</a:t>
            </a:r>
            <a:r>
              <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和声（sym-=same）</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1" name="文本框 10"/>
          <p:cNvSpPr txBox="1"/>
          <p:nvPr/>
        </p:nvSpPr>
        <p:spPr>
          <a:xfrm>
            <a:off x="7385050" y="6228080"/>
            <a:ext cx="876935"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现象</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2" name="文本框 11"/>
          <p:cNvSpPr txBox="1"/>
          <p:nvPr/>
        </p:nvSpPr>
        <p:spPr>
          <a:xfrm>
            <a:off x="8892540" y="6228080"/>
            <a:ext cx="2144395"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phenomena</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8" grpId="0"/>
      <p:bldP spid="9" grpId="0"/>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1440" y="202565"/>
            <a:ext cx="12099925" cy="630872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22. stage [steɪdʒ]n. </a:t>
            </a:r>
            <a:r>
              <a:rPr lang="en-US" altLang="zh-CN" sz="3200" b="1">
                <a:ea typeface="宋体" panose="02010600030101010101" pitchFamily="2" charset="-122"/>
              </a:rPr>
              <a:t>______________</a:t>
            </a:r>
            <a:endParaRPr lang="zh-CN" sz="3200" b="1">
              <a:ea typeface="宋体" panose="02010600030101010101" pitchFamily="2" charset="-122"/>
            </a:endParaRPr>
          </a:p>
          <a:p>
            <a:pPr indent="0"/>
            <a:r>
              <a:rPr lang="en-US" sz="3200" b="1">
                <a:latin typeface="Times New Roman" panose="02020603050405020304" charset="0"/>
                <a:ea typeface="宋体" panose="02010600030101010101" pitchFamily="2" charset="-122"/>
                <a:cs typeface="Times New Roman" panose="02020603050405020304" charset="0"/>
              </a:rPr>
              <a:t>(stage</a:t>
            </a:r>
            <a:r>
              <a:rPr lang="zh-CN" sz="3200" b="1">
                <a:latin typeface="Times New Roman" panose="02020603050405020304" charset="0"/>
                <a:ea typeface="宋体" panose="02010600030101010101" pitchFamily="2" charset="-122"/>
              </a:rPr>
              <a:t>作先行词时，定语从句引导词通常用</a:t>
            </a:r>
            <a:r>
              <a:rPr lang="en-US" sz="3200" b="1">
                <a:latin typeface="Times New Roman" panose="02020603050405020304" charset="0"/>
                <a:ea typeface="宋体" panose="02010600030101010101" pitchFamily="2" charset="-122"/>
              </a:rPr>
              <a:t>where)</a:t>
            </a:r>
            <a:endParaRPr lang="zh-CN" sz="3200" b="1">
              <a:ea typeface="宋体" panose="02010600030101010101" pitchFamily="2" charset="-122"/>
            </a:endParaRPr>
          </a:p>
          <a:p>
            <a:pPr indent="0"/>
            <a:endParaRPr lang="zh-CN" sz="3200" b="1">
              <a:latin typeface="Times New Roman" panose="02020603050405020304" charset="0"/>
              <a:ea typeface="宋体" panose="02010600030101010101" pitchFamily="2" charset="-122"/>
            </a:endParaRPr>
          </a:p>
          <a:p>
            <a:pPr indent="0"/>
            <a:r>
              <a:rPr lang="en-US" sz="2800" b="0">
                <a:latin typeface="Times New Roman" panose="02020603050405020304" charset="0"/>
                <a:ea typeface="宋体" panose="02010600030101010101" pitchFamily="2" charset="-122"/>
              </a:rPr>
              <a:t>Their child is at the stage</a:t>
            </a:r>
            <a:r>
              <a:rPr lang="en-US" sz="2800" b="0">
                <a:latin typeface="Times New Roman" panose="02020603050405020304" charset="0"/>
                <a:ea typeface="宋体" panose="02010600030101010101" pitchFamily="2" charset="-122"/>
                <a:cs typeface="Times New Roman" panose="02020603050405020304" charset="0"/>
              </a:rPr>
              <a:t> where</a:t>
            </a:r>
            <a:r>
              <a:rPr lang="en-US" sz="2800" b="0">
                <a:latin typeface="Times New Roman" panose="02020603050405020304" charset="0"/>
                <a:ea typeface="宋体" panose="02010600030101010101" pitchFamily="2" charset="-122"/>
              </a:rPr>
              <a:t> she can say individual words but not full sentences. </a:t>
            </a:r>
            <a:r>
              <a:rPr lang="en-US" sz="2800" b="0">
                <a:latin typeface="Times New Roman" panose="02020603050405020304" charset="0"/>
                <a:ea typeface="宋体" panose="02010600030101010101" pitchFamily="2" charset="-122"/>
                <a:cs typeface="Times New Roman" panose="02020603050405020304" charset="0"/>
              </a:rPr>
              <a:t>(2019</a:t>
            </a:r>
            <a:r>
              <a:rPr lang="zh-CN" sz="2800" b="0">
                <a:latin typeface="Times New Roman" panose="02020603050405020304" charset="0"/>
                <a:ea typeface="宋体" panose="02010600030101010101" pitchFamily="2" charset="-122"/>
              </a:rPr>
              <a:t>天津</a:t>
            </a:r>
            <a:r>
              <a:rPr lang="en-US" sz="2800" b="0">
                <a:latin typeface="Times New Roman" panose="02020603050405020304" charset="0"/>
                <a:ea typeface="宋体" panose="02010600030101010101" pitchFamily="2" charset="-122"/>
              </a:rPr>
              <a:t>) </a:t>
            </a:r>
            <a:r>
              <a:rPr lang="zh-CN" sz="2800" b="0">
                <a:ea typeface="宋体" panose="02010600030101010101" pitchFamily="2" charset="-122"/>
              </a:rPr>
              <a:t>他们的孩子正处在能说单个单词而不能说完整句子的阶段</a:t>
            </a:r>
            <a:r>
              <a:rPr lang="zh-CN" sz="2800" b="0">
                <a:latin typeface="Times New Roman" panose="02020603050405020304" charset="0"/>
                <a:ea typeface="宋体" panose="02010600030101010101" pitchFamily="2" charset="-122"/>
              </a:rPr>
              <a:t>。</a:t>
            </a:r>
            <a:r>
              <a:rPr lang="en-US" sz="2800" b="0">
                <a:latin typeface="Times New Roman" panose="02020603050405020304" charset="0"/>
                <a:ea typeface="宋体" panose="02010600030101010101" pitchFamily="2" charset="-122"/>
              </a:rPr>
              <a:t>We have come to a stage</a:t>
            </a:r>
            <a:r>
              <a:rPr lang="en-US" sz="2800" b="0">
                <a:latin typeface="Times New Roman" panose="02020603050405020304" charset="0"/>
                <a:ea typeface="宋体" panose="02010600030101010101" pitchFamily="2" charset="-122"/>
                <a:cs typeface="Times New Roman" panose="02020603050405020304" charset="0"/>
              </a:rPr>
              <a:t> where </a:t>
            </a:r>
            <a:r>
              <a:rPr lang="en-US" sz="2800" b="0">
                <a:latin typeface="Times New Roman" panose="02020603050405020304" charset="0"/>
                <a:ea typeface="宋体" panose="02010600030101010101" pitchFamily="2" charset="-122"/>
              </a:rPr>
              <a:t>we have to rely on our own.</a:t>
            </a:r>
            <a:endParaRPr lang="en-US" sz="2800" b="0">
              <a:latin typeface="Times New Roman" panose="02020603050405020304" charset="0"/>
              <a:ea typeface="宋体" panose="02010600030101010101" pitchFamily="2" charset="-122"/>
            </a:endParaRPr>
          </a:p>
          <a:p>
            <a:pPr indent="0"/>
            <a:r>
              <a:rPr lang="zh-CN" sz="2800" b="0">
                <a:solidFill>
                  <a:srgbClr val="333333"/>
                </a:solidFill>
                <a:ea typeface="宋体" panose="02010600030101010101" pitchFamily="2" charset="-122"/>
              </a:rPr>
              <a:t>我们已经到了必须</a:t>
            </a:r>
            <a:r>
              <a:rPr lang="zh-CN" sz="2800" b="0">
                <a:solidFill>
                  <a:srgbClr val="333333"/>
                </a:solidFill>
                <a:latin typeface="Arial" panose="020B0604020202020204" pitchFamily="34" charset="0"/>
                <a:ea typeface="宋体" panose="02010600030101010101" pitchFamily="2" charset="-122"/>
              </a:rPr>
              <a:t>自力更生</a:t>
            </a:r>
            <a:r>
              <a:rPr lang="zh-CN" sz="2800" b="0">
                <a:solidFill>
                  <a:srgbClr val="333333"/>
                </a:solidFill>
                <a:ea typeface="宋体" panose="02010600030101010101" pitchFamily="2" charset="-122"/>
              </a:rPr>
              <a:t>的阶段。</a:t>
            </a:r>
            <a:r>
              <a:rPr lang="en-US" sz="2800" b="0">
                <a:latin typeface="Times New Roman" panose="02020603050405020304" charset="0"/>
                <a:ea typeface="宋体" panose="02010600030101010101" pitchFamily="2" charset="-122"/>
              </a:rPr>
              <a:t>You are at a wonderful stage of life.You have many wonderful stages of life yet to come,but they are not without their costs and perils.</a:t>
            </a:r>
            <a:endParaRPr lang="en-US" sz="2800" b="0">
              <a:latin typeface="Times New Roman" panose="02020603050405020304" charset="0"/>
              <a:ea typeface="宋体" panose="02010600030101010101" pitchFamily="2" charset="-122"/>
            </a:endParaRPr>
          </a:p>
          <a:p>
            <a:pPr indent="0"/>
            <a:r>
              <a:rPr lang="zh-CN" sz="2800" b="0">
                <a:ea typeface="宋体" panose="02010600030101010101" pitchFamily="2" charset="-122"/>
              </a:rPr>
              <a:t>你正处在人生一个美妙的阶段。还有很多美妙的阶段会来到你面前，但是都不是唾手可得的，你都得付出代价，经历风险。</a:t>
            </a:r>
            <a:endParaRPr lang="zh-CN" altLang="en-US" sz="2800"/>
          </a:p>
        </p:txBody>
      </p:sp>
      <p:sp>
        <p:nvSpPr>
          <p:cNvPr id="4" name="文本框 3"/>
          <p:cNvSpPr txBox="1"/>
          <p:nvPr/>
        </p:nvSpPr>
        <p:spPr>
          <a:xfrm>
            <a:off x="3477260" y="101600"/>
            <a:ext cx="3249930" cy="645160"/>
          </a:xfrm>
          <a:prstGeom prst="rect">
            <a:avLst/>
          </a:prstGeom>
          <a:noFill/>
        </p:spPr>
        <p:txBody>
          <a:bodyPr wrap="square" rtlCol="0">
            <a:spAutoFit/>
          </a:bodyPr>
          <a:p>
            <a:pPr lvl="0" algn="l">
              <a:spcAft>
                <a:spcPts val="0"/>
              </a:spcAft>
              <a:buClrTx/>
              <a:buSzTx/>
              <a:buFontTx/>
            </a:pPr>
            <a:r>
              <a:rPr lang="en-US" altLang="zh-CN"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舞台;阶段,时期</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3" name="文本框 2"/>
          <p:cNvSpPr txBox="1"/>
          <p:nvPr/>
        </p:nvSpPr>
        <p:spPr>
          <a:xfrm>
            <a:off x="193040" y="1244600"/>
            <a:ext cx="11367135" cy="460375"/>
          </a:xfrm>
          <a:prstGeom prst="rect">
            <a:avLst/>
          </a:prstGeom>
          <a:noFill/>
        </p:spPr>
        <p:txBody>
          <a:bodyPr wrap="square" rtlCol="0">
            <a:spAutoFit/>
          </a:bodyPr>
          <a:p>
            <a:pPr indent="0"/>
            <a:r>
              <a:rPr lang="zh-CN" sz="2400" b="1">
                <a:solidFill>
                  <a:schemeClr val="accent4">
                    <a:lumMod val="50000"/>
                  </a:schemeClr>
                </a:solidFill>
                <a:ea typeface="宋体" panose="02010600030101010101" pitchFamily="2" charset="-122"/>
                <a:sym typeface="+mn-ea"/>
              </a:rPr>
              <a:t>词根词缀：</a:t>
            </a:r>
            <a:r>
              <a:rPr lang="en-US" sz="2400" b="1">
                <a:solidFill>
                  <a:schemeClr val="accent4">
                    <a:lumMod val="50000"/>
                  </a:schemeClr>
                </a:solidFill>
                <a:latin typeface="Times New Roman" panose="02020603050405020304" charset="0"/>
                <a:ea typeface="宋体" panose="02010600030101010101" pitchFamily="2" charset="-122"/>
                <a:sym typeface="+mn-ea"/>
              </a:rPr>
              <a:t>st-(</a:t>
            </a:r>
            <a:r>
              <a:rPr lang="zh-CN" sz="2400" b="1">
                <a:solidFill>
                  <a:schemeClr val="accent4">
                    <a:lumMod val="50000"/>
                  </a:schemeClr>
                </a:solidFill>
                <a:ea typeface="宋体" panose="02010600030101010101" pitchFamily="2" charset="-122"/>
                <a:sym typeface="+mn-ea"/>
              </a:rPr>
              <a:t>站</a:t>
            </a:r>
            <a:r>
              <a:rPr lang="en-US" sz="2400" b="1">
                <a:solidFill>
                  <a:schemeClr val="accent4">
                    <a:lumMod val="50000"/>
                  </a:schemeClr>
                </a:solidFill>
                <a:latin typeface="Times New Roman" panose="02020603050405020304" charset="0"/>
                <a:ea typeface="宋体" panose="02010600030101010101" pitchFamily="2" charset="-122"/>
                <a:sym typeface="+mn-ea"/>
              </a:rPr>
              <a:t>)+-age(</a:t>
            </a:r>
            <a:r>
              <a:rPr lang="zh-CN" sz="2400" b="1">
                <a:solidFill>
                  <a:schemeClr val="accent4">
                    <a:lumMod val="50000"/>
                  </a:schemeClr>
                </a:solidFill>
                <a:ea typeface="宋体" panose="02010600030101010101" pitchFamily="2" charset="-122"/>
                <a:sym typeface="+mn-ea"/>
              </a:rPr>
              <a:t>名词后缀</a:t>
            </a:r>
            <a:r>
              <a:rPr lang="en-US" sz="2400" b="1">
                <a:solidFill>
                  <a:schemeClr val="accent4">
                    <a:lumMod val="50000"/>
                  </a:schemeClr>
                </a:solidFill>
                <a:latin typeface="Times New Roman" panose="02020603050405020304" charset="0"/>
                <a:ea typeface="宋体" panose="02010600030101010101" pitchFamily="2" charset="-122"/>
                <a:sym typeface="+mn-ea"/>
              </a:rPr>
              <a:t>)</a:t>
            </a:r>
            <a:r>
              <a:rPr lang="zh-CN" sz="2400" b="1">
                <a:solidFill>
                  <a:schemeClr val="accent4">
                    <a:lumMod val="50000"/>
                  </a:schemeClr>
                </a:solidFill>
                <a:ea typeface="宋体" panose="02010600030101010101" pitchFamily="2" charset="-122"/>
                <a:sym typeface="+mn-ea"/>
              </a:rPr>
              <a:t>：所站的地方</a:t>
            </a:r>
            <a:r>
              <a:rPr lang="en-US" sz="2400" b="1">
                <a:solidFill>
                  <a:schemeClr val="accent4">
                    <a:lumMod val="50000"/>
                  </a:schemeClr>
                </a:solidFill>
                <a:latin typeface="Times New Roman" panose="02020603050405020304" charset="0"/>
                <a:ea typeface="宋体" panose="02010600030101010101" pitchFamily="2" charset="-122"/>
                <a:sym typeface="+mn-ea"/>
              </a:rPr>
              <a:t>——</a:t>
            </a:r>
            <a:r>
              <a:rPr lang="zh-CN" sz="2400" b="1">
                <a:solidFill>
                  <a:schemeClr val="accent4">
                    <a:lumMod val="50000"/>
                  </a:schemeClr>
                </a:solidFill>
                <a:ea typeface="宋体" panose="02010600030101010101" pitchFamily="2" charset="-122"/>
                <a:sym typeface="+mn-ea"/>
              </a:rPr>
              <a:t>舞台；阶段</a:t>
            </a:r>
            <a:endParaRPr lang="en-US" sz="24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 name="图片 20" descr="stand站填空"/>
          <p:cNvPicPr>
            <a:picLocks noChangeAspect="1"/>
          </p:cNvPicPr>
          <p:nvPr/>
        </p:nvPicPr>
        <p:blipFill>
          <a:blip r:embed="rId1"/>
          <a:stretch>
            <a:fillRect/>
          </a:stretch>
        </p:blipFill>
        <p:spPr>
          <a:xfrm>
            <a:off x="0" y="635"/>
            <a:ext cx="12192000" cy="6858000"/>
          </a:xfrm>
          <a:prstGeom prst="rect">
            <a:avLst/>
          </a:prstGeom>
        </p:spPr>
      </p:pic>
      <p:sp>
        <p:nvSpPr>
          <p:cNvPr id="7" name="文本框 6"/>
          <p:cNvSpPr txBox="1"/>
          <p:nvPr/>
        </p:nvSpPr>
        <p:spPr>
          <a:xfrm>
            <a:off x="8166735" y="3136900"/>
            <a:ext cx="589280" cy="583565"/>
          </a:xfrm>
          <a:prstGeom prst="rect">
            <a:avLst/>
          </a:prstGeom>
          <a:noFill/>
        </p:spPr>
        <p:txBody>
          <a:bodyPr wrap="none" rtlCol="0">
            <a:spAutoFit/>
          </a:bodyPr>
          <a:p>
            <a:r>
              <a:rPr lang="zh-CN" altLang="en-US" sz="3200" b="1">
                <a:solidFill>
                  <a:srgbClr val="7030A0"/>
                </a:solidFill>
                <a:latin typeface="Times New Roman" panose="02020603050405020304" charset="0"/>
                <a:cs typeface="Times New Roman" panose="02020603050405020304" charset="0"/>
                <a:sym typeface="+mn-ea"/>
              </a:rPr>
              <a:t>站</a:t>
            </a:r>
            <a:endParaRPr lang="zh-CN" altLang="en-US" sz="32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10210800" y="1225550"/>
            <a:ext cx="792480" cy="460375"/>
          </a:xfrm>
          <a:prstGeom prst="rect">
            <a:avLst/>
          </a:prstGeom>
          <a:noFill/>
        </p:spPr>
        <p:txBody>
          <a:bodyPr wrap="none" rtlCol="0">
            <a:spAutoFit/>
          </a:bodyPr>
          <a:p>
            <a:pPr algn="l"/>
            <a:r>
              <a:rPr lang="zh-CN" altLang="en-US" sz="2400" b="1">
                <a:solidFill>
                  <a:srgbClr val="7030A0"/>
                </a:solidFill>
                <a:latin typeface="Times New Roman" panose="02020603050405020304" charset="0"/>
                <a:cs typeface="Times New Roman" panose="02020603050405020304" charset="0"/>
                <a:sym typeface="+mn-ea"/>
              </a:rPr>
              <a:t>雕像</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10301605" y="1959610"/>
            <a:ext cx="1145540" cy="460375"/>
          </a:xfrm>
          <a:prstGeom prst="rect">
            <a:avLst/>
          </a:prstGeom>
          <a:noFill/>
        </p:spPr>
        <p:txBody>
          <a:bodyPr wrap="squar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体育场</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9911080" y="2786380"/>
            <a:ext cx="1391920" cy="460375"/>
          </a:xfrm>
          <a:prstGeom prst="rect">
            <a:avLst/>
          </a:prstGeom>
          <a:noFill/>
        </p:spPr>
        <p:txBody>
          <a:bodyPr wrap="squar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 状态;州</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10074910" y="3566160"/>
            <a:ext cx="1668780" cy="460375"/>
          </a:xfrm>
          <a:prstGeom prst="rect">
            <a:avLst/>
          </a:prstGeom>
          <a:noFill/>
        </p:spPr>
        <p:txBody>
          <a:bodyPr wrap="squar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 地位;状况</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10074910" y="4346575"/>
            <a:ext cx="2297430" cy="460375"/>
          </a:xfrm>
          <a:prstGeom prst="rect">
            <a:avLst/>
          </a:prstGeom>
          <a:noFill/>
        </p:spPr>
        <p:txBody>
          <a:bodyPr wrap="squar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 立即的;紧急的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10210800" y="5203825"/>
            <a:ext cx="1598295" cy="460375"/>
          </a:xfrm>
          <a:prstGeom prst="rect">
            <a:avLst/>
          </a:prstGeom>
          <a:noFill/>
        </p:spPr>
        <p:txBody>
          <a:bodyPr wrap="squar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 情况;例子</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4251960" y="1959610"/>
            <a:ext cx="1177925" cy="460375"/>
          </a:xfrm>
          <a:prstGeom prst="rect">
            <a:avLst/>
          </a:prstGeom>
          <a:noFill/>
        </p:spPr>
        <p:txBody>
          <a:bodyPr wrap="squar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 稳定的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10301605" y="6019165"/>
            <a:ext cx="870585" cy="460375"/>
          </a:xfrm>
          <a:prstGeom prst="rect">
            <a:avLst/>
          </a:prstGeom>
          <a:noFill/>
        </p:spPr>
        <p:txBody>
          <a:bodyPr wrap="squar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 障碍</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4331335" y="4447540"/>
            <a:ext cx="797560" cy="460375"/>
          </a:xfrm>
          <a:prstGeom prst="rect">
            <a:avLst/>
          </a:prstGeom>
          <a:noFill/>
        </p:spPr>
        <p:txBody>
          <a:bodyPr wrap="squar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环境</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4251960" y="1154430"/>
            <a:ext cx="1101725" cy="460375"/>
          </a:xfrm>
          <a:prstGeom prst="rect">
            <a:avLst/>
          </a:prstGeom>
          <a:noFill/>
        </p:spPr>
        <p:txBody>
          <a:bodyPr wrap="squar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遥远的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6" name="文本框 15"/>
          <p:cNvSpPr txBox="1"/>
          <p:nvPr/>
        </p:nvSpPr>
        <p:spPr>
          <a:xfrm>
            <a:off x="3615055" y="5203825"/>
            <a:ext cx="1513840" cy="460375"/>
          </a:xfrm>
          <a:prstGeom prst="rect">
            <a:avLst/>
          </a:prstGeom>
          <a:noFill/>
        </p:spPr>
        <p:txBody>
          <a:bodyPr wrap="squar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物质;本质</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7" name="文本框 16"/>
          <p:cNvSpPr txBox="1"/>
          <p:nvPr/>
        </p:nvSpPr>
        <p:spPr>
          <a:xfrm>
            <a:off x="3349625" y="3566160"/>
            <a:ext cx="2115185" cy="460375"/>
          </a:xfrm>
          <a:prstGeom prst="rect">
            <a:avLst/>
          </a:prstGeom>
          <a:noFill/>
        </p:spPr>
        <p:txBody>
          <a:bodyPr wrap="squar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连续的</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不断的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2" name="文本框 21"/>
          <p:cNvSpPr txBox="1"/>
          <p:nvPr/>
        </p:nvSpPr>
        <p:spPr>
          <a:xfrm>
            <a:off x="1769110" y="1154430"/>
            <a:ext cx="1545590" cy="460375"/>
          </a:xfrm>
          <a:prstGeom prst="rect">
            <a:avLst/>
          </a:prstGeom>
          <a:noFill/>
        </p:spPr>
        <p:txBody>
          <a:bodyPr wrap="squar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距离</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远处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3615055" y="2786380"/>
            <a:ext cx="1583690" cy="460375"/>
          </a:xfrm>
          <a:prstGeom prst="rect">
            <a:avLst/>
          </a:prstGeom>
          <a:noFill/>
        </p:spPr>
        <p:txBody>
          <a:bodyPr wrap="squar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 建立</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创立</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4" name="文本框 23"/>
          <p:cNvSpPr txBox="1"/>
          <p:nvPr/>
        </p:nvSpPr>
        <p:spPr>
          <a:xfrm>
            <a:off x="1124585" y="367030"/>
            <a:ext cx="1545590" cy="460375"/>
          </a:xfrm>
          <a:prstGeom prst="rect">
            <a:avLst/>
          </a:prstGeom>
          <a:noFill/>
        </p:spPr>
        <p:txBody>
          <a:bodyPr wrap="square" rtlCol="0">
            <a:spAutoFit/>
          </a:bodyPr>
          <a:p>
            <a:pPr lvl="0" algn="l">
              <a:buClrTx/>
              <a:buSzTx/>
              <a:buFontTx/>
            </a:pPr>
            <a:r>
              <a:rPr sz="2400" b="1">
                <a:solidFill>
                  <a:srgbClr val="7030A0"/>
                </a:solidFill>
                <a:latin typeface="Times New Roman" panose="02020603050405020304" charset="0"/>
                <a:cs typeface="Times New Roman" panose="02020603050405020304" charset="0"/>
                <a:sym typeface="+mn-ea"/>
              </a:rPr>
              <a:t>车站</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驻地</a:t>
            </a:r>
            <a:endParaRPr sz="2400" b="1">
              <a:solidFill>
                <a:srgbClr val="7030A0"/>
              </a:solidFill>
              <a:latin typeface="Times New Roman" panose="02020603050405020304" charset="0"/>
              <a:cs typeface="Times New Roman" panose="02020603050405020304" charset="0"/>
              <a:sym typeface="+mn-ea"/>
            </a:endParaRPr>
          </a:p>
        </p:txBody>
      </p:sp>
      <p:sp>
        <p:nvSpPr>
          <p:cNvPr id="25" name="文本框 24"/>
          <p:cNvSpPr txBox="1"/>
          <p:nvPr/>
        </p:nvSpPr>
        <p:spPr>
          <a:xfrm>
            <a:off x="3513455" y="367030"/>
            <a:ext cx="1615440" cy="460375"/>
          </a:xfrm>
          <a:prstGeom prst="rect">
            <a:avLst/>
          </a:prstGeom>
          <a:noFill/>
        </p:spPr>
        <p:txBody>
          <a:bodyPr wrap="square" rtlCol="0">
            <a:spAutoFit/>
          </a:bodyPr>
          <a:p>
            <a:pPr lvl="0" algn="l">
              <a:buClrTx/>
              <a:buSzTx/>
              <a:buFontTx/>
            </a:pPr>
            <a:r>
              <a:rPr sz="2400" b="1">
                <a:solidFill>
                  <a:srgbClr val="7030A0"/>
                </a:solidFill>
                <a:latin typeface="Times New Roman" panose="02020603050405020304" charset="0"/>
                <a:cs typeface="Times New Roman" panose="02020603050405020304" charset="0"/>
                <a:sym typeface="+mn-ea"/>
              </a:rPr>
              <a:t>停留</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待着</a:t>
            </a:r>
            <a:endParaRPr sz="2400" b="1">
              <a:solidFill>
                <a:srgbClr val="7030A0"/>
              </a:solidFill>
              <a:latin typeface="Times New Roman" panose="02020603050405020304" charset="0"/>
              <a:cs typeface="Times New Roman" panose="02020603050405020304" charset="0"/>
              <a:sym typeface="+mn-ea"/>
            </a:endParaRPr>
          </a:p>
        </p:txBody>
      </p:sp>
      <p:sp>
        <p:nvSpPr>
          <p:cNvPr id="26" name="文本框 25"/>
          <p:cNvSpPr txBox="1"/>
          <p:nvPr/>
        </p:nvSpPr>
        <p:spPr>
          <a:xfrm>
            <a:off x="1262380" y="1959610"/>
            <a:ext cx="1950720" cy="460375"/>
          </a:xfrm>
          <a:prstGeom prst="rect">
            <a:avLst/>
          </a:prstGeom>
          <a:noFill/>
        </p:spPr>
        <p:txBody>
          <a:bodyPr wrap="square" rtlCol="0">
            <a:spAutoFit/>
          </a:bodyPr>
          <a:p>
            <a:pPr lvl="0" algn="l">
              <a:buClrTx/>
              <a:buSzTx/>
              <a:buFontTx/>
            </a:pPr>
            <a:r>
              <a:rPr sz="2400" b="1">
                <a:solidFill>
                  <a:srgbClr val="7030A0"/>
                </a:solidFill>
                <a:latin typeface="Times New Roman" panose="02020603050405020304" charset="0"/>
                <a:cs typeface="Times New Roman" panose="02020603050405020304" charset="0"/>
                <a:sym typeface="+mn-ea"/>
              </a:rPr>
              <a:t>稳定性</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恒心</a:t>
            </a:r>
            <a:endParaRPr sz="2400" b="1">
              <a:solidFill>
                <a:srgbClr val="7030A0"/>
              </a:solidFill>
              <a:latin typeface="Times New Roman" panose="02020603050405020304" charset="0"/>
              <a:cs typeface="Times New Roman" panose="02020603050405020304" charset="0"/>
              <a:sym typeface="+mn-ea"/>
            </a:endParaRPr>
          </a:p>
        </p:txBody>
      </p:sp>
      <p:sp>
        <p:nvSpPr>
          <p:cNvPr id="27" name="文本框 26"/>
          <p:cNvSpPr txBox="1"/>
          <p:nvPr/>
        </p:nvSpPr>
        <p:spPr>
          <a:xfrm>
            <a:off x="3615055" y="6019165"/>
            <a:ext cx="1944370" cy="460375"/>
          </a:xfrm>
          <a:prstGeom prst="rect">
            <a:avLst/>
          </a:prstGeom>
          <a:noFill/>
        </p:spPr>
        <p:txBody>
          <a:bodyPr wrap="square" rtlCol="0">
            <a:spAutoFit/>
          </a:bodyPr>
          <a:p>
            <a:pPr lvl="0" algn="l">
              <a:buClrTx/>
              <a:buSzTx/>
              <a:buFontTx/>
            </a:pPr>
            <a:r>
              <a:rPr sz="2400" b="1">
                <a:solidFill>
                  <a:srgbClr val="7030A0"/>
                </a:solidFill>
                <a:latin typeface="Times New Roman" panose="02020603050405020304" charset="0"/>
                <a:cs typeface="Times New Roman" panose="02020603050405020304" charset="0"/>
                <a:sym typeface="+mn-ea"/>
              </a:rPr>
              <a:t>目的地</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 终点</a:t>
            </a:r>
            <a:endParaRPr sz="2400" b="1">
              <a:solidFill>
                <a:srgbClr val="7030A0"/>
              </a:solidFill>
              <a:latin typeface="Times New Roman" panose="02020603050405020304" charset="0"/>
              <a:cs typeface="Times New Roman" panose="02020603050405020304" charset="0"/>
              <a:sym typeface="+mn-ea"/>
            </a:endParaRPr>
          </a:p>
        </p:txBody>
      </p:sp>
      <p:sp>
        <p:nvSpPr>
          <p:cNvPr id="28" name="文本框 27"/>
          <p:cNvSpPr txBox="1"/>
          <p:nvPr/>
        </p:nvSpPr>
        <p:spPr>
          <a:xfrm>
            <a:off x="9980930" y="367030"/>
            <a:ext cx="2210435" cy="460375"/>
          </a:xfrm>
          <a:prstGeom prst="rect">
            <a:avLst/>
          </a:prstGeom>
          <a:noFill/>
        </p:spPr>
        <p:txBody>
          <a:bodyPr wrap="square" rtlCol="0">
            <a:spAutoFit/>
          </a:bodyPr>
          <a:p>
            <a:pPr lvl="0" algn="l">
              <a:buClrTx/>
              <a:buSzTx/>
              <a:buFontTx/>
            </a:pPr>
            <a:r>
              <a:rPr sz="2400" b="1">
                <a:solidFill>
                  <a:srgbClr val="7030A0"/>
                </a:solidFill>
                <a:latin typeface="Times New Roman" panose="02020603050405020304" charset="0"/>
                <a:cs typeface="Times New Roman" panose="02020603050405020304" charset="0"/>
                <a:sym typeface="+mn-ea"/>
              </a:rPr>
              <a:t>舞台</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阶段</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时期</a:t>
            </a:r>
            <a:endParaRPr sz="2400" b="1">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ppt_x"/>
                                          </p:val>
                                        </p:tav>
                                        <p:tav tm="100000">
                                          <p:val>
                                            <p:strVal val="#ppt_x"/>
                                          </p:val>
                                        </p:tav>
                                      </p:tavLst>
                                    </p:anim>
                                    <p:anim calcmode="lin" valueType="num">
                                      <p:cBhvr additive="base">
                                        <p:cTn id="8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 calcmode="lin" valueType="num">
                                      <p:cBhvr additive="base">
                                        <p:cTn id="103" dur="500" fill="hold"/>
                                        <p:tgtEl>
                                          <p:spTgt spid="17"/>
                                        </p:tgtEl>
                                        <p:attrNameLst>
                                          <p:attrName>ppt_x</p:attrName>
                                        </p:attrNameLst>
                                      </p:cBhvr>
                                      <p:tavLst>
                                        <p:tav tm="0">
                                          <p:val>
                                            <p:strVal val="#ppt_x"/>
                                          </p:val>
                                        </p:tav>
                                        <p:tav tm="100000">
                                          <p:val>
                                            <p:strVal val="#ppt_x"/>
                                          </p:val>
                                        </p:tav>
                                      </p:tavLst>
                                    </p:anim>
                                    <p:anim calcmode="lin" valueType="num">
                                      <p:cBhvr additive="base">
                                        <p:cTn id="10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additive="base">
                                        <p:cTn id="109" dur="500" fill="hold"/>
                                        <p:tgtEl>
                                          <p:spTgt spid="14"/>
                                        </p:tgtEl>
                                        <p:attrNameLst>
                                          <p:attrName>ppt_x</p:attrName>
                                        </p:attrNameLst>
                                      </p:cBhvr>
                                      <p:tavLst>
                                        <p:tav tm="0">
                                          <p:val>
                                            <p:strVal val="#ppt_x"/>
                                          </p:val>
                                        </p:tav>
                                        <p:tav tm="100000">
                                          <p:val>
                                            <p:strVal val="#ppt_x"/>
                                          </p:val>
                                        </p:tav>
                                      </p:tavLst>
                                    </p:anim>
                                    <p:anim calcmode="lin" valueType="num">
                                      <p:cBhvr additive="base">
                                        <p:cTn id="11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6"/>
                                        </p:tgtEl>
                                        <p:attrNameLst>
                                          <p:attrName>style.visibility</p:attrName>
                                        </p:attrNameLst>
                                      </p:cBhvr>
                                      <p:to>
                                        <p:strVal val="visible"/>
                                      </p:to>
                                    </p:set>
                                    <p:anim calcmode="lin" valueType="num">
                                      <p:cBhvr additive="base">
                                        <p:cTn id="115" dur="500" fill="hold"/>
                                        <p:tgtEl>
                                          <p:spTgt spid="16"/>
                                        </p:tgtEl>
                                        <p:attrNameLst>
                                          <p:attrName>ppt_x</p:attrName>
                                        </p:attrNameLst>
                                      </p:cBhvr>
                                      <p:tavLst>
                                        <p:tav tm="0">
                                          <p:val>
                                            <p:strVal val="#ppt_x"/>
                                          </p:val>
                                        </p:tav>
                                        <p:tav tm="100000">
                                          <p:val>
                                            <p:strVal val="#ppt_x"/>
                                          </p:val>
                                        </p:tav>
                                      </p:tavLst>
                                    </p:anim>
                                    <p:anim calcmode="lin" valueType="num">
                                      <p:cBhvr additive="base">
                                        <p:cTn id="1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7"/>
                                        </p:tgtEl>
                                        <p:attrNameLst>
                                          <p:attrName>style.visibility</p:attrName>
                                        </p:attrNameLst>
                                      </p:cBhvr>
                                      <p:to>
                                        <p:strVal val="visible"/>
                                      </p:to>
                                    </p:set>
                                    <p:anim calcmode="lin" valueType="num">
                                      <p:cBhvr additive="base">
                                        <p:cTn id="121" dur="500" fill="hold"/>
                                        <p:tgtEl>
                                          <p:spTgt spid="27"/>
                                        </p:tgtEl>
                                        <p:attrNameLst>
                                          <p:attrName>ppt_x</p:attrName>
                                        </p:attrNameLst>
                                      </p:cBhvr>
                                      <p:tavLst>
                                        <p:tav tm="0">
                                          <p:val>
                                            <p:strVal val="#ppt_x"/>
                                          </p:val>
                                        </p:tav>
                                        <p:tav tm="100000">
                                          <p:val>
                                            <p:strVal val="#ppt_x"/>
                                          </p:val>
                                        </p:tav>
                                      </p:tavLst>
                                    </p:anim>
                                    <p:anim calcmode="lin" valueType="num">
                                      <p:cBhvr additive="base">
                                        <p:cTn id="1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6" grpId="0"/>
      <p:bldP spid="8" grpId="0"/>
      <p:bldP spid="10" grpId="0"/>
      <p:bldP spid="11" grpId="0"/>
      <p:bldP spid="12" grpId="0"/>
      <p:bldP spid="13" grpId="0"/>
      <p:bldP spid="14" grpId="0"/>
      <p:bldP spid="15" grpId="0"/>
      <p:bldP spid="16" grpId="0"/>
      <p:bldP spid="17" grpId="0"/>
      <p:bldP spid="22" grpId="0"/>
      <p:bldP spid="23" grpId="0"/>
      <p:bldP spid="24" grpId="0"/>
      <p:bldP spid="25" grpId="0"/>
      <p:bldP spid="26" grpId="0"/>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7150" y="0"/>
            <a:ext cx="12077700" cy="279971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23. altogether [ɔːltə'geðə]adv. </a:t>
            </a:r>
            <a:r>
              <a:rPr lang="en-US" sz="3200" b="1">
                <a:ea typeface="宋体" panose="02010600030101010101" pitchFamily="2" charset="-122"/>
              </a:rPr>
              <a:t>___________________________</a:t>
            </a:r>
            <a:endParaRPr lang="en-US" sz="3200" b="1">
              <a:ea typeface="宋体" panose="02010600030101010101" pitchFamily="2" charset="-122"/>
            </a:endParaRPr>
          </a:p>
          <a:p>
            <a:pPr indent="0"/>
            <a:r>
              <a:rPr lang="en-US" sz="2400" b="1">
                <a:solidFill>
                  <a:schemeClr val="accent4">
                    <a:lumMod val="50000"/>
                  </a:schemeClr>
                </a:solidFill>
                <a:latin typeface="Times New Roman" panose="02020603050405020304" charset="0"/>
                <a:ea typeface="宋体" panose="02010600030101010101" pitchFamily="2" charset="-122"/>
              </a:rPr>
              <a:t>Altogether</a:t>
            </a:r>
            <a:r>
              <a:rPr lang="en-US" sz="2400" b="1">
                <a:latin typeface="Times New Roman" panose="02020603050405020304" charset="0"/>
                <a:ea typeface="宋体" panose="02010600030101010101" pitchFamily="2" charset="-122"/>
              </a:rPr>
              <a:t> there are some ten thousand of these volcanoes on Earth</a:t>
            </a:r>
            <a:r>
              <a:rPr lang="en-US" sz="2400" b="1">
                <a:latin typeface="Times New Roman" panose="02020603050405020304" charset="0"/>
                <a:ea typeface="宋体" panose="02010600030101010101" pitchFamily="2" charset="-122"/>
                <a:cs typeface="Times New Roman" panose="02020603050405020304" charset="0"/>
              </a:rPr>
              <a:t>. (2019</a:t>
            </a:r>
            <a:r>
              <a:rPr lang="zh-CN" sz="2400" b="1">
                <a:latin typeface="Times New Roman" panose="02020603050405020304" charset="0"/>
                <a:ea typeface="宋体" panose="02010600030101010101" pitchFamily="2" charset="-122"/>
              </a:rPr>
              <a:t>江苏</a:t>
            </a:r>
            <a:r>
              <a:rPr lang="en-US" sz="2400" b="1">
                <a:latin typeface="Times New Roman" panose="02020603050405020304" charset="0"/>
                <a:ea typeface="宋体" panose="02010600030101010101" pitchFamily="2" charset="-122"/>
              </a:rPr>
              <a:t>)</a:t>
            </a:r>
            <a:r>
              <a:rPr lang="zh-CN" sz="2400" b="1">
                <a:ea typeface="宋体" panose="02010600030101010101" pitchFamily="2" charset="-122"/>
              </a:rPr>
              <a:t>地球上总共有大约一万个这样的火山。</a:t>
            </a:r>
            <a:r>
              <a:rPr lang="en-US" sz="2400" b="1">
                <a:latin typeface="Times New Roman" panose="02020603050405020304" charset="0"/>
                <a:ea typeface="宋体" panose="02010600030101010101" pitchFamily="2" charset="-122"/>
              </a:rPr>
              <a:t>I forgot what he had said to me </a:t>
            </a:r>
            <a:r>
              <a:rPr lang="en-US" sz="2400" b="1">
                <a:solidFill>
                  <a:schemeClr val="accent4">
                    <a:lumMod val="50000"/>
                  </a:schemeClr>
                </a:solidFill>
                <a:latin typeface="Times New Roman" panose="02020603050405020304" charset="0"/>
                <a:ea typeface="宋体" panose="02010600030101010101" pitchFamily="2" charset="-122"/>
              </a:rPr>
              <a:t>altogether</a:t>
            </a:r>
            <a:r>
              <a:rPr lang="en-US" sz="2400" b="1">
                <a:latin typeface="Times New Roman" panose="02020603050405020304" charset="0"/>
                <a:ea typeface="宋体" panose="02010600030101010101" pitchFamily="2" charset="-122"/>
              </a:rPr>
              <a:t>. </a:t>
            </a:r>
            <a:r>
              <a:rPr lang="en-US" sz="2400" b="1">
                <a:latin typeface="Times New Roman" panose="02020603050405020304" charset="0"/>
                <a:ea typeface="宋体" panose="02010600030101010101" pitchFamily="2" charset="-122"/>
                <a:cs typeface="Times New Roman" panose="02020603050405020304" charset="0"/>
              </a:rPr>
              <a:t>(2017</a:t>
            </a:r>
            <a:r>
              <a:rPr lang="zh-CN" sz="2400" b="1">
                <a:latin typeface="Times New Roman" panose="02020603050405020304" charset="0"/>
                <a:ea typeface="宋体" panose="02010600030101010101" pitchFamily="2" charset="-122"/>
              </a:rPr>
              <a:t>全国</a:t>
            </a:r>
            <a:r>
              <a:rPr lang="en-US" sz="2400" b="1">
                <a:latin typeface="Times New Roman" panose="02020603050405020304" charset="0"/>
                <a:ea typeface="宋体" panose="02010600030101010101" pitchFamily="2" charset="-122"/>
              </a:rPr>
              <a:t>I) </a:t>
            </a:r>
            <a:endParaRPr lang="en-US" sz="2400" b="1">
              <a:latin typeface="Times New Roman" panose="02020603050405020304" charset="0"/>
              <a:ea typeface="宋体" panose="02010600030101010101" pitchFamily="2" charset="-122"/>
            </a:endParaRPr>
          </a:p>
          <a:p>
            <a:pPr indent="0"/>
            <a:r>
              <a:rPr lang="zh-CN" sz="2400" b="1">
                <a:latin typeface="Times New Roman" panose="02020603050405020304" charset="0"/>
                <a:ea typeface="宋体" panose="02010600030101010101" pitchFamily="2" charset="-122"/>
              </a:rPr>
              <a:t>我完全忘记了他对我说过的话。</a:t>
            </a:r>
            <a:endParaRPr lang="en-US" sz="2400" b="1">
              <a:latin typeface="Times New Roman" panose="02020603050405020304" charset="0"/>
              <a:ea typeface="宋体" panose="02010600030101010101" pitchFamily="2" charset="-122"/>
            </a:endParaRPr>
          </a:p>
          <a:p>
            <a:pPr indent="0"/>
            <a:r>
              <a:rPr lang="en-US" sz="2400" b="1" kern="1000" spc="-100">
                <a:latin typeface="Times New Roman" panose="02020603050405020304" charset="0"/>
                <a:ea typeface="宋体" panose="02010600030101010101" pitchFamily="2" charset="-122"/>
              </a:rPr>
              <a:t>At last I ended up hitting the set with my fist, and it stopped working </a:t>
            </a:r>
            <a:r>
              <a:rPr lang="en-US" sz="2400" b="1" kern="1000" spc="-100">
                <a:solidFill>
                  <a:schemeClr val="accent4">
                    <a:lumMod val="50000"/>
                  </a:schemeClr>
                </a:solidFill>
                <a:latin typeface="Times New Roman" panose="02020603050405020304" charset="0"/>
                <a:ea typeface="宋体" panose="02010600030101010101" pitchFamily="2" charset="-122"/>
              </a:rPr>
              <a:t>altogether</a:t>
            </a:r>
            <a:r>
              <a:rPr lang="en-US" sz="2400" b="1" kern="1000" spc="-100">
                <a:latin typeface="Times New Roman" panose="02020603050405020304" charset="0"/>
                <a:ea typeface="宋体" panose="02010600030101010101" pitchFamily="2" charset="-122"/>
              </a:rPr>
              <a:t>. </a:t>
            </a:r>
            <a:r>
              <a:rPr lang="en-US" sz="2400" b="1" kern="1000" spc="-100">
                <a:latin typeface="Times New Roman" panose="02020603050405020304" charset="0"/>
                <a:ea typeface="宋体" panose="02010600030101010101" pitchFamily="2" charset="-122"/>
                <a:cs typeface="Times New Roman" panose="02020603050405020304" charset="0"/>
              </a:rPr>
              <a:t>(2015</a:t>
            </a:r>
            <a:r>
              <a:rPr lang="zh-CN" sz="2400" b="1" kern="1000" spc="-100">
                <a:latin typeface="Times New Roman" panose="02020603050405020304" charset="0"/>
                <a:ea typeface="宋体" panose="02010600030101010101" pitchFamily="2" charset="-122"/>
              </a:rPr>
              <a:t>全国</a:t>
            </a:r>
            <a:r>
              <a:rPr lang="en-US" sz="2400" b="1" kern="1000" spc="-100">
                <a:latin typeface="Times New Roman" panose="02020603050405020304" charset="0"/>
                <a:ea typeface="宋体" panose="02010600030101010101" pitchFamily="2" charset="-122"/>
              </a:rPr>
              <a:t>II)</a:t>
            </a:r>
            <a:endParaRPr lang="en-US" sz="2400" b="1">
              <a:latin typeface="Times New Roman" panose="02020603050405020304" charset="0"/>
              <a:ea typeface="宋体" panose="02010600030101010101" pitchFamily="2" charset="-122"/>
            </a:endParaRPr>
          </a:p>
          <a:p>
            <a:pPr indent="0"/>
            <a:r>
              <a:rPr lang="zh-CN" sz="2400" b="1">
                <a:ea typeface="宋体" panose="02010600030101010101" pitchFamily="2" charset="-122"/>
              </a:rPr>
              <a:t>最后，我终于用我的拳头</a:t>
            </a:r>
            <a:r>
              <a:rPr lang="zh-CN" sz="2400" b="1">
                <a:latin typeface="Times New Roman" panose="02020603050405020304" charset="0"/>
                <a:ea typeface="宋体" panose="02010600030101010101" pitchFamily="2" charset="-122"/>
              </a:rPr>
              <a:t>敲打</a:t>
            </a:r>
            <a:r>
              <a:rPr lang="zh-CN" sz="2400" b="1">
                <a:ea typeface="宋体" panose="02010600030101010101" pitchFamily="2" charset="-122"/>
              </a:rPr>
              <a:t>电视机，</a:t>
            </a:r>
            <a:r>
              <a:rPr lang="zh-CN" sz="2400" b="1">
                <a:latin typeface="Times New Roman" panose="02020603050405020304" charset="0"/>
                <a:ea typeface="宋体" panose="02010600030101010101" pitchFamily="2" charset="-122"/>
              </a:rPr>
              <a:t>结果</a:t>
            </a:r>
            <a:r>
              <a:rPr lang="zh-CN" sz="2400" b="1">
                <a:ea typeface="宋体" panose="02010600030101010101" pitchFamily="2" charset="-122"/>
              </a:rPr>
              <a:t>它完全停止了工作。</a:t>
            </a:r>
            <a:endParaRPr lang="zh-CN" altLang="en-US" sz="2400" b="1"/>
          </a:p>
        </p:txBody>
      </p:sp>
      <p:sp>
        <p:nvSpPr>
          <p:cNvPr id="2" name="文本框 1"/>
          <p:cNvSpPr txBox="1"/>
          <p:nvPr/>
        </p:nvSpPr>
        <p:spPr>
          <a:xfrm>
            <a:off x="3810" y="2799715"/>
            <a:ext cx="12131040" cy="353822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24. thus [ðʌs]adv. </a:t>
            </a:r>
            <a:r>
              <a:rPr lang="en-US" sz="3200" b="1">
                <a:ea typeface="宋体" panose="02010600030101010101" pitchFamily="2" charset="-122"/>
              </a:rPr>
              <a:t>___________________</a:t>
            </a:r>
            <a:r>
              <a:rPr lang="en-US" sz="3200" b="1">
                <a:latin typeface="Times New Roman" panose="02020603050405020304" charset="0"/>
                <a:ea typeface="宋体" panose="02010600030101010101" pitchFamily="2" charset="-122"/>
              </a:rPr>
              <a:t>conj. </a:t>
            </a:r>
            <a:r>
              <a:rPr lang="en-US" sz="3200" b="1">
                <a:ea typeface="宋体" panose="02010600030101010101" pitchFamily="2" charset="-122"/>
              </a:rPr>
              <a:t>_____</a:t>
            </a:r>
            <a:endParaRPr lang="en-US" sz="3200" b="1">
              <a:ea typeface="宋体" panose="02010600030101010101" pitchFamily="2" charset="-122"/>
            </a:endParaRPr>
          </a:p>
          <a:p>
            <a:pPr indent="0"/>
            <a:r>
              <a:rPr lang="en-US" sz="2400" b="1">
                <a:latin typeface="Times New Roman" panose="02020603050405020304" charset="0"/>
                <a:ea typeface="宋体" panose="02010600030101010101" pitchFamily="2" charset="-122"/>
              </a:rPr>
              <a:t>These patterns are unique to each person. </a:t>
            </a:r>
            <a:r>
              <a:rPr lang="en-US" sz="2400" b="1">
                <a:solidFill>
                  <a:schemeClr val="accent4">
                    <a:lumMod val="50000"/>
                  </a:schemeClr>
                </a:solidFill>
                <a:latin typeface="Times New Roman" panose="02020603050405020304" charset="0"/>
                <a:ea typeface="宋体" panose="02010600030101010101" pitchFamily="2" charset="-122"/>
              </a:rPr>
              <a:t>Thus</a:t>
            </a:r>
            <a:r>
              <a:rPr lang="en-US" sz="2400" b="1">
                <a:latin typeface="Times New Roman" panose="02020603050405020304" charset="0"/>
                <a:ea typeface="宋体" panose="02010600030101010101" pitchFamily="2" charset="-122"/>
              </a:rPr>
              <a:t>, the keyboard can determine people's identities</a:t>
            </a:r>
            <a:r>
              <a:rPr lang="en-US" sz="2400" b="1">
                <a:latin typeface="Times New Roman" panose="02020603050405020304" charset="0"/>
                <a:ea typeface="宋体" panose="02010600030101010101" pitchFamily="2" charset="-122"/>
                <a:cs typeface="Times New Roman" panose="02020603050405020304" charset="0"/>
              </a:rPr>
              <a:t>. (2019</a:t>
            </a:r>
            <a:r>
              <a:rPr lang="zh-CN" sz="2400" b="1">
                <a:latin typeface="Times New Roman" panose="02020603050405020304" charset="0"/>
                <a:ea typeface="宋体" panose="02010600030101010101" pitchFamily="2" charset="-122"/>
              </a:rPr>
              <a:t>全国</a:t>
            </a:r>
            <a:r>
              <a:rPr lang="en-US" sz="2400" b="1">
                <a:latin typeface="Times New Roman" panose="02020603050405020304" charset="0"/>
                <a:ea typeface="宋体" panose="02010600030101010101" pitchFamily="2" charset="-122"/>
              </a:rPr>
              <a:t>I)</a:t>
            </a:r>
            <a:endParaRPr lang="en-US" sz="2400" b="1">
              <a:latin typeface="Times New Roman" panose="02020603050405020304" charset="0"/>
              <a:ea typeface="宋体" panose="02010600030101010101" pitchFamily="2" charset="-122"/>
            </a:endParaRPr>
          </a:p>
          <a:p>
            <a:pPr indent="0"/>
            <a:r>
              <a:rPr lang="zh-CN" sz="2400" b="1">
                <a:ea typeface="宋体" panose="02010600030101010101" pitchFamily="2" charset="-122"/>
              </a:rPr>
              <a:t>这些模式对每个人来说都是独一无二的。因此，键盘可以确定人们的身份</a:t>
            </a:r>
            <a:r>
              <a:rPr lang="zh-CN" sz="2400" b="1">
                <a:latin typeface="Times New Roman" panose="02020603050405020304" charset="0"/>
                <a:ea typeface="宋体" panose="02010600030101010101" pitchFamily="2" charset="-122"/>
              </a:rPr>
              <a:t>。</a:t>
            </a:r>
            <a:r>
              <a:rPr lang="en-US" sz="2400" b="1">
                <a:latin typeface="Times New Roman" panose="02020603050405020304" charset="0"/>
                <a:ea typeface="宋体" panose="02010600030101010101" pitchFamily="2" charset="-122"/>
              </a:rPr>
              <a:t>The weak links may </a:t>
            </a:r>
            <a:r>
              <a:rPr lang="en-US" sz="2400" b="1">
                <a:solidFill>
                  <a:schemeClr val="accent4">
                    <a:lumMod val="50000"/>
                  </a:schemeClr>
                </a:solidFill>
                <a:latin typeface="Times New Roman" panose="02020603050405020304" charset="0"/>
                <a:ea typeface="宋体" panose="02010600030101010101" pitchFamily="2" charset="-122"/>
              </a:rPr>
              <a:t>thus</a:t>
            </a:r>
            <a:r>
              <a:rPr lang="en-US" sz="2400" b="1">
                <a:latin typeface="Times New Roman" panose="02020603050405020304" charset="0"/>
                <a:ea typeface="宋体" panose="02010600030101010101" pitchFamily="2" charset="-122"/>
              </a:rPr>
              <a:t> keep species from driving one another to extinction.</a:t>
            </a:r>
            <a:r>
              <a:rPr lang="en-US" sz="2400" b="1">
                <a:latin typeface="Times New Roman" panose="02020603050405020304" charset="0"/>
                <a:ea typeface="宋体" panose="02010600030101010101" pitchFamily="2" charset="-122"/>
                <a:cs typeface="Times New Roman" panose="02020603050405020304" charset="0"/>
              </a:rPr>
              <a:t>(2019</a:t>
            </a:r>
            <a:r>
              <a:rPr lang="zh-CN" sz="2400" b="1">
                <a:latin typeface="Times New Roman" panose="02020603050405020304" charset="0"/>
                <a:ea typeface="宋体" panose="02010600030101010101" pitchFamily="2" charset="-122"/>
              </a:rPr>
              <a:t>天津</a:t>
            </a:r>
            <a:r>
              <a:rPr lang="en-US" sz="2400" b="1">
                <a:latin typeface="Times New Roman" panose="02020603050405020304" charset="0"/>
                <a:ea typeface="宋体" panose="02010600030101010101" pitchFamily="2" charset="-122"/>
              </a:rPr>
              <a:t>)</a:t>
            </a:r>
            <a:r>
              <a:rPr lang="zh-CN" sz="2400" b="1">
                <a:ea typeface="宋体" panose="02010600030101010101" pitchFamily="2" charset="-122"/>
              </a:rPr>
              <a:t>这些薄弱的环节可能因此阻止物种间的相互灭绝</a:t>
            </a:r>
            <a:r>
              <a:rPr lang="zh-CN" sz="2400" b="1">
                <a:latin typeface="Times New Roman" panose="02020603050405020304" charset="0"/>
                <a:ea typeface="宋体" panose="02010600030101010101" pitchFamily="2" charset="-122"/>
              </a:rPr>
              <a:t>。</a:t>
            </a:r>
            <a:endParaRPr lang="en-US" sz="2400" b="1">
              <a:latin typeface="Times New Roman" panose="02020603050405020304" charset="0"/>
              <a:ea typeface="宋体" panose="02010600030101010101" pitchFamily="2" charset="-122"/>
            </a:endParaRPr>
          </a:p>
          <a:p>
            <a:pPr indent="0"/>
            <a:r>
              <a:rPr lang="en-US" sz="2400" b="1">
                <a:solidFill>
                  <a:schemeClr val="accent4">
                    <a:lumMod val="50000"/>
                  </a:schemeClr>
                </a:solidFill>
                <a:latin typeface="Times New Roman" panose="02020603050405020304" charset="0"/>
                <a:ea typeface="宋体" panose="02010600030101010101" pitchFamily="2" charset="-122"/>
              </a:rPr>
              <a:t>Thus</a:t>
            </a:r>
            <a:r>
              <a:rPr lang="en-US" sz="2400" b="1">
                <a:latin typeface="Times New Roman" panose="02020603050405020304" charset="0"/>
                <a:ea typeface="宋体" panose="02010600030101010101" pitchFamily="2" charset="-122"/>
              </a:rPr>
              <a:t> humans who lived a million years ago despite their big brains and sharp stone tools, lived in constant fear of meat-eating animals.</a:t>
            </a:r>
            <a:r>
              <a:rPr lang="en-US" sz="2400" b="1">
                <a:latin typeface="Times New Roman" panose="02020603050405020304" charset="0"/>
                <a:ea typeface="宋体" panose="02010600030101010101" pitchFamily="2" charset="-122"/>
                <a:cs typeface="Times New Roman" panose="02020603050405020304" charset="0"/>
              </a:rPr>
              <a:t>(2019</a:t>
            </a:r>
            <a:r>
              <a:rPr lang="zh-CN" sz="2400" b="1">
                <a:latin typeface="Times New Roman" panose="02020603050405020304" charset="0"/>
                <a:ea typeface="宋体" panose="02010600030101010101" pitchFamily="2" charset="-122"/>
              </a:rPr>
              <a:t>江苏</a:t>
            </a:r>
            <a:r>
              <a:rPr lang="en-US" sz="2400" b="1">
                <a:latin typeface="Times New Roman" panose="02020603050405020304" charset="0"/>
                <a:ea typeface="宋体" panose="02010600030101010101" pitchFamily="2" charset="-122"/>
              </a:rPr>
              <a:t>) </a:t>
            </a:r>
            <a:r>
              <a:rPr lang="zh-CN" sz="2400" b="1">
                <a:ea typeface="宋体" panose="02010600030101010101" pitchFamily="2" charset="-122"/>
              </a:rPr>
              <a:t>因此，生活在一百万年前的人类，尽管拥有巨大的大脑和锋利的石器，却一直生活在对食肉动物的恐惧中</a:t>
            </a:r>
            <a:r>
              <a:rPr lang="zh-CN" sz="2400" b="1">
                <a:latin typeface="Times New Roman" panose="02020603050405020304" charset="0"/>
                <a:ea typeface="宋体" panose="02010600030101010101" pitchFamily="2" charset="-122"/>
              </a:rPr>
              <a:t>。</a:t>
            </a:r>
            <a:endParaRPr lang="zh-CN" altLang="en-US" sz="2400" b="1"/>
          </a:p>
        </p:txBody>
      </p:sp>
      <p:sp>
        <p:nvSpPr>
          <p:cNvPr id="4" name="文本框 3"/>
          <p:cNvSpPr txBox="1"/>
          <p:nvPr/>
        </p:nvSpPr>
        <p:spPr>
          <a:xfrm>
            <a:off x="5272405" y="0"/>
            <a:ext cx="6301105" cy="64516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总共;总而言之;完全地,彻底地</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3" name="文本框 2"/>
          <p:cNvSpPr txBox="1"/>
          <p:nvPr/>
        </p:nvSpPr>
        <p:spPr>
          <a:xfrm>
            <a:off x="3117215" y="2799715"/>
            <a:ext cx="4272280" cy="64516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如此</a:t>
            </a:r>
            <a:r>
              <a:rPr lang="en-US" altLang="zh-CN"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因此,从而,这样</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5" name="文本框 4"/>
          <p:cNvSpPr txBox="1"/>
          <p:nvPr/>
        </p:nvSpPr>
        <p:spPr>
          <a:xfrm>
            <a:off x="8428355" y="2799715"/>
            <a:ext cx="1341120" cy="64516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因此</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2"/>
          <p:cNvSpPr>
            <a:spLocks noGrp="1"/>
          </p:cNvSpPr>
          <p:nvPr/>
        </p:nvSpPr>
        <p:spPr>
          <a:xfrm>
            <a:off x="151130" y="2950210"/>
            <a:ext cx="11889740" cy="121348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2.hip-hop [ˈhɪp hɒp]n._____________</a:t>
            </a:r>
            <a:endParaRPr lang="en-US" sz="3200" b="1" kern="1000" spc="0">
              <a:solidFill>
                <a:srgbClr val="000000"/>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endParaRPr lang="en-US" sz="2800" b="1" kern="1000" spc="0">
              <a:solidFill>
                <a:srgbClr val="000000"/>
              </a:solidFill>
              <a:latin typeface="Times New Roman" panose="02020603050405020304" charset="0"/>
              <a:cs typeface="Times New Roman" panose="02020603050405020304" charset="0"/>
              <a:sym typeface="+mn-ea"/>
            </a:endParaRPr>
          </a:p>
        </p:txBody>
      </p:sp>
      <p:sp>
        <p:nvSpPr>
          <p:cNvPr id="3" name="内容占位符 2"/>
          <p:cNvSpPr>
            <a:spLocks noGrp="1"/>
          </p:cNvSpPr>
          <p:nvPr>
            <p:ph idx="1"/>
          </p:nvPr>
        </p:nvSpPr>
        <p:spPr>
          <a:xfrm>
            <a:off x="135890" y="235585"/>
            <a:ext cx="11889740" cy="1757045"/>
          </a:xfrm>
        </p:spPr>
        <p:txBody>
          <a:bodyPr>
            <a:noAutofit/>
          </a:bodyPr>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1.classical ['klæsɪk(ə)l]adj. ___________________n._________</a:t>
            </a:r>
            <a:endParaRPr lang="en-US" sz="3200" b="1" kern="1000" spc="0">
              <a:solidFill>
                <a:srgbClr val="000000"/>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endParaRPr lang="en-US" sz="3200" b="1" kern="1000" spc="0">
              <a:solidFill>
                <a:srgbClr val="000000"/>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endParaRPr lang="en-US" sz="2400" b="1" kern="1000" spc="0">
              <a:solidFill>
                <a:srgbClr val="000000"/>
              </a:solidFill>
              <a:latin typeface="Times New Roman" panose="02020603050405020304" charset="0"/>
              <a:cs typeface="Times New Roman" panose="02020603050405020304" charset="0"/>
              <a:sym typeface="+mn-ea"/>
            </a:endParaRPr>
          </a:p>
        </p:txBody>
      </p:sp>
      <p:sp>
        <p:nvSpPr>
          <p:cNvPr id="9" name="文本框 8"/>
          <p:cNvSpPr txBox="1"/>
          <p:nvPr/>
        </p:nvSpPr>
        <p:spPr>
          <a:xfrm>
            <a:off x="4777105" y="156210"/>
            <a:ext cx="4144645" cy="583565"/>
          </a:xfrm>
          <a:prstGeom prst="rect">
            <a:avLst/>
          </a:prstGeom>
          <a:noFill/>
        </p:spPr>
        <p:txBody>
          <a:bodyPr wrap="square" rtlCol="0">
            <a:spAutoFit/>
          </a:bodyPr>
          <a:p>
            <a:pPr algn="l"/>
            <a:r>
              <a:rPr lang="zh-CN" altLang="en-US" sz="3200" b="1" kern="1000">
                <a:solidFill>
                  <a:srgbClr val="7030A0"/>
                </a:solidFill>
                <a:latin typeface="Times New Roman" panose="02020603050405020304" charset="0"/>
                <a:cs typeface="Times New Roman" panose="02020603050405020304" charset="0"/>
                <a:sym typeface="+mn-ea"/>
              </a:rPr>
              <a:t>古典的</a:t>
            </a:r>
            <a:r>
              <a:rPr lang="en-US" altLang="zh-CN" sz="3200" b="1" kern="1000">
                <a:solidFill>
                  <a:srgbClr val="7030A0"/>
                </a:solidFill>
                <a:latin typeface="Times New Roman" panose="02020603050405020304" charset="0"/>
                <a:cs typeface="Times New Roman" panose="02020603050405020304" charset="0"/>
                <a:sym typeface="+mn-ea"/>
              </a:rPr>
              <a:t>,</a:t>
            </a:r>
            <a:r>
              <a:rPr lang="zh-CN" altLang="en-US" sz="3200" b="1" kern="1000">
                <a:solidFill>
                  <a:srgbClr val="7030A0"/>
                </a:solidFill>
                <a:latin typeface="Times New Roman" panose="02020603050405020304" charset="0"/>
                <a:cs typeface="Times New Roman" panose="02020603050405020304" charset="0"/>
                <a:sym typeface="+mn-ea"/>
              </a:rPr>
              <a:t>经典的</a:t>
            </a:r>
            <a:r>
              <a:rPr lang="en-US" altLang="zh-CN" sz="3200" b="1" kern="1000">
                <a:solidFill>
                  <a:srgbClr val="7030A0"/>
                </a:solidFill>
                <a:latin typeface="Times New Roman" panose="02020603050405020304" charset="0"/>
                <a:cs typeface="Times New Roman" panose="02020603050405020304" charset="0"/>
                <a:sym typeface="+mn-ea"/>
              </a:rPr>
              <a:t>;</a:t>
            </a:r>
            <a:r>
              <a:rPr lang="zh-CN" altLang="en-US" sz="3200" b="1" kern="1000">
                <a:solidFill>
                  <a:srgbClr val="7030A0"/>
                </a:solidFill>
                <a:latin typeface="Times New Roman" panose="02020603050405020304" charset="0"/>
                <a:cs typeface="Times New Roman" panose="02020603050405020304" charset="0"/>
                <a:sym typeface="+mn-ea"/>
              </a:rPr>
              <a:t>一流的</a:t>
            </a:r>
            <a:endParaRPr lang="zh-CN" altLang="en-US" sz="3200" b="1" kern="100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231140" y="776605"/>
            <a:ext cx="11357610" cy="1938020"/>
          </a:xfrm>
          <a:prstGeom prst="rect">
            <a:avLst/>
          </a:prstGeom>
          <a:noFill/>
        </p:spPr>
        <p:txBody>
          <a:bodyPr wrap="square" rtlCol="0">
            <a:spAutoFit/>
          </a:bodyPr>
          <a:p>
            <a:pPr algn="l"/>
            <a:r>
              <a:rPr lang="zh-CN" altLang="en-US" sz="2400" b="1">
                <a:latin typeface="Times New Roman" panose="02020603050405020304" charset="0"/>
                <a:cs typeface="Times New Roman" panose="02020603050405020304" charset="0"/>
                <a:sym typeface="+mn-ea"/>
              </a:rPr>
              <a:t>While it is likely that he understood very little of the books, they were his introduction to </a:t>
            </a:r>
            <a:r>
              <a:rPr lang="zh-CN" altLang="en-US" sz="2400" b="1">
                <a:solidFill>
                  <a:schemeClr val="accent4">
                    <a:lumMod val="50000"/>
                  </a:schemeClr>
                </a:solidFill>
                <a:latin typeface="Times New Roman" panose="02020603050405020304" charset="0"/>
                <a:cs typeface="Times New Roman" panose="02020603050405020304" charset="0"/>
                <a:sym typeface="+mn-ea"/>
              </a:rPr>
              <a:t>classical</a:t>
            </a:r>
            <a:r>
              <a:rPr lang="zh-CN" altLang="en-US" sz="2400" b="1">
                <a:latin typeface="Times New Roman" panose="02020603050405020304" charset="0"/>
                <a:cs typeface="Times New Roman" panose="02020603050405020304" charset="0"/>
                <a:sym typeface="+mn-ea"/>
              </a:rPr>
              <a:t> paintings.(2017浙江)</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虽然他可能对这些书理解不多，但它们是他对古典绘画的入门书籍。</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When </a:t>
            </a:r>
            <a:r>
              <a:rPr lang="zh-CN" altLang="en-US" sz="2400" b="1">
                <a:solidFill>
                  <a:schemeClr val="accent4">
                    <a:lumMod val="50000"/>
                  </a:schemeClr>
                </a:solidFill>
                <a:latin typeface="Times New Roman" panose="02020603050405020304" charset="0"/>
                <a:cs typeface="Times New Roman" panose="02020603050405020304" charset="0"/>
                <a:sym typeface="+mn-ea"/>
              </a:rPr>
              <a:t>classical</a:t>
            </a:r>
            <a:r>
              <a:rPr lang="zh-CN" altLang="en-US" sz="2400" b="1">
                <a:latin typeface="Times New Roman" panose="02020603050405020304" charset="0"/>
                <a:cs typeface="Times New Roman" panose="02020603050405020304" charset="0"/>
                <a:sym typeface="+mn-ea"/>
              </a:rPr>
              <a:t>, rather than pop, music was playing, diners spent more. (2018江苏)</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当播放古典音乐而不是流行音乐时，用餐者会花更多的钱</a:t>
            </a:r>
            <a:endParaRPr lang="zh-CN" altLang="en-US" sz="2400" b="1">
              <a:latin typeface="Times New Roman" panose="02020603050405020304" charset="0"/>
              <a:cs typeface="Times New Roman" panose="02020603050405020304" charset="0"/>
              <a:sym typeface="+mn-ea"/>
            </a:endParaRPr>
          </a:p>
        </p:txBody>
      </p:sp>
      <p:sp>
        <p:nvSpPr>
          <p:cNvPr id="13" name="文本框 12"/>
          <p:cNvSpPr txBox="1"/>
          <p:nvPr/>
        </p:nvSpPr>
        <p:spPr>
          <a:xfrm>
            <a:off x="9111615" y="156210"/>
            <a:ext cx="2887345" cy="583565"/>
          </a:xfrm>
          <a:prstGeom prst="rect">
            <a:avLst/>
          </a:prstGeom>
          <a:noFill/>
        </p:spPr>
        <p:txBody>
          <a:bodyPr wrap="square" rtlCol="0">
            <a:spAutoFit/>
          </a:bodyPr>
          <a:p>
            <a:pPr lvl="0" algn="l">
              <a:buClrTx/>
              <a:buSzTx/>
              <a:buFontTx/>
            </a:pPr>
            <a:r>
              <a:rPr lang="en-US" sz="3200" b="1" kern="1000">
                <a:solidFill>
                  <a:srgbClr val="7030A0"/>
                </a:solidFill>
                <a:latin typeface="Times New Roman" panose="02020603050405020304" charset="0"/>
                <a:cs typeface="Times New Roman" panose="02020603050405020304" charset="0"/>
                <a:sym typeface="+mn-ea"/>
              </a:rPr>
              <a:t>古典音乐</a:t>
            </a:r>
            <a:endParaRPr lang="en-US" sz="3200" b="1" kern="100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348615" y="5314315"/>
            <a:ext cx="5144135" cy="460375"/>
          </a:xfrm>
          <a:prstGeom prst="rect">
            <a:avLst/>
          </a:prstGeom>
          <a:noFill/>
        </p:spPr>
        <p:txBody>
          <a:bodyPr wrap="none" rtlCol="0">
            <a:spAutoFit/>
          </a:bodyPr>
          <a:p>
            <a:pPr marL="0" algn="l">
              <a:lnSpc>
                <a:spcPct val="100000"/>
              </a:lnSpc>
              <a:spcAft>
                <a:spcPts val="0"/>
              </a:spcAft>
              <a:buClrTx/>
              <a:buSzTx/>
              <a:buFontTx/>
              <a:buNone/>
            </a:pPr>
            <a:r>
              <a:rPr lang="en-US" sz="2400" b="1" kern="1000">
                <a:solidFill>
                  <a:schemeClr val="accent4">
                    <a:lumMod val="50000"/>
                  </a:schemeClr>
                </a:solidFill>
                <a:latin typeface="Times New Roman" panose="02020603050405020304" charset="0"/>
                <a:cs typeface="Times New Roman" panose="02020603050405020304" charset="0"/>
                <a:sym typeface="+mn-ea"/>
              </a:rPr>
              <a:t>词源：来自technology(科技)的逆构词</a:t>
            </a:r>
            <a:endParaRPr lang="en-US" sz="2400" b="1" kern="1000">
              <a:solidFill>
                <a:schemeClr val="accent4">
                  <a:lumMod val="50000"/>
                </a:schemeClr>
              </a:solidFill>
              <a:latin typeface="Times New Roman" panose="02020603050405020304" charset="0"/>
              <a:cs typeface="Times New Roman" panose="02020603050405020304" charset="0"/>
              <a:sym typeface="+mn-ea"/>
            </a:endParaRPr>
          </a:p>
        </p:txBody>
      </p:sp>
      <p:sp>
        <p:nvSpPr>
          <p:cNvPr id="4" name="内容占位符 2"/>
          <p:cNvSpPr>
            <a:spLocks noGrp="1"/>
          </p:cNvSpPr>
          <p:nvPr/>
        </p:nvSpPr>
        <p:spPr>
          <a:xfrm>
            <a:off x="231140" y="3455670"/>
            <a:ext cx="11889740" cy="121348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2400" b="1" kern="1000" spc="0">
                <a:solidFill>
                  <a:srgbClr val="000000"/>
                </a:solidFill>
                <a:latin typeface="Times New Roman" panose="02020603050405020304" charset="0"/>
                <a:cs typeface="Times New Roman" panose="02020603050405020304" charset="0"/>
                <a:sym typeface="+mn-ea"/>
              </a:rPr>
              <a:t>I love jazz and opera. And also </a:t>
            </a:r>
            <a:r>
              <a:rPr lang="en-US" sz="2400" b="1" kern="1000" spc="0">
                <a:solidFill>
                  <a:schemeClr val="accent4">
                    <a:lumMod val="50000"/>
                  </a:schemeClr>
                </a:solidFill>
                <a:latin typeface="Times New Roman" panose="02020603050405020304" charset="0"/>
                <a:cs typeface="Times New Roman" panose="02020603050405020304" charset="0"/>
                <a:sym typeface="+mn-ea"/>
              </a:rPr>
              <a:t>hip-hop</a:t>
            </a:r>
            <a:r>
              <a:rPr lang="en-US" sz="2400" b="1" kern="1000" spc="0">
                <a:solidFill>
                  <a:srgbClr val="000000"/>
                </a:solidFill>
                <a:latin typeface="Times New Roman" panose="02020603050405020304" charset="0"/>
                <a:cs typeface="Times New Roman" panose="02020603050405020304" charset="0"/>
                <a:sym typeface="+mn-ea"/>
              </a:rPr>
              <a:t>.</a:t>
            </a:r>
            <a:endParaRPr lang="en-US" sz="2400" b="1" kern="1000" spc="0">
              <a:solidFill>
                <a:srgbClr val="000000"/>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rgbClr val="000000"/>
                </a:solidFill>
                <a:latin typeface="Times New Roman" panose="02020603050405020304" charset="0"/>
                <a:cs typeface="Times New Roman" panose="02020603050405020304" charset="0"/>
                <a:sym typeface="+mn-ea"/>
              </a:rPr>
              <a:t>我喜欢爵士乐和歌剧，还有嘻哈音乐。</a:t>
            </a:r>
            <a:endParaRPr lang="en-US" sz="2400" b="1" kern="1000" spc="0">
              <a:solidFill>
                <a:srgbClr val="000000"/>
              </a:solidFill>
              <a:latin typeface="Times New Roman" panose="02020603050405020304" charset="0"/>
              <a:cs typeface="Times New Roman" panose="02020603050405020304" charset="0"/>
              <a:sym typeface="+mn-ea"/>
            </a:endParaRPr>
          </a:p>
        </p:txBody>
      </p:sp>
      <p:sp>
        <p:nvSpPr>
          <p:cNvPr id="6" name="文本框 5"/>
          <p:cNvSpPr txBox="1"/>
          <p:nvPr/>
        </p:nvSpPr>
        <p:spPr>
          <a:xfrm>
            <a:off x="3958590" y="2872105"/>
            <a:ext cx="2877185" cy="583565"/>
          </a:xfrm>
          <a:prstGeom prst="rect">
            <a:avLst/>
          </a:prstGeom>
          <a:noFill/>
        </p:spPr>
        <p:txBody>
          <a:bodyPr wrap="square" rtlCol="0">
            <a:spAutoFit/>
          </a:bodyPr>
          <a:p>
            <a:pPr marL="0" algn="l">
              <a:lnSpc>
                <a:spcPct val="100000"/>
              </a:lnSpc>
              <a:spcAft>
                <a:spcPts val="0"/>
              </a:spcAft>
              <a:buClrTx/>
              <a:buSzTx/>
              <a:buFontTx/>
              <a:buNone/>
            </a:pPr>
            <a:r>
              <a:rPr lang="en-US" sz="3200" b="1" kern="1000">
                <a:solidFill>
                  <a:srgbClr val="7030A0"/>
                </a:solidFill>
                <a:latin typeface="Times New Roman" panose="02020603050405020304" charset="0"/>
                <a:cs typeface="Times New Roman" panose="02020603050405020304" charset="0"/>
                <a:sym typeface="+mn-ea"/>
              </a:rPr>
              <a:t> 街舞;嘻哈音乐</a:t>
            </a:r>
            <a:endParaRPr lang="en-US" altLang="en-US" sz="3200" b="1" kern="1000">
              <a:solidFill>
                <a:srgbClr val="7030A0"/>
              </a:solidFill>
              <a:latin typeface="Times New Roman" panose="02020603050405020304" charset="0"/>
              <a:cs typeface="Times New Roman" panose="02020603050405020304" charset="0"/>
              <a:sym typeface="+mn-ea"/>
            </a:endParaRPr>
          </a:p>
        </p:txBody>
      </p:sp>
      <p:sp>
        <p:nvSpPr>
          <p:cNvPr id="7" name="内容占位符 2"/>
          <p:cNvSpPr>
            <a:spLocks noGrp="1"/>
          </p:cNvSpPr>
          <p:nvPr/>
        </p:nvSpPr>
        <p:spPr>
          <a:xfrm>
            <a:off x="231140" y="4826635"/>
            <a:ext cx="11889740" cy="121348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3.techno [ˈteknəʊ] n.____________________</a:t>
            </a:r>
            <a:endParaRPr lang="en-US" sz="3200" b="1" kern="1000" spc="0">
              <a:solidFill>
                <a:srgbClr val="000000"/>
              </a:solidFill>
              <a:latin typeface="Times New Roman" panose="02020603050405020304" charset="0"/>
              <a:cs typeface="Times New Roman" panose="02020603050405020304" charset="0"/>
              <a:sym typeface="+mn-ea"/>
            </a:endParaRPr>
          </a:p>
        </p:txBody>
      </p:sp>
      <p:sp>
        <p:nvSpPr>
          <p:cNvPr id="15" name="文本框 14"/>
          <p:cNvSpPr txBox="1"/>
          <p:nvPr/>
        </p:nvSpPr>
        <p:spPr>
          <a:xfrm>
            <a:off x="3790315" y="4826635"/>
            <a:ext cx="4450715" cy="583565"/>
          </a:xfrm>
          <a:prstGeom prst="rect">
            <a:avLst/>
          </a:prstGeom>
          <a:noFill/>
        </p:spPr>
        <p:txBody>
          <a:bodyPr wrap="square" rtlCol="0">
            <a:spAutoFit/>
          </a:bodyPr>
          <a:p>
            <a:pPr marL="0" algn="l">
              <a:lnSpc>
                <a:spcPct val="100000"/>
              </a:lnSpc>
              <a:spcAft>
                <a:spcPts val="0"/>
              </a:spcAft>
              <a:buClrTx/>
              <a:buSzTx/>
              <a:buFontTx/>
              <a:buNone/>
            </a:pPr>
            <a:r>
              <a:rPr lang="en-US" sz="3200" b="1" kern="1000">
                <a:solidFill>
                  <a:srgbClr val="7030A0"/>
                </a:solidFill>
                <a:latin typeface="Times New Roman" panose="02020603050405020304" charset="0"/>
                <a:cs typeface="Times New Roman" panose="02020603050405020304" charset="0"/>
                <a:sym typeface="+mn-ea"/>
              </a:rPr>
              <a:t> 电子音乐, 泰克诺音乐</a:t>
            </a:r>
            <a:endParaRPr lang="en-US" sz="3200" b="1" kern="100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13" grpId="0"/>
      <p:bldP spid="14" grpId="0"/>
      <p:bldP spid="6" grpId="0"/>
      <p:bldP spid="15" grpId="0"/>
      <p:bldP spid="2" grpId="0"/>
      <p:bldP spid="4"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2230" y="1113790"/>
            <a:ext cx="12129770" cy="310769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25. </a:t>
            </a:r>
            <a:r>
              <a:rPr lang="en-US" sz="3200" b="1">
                <a:latin typeface="Times New Roman" panose="02020603050405020304" charset="0"/>
                <a:ea typeface="宋体" panose="02010600030101010101" pitchFamily="2" charset="-122"/>
                <a:cs typeface="Times New Roman" panose="02020603050405020304" charset="0"/>
              </a:rPr>
              <a:t>band [bænd]n. </a:t>
            </a:r>
            <a:r>
              <a:rPr lang="en-US" sz="3200" b="1">
                <a:latin typeface="Times New Roman" panose="02020603050405020304" charset="0"/>
                <a:ea typeface="宋体" panose="02010600030101010101" pitchFamily="2" charset="-122"/>
              </a:rPr>
              <a:t>__________________</a:t>
            </a:r>
            <a:endParaRPr lang="zh-CN" sz="3200" b="1">
              <a:latin typeface="Times New Roman" panose="02020603050405020304" charset="0"/>
              <a:ea typeface="宋体" panose="02010600030101010101" pitchFamily="2" charset="-122"/>
            </a:endParaRPr>
          </a:p>
          <a:p>
            <a:pPr indent="0"/>
            <a:endParaRPr lang="zh-CN" sz="24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The musician along with his band members has given ten performances in the last three months.(2019</a:t>
            </a:r>
            <a:r>
              <a:rPr lang="zh-CN" sz="2800" b="1">
                <a:latin typeface="Times New Roman" panose="02020603050405020304" charset="0"/>
                <a:ea typeface="宋体" panose="02010600030101010101" pitchFamily="2" charset="-122"/>
              </a:rPr>
              <a:t>江苏</a:t>
            </a:r>
            <a:r>
              <a:rPr lang="en-US" sz="2800" b="1">
                <a:latin typeface="Times New Roman" panose="02020603050405020304" charset="0"/>
                <a:ea typeface="宋体" panose="02010600030101010101" pitchFamily="2" charset="-122"/>
              </a:rPr>
              <a:t>)</a:t>
            </a:r>
            <a:r>
              <a:rPr lang="zh-CN" sz="2800" b="1">
                <a:latin typeface="Times New Roman" panose="02020603050405020304" charset="0"/>
                <a:ea typeface="宋体" panose="02010600030101010101" pitchFamily="2" charset="-122"/>
              </a:rPr>
              <a:t>这位音乐家和他的乐队成员在过去的三个月里演出了十场。</a:t>
            </a:r>
            <a:r>
              <a:rPr lang="en-US" sz="2800" b="1">
                <a:latin typeface="Times New Roman" panose="02020603050405020304" charset="0"/>
                <a:ea typeface="宋体" panose="02010600030101010101" pitchFamily="2" charset="-122"/>
              </a:rPr>
              <a:t>Freddy and his band </a:t>
            </a:r>
            <a:r>
              <a:rPr lang="en-US" sz="2800" b="1">
                <a:latin typeface="Times New Roman" panose="02020603050405020304" charset="0"/>
                <a:ea typeface="宋体" panose="02010600030101010101" pitchFamily="2" charset="-122"/>
                <a:cs typeface="Times New Roman" panose="02020603050405020304" charset="0"/>
              </a:rPr>
              <a:t>went nowhere without being followed.</a:t>
            </a:r>
            <a:r>
              <a:rPr lang="zh-CN" sz="2800" b="1">
                <a:ea typeface="宋体" panose="02010600030101010101" pitchFamily="2" charset="-122"/>
              </a:rPr>
              <a:t>弗莱迪和他的乐队</a:t>
            </a:r>
            <a:r>
              <a:rPr lang="zh-CN" sz="2800" b="1">
                <a:latin typeface="Times New Roman" panose="02020603050405020304" charset="0"/>
                <a:ea typeface="宋体" panose="02010600030101010101" pitchFamily="2" charset="-122"/>
              </a:rPr>
              <a:t>走到哪儿都被人</a:t>
            </a:r>
            <a:r>
              <a:rPr lang="zh-CN" sz="2800" b="1">
                <a:ea typeface="宋体" panose="02010600030101010101" pitchFamily="2" charset="-122"/>
              </a:rPr>
              <a:t>跟踪。</a:t>
            </a:r>
            <a:endParaRPr lang="zh-CN" altLang="en-US" sz="2800" b="1"/>
          </a:p>
        </p:txBody>
      </p:sp>
      <p:sp>
        <p:nvSpPr>
          <p:cNvPr id="3" name="文本框 2"/>
          <p:cNvSpPr txBox="1"/>
          <p:nvPr/>
        </p:nvSpPr>
        <p:spPr>
          <a:xfrm>
            <a:off x="151765" y="1630045"/>
            <a:ext cx="11367135" cy="460375"/>
          </a:xfrm>
          <a:prstGeom prst="rect">
            <a:avLst/>
          </a:prstGeom>
          <a:noFill/>
        </p:spPr>
        <p:txBody>
          <a:bodyPr wrap="square" rtlCol="0">
            <a:spAutoFit/>
          </a:bodyPr>
          <a:p>
            <a:pPr indent="0"/>
            <a:r>
              <a:rPr lang="zh-CN" sz="2400" b="1">
                <a:solidFill>
                  <a:schemeClr val="accent4">
                    <a:lumMod val="50000"/>
                  </a:schemeClr>
                </a:solidFill>
                <a:latin typeface="Times New Roman" panose="02020603050405020304" charset="0"/>
                <a:ea typeface="宋体" panose="02010600030101010101" pitchFamily="2" charset="-122"/>
                <a:sym typeface="+mn-ea"/>
              </a:rPr>
              <a:t>词源：</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bind</a:t>
            </a:r>
            <a:r>
              <a:rPr lang="zh-CN" sz="2400" b="1">
                <a:solidFill>
                  <a:schemeClr val="accent4">
                    <a:lumMod val="50000"/>
                  </a:schemeClr>
                </a:solidFill>
                <a:latin typeface="Times New Roman" panose="02020603050405020304" charset="0"/>
                <a:ea typeface="宋体" panose="02010600030101010101" pitchFamily="2" charset="-122"/>
                <a:sym typeface="+mn-ea"/>
              </a:rPr>
              <a:t>绑——</a:t>
            </a:r>
            <a:r>
              <a:rPr lang="en-US" sz="2400" b="1">
                <a:solidFill>
                  <a:schemeClr val="accent4">
                    <a:lumMod val="50000"/>
                  </a:schemeClr>
                </a:solidFill>
                <a:latin typeface="Times New Roman" panose="02020603050405020304" charset="0"/>
                <a:ea typeface="宋体" panose="02010600030101010101" pitchFamily="2" charset="-122"/>
                <a:sym typeface="+mn-ea"/>
              </a:rPr>
              <a:t>&gt;band(</a:t>
            </a:r>
            <a:r>
              <a:rPr lang="zh-CN" sz="2400" b="1">
                <a:solidFill>
                  <a:schemeClr val="accent4">
                    <a:lumMod val="50000"/>
                  </a:schemeClr>
                </a:solidFill>
                <a:latin typeface="Times New Roman" panose="02020603050405020304" charset="0"/>
                <a:ea typeface="宋体" panose="02010600030101010101" pitchFamily="2" charset="-122"/>
                <a:sym typeface="+mn-ea"/>
              </a:rPr>
              <a:t>绑在身上的东西</a:t>
            </a:r>
            <a:r>
              <a:rPr lang="en-US" sz="2400" b="1">
                <a:solidFill>
                  <a:schemeClr val="accent4">
                    <a:lumMod val="50000"/>
                  </a:schemeClr>
                </a:solidFill>
                <a:latin typeface="Times New Roman" panose="02020603050405020304" charset="0"/>
                <a:ea typeface="宋体" panose="02010600030101010101" pitchFamily="2" charset="-122"/>
                <a:sym typeface="+mn-ea"/>
              </a:rPr>
              <a:t>)</a:t>
            </a:r>
            <a:r>
              <a:rPr lang="zh-CN" sz="2400" b="1">
                <a:solidFill>
                  <a:schemeClr val="accent4">
                    <a:lumMod val="50000"/>
                  </a:schemeClr>
                </a:solidFill>
                <a:latin typeface="Times New Roman" panose="02020603050405020304" charset="0"/>
                <a:ea typeface="宋体" panose="02010600030101010101" pitchFamily="2" charset="-122"/>
                <a:sym typeface="+mn-ea"/>
              </a:rPr>
              <a:t>：带子——</a:t>
            </a:r>
            <a:r>
              <a:rPr lang="en-US" sz="2400" b="1">
                <a:solidFill>
                  <a:schemeClr val="accent4">
                    <a:lumMod val="50000"/>
                  </a:schemeClr>
                </a:solidFill>
                <a:latin typeface="Times New Roman" panose="02020603050405020304" charset="0"/>
                <a:ea typeface="宋体" panose="02010600030101010101" pitchFamily="2" charset="-122"/>
                <a:sym typeface="+mn-ea"/>
              </a:rPr>
              <a:t>&gt;band(</a:t>
            </a:r>
            <a:r>
              <a:rPr lang="zh-CN" sz="2400" b="1">
                <a:solidFill>
                  <a:schemeClr val="accent4">
                    <a:lumMod val="50000"/>
                  </a:schemeClr>
                </a:solidFill>
                <a:latin typeface="Times New Roman" panose="02020603050405020304" charset="0"/>
                <a:ea typeface="宋体" panose="02010600030101010101" pitchFamily="2" charset="-122"/>
                <a:sym typeface="+mn-ea"/>
              </a:rPr>
              <a:t>绑在一起的人</a:t>
            </a:r>
            <a:r>
              <a:rPr lang="en-US" sz="2400" b="1">
                <a:solidFill>
                  <a:schemeClr val="accent4">
                    <a:lumMod val="50000"/>
                  </a:schemeClr>
                </a:solidFill>
                <a:latin typeface="Times New Roman" panose="02020603050405020304" charset="0"/>
                <a:ea typeface="宋体" panose="02010600030101010101" pitchFamily="2" charset="-122"/>
                <a:sym typeface="+mn-ea"/>
              </a:rPr>
              <a:t>)</a:t>
            </a:r>
            <a:r>
              <a:rPr lang="zh-CN" sz="2400" b="1">
                <a:solidFill>
                  <a:schemeClr val="accent4">
                    <a:lumMod val="50000"/>
                  </a:schemeClr>
                </a:solidFill>
                <a:latin typeface="Times New Roman" panose="02020603050405020304" charset="0"/>
                <a:ea typeface="宋体" panose="02010600030101010101" pitchFamily="2" charset="-122"/>
                <a:sym typeface="+mn-ea"/>
              </a:rPr>
              <a:t>：乐队</a:t>
            </a:r>
            <a:endParaRPr lang="zh-CN" sz="24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3266440" y="1045845"/>
            <a:ext cx="4150360" cy="64516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带子;乐队; 一伙人</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bind-捆绑填空"/>
          <p:cNvPicPr>
            <a:picLocks noChangeAspect="1"/>
          </p:cNvPicPr>
          <p:nvPr/>
        </p:nvPicPr>
        <p:blipFill>
          <a:blip r:embed="rId1"/>
          <a:stretch>
            <a:fillRect/>
          </a:stretch>
        </p:blipFill>
        <p:spPr>
          <a:xfrm>
            <a:off x="0" y="0"/>
            <a:ext cx="12192635" cy="6858000"/>
          </a:xfrm>
          <a:prstGeom prst="rect">
            <a:avLst/>
          </a:prstGeom>
        </p:spPr>
      </p:pic>
      <p:sp>
        <p:nvSpPr>
          <p:cNvPr id="5" name="文本框 4"/>
          <p:cNvSpPr txBox="1"/>
          <p:nvPr/>
        </p:nvSpPr>
        <p:spPr>
          <a:xfrm>
            <a:off x="1085215" y="3106420"/>
            <a:ext cx="2172335" cy="64516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捆绑</a:t>
            </a:r>
            <a:r>
              <a:rPr lang="en-US" altLang="zh-CN"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束缚</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3" name="文本框 2"/>
          <p:cNvSpPr txBox="1"/>
          <p:nvPr/>
        </p:nvSpPr>
        <p:spPr>
          <a:xfrm>
            <a:off x="4478655" y="383540"/>
            <a:ext cx="2172335" cy="398780"/>
          </a:xfrm>
          <a:prstGeom prst="rect">
            <a:avLst/>
          </a:prstGeom>
          <a:noFill/>
        </p:spPr>
        <p:txBody>
          <a:bodyPr wrap="square" rtlCol="0">
            <a:spAutoFit/>
          </a:bodyPr>
          <a:p>
            <a:pPr lvl="0" algn="l">
              <a:spcAft>
                <a:spcPts val="0"/>
              </a:spcAft>
              <a:buClrTx/>
              <a:buSzTx/>
              <a:buFontTx/>
            </a:pPr>
            <a:r>
              <a:rPr lang="zh-CN" alt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捆绑</a:t>
            </a:r>
            <a:r>
              <a:rPr lang="en-US" altLang="zh-CN"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束缚</a:t>
            </a:r>
            <a:endParaRPr lang="zh-CN" alt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4" name="文本框 3"/>
          <p:cNvSpPr txBox="1"/>
          <p:nvPr/>
        </p:nvSpPr>
        <p:spPr>
          <a:xfrm>
            <a:off x="6512560" y="383540"/>
            <a:ext cx="2172335" cy="398780"/>
          </a:xfrm>
          <a:prstGeom prst="rect">
            <a:avLst/>
          </a:prstGeom>
          <a:noFill/>
        </p:spPr>
        <p:txBody>
          <a:bodyPr wrap="square" rtlCol="0">
            <a:spAutoFit/>
          </a:bodyPr>
          <a:p>
            <a:pPr lvl="0" algn="l">
              <a:spcAft>
                <a:spcPts val="0"/>
              </a:spcAft>
              <a:buClrTx/>
              <a:buSzTx/>
              <a:buFontTx/>
            </a:pPr>
            <a:r>
              <a:rPr sz="2000">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bound bound</a:t>
            </a:r>
            <a:endParaRPr sz="2000">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6" name="文本框 5"/>
          <p:cNvSpPr txBox="1"/>
          <p:nvPr/>
        </p:nvSpPr>
        <p:spPr>
          <a:xfrm>
            <a:off x="4705985" y="1118235"/>
            <a:ext cx="246951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使联合</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使结合</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7" name="文本框 6"/>
          <p:cNvSpPr txBox="1"/>
          <p:nvPr/>
        </p:nvSpPr>
        <p:spPr>
          <a:xfrm>
            <a:off x="8130540" y="1118235"/>
            <a:ext cx="217233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联合</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结合</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8" name="文本框 7"/>
          <p:cNvSpPr txBox="1"/>
          <p:nvPr/>
        </p:nvSpPr>
        <p:spPr>
          <a:xfrm>
            <a:off x="4706620" y="2157095"/>
            <a:ext cx="246888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绑定的</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注定的</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9" name="文本框 8"/>
          <p:cNvSpPr txBox="1"/>
          <p:nvPr/>
        </p:nvSpPr>
        <p:spPr>
          <a:xfrm>
            <a:off x="8322310" y="1889760"/>
            <a:ext cx="289941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被束缚在……上</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0" name="文本框 9"/>
          <p:cNvSpPr txBox="1"/>
          <p:nvPr/>
        </p:nvSpPr>
        <p:spPr>
          <a:xfrm>
            <a:off x="8684895" y="2435225"/>
            <a:ext cx="334835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注定要做某事</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有义务做某事</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1" name="文本框 10"/>
          <p:cNvSpPr txBox="1"/>
          <p:nvPr/>
        </p:nvSpPr>
        <p:spPr>
          <a:xfrm>
            <a:off x="4340225" y="3503295"/>
            <a:ext cx="217233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带子</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乐队</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2" name="文本框 11"/>
          <p:cNvSpPr txBox="1"/>
          <p:nvPr/>
        </p:nvSpPr>
        <p:spPr>
          <a:xfrm>
            <a:off x="7287260" y="3229610"/>
            <a:ext cx="76327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绷带</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3" name="文本框 12"/>
          <p:cNvSpPr txBox="1"/>
          <p:nvPr/>
        </p:nvSpPr>
        <p:spPr>
          <a:xfrm>
            <a:off x="7175500" y="3751580"/>
            <a:ext cx="132143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条幅</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横幅</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4" name="文本框 13"/>
          <p:cNvSpPr txBox="1"/>
          <p:nvPr/>
        </p:nvSpPr>
        <p:spPr>
          <a:xfrm>
            <a:off x="4705985" y="4558030"/>
            <a:ext cx="217233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抛弃</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遗弃</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放弃</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5" name="文本框 14"/>
          <p:cNvSpPr txBox="1"/>
          <p:nvPr/>
        </p:nvSpPr>
        <p:spPr>
          <a:xfrm>
            <a:off x="9570085" y="4558030"/>
            <a:ext cx="217233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沉迷于做某事</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6" name="文本框 15"/>
          <p:cNvSpPr txBox="1"/>
          <p:nvPr/>
        </p:nvSpPr>
        <p:spPr>
          <a:xfrm>
            <a:off x="4798060" y="5334000"/>
            <a:ext cx="72199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弯曲</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7" name="文本框 16"/>
          <p:cNvSpPr txBox="1"/>
          <p:nvPr/>
        </p:nvSpPr>
        <p:spPr>
          <a:xfrm>
            <a:off x="5725160" y="5334000"/>
            <a:ext cx="2172335" cy="398780"/>
          </a:xfrm>
          <a:prstGeom prst="rect">
            <a:avLst/>
          </a:prstGeom>
          <a:noFill/>
        </p:spPr>
        <p:txBody>
          <a:bodyPr wrap="square" rtlCol="0">
            <a:spAutoFit/>
          </a:bodyPr>
          <a:p>
            <a:pPr lvl="0" algn="l">
              <a:spcAft>
                <a:spcPts val="0"/>
              </a:spcAft>
              <a:buClrTx/>
              <a:buSzTx/>
              <a:buFontTx/>
            </a:pPr>
            <a:r>
              <a:rPr sz="2000">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bent   bent</a:t>
            </a:r>
            <a:endParaRPr sz="2000">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8" name="文本框 17"/>
          <p:cNvSpPr txBox="1"/>
          <p:nvPr/>
        </p:nvSpPr>
        <p:spPr>
          <a:xfrm>
            <a:off x="8783955" y="5334000"/>
            <a:ext cx="103632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弯曲的</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9" name="文本框 18"/>
          <p:cNvSpPr txBox="1"/>
          <p:nvPr/>
        </p:nvSpPr>
        <p:spPr>
          <a:xfrm>
            <a:off x="4411345" y="6069330"/>
            <a:ext cx="217233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纽带</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羁绊</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约束</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ppt_x"/>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ppt_x"/>
                                          </p:val>
                                        </p:tav>
                                        <p:tav tm="100000">
                                          <p:val>
                                            <p:strVal val="#ppt_x"/>
                                          </p:val>
                                        </p:tav>
                                      </p:tavLst>
                                    </p:anim>
                                    <p:anim calcmode="lin" valueType="num">
                                      <p:cBhvr additive="base">
                                        <p:cTn id="10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312420"/>
            <a:ext cx="12129770" cy="544639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26. rap [ræp]v</a:t>
            </a:r>
            <a:r>
              <a:rPr lang="en-US" sz="3200" b="1">
                <a:latin typeface="Times New Roman" panose="02020603050405020304" charset="0"/>
                <a:ea typeface="宋体" panose="02010600030101010101" pitchFamily="2" charset="-122"/>
                <a:cs typeface="Times New Roman" panose="02020603050405020304" charset="0"/>
              </a:rPr>
              <a:t>t.vi.</a:t>
            </a:r>
            <a:r>
              <a:rPr lang="en-US" sz="3200" b="1">
                <a:latin typeface="Times New Roman" panose="02020603050405020304" charset="0"/>
                <a:ea typeface="宋体" panose="02010600030101010101" pitchFamily="2" charset="-122"/>
              </a:rPr>
              <a:t> </a:t>
            </a:r>
            <a:r>
              <a:rPr lang="en-US" sz="3200" b="1">
                <a:latin typeface="Times New Roman" panose="02020603050405020304" charset="0"/>
                <a:ea typeface="宋体" panose="02010600030101010101" pitchFamily="2" charset="-122"/>
                <a:cs typeface="Times New Roman" panose="02020603050405020304" charset="0"/>
              </a:rPr>
              <a:t>&amp;n.</a:t>
            </a:r>
            <a:r>
              <a:rPr lang="en-US" altLang="zh-CN" sz="3200" b="1">
                <a:latin typeface="Times New Roman" panose="02020603050405020304" charset="0"/>
                <a:ea typeface="宋体" panose="02010600030101010101" pitchFamily="2" charset="-122"/>
              </a:rPr>
              <a:t>___________</a:t>
            </a:r>
            <a:endParaRPr lang="en-US" sz="3200" b="0">
              <a:latin typeface="Times New Roman" panose="02020603050405020304" charset="0"/>
              <a:ea typeface="宋体" panose="02010600030101010101" pitchFamily="2" charset="-122"/>
            </a:endParaRPr>
          </a:p>
          <a:p>
            <a:pPr indent="0"/>
            <a:r>
              <a:rPr lang="en-US" sz="2800" b="1">
                <a:latin typeface="Times New Roman" panose="02020603050405020304" charset="0"/>
                <a:ea typeface="宋体" panose="02010600030101010101" pitchFamily="2" charset="-122"/>
              </a:rPr>
              <a:t>I like lots of different styles - rock, </a:t>
            </a:r>
            <a:r>
              <a:rPr lang="en-US" sz="2800" b="1">
                <a:solidFill>
                  <a:schemeClr val="accent4">
                    <a:lumMod val="50000"/>
                  </a:schemeClr>
                </a:solidFill>
                <a:latin typeface="Times New Roman" panose="02020603050405020304" charset="0"/>
                <a:ea typeface="宋体" panose="02010600030101010101" pitchFamily="2" charset="-122"/>
              </a:rPr>
              <a:t>rap</a:t>
            </a:r>
            <a:r>
              <a:rPr lang="en-US" sz="2800" b="1">
                <a:latin typeface="Times New Roman" panose="02020603050405020304" charset="0"/>
                <a:ea typeface="宋体" panose="02010600030101010101" pitchFamily="2" charset="-122"/>
              </a:rPr>
              <a:t>, whatever.</a:t>
            </a:r>
            <a:r>
              <a:rPr lang="en-US" sz="2800" b="1">
                <a:latin typeface="Times New Roman" panose="02020603050405020304" charset="0"/>
                <a:ea typeface="宋体" panose="02010600030101010101" pitchFamily="2" charset="-122"/>
                <a:cs typeface="Times New Roman" panose="02020603050405020304" charset="0"/>
              </a:rPr>
              <a:t> </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zh-CN" sz="2800" b="1">
                <a:ea typeface="宋体" panose="02010600030101010101" pitchFamily="2" charset="-122"/>
              </a:rPr>
              <a:t>我喜欢各种不同的风格</a:t>
            </a:r>
            <a:r>
              <a:rPr lang="en-US" sz="2800" b="1">
                <a:latin typeface="Times New Roman" panose="02020603050405020304" charset="0"/>
                <a:ea typeface="宋体" panose="02010600030101010101" pitchFamily="2" charset="-122"/>
              </a:rPr>
              <a:t>——</a:t>
            </a:r>
            <a:r>
              <a:rPr lang="zh-CN" sz="2800" b="1">
                <a:ea typeface="宋体" panose="02010600030101010101" pitchFamily="2" charset="-122"/>
              </a:rPr>
              <a:t>摇滚、说唱，无论什么。</a:t>
            </a:r>
            <a:r>
              <a:rPr lang="en-US" sz="2800" b="1">
                <a:latin typeface="Times New Roman" panose="02020603050405020304" charset="0"/>
                <a:ea typeface="宋体" panose="02010600030101010101" pitchFamily="2" charset="-122"/>
                <a:cs typeface="Times New Roman" panose="02020603050405020304" charset="0"/>
              </a:rPr>
              <a:t>C</a:t>
            </a:r>
            <a:r>
              <a:rPr lang="en-US" sz="2800" b="1">
                <a:latin typeface="Times New Roman" panose="02020603050405020304" charset="0"/>
                <a:ea typeface="宋体" panose="02010600030101010101" pitchFamily="2" charset="-122"/>
              </a:rPr>
              <a:t>ountry music is very different from pop, rock, </a:t>
            </a:r>
            <a:r>
              <a:rPr lang="en-US" sz="2800" b="1">
                <a:solidFill>
                  <a:schemeClr val="accent4">
                    <a:lumMod val="50000"/>
                  </a:schemeClr>
                </a:solidFill>
                <a:latin typeface="Times New Roman" panose="02020603050405020304" charset="0"/>
                <a:ea typeface="宋体" panose="02010600030101010101" pitchFamily="2" charset="-122"/>
              </a:rPr>
              <a:t>rap</a:t>
            </a:r>
            <a:r>
              <a:rPr lang="en-US" sz="2800" b="1">
                <a:latin typeface="Times New Roman" panose="02020603050405020304" charset="0"/>
                <a:ea typeface="宋体" panose="02010600030101010101" pitchFamily="2" charset="-122"/>
              </a:rPr>
              <a:t> or other popular music forms. </a:t>
            </a:r>
            <a:r>
              <a:rPr lang="zh-CN" sz="2800" b="1">
                <a:ea typeface="宋体" panose="02010600030101010101" pitchFamily="2" charset="-122"/>
              </a:rPr>
              <a:t>乡村音乐与流行乐、摇滚、说唱以及其他流派非常不一样。</a:t>
            </a:r>
            <a:r>
              <a:rPr lang="en-US" sz="3200" b="0">
                <a:solidFill>
                  <a:srgbClr val="333333"/>
                </a:solidFill>
                <a:latin typeface="Helvetica" charset="0"/>
                <a:ea typeface="宋体" panose="02010600030101010101" pitchFamily="2" charset="-122"/>
              </a:rPr>
              <a:t> </a:t>
            </a:r>
            <a:r>
              <a:rPr lang="en-US" sz="3200" b="1">
                <a:latin typeface="Times New Roman" panose="02020603050405020304" charset="0"/>
                <a:ea typeface="宋体" panose="02010600030101010101" pitchFamily="2" charset="-122"/>
              </a:rPr>
              <a:t>27. nowadays ['naʊədeɪz]adv. </a:t>
            </a:r>
            <a:r>
              <a:rPr lang="en-US" altLang="zh-CN" sz="3200" b="1">
                <a:latin typeface="Times New Roman" panose="02020603050405020304" charset="0"/>
                <a:ea typeface="宋体" panose="02010600030101010101" pitchFamily="2" charset="-122"/>
              </a:rPr>
              <a:t>__________</a:t>
            </a:r>
            <a:r>
              <a:rPr lang="en-US" sz="3200" b="1">
                <a:latin typeface="Times New Roman" panose="02020603050405020304" charset="0"/>
                <a:ea typeface="宋体" panose="02010600030101010101" pitchFamily="2" charset="-122"/>
              </a:rPr>
              <a:t>n. </a:t>
            </a:r>
            <a:r>
              <a:rPr lang="en-US" altLang="zh-CN" sz="3200" b="1">
                <a:ea typeface="宋体" panose="02010600030101010101" pitchFamily="2" charset="-122"/>
              </a:rPr>
              <a:t>_____</a:t>
            </a:r>
            <a:endParaRPr lang="en-US" sz="3200" b="0">
              <a:latin typeface="Times New Roman" panose="02020603050405020304" charset="0"/>
              <a:ea typeface="宋体" panose="02010600030101010101" pitchFamily="2" charset="-122"/>
            </a:endParaRPr>
          </a:p>
          <a:p>
            <a:pPr indent="0"/>
            <a:r>
              <a:rPr lang="en-US" sz="2800" b="1">
                <a:latin typeface="Times New Roman" panose="02020603050405020304" charset="0"/>
                <a:ea typeface="宋体" panose="02010600030101010101" pitchFamily="2" charset="-122"/>
              </a:rPr>
              <a:t>Traditional technology still has a place </a:t>
            </a:r>
            <a:r>
              <a:rPr lang="en-US" sz="2800" b="1">
                <a:solidFill>
                  <a:schemeClr val="accent4">
                    <a:lumMod val="50000"/>
                  </a:schemeClr>
                </a:solidFill>
                <a:latin typeface="Times New Roman" panose="02020603050405020304" charset="0"/>
                <a:ea typeface="宋体" panose="02010600030101010101" pitchFamily="2" charset="-122"/>
              </a:rPr>
              <a:t>nowadays</a:t>
            </a:r>
            <a:r>
              <a:rPr lang="en-US" sz="2800" b="1">
                <a:latin typeface="Times New Roman" panose="02020603050405020304" charset="0"/>
                <a:ea typeface="宋体" panose="02010600030101010101" pitchFamily="2" charset="-122"/>
              </a:rPr>
              <a:t>.</a:t>
            </a:r>
            <a:r>
              <a:rPr lang="en-US" sz="2800" b="1">
                <a:latin typeface="Times New Roman" panose="02020603050405020304" charset="0"/>
                <a:ea typeface="宋体" panose="02010600030101010101" pitchFamily="2" charset="-122"/>
                <a:cs typeface="Times New Roman" panose="02020603050405020304" charset="0"/>
              </a:rPr>
              <a:t>(2019</a:t>
            </a:r>
            <a:r>
              <a:rPr lang="zh-CN" sz="2800" b="1">
                <a:latin typeface="Times New Roman" panose="02020603050405020304" charset="0"/>
                <a:ea typeface="宋体" panose="02010600030101010101" pitchFamily="2" charset="-122"/>
              </a:rPr>
              <a:t>江苏</a:t>
            </a:r>
            <a:r>
              <a:rPr lang="en-US" sz="2800" b="1">
                <a:latin typeface="Times New Roman" panose="02020603050405020304" charset="0"/>
                <a:ea typeface="宋体" panose="02010600030101010101" pitchFamily="2" charset="-122"/>
              </a:rPr>
              <a:t>)</a:t>
            </a:r>
            <a:endParaRPr lang="en-US" sz="2800" b="1">
              <a:latin typeface="Times New Roman" panose="02020603050405020304" charset="0"/>
              <a:ea typeface="宋体" panose="02010600030101010101" pitchFamily="2" charset="-122"/>
            </a:endParaRPr>
          </a:p>
          <a:p>
            <a:pPr indent="0"/>
            <a:r>
              <a:rPr lang="zh-CN" sz="2800" b="1">
                <a:ea typeface="宋体" panose="02010600030101010101" pitchFamily="2" charset="-122"/>
              </a:rPr>
              <a:t>传统技术在今天仍然有一席之地</a:t>
            </a:r>
            <a:r>
              <a:rPr lang="zh-CN" sz="2800" b="1">
                <a:latin typeface="Times New Roman" panose="02020603050405020304" charset="0"/>
                <a:ea typeface="宋体" panose="02010600030101010101" pitchFamily="2" charset="-122"/>
              </a:rPr>
              <a:t>。</a:t>
            </a:r>
            <a:endParaRPr lang="en-US" sz="2800" b="1">
              <a:latin typeface="Times New Roman" panose="02020603050405020304" charset="0"/>
              <a:ea typeface="宋体" panose="02010600030101010101" pitchFamily="2" charset="-122"/>
            </a:endParaRPr>
          </a:p>
          <a:p>
            <a:pPr indent="0"/>
            <a:r>
              <a:rPr lang="en-US" sz="2800" b="1">
                <a:solidFill>
                  <a:schemeClr val="accent4">
                    <a:lumMod val="50000"/>
                  </a:schemeClr>
                </a:solidFill>
                <a:latin typeface="Times New Roman" panose="02020603050405020304" charset="0"/>
                <a:ea typeface="宋体" panose="02010600030101010101" pitchFamily="2" charset="-122"/>
              </a:rPr>
              <a:t>Nowadays</a:t>
            </a:r>
            <a:r>
              <a:rPr lang="en-US" sz="2800" b="1">
                <a:latin typeface="Times New Roman" panose="02020603050405020304" charset="0"/>
                <a:ea typeface="宋体" panose="02010600030101010101" pitchFamily="2" charset="-122"/>
              </a:rPr>
              <a:t>, cycling, along with jogging and swimming</a:t>
            </a:r>
            <a:r>
              <a:rPr lang="en-US" sz="2800" b="1">
                <a:latin typeface="Times New Roman" panose="02020603050405020304" charset="0"/>
                <a:ea typeface="宋体" panose="02010600030101010101" pitchFamily="2" charset="-122"/>
                <a:cs typeface="Times New Roman" panose="02020603050405020304" charset="0"/>
              </a:rPr>
              <a:t>, is regarded </a:t>
            </a:r>
            <a:r>
              <a:rPr lang="en-US" sz="2800" b="1">
                <a:latin typeface="Times New Roman" panose="02020603050405020304" charset="0"/>
                <a:ea typeface="宋体" panose="02010600030101010101" pitchFamily="2" charset="-122"/>
              </a:rPr>
              <a:t>as one of the best all</a:t>
            </a:r>
            <a:r>
              <a:rPr lang="en-US" sz="2800" b="1">
                <a:latin typeface="Times New Roman" panose="02020603050405020304" charset="0"/>
                <a:ea typeface="宋体" panose="02010600030101010101" pitchFamily="2" charset="-122"/>
                <a:cs typeface="Times New Roman" panose="02020603050405020304" charset="0"/>
              </a:rPr>
              <a:t>-</a:t>
            </a:r>
            <a:r>
              <a:rPr lang="en-US" sz="2800" b="1">
                <a:latin typeface="Times New Roman" panose="02020603050405020304" charset="0"/>
                <a:ea typeface="宋体" panose="02010600030101010101" pitchFamily="2" charset="-122"/>
              </a:rPr>
              <a:t>round forms of exercise.</a:t>
            </a:r>
            <a:r>
              <a:rPr lang="en-US" sz="2800" b="1">
                <a:latin typeface="Times New Roman" panose="02020603050405020304" charset="0"/>
                <a:ea typeface="宋体" panose="02010600030101010101" pitchFamily="2" charset="-122"/>
                <a:cs typeface="Times New Roman" panose="02020603050405020304" charset="0"/>
              </a:rPr>
              <a:t>(2017</a:t>
            </a:r>
            <a:r>
              <a:rPr lang="zh-CN" sz="2800" b="1">
                <a:latin typeface="Times New Roman" panose="02020603050405020304" charset="0"/>
                <a:ea typeface="宋体" panose="02010600030101010101" pitchFamily="2" charset="-122"/>
              </a:rPr>
              <a:t>天津</a:t>
            </a:r>
            <a:r>
              <a:rPr lang="en-US" sz="2800" b="1">
                <a:latin typeface="Times New Roman" panose="02020603050405020304" charset="0"/>
                <a:ea typeface="宋体" panose="02010600030101010101" pitchFamily="2" charset="-122"/>
              </a:rPr>
              <a:t>)  </a:t>
            </a:r>
            <a:r>
              <a:rPr lang="zh-CN" sz="2800" b="1">
                <a:ea typeface="宋体" panose="02010600030101010101" pitchFamily="2" charset="-122"/>
              </a:rPr>
              <a:t>如今，骑自行车和慢跑、游泳一样，被认为是最好的全方位运动方式之一</a:t>
            </a:r>
            <a:r>
              <a:rPr lang="zh-CN" sz="2800" b="1">
                <a:latin typeface="Times New Roman" panose="02020603050405020304" charset="0"/>
                <a:ea typeface="宋体" panose="02010600030101010101" pitchFamily="2" charset="-122"/>
              </a:rPr>
              <a:t>。</a:t>
            </a:r>
            <a:endParaRPr lang="zh-CN" altLang="en-US" sz="2800" b="1"/>
          </a:p>
        </p:txBody>
      </p:sp>
      <p:sp>
        <p:nvSpPr>
          <p:cNvPr id="5" name="文本框 4"/>
          <p:cNvSpPr txBox="1"/>
          <p:nvPr/>
        </p:nvSpPr>
        <p:spPr>
          <a:xfrm>
            <a:off x="4046220" y="312420"/>
            <a:ext cx="2374900" cy="583565"/>
          </a:xfrm>
          <a:prstGeom prst="rect">
            <a:avLst/>
          </a:prstGeom>
          <a:noFill/>
        </p:spPr>
        <p:txBody>
          <a:bodyPr wrap="square" rtlCol="0">
            <a:spAutoFit/>
          </a:bodyPr>
          <a:p>
            <a:pPr lvl="0" algn="l">
              <a:spcAft>
                <a:spcPts val="0"/>
              </a:spcAft>
              <a:buClrTx/>
              <a:buSzTx/>
              <a:buFontTx/>
            </a:pP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敲击;说唱</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2" name="文本框 1"/>
          <p:cNvSpPr txBox="1"/>
          <p:nvPr/>
        </p:nvSpPr>
        <p:spPr>
          <a:xfrm>
            <a:off x="5288915" y="2998470"/>
            <a:ext cx="2374900" cy="583565"/>
          </a:xfrm>
          <a:prstGeom prst="rect">
            <a:avLst/>
          </a:prstGeom>
          <a:noFill/>
        </p:spPr>
        <p:txBody>
          <a:bodyPr wrap="square" rtlCol="0">
            <a:spAutoFit/>
          </a:bodyPr>
          <a:p>
            <a:pPr lvl="0" algn="l">
              <a:spcAft>
                <a:spcPts val="0"/>
              </a:spcAft>
              <a:buClrTx/>
              <a:buSzTx/>
              <a:buFontTx/>
            </a:pP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如今;目前</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3" name="文本框 2"/>
          <p:cNvSpPr txBox="1"/>
          <p:nvPr/>
        </p:nvSpPr>
        <p:spPr>
          <a:xfrm>
            <a:off x="7809230" y="2998470"/>
            <a:ext cx="1157605" cy="583565"/>
          </a:xfrm>
          <a:prstGeom prst="rect">
            <a:avLst/>
          </a:prstGeom>
          <a:noFill/>
        </p:spPr>
        <p:txBody>
          <a:bodyPr wrap="square" rtlCol="0">
            <a:spAutoFit/>
          </a:bodyPr>
          <a:p>
            <a:pPr lvl="0" algn="l">
              <a:spcAft>
                <a:spcPts val="0"/>
              </a:spcAft>
              <a:buClrTx/>
              <a:buSzTx/>
              <a:buFontTx/>
            </a:pP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当今</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35" y="102235"/>
            <a:ext cx="12191365" cy="698563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28. gradual ['grædʒʊəl]adj. </a:t>
            </a:r>
            <a:r>
              <a:rPr lang="en-US" altLang="zh-CN" sz="3200" b="1">
                <a:ea typeface="宋体" panose="02010600030101010101" pitchFamily="2" charset="-122"/>
              </a:rPr>
              <a:t>_________________</a:t>
            </a:r>
            <a:endParaRPr lang="zh-CN" sz="2400" b="1">
              <a:latin typeface="Times New Roman" panose="02020603050405020304" charset="0"/>
              <a:ea typeface="宋体" panose="02010600030101010101" pitchFamily="2" charset="-122"/>
              <a:cs typeface="Times New Roman" panose="02020603050405020304" charset="0"/>
            </a:endParaRPr>
          </a:p>
          <a:p>
            <a:pPr indent="0"/>
            <a:endParaRPr lang="en-US" sz="2400" b="1">
              <a:latin typeface="Times New Roman" panose="02020603050405020304" charset="0"/>
              <a:ea typeface="宋体" panose="02010600030101010101" pitchFamily="2" charset="-122"/>
              <a:cs typeface="Times New Roman" panose="02020603050405020304" charset="0"/>
            </a:endParaRPr>
          </a:p>
          <a:p>
            <a:pPr indent="0"/>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3200" b="1">
                <a:latin typeface="Times New Roman" panose="02020603050405020304" charset="0"/>
                <a:ea typeface="宋体" panose="02010600030101010101" pitchFamily="2" charset="-122"/>
              </a:rPr>
              <a:t>__________['grædʒʊlɪ; 'grædjʊəlɪ] adv. 逐步地；渐渐地</a:t>
            </a:r>
            <a:endParaRPr lang="en-US" sz="3200" b="1">
              <a:latin typeface="Times New Roman" panose="02020603050405020304" charset="0"/>
              <a:ea typeface="宋体" panose="02010600030101010101" pitchFamily="2" charset="-122"/>
            </a:endParaRPr>
          </a:p>
          <a:p>
            <a:pPr indent="0"/>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While there are amazing stories of instant transformation, for most of us the changes are _________ and require a lot of effort and work.(2014</a:t>
            </a:r>
            <a:r>
              <a:rPr lang="zh-CN" sz="2400" b="1">
                <a:latin typeface="Times New Roman" panose="02020603050405020304" charset="0"/>
                <a:ea typeface="宋体" panose="02010600030101010101" pitchFamily="2" charset="-122"/>
              </a:rPr>
              <a:t>全国</a:t>
            </a:r>
            <a:r>
              <a:rPr lang="en-US" sz="2400" b="1">
                <a:latin typeface="Times New Roman" panose="02020603050405020304" charset="0"/>
                <a:ea typeface="宋体" panose="02010600030101010101" pitchFamily="2" charset="-122"/>
              </a:rPr>
              <a:t>I) </a:t>
            </a:r>
            <a:r>
              <a:rPr lang="zh-CN" sz="2400" b="1">
                <a:ea typeface="宋体" panose="02010600030101010101" pitchFamily="2" charset="-122"/>
              </a:rPr>
              <a:t>虽然有一些惊人的故事是关于快速转变的，但对我们大多数人来说，改变是渐进的，需要大量的努力和工作</a:t>
            </a:r>
            <a:r>
              <a:rPr lang="en-US" sz="2400" b="1">
                <a:latin typeface="Times New Roman" panose="02020603050405020304" charset="0"/>
                <a:ea typeface="宋体" panose="02010600030101010101" pitchFamily="2" charset="-122"/>
              </a:rPr>
              <a:t>Training for a marathon requires careful preparation and steady, _________ increases in the length of the runs.</a:t>
            </a:r>
            <a:r>
              <a:rPr lang="en-US" sz="2400" b="1">
                <a:latin typeface="Times New Roman" panose="02020603050405020304" charset="0"/>
                <a:ea typeface="宋体" panose="02010600030101010101" pitchFamily="2" charset="-122"/>
                <a:cs typeface="Times New Roman" panose="02020603050405020304" charset="0"/>
              </a:rPr>
              <a:t>(2015</a:t>
            </a:r>
            <a:r>
              <a:rPr lang="zh-CN" sz="2400" b="1">
                <a:latin typeface="Times New Roman" panose="02020603050405020304" charset="0"/>
                <a:ea typeface="宋体" panose="02010600030101010101" pitchFamily="2" charset="-122"/>
              </a:rPr>
              <a:t>全国</a:t>
            </a:r>
            <a:r>
              <a:rPr lang="en-US" sz="2400" b="1">
                <a:latin typeface="Times New Roman" panose="02020603050405020304" charset="0"/>
                <a:ea typeface="宋体" panose="02010600030101010101" pitchFamily="2" charset="-122"/>
              </a:rPr>
              <a:t>II) </a:t>
            </a:r>
            <a:r>
              <a:rPr lang="zh-CN" sz="2400" b="1">
                <a:ea typeface="宋体" panose="02010600030101010101" pitchFamily="2" charset="-122"/>
              </a:rPr>
              <a:t>马拉松训练需要仔细的准备和稳定、渐进地增加跑步距离。</a:t>
            </a:r>
            <a:endParaRPr lang="en-US" sz="2400" b="1">
              <a:latin typeface="Times New Roman" panose="02020603050405020304" charset="0"/>
              <a:ea typeface="宋体" panose="02010600030101010101" pitchFamily="2" charset="-122"/>
            </a:endParaRPr>
          </a:p>
          <a:p>
            <a:pPr indent="0"/>
            <a:r>
              <a:rPr lang="en-US" sz="2400" b="1">
                <a:latin typeface="Times New Roman" panose="02020603050405020304" charset="0"/>
                <a:ea typeface="宋体" panose="02010600030101010101" pitchFamily="2" charset="-122"/>
              </a:rPr>
              <a:t>Over 300 years its population grew __________ from 800 people to 8 million.</a:t>
            </a:r>
            <a:r>
              <a:rPr lang="en-US" sz="2400" b="1">
                <a:latin typeface="Times New Roman" panose="02020603050405020304" charset="0"/>
                <a:ea typeface="宋体" panose="02010600030101010101" pitchFamily="2" charset="-122"/>
                <a:cs typeface="Times New Roman" panose="02020603050405020304" charset="0"/>
              </a:rPr>
              <a:t>(2018</a:t>
            </a:r>
            <a:r>
              <a:rPr lang="zh-CN" sz="2400" b="1">
                <a:latin typeface="Times New Roman" panose="02020603050405020304" charset="0"/>
                <a:ea typeface="宋体" panose="02010600030101010101" pitchFamily="2" charset="-122"/>
              </a:rPr>
              <a:t>全国</a:t>
            </a:r>
            <a:r>
              <a:rPr lang="en-US" sz="2400" b="1">
                <a:latin typeface="Times New Roman" panose="02020603050405020304" charset="0"/>
                <a:ea typeface="宋体" panose="02010600030101010101" pitchFamily="2" charset="-122"/>
              </a:rPr>
              <a:t>III)300</a:t>
            </a:r>
            <a:r>
              <a:rPr lang="zh-CN" sz="2400" b="1">
                <a:ea typeface="宋体" panose="02010600030101010101" pitchFamily="2" charset="-122"/>
              </a:rPr>
              <a:t>多年来，它的人口从</a:t>
            </a:r>
            <a:r>
              <a:rPr lang="en-US" sz="2400" b="1">
                <a:latin typeface="Times New Roman" panose="02020603050405020304" charset="0"/>
                <a:ea typeface="宋体" panose="02010600030101010101" pitchFamily="2" charset="-122"/>
              </a:rPr>
              <a:t>800</a:t>
            </a:r>
            <a:r>
              <a:rPr lang="zh-CN" sz="2400" b="1">
                <a:ea typeface="宋体" panose="02010600030101010101" pitchFamily="2" charset="-122"/>
              </a:rPr>
              <a:t>人逐渐增长到</a:t>
            </a:r>
            <a:r>
              <a:rPr lang="en-US" sz="2400" b="1">
                <a:latin typeface="Times New Roman" panose="02020603050405020304" charset="0"/>
                <a:ea typeface="宋体" panose="02010600030101010101" pitchFamily="2" charset="-122"/>
              </a:rPr>
              <a:t>800</a:t>
            </a:r>
            <a:r>
              <a:rPr lang="zh-CN" sz="2400" b="1">
                <a:ea typeface="宋体" panose="02010600030101010101" pitchFamily="2" charset="-122"/>
              </a:rPr>
              <a:t>万。</a:t>
            </a:r>
            <a:endParaRPr lang="en-US" sz="2400" b="1">
              <a:latin typeface="Times New Roman" panose="02020603050405020304" charset="0"/>
              <a:ea typeface="宋体" panose="02010600030101010101" pitchFamily="2" charset="-122"/>
            </a:endParaRPr>
          </a:p>
          <a:p>
            <a:pPr indent="0"/>
            <a:r>
              <a:rPr lang="en-US" sz="2400" b="1" spc="-100">
                <a:solidFill>
                  <a:schemeClr val="tx1"/>
                </a:solidFill>
                <a:uFillTx/>
                <a:latin typeface="Times New Roman" panose="02020603050405020304" charset="0"/>
                <a:ea typeface="宋体" panose="02010600030101010101" pitchFamily="2" charset="-122"/>
              </a:rPr>
              <a:t>Gray wolves once were seen here and there in the Yellowstone area and much of the continental United States, but they were ___________ displaced by human development.</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(2017</a:t>
            </a:r>
            <a:r>
              <a:rPr lang="zh-CN" sz="2400" b="1" spc="-100">
                <a:solidFill>
                  <a:schemeClr val="tx1"/>
                </a:solidFill>
                <a:uFillTx/>
                <a:latin typeface="Times New Roman" panose="02020603050405020304" charset="0"/>
                <a:ea typeface="宋体" panose="02010600030101010101" pitchFamily="2" charset="-122"/>
              </a:rPr>
              <a:t>全国</a:t>
            </a:r>
            <a:r>
              <a:rPr lang="en-US" sz="2400" b="1" spc="-100">
                <a:solidFill>
                  <a:schemeClr val="tx1"/>
                </a:solidFill>
                <a:uFillTx/>
                <a:latin typeface="Times New Roman" panose="02020603050405020304" charset="0"/>
                <a:ea typeface="宋体" panose="02010600030101010101" pitchFamily="2" charset="-122"/>
              </a:rPr>
              <a:t>III)</a:t>
            </a:r>
            <a:endParaRPr lang="zh-CN" sz="2400" b="1" spc="-100">
              <a:solidFill>
                <a:schemeClr val="tx1"/>
              </a:solidFill>
              <a:uFillTx/>
              <a:ea typeface="宋体" panose="02010600030101010101" pitchFamily="2" charset="-122"/>
            </a:endParaRPr>
          </a:p>
          <a:p>
            <a:pPr indent="0"/>
            <a:r>
              <a:rPr lang="zh-CN" sz="2400" b="1">
                <a:ea typeface="宋体" panose="02010600030101010101" pitchFamily="2" charset="-122"/>
              </a:rPr>
              <a:t>灰狼曾经在黄石地区和美国大陆的大部分地区随处可见，但它们逐渐被人类的发展所取代。</a:t>
            </a:r>
            <a:endParaRPr lang="en-US" sz="2400" b="1">
              <a:latin typeface="Times New Roman" panose="02020603050405020304" charset="0"/>
              <a:ea typeface="宋体" panose="02010600030101010101" pitchFamily="2" charset="-122"/>
            </a:endParaRPr>
          </a:p>
          <a:p>
            <a:pPr indent="0"/>
            <a:r>
              <a:rPr lang="en-US" sz="2400" b="1" spc="-100">
                <a:uFillTx/>
                <a:latin typeface="Times New Roman" panose="02020603050405020304" charset="0"/>
                <a:ea typeface="宋体" panose="02010600030101010101" pitchFamily="2" charset="-122"/>
              </a:rPr>
              <a:t>Food in small pieces could be eaten easily with twigs which ___________ turned into chopsticks. (2016全国III) 小块的食物可以很容易地用小树枝来吃，小树枝逐渐演变成了筷子</a:t>
            </a:r>
            <a:endParaRPr lang="en-US" sz="2400" b="1" spc="-100">
              <a:uFillTx/>
              <a:latin typeface="Times New Roman" panose="02020603050405020304" charset="0"/>
              <a:ea typeface="宋体" panose="02010600030101010101" pitchFamily="2" charset="-122"/>
            </a:endParaRPr>
          </a:p>
          <a:p>
            <a:endParaRPr lang="zh-CN" altLang="en-US" sz="2400" b="1"/>
          </a:p>
        </p:txBody>
      </p:sp>
      <p:sp>
        <p:nvSpPr>
          <p:cNvPr id="4" name="文本框 3"/>
          <p:cNvSpPr txBox="1"/>
          <p:nvPr/>
        </p:nvSpPr>
        <p:spPr>
          <a:xfrm>
            <a:off x="81915" y="747395"/>
            <a:ext cx="10485120" cy="521970"/>
          </a:xfrm>
          <a:prstGeom prst="rect">
            <a:avLst/>
          </a:prstGeom>
          <a:noFill/>
        </p:spPr>
        <p:txBody>
          <a:bodyPr wrap="square" rtlCol="0">
            <a:spAutoFit/>
          </a:bodyPr>
          <a:p>
            <a:pPr indent="0"/>
            <a:r>
              <a:rPr lang="zh-CN" sz="2800" b="1">
                <a:solidFill>
                  <a:schemeClr val="accent4">
                    <a:lumMod val="50000"/>
                  </a:schemeClr>
                </a:solidFill>
                <a:latin typeface="Times New Roman" panose="02020603050405020304" charset="0"/>
                <a:ea typeface="宋体" panose="02010600030101010101" pitchFamily="2" charset="-122"/>
                <a:sym typeface="+mn-ea"/>
              </a:rPr>
              <a:t>词根词缀：</a:t>
            </a: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grad-(grade</a:t>
            </a:r>
            <a:r>
              <a:rPr lang="zh-CN" sz="2800" b="1">
                <a:solidFill>
                  <a:schemeClr val="accent4">
                    <a:lumMod val="50000"/>
                  </a:schemeClr>
                </a:solidFill>
                <a:latin typeface="Times New Roman" panose="02020603050405020304" charset="0"/>
                <a:ea typeface="宋体" panose="02010600030101010101" pitchFamily="2" charset="-122"/>
                <a:sym typeface="+mn-ea"/>
              </a:rPr>
              <a:t>级别</a:t>
            </a:r>
            <a:r>
              <a:rPr lang="en-US" sz="2800" b="1">
                <a:solidFill>
                  <a:schemeClr val="accent4">
                    <a:lumMod val="50000"/>
                  </a:schemeClr>
                </a:solidFill>
                <a:latin typeface="Times New Roman" panose="02020603050405020304" charset="0"/>
                <a:ea typeface="宋体" panose="02010600030101010101" pitchFamily="2" charset="-122"/>
                <a:sym typeface="+mn-ea"/>
              </a:rPr>
              <a:t>)+-ual(</a:t>
            </a:r>
            <a:r>
              <a:rPr lang="zh-CN" sz="2800" b="1">
                <a:solidFill>
                  <a:schemeClr val="accent4">
                    <a:lumMod val="50000"/>
                  </a:schemeClr>
                </a:solidFill>
                <a:latin typeface="Times New Roman" panose="02020603050405020304" charset="0"/>
                <a:ea typeface="宋体" panose="02010600030101010101" pitchFamily="2" charset="-122"/>
                <a:sym typeface="+mn-ea"/>
              </a:rPr>
              <a:t>形容词后缀</a:t>
            </a:r>
            <a:r>
              <a:rPr lang="en-US" sz="2800" b="1">
                <a:solidFill>
                  <a:schemeClr val="accent4">
                    <a:lumMod val="50000"/>
                  </a:schemeClr>
                </a:solidFill>
                <a:latin typeface="Times New Roman" panose="02020603050405020304" charset="0"/>
                <a:ea typeface="宋体" panose="02010600030101010101" pitchFamily="2" charset="-122"/>
                <a:sym typeface="+mn-ea"/>
              </a:rPr>
              <a:t>)</a:t>
            </a:r>
            <a:r>
              <a:rPr lang="zh-CN" sz="2800" b="1">
                <a:solidFill>
                  <a:schemeClr val="accent4">
                    <a:lumMod val="50000"/>
                  </a:schemeClr>
                </a:solidFill>
                <a:latin typeface="Times New Roman" panose="02020603050405020304" charset="0"/>
                <a:ea typeface="宋体" panose="02010600030101010101" pitchFamily="2" charset="-122"/>
                <a:sym typeface="+mn-ea"/>
              </a:rPr>
              <a:t>：逐级的</a:t>
            </a:r>
            <a:r>
              <a:rPr lang="en-US" altLang="zh-CN" sz="2800" b="1">
                <a:solidFill>
                  <a:schemeClr val="accent4">
                    <a:lumMod val="50000"/>
                  </a:schemeClr>
                </a:solidFill>
                <a:latin typeface="Times New Roman" panose="02020603050405020304" charset="0"/>
                <a:ea typeface="宋体" panose="02010600030101010101" pitchFamily="2" charset="-122"/>
                <a:sym typeface="+mn-ea"/>
              </a:rPr>
              <a:t>,</a:t>
            </a:r>
            <a:r>
              <a:rPr lang="zh-CN" sz="2800" b="1">
                <a:solidFill>
                  <a:schemeClr val="accent4">
                    <a:lumMod val="50000"/>
                  </a:schemeClr>
                </a:solidFill>
                <a:latin typeface="Times New Roman" panose="02020603050405020304" charset="0"/>
                <a:ea typeface="宋体" panose="02010600030101010101" pitchFamily="2" charset="-122"/>
                <a:sym typeface="+mn-ea"/>
              </a:rPr>
              <a:t>逐渐的</a:t>
            </a:r>
            <a:endParaRPr lang="zh-CN"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4878705" y="102235"/>
            <a:ext cx="4150360" cy="583565"/>
          </a:xfrm>
          <a:prstGeom prst="rect">
            <a:avLst/>
          </a:prstGeom>
          <a:noFill/>
        </p:spPr>
        <p:txBody>
          <a:bodyPr wrap="square" rtlCol="0">
            <a:spAutoFit/>
          </a:bodyPr>
          <a:p>
            <a:pPr lvl="0" algn="l">
              <a:spcAft>
                <a:spcPts val="0"/>
              </a:spcAft>
              <a:buClrTx/>
              <a:buSzTx/>
              <a:buFontTx/>
            </a:pP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逐渐的</a:t>
            </a:r>
            <a:r>
              <a:rPr lang="en-US" altLang="zh-CN"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循序渐进的</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2" name="文本框 1"/>
          <p:cNvSpPr txBox="1"/>
          <p:nvPr/>
        </p:nvSpPr>
        <p:spPr>
          <a:xfrm>
            <a:off x="193675" y="1330325"/>
            <a:ext cx="225298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gradually</a:t>
            </a:r>
            <a:endParaRPr lang="en-US" alt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p:cNvSpPr txBox="1"/>
          <p:nvPr/>
        </p:nvSpPr>
        <p:spPr>
          <a:xfrm>
            <a:off x="81915" y="2466975"/>
            <a:ext cx="1447165"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gradual</a:t>
            </a:r>
            <a:endParaRPr lang="en-US"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8658225" y="3241040"/>
            <a:ext cx="1447165"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gradual</a:t>
            </a:r>
            <a:endParaRPr lang="en-US"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4717415" y="3968750"/>
            <a:ext cx="1821815"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gradually</a:t>
            </a:r>
            <a:endParaRPr lang="en-US"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3434715" y="5019675"/>
            <a:ext cx="1699895"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gradually</a:t>
            </a:r>
            <a:endParaRPr lang="en-US"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6958330" y="5734685"/>
            <a:ext cx="1699895"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gradually</a:t>
            </a:r>
            <a:endParaRPr lang="en-US"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P spid="6" grpId="0"/>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grad-级别填空"/>
          <p:cNvPicPr>
            <a:picLocks noChangeAspect="1"/>
          </p:cNvPicPr>
          <p:nvPr/>
        </p:nvPicPr>
        <p:blipFill>
          <a:blip r:embed="rId1"/>
          <a:stretch>
            <a:fillRect/>
          </a:stretch>
        </p:blipFill>
        <p:spPr>
          <a:xfrm>
            <a:off x="0" y="78740"/>
            <a:ext cx="12192635" cy="6679565"/>
          </a:xfrm>
          <a:prstGeom prst="rect">
            <a:avLst/>
          </a:prstGeom>
        </p:spPr>
      </p:pic>
      <p:sp>
        <p:nvSpPr>
          <p:cNvPr id="5" name="文本框 4"/>
          <p:cNvSpPr txBox="1"/>
          <p:nvPr/>
        </p:nvSpPr>
        <p:spPr>
          <a:xfrm>
            <a:off x="1278255" y="3106420"/>
            <a:ext cx="1239520" cy="64516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级别</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3" name="文本框 2"/>
          <p:cNvSpPr txBox="1"/>
          <p:nvPr/>
        </p:nvSpPr>
        <p:spPr>
          <a:xfrm>
            <a:off x="3981450" y="525780"/>
            <a:ext cx="217233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年级</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等级</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成绩</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4" name="文本框 3"/>
          <p:cNvSpPr txBox="1"/>
          <p:nvPr/>
        </p:nvSpPr>
        <p:spPr>
          <a:xfrm>
            <a:off x="7476490" y="525780"/>
            <a:ext cx="101600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逐渐的</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6" name="文本框 5"/>
          <p:cNvSpPr txBox="1"/>
          <p:nvPr/>
        </p:nvSpPr>
        <p:spPr>
          <a:xfrm>
            <a:off x="4327525" y="1971675"/>
            <a:ext cx="81216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毕业</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7" name="文本框 6"/>
          <p:cNvSpPr txBox="1"/>
          <p:nvPr/>
        </p:nvSpPr>
        <p:spPr>
          <a:xfrm>
            <a:off x="5245735" y="1971675"/>
            <a:ext cx="104521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毕业生</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8" name="文本框 7"/>
          <p:cNvSpPr txBox="1"/>
          <p:nvPr/>
        </p:nvSpPr>
        <p:spPr>
          <a:xfrm>
            <a:off x="8202930" y="1368425"/>
            <a:ext cx="104521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研究生</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9" name="文本框 8"/>
          <p:cNvSpPr txBox="1"/>
          <p:nvPr/>
        </p:nvSpPr>
        <p:spPr>
          <a:xfrm>
            <a:off x="9461500" y="1368425"/>
            <a:ext cx="238379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毕业后的</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研究生的</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0" name="文本框 9"/>
          <p:cNvSpPr txBox="1"/>
          <p:nvPr/>
        </p:nvSpPr>
        <p:spPr>
          <a:xfrm>
            <a:off x="8314690" y="1971675"/>
            <a:ext cx="154178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在校大学生</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1" name="文本框 10"/>
          <p:cNvSpPr txBox="1"/>
          <p:nvPr/>
        </p:nvSpPr>
        <p:spPr>
          <a:xfrm>
            <a:off x="10074910" y="1971675"/>
            <a:ext cx="128841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大学生的</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2" name="文本框 11"/>
          <p:cNvSpPr txBox="1"/>
          <p:nvPr/>
        </p:nvSpPr>
        <p:spPr>
          <a:xfrm>
            <a:off x="7969885" y="2605405"/>
            <a:ext cx="223139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毕业</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毕业典礼</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3" name="文本框 12"/>
          <p:cNvSpPr txBox="1"/>
          <p:nvPr/>
        </p:nvSpPr>
        <p:spPr>
          <a:xfrm>
            <a:off x="4327525" y="3432175"/>
            <a:ext cx="164338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使升级</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提升</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4" name="文本框 13"/>
          <p:cNvSpPr txBox="1"/>
          <p:nvPr/>
        </p:nvSpPr>
        <p:spPr>
          <a:xfrm>
            <a:off x="4211320" y="4279265"/>
            <a:ext cx="104521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使降级</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5" name="文本框 14"/>
          <p:cNvSpPr txBox="1"/>
          <p:nvPr/>
        </p:nvSpPr>
        <p:spPr>
          <a:xfrm>
            <a:off x="4525010" y="5096510"/>
            <a:ext cx="260731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百分度的</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摄氏</a:t>
            </a:r>
            <a:r>
              <a:rPr lang="zh-CN"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度</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的</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6" name="文本框 15"/>
          <p:cNvSpPr txBox="1"/>
          <p:nvPr/>
        </p:nvSpPr>
        <p:spPr>
          <a:xfrm>
            <a:off x="4211320" y="5942965"/>
            <a:ext cx="239395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程度</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度数</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学位</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P spid="8" grpId="0"/>
      <p:bldP spid="9" grpId="0"/>
      <p:bldP spid="10" grpId="0"/>
      <p:bldP spid="11" grpId="0"/>
      <p:bldP spid="12" grpId="0"/>
      <p:bldP spid="13" grpId="0"/>
      <p:bldP spid="14"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81280"/>
            <a:ext cx="12192635" cy="624713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29. </a:t>
            </a:r>
            <a:r>
              <a:rPr lang="en-US" sz="3200" b="1">
                <a:latin typeface="Times New Roman" panose="02020603050405020304" charset="0"/>
                <a:ea typeface="宋体" panose="02010600030101010101" pitchFamily="2" charset="-122"/>
                <a:cs typeface="Times New Roman" panose="02020603050405020304" charset="0"/>
              </a:rPr>
              <a:t>capable ['keɪpəb(ə)l]adj. </a:t>
            </a:r>
            <a:r>
              <a:rPr lang="en-US" sz="3200" b="1">
                <a:latin typeface="Times New Roman" panose="02020603050405020304" charset="0"/>
                <a:ea typeface="宋体" panose="02010600030101010101" pitchFamily="2" charset="-122"/>
              </a:rPr>
              <a:t>_________________________</a:t>
            </a:r>
            <a:endParaRPr lang="en-US" sz="3200" b="1">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cs typeface="Times New Roman" panose="02020603050405020304" charset="0"/>
              </a:rPr>
              <a:t>_____________</a:t>
            </a:r>
            <a:r>
              <a:rPr lang="zh-CN" sz="3200" b="1">
                <a:latin typeface="Times New Roman" panose="02020603050405020304" charset="0"/>
                <a:ea typeface="宋体" panose="02010600030101010101" pitchFamily="2" charset="-122"/>
              </a:rPr>
              <a:t>有……的能力</a:t>
            </a:r>
            <a:endParaRPr lang="zh-CN" sz="3200" b="1">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sym typeface="+mn-ea"/>
              </a:rPr>
              <a:t>__________ [keɪpə'bɪlɪtɪ]n. </a:t>
            </a:r>
            <a:r>
              <a:rPr lang="zh-CN" sz="3200" b="1">
                <a:ea typeface="宋体" panose="02010600030101010101" pitchFamily="2" charset="-122"/>
                <a:sym typeface="+mn-ea"/>
              </a:rPr>
              <a:t>才能，能力；性能，容量</a:t>
            </a:r>
            <a:endParaRPr lang="en-US" sz="3200" b="0">
              <a:latin typeface="Times New Roman" panose="02020603050405020304" charset="0"/>
              <a:ea typeface="宋体" panose="02010600030101010101" pitchFamily="2" charset="-122"/>
              <a:cs typeface="Times New Roman" panose="02020603050405020304" charset="0"/>
            </a:endParaRPr>
          </a:p>
          <a:p>
            <a:pPr indent="0"/>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Our robot group, which is made up of four friends, is capable ____ designing robots as well. (2018</a:t>
            </a:r>
            <a:r>
              <a:rPr lang="zh-CN" sz="2800" b="1">
                <a:latin typeface="Times New Roman" panose="02020603050405020304" charset="0"/>
                <a:ea typeface="宋体" panose="02010600030101010101" pitchFamily="2" charset="-122"/>
              </a:rPr>
              <a:t>天津</a:t>
            </a:r>
            <a:r>
              <a:rPr lang="en-US" sz="2800" b="1">
                <a:latin typeface="Times New Roman" panose="02020603050405020304" charset="0"/>
                <a:ea typeface="宋体" panose="02010600030101010101" pitchFamily="2" charset="-122"/>
              </a:rPr>
              <a:t>)</a:t>
            </a:r>
            <a:endParaRPr lang="en-US" sz="2800" b="1">
              <a:latin typeface="Times New Roman" panose="02020603050405020304" charset="0"/>
              <a:ea typeface="宋体" panose="02010600030101010101" pitchFamily="2" charset="-122"/>
            </a:endParaRPr>
          </a:p>
          <a:p>
            <a:pPr indent="0"/>
            <a:r>
              <a:rPr lang="zh-CN" sz="2800" b="1">
                <a:ea typeface="宋体" panose="02010600030101010101" pitchFamily="2" charset="-122"/>
              </a:rPr>
              <a:t>我们的机器人小组，由四个朋友组成，也有能力设计机器人</a:t>
            </a:r>
            <a:r>
              <a:rPr lang="zh-CN" sz="2800" b="1">
                <a:latin typeface="Times New Roman" panose="02020603050405020304" charset="0"/>
                <a:ea typeface="宋体" panose="02010600030101010101" pitchFamily="2" charset="-122"/>
              </a:rPr>
              <a:t>。</a:t>
            </a:r>
            <a:r>
              <a:rPr lang="en-US" sz="2800" b="1">
                <a:latin typeface="Times New Roman" panose="02020603050405020304" charset="0"/>
                <a:ea typeface="宋体" panose="02010600030101010101" pitchFamily="2" charset="-122"/>
              </a:rPr>
              <a:t>They are expected to appear strong and ________.</a:t>
            </a:r>
            <a:r>
              <a:rPr lang="en-US" sz="2800" b="1">
                <a:latin typeface="Times New Roman" panose="02020603050405020304" charset="0"/>
                <a:ea typeface="宋体" panose="02010600030101010101" pitchFamily="2" charset="-122"/>
                <a:cs typeface="Times New Roman" panose="02020603050405020304" charset="0"/>
              </a:rPr>
              <a:t>(2011</a:t>
            </a:r>
            <a:r>
              <a:rPr lang="zh-CN" sz="2800" b="1">
                <a:latin typeface="Times New Roman" panose="02020603050405020304" charset="0"/>
                <a:ea typeface="宋体" panose="02010600030101010101" pitchFamily="2" charset="-122"/>
              </a:rPr>
              <a:t>江苏</a:t>
            </a:r>
            <a:r>
              <a:rPr lang="en-US" sz="2800" b="1">
                <a:latin typeface="Times New Roman" panose="02020603050405020304" charset="0"/>
                <a:ea typeface="宋体" panose="02010600030101010101" pitchFamily="2" charset="-122"/>
              </a:rPr>
              <a:t>)</a:t>
            </a:r>
            <a:endParaRPr lang="en-US" sz="2800" b="1">
              <a:latin typeface="Times New Roman" panose="02020603050405020304" charset="0"/>
              <a:ea typeface="宋体" panose="02010600030101010101" pitchFamily="2" charset="-122"/>
            </a:endParaRPr>
          </a:p>
          <a:p>
            <a:pPr indent="0"/>
            <a:r>
              <a:rPr lang="zh-CN" sz="2800" b="1">
                <a:ea typeface="宋体" panose="02010600030101010101" pitchFamily="2" charset="-122"/>
              </a:rPr>
              <a:t>人们期望他们表现得</a:t>
            </a:r>
            <a:r>
              <a:rPr lang="zh-CN" sz="2800" b="1">
                <a:latin typeface="Times New Roman" panose="02020603050405020304" charset="0"/>
                <a:ea typeface="宋体" panose="02010600030101010101" pitchFamily="2" charset="-122"/>
              </a:rPr>
              <a:t>坚强</a:t>
            </a:r>
            <a:r>
              <a:rPr lang="zh-CN" sz="2800" b="1">
                <a:ea typeface="宋体" panose="02010600030101010101" pitchFamily="2" charset="-122"/>
              </a:rPr>
              <a:t>能干。</a:t>
            </a:r>
            <a:r>
              <a:rPr lang="en-US" sz="2800" b="1">
                <a:latin typeface="Times New Roman" panose="02020603050405020304" charset="0"/>
                <a:ea typeface="宋体" panose="02010600030101010101" pitchFamily="2" charset="-122"/>
              </a:rPr>
              <a:t>The country needs a defence _________ as insurance against the unexpected.</a:t>
            </a:r>
            <a:r>
              <a:rPr lang="zh-CN" sz="2800" b="1">
                <a:ea typeface="宋体" panose="02010600030101010101" pitchFamily="2" charset="-122"/>
              </a:rPr>
              <a:t>国家需要有一定的防御能力，以应对不可预知的情况。</a:t>
            </a:r>
            <a:r>
              <a:rPr lang="en-US" sz="2800" b="1">
                <a:latin typeface="Times New Roman" panose="02020603050405020304" charset="0"/>
                <a:ea typeface="宋体" panose="02010600030101010101" pitchFamily="2" charset="-122"/>
              </a:rPr>
              <a:t>No one ever questioned her _________.</a:t>
            </a:r>
            <a:r>
              <a:rPr lang="zh-CN" sz="2800" b="1">
                <a:ea typeface="宋体" panose="02010600030101010101" pitchFamily="2" charset="-122"/>
              </a:rPr>
              <a:t>从来没有人质疑她的能力。</a:t>
            </a:r>
            <a:r>
              <a:rPr lang="en-US" sz="2800" b="1">
                <a:latin typeface="Times New Roman" panose="02020603050405020304" charset="0"/>
                <a:ea typeface="宋体" panose="02010600030101010101" pitchFamily="2" charset="-122"/>
              </a:rPr>
              <a:t>Organizing a whole department is beyond his __________.</a:t>
            </a:r>
            <a:r>
              <a:rPr lang="en-US" sz="2800" b="1">
                <a:latin typeface="Times New Roman" panose="02020603050405020304" charset="0"/>
                <a:ea typeface="宋体" panose="02010600030101010101" pitchFamily="2" charset="-122"/>
                <a:cs typeface="Times New Roman" panose="02020603050405020304" charset="0"/>
              </a:rPr>
              <a:t> </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zh-CN" sz="2800" b="1">
                <a:ea typeface="宋体" panose="02010600030101010101" pitchFamily="2" charset="-122"/>
              </a:rPr>
              <a:t>组织整个部门是他能力以外的事</a:t>
            </a:r>
            <a:r>
              <a:rPr lang="zh-CN" sz="2800" b="1">
                <a:latin typeface="Times New Roman" panose="02020603050405020304" charset="0"/>
                <a:ea typeface="宋体" panose="02010600030101010101" pitchFamily="2" charset="-122"/>
              </a:rPr>
              <a:t>。</a:t>
            </a:r>
            <a:endParaRPr lang="zh-CN" altLang="en-US" sz="2800" b="1"/>
          </a:p>
        </p:txBody>
      </p:sp>
      <p:sp>
        <p:nvSpPr>
          <p:cNvPr id="5" name="文本框 4"/>
          <p:cNvSpPr txBox="1"/>
          <p:nvPr/>
        </p:nvSpPr>
        <p:spPr>
          <a:xfrm>
            <a:off x="4991735" y="81280"/>
            <a:ext cx="4920615" cy="583565"/>
          </a:xfrm>
          <a:prstGeom prst="rect">
            <a:avLst/>
          </a:prstGeom>
          <a:noFill/>
        </p:spPr>
        <p:txBody>
          <a:bodyPr wrap="square" rtlCol="0">
            <a:spAutoFit/>
          </a:bodyPr>
          <a:p>
            <a:pPr lvl="0" algn="l">
              <a:spcAft>
                <a:spcPts val="0"/>
              </a:spcAft>
              <a:buClrTx/>
              <a:buSzTx/>
              <a:buFontTx/>
            </a:pP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能干的</a:t>
            </a:r>
            <a:r>
              <a:rPr lang="en-US" altLang="zh-CN"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能胜任的</a:t>
            </a:r>
            <a:r>
              <a:rPr lang="en-US" altLang="zh-CN"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有能力的</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2" name="文本框 1"/>
          <p:cNvSpPr txBox="1"/>
          <p:nvPr/>
        </p:nvSpPr>
        <p:spPr>
          <a:xfrm>
            <a:off x="142240" y="584200"/>
            <a:ext cx="268795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be capable of</a:t>
            </a:r>
            <a:endParaRPr lang="en-US" alt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p:cNvSpPr txBox="1"/>
          <p:nvPr/>
        </p:nvSpPr>
        <p:spPr>
          <a:xfrm>
            <a:off x="142240" y="1096645"/>
            <a:ext cx="200850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capability</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9509760" y="1908175"/>
            <a:ext cx="528320"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of</a:t>
            </a:r>
            <a:endParaRPr lang="en-US" alt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6194425" y="3168015"/>
            <a:ext cx="1369060"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sym typeface="+mn-ea"/>
              </a:rPr>
              <a:t>capable</a:t>
            </a:r>
            <a:endParaRPr lang="en-US" alt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4460240" y="4044950"/>
            <a:ext cx="1734185"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sym typeface="+mn-ea"/>
              </a:rPr>
              <a:t>capability</a:t>
            </a:r>
            <a:endParaRPr lang="en-US" alt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0" name="文本框 9"/>
          <p:cNvSpPr txBox="1"/>
          <p:nvPr/>
        </p:nvSpPr>
        <p:spPr>
          <a:xfrm>
            <a:off x="4221480" y="4923155"/>
            <a:ext cx="1734185"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sym typeface="+mn-ea"/>
              </a:rPr>
              <a:t>capability</a:t>
            </a:r>
            <a:endParaRPr lang="en-US" alt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7117080" y="5324475"/>
            <a:ext cx="1734185"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sym typeface="+mn-ea"/>
              </a:rPr>
              <a:t>capability</a:t>
            </a:r>
            <a:endParaRPr lang="en-US" alt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4" grpId="0"/>
      <p:bldP spid="6" grpId="0"/>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cap-抓拿填空"/>
          <p:cNvPicPr>
            <a:picLocks noChangeAspect="1"/>
          </p:cNvPicPr>
          <p:nvPr/>
        </p:nvPicPr>
        <p:blipFill>
          <a:blip r:embed="rId1"/>
          <a:stretch>
            <a:fillRect/>
          </a:stretch>
        </p:blipFill>
        <p:spPr>
          <a:xfrm>
            <a:off x="0" y="0"/>
            <a:ext cx="12191365" cy="6788150"/>
          </a:xfrm>
          <a:prstGeom prst="rect">
            <a:avLst/>
          </a:prstGeom>
        </p:spPr>
      </p:pic>
      <p:sp>
        <p:nvSpPr>
          <p:cNvPr id="5" name="文本框 4"/>
          <p:cNvSpPr txBox="1"/>
          <p:nvPr/>
        </p:nvSpPr>
        <p:spPr>
          <a:xfrm>
            <a:off x="5568950" y="2829560"/>
            <a:ext cx="1370965" cy="119888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抓/拿容纳</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3" name="文本框 2"/>
          <p:cNvSpPr txBox="1"/>
          <p:nvPr/>
        </p:nvSpPr>
        <p:spPr>
          <a:xfrm>
            <a:off x="7846060" y="1022350"/>
            <a:ext cx="132080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捕获</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抓住</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4" name="文本框 3"/>
          <p:cNvSpPr txBox="1"/>
          <p:nvPr/>
        </p:nvSpPr>
        <p:spPr>
          <a:xfrm>
            <a:off x="9423400" y="1022350"/>
            <a:ext cx="132080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警察(口语)</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6" name="文本框 5"/>
          <p:cNvSpPr txBox="1"/>
          <p:nvPr/>
        </p:nvSpPr>
        <p:spPr>
          <a:xfrm>
            <a:off x="7785100" y="2132965"/>
            <a:ext cx="69278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俘虏</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7" name="文本框 6"/>
          <p:cNvSpPr txBox="1"/>
          <p:nvPr/>
        </p:nvSpPr>
        <p:spPr>
          <a:xfrm>
            <a:off x="8477885" y="2132965"/>
            <a:ext cx="99568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被俘的</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8" name="文本框 7"/>
          <p:cNvSpPr txBox="1"/>
          <p:nvPr/>
        </p:nvSpPr>
        <p:spPr>
          <a:xfrm>
            <a:off x="7785100" y="3229610"/>
            <a:ext cx="157670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标题</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字幕</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9" name="文本框 8"/>
          <p:cNvSpPr txBox="1"/>
          <p:nvPr/>
        </p:nvSpPr>
        <p:spPr>
          <a:xfrm>
            <a:off x="8090535" y="4028440"/>
            <a:ext cx="832485" cy="101473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占领,</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占据,</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占用</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0" name="文本框 9"/>
          <p:cNvSpPr txBox="1"/>
          <p:nvPr/>
        </p:nvSpPr>
        <p:spPr>
          <a:xfrm>
            <a:off x="10266680" y="4206875"/>
            <a:ext cx="1396365" cy="706755"/>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占有,占领</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endPar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职业</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居住</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1" name="文本框 10"/>
          <p:cNvSpPr txBox="1"/>
          <p:nvPr/>
        </p:nvSpPr>
        <p:spPr>
          <a:xfrm>
            <a:off x="8008620" y="5431790"/>
            <a:ext cx="146494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逃脱</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逃避</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2" name="文本框 11"/>
          <p:cNvSpPr txBox="1"/>
          <p:nvPr/>
        </p:nvSpPr>
        <p:spPr>
          <a:xfrm>
            <a:off x="2952115" y="700405"/>
            <a:ext cx="146494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预料;预期</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3" name="文本框 12"/>
          <p:cNvSpPr txBox="1"/>
          <p:nvPr/>
        </p:nvSpPr>
        <p:spPr>
          <a:xfrm>
            <a:off x="2870835" y="1813560"/>
            <a:ext cx="146494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参加</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参与</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4" name="文本框 13"/>
          <p:cNvSpPr txBox="1"/>
          <p:nvPr/>
        </p:nvSpPr>
        <p:spPr>
          <a:xfrm>
            <a:off x="2353945" y="2921000"/>
            <a:ext cx="198183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原则</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信条</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主义</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5" name="文本框 14"/>
          <p:cNvSpPr txBox="1"/>
          <p:nvPr/>
        </p:nvSpPr>
        <p:spPr>
          <a:xfrm>
            <a:off x="3094990" y="4913630"/>
            <a:ext cx="146494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有能力的</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6" name="文本框 15"/>
          <p:cNvSpPr txBox="1"/>
          <p:nvPr/>
        </p:nvSpPr>
        <p:spPr>
          <a:xfrm>
            <a:off x="1253490" y="4028440"/>
            <a:ext cx="146494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能力</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潜能</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7" name="文本框 16"/>
          <p:cNvSpPr txBox="1"/>
          <p:nvPr/>
        </p:nvSpPr>
        <p:spPr>
          <a:xfrm>
            <a:off x="1106805" y="4759960"/>
            <a:ext cx="1024255" cy="706755"/>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不能的</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endPar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无能的</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8" name="文本框 17"/>
          <p:cNvSpPr txBox="1"/>
          <p:nvPr/>
        </p:nvSpPr>
        <p:spPr>
          <a:xfrm>
            <a:off x="807720" y="5750560"/>
            <a:ext cx="198247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容积</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容量</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才能</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ppt_x"/>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1365" cy="550799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30. relief [rɪ'liːf]</a:t>
            </a:r>
            <a:r>
              <a:rPr lang="en-US" sz="3200" b="1">
                <a:latin typeface="Times New Roman" panose="02020603050405020304" charset="0"/>
                <a:ea typeface="宋体" panose="02010600030101010101" pitchFamily="2" charset="-122"/>
                <a:cs typeface="Times New Roman" panose="02020603050405020304" charset="0"/>
              </a:rPr>
              <a:t> </a:t>
            </a:r>
            <a:r>
              <a:rPr lang="en-US" sz="3200" b="1">
                <a:latin typeface="Times New Roman" panose="02020603050405020304" charset="0"/>
                <a:ea typeface="宋体" panose="02010600030101010101" pitchFamily="2" charset="-122"/>
              </a:rPr>
              <a:t>n. </a:t>
            </a:r>
            <a:r>
              <a:rPr lang="en-US" altLang="zh-CN" sz="3200" b="1">
                <a:ea typeface="宋体" panose="02010600030101010101" pitchFamily="2" charset="-122"/>
              </a:rPr>
              <a:t>_____________________</a:t>
            </a:r>
            <a:endParaRPr lang="zh-CN" sz="3200" b="1">
              <a:ea typeface="宋体" panose="02010600030101010101" pitchFamily="2" charset="-122"/>
            </a:endParaRPr>
          </a:p>
          <a:p>
            <a:pPr indent="0"/>
            <a:r>
              <a:rPr lang="en-US" sz="3200" b="1">
                <a:latin typeface="Times New Roman" panose="02020603050405020304" charset="0"/>
                <a:ea typeface="宋体" panose="02010600030101010101" pitchFamily="2" charset="-122"/>
                <a:cs typeface="Times New Roman" panose="02020603050405020304" charset="0"/>
                <a:sym typeface="+mn-ea"/>
              </a:rPr>
              <a:t>________</a:t>
            </a:r>
            <a:r>
              <a:rPr lang="zh-CN" sz="3200" b="1">
                <a:latin typeface="Times New Roman" panose="02020603050405020304" charset="0"/>
                <a:ea typeface="宋体" panose="02010600030101010101" pitchFamily="2" charset="-122"/>
                <a:sym typeface="+mn-ea"/>
              </a:rPr>
              <a:t>轻松地，如释重负地</a:t>
            </a:r>
            <a:endParaRPr lang="zh-CN" sz="3200" b="1">
              <a:latin typeface="Times New Roman" panose="02020603050405020304" charset="0"/>
              <a:ea typeface="宋体" panose="02010600030101010101" pitchFamily="2" charset="-122"/>
              <a:sym typeface="+mn-ea"/>
            </a:endParaRPr>
          </a:p>
          <a:p>
            <a:pPr indent="0"/>
            <a:r>
              <a:rPr lang="en-US" sz="3200" b="1">
                <a:latin typeface="Times New Roman" panose="02020603050405020304" charset="0"/>
                <a:ea typeface="宋体" panose="02010600030101010101" pitchFamily="2" charset="-122"/>
                <a:sym typeface="+mn-ea"/>
              </a:rPr>
              <a:t>_______ [rɪ'liːv]vt. </a:t>
            </a:r>
            <a:r>
              <a:rPr lang="zh-CN" sz="3200" b="1">
                <a:latin typeface="Times New Roman" panose="02020603050405020304" charset="0"/>
                <a:ea typeface="宋体" panose="02010600030101010101" pitchFamily="2" charset="-122"/>
                <a:sym typeface="+mn-ea"/>
              </a:rPr>
              <a:t>缓解</a:t>
            </a:r>
            <a:r>
              <a:rPr lang="zh-CN" sz="3200" b="1">
                <a:ea typeface="宋体" panose="02010600030101010101" pitchFamily="2" charset="-122"/>
                <a:sym typeface="+mn-ea"/>
              </a:rPr>
              <a:t>，减轻</a:t>
            </a:r>
            <a:r>
              <a:rPr lang="zh-CN" sz="3200" b="1">
                <a:latin typeface="Times New Roman" panose="02020603050405020304" charset="0"/>
                <a:ea typeface="宋体" panose="02010600030101010101" pitchFamily="2" charset="-122"/>
                <a:sym typeface="+mn-ea"/>
              </a:rPr>
              <a:t>；使放心</a:t>
            </a:r>
            <a:endParaRPr lang="zh-CN" sz="3200" b="1">
              <a:latin typeface="Times New Roman" panose="02020603050405020304" charset="0"/>
              <a:ea typeface="宋体" panose="02010600030101010101" pitchFamily="2" charset="-122"/>
              <a:sym typeface="+mn-ea"/>
            </a:endParaRPr>
          </a:p>
          <a:p>
            <a:pPr indent="0"/>
            <a:r>
              <a:rPr lang="zh-CN" sz="3200" b="1">
                <a:ea typeface="宋体" panose="02010600030101010101" pitchFamily="2" charset="-122"/>
                <a:sym typeface="+mn-ea"/>
              </a:rPr>
              <a:t>妙句助记：</a:t>
            </a:r>
            <a:r>
              <a:rPr lang="en-US" sz="3200" b="1">
                <a:latin typeface="Times New Roman" panose="02020603050405020304" charset="0"/>
                <a:ea typeface="宋体" panose="02010600030101010101" pitchFamily="2" charset="-122"/>
                <a:sym typeface="+mn-ea"/>
              </a:rPr>
              <a:t>I </a:t>
            </a:r>
            <a:r>
              <a:rPr lang="en-US" sz="3200" b="1">
                <a:solidFill>
                  <a:schemeClr val="accent4">
                    <a:lumMod val="50000"/>
                  </a:schemeClr>
                </a:solidFill>
                <a:latin typeface="Times New Roman" panose="02020603050405020304" charset="0"/>
                <a:ea typeface="宋体" panose="02010600030101010101" pitchFamily="2" charset="-122"/>
                <a:sym typeface="+mn-ea"/>
              </a:rPr>
              <a:t>believe</a:t>
            </a:r>
            <a:r>
              <a:rPr lang="en-US" sz="3200" b="1">
                <a:latin typeface="Times New Roman" panose="02020603050405020304" charset="0"/>
                <a:ea typeface="宋体" panose="02010600030101010101" pitchFamily="2" charset="-122"/>
                <a:sym typeface="+mn-ea"/>
              </a:rPr>
              <a:t> my </a:t>
            </a:r>
            <a:r>
              <a:rPr lang="en-US" sz="3200" b="1">
                <a:solidFill>
                  <a:schemeClr val="accent4">
                    <a:lumMod val="50000"/>
                  </a:schemeClr>
                </a:solidFill>
                <a:latin typeface="Times New Roman" panose="02020603050405020304" charset="0"/>
                <a:ea typeface="宋体" panose="02010600030101010101" pitchFamily="2" charset="-122"/>
                <a:sym typeface="+mn-ea"/>
              </a:rPr>
              <a:t>brief</a:t>
            </a:r>
            <a:r>
              <a:rPr lang="en-US" sz="3200" b="1">
                <a:latin typeface="Times New Roman" panose="02020603050405020304" charset="0"/>
                <a:ea typeface="宋体" panose="02010600030101010101" pitchFamily="2" charset="-122"/>
                <a:sym typeface="+mn-ea"/>
              </a:rPr>
              <a:t> words will </a:t>
            </a:r>
            <a:r>
              <a:rPr lang="en-US" sz="3200" b="1">
                <a:solidFill>
                  <a:schemeClr val="accent4">
                    <a:lumMod val="50000"/>
                  </a:schemeClr>
                </a:solidFill>
                <a:latin typeface="Times New Roman" panose="02020603050405020304" charset="0"/>
                <a:ea typeface="宋体" panose="02010600030101010101" pitchFamily="2" charset="-122"/>
                <a:sym typeface="+mn-ea"/>
              </a:rPr>
              <a:t>relieve</a:t>
            </a:r>
            <a:r>
              <a:rPr lang="en-US" sz="3200" b="1">
                <a:latin typeface="Times New Roman" panose="02020603050405020304" charset="0"/>
                <a:ea typeface="宋体" panose="02010600030101010101" pitchFamily="2" charset="-122"/>
                <a:sym typeface="+mn-ea"/>
              </a:rPr>
              <a:t> her </a:t>
            </a:r>
            <a:r>
              <a:rPr lang="en-US" sz="3200" b="1">
                <a:solidFill>
                  <a:schemeClr val="accent4">
                    <a:lumMod val="50000"/>
                  </a:schemeClr>
                </a:solidFill>
                <a:latin typeface="Times New Roman" panose="02020603050405020304" charset="0"/>
                <a:ea typeface="宋体" panose="02010600030101010101" pitchFamily="2" charset="-122"/>
                <a:sym typeface="+mn-ea"/>
              </a:rPr>
              <a:t>grief</a:t>
            </a:r>
            <a:r>
              <a:rPr lang="en-US" sz="3200" b="1">
                <a:latin typeface="Times New Roman" panose="02020603050405020304" charset="0"/>
                <a:ea typeface="宋体" panose="02010600030101010101" pitchFamily="2" charset="-122"/>
                <a:sym typeface="+mn-ea"/>
              </a:rPr>
              <a:t>.</a:t>
            </a:r>
            <a:r>
              <a:rPr lang="en-US" sz="3200" b="1">
                <a:latin typeface="Times New Roman" panose="02020603050405020304" charset="0"/>
                <a:ea typeface="宋体" panose="02010600030101010101" pitchFamily="2" charset="-122"/>
                <a:cs typeface="Times New Roman" panose="02020603050405020304" charset="0"/>
                <a:sym typeface="+mn-ea"/>
              </a:rPr>
              <a:t> </a:t>
            </a:r>
            <a:endParaRPr lang="en-US" sz="3200" b="1">
              <a:latin typeface="Times New Roman" panose="02020603050405020304" charset="0"/>
              <a:ea typeface="宋体" panose="02010600030101010101" pitchFamily="2" charset="-122"/>
              <a:cs typeface="Times New Roman" panose="02020603050405020304" charset="0"/>
              <a:sym typeface="+mn-ea"/>
            </a:endParaRPr>
          </a:p>
          <a:p>
            <a:pPr indent="0"/>
            <a:r>
              <a:rPr lang="zh-CN" sz="3200" b="1">
                <a:ea typeface="宋体" panose="02010600030101010101" pitchFamily="2" charset="-122"/>
                <a:sym typeface="+mn-ea"/>
              </a:rPr>
              <a:t>我相信我简短的话会减轻她的悲痛</a:t>
            </a:r>
            <a:r>
              <a:rPr lang="zh-CN" sz="3200" b="1">
                <a:latin typeface="Times New Roman" panose="02020603050405020304" charset="0"/>
                <a:ea typeface="宋体" panose="02010600030101010101" pitchFamily="2" charset="-122"/>
                <a:sym typeface="+mn-ea"/>
              </a:rPr>
              <a:t>。</a:t>
            </a:r>
            <a:r>
              <a:rPr lang="en-US" sz="3200" b="1">
                <a:latin typeface="Times New Roman" panose="02020603050405020304" charset="0"/>
                <a:ea typeface="宋体" panose="02010600030101010101" pitchFamily="2" charset="-122"/>
                <a:sym typeface="+mn-ea"/>
              </a:rPr>
              <a:t>_________</a:t>
            </a:r>
            <a:r>
              <a:rPr lang="zh-CN" sz="3200" b="1">
                <a:ea typeface="宋体" panose="02010600030101010101" pitchFamily="2" charset="-122"/>
                <a:sym typeface="+mn-ea"/>
              </a:rPr>
              <a:t>因</a:t>
            </a:r>
            <a:r>
              <a:rPr lang="en-US" sz="3200" b="1">
                <a:latin typeface="Times New Roman" panose="02020603050405020304" charset="0"/>
                <a:ea typeface="宋体" panose="02010600030101010101" pitchFamily="2" charset="-122"/>
                <a:sym typeface="+mn-ea"/>
              </a:rPr>
              <a:t>…</a:t>
            </a:r>
            <a:r>
              <a:rPr lang="zh-CN" sz="3200" b="1">
                <a:ea typeface="宋体" panose="02010600030101010101" pitchFamily="2" charset="-122"/>
                <a:sym typeface="+mn-ea"/>
              </a:rPr>
              <a:t>感到宽慰  </a:t>
            </a:r>
            <a:r>
              <a:rPr lang="en-US" sz="3200" b="1">
                <a:latin typeface="Times New Roman" panose="02020603050405020304" charset="0"/>
                <a:ea typeface="宋体" panose="02010600030101010101" pitchFamily="2" charset="-122"/>
                <a:sym typeface="+mn-ea"/>
              </a:rPr>
              <a:t>_________________ </a:t>
            </a:r>
            <a:r>
              <a:rPr lang="zh-CN" sz="3200" b="1">
                <a:ea typeface="宋体" panose="02010600030101010101" pitchFamily="2" charset="-122"/>
                <a:sym typeface="+mn-ea"/>
              </a:rPr>
              <a:t>使摆脱</a:t>
            </a:r>
            <a:r>
              <a:rPr lang="zh-CN" sz="3200" b="1">
                <a:latin typeface="Times New Roman" panose="02020603050405020304" charset="0"/>
                <a:ea typeface="宋体" panose="02010600030101010101" pitchFamily="2" charset="-122"/>
                <a:sym typeface="+mn-ea"/>
              </a:rPr>
              <a:t>，</a:t>
            </a:r>
            <a:r>
              <a:rPr lang="zh-CN" sz="3200" b="1">
                <a:ea typeface="宋体" panose="02010600030101010101" pitchFamily="2" charset="-122"/>
                <a:sym typeface="+mn-ea"/>
              </a:rPr>
              <a:t>解除</a:t>
            </a:r>
            <a:r>
              <a:rPr lang="en-US" sz="3200" b="1">
                <a:latin typeface="Times New Roman" panose="02020603050405020304" charset="0"/>
                <a:ea typeface="宋体" panose="02010600030101010101" pitchFamily="2" charset="-122"/>
                <a:sym typeface="+mn-ea"/>
              </a:rPr>
              <a:t>  </a:t>
            </a:r>
            <a:endParaRPr lang="en-US" sz="3200" b="1">
              <a:latin typeface="Times New Roman" panose="02020603050405020304" charset="0"/>
              <a:ea typeface="宋体" panose="02010600030101010101" pitchFamily="2" charset="-122"/>
              <a:sym typeface="+mn-ea"/>
            </a:endParaRPr>
          </a:p>
          <a:p>
            <a:pPr indent="0"/>
            <a:r>
              <a:rPr lang="en-US" sz="3200" b="1">
                <a:latin typeface="Times New Roman" panose="02020603050405020304" charset="0"/>
                <a:ea typeface="宋体" panose="02010600030101010101" pitchFamily="2" charset="-122"/>
                <a:sym typeface="+mn-ea"/>
              </a:rPr>
              <a:t>____________________ </a:t>
            </a:r>
            <a:r>
              <a:rPr lang="zh-CN" sz="3200" b="1">
                <a:ea typeface="宋体" panose="02010600030101010101" pitchFamily="2" charset="-122"/>
                <a:sym typeface="+mn-ea"/>
              </a:rPr>
              <a:t>消除某人的忧虑</a:t>
            </a:r>
            <a:r>
              <a:rPr lang="en-US" sz="3200" b="1">
                <a:latin typeface="Times New Roman" panose="02020603050405020304" charset="0"/>
                <a:ea typeface="宋体" panose="02010600030101010101" pitchFamily="2" charset="-122"/>
                <a:sym typeface="+mn-ea"/>
              </a:rPr>
              <a:t>_____________________ </a:t>
            </a:r>
            <a:r>
              <a:rPr lang="zh-CN" sz="3200" b="1">
                <a:ea typeface="宋体" panose="02010600030101010101" pitchFamily="2" charset="-122"/>
                <a:sym typeface="+mn-ea"/>
              </a:rPr>
              <a:t>减轻某人的负担</a:t>
            </a:r>
            <a:endParaRPr lang="zh-CN" sz="3200" b="1">
              <a:latin typeface="Times New Roman" panose="02020603050405020304" charset="0"/>
              <a:ea typeface="宋体" panose="02010600030101010101" pitchFamily="2" charset="-122"/>
              <a:sym typeface="+mn-ea"/>
            </a:endParaRPr>
          </a:p>
          <a:p>
            <a:pPr indent="0"/>
            <a:endParaRPr lang="zh-CN" altLang="en-US" sz="3200" b="1"/>
          </a:p>
        </p:txBody>
      </p:sp>
      <p:sp>
        <p:nvSpPr>
          <p:cNvPr id="2" name="文本框 1"/>
          <p:cNvSpPr txBox="1"/>
          <p:nvPr/>
        </p:nvSpPr>
        <p:spPr>
          <a:xfrm>
            <a:off x="0" y="583565"/>
            <a:ext cx="9747250" cy="460375"/>
          </a:xfrm>
          <a:prstGeom prst="rect">
            <a:avLst/>
          </a:prstGeom>
          <a:noFill/>
        </p:spPr>
        <p:txBody>
          <a:bodyPr wrap="square" rtlCol="0">
            <a:spAutoFit/>
          </a:bodyPr>
          <a:p>
            <a:pPr lvl="0" algn="l">
              <a:spcAft>
                <a:spcPts val="0"/>
              </a:spcAft>
              <a:buClrTx/>
              <a:buSzTx/>
              <a:buFontTx/>
            </a:pPr>
            <a:r>
              <a:rPr lang="zh-CN" sz="2400" b="1">
                <a:solidFill>
                  <a:schemeClr val="accent4">
                    <a:lumMod val="50000"/>
                  </a:schemeClr>
                </a:solidFill>
                <a:ea typeface="宋体" panose="02010600030101010101" pitchFamily="2" charset="-122"/>
                <a:sym typeface="+mn-ea"/>
              </a:rPr>
              <a:t>词根词缀：</a:t>
            </a:r>
            <a:r>
              <a:rPr lang="en-US" sz="2400" b="1">
                <a:solidFill>
                  <a:schemeClr val="accent4">
                    <a:lumMod val="50000"/>
                  </a:schemeClr>
                </a:solidFill>
                <a:latin typeface="Times New Roman" panose="02020603050405020304" charset="0"/>
                <a:ea typeface="宋体" panose="02010600030101010101" pitchFamily="2" charset="-122"/>
                <a:sym typeface="+mn-ea"/>
              </a:rPr>
              <a:t>re-(</a:t>
            </a:r>
            <a:r>
              <a:rPr lang="zh-CN" sz="2400" b="1">
                <a:solidFill>
                  <a:schemeClr val="accent4">
                    <a:lumMod val="50000"/>
                  </a:schemeClr>
                </a:solidFill>
                <a:ea typeface="宋体" panose="02010600030101010101" pitchFamily="2" charset="-122"/>
                <a:sym typeface="+mn-ea"/>
              </a:rPr>
              <a:t>强调</a:t>
            </a:r>
            <a:r>
              <a:rPr lang="en-US" sz="2400" b="1">
                <a:solidFill>
                  <a:schemeClr val="accent4">
                    <a:lumMod val="50000"/>
                  </a:schemeClr>
                </a:solidFill>
                <a:latin typeface="Times New Roman" panose="02020603050405020304" charset="0"/>
                <a:ea typeface="宋体" panose="02010600030101010101" pitchFamily="2" charset="-122"/>
                <a:sym typeface="+mn-ea"/>
              </a:rPr>
              <a:t>)+-lief(</a:t>
            </a:r>
            <a:r>
              <a:rPr lang="zh-CN" sz="2400" b="1">
                <a:solidFill>
                  <a:schemeClr val="accent4">
                    <a:lumMod val="50000"/>
                  </a:schemeClr>
                </a:solidFill>
                <a:latin typeface="Times New Roman" panose="02020603050405020304" charset="0"/>
                <a:ea typeface="宋体" panose="02010600030101010101" pitchFamily="2" charset="-122"/>
                <a:sym typeface="+mn-ea"/>
              </a:rPr>
              <a:t>举起</a:t>
            </a:r>
            <a:r>
              <a:rPr lang="en-US" sz="2400" b="1">
                <a:solidFill>
                  <a:schemeClr val="accent4">
                    <a:lumMod val="50000"/>
                  </a:schemeClr>
                </a:solidFill>
                <a:latin typeface="Times New Roman" panose="02020603050405020304" charset="0"/>
                <a:ea typeface="宋体" panose="02010600030101010101" pitchFamily="2" charset="-122"/>
                <a:sym typeface="+mn-ea"/>
              </a:rPr>
              <a:t>)</a:t>
            </a:r>
            <a:r>
              <a:rPr lang="zh-CN" sz="2400" b="1">
                <a:solidFill>
                  <a:schemeClr val="accent4">
                    <a:lumMod val="50000"/>
                  </a:schemeClr>
                </a:solidFill>
                <a:ea typeface="宋体" panose="02010600030101010101" pitchFamily="2" charset="-122"/>
                <a:sym typeface="+mn-ea"/>
              </a:rPr>
              <a:t>：抬起压力</a:t>
            </a:r>
            <a:r>
              <a:rPr lang="en-US" sz="2400" b="1">
                <a:solidFill>
                  <a:schemeClr val="accent4">
                    <a:lumMod val="50000"/>
                  </a:schemeClr>
                </a:solidFill>
                <a:latin typeface="Times New Roman" panose="02020603050405020304" charset="0"/>
                <a:ea typeface="宋体" panose="02010600030101010101" pitchFamily="2" charset="-122"/>
                <a:sym typeface="+mn-ea"/>
              </a:rPr>
              <a:t>/</a:t>
            </a:r>
            <a:r>
              <a:rPr lang="zh-CN" sz="2400" b="1">
                <a:solidFill>
                  <a:schemeClr val="accent4">
                    <a:lumMod val="50000"/>
                  </a:schemeClr>
                </a:solidFill>
                <a:ea typeface="宋体" panose="02010600030101010101" pitchFamily="2" charset="-122"/>
                <a:sym typeface="+mn-ea"/>
              </a:rPr>
              <a:t>痛苦</a:t>
            </a:r>
            <a:r>
              <a:rPr lang="en-US" sz="2400" b="1">
                <a:solidFill>
                  <a:schemeClr val="accent4">
                    <a:lumMod val="50000"/>
                  </a:schemeClr>
                </a:solidFill>
                <a:latin typeface="Times New Roman" panose="02020603050405020304" charset="0"/>
                <a:ea typeface="宋体" panose="02010600030101010101" pitchFamily="2" charset="-122"/>
                <a:sym typeface="+mn-ea"/>
              </a:rPr>
              <a:t>——</a:t>
            </a:r>
            <a:r>
              <a:rPr lang="zh-CN" sz="2400" b="1">
                <a:solidFill>
                  <a:schemeClr val="accent4">
                    <a:lumMod val="50000"/>
                  </a:schemeClr>
                </a:solidFill>
                <a:ea typeface="宋体" panose="02010600030101010101" pitchFamily="2" charset="-122"/>
                <a:sym typeface="+mn-ea"/>
              </a:rPr>
              <a:t>减轻，缓解，解除</a:t>
            </a:r>
            <a:endParaRPr lang="zh-CN" alt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3318510" y="0"/>
            <a:ext cx="4767580" cy="583565"/>
          </a:xfrm>
          <a:prstGeom prst="rect">
            <a:avLst/>
          </a:prstGeom>
          <a:noFill/>
        </p:spPr>
        <p:txBody>
          <a:bodyPr wrap="square" rtlCol="0">
            <a:spAutoFit/>
          </a:bodyPr>
          <a:p>
            <a:pPr lvl="0" algn="l">
              <a:spcAft>
                <a:spcPts val="0"/>
              </a:spcAft>
              <a:buClrTx/>
              <a:buSzTx/>
              <a:buFontTx/>
            </a:pP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减轻</a:t>
            </a:r>
            <a:r>
              <a:rPr lang="en-US" altLang="zh-CN"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缓解</a:t>
            </a:r>
            <a:r>
              <a:rPr lang="en-US" altLang="zh-CN"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解除</a:t>
            </a:r>
            <a:r>
              <a:rPr lang="en-US" altLang="zh-CN"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救济</a:t>
            </a:r>
            <a:r>
              <a:rPr lang="en-US" altLang="zh-CN"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安慰</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4" name="文本框 3"/>
          <p:cNvSpPr txBox="1"/>
          <p:nvPr/>
        </p:nvSpPr>
        <p:spPr>
          <a:xfrm>
            <a:off x="91440" y="969010"/>
            <a:ext cx="157416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in relief</a:t>
            </a:r>
            <a:endPar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6" name="文本框 5"/>
          <p:cNvSpPr txBox="1"/>
          <p:nvPr/>
        </p:nvSpPr>
        <p:spPr>
          <a:xfrm>
            <a:off x="91440" y="1491615"/>
            <a:ext cx="148336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relieve</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91440" y="2921635"/>
            <a:ext cx="190881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relieve at </a:t>
            </a:r>
            <a:endParaRPr lang="en-US" sz="32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8" name="文本框 7"/>
          <p:cNvSpPr txBox="1"/>
          <p:nvPr/>
        </p:nvSpPr>
        <p:spPr>
          <a:xfrm>
            <a:off x="91440" y="3413760"/>
            <a:ext cx="341820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relieve sb from/of  </a:t>
            </a:r>
            <a:endParaRPr lang="en-US" sz="32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9" name="文本框 8"/>
          <p:cNvSpPr txBox="1"/>
          <p:nvPr/>
        </p:nvSpPr>
        <p:spPr>
          <a:xfrm>
            <a:off x="91440" y="3936365"/>
            <a:ext cx="420941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relieve sb from anxiety </a:t>
            </a:r>
            <a:endParaRPr lang="en-US" sz="32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10" name="文本框 9"/>
          <p:cNvSpPr txBox="1"/>
          <p:nvPr/>
        </p:nvSpPr>
        <p:spPr>
          <a:xfrm>
            <a:off x="91440" y="4428490"/>
            <a:ext cx="435165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relieve sb of the burden</a:t>
            </a:r>
            <a:endParaRPr lang="en-US" sz="3200" b="1">
              <a:solidFill>
                <a:schemeClr val="accent4">
                  <a:lumMod val="50000"/>
                </a:schemeClr>
              </a:solidFill>
              <a:latin typeface="Times New Roman" panose="02020603050405020304" charset="0"/>
              <a:ea typeface="宋体" panose="02010600030101010101" pitchFamily="2"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 grpId="0"/>
      <p:bldP spid="6" grpId="0"/>
      <p:bldP spid="7" grpId="0"/>
      <p:bldP spid="8" grpId="0"/>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2635" cy="6123940"/>
          </a:xfrm>
          <a:prstGeom prst="rect">
            <a:avLst/>
          </a:prstGeom>
          <a:noFill/>
          <a:ln w="9525">
            <a:noFill/>
          </a:ln>
        </p:spPr>
        <p:txBody>
          <a:bodyPr wrap="square">
            <a:spAutoFit/>
          </a:bodyPr>
          <a:p>
            <a:pPr indent="0"/>
            <a:r>
              <a:rPr lang="en-US" sz="2800" b="1">
                <a:latin typeface="Times New Roman" panose="02020603050405020304" charset="0"/>
                <a:ea typeface="宋体" panose="02010600030101010101" pitchFamily="2" charset="-122"/>
              </a:rPr>
              <a:t>There was no </a:t>
            </a:r>
            <a:r>
              <a:rPr lang="en-US" sz="2800" b="1">
                <a:latin typeface="Times New Roman" panose="02020603050405020304" charset="0"/>
                <a:ea typeface="宋体" panose="02010600030101010101" pitchFamily="2" charset="-122"/>
                <a:cs typeface="Times New Roman" panose="02020603050405020304" charset="0"/>
              </a:rPr>
              <a:t>cure</a:t>
            </a:r>
            <a:r>
              <a:rPr lang="en-US" sz="2800" b="1">
                <a:latin typeface="Times New Roman" panose="02020603050405020304" charset="0"/>
                <a:ea typeface="宋体" panose="02010600030101010101" pitchFamily="2" charset="-122"/>
              </a:rPr>
              <a:t>, only pain</a:t>
            </a:r>
            <a:r>
              <a:rPr lang="en-US" sz="2800" b="1">
                <a:latin typeface="Times New Roman" panose="02020603050405020304" charset="0"/>
                <a:ea typeface="宋体" panose="02010600030101010101" pitchFamily="2" charset="-122"/>
                <a:cs typeface="Times New Roman" panose="02020603050405020304" charset="0"/>
              </a:rPr>
              <a:t>_______</a:t>
            </a:r>
            <a:r>
              <a:rPr lang="en-US" sz="2800" b="1">
                <a:latin typeface="Times New Roman" panose="02020603050405020304" charset="0"/>
                <a:ea typeface="宋体" panose="02010600030101010101" pitchFamily="2" charset="-122"/>
              </a:rPr>
              <a:t>.</a:t>
            </a:r>
            <a:r>
              <a:rPr lang="en-US" sz="2800" b="1">
                <a:latin typeface="Times New Roman" panose="02020603050405020304" charset="0"/>
                <a:ea typeface="宋体" panose="02010600030101010101" pitchFamily="2" charset="-122"/>
                <a:cs typeface="Times New Roman" panose="02020603050405020304" charset="0"/>
              </a:rPr>
              <a:t>(2018</a:t>
            </a:r>
            <a:r>
              <a:rPr lang="zh-CN" sz="2800" b="1">
                <a:latin typeface="Times New Roman" panose="02020603050405020304" charset="0"/>
                <a:ea typeface="宋体" panose="02010600030101010101" pitchFamily="2" charset="-122"/>
              </a:rPr>
              <a:t>江苏</a:t>
            </a:r>
            <a:r>
              <a:rPr lang="en-US" sz="2800" b="1">
                <a:latin typeface="Times New Roman" panose="02020603050405020304" charset="0"/>
                <a:ea typeface="宋体" panose="02010600030101010101" pitchFamily="2" charset="-122"/>
              </a:rPr>
              <a:t>) </a:t>
            </a:r>
            <a:r>
              <a:rPr lang="zh-CN" sz="2800" b="1">
                <a:latin typeface="Times New Roman" panose="02020603050405020304" charset="0"/>
                <a:ea typeface="宋体" panose="02010600030101010101" pitchFamily="2" charset="-122"/>
              </a:rPr>
              <a:t>没有治愈方法</a:t>
            </a:r>
            <a:r>
              <a:rPr lang="en-US" altLang="zh-CN" sz="2800" b="1">
                <a:latin typeface="Times New Roman" panose="02020603050405020304" charset="0"/>
                <a:ea typeface="宋体" panose="02010600030101010101" pitchFamily="2" charset="-122"/>
              </a:rPr>
              <a:t>,</a:t>
            </a:r>
            <a:r>
              <a:rPr lang="zh-CN" sz="2800" b="1">
                <a:latin typeface="Times New Roman" panose="02020603050405020304" charset="0"/>
                <a:ea typeface="宋体" panose="02010600030101010101" pitchFamily="2" charset="-122"/>
              </a:rPr>
              <a:t>只能减轻疼痛。</a:t>
            </a:r>
            <a:r>
              <a:rPr lang="en-US" sz="2800" b="1">
                <a:latin typeface="Times New Roman" panose="02020603050405020304" charset="0"/>
                <a:ea typeface="宋体" panose="02010600030101010101" pitchFamily="2" charset="-122"/>
              </a:rPr>
              <a:t>Still, most of us volunteers breathe a sigh of </a:t>
            </a:r>
            <a:r>
              <a:rPr lang="en-US" sz="2800" b="1">
                <a:latin typeface="Times New Roman" panose="02020603050405020304" charset="0"/>
                <a:ea typeface="宋体" panose="02010600030101010101" pitchFamily="2" charset="-122"/>
                <a:cs typeface="Times New Roman" panose="02020603050405020304" charset="0"/>
              </a:rPr>
              <a:t>_______</a:t>
            </a:r>
            <a:r>
              <a:rPr lang="en-US" sz="2800" b="1">
                <a:latin typeface="Times New Roman" panose="02020603050405020304" charset="0"/>
                <a:ea typeface="宋体" panose="02010600030101010101" pitchFamily="2" charset="-122"/>
              </a:rPr>
              <a:t> when the season comes to a close.</a:t>
            </a:r>
            <a:r>
              <a:rPr lang="en-US" sz="2800" b="1">
                <a:latin typeface="Times New Roman" panose="02020603050405020304" charset="0"/>
                <a:ea typeface="宋体" panose="02010600030101010101" pitchFamily="2" charset="-122"/>
                <a:cs typeface="Times New Roman" panose="02020603050405020304" charset="0"/>
              </a:rPr>
              <a:t>(2019</a:t>
            </a:r>
            <a:r>
              <a:rPr lang="zh-CN" sz="2800" b="1">
                <a:latin typeface="Times New Roman" panose="02020603050405020304" charset="0"/>
                <a:ea typeface="宋体" panose="02010600030101010101" pitchFamily="2" charset="-122"/>
              </a:rPr>
              <a:t>全国</a:t>
            </a:r>
            <a:r>
              <a:rPr lang="en-US" sz="2800" b="1">
                <a:latin typeface="Times New Roman" panose="02020603050405020304" charset="0"/>
                <a:ea typeface="宋体" panose="02010600030101010101" pitchFamily="2" charset="-122"/>
              </a:rPr>
              <a:t>II)</a:t>
            </a:r>
            <a:endParaRPr lang="en-US" sz="2800" b="1">
              <a:latin typeface="Times New Roman" panose="02020603050405020304" charset="0"/>
              <a:ea typeface="宋体" panose="02010600030101010101" pitchFamily="2" charset="-122"/>
            </a:endParaRPr>
          </a:p>
          <a:p>
            <a:pPr indent="0" algn="just"/>
            <a:r>
              <a:rPr lang="zh-CN" sz="2800" b="1">
                <a:ea typeface="宋体" panose="02010600030101010101" pitchFamily="2" charset="-122"/>
              </a:rPr>
              <a:t>尽管如此，当赛季结束时，我们大多数志愿者都松了一口气。</a:t>
            </a:r>
            <a:endParaRPr lang="en-US" sz="2800" b="1">
              <a:latin typeface="Times New Roman" panose="02020603050405020304" charset="0"/>
              <a:ea typeface="宋体" panose="02010600030101010101" pitchFamily="2" charset="-122"/>
            </a:endParaRPr>
          </a:p>
          <a:p>
            <a:pPr indent="0" algn="just"/>
            <a:r>
              <a:rPr lang="en-US" sz="2800" b="1" spc="-100">
                <a:solidFill>
                  <a:schemeClr val="tx1"/>
                </a:solidFill>
                <a:uFillTx/>
                <a:latin typeface="Times New Roman" panose="02020603050405020304" charset="0"/>
                <a:ea typeface="宋体" panose="02010600030101010101" pitchFamily="2" charset="-122"/>
              </a:rPr>
              <a:t>It could be anything—gardening, cooking, music, sports—but whatever it is</a:t>
            </a:r>
            <a:r>
              <a:rPr lang="en-US" sz="2800" b="1" spc="-1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800" b="1" spc="-100">
                <a:solidFill>
                  <a:schemeClr val="tx1"/>
                </a:solidFill>
                <a:uFillTx/>
                <a:latin typeface="Times New Roman" panose="02020603050405020304" charset="0"/>
                <a:ea typeface="宋体" panose="02010600030101010101" pitchFamily="2" charset="-122"/>
              </a:rPr>
              <a:t>make sure it's a </a:t>
            </a:r>
            <a:r>
              <a:rPr lang="en-US" sz="2800" b="1" spc="-100">
                <a:solidFill>
                  <a:schemeClr val="tx1"/>
                </a:solidFill>
                <a:uFillTx/>
                <a:latin typeface="Times New Roman" panose="02020603050405020304" charset="0"/>
                <a:ea typeface="宋体" panose="02010600030101010101" pitchFamily="2" charset="-122"/>
                <a:cs typeface="Times New Roman" panose="02020603050405020304" charset="0"/>
              </a:rPr>
              <a:t>_______</a:t>
            </a:r>
            <a:r>
              <a:rPr lang="en-US" sz="2800" b="1" spc="-100">
                <a:solidFill>
                  <a:schemeClr val="tx1"/>
                </a:solidFill>
                <a:uFillTx/>
                <a:latin typeface="Times New Roman" panose="02020603050405020304" charset="0"/>
                <a:ea typeface="宋体" panose="02010600030101010101" pitchFamily="2" charset="-122"/>
              </a:rPr>
              <a:t> from daily stress rather than another thing to worry about.</a:t>
            </a:r>
            <a:r>
              <a:rPr lang="en-US" sz="2800" b="1" spc="-100">
                <a:solidFill>
                  <a:schemeClr val="tx1"/>
                </a:solidFill>
                <a:uFillTx/>
                <a:latin typeface="Times New Roman" panose="02020603050405020304" charset="0"/>
                <a:ea typeface="宋体" panose="02010600030101010101" pitchFamily="2" charset="-122"/>
                <a:cs typeface="Times New Roman" panose="02020603050405020304" charset="0"/>
              </a:rPr>
              <a:t>(2016</a:t>
            </a:r>
            <a:r>
              <a:rPr lang="zh-CN" sz="2800" b="1" spc="-100">
                <a:solidFill>
                  <a:schemeClr val="tx1"/>
                </a:solidFill>
                <a:uFillTx/>
                <a:latin typeface="Times New Roman" panose="02020603050405020304" charset="0"/>
                <a:ea typeface="宋体" panose="02010600030101010101" pitchFamily="2" charset="-122"/>
              </a:rPr>
              <a:t>全国</a:t>
            </a:r>
            <a:r>
              <a:rPr lang="en-US" sz="2800" b="1" spc="-100">
                <a:solidFill>
                  <a:schemeClr val="tx1"/>
                </a:solidFill>
                <a:uFillTx/>
                <a:latin typeface="Times New Roman" panose="02020603050405020304" charset="0"/>
                <a:ea typeface="宋体" panose="02010600030101010101" pitchFamily="2" charset="-122"/>
              </a:rPr>
              <a:t>II) </a:t>
            </a:r>
            <a:r>
              <a:rPr lang="zh-CN" sz="2800" b="1" spc="-100">
                <a:solidFill>
                  <a:schemeClr val="tx1"/>
                </a:solidFill>
                <a:uFillTx/>
                <a:latin typeface="Times New Roman" panose="02020603050405020304" charset="0"/>
                <a:ea typeface="宋体" panose="02010600030101010101" pitchFamily="2" charset="-122"/>
              </a:rPr>
              <a:t>它可以是任何事情——园艺、烹饪、音乐、运动——但不管它是什么，确保它是对日常压力的一种解脱，而不是另一件需要担心的事情。</a:t>
            </a:r>
            <a:r>
              <a:rPr lang="en-US" sz="2800" b="1" spc="-100">
                <a:solidFill>
                  <a:schemeClr val="tx1"/>
                </a:solidFill>
                <a:uFillTx/>
                <a:latin typeface="Times New Roman" panose="02020603050405020304" charset="0"/>
                <a:ea typeface="宋体" panose="02010600030101010101" pitchFamily="2" charset="-122"/>
              </a:rPr>
              <a:t>In 1963 the UN set up the World Food Programme, one of</a:t>
            </a:r>
            <a:r>
              <a:rPr lang="en-US" sz="2800" b="1" spc="-100">
                <a:solidFill>
                  <a:schemeClr val="tx1"/>
                </a:solidFill>
                <a:uFillTx/>
                <a:latin typeface="Times New Roman" panose="02020603050405020304" charset="0"/>
                <a:ea typeface="宋体" panose="02010600030101010101" pitchFamily="2" charset="-122"/>
                <a:cs typeface="Times New Roman" panose="02020603050405020304" charset="0"/>
              </a:rPr>
              <a:t> whose </a:t>
            </a:r>
            <a:r>
              <a:rPr lang="en-US" sz="2800" b="1" spc="-100">
                <a:solidFill>
                  <a:schemeClr val="tx1"/>
                </a:solidFill>
                <a:uFillTx/>
                <a:latin typeface="Times New Roman" panose="02020603050405020304" charset="0"/>
                <a:ea typeface="宋体" panose="02010600030101010101" pitchFamily="2" charset="-122"/>
              </a:rPr>
              <a:t>purposes is to </a:t>
            </a:r>
            <a:r>
              <a:rPr lang="en-US" sz="2800" b="1" spc="-100">
                <a:solidFill>
                  <a:schemeClr val="tx1"/>
                </a:solidFill>
                <a:uFillTx/>
                <a:latin typeface="Times New Roman" panose="02020603050405020304" charset="0"/>
                <a:ea typeface="宋体" panose="02010600030101010101" pitchFamily="2" charset="-122"/>
                <a:cs typeface="Times New Roman" panose="02020603050405020304" charset="0"/>
              </a:rPr>
              <a:t>_________</a:t>
            </a:r>
            <a:r>
              <a:rPr lang="en-US" sz="2800" b="1" spc="-100">
                <a:solidFill>
                  <a:schemeClr val="tx1"/>
                </a:solidFill>
                <a:uFillTx/>
                <a:latin typeface="Times New Roman" panose="02020603050405020304" charset="0"/>
                <a:ea typeface="宋体" panose="02010600030101010101" pitchFamily="2" charset="-122"/>
              </a:rPr>
              <a:t> worldwide starvation.</a:t>
            </a:r>
            <a:r>
              <a:rPr lang="en-US" sz="2800" b="1" spc="-100">
                <a:solidFill>
                  <a:schemeClr val="tx1"/>
                </a:solidFill>
                <a:uFillTx/>
                <a:latin typeface="Times New Roman" panose="02020603050405020304" charset="0"/>
                <a:ea typeface="宋体" panose="02010600030101010101" pitchFamily="2" charset="-122"/>
                <a:cs typeface="Times New Roman" panose="02020603050405020304" charset="0"/>
              </a:rPr>
              <a:t>(2017</a:t>
            </a:r>
            <a:r>
              <a:rPr lang="zh-CN" sz="2800" b="1" spc="-100">
                <a:solidFill>
                  <a:schemeClr val="tx1"/>
                </a:solidFill>
                <a:uFillTx/>
                <a:latin typeface="Times New Roman" panose="02020603050405020304" charset="0"/>
                <a:ea typeface="宋体" panose="02010600030101010101" pitchFamily="2" charset="-122"/>
              </a:rPr>
              <a:t>江苏</a:t>
            </a:r>
            <a:r>
              <a:rPr lang="en-US" sz="2800" b="1" spc="-100">
                <a:solidFill>
                  <a:schemeClr val="tx1"/>
                </a:solidFill>
                <a:uFillTx/>
                <a:latin typeface="Times New Roman" panose="02020603050405020304" charset="0"/>
                <a:ea typeface="宋体" panose="02010600030101010101" pitchFamily="2" charset="-122"/>
              </a:rPr>
              <a:t>)1963</a:t>
            </a:r>
            <a:r>
              <a:rPr lang="zh-CN" sz="2800" b="1" spc="-100">
                <a:solidFill>
                  <a:schemeClr val="tx1"/>
                </a:solidFill>
                <a:uFillTx/>
                <a:ea typeface="宋体" panose="02010600030101010101" pitchFamily="2" charset="-122"/>
              </a:rPr>
              <a:t>年，联合国成立了世界粮食计划署，其目的之一是缓解世界范围内的饥饿。</a:t>
            </a:r>
            <a:endParaRPr lang="en-US" sz="2800" b="1" spc="-100">
              <a:solidFill>
                <a:schemeClr val="tx1"/>
              </a:solidFill>
              <a:uFillTx/>
              <a:latin typeface="Times New Roman" panose="02020603050405020304" charset="0"/>
              <a:ea typeface="宋体" panose="02010600030101010101" pitchFamily="2" charset="-122"/>
            </a:endParaRPr>
          </a:p>
          <a:p>
            <a:pPr indent="0" algn="just"/>
            <a:r>
              <a:rPr lang="en-US" sz="2800" b="1">
                <a:latin typeface="Times New Roman" panose="02020603050405020304" charset="0"/>
                <a:ea typeface="宋体" panose="02010600030101010101" pitchFamily="2" charset="-122"/>
              </a:rPr>
              <a:t>Smiling and laughing has actually been shown to </a:t>
            </a:r>
            <a:r>
              <a:rPr lang="en-US" sz="2800" b="1">
                <a:latin typeface="Times New Roman" panose="02020603050405020304" charset="0"/>
                <a:ea typeface="宋体" panose="02010600030101010101" pitchFamily="2" charset="-122"/>
                <a:cs typeface="Times New Roman" panose="02020603050405020304" charset="0"/>
              </a:rPr>
              <a:t>_______</a:t>
            </a:r>
            <a:r>
              <a:rPr lang="en-US" sz="2800" b="1">
                <a:latin typeface="Times New Roman" panose="02020603050405020304" charset="0"/>
                <a:ea typeface="宋体" panose="02010600030101010101" pitchFamily="2" charset="-122"/>
              </a:rPr>
              <a:t> tension and stress.</a:t>
            </a:r>
            <a:r>
              <a:rPr lang="zh-CN" sz="2800" b="1">
                <a:ea typeface="宋体" panose="02010600030101010101" pitchFamily="2" charset="-122"/>
              </a:rPr>
              <a:t>事实证明，微笑和大笑能够缓解焦虑和压力。</a:t>
            </a:r>
            <a:endParaRPr lang="en-US" sz="2800" b="1">
              <a:latin typeface="Times New Roman" panose="02020603050405020304" charset="0"/>
              <a:ea typeface="宋体" panose="02010600030101010101" pitchFamily="2" charset="-122"/>
            </a:endParaRPr>
          </a:p>
          <a:p>
            <a:endParaRPr lang="zh-CN" altLang="en-US" sz="2800" b="1"/>
          </a:p>
        </p:txBody>
      </p:sp>
      <p:sp>
        <p:nvSpPr>
          <p:cNvPr id="4" name="文本框 3"/>
          <p:cNvSpPr txBox="1"/>
          <p:nvPr/>
        </p:nvSpPr>
        <p:spPr>
          <a:xfrm>
            <a:off x="4503420" y="0"/>
            <a:ext cx="118935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relief</a:t>
            </a:r>
            <a:endPar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 name="文本框 1"/>
          <p:cNvSpPr txBox="1"/>
          <p:nvPr/>
        </p:nvSpPr>
        <p:spPr>
          <a:xfrm>
            <a:off x="6821170" y="431165"/>
            <a:ext cx="118935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relief</a:t>
            </a:r>
            <a:endPar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3" name="文本框 2"/>
          <p:cNvSpPr txBox="1"/>
          <p:nvPr/>
        </p:nvSpPr>
        <p:spPr>
          <a:xfrm>
            <a:off x="1551940" y="2110105"/>
            <a:ext cx="118935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relief</a:t>
            </a:r>
            <a:endPar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5" name="文本框 4"/>
          <p:cNvSpPr txBox="1"/>
          <p:nvPr/>
        </p:nvSpPr>
        <p:spPr>
          <a:xfrm>
            <a:off x="147320" y="3809365"/>
            <a:ext cx="134366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relieve</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7496175" y="4636135"/>
            <a:ext cx="134366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relieve</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liev-举起填空"/>
          <p:cNvPicPr>
            <a:picLocks noChangeAspect="1"/>
          </p:cNvPicPr>
          <p:nvPr>
            <p:custDataLst>
              <p:tags r:id="rId1"/>
            </p:custDataLst>
          </p:nvPr>
        </p:nvPicPr>
        <p:blipFill>
          <a:blip r:embed="rId2"/>
          <a:stretch>
            <a:fillRect/>
          </a:stretch>
        </p:blipFill>
        <p:spPr>
          <a:xfrm>
            <a:off x="-635" y="313690"/>
            <a:ext cx="12192635" cy="6331585"/>
          </a:xfrm>
          <a:prstGeom prst="rect">
            <a:avLst/>
          </a:prstGeom>
        </p:spPr>
      </p:pic>
      <p:sp>
        <p:nvSpPr>
          <p:cNvPr id="5" name="文本框 4"/>
          <p:cNvSpPr txBox="1"/>
          <p:nvPr/>
        </p:nvSpPr>
        <p:spPr>
          <a:xfrm>
            <a:off x="2009140" y="3126105"/>
            <a:ext cx="1370965" cy="706755"/>
          </a:xfrm>
          <a:prstGeom prst="rect">
            <a:avLst/>
          </a:prstGeom>
          <a:noFill/>
        </p:spPr>
        <p:txBody>
          <a:bodyPr wrap="square" rtlCol="0">
            <a:spAutoFit/>
          </a:bodyPr>
          <a:p>
            <a:pPr lvl="0" algn="l">
              <a:spcAft>
                <a:spcPts val="0"/>
              </a:spcAft>
              <a:buClrTx/>
              <a:buSzTx/>
              <a:buFontTx/>
            </a:pPr>
            <a:r>
              <a:rPr lang="zh-CN" altLang="en-US" sz="4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举起</a:t>
            </a:r>
            <a:endParaRPr lang="zh-CN" altLang="en-US" sz="4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4" name="文本框 13"/>
          <p:cNvSpPr txBox="1"/>
          <p:nvPr/>
        </p:nvSpPr>
        <p:spPr>
          <a:xfrm>
            <a:off x="5001260" y="913130"/>
            <a:ext cx="1028065" cy="583565"/>
          </a:xfrm>
          <a:prstGeom prst="rect">
            <a:avLst/>
          </a:prstGeom>
          <a:noFill/>
        </p:spPr>
        <p:txBody>
          <a:bodyPr wrap="square" rtlCol="0">
            <a:spAutoFit/>
          </a:bodyPr>
          <a:p>
            <a:pPr lvl="0" algn="l">
              <a:spcAft>
                <a:spcPts val="0"/>
              </a:spcAft>
              <a:buClrTx/>
              <a:buSzTx/>
              <a:buFontTx/>
            </a:pP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杠杆</a:t>
            </a:r>
            <a:endPar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3" name="文本框 2"/>
          <p:cNvSpPr txBox="1"/>
          <p:nvPr/>
        </p:nvSpPr>
        <p:spPr>
          <a:xfrm>
            <a:off x="5311140" y="2024380"/>
            <a:ext cx="2914015" cy="583565"/>
          </a:xfrm>
          <a:prstGeom prst="rect">
            <a:avLst/>
          </a:prstGeom>
          <a:noFill/>
        </p:spPr>
        <p:txBody>
          <a:bodyPr wrap="square" rtlCol="0">
            <a:spAutoFit/>
          </a:bodyPr>
          <a:p>
            <a:pPr lvl="0" algn="l">
              <a:spcAft>
                <a:spcPts val="0"/>
              </a:spcAft>
              <a:buClrTx/>
              <a:buSzTx/>
              <a:buFontTx/>
            </a:pP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举起</a:t>
            </a: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提升</a:t>
            </a: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振奋</a:t>
            </a:r>
            <a:endPar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4" name="文本框 3"/>
          <p:cNvSpPr txBox="1"/>
          <p:nvPr/>
        </p:nvSpPr>
        <p:spPr>
          <a:xfrm>
            <a:off x="9819640" y="2024380"/>
            <a:ext cx="2914015" cy="583565"/>
          </a:xfrm>
          <a:prstGeom prst="rect">
            <a:avLst/>
          </a:prstGeom>
          <a:noFill/>
        </p:spPr>
        <p:txBody>
          <a:bodyPr wrap="square" rtlCol="0">
            <a:spAutoFit/>
          </a:bodyPr>
          <a:p>
            <a:pPr lvl="0" algn="l">
              <a:spcAft>
                <a:spcPts val="0"/>
              </a:spcAft>
              <a:buClrTx/>
              <a:buSzTx/>
              <a:buFontTx/>
            </a:pP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电梯</a:t>
            </a: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升降机</a:t>
            </a:r>
            <a:endPar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6" name="文本框 5"/>
          <p:cNvSpPr txBox="1"/>
          <p:nvPr/>
        </p:nvSpPr>
        <p:spPr>
          <a:xfrm>
            <a:off x="5463540" y="3187700"/>
            <a:ext cx="4201160" cy="583565"/>
          </a:xfrm>
          <a:prstGeom prst="rect">
            <a:avLst/>
          </a:prstGeom>
          <a:noFill/>
        </p:spPr>
        <p:txBody>
          <a:bodyPr wrap="square" rtlCol="0">
            <a:spAutoFit/>
          </a:bodyPr>
          <a:p>
            <a:pPr lvl="0" algn="l">
              <a:spcAft>
                <a:spcPts val="0"/>
              </a:spcAft>
              <a:buClrTx/>
              <a:buSzTx/>
              <a:buFontTx/>
            </a:pP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相关的</a:t>
            </a: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切题的</a:t>
            </a: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中肯的</a:t>
            </a:r>
            <a:endPar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7" name="文本框 6"/>
          <p:cNvSpPr txBox="1"/>
          <p:nvPr/>
        </p:nvSpPr>
        <p:spPr>
          <a:xfrm>
            <a:off x="5220335" y="4349750"/>
            <a:ext cx="2914015" cy="583565"/>
          </a:xfrm>
          <a:prstGeom prst="rect">
            <a:avLst/>
          </a:prstGeom>
          <a:noFill/>
        </p:spPr>
        <p:txBody>
          <a:bodyPr wrap="square" rtlCol="0">
            <a:spAutoFit/>
          </a:bodyPr>
          <a:p>
            <a:pPr lvl="0" algn="l">
              <a:spcAft>
                <a:spcPts val="0"/>
              </a:spcAft>
              <a:buClrTx/>
              <a:buSzTx/>
              <a:buFontTx/>
            </a:pP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救济</a:t>
            </a: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减轻</a:t>
            </a: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缓解</a:t>
            </a:r>
            <a:endPar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8" name="文本框 7"/>
          <p:cNvSpPr txBox="1"/>
          <p:nvPr/>
        </p:nvSpPr>
        <p:spPr>
          <a:xfrm>
            <a:off x="8916670" y="4349750"/>
            <a:ext cx="1981200" cy="583565"/>
          </a:xfrm>
          <a:prstGeom prst="rect">
            <a:avLst/>
          </a:prstGeom>
          <a:noFill/>
        </p:spPr>
        <p:txBody>
          <a:bodyPr wrap="square" rtlCol="0">
            <a:spAutoFit/>
          </a:bodyPr>
          <a:p>
            <a:pPr lvl="0" algn="l">
              <a:spcAft>
                <a:spcPts val="0"/>
              </a:spcAft>
              <a:buClrTx/>
              <a:buSzTx/>
              <a:buFontTx/>
            </a:pP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救济</a:t>
            </a: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减轻</a:t>
            </a:r>
            <a:endPar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9" name="文本框 8"/>
          <p:cNvSpPr txBox="1"/>
          <p:nvPr/>
        </p:nvSpPr>
        <p:spPr>
          <a:xfrm>
            <a:off x="4639310" y="5471160"/>
            <a:ext cx="2914015" cy="583565"/>
          </a:xfrm>
          <a:prstGeom prst="rect">
            <a:avLst/>
          </a:prstGeom>
          <a:noFill/>
        </p:spPr>
        <p:txBody>
          <a:bodyPr wrap="square" rtlCol="0">
            <a:spAutoFit/>
          </a:bodyPr>
          <a:p>
            <a:pPr lvl="0" algn="l">
              <a:spcAft>
                <a:spcPts val="0"/>
              </a:spcAft>
              <a:buClrTx/>
              <a:buSzTx/>
              <a:buFontTx/>
            </a:pP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举起</a:t>
            </a: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提升</a:t>
            </a: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鼓舞</a:t>
            </a:r>
            <a:endPar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0" name="文本框 9"/>
          <p:cNvSpPr txBox="1"/>
          <p:nvPr/>
        </p:nvSpPr>
        <p:spPr>
          <a:xfrm>
            <a:off x="7411720" y="5471160"/>
            <a:ext cx="2914015" cy="583565"/>
          </a:xfrm>
          <a:prstGeom prst="rect">
            <a:avLst/>
          </a:prstGeom>
          <a:noFill/>
        </p:spPr>
        <p:txBody>
          <a:bodyPr wrap="square" rtlCol="0">
            <a:spAutoFit/>
          </a:bodyPr>
          <a:p>
            <a:pPr lvl="0" algn="l">
              <a:spcAft>
                <a:spcPts val="0"/>
              </a:spcAft>
              <a:buClrTx/>
              <a:buSzTx/>
              <a:buFontTx/>
            </a:pP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电梯</a:t>
            </a: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起重机</a:t>
            </a:r>
            <a:endPar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3" grpId="0"/>
      <p:bldP spid="4"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35890" y="235585"/>
            <a:ext cx="11889740" cy="1757045"/>
          </a:xfrm>
        </p:spPr>
        <p:txBody>
          <a:bodyPr>
            <a:noAutofit/>
          </a:bodyPr>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4.energy ['enədʒɪ]n. _________________</a:t>
            </a:r>
            <a:endParaRPr lang="en-US" sz="3200" b="1" kern="1000" spc="0">
              <a:solidFill>
                <a:srgbClr val="000000"/>
              </a:solidFill>
              <a:latin typeface="Times New Roman" panose="02020603050405020304" charset="0"/>
              <a:cs typeface="Times New Roman" panose="02020603050405020304" charset="0"/>
              <a:sym typeface="+mn-ea"/>
            </a:endParaRPr>
          </a:p>
        </p:txBody>
      </p:sp>
      <p:sp>
        <p:nvSpPr>
          <p:cNvPr id="5" name="文本框 4"/>
          <p:cNvSpPr txBox="1"/>
          <p:nvPr/>
        </p:nvSpPr>
        <p:spPr>
          <a:xfrm>
            <a:off x="408940" y="819150"/>
            <a:ext cx="6805930" cy="583565"/>
          </a:xfrm>
          <a:prstGeom prst="rect">
            <a:avLst/>
          </a:prstGeom>
          <a:noFill/>
        </p:spPr>
        <p:txBody>
          <a:bodyPr wrap="none" rtlCol="0">
            <a:spAutoFit/>
          </a:bodyPr>
          <a:p>
            <a:pPr algn="l"/>
            <a:r>
              <a:rPr lang="zh-CN" altLang="en-US" sz="3200" b="1">
                <a:solidFill>
                  <a:schemeClr val="tx1"/>
                </a:solidFill>
                <a:latin typeface="Times New Roman" panose="02020603050405020304" charset="0"/>
                <a:cs typeface="Times New Roman" panose="02020603050405020304" charset="0"/>
                <a:sym typeface="+mn-ea"/>
              </a:rPr>
              <a:t>energetic [enə'dʒetɪk] adj. </a:t>
            </a:r>
            <a:r>
              <a:rPr lang="en-US" altLang="zh-CN" sz="3200" b="1">
                <a:solidFill>
                  <a:schemeClr val="tx1"/>
                </a:solidFill>
                <a:latin typeface="Times New Roman" panose="02020603050405020304" charset="0"/>
                <a:cs typeface="Times New Roman" panose="02020603050405020304" charset="0"/>
                <a:sym typeface="+mn-ea"/>
              </a:rPr>
              <a:t>__________</a:t>
            </a:r>
            <a:endParaRPr lang="en-US" altLang="zh-CN" sz="3200" b="1">
              <a:solidFill>
                <a:schemeClr val="tx1"/>
              </a:solidFill>
              <a:latin typeface="Times New Roman" panose="02020603050405020304" charset="0"/>
              <a:cs typeface="Times New Roman" panose="02020603050405020304" charset="0"/>
              <a:sym typeface="+mn-ea"/>
            </a:endParaRPr>
          </a:p>
        </p:txBody>
      </p:sp>
      <p:sp>
        <p:nvSpPr>
          <p:cNvPr id="9" name="文本框 8"/>
          <p:cNvSpPr txBox="1"/>
          <p:nvPr/>
        </p:nvSpPr>
        <p:spPr>
          <a:xfrm>
            <a:off x="3718560" y="235585"/>
            <a:ext cx="3714750" cy="583565"/>
          </a:xfrm>
          <a:prstGeom prst="rect">
            <a:avLst/>
          </a:prstGeom>
          <a:noFill/>
        </p:spPr>
        <p:txBody>
          <a:bodyPr wrap="square" rtlCol="0">
            <a:spAutoFit/>
          </a:bodyPr>
          <a:p>
            <a:pPr marL="0" algn="l">
              <a:lnSpc>
                <a:spcPct val="100000"/>
              </a:lnSpc>
              <a:spcAft>
                <a:spcPts val="0"/>
              </a:spcAft>
              <a:buClrTx/>
              <a:buSzTx/>
              <a:buFontTx/>
              <a:buNone/>
            </a:pPr>
            <a:r>
              <a:rPr lang="en-US" sz="3200" b="1" kern="1000">
                <a:solidFill>
                  <a:srgbClr val="7030A0"/>
                </a:solidFill>
                <a:latin typeface="Times New Roman" panose="02020603050405020304" charset="0"/>
                <a:cs typeface="Times New Roman" panose="02020603050405020304" charset="0"/>
                <a:sym typeface="+mn-ea"/>
              </a:rPr>
              <a:t>能量；精力；活力</a:t>
            </a:r>
            <a:endParaRPr lang="en-US" altLang="en-US" sz="3200" b="1" kern="100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135255" y="1402715"/>
            <a:ext cx="11889740" cy="4154170"/>
          </a:xfrm>
          <a:prstGeom prst="rect">
            <a:avLst/>
          </a:prstGeom>
          <a:noFill/>
        </p:spPr>
        <p:txBody>
          <a:bodyPr wrap="square" rtlCol="0">
            <a:spAutoFit/>
          </a:bodyPr>
          <a:p>
            <a:pPr algn="l"/>
            <a:r>
              <a:rPr sz="2400" b="1">
                <a:solidFill>
                  <a:schemeClr val="tx1"/>
                </a:solidFill>
                <a:latin typeface="Times New Roman" panose="02020603050405020304" charset="0"/>
                <a:cs typeface="Times New Roman" panose="02020603050405020304" charset="0"/>
                <a:sym typeface="+mn-ea"/>
              </a:rPr>
              <a:t>More wind power stations will spring up to meet the demand for clean</a:t>
            </a:r>
            <a:r>
              <a:rPr lang="en-US" sz="2400" b="1">
                <a:solidFill>
                  <a:schemeClr val="tx1"/>
                </a:solidFill>
                <a:latin typeface="Times New Roman" panose="02020603050405020304" charset="0"/>
                <a:cs typeface="Times New Roman" panose="02020603050405020304" charset="0"/>
                <a:sym typeface="+mn-ea"/>
              </a:rPr>
              <a:t>_______</a:t>
            </a:r>
            <a:r>
              <a:rPr sz="2400" b="1">
                <a:solidFill>
                  <a:schemeClr val="tx1"/>
                </a:solidFill>
                <a:latin typeface="Times New Roman" panose="02020603050405020304" charset="0"/>
                <a:cs typeface="Times New Roman" panose="02020603050405020304" charset="0"/>
                <a:sym typeface="+mn-ea"/>
              </a:rPr>
              <a:t>.(2019江苏)</a:t>
            </a:r>
            <a:endParaRPr sz="2400" b="1">
              <a:solidFill>
                <a:schemeClr val="tx1"/>
              </a:solidFill>
              <a:latin typeface="Times New Roman" panose="02020603050405020304" charset="0"/>
              <a:cs typeface="Times New Roman" panose="02020603050405020304" charset="0"/>
              <a:sym typeface="+mn-ea"/>
            </a:endParaRPr>
          </a:p>
          <a:p>
            <a:pPr algn="l"/>
            <a:r>
              <a:rPr sz="2400" b="1">
                <a:solidFill>
                  <a:schemeClr val="tx1"/>
                </a:solidFill>
                <a:latin typeface="Times New Roman" panose="02020603050405020304" charset="0"/>
                <a:cs typeface="Times New Roman" panose="02020603050405020304" charset="0"/>
                <a:sym typeface="+mn-ea"/>
              </a:rPr>
              <a:t>为了满足清洁能源的需求，更多的风力发电站将拔地而起。</a:t>
            </a:r>
            <a:endParaRPr sz="2400" b="1">
              <a:solidFill>
                <a:schemeClr val="tx1"/>
              </a:solidFill>
              <a:latin typeface="Times New Roman" panose="02020603050405020304" charset="0"/>
              <a:cs typeface="Times New Roman" panose="02020603050405020304" charset="0"/>
              <a:sym typeface="+mn-ea"/>
            </a:endParaRPr>
          </a:p>
          <a:p>
            <a:pPr algn="l"/>
            <a:r>
              <a:rPr sz="2400" b="1">
                <a:solidFill>
                  <a:schemeClr val="tx1"/>
                </a:solidFill>
                <a:latin typeface="Times New Roman" panose="02020603050405020304" charset="0"/>
                <a:cs typeface="Times New Roman" panose="02020603050405020304" charset="0"/>
                <a:sym typeface="+mn-ea"/>
              </a:rPr>
              <a:t>No one will ever know what mix of talent, ambition, </a:t>
            </a:r>
            <a:r>
              <a:rPr lang="en-US" sz="2400" b="1">
                <a:solidFill>
                  <a:schemeClr val="tx1"/>
                </a:solidFill>
                <a:latin typeface="Times New Roman" panose="02020603050405020304" charset="0"/>
                <a:cs typeface="Times New Roman" panose="02020603050405020304" charset="0"/>
                <a:sym typeface="+mn-ea"/>
              </a:rPr>
              <a:t>_______</a:t>
            </a:r>
            <a:r>
              <a:rPr sz="2400" b="1">
                <a:solidFill>
                  <a:schemeClr val="tx1"/>
                </a:solidFill>
                <a:latin typeface="Times New Roman" panose="02020603050405020304" charset="0"/>
                <a:cs typeface="Times New Roman" panose="02020603050405020304" charset="0"/>
                <a:sym typeface="+mn-ea"/>
              </a:rPr>
              <a:t> and luck made Dickens such a singular writer.(2018浙江)</a:t>
            </a:r>
            <a:endParaRPr sz="2400" b="1">
              <a:solidFill>
                <a:schemeClr val="tx1"/>
              </a:solidFill>
              <a:latin typeface="Times New Roman" panose="02020603050405020304" charset="0"/>
              <a:cs typeface="Times New Roman" panose="02020603050405020304" charset="0"/>
              <a:sym typeface="+mn-ea"/>
            </a:endParaRPr>
          </a:p>
          <a:p>
            <a:pPr algn="l"/>
            <a:r>
              <a:rPr sz="2400" b="1">
                <a:solidFill>
                  <a:schemeClr val="tx1"/>
                </a:solidFill>
                <a:latin typeface="Times New Roman" panose="02020603050405020304" charset="0"/>
                <a:cs typeface="Times New Roman" panose="02020603050405020304" charset="0"/>
                <a:sym typeface="+mn-ea"/>
              </a:rPr>
              <a:t>没有人知道是什么样的天赋、抱负、精力和运气使狄更斯成为如此非凡的作家。</a:t>
            </a:r>
            <a:endParaRPr sz="2400" b="1">
              <a:solidFill>
                <a:schemeClr val="tx1"/>
              </a:solidFill>
              <a:latin typeface="Times New Roman" panose="02020603050405020304" charset="0"/>
              <a:cs typeface="Times New Roman" panose="02020603050405020304" charset="0"/>
              <a:sym typeface="+mn-ea"/>
            </a:endParaRPr>
          </a:p>
          <a:p>
            <a:pPr algn="l"/>
            <a:r>
              <a:rPr sz="2400" b="1">
                <a:solidFill>
                  <a:schemeClr val="tx1"/>
                </a:solidFill>
                <a:latin typeface="Times New Roman" panose="02020603050405020304" charset="0"/>
                <a:cs typeface="Times New Roman" panose="02020603050405020304" charset="0"/>
                <a:sym typeface="+mn-ea"/>
              </a:rPr>
              <a:t>Running is cheap,easy and it’s always </a:t>
            </a:r>
            <a:r>
              <a:rPr lang="en-US" sz="2400" b="1">
                <a:solidFill>
                  <a:schemeClr val="tx1"/>
                </a:solidFill>
                <a:latin typeface="Times New Roman" panose="02020603050405020304" charset="0"/>
                <a:cs typeface="Times New Roman" panose="02020603050405020304" charset="0"/>
                <a:sym typeface="+mn-ea"/>
              </a:rPr>
              <a:t>_________</a:t>
            </a:r>
            <a:r>
              <a:rPr sz="2400" b="1">
                <a:solidFill>
                  <a:schemeClr val="tx1"/>
                </a:solidFill>
                <a:latin typeface="Times New Roman" panose="02020603050405020304" charset="0"/>
                <a:cs typeface="Times New Roman" panose="02020603050405020304" charset="0"/>
                <a:sym typeface="+mn-ea"/>
              </a:rPr>
              <a:t>.(2018全国I) </a:t>
            </a:r>
            <a:endParaRPr sz="2400" b="1">
              <a:solidFill>
                <a:schemeClr val="tx1"/>
              </a:solidFill>
              <a:latin typeface="Times New Roman" panose="02020603050405020304" charset="0"/>
              <a:cs typeface="Times New Roman" panose="02020603050405020304" charset="0"/>
              <a:sym typeface="+mn-ea"/>
            </a:endParaRPr>
          </a:p>
          <a:p>
            <a:pPr algn="l"/>
            <a:r>
              <a:rPr sz="2400" b="1">
                <a:solidFill>
                  <a:schemeClr val="tx1"/>
                </a:solidFill>
                <a:latin typeface="Times New Roman" panose="02020603050405020304" charset="0"/>
                <a:cs typeface="Times New Roman" panose="02020603050405020304" charset="0"/>
                <a:sym typeface="+mn-ea"/>
              </a:rPr>
              <a:t>跑步既便宜又简单，而且充满活力。</a:t>
            </a:r>
            <a:endParaRPr sz="2400" b="1">
              <a:solidFill>
                <a:schemeClr val="tx1"/>
              </a:solidFill>
              <a:latin typeface="Times New Roman" panose="02020603050405020304" charset="0"/>
              <a:cs typeface="Times New Roman" panose="02020603050405020304" charset="0"/>
              <a:sym typeface="+mn-ea"/>
            </a:endParaRPr>
          </a:p>
          <a:p>
            <a:pPr algn="l"/>
            <a:r>
              <a:rPr sz="2400" b="1" spc="-100">
                <a:solidFill>
                  <a:schemeClr val="tx1"/>
                </a:solidFill>
                <a:uFillTx/>
                <a:latin typeface="Times New Roman" panose="02020603050405020304" charset="0"/>
                <a:cs typeface="Times New Roman" panose="02020603050405020304" charset="0"/>
                <a:sym typeface="+mn-ea"/>
              </a:rPr>
              <a:t>I think it’s really important that the people you’re working with are as committed to the same goal as you are, so you can support each other and keep each other </a:t>
            </a:r>
            <a:r>
              <a:rPr lang="en-US" sz="2400" b="1" spc="-100">
                <a:solidFill>
                  <a:schemeClr val="tx1"/>
                </a:solidFill>
                <a:uFillTx/>
                <a:latin typeface="Times New Roman" panose="02020603050405020304" charset="0"/>
                <a:cs typeface="Times New Roman" panose="02020603050405020304" charset="0"/>
                <a:sym typeface="+mn-ea"/>
              </a:rPr>
              <a:t>_________</a:t>
            </a:r>
            <a:r>
              <a:rPr sz="2400" b="1" spc="-100">
                <a:solidFill>
                  <a:schemeClr val="tx1"/>
                </a:solidFill>
                <a:uFillTx/>
                <a:latin typeface="Times New Roman" panose="02020603050405020304" charset="0"/>
                <a:cs typeface="Times New Roman" panose="02020603050405020304" charset="0"/>
                <a:sym typeface="+mn-ea"/>
              </a:rPr>
              <a:t>.(2009浙江) </a:t>
            </a:r>
            <a:endParaRPr sz="2400" b="1" spc="-100">
              <a:solidFill>
                <a:schemeClr val="tx1"/>
              </a:solidFill>
              <a:uFillTx/>
              <a:latin typeface="Times New Roman" panose="02020603050405020304" charset="0"/>
              <a:cs typeface="Times New Roman" panose="02020603050405020304" charset="0"/>
              <a:sym typeface="+mn-ea"/>
            </a:endParaRPr>
          </a:p>
          <a:p>
            <a:pPr algn="l"/>
            <a:r>
              <a:rPr sz="2400" b="1">
                <a:solidFill>
                  <a:schemeClr val="tx1"/>
                </a:solidFill>
                <a:latin typeface="Times New Roman" panose="02020603050405020304" charset="0"/>
                <a:cs typeface="Times New Roman" panose="02020603050405020304" charset="0"/>
                <a:sym typeface="+mn-ea"/>
              </a:rPr>
              <a:t>我认为和你一起工作的人都和你一样致力于同一个目标是非常重要的，这样你们就可以互相支持，保持彼此的活力。</a:t>
            </a:r>
            <a:endParaRPr sz="2400" b="1">
              <a:solidFill>
                <a:schemeClr val="tx1"/>
              </a:solidFill>
              <a:latin typeface="Times New Roman" panose="02020603050405020304" charset="0"/>
              <a:cs typeface="Times New Roman" panose="02020603050405020304" charset="0"/>
              <a:sym typeface="+mn-ea"/>
            </a:endParaRPr>
          </a:p>
        </p:txBody>
      </p:sp>
      <p:sp>
        <p:nvSpPr>
          <p:cNvPr id="17" name="文本框 16"/>
          <p:cNvSpPr txBox="1"/>
          <p:nvPr/>
        </p:nvSpPr>
        <p:spPr>
          <a:xfrm>
            <a:off x="4975860" y="822325"/>
            <a:ext cx="2239010" cy="583565"/>
          </a:xfrm>
          <a:prstGeom prst="rect">
            <a:avLst/>
          </a:prstGeom>
          <a:noFill/>
        </p:spPr>
        <p:txBody>
          <a:bodyPr wrap="square" rtlCol="0">
            <a:spAutoFit/>
          </a:bodyPr>
          <a:p>
            <a:pPr algn="l"/>
            <a:r>
              <a:rPr lang="zh-CN" altLang="en-US" sz="3200" b="1">
                <a:solidFill>
                  <a:srgbClr val="7030A0"/>
                </a:solidFill>
                <a:latin typeface="Times New Roman" panose="02020603050405020304" charset="0"/>
                <a:cs typeface="Times New Roman" panose="02020603050405020304" charset="0"/>
                <a:sym typeface="+mn-ea"/>
              </a:rPr>
              <a:t>精力充沛的</a:t>
            </a:r>
            <a:endParaRPr lang="zh-CN" altLang="en-US" sz="3200" b="1" kern="1000">
              <a:solidFill>
                <a:srgbClr val="7030A0"/>
              </a:solidFill>
              <a:latin typeface="Times New Roman" panose="02020603050405020304" charset="0"/>
              <a:cs typeface="Times New Roman" panose="02020603050405020304" charset="0"/>
              <a:sym typeface="+mn-ea"/>
            </a:endParaRPr>
          </a:p>
        </p:txBody>
      </p:sp>
      <p:sp>
        <p:nvSpPr>
          <p:cNvPr id="18" name="文本框 17"/>
          <p:cNvSpPr txBox="1"/>
          <p:nvPr/>
        </p:nvSpPr>
        <p:spPr>
          <a:xfrm>
            <a:off x="9186545" y="1405890"/>
            <a:ext cx="1247775" cy="460375"/>
          </a:xfrm>
          <a:prstGeom prst="rect">
            <a:avLst/>
          </a:prstGeom>
          <a:noFill/>
        </p:spPr>
        <p:txBody>
          <a:bodyPr wrap="square" rtlCol="0">
            <a:spAutoFit/>
          </a:bodyPr>
          <a:p>
            <a:pPr lvl="0" algn="l">
              <a:buClrTx/>
              <a:buSzTx/>
              <a:buFontTx/>
            </a:pPr>
            <a:r>
              <a:rPr lang="en-US" sz="2400" b="1" kern="1000">
                <a:solidFill>
                  <a:srgbClr val="7030A0"/>
                </a:solidFill>
                <a:latin typeface="Times New Roman" panose="02020603050405020304" charset="0"/>
                <a:cs typeface="Times New Roman" panose="02020603050405020304" charset="0"/>
                <a:sym typeface="+mn-ea"/>
              </a:rPr>
              <a:t>  </a:t>
            </a:r>
            <a:r>
              <a:rPr sz="2400" b="1">
                <a:solidFill>
                  <a:schemeClr val="accent4">
                    <a:lumMod val="50000"/>
                  </a:schemeClr>
                </a:solidFill>
                <a:latin typeface="Times New Roman" panose="02020603050405020304" charset="0"/>
                <a:cs typeface="Times New Roman" panose="02020603050405020304" charset="0"/>
                <a:sym typeface="+mn-ea"/>
              </a:rPr>
              <a:t>energy</a:t>
            </a:r>
            <a:endParaRPr lang="en-US" sz="2400" b="1" kern="1000">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6873240" y="2141220"/>
            <a:ext cx="1322705" cy="460375"/>
          </a:xfrm>
          <a:prstGeom prst="rect">
            <a:avLst/>
          </a:prstGeom>
          <a:noFill/>
        </p:spPr>
        <p:txBody>
          <a:bodyPr wrap="square" rtlCol="0">
            <a:spAutoFit/>
          </a:bodyPr>
          <a:p>
            <a:pPr lvl="0" algn="l">
              <a:buClrTx/>
              <a:buSzTx/>
              <a:buFontTx/>
            </a:pPr>
            <a:r>
              <a:rPr lang="en-US" sz="2400" b="1" kern="1000">
                <a:solidFill>
                  <a:schemeClr val="accent4">
                    <a:lumMod val="50000"/>
                  </a:schemeClr>
                </a:solidFill>
                <a:latin typeface="Times New Roman" panose="02020603050405020304" charset="0"/>
                <a:cs typeface="Times New Roman" panose="02020603050405020304" charset="0"/>
                <a:sym typeface="+mn-ea"/>
              </a:rPr>
              <a:t>  </a:t>
            </a:r>
            <a:r>
              <a:rPr sz="2400" b="1">
                <a:solidFill>
                  <a:schemeClr val="accent4">
                    <a:lumMod val="50000"/>
                  </a:schemeClr>
                </a:solidFill>
                <a:latin typeface="Times New Roman" panose="02020603050405020304" charset="0"/>
                <a:cs typeface="Times New Roman" panose="02020603050405020304" charset="0"/>
                <a:sym typeface="+mn-ea"/>
              </a:rPr>
              <a:t>energy</a:t>
            </a:r>
            <a:endParaRPr lang="en-US" sz="2400" b="1" kern="1000">
              <a:solidFill>
                <a:schemeClr val="accent4">
                  <a:lumMod val="50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5039995" y="3249295"/>
            <a:ext cx="1717675" cy="460375"/>
          </a:xfrm>
          <a:prstGeom prst="rect">
            <a:avLst/>
          </a:prstGeom>
          <a:noFill/>
        </p:spPr>
        <p:txBody>
          <a:bodyPr wrap="square" rtlCol="0">
            <a:spAutoFit/>
          </a:bodyPr>
          <a:p>
            <a:pPr lvl="0" algn="l">
              <a:buClrTx/>
              <a:buSzTx/>
              <a:buFontTx/>
            </a:pPr>
            <a:r>
              <a:rPr lang="en-US" sz="2400" b="1" kern="1000">
                <a:solidFill>
                  <a:schemeClr val="accent4">
                    <a:lumMod val="50000"/>
                  </a:schemeClr>
                </a:solidFill>
                <a:latin typeface="Times New Roman" panose="02020603050405020304" charset="0"/>
                <a:cs typeface="Times New Roman" panose="02020603050405020304" charset="0"/>
                <a:sym typeface="+mn-ea"/>
              </a:rPr>
              <a:t>  </a:t>
            </a:r>
            <a:r>
              <a:rPr sz="2400" b="1">
                <a:solidFill>
                  <a:schemeClr val="accent4">
                    <a:lumMod val="50000"/>
                  </a:schemeClr>
                </a:solidFill>
                <a:latin typeface="Times New Roman" panose="02020603050405020304" charset="0"/>
                <a:cs typeface="Times New Roman" panose="02020603050405020304" charset="0"/>
                <a:sym typeface="+mn-ea"/>
              </a:rPr>
              <a:t>energetic</a:t>
            </a:r>
            <a:endParaRPr lang="en-US" sz="2400" b="1" kern="1000">
              <a:solidFill>
                <a:schemeClr val="accent4">
                  <a:lumMod val="50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7433310" y="4361180"/>
            <a:ext cx="1717675" cy="460375"/>
          </a:xfrm>
          <a:prstGeom prst="rect">
            <a:avLst/>
          </a:prstGeom>
          <a:noFill/>
        </p:spPr>
        <p:txBody>
          <a:bodyPr wrap="square" rtlCol="0">
            <a:spAutoFit/>
          </a:bodyPr>
          <a:p>
            <a:pPr lvl="0" algn="l">
              <a:buClrTx/>
              <a:buSzTx/>
              <a:buFontTx/>
            </a:pPr>
            <a:r>
              <a:rPr lang="en-US" sz="2400" b="1" kern="1000">
                <a:solidFill>
                  <a:schemeClr val="accent4">
                    <a:lumMod val="50000"/>
                  </a:schemeClr>
                </a:solidFill>
                <a:latin typeface="Times New Roman" panose="02020603050405020304" charset="0"/>
                <a:cs typeface="Times New Roman" panose="02020603050405020304" charset="0"/>
                <a:sym typeface="+mn-ea"/>
              </a:rPr>
              <a:t>  </a:t>
            </a:r>
            <a:r>
              <a:rPr sz="2400" b="1" spc="-100">
                <a:solidFill>
                  <a:schemeClr val="accent4">
                    <a:lumMod val="50000"/>
                  </a:schemeClr>
                </a:solidFill>
                <a:uFillTx/>
                <a:latin typeface="Times New Roman" panose="02020603050405020304" charset="0"/>
                <a:cs typeface="Times New Roman" panose="02020603050405020304" charset="0"/>
                <a:sym typeface="+mn-ea"/>
              </a:rPr>
              <a:t>energetic</a:t>
            </a:r>
            <a:endParaRPr lang="en-US" sz="2400" b="1" kern="1000" spc="-100">
              <a:solidFill>
                <a:schemeClr val="accent4">
                  <a:lumMod val="50000"/>
                </a:schemeClr>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14" grpId="0"/>
      <p:bldP spid="17" grpId="0"/>
      <p:bldP spid="18" grpId="0"/>
      <p:bldP spid="7"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149225"/>
            <a:ext cx="12192000" cy="255333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31. cure [kjʊə; kjɔː]vt.</a:t>
            </a:r>
            <a:r>
              <a:rPr lang="en-US" sz="3200" b="1">
                <a:latin typeface="Times New Roman" panose="02020603050405020304" charset="0"/>
                <a:ea typeface="宋体" panose="02010600030101010101" pitchFamily="2" charset="-122"/>
                <a:cs typeface="Times New Roman" panose="02020603050405020304" charset="0"/>
              </a:rPr>
              <a:t>&amp;vi.</a:t>
            </a:r>
            <a:r>
              <a:rPr lang="en-US" sz="3200" b="1">
                <a:latin typeface="Times New Roman" panose="02020603050405020304" charset="0"/>
                <a:ea typeface="宋体" panose="02010600030101010101" pitchFamily="2" charset="-122"/>
              </a:rPr>
              <a:t> </a:t>
            </a:r>
            <a:r>
              <a:rPr lang="en-US" sz="3200" b="1">
                <a:ea typeface="宋体" panose="02010600030101010101" pitchFamily="2" charset="-122"/>
              </a:rPr>
              <a:t>__________</a:t>
            </a:r>
            <a:r>
              <a:rPr lang="en-US" sz="3200" b="1">
                <a:latin typeface="Times New Roman" panose="02020603050405020304" charset="0"/>
                <a:ea typeface="宋体" panose="02010600030101010101" pitchFamily="2" charset="-122"/>
                <a:cs typeface="Times New Roman" panose="02020603050405020304" charset="0"/>
              </a:rPr>
              <a:t>n.</a:t>
            </a:r>
            <a:r>
              <a:rPr lang="en-US" altLang="zh-CN" sz="3200" b="1">
                <a:latin typeface="Times New Roman" panose="02020603050405020304" charset="0"/>
                <a:ea typeface="宋体" panose="02010600030101010101" pitchFamily="2" charset="-122"/>
              </a:rPr>
              <a:t>___________</a:t>
            </a:r>
            <a:r>
              <a:rPr lang="zh-CN" sz="3200" b="1">
                <a:latin typeface="Times New Roman" panose="02020603050405020304" charset="0"/>
                <a:ea typeface="宋体" panose="02010600030101010101" pitchFamily="2" charset="-122"/>
              </a:rPr>
              <a:t>词源：</a:t>
            </a:r>
            <a:r>
              <a:rPr lang="en-US" sz="3200" b="1">
                <a:latin typeface="Times New Roman" panose="02020603050405020304" charset="0"/>
                <a:ea typeface="宋体" panose="02010600030101010101" pitchFamily="2" charset="-122"/>
                <a:cs typeface="Times New Roman" panose="02020603050405020304" charset="0"/>
              </a:rPr>
              <a:t>care(</a:t>
            </a:r>
            <a:r>
              <a:rPr lang="zh-CN" sz="3200" b="1">
                <a:latin typeface="Times New Roman" panose="02020603050405020304" charset="0"/>
                <a:ea typeface="宋体" panose="02010600030101010101" pitchFamily="2" charset="-122"/>
              </a:rPr>
              <a:t>关心</a:t>
            </a:r>
            <a:r>
              <a:rPr lang="en-US" sz="3200" b="1">
                <a:latin typeface="Times New Roman" panose="02020603050405020304" charset="0"/>
                <a:ea typeface="宋体" panose="02010600030101010101" pitchFamily="2" charset="-122"/>
              </a:rPr>
              <a:t>)——&gt;cure(</a:t>
            </a:r>
            <a:r>
              <a:rPr lang="zh-CN" sz="3200" b="1">
                <a:latin typeface="Times New Roman" panose="02020603050405020304" charset="0"/>
                <a:ea typeface="宋体" panose="02010600030101010101" pitchFamily="2" charset="-122"/>
              </a:rPr>
              <a:t>治愈</a:t>
            </a:r>
            <a:r>
              <a:rPr lang="en-US" sz="3200" b="1">
                <a:latin typeface="Times New Roman" panose="02020603050405020304" charset="0"/>
                <a:ea typeface="宋体" panose="02010600030101010101" pitchFamily="2" charset="-122"/>
              </a:rPr>
              <a:t>)</a:t>
            </a:r>
            <a:endParaRPr lang="en-US" sz="3200" b="1">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rPr>
              <a:t>__________________</a:t>
            </a:r>
            <a:r>
              <a:rPr lang="zh-CN" sz="3200" b="1">
                <a:latin typeface="Times New Roman" panose="02020603050405020304" charset="0"/>
                <a:ea typeface="宋体" panose="02010600030101010101" pitchFamily="2" charset="-122"/>
              </a:rPr>
              <a:t>治愈某人某种疾病</a:t>
            </a:r>
            <a:endParaRPr lang="en-US" sz="3200" b="1">
              <a:latin typeface="Times New Roman" panose="02020603050405020304" charset="0"/>
              <a:ea typeface="宋体" panose="02010600030101010101" pitchFamily="2" charset="-122"/>
              <a:cs typeface="Times New Roman" panose="02020603050405020304" charset="0"/>
            </a:endParaRPr>
          </a:p>
          <a:p>
            <a:pPr indent="0"/>
            <a:r>
              <a:rPr lang="en-US" sz="3200" b="1">
                <a:latin typeface="Times New Roman" panose="02020603050405020304" charset="0"/>
                <a:ea typeface="宋体" panose="02010600030101010101" pitchFamily="2" charset="-122"/>
                <a:cs typeface="Times New Roman" panose="02020603050405020304" charset="0"/>
              </a:rPr>
              <a:t>__________________</a:t>
            </a:r>
            <a:r>
              <a:rPr lang="zh-CN" sz="3200" b="1">
                <a:latin typeface="Times New Roman" panose="02020603050405020304" charset="0"/>
                <a:ea typeface="宋体" panose="02010600030101010101" pitchFamily="2" charset="-122"/>
              </a:rPr>
              <a:t>某种疾病的疗法</a:t>
            </a:r>
            <a:endParaRPr lang="en-US" sz="3200" b="0">
              <a:latin typeface="Times New Roman" panose="02020603050405020304" charset="0"/>
              <a:ea typeface="宋体" panose="02010600030101010101" pitchFamily="2" charset="-122"/>
            </a:endParaRPr>
          </a:p>
          <a:p>
            <a:endParaRPr lang="zh-CN" altLang="en-US" sz="3200"/>
          </a:p>
        </p:txBody>
      </p:sp>
      <p:graphicFrame>
        <p:nvGraphicFramePr>
          <p:cNvPr id="2" name="表格 1"/>
          <p:cNvGraphicFramePr/>
          <p:nvPr>
            <p:custDataLst>
              <p:tags r:id="rId1"/>
            </p:custDataLst>
          </p:nvPr>
        </p:nvGraphicFramePr>
        <p:xfrm>
          <a:off x="57150" y="2636520"/>
          <a:ext cx="12042775" cy="3307080"/>
        </p:xfrm>
        <a:graphic>
          <a:graphicData uri="http://schemas.openxmlformats.org/drawingml/2006/table">
            <a:tbl>
              <a:tblPr firstRow="1" bandRow="1">
                <a:tableStyleId>{5940675A-B579-460E-94D1-54222C63F5DA}</a:tableStyleId>
              </a:tblPr>
              <a:tblGrid>
                <a:gridCol w="1675765"/>
                <a:gridCol w="10367010"/>
              </a:tblGrid>
              <a:tr h="775335">
                <a:tc>
                  <a:txBody>
                    <a:bodyPr/>
                    <a:p>
                      <a:pPr indent="0">
                        <a:buNone/>
                      </a:pP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强调“治愈”</a:t>
                      </a:r>
                      <a:r>
                        <a:rPr lang="zh-CN" altLang="en-US" sz="2400" b="0">
                          <a:latin typeface="宋体" panose="02010600030101010101" pitchFamily="2" charset="-122"/>
                          <a:ea typeface="宋体" panose="02010600030101010101" pitchFamily="2" charset="-122"/>
                          <a:cs typeface="宋体" panose="02010600030101010101" pitchFamily="2" charset="-122"/>
                        </a:rPr>
                        <a:t>、</a:t>
                      </a:r>
                      <a:r>
                        <a:rPr lang="en-US" sz="2400" b="0">
                          <a:latin typeface="宋体" panose="02010600030101010101" pitchFamily="2" charset="-122"/>
                          <a:ea typeface="宋体" panose="02010600030101010101" pitchFamily="2" charset="-122"/>
                          <a:cs typeface="宋体" panose="02010600030101010101" pitchFamily="2" charset="-122"/>
                        </a:rPr>
                        <a:t>“使摆脱”，指治愈某种疾病或改正不良习气。</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95020">
                <a:tc>
                  <a:txBody>
                    <a:bodyPr/>
                    <a:p>
                      <a:pPr indent="0">
                        <a:buNone/>
                      </a:pP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强调医治的过程，并不涉及治疗的结果</a:t>
                      </a:r>
                      <a:r>
                        <a:rPr lang="zh-CN" altLang="en-US" sz="2400" b="0">
                          <a:latin typeface="宋体" panose="02010600030101010101" pitchFamily="2" charset="-122"/>
                          <a:ea typeface="宋体" panose="02010600030101010101" pitchFamily="2" charset="-122"/>
                          <a:cs typeface="宋体" panose="02010600030101010101" pitchFamily="2" charset="-122"/>
                        </a:rPr>
                        <a:t>。</a:t>
                      </a:r>
                      <a:endParaRPr lang="zh-CN"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67080">
                <a:tc>
                  <a:txBody>
                    <a:bodyPr/>
                    <a:p>
                      <a:pPr indent="0">
                        <a:buNone/>
                      </a:pP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强调“使伤口愈合”，不能用于治疗感冒或疾病，也可指伤口自身愈合</a:t>
                      </a:r>
                      <a:r>
                        <a:rPr lang="zh-CN" altLang="en-US" sz="2400" b="0">
                          <a:latin typeface="宋体" panose="02010600030101010101" pitchFamily="2" charset="-122"/>
                          <a:ea typeface="宋体" panose="02010600030101010101" pitchFamily="2" charset="-122"/>
                          <a:cs typeface="宋体" panose="02010600030101010101" pitchFamily="2" charset="-122"/>
                        </a:rPr>
                        <a:t>。</a:t>
                      </a:r>
                      <a:endParaRPr lang="zh-CN"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69645">
                <a:tc>
                  <a:txBody>
                    <a:bodyPr/>
                    <a:p>
                      <a:pPr indent="0">
                        <a:buNone/>
                      </a:pP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强调自身恢复健康，不涉及治疗的过程</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172720" y="2702560"/>
            <a:ext cx="111823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cs typeface="Times New Roman" panose="02020603050405020304" charset="0"/>
                <a:sym typeface="+mn-ea"/>
              </a:rPr>
              <a:t>cure</a:t>
            </a:r>
            <a:endPar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5" name="文本框 4"/>
          <p:cNvSpPr txBox="1"/>
          <p:nvPr/>
        </p:nvSpPr>
        <p:spPr>
          <a:xfrm>
            <a:off x="172720" y="3481070"/>
            <a:ext cx="111823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cs typeface="Times New Roman" panose="02020603050405020304" charset="0"/>
                <a:sym typeface="+mn-ea"/>
              </a:rPr>
              <a:t>treat</a:t>
            </a:r>
            <a:endParaRPr lang="en-US" sz="3200" b="1">
              <a:solidFill>
                <a:schemeClr val="accent4">
                  <a:lumMod val="50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172720" y="4252595"/>
            <a:ext cx="1118235" cy="583565"/>
          </a:xfrm>
          <a:prstGeom prst="rect">
            <a:avLst/>
          </a:prstGeom>
          <a:noFill/>
        </p:spPr>
        <p:txBody>
          <a:bodyPr wrap="square" rtlCol="0">
            <a:spAutoFit/>
          </a:bodyPr>
          <a:p>
            <a:pPr indent="0">
              <a:buNone/>
            </a:pPr>
            <a:r>
              <a:rPr lang="en-US" sz="3200" b="1">
                <a:solidFill>
                  <a:schemeClr val="accent4">
                    <a:lumMod val="50000"/>
                  </a:schemeClr>
                </a:solidFill>
                <a:latin typeface="Times New Roman" panose="02020603050405020304" charset="0"/>
                <a:cs typeface="Times New Roman" panose="02020603050405020304" charset="0"/>
                <a:sym typeface="+mn-ea"/>
              </a:rPr>
              <a:t>heal</a:t>
            </a:r>
            <a:endParaRPr lang="en-US" sz="3200" b="1">
              <a:solidFill>
                <a:schemeClr val="accent4">
                  <a:lumMod val="50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57150" y="5135245"/>
            <a:ext cx="1645285" cy="583565"/>
          </a:xfrm>
          <a:prstGeom prst="rect">
            <a:avLst/>
          </a:prstGeom>
          <a:noFill/>
        </p:spPr>
        <p:txBody>
          <a:bodyPr wrap="square" rtlCol="0">
            <a:spAutoFit/>
          </a:bodyPr>
          <a:p>
            <a:pPr indent="0">
              <a:buNone/>
            </a:pPr>
            <a:r>
              <a:rPr lang="en-US" sz="3200" b="1">
                <a:solidFill>
                  <a:schemeClr val="accent4">
                    <a:lumMod val="50000"/>
                  </a:schemeClr>
                </a:solidFill>
                <a:latin typeface="Times New Roman" panose="02020603050405020304" charset="0"/>
                <a:cs typeface="Times New Roman" panose="02020603050405020304" charset="0"/>
                <a:sym typeface="+mn-ea"/>
              </a:rPr>
              <a:t>revover</a:t>
            </a:r>
            <a:endParaRPr lang="en-US" sz="3200" b="1">
              <a:solidFill>
                <a:schemeClr val="accent4">
                  <a:lumMod val="50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36830" y="1134110"/>
            <a:ext cx="387667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cure sb. of a disease</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101600" y="1616710"/>
            <a:ext cx="387667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 cure for a disease</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0" name="文本框 9"/>
          <p:cNvSpPr txBox="1"/>
          <p:nvPr/>
        </p:nvSpPr>
        <p:spPr>
          <a:xfrm>
            <a:off x="4895850" y="80645"/>
            <a:ext cx="208089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治愈</a:t>
            </a:r>
            <a:r>
              <a:rPr lang="en-US"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治疗</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文本框 10"/>
          <p:cNvSpPr txBox="1"/>
          <p:nvPr/>
        </p:nvSpPr>
        <p:spPr>
          <a:xfrm>
            <a:off x="7456805" y="80645"/>
            <a:ext cx="208089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治疗</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疗法</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35" y="151765"/>
            <a:ext cx="12192635" cy="6123940"/>
          </a:xfrm>
          <a:prstGeom prst="rect">
            <a:avLst/>
          </a:prstGeom>
          <a:noFill/>
          <a:ln w="9525">
            <a:noFill/>
          </a:ln>
        </p:spPr>
        <p:txBody>
          <a:bodyPr wrap="square">
            <a:spAutoFit/>
          </a:bodyPr>
          <a:p>
            <a:pPr indent="0"/>
            <a:r>
              <a:rPr lang="en-US" sz="2800" b="1">
                <a:latin typeface="Times New Roman" panose="02020603050405020304" charset="0"/>
                <a:ea typeface="宋体" panose="02010600030101010101" pitchFamily="2" charset="-122"/>
              </a:rPr>
              <a:t>This medicine should cure you </a:t>
            </a:r>
            <a:r>
              <a:rPr lang="en-US" sz="2800" b="1">
                <a:latin typeface="Times New Roman" panose="02020603050405020304" charset="0"/>
                <a:ea typeface="宋体" panose="02010600030101010101" pitchFamily="2" charset="-122"/>
                <a:cs typeface="Times New Roman" panose="02020603050405020304" charset="0"/>
              </a:rPr>
              <a:t>___ </a:t>
            </a:r>
            <a:r>
              <a:rPr lang="en-US" sz="2800" b="1">
                <a:latin typeface="Times New Roman" panose="02020603050405020304" charset="0"/>
                <a:ea typeface="宋体" panose="02010600030101010101" pitchFamily="2" charset="-122"/>
              </a:rPr>
              <a:t>your cold.</a:t>
            </a:r>
            <a:r>
              <a:rPr lang="zh-CN" sz="2800" b="1">
                <a:latin typeface="Times New Roman" panose="02020603050405020304" charset="0"/>
                <a:ea typeface="宋体" panose="02010600030101010101" pitchFamily="2" charset="-122"/>
              </a:rPr>
              <a:t>这种药应该能治好你的感冒。</a:t>
            </a:r>
            <a:r>
              <a:rPr lang="en-US" sz="2800" b="1">
                <a:latin typeface="Times New Roman" panose="02020603050405020304" charset="0"/>
                <a:ea typeface="宋体" panose="02010600030101010101" pitchFamily="2" charset="-122"/>
              </a:rPr>
              <a:t>Medical drugs sometimes cause more damage than they </a:t>
            </a:r>
            <a:r>
              <a:rPr lang="en-US" sz="2800" b="1">
                <a:latin typeface="Times New Roman" panose="02020603050405020304" charset="0"/>
                <a:ea typeface="宋体" panose="02010600030101010101" pitchFamily="2" charset="-122"/>
                <a:cs typeface="Times New Roman" panose="02020603050405020304" charset="0"/>
              </a:rPr>
              <a:t>_______</a:t>
            </a:r>
            <a:r>
              <a:rPr lang="en-US" sz="2800" b="1">
                <a:latin typeface="Times New Roman" panose="02020603050405020304" charset="0"/>
                <a:ea typeface="宋体" panose="02010600030101010101" pitchFamily="2" charset="-122"/>
              </a:rPr>
              <a:t>.</a:t>
            </a:r>
            <a:r>
              <a:rPr lang="en-US" sz="2800" b="1">
                <a:latin typeface="Times New Roman" panose="02020603050405020304" charset="0"/>
                <a:ea typeface="宋体" panose="02010600030101010101" pitchFamily="2" charset="-122"/>
                <a:cs typeface="Times New Roman" panose="02020603050405020304" charset="0"/>
              </a:rPr>
              <a:t>(2012</a:t>
            </a:r>
            <a:r>
              <a:rPr lang="zh-CN" sz="2800" b="1">
                <a:latin typeface="Times New Roman" panose="02020603050405020304" charset="0"/>
                <a:ea typeface="宋体" panose="02010600030101010101" pitchFamily="2" charset="-122"/>
              </a:rPr>
              <a:t>江苏</a:t>
            </a:r>
            <a:r>
              <a:rPr lang="en-US" sz="2800" b="1">
                <a:latin typeface="Times New Roman" panose="02020603050405020304" charset="0"/>
                <a:ea typeface="宋体" panose="02010600030101010101" pitchFamily="2" charset="-122"/>
              </a:rPr>
              <a:t>)</a:t>
            </a:r>
            <a:r>
              <a:rPr lang="zh-CN" sz="2800" b="1">
                <a:latin typeface="Times New Roman" panose="02020603050405020304" charset="0"/>
                <a:ea typeface="宋体" panose="02010600030101010101" pitchFamily="2" charset="-122"/>
              </a:rPr>
              <a:t>药物有时造成的损害比它们所能治愈的还要多。</a:t>
            </a:r>
            <a:r>
              <a:rPr lang="en-US" sz="2800" b="1">
                <a:latin typeface="Times New Roman" panose="02020603050405020304" charset="0"/>
                <a:ea typeface="宋体" panose="02010600030101010101" pitchFamily="2" charset="-122"/>
                <a:cs typeface="Times New Roman" panose="02020603050405020304" charset="0"/>
              </a:rPr>
              <a:t>E</a:t>
            </a:r>
            <a:r>
              <a:rPr lang="en-US" sz="2800" b="1">
                <a:latin typeface="Times New Roman" panose="02020603050405020304" charset="0"/>
                <a:ea typeface="宋体" panose="02010600030101010101" pitchFamily="2" charset="-122"/>
              </a:rPr>
              <a:t>mpathy can be a cure </a:t>
            </a:r>
            <a:r>
              <a:rPr lang="en-US" sz="2800" b="1">
                <a:latin typeface="Times New Roman" panose="02020603050405020304" charset="0"/>
                <a:ea typeface="宋体" panose="02010600030101010101" pitchFamily="2" charset="-122"/>
                <a:cs typeface="Times New Roman" panose="02020603050405020304" charset="0"/>
              </a:rPr>
              <a:t>____</a:t>
            </a:r>
            <a:r>
              <a:rPr lang="en-US" sz="2800" b="1">
                <a:latin typeface="Times New Roman" panose="02020603050405020304" charset="0"/>
                <a:ea typeface="宋体" panose="02010600030101010101" pitchFamily="2" charset="-122"/>
              </a:rPr>
              <a:t> loneliness, sadness, anxiety, and fear.</a:t>
            </a:r>
            <a:r>
              <a:rPr lang="en-US" sz="2800" b="1">
                <a:latin typeface="Times New Roman" panose="02020603050405020304" charset="0"/>
                <a:ea typeface="宋体" panose="02010600030101010101" pitchFamily="2" charset="-122"/>
                <a:cs typeface="Times New Roman" panose="02020603050405020304" charset="0"/>
              </a:rPr>
              <a:t>(2012</a:t>
            </a:r>
            <a:r>
              <a:rPr lang="zh-CN" sz="2800" b="1">
                <a:latin typeface="Times New Roman" panose="02020603050405020304" charset="0"/>
                <a:ea typeface="宋体" panose="02010600030101010101" pitchFamily="2" charset="-122"/>
              </a:rPr>
              <a:t>北京</a:t>
            </a:r>
            <a:r>
              <a:rPr lang="en-US" sz="2800" b="1">
                <a:latin typeface="Times New Roman" panose="02020603050405020304" charset="0"/>
                <a:ea typeface="宋体" panose="02010600030101010101" pitchFamily="2" charset="-122"/>
              </a:rPr>
              <a:t>)</a:t>
            </a:r>
            <a:r>
              <a:rPr lang="zh-CN" sz="2800" b="1">
                <a:latin typeface="Times New Roman" panose="02020603050405020304" charset="0"/>
                <a:ea typeface="宋体" panose="02010600030101010101" pitchFamily="2" charset="-122"/>
              </a:rPr>
              <a:t>共情可以治愈孤独、悲伤、焦虑和恐惧。</a:t>
            </a:r>
            <a:r>
              <a:rPr lang="en-US" sz="2800" b="1">
                <a:latin typeface="Times New Roman" panose="02020603050405020304" charset="0"/>
                <a:ea typeface="宋体" panose="02010600030101010101" pitchFamily="2" charset="-122"/>
                <a:cs typeface="Times New Roman" panose="02020603050405020304" charset="0"/>
              </a:rPr>
              <a:t>Neither </a:t>
            </a:r>
            <a:r>
              <a:rPr lang="en-US" sz="2800" b="1">
                <a:latin typeface="Times New Roman" panose="02020603050405020304" charset="0"/>
                <a:ea typeface="宋体" panose="02010600030101010101" pitchFamily="2" charset="-122"/>
              </a:rPr>
              <a:t>its cause </a:t>
            </a:r>
            <a:r>
              <a:rPr lang="en-US" sz="2800" b="1">
                <a:latin typeface="Times New Roman" panose="02020603050405020304" charset="0"/>
                <a:ea typeface="宋体" panose="02010600030101010101" pitchFamily="2" charset="-122"/>
                <a:cs typeface="Times New Roman" panose="02020603050405020304" charset="0"/>
              </a:rPr>
              <a:t>nor </a:t>
            </a:r>
            <a:r>
              <a:rPr lang="en-US" sz="2800" b="1">
                <a:latin typeface="Times New Roman" panose="02020603050405020304" charset="0"/>
                <a:ea typeface="宋体" panose="02010600030101010101" pitchFamily="2" charset="-122"/>
              </a:rPr>
              <a:t>its </a:t>
            </a:r>
            <a:r>
              <a:rPr lang="en-US" sz="2800" b="1">
                <a:latin typeface="Times New Roman" panose="02020603050405020304" charset="0"/>
                <a:ea typeface="宋体" panose="02010600030101010101" pitchFamily="2" charset="-122"/>
                <a:cs typeface="Times New Roman" panose="02020603050405020304" charset="0"/>
              </a:rPr>
              <a:t>_____</a:t>
            </a:r>
            <a:r>
              <a:rPr lang="en-US" sz="2800" b="1">
                <a:latin typeface="Times New Roman" panose="02020603050405020304" charset="0"/>
                <a:ea typeface="宋体" panose="02010600030101010101" pitchFamily="2" charset="-122"/>
              </a:rPr>
              <a:t> was understood. </a:t>
            </a:r>
            <a:endParaRPr lang="en-US" sz="2800" b="1">
              <a:latin typeface="Times New Roman" panose="02020603050405020304" charset="0"/>
              <a:ea typeface="宋体" panose="02010600030101010101" pitchFamily="2" charset="-122"/>
            </a:endParaRPr>
          </a:p>
          <a:p>
            <a:pPr indent="0"/>
            <a:r>
              <a:rPr lang="zh-CN" sz="2800" b="1">
                <a:latin typeface="Times New Roman" panose="02020603050405020304" charset="0"/>
                <a:ea typeface="宋体" panose="02010600030101010101" pitchFamily="2" charset="-122"/>
              </a:rPr>
              <a:t>人们既不知道它的起因，也不知道它的疗法。</a:t>
            </a:r>
            <a:r>
              <a:rPr lang="en-US" sz="2800" b="1">
                <a:latin typeface="Times New Roman" panose="02020603050405020304" charset="0"/>
                <a:ea typeface="宋体" panose="02010600030101010101" pitchFamily="2" charset="-122"/>
              </a:rPr>
              <a:t>The doctor </a:t>
            </a:r>
            <a:r>
              <a:rPr lang="en-US" sz="2800" b="1">
                <a:latin typeface="Times New Roman" panose="02020603050405020304" charset="0"/>
                <a:ea typeface="宋体" panose="02010600030101010101" pitchFamily="2" charset="-122"/>
                <a:cs typeface="Times New Roman" panose="02020603050405020304" charset="0"/>
              </a:rPr>
              <a:t>______</a:t>
            </a:r>
            <a:r>
              <a:rPr lang="en-US" sz="2800" b="1">
                <a:latin typeface="Times New Roman" panose="02020603050405020304" charset="0"/>
                <a:ea typeface="宋体" panose="02010600030101010101" pitchFamily="2" charset="-122"/>
              </a:rPr>
              <a:t> her of a bad cold.</a:t>
            </a:r>
            <a:r>
              <a:rPr lang="zh-CN" sz="2800" b="1">
                <a:ea typeface="宋体" panose="02010600030101010101" pitchFamily="2" charset="-122"/>
              </a:rPr>
              <a:t>医生治好了她的重感冒。</a:t>
            </a:r>
            <a:r>
              <a:rPr lang="en-US" sz="2800" b="1">
                <a:latin typeface="Times New Roman" panose="02020603050405020304" charset="0"/>
                <a:ea typeface="宋体" panose="02010600030101010101" pitchFamily="2" charset="-122"/>
              </a:rPr>
              <a:t>That will </a:t>
            </a:r>
            <a:r>
              <a:rPr lang="en-US" sz="2800" b="1">
                <a:latin typeface="Times New Roman" panose="02020603050405020304" charset="0"/>
                <a:ea typeface="宋体" panose="02010600030101010101" pitchFamily="2" charset="-122"/>
                <a:cs typeface="Times New Roman" panose="02020603050405020304" charset="0"/>
              </a:rPr>
              <a:t>____</a:t>
            </a:r>
            <a:r>
              <a:rPr lang="en-US" sz="2800" b="1">
                <a:latin typeface="Times New Roman" panose="02020603050405020304" charset="0"/>
                <a:ea typeface="宋体" panose="02010600030101010101" pitchFamily="2" charset="-122"/>
              </a:rPr>
              <a:t> him of his bad habits.</a:t>
            </a:r>
            <a:r>
              <a:rPr lang="zh-CN" sz="2800" b="1">
                <a:ea typeface="宋体" panose="02010600030101010101" pitchFamily="2" charset="-122"/>
              </a:rPr>
              <a:t>那将改正他的坏习惯。</a:t>
            </a:r>
            <a:r>
              <a:rPr lang="en-US" sz="2800" b="1">
                <a:latin typeface="Times New Roman" panose="02020603050405020304" charset="0"/>
                <a:ea typeface="宋体" panose="02010600030101010101" pitchFamily="2" charset="-122"/>
              </a:rPr>
              <a:t>There are only two doctors to </a:t>
            </a:r>
            <a:r>
              <a:rPr lang="en-US" sz="2800" b="1">
                <a:latin typeface="Times New Roman" panose="02020603050405020304" charset="0"/>
                <a:ea typeface="宋体" panose="02010600030101010101" pitchFamily="2" charset="-122"/>
                <a:cs typeface="Times New Roman" panose="02020603050405020304" charset="0"/>
              </a:rPr>
              <a:t>_____</a:t>
            </a:r>
            <a:r>
              <a:rPr lang="en-US" sz="2800" b="1">
                <a:latin typeface="Times New Roman" panose="02020603050405020304" charset="0"/>
                <a:ea typeface="宋体" panose="02010600030101010101" pitchFamily="2" charset="-122"/>
              </a:rPr>
              <a:t> more than 50 patients.</a:t>
            </a:r>
            <a:endParaRPr lang="en-US" sz="2800" b="1">
              <a:latin typeface="Times New Roman" panose="02020603050405020304" charset="0"/>
              <a:ea typeface="宋体" panose="02010600030101010101" pitchFamily="2" charset="-122"/>
            </a:endParaRPr>
          </a:p>
          <a:p>
            <a:pPr indent="0"/>
            <a:r>
              <a:rPr lang="zh-CN" sz="2800" b="1">
                <a:ea typeface="宋体" panose="02010600030101010101" pitchFamily="2" charset="-122"/>
              </a:rPr>
              <a:t>只有两名医生来治疗</a:t>
            </a:r>
            <a:r>
              <a:rPr lang="en-US" sz="2800" b="1">
                <a:latin typeface="Times New Roman" panose="02020603050405020304" charset="0"/>
                <a:ea typeface="宋体" panose="02010600030101010101" pitchFamily="2" charset="-122"/>
              </a:rPr>
              <a:t>50</a:t>
            </a:r>
            <a:r>
              <a:rPr lang="zh-CN" sz="2800" b="1">
                <a:ea typeface="宋体" panose="02010600030101010101" pitchFamily="2" charset="-122"/>
              </a:rPr>
              <a:t>多个病人。</a:t>
            </a:r>
            <a:r>
              <a:rPr lang="en-US" sz="2800" b="1">
                <a:latin typeface="Times New Roman" panose="02020603050405020304" charset="0"/>
                <a:ea typeface="宋体" panose="02010600030101010101" pitchFamily="2" charset="-122"/>
              </a:rPr>
              <a:t>The wound on my arm has </a:t>
            </a:r>
            <a:r>
              <a:rPr lang="en-US" sz="2800" b="1">
                <a:latin typeface="Times New Roman" panose="02020603050405020304" charset="0"/>
                <a:ea typeface="宋体" panose="02010600030101010101" pitchFamily="2" charset="-122"/>
                <a:cs typeface="Times New Roman" panose="02020603050405020304" charset="0"/>
              </a:rPr>
              <a:t>_______</a:t>
            </a:r>
            <a:r>
              <a:rPr lang="en-US" sz="2800" b="1">
                <a:latin typeface="Times New Roman" panose="02020603050405020304" charset="0"/>
                <a:ea typeface="宋体" panose="02010600030101010101" pitchFamily="2" charset="-122"/>
              </a:rPr>
              <a:t>.</a:t>
            </a:r>
            <a:r>
              <a:rPr lang="zh-CN" sz="2800" b="1">
                <a:ea typeface="宋体" panose="02010600030101010101" pitchFamily="2" charset="-122"/>
              </a:rPr>
              <a:t>我胳膊上的伤已痊愈了。</a:t>
            </a:r>
            <a:r>
              <a:rPr lang="en-US" sz="2800" b="1">
                <a:latin typeface="Times New Roman" panose="02020603050405020304" charset="0"/>
                <a:ea typeface="宋体" panose="02010600030101010101" pitchFamily="2" charset="-122"/>
              </a:rPr>
              <a:t>He’s now fully </a:t>
            </a:r>
            <a:r>
              <a:rPr lang="en-US" sz="2800" b="1">
                <a:latin typeface="Times New Roman" panose="02020603050405020304" charset="0"/>
                <a:ea typeface="宋体" panose="02010600030101010101" pitchFamily="2" charset="-122"/>
                <a:cs typeface="Times New Roman" panose="02020603050405020304" charset="0"/>
              </a:rPr>
              <a:t>_________</a:t>
            </a:r>
            <a:r>
              <a:rPr lang="en-US" sz="2800" b="1">
                <a:latin typeface="Times New Roman" panose="02020603050405020304" charset="0"/>
                <a:ea typeface="宋体" panose="02010600030101010101" pitchFamily="2" charset="-122"/>
              </a:rPr>
              <a:t> from his bad cold.</a:t>
            </a:r>
            <a:r>
              <a:rPr lang="zh-CN" sz="2800" b="1">
                <a:ea typeface="宋体" panose="02010600030101010101" pitchFamily="2" charset="-122"/>
              </a:rPr>
              <a:t>他现在已完全从重感冒中康复了。</a:t>
            </a:r>
            <a:endParaRPr lang="zh-CN" sz="2800" b="1">
              <a:ea typeface="宋体" panose="02010600030101010101" pitchFamily="2" charset="-122"/>
            </a:endParaRPr>
          </a:p>
          <a:p>
            <a:pPr indent="0"/>
            <a:endParaRPr lang="zh-CN" altLang="en-US" sz="2800" b="1"/>
          </a:p>
        </p:txBody>
      </p:sp>
      <p:sp>
        <p:nvSpPr>
          <p:cNvPr id="3" name="文本框 2"/>
          <p:cNvSpPr txBox="1"/>
          <p:nvPr/>
        </p:nvSpPr>
        <p:spPr>
          <a:xfrm>
            <a:off x="4778375" y="151765"/>
            <a:ext cx="504190"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of</a:t>
            </a:r>
            <a:endParaRPr lang="en-US"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nvSpPr>
        <p:spPr>
          <a:xfrm>
            <a:off x="8708390" y="602615"/>
            <a:ext cx="890270" cy="521970"/>
          </a:xfrm>
          <a:prstGeom prst="rect">
            <a:avLst/>
          </a:prstGeom>
          <a:noFill/>
        </p:spPr>
        <p:txBody>
          <a:bodyPr wrap="square" rtlCol="0">
            <a:spAutoFit/>
          </a:bodyPr>
          <a:p>
            <a:pPr lvl="0" algn="l">
              <a:buClrTx/>
              <a:buSzTx/>
              <a:buFontTx/>
            </a:pP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cure</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3743325" y="1470025"/>
            <a:ext cx="890270"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sym typeface="+mn-ea"/>
              </a:rPr>
              <a:t>for</a:t>
            </a:r>
            <a:endParaRPr lang="en-US"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3743325" y="2276475"/>
            <a:ext cx="890270"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sym typeface="+mn-ea"/>
              </a:rPr>
              <a:t>cure</a:t>
            </a:r>
            <a:endParaRPr lang="en-US"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1842135" y="3168015"/>
            <a:ext cx="1203960"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sym typeface="+mn-ea"/>
              </a:rPr>
              <a:t>cured</a:t>
            </a:r>
            <a:endParaRPr lang="en-US"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1492250" y="3568700"/>
            <a:ext cx="1203960"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sym typeface="+mn-ea"/>
              </a:rPr>
              <a:t>cure</a:t>
            </a:r>
            <a:endParaRPr lang="en-US"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4633595" y="3999865"/>
            <a:ext cx="1203960"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sym typeface="+mn-ea"/>
              </a:rPr>
              <a:t>treat</a:t>
            </a:r>
            <a:endParaRPr lang="en-US"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4263390" y="4857115"/>
            <a:ext cx="1203960"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sym typeface="+mn-ea"/>
              </a:rPr>
              <a:t>healed</a:t>
            </a:r>
            <a:endParaRPr lang="en-US"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10" name="文本框 9"/>
          <p:cNvSpPr txBox="1"/>
          <p:nvPr/>
        </p:nvSpPr>
        <p:spPr>
          <a:xfrm>
            <a:off x="2301240" y="5278120"/>
            <a:ext cx="1891665"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sym typeface="+mn-ea"/>
              </a:rPr>
              <a:t>recovered</a:t>
            </a:r>
            <a:endParaRPr lang="en-US"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6" grpId="0"/>
      <p:bldP spid="7" grpId="0"/>
      <p:bldP spid="8" grpId="0"/>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1365" cy="673925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32. absorb [əb'zɔːb; -'sɔːb]vt. </a:t>
            </a:r>
            <a:r>
              <a:rPr lang="en-US" altLang="zh-CN" sz="3200" b="1">
                <a:ea typeface="宋体" panose="02010600030101010101" pitchFamily="2" charset="-122"/>
              </a:rPr>
              <a:t>_________________</a:t>
            </a:r>
            <a:endParaRPr lang="en-US" sz="3200" b="1">
              <a:latin typeface="Times New Roman" panose="02020603050405020304" charset="0"/>
              <a:ea typeface="宋体" panose="02010600030101010101" pitchFamily="2" charset="-122"/>
              <a:cs typeface="Times New Roman" panose="02020603050405020304" charset="0"/>
              <a:sym typeface="+mn-ea"/>
            </a:endParaRPr>
          </a:p>
          <a:p>
            <a:pPr indent="0"/>
            <a:r>
              <a:rPr lang="en-US" sz="3200" b="1">
                <a:latin typeface="Times New Roman" panose="02020603050405020304" charset="0"/>
                <a:ea typeface="宋体" panose="02010600030101010101" pitchFamily="2" charset="-122"/>
                <a:cs typeface="Times New Roman" panose="02020603050405020304" charset="0"/>
                <a:sym typeface="+mn-ea"/>
              </a:rPr>
              <a:t>_______________ </a:t>
            </a:r>
            <a:r>
              <a:rPr lang="zh-CN" sz="3200" b="1">
                <a:latin typeface="Times New Roman" panose="02020603050405020304" charset="0"/>
                <a:ea typeface="宋体" panose="02010600030101010101" pitchFamily="2" charset="-122"/>
                <a:sym typeface="+mn-ea"/>
              </a:rPr>
              <a:t>全神贯注于，被……所吸引</a:t>
            </a:r>
            <a:endParaRPr lang="zh-CN" sz="3200" b="1">
              <a:latin typeface="Times New Roman" panose="02020603050405020304" charset="0"/>
              <a:ea typeface="宋体" panose="02010600030101010101" pitchFamily="2" charset="-122"/>
              <a:sym typeface="+mn-ea"/>
            </a:endParaRPr>
          </a:p>
          <a:p>
            <a:pPr indent="0"/>
            <a:r>
              <a:rPr lang="en-US" sz="3200" b="1">
                <a:latin typeface="Times New Roman" panose="02020603050405020304" charset="0"/>
                <a:ea typeface="宋体" panose="02010600030101010101" pitchFamily="2" charset="-122"/>
                <a:sym typeface="+mn-ea"/>
              </a:rPr>
              <a:t>__________ [əb'zɔːpʃ(ə)n; -'sɔːp-]n. </a:t>
            </a:r>
            <a:r>
              <a:rPr lang="zh-CN" sz="3200" b="1">
                <a:ea typeface="宋体" panose="02010600030101010101" pitchFamily="2" charset="-122"/>
                <a:sym typeface="+mn-ea"/>
              </a:rPr>
              <a:t>吸收；全神贯注，专心致志</a:t>
            </a:r>
            <a:endParaRPr lang="en-US" sz="3200" b="0">
              <a:latin typeface="Times New Roman" panose="02020603050405020304" charset="0"/>
              <a:ea typeface="宋体" panose="02010600030101010101" pitchFamily="2" charset="-122"/>
            </a:endParaRPr>
          </a:p>
          <a:p>
            <a:pPr indent="0"/>
            <a:endParaRPr lang="en-US" sz="2400" b="0">
              <a:latin typeface="Times New Roman" panose="02020603050405020304" charset="0"/>
              <a:ea typeface="宋体" panose="02010600030101010101" pitchFamily="2" charset="-122"/>
            </a:endParaRPr>
          </a:p>
          <a:p>
            <a:pPr indent="0"/>
            <a:r>
              <a:rPr lang="en-US" sz="2800" b="1">
                <a:latin typeface="Times New Roman" panose="02020603050405020304" charset="0"/>
                <a:ea typeface="宋体" panose="02010600030101010101" pitchFamily="2" charset="-122"/>
              </a:rPr>
              <a:t>It takes sunscreen about fifteen minutes to start working, and that's plenty of time for your skin to _______ a day's worth of Vitamin D.(2019全国I)防晒霜开始起作用大约需要15分钟，这段时间足够你的皮肤吸收一天所需的维生素D。</a:t>
            </a:r>
            <a:endParaRPr lang="en-US" sz="2800" b="1">
              <a:latin typeface="Times New Roman" panose="02020603050405020304" charset="0"/>
              <a:ea typeface="宋体" panose="02010600030101010101" pitchFamily="2" charset="-122"/>
            </a:endParaRPr>
          </a:p>
          <a:p>
            <a:pPr indent="0"/>
            <a:r>
              <a:rPr lang="en-US" sz="2800" b="1">
                <a:latin typeface="Times New Roman" panose="02020603050405020304" charset="0"/>
                <a:ea typeface="宋体" panose="02010600030101010101" pitchFamily="2" charset="-122"/>
              </a:rPr>
              <a:t>A transparent object doesn't ________ or scatter light, at least not very much. (2015北京)一个透明的物体不吸收或散射光，至少不是很多。</a:t>
            </a:r>
            <a:endParaRPr lang="en-US" sz="2800" b="1">
              <a:latin typeface="Times New Roman" panose="02020603050405020304" charset="0"/>
              <a:ea typeface="宋体" panose="02010600030101010101" pitchFamily="2" charset="-122"/>
            </a:endParaRPr>
          </a:p>
          <a:p>
            <a:pPr indent="0"/>
            <a:r>
              <a:rPr lang="en-US" sz="2800" b="1">
                <a:latin typeface="Times New Roman" panose="02020603050405020304" charset="0"/>
                <a:ea typeface="宋体" panose="02010600030101010101" pitchFamily="2" charset="-122"/>
              </a:rPr>
              <a:t>So many good ideas! It’s too much for me ___________ all at once. </a:t>
            </a:r>
            <a:endParaRPr lang="en-US" sz="2800" b="1">
              <a:latin typeface="Times New Roman" panose="02020603050405020304" charset="0"/>
              <a:ea typeface="宋体" panose="02010600030101010101" pitchFamily="2" charset="-122"/>
            </a:endParaRPr>
          </a:p>
          <a:p>
            <a:pPr indent="0"/>
            <a:r>
              <a:rPr lang="en-US" sz="2800" b="1">
                <a:latin typeface="Times New Roman" panose="02020603050405020304" charset="0"/>
                <a:ea typeface="宋体" panose="02010600030101010101" pitchFamily="2" charset="-122"/>
              </a:rPr>
              <a:t>这么多好主意！我很难一下子完全吸收。</a:t>
            </a:r>
            <a:endParaRPr lang="en-US" sz="2800" b="1">
              <a:latin typeface="Times New Roman" panose="02020603050405020304" charset="0"/>
              <a:ea typeface="宋体" panose="02010600030101010101" pitchFamily="2" charset="-122"/>
            </a:endParaRPr>
          </a:p>
          <a:p>
            <a:pPr indent="0"/>
            <a:r>
              <a:rPr lang="en-US" sz="2800" b="1">
                <a:latin typeface="Times New Roman" panose="02020603050405020304" charset="0"/>
                <a:ea typeface="宋体" panose="02010600030101010101" pitchFamily="2" charset="-122"/>
              </a:rPr>
              <a:t>We both became _________ the simplicity of playing together.(2018全国III) 我们都沉浸在一起玩耍的简单中。</a:t>
            </a:r>
            <a:endParaRPr lang="en-US" sz="2800" b="1">
              <a:latin typeface="Times New Roman" panose="02020603050405020304" charset="0"/>
              <a:ea typeface="宋体" panose="02010600030101010101" pitchFamily="2" charset="-122"/>
            </a:endParaRPr>
          </a:p>
          <a:p>
            <a:pPr indent="0"/>
            <a:r>
              <a:rPr lang="en-US" sz="2800" b="1" spc="-100">
                <a:solidFill>
                  <a:schemeClr val="tx1"/>
                </a:solidFill>
                <a:uFillTx/>
                <a:latin typeface="Times New Roman" panose="02020603050405020304" charset="0"/>
                <a:ea typeface="宋体" panose="02010600030101010101" pitchFamily="2" charset="-122"/>
              </a:rPr>
              <a:t>I don't want to get too ___________ modeling.(2017全国III) 我不想太沉迷于做模特。</a:t>
            </a:r>
            <a:endParaRPr lang="en-US" sz="2800" b="1" spc="-100">
              <a:solidFill>
                <a:schemeClr val="tx1"/>
              </a:solidFill>
              <a:uFillTx/>
              <a:latin typeface="Times New Roman" panose="02020603050405020304" charset="0"/>
              <a:ea typeface="宋体" panose="02010600030101010101" pitchFamily="2" charset="-122"/>
            </a:endParaRPr>
          </a:p>
        </p:txBody>
      </p:sp>
      <p:sp>
        <p:nvSpPr>
          <p:cNvPr id="8" name="文本框 7"/>
          <p:cNvSpPr txBox="1"/>
          <p:nvPr/>
        </p:nvSpPr>
        <p:spPr>
          <a:xfrm>
            <a:off x="64770" y="583565"/>
            <a:ext cx="11798935" cy="521970"/>
          </a:xfrm>
          <a:prstGeom prst="rect">
            <a:avLst/>
          </a:prstGeom>
          <a:noFill/>
        </p:spPr>
        <p:txBody>
          <a:bodyPr wrap="square" rtlCol="0">
            <a:spAutoFit/>
          </a:bodyPr>
          <a:p>
            <a:pPr indent="0"/>
            <a:r>
              <a:rPr lang="zh-CN" sz="2800" b="1">
                <a:solidFill>
                  <a:schemeClr val="accent4">
                    <a:lumMod val="50000"/>
                  </a:schemeClr>
                </a:solidFill>
                <a:latin typeface="Times New Roman" panose="02020603050405020304" charset="0"/>
                <a:ea typeface="宋体" panose="02010600030101010101" pitchFamily="2" charset="-122"/>
                <a:sym typeface="+mn-ea"/>
              </a:rPr>
              <a:t>词根词缀：</a:t>
            </a: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ab-(</a:t>
            </a:r>
            <a:r>
              <a:rPr lang="zh-CN" sz="2800" b="1">
                <a:solidFill>
                  <a:schemeClr val="accent4">
                    <a:lumMod val="50000"/>
                  </a:schemeClr>
                </a:solidFill>
                <a:latin typeface="Times New Roman" panose="02020603050405020304" charset="0"/>
                <a:ea typeface="宋体" panose="02010600030101010101" pitchFamily="2" charset="-122"/>
                <a:sym typeface="+mn-ea"/>
              </a:rPr>
              <a:t>强调</a:t>
            </a:r>
            <a:r>
              <a:rPr lang="en-US" sz="2800" b="1">
                <a:solidFill>
                  <a:schemeClr val="accent4">
                    <a:lumMod val="50000"/>
                  </a:schemeClr>
                </a:solidFill>
                <a:latin typeface="Times New Roman" panose="02020603050405020304" charset="0"/>
                <a:ea typeface="宋体" panose="02010600030101010101" pitchFamily="2" charset="-122"/>
                <a:sym typeface="+mn-ea"/>
              </a:rPr>
              <a:t>)+sorb-(</a:t>
            </a:r>
            <a:r>
              <a:rPr lang="zh-CN" sz="2800" b="1">
                <a:solidFill>
                  <a:schemeClr val="accent4">
                    <a:lumMod val="50000"/>
                  </a:schemeClr>
                </a:solidFill>
                <a:latin typeface="Times New Roman" panose="02020603050405020304" charset="0"/>
                <a:ea typeface="宋体" panose="02010600030101010101" pitchFamily="2" charset="-122"/>
                <a:sym typeface="+mn-ea"/>
              </a:rPr>
              <a:t>拟声词：吸</a:t>
            </a:r>
            <a:r>
              <a:rPr lang="en-US" sz="2800" b="1">
                <a:solidFill>
                  <a:schemeClr val="accent4">
                    <a:lumMod val="50000"/>
                  </a:schemeClr>
                </a:solidFill>
                <a:latin typeface="Times New Roman" panose="02020603050405020304" charset="0"/>
                <a:ea typeface="宋体" panose="02010600030101010101" pitchFamily="2" charset="-122"/>
                <a:sym typeface="+mn-ea"/>
              </a:rPr>
              <a:t>)</a:t>
            </a:r>
            <a:r>
              <a:rPr lang="zh-CN" sz="2800" b="1">
                <a:solidFill>
                  <a:schemeClr val="accent4">
                    <a:lumMod val="50000"/>
                  </a:schemeClr>
                </a:solidFill>
                <a:latin typeface="Times New Roman" panose="02020603050405020304" charset="0"/>
                <a:ea typeface="宋体" panose="02010600030101010101" pitchFamily="2" charset="-122"/>
                <a:sym typeface="+mn-ea"/>
              </a:rPr>
              <a:t>：吸收</a:t>
            </a:r>
            <a:endParaRPr lang="zh-CN"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5132705" y="0"/>
            <a:ext cx="4018280"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吸收</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吸引</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承受</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理解</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127635" y="988060"/>
            <a:ext cx="304609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(be) absorbed in</a:t>
            </a:r>
            <a:endPar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5" name="文本框 4"/>
          <p:cNvSpPr txBox="1"/>
          <p:nvPr/>
        </p:nvSpPr>
        <p:spPr>
          <a:xfrm>
            <a:off x="64770" y="1490345"/>
            <a:ext cx="236664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absorption</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3312795" y="2748280"/>
            <a:ext cx="1393190"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absorb</a:t>
            </a:r>
            <a:endPar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7" name="文本框 6"/>
          <p:cNvSpPr txBox="1"/>
          <p:nvPr/>
        </p:nvSpPr>
        <p:spPr>
          <a:xfrm>
            <a:off x="4597400" y="3636010"/>
            <a:ext cx="1393190"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absorb</a:t>
            </a:r>
            <a:endPar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9" name="文本框 8"/>
          <p:cNvSpPr txBox="1"/>
          <p:nvPr/>
        </p:nvSpPr>
        <p:spPr>
          <a:xfrm>
            <a:off x="6479540" y="4462780"/>
            <a:ext cx="1961515"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to absorb</a:t>
            </a:r>
            <a:endPar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0" name="文本框 9"/>
          <p:cNvSpPr txBox="1"/>
          <p:nvPr/>
        </p:nvSpPr>
        <p:spPr>
          <a:xfrm>
            <a:off x="2742565" y="5320030"/>
            <a:ext cx="1662430"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absorbed</a:t>
            </a:r>
            <a:endPar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1" name="文本框 10"/>
          <p:cNvSpPr txBox="1"/>
          <p:nvPr/>
        </p:nvSpPr>
        <p:spPr>
          <a:xfrm>
            <a:off x="3136265" y="6156960"/>
            <a:ext cx="1996440"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absorbed in</a:t>
            </a:r>
            <a:endPar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3" grpId="0"/>
      <p:bldP spid="5" grpId="0"/>
      <p:bldP spid="6" grpId="0"/>
      <p:bldP spid="7" grpId="0"/>
      <p:bldP spid="9" grpId="0"/>
      <p:bldP spid="10"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96520"/>
            <a:ext cx="12192000" cy="2245360"/>
          </a:xfrm>
          <a:prstGeom prst="rect">
            <a:avLst/>
          </a:prstGeom>
          <a:noFill/>
        </p:spPr>
        <p:txBody>
          <a:bodyPr wrap="square" rtlCol="0" anchor="t">
            <a:spAutoFit/>
          </a:bodyPr>
          <a:p>
            <a:pPr indent="0"/>
            <a:r>
              <a:rPr lang="en-US" sz="2800" b="1">
                <a:latin typeface="Times New Roman" panose="02020603050405020304" charset="0"/>
                <a:ea typeface="宋体" panose="02010600030101010101" pitchFamily="2" charset="-122"/>
                <a:sym typeface="+mn-ea"/>
              </a:rPr>
              <a:t>Both scattering and ___________ make an object look different from other objects around it, so you can see it easily.(2015北京) 散射和吸收都使一个物体看起来不同于它周围的其他物体，所以你可以很容易地看到它。</a:t>
            </a:r>
            <a:endParaRPr lang="en-US" sz="2800" b="1">
              <a:latin typeface="Times New Roman" panose="02020603050405020304" charset="0"/>
              <a:ea typeface="宋体" panose="02010600030101010101" pitchFamily="2" charset="-122"/>
              <a:sym typeface="+mn-ea"/>
            </a:endParaRPr>
          </a:p>
          <a:p>
            <a:pPr indent="0"/>
            <a:r>
              <a:rPr lang="en-US" sz="2800" b="1">
                <a:latin typeface="Times New Roman" panose="02020603050405020304" charset="0"/>
                <a:ea typeface="宋体" panose="02010600030101010101" pitchFamily="2" charset="-122"/>
                <a:sym typeface="+mn-ea"/>
              </a:rPr>
              <a:t>He was struck by the artists' total __________ in their work.</a:t>
            </a:r>
            <a:endParaRPr lang="en-US" sz="2800" b="1">
              <a:latin typeface="Times New Roman" panose="02020603050405020304" charset="0"/>
              <a:ea typeface="宋体" panose="02010600030101010101" pitchFamily="2" charset="-122"/>
              <a:sym typeface="+mn-ea"/>
            </a:endParaRPr>
          </a:p>
          <a:p>
            <a:pPr indent="0"/>
            <a:r>
              <a:rPr lang="en-US" sz="2800" b="1">
                <a:latin typeface="Times New Roman" panose="02020603050405020304" charset="0"/>
                <a:ea typeface="宋体" panose="02010600030101010101" pitchFamily="2" charset="-122"/>
                <a:sym typeface="+mn-ea"/>
              </a:rPr>
              <a:t>他被艺术家对创作的全身心投入所打动。</a:t>
            </a:r>
            <a:endParaRPr lang="en-US" sz="2800">
              <a:latin typeface="Times New Roman" panose="02020603050405020304" charset="0"/>
              <a:ea typeface="宋体" panose="02010600030101010101" pitchFamily="2" charset="-122"/>
              <a:sym typeface="+mn-ea"/>
            </a:endParaRPr>
          </a:p>
        </p:txBody>
      </p:sp>
      <p:sp>
        <p:nvSpPr>
          <p:cNvPr id="6" name="文本框 5"/>
          <p:cNvSpPr txBox="1"/>
          <p:nvPr/>
        </p:nvSpPr>
        <p:spPr>
          <a:xfrm>
            <a:off x="3231515" y="96520"/>
            <a:ext cx="1930400" cy="521970"/>
          </a:xfrm>
          <a:prstGeom prst="rect">
            <a:avLst/>
          </a:prstGeom>
          <a:noFill/>
        </p:spPr>
        <p:txBody>
          <a:bodyPr wrap="square" rtlCol="0">
            <a:spAutoFit/>
          </a:bodyPr>
          <a:p>
            <a:pPr>
              <a:spcAft>
                <a:spcPts val="0"/>
              </a:spcAft>
              <a:buClrTx/>
              <a:buSzTx/>
              <a:buFontTx/>
            </a:pPr>
            <a:r>
              <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absorption</a:t>
            </a:r>
            <a:endPar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3" name="文本框 2"/>
          <p:cNvSpPr txBox="1"/>
          <p:nvPr/>
        </p:nvSpPr>
        <p:spPr>
          <a:xfrm>
            <a:off x="5253355" y="1400810"/>
            <a:ext cx="1930400" cy="521970"/>
          </a:xfrm>
          <a:prstGeom prst="rect">
            <a:avLst/>
          </a:prstGeom>
          <a:noFill/>
        </p:spPr>
        <p:txBody>
          <a:bodyPr wrap="square" rtlCol="0">
            <a:spAutoFit/>
          </a:bodyPr>
          <a:p>
            <a:pPr>
              <a:spcAft>
                <a:spcPts val="0"/>
              </a:spcAft>
              <a:buClrTx/>
              <a:buSzTx/>
              <a:buFontTx/>
            </a:pPr>
            <a:r>
              <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absorption</a:t>
            </a:r>
            <a:endPar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00" name="文本框 99"/>
          <p:cNvSpPr txBox="1"/>
          <p:nvPr/>
        </p:nvSpPr>
        <p:spPr>
          <a:xfrm>
            <a:off x="0" y="2334895"/>
            <a:ext cx="12192635" cy="446151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33. previous ['priːvɪəs]adj. </a:t>
            </a:r>
            <a:r>
              <a:rPr lang="en-US" sz="3200" b="1">
                <a:ea typeface="宋体" panose="02010600030101010101" pitchFamily="2" charset="-122"/>
              </a:rPr>
              <a:t>____________</a:t>
            </a:r>
            <a:endParaRPr lang="en-US" sz="3200" b="1">
              <a:ea typeface="宋体" panose="02010600030101010101" pitchFamily="2" charset="-122"/>
            </a:endParaRPr>
          </a:p>
          <a:p>
            <a:pPr indent="0"/>
            <a:endParaRPr lang="en-US" sz="2800" b="1">
              <a:latin typeface="Times New Roman" panose="02020603050405020304" charset="0"/>
              <a:ea typeface="宋体" panose="02010600030101010101" pitchFamily="2" charset="-122"/>
            </a:endParaRPr>
          </a:p>
          <a:p>
            <a:pPr indent="0"/>
            <a:r>
              <a:rPr lang="en-US" sz="2800" b="1">
                <a:latin typeface="Times New Roman" panose="02020603050405020304" charset="0"/>
                <a:ea typeface="宋体" panose="02010600030101010101" pitchFamily="2" charset="-122"/>
              </a:rPr>
              <a:t>Later I decided to apply my </a:t>
            </a:r>
            <a:r>
              <a:rPr lang="en-US" sz="2800" b="1">
                <a:solidFill>
                  <a:schemeClr val="accent4">
                    <a:lumMod val="50000"/>
                  </a:schemeClr>
                </a:solidFill>
                <a:latin typeface="Times New Roman" panose="02020603050405020304" charset="0"/>
                <a:ea typeface="宋体" panose="02010600030101010101" pitchFamily="2" charset="-122"/>
              </a:rPr>
              <a:t>previous</a:t>
            </a:r>
            <a:r>
              <a:rPr lang="en-US" sz="2800" b="1">
                <a:latin typeface="Times New Roman" panose="02020603050405020304" charset="0"/>
                <a:ea typeface="宋体" panose="02010600030101010101" pitchFamily="2" charset="-122"/>
              </a:rPr>
              <a:t> experience to learning how to read and write.</a:t>
            </a:r>
            <a:r>
              <a:rPr lang="en-US" sz="2800" b="1">
                <a:latin typeface="Times New Roman" panose="02020603050405020304" charset="0"/>
                <a:ea typeface="宋体" panose="02010600030101010101" pitchFamily="2" charset="-122"/>
                <a:cs typeface="Times New Roman" panose="02020603050405020304" charset="0"/>
              </a:rPr>
              <a:t>(2016</a:t>
            </a:r>
            <a:r>
              <a:rPr lang="zh-CN" sz="2800" b="1">
                <a:latin typeface="Times New Roman" panose="02020603050405020304" charset="0"/>
                <a:ea typeface="宋体" panose="02010600030101010101" pitchFamily="2" charset="-122"/>
              </a:rPr>
              <a:t>天津</a:t>
            </a:r>
            <a:r>
              <a:rPr lang="en-US" sz="2800" b="1">
                <a:latin typeface="Times New Roman" panose="02020603050405020304" charset="0"/>
                <a:ea typeface="宋体" panose="02010600030101010101" pitchFamily="2" charset="-122"/>
              </a:rPr>
              <a:t>) </a:t>
            </a:r>
            <a:endParaRPr lang="en-US" sz="2800" b="1">
              <a:latin typeface="Times New Roman" panose="02020603050405020304" charset="0"/>
              <a:ea typeface="宋体" panose="02010600030101010101" pitchFamily="2" charset="-122"/>
            </a:endParaRPr>
          </a:p>
          <a:p>
            <a:pPr indent="0"/>
            <a:r>
              <a:rPr lang="zh-CN" sz="2800" b="1">
                <a:latin typeface="Times New Roman" panose="02020603050405020304" charset="0"/>
                <a:ea typeface="宋体" panose="02010600030101010101" pitchFamily="2" charset="-122"/>
              </a:rPr>
              <a:t>后来我决定用我以前的经验来学习如何读和写。</a:t>
            </a:r>
            <a:r>
              <a:rPr lang="en-US" sz="2800" b="1">
                <a:latin typeface="Times New Roman" panose="02020603050405020304" charset="0"/>
                <a:ea typeface="宋体" panose="02010600030101010101" pitchFamily="2" charset="-122"/>
              </a:rPr>
              <a:t>For </a:t>
            </a:r>
            <a:r>
              <a:rPr lang="en-US" sz="2800" b="1">
                <a:solidFill>
                  <a:schemeClr val="accent4">
                    <a:lumMod val="50000"/>
                  </a:schemeClr>
                </a:solidFill>
                <a:latin typeface="Times New Roman" panose="02020603050405020304" charset="0"/>
                <a:ea typeface="宋体" panose="02010600030101010101" pitchFamily="2" charset="-122"/>
              </a:rPr>
              <a:t>previous</a:t>
            </a:r>
            <a:r>
              <a:rPr lang="en-US" sz="2800" b="1">
                <a:latin typeface="Times New Roman" panose="02020603050405020304" charset="0"/>
                <a:ea typeface="宋体" panose="02010600030101010101" pitchFamily="2" charset="-122"/>
              </a:rPr>
              <a:t> generations, college was a decisive break from parental control</a:t>
            </a:r>
            <a:r>
              <a:rPr lang="en-US" sz="2800" b="1">
                <a:latin typeface="Times New Roman" panose="02020603050405020304" charset="0"/>
                <a:ea typeface="宋体" panose="02010600030101010101" pitchFamily="2" charset="-122"/>
                <a:cs typeface="Times New Roman" panose="02020603050405020304" charset="0"/>
              </a:rPr>
              <a:t>.(2016</a:t>
            </a:r>
            <a:r>
              <a:rPr lang="zh-CN" sz="2800" b="1">
                <a:latin typeface="Times New Roman" panose="02020603050405020304" charset="0"/>
                <a:ea typeface="宋体" panose="02010600030101010101" pitchFamily="2" charset="-122"/>
              </a:rPr>
              <a:t>北京</a:t>
            </a:r>
            <a:r>
              <a:rPr lang="en-US" sz="2800" b="1">
                <a:latin typeface="Times New Roman" panose="02020603050405020304" charset="0"/>
                <a:ea typeface="宋体" panose="02010600030101010101" pitchFamily="2" charset="-122"/>
              </a:rPr>
              <a:t>)</a:t>
            </a:r>
            <a:r>
              <a:rPr lang="zh-CN" sz="2800" b="1">
                <a:ea typeface="宋体" panose="02010600030101010101" pitchFamily="2" charset="-122"/>
              </a:rPr>
              <a:t>对前几代人来说，上大学是摆脱父母控制的决定性突破。</a:t>
            </a:r>
            <a:r>
              <a:rPr lang="en-US" sz="2800" b="1">
                <a:latin typeface="Times New Roman" panose="02020603050405020304" charset="0"/>
                <a:ea typeface="宋体" panose="02010600030101010101" pitchFamily="2" charset="-122"/>
                <a:cs typeface="Times New Roman" panose="02020603050405020304" charset="0"/>
              </a:rPr>
              <a:t>T</a:t>
            </a:r>
            <a:r>
              <a:rPr lang="en-US" sz="2800" b="1">
                <a:latin typeface="Times New Roman" panose="02020603050405020304" charset="0"/>
                <a:ea typeface="宋体" panose="02010600030101010101" pitchFamily="2" charset="-122"/>
              </a:rPr>
              <a:t>he true nobility is in being superior to your </a:t>
            </a:r>
            <a:r>
              <a:rPr lang="en-US" sz="2800" b="1">
                <a:solidFill>
                  <a:schemeClr val="accent4">
                    <a:lumMod val="50000"/>
                  </a:schemeClr>
                </a:solidFill>
                <a:latin typeface="Times New Roman" panose="02020603050405020304" charset="0"/>
                <a:ea typeface="宋体" panose="02010600030101010101" pitchFamily="2" charset="-122"/>
              </a:rPr>
              <a:t>previous</a:t>
            </a:r>
            <a:r>
              <a:rPr lang="en-US" sz="2800" b="1">
                <a:latin typeface="Times New Roman" panose="02020603050405020304" charset="0"/>
                <a:ea typeface="宋体" panose="02010600030101010101" pitchFamily="2" charset="-122"/>
              </a:rPr>
              <a:t> self.</a:t>
            </a:r>
            <a:r>
              <a:rPr lang="zh-CN" sz="2800" b="1">
                <a:ea typeface="宋体" panose="02010600030101010101" pitchFamily="2" charset="-122"/>
              </a:rPr>
              <a:t>真正的高贵在于超越过去的自己。</a:t>
            </a:r>
            <a:r>
              <a:rPr lang="en-US" sz="2800" b="1">
                <a:latin typeface="Times New Roman" panose="02020603050405020304" charset="0"/>
                <a:ea typeface="宋体" panose="02010600030101010101" pitchFamily="2" charset="-122"/>
              </a:rPr>
              <a:t>(</a:t>
            </a:r>
            <a:r>
              <a:rPr lang="zh-CN" sz="2800" b="1">
                <a:ea typeface="宋体" panose="02010600030101010101" pitchFamily="2" charset="-122"/>
              </a:rPr>
              <a:t>海明威《真正的高贵》</a:t>
            </a:r>
            <a:r>
              <a:rPr lang="en-US" sz="2800" b="1">
                <a:latin typeface="Times New Roman" panose="02020603050405020304" charset="0"/>
                <a:ea typeface="宋体" panose="02010600030101010101" pitchFamily="2" charset="-122"/>
              </a:rPr>
              <a:t>)</a:t>
            </a:r>
            <a:endParaRPr lang="zh-CN" altLang="en-US" sz="2800" b="1"/>
          </a:p>
        </p:txBody>
      </p:sp>
      <p:sp>
        <p:nvSpPr>
          <p:cNvPr id="4" name="文本框 3"/>
          <p:cNvSpPr txBox="1"/>
          <p:nvPr/>
        </p:nvSpPr>
        <p:spPr>
          <a:xfrm>
            <a:off x="4701540" y="2334895"/>
            <a:ext cx="3216910"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先前的</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altLang="en-US" sz="3200" b="1">
                <a:solidFill>
                  <a:srgbClr val="7030A0"/>
                </a:solidFill>
                <a:latin typeface="微软雅黑" panose="020B0503020204020204" pitchFamily="34" charset="-122"/>
                <a:ea typeface="微软雅黑" panose="020B0503020204020204" pitchFamily="34" charset="-122"/>
                <a:sym typeface="+mn-ea"/>
              </a:rPr>
              <a:t>之前的</a:t>
            </a:r>
            <a:endParaRPr lang="zh-CN" altLang="en-US" sz="3200" b="1">
              <a:solidFill>
                <a:srgbClr val="7030A0"/>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0" y="2855595"/>
            <a:ext cx="11798935" cy="521970"/>
          </a:xfrm>
          <a:prstGeom prst="rect">
            <a:avLst/>
          </a:prstGeom>
          <a:noFill/>
        </p:spPr>
        <p:txBody>
          <a:bodyPr wrap="square" rtlCol="0">
            <a:spAutoFit/>
          </a:bodyPr>
          <a:p>
            <a:pPr indent="0"/>
            <a:r>
              <a:rPr lang="zh-CN" sz="2800" b="1">
                <a:solidFill>
                  <a:schemeClr val="accent4">
                    <a:lumMod val="50000"/>
                  </a:schemeClr>
                </a:solidFill>
                <a:latin typeface="Times New Roman" panose="02020603050405020304" charset="0"/>
                <a:ea typeface="宋体" panose="02010600030101010101" pitchFamily="2" charset="-122"/>
                <a:sym typeface="+mn-ea"/>
              </a:rPr>
              <a:t>词根词缀：</a:t>
            </a: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pre-(</a:t>
            </a:r>
            <a:r>
              <a:rPr lang="zh-CN" alt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先前</a:t>
            </a: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)+vi-(</a:t>
            </a:r>
            <a:r>
              <a:rPr lang="zh-CN" alt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看</a:t>
            </a: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)+-ous(</a:t>
            </a:r>
            <a:r>
              <a:rPr lang="zh-CN" alt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形容词后缀</a:t>
            </a: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：先前看过的</a:t>
            </a:r>
            <a:r>
              <a:rPr lang="en-US" altLang="zh-CN"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先前的</a:t>
            </a:r>
            <a:endParaRPr lang="zh-CN" alt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vid-看填空"/>
          <p:cNvPicPr>
            <a:picLocks noChangeAspect="1"/>
          </p:cNvPicPr>
          <p:nvPr/>
        </p:nvPicPr>
        <p:blipFill>
          <a:blip r:embed="rId1"/>
          <a:stretch>
            <a:fillRect/>
          </a:stretch>
        </p:blipFill>
        <p:spPr>
          <a:xfrm>
            <a:off x="96520" y="635"/>
            <a:ext cx="11956415" cy="6857365"/>
          </a:xfrm>
          <a:prstGeom prst="rect">
            <a:avLst/>
          </a:prstGeom>
        </p:spPr>
      </p:pic>
      <p:sp>
        <p:nvSpPr>
          <p:cNvPr id="5" name="文本框 4"/>
          <p:cNvSpPr txBox="1"/>
          <p:nvPr/>
        </p:nvSpPr>
        <p:spPr>
          <a:xfrm>
            <a:off x="2539365" y="3137535"/>
            <a:ext cx="589280" cy="583565"/>
          </a:xfrm>
          <a:prstGeom prst="rect">
            <a:avLst/>
          </a:prstGeom>
          <a:noFill/>
        </p:spPr>
        <p:txBody>
          <a:bodyPr wrap="none" rtlCol="0">
            <a:spAutoFit/>
          </a:bodyPr>
          <a:p>
            <a:pPr algn="l"/>
            <a:r>
              <a:rPr lang="zh-CN" altLang="en-US" sz="3200" b="1">
                <a:solidFill>
                  <a:srgbClr val="7030A0"/>
                </a:solidFill>
                <a:latin typeface="Times New Roman" panose="02020603050405020304" charset="0"/>
                <a:cs typeface="Times New Roman" panose="02020603050405020304" charset="0"/>
                <a:sym typeface="+mn-ea"/>
              </a:rPr>
              <a:t>看</a:t>
            </a:r>
            <a:endParaRPr lang="zh-CN" altLang="en-US" sz="3200" b="1">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4799330" y="516890"/>
            <a:ext cx="1173480" cy="460375"/>
          </a:xfrm>
          <a:prstGeom prst="rect">
            <a:avLst/>
          </a:prstGeom>
          <a:noFill/>
        </p:spPr>
        <p:txBody>
          <a:bodyPr wrap="none" rtlCol="0">
            <a:spAutoFit/>
          </a:bodyPr>
          <a:p>
            <a:pPr algn="l"/>
            <a:r>
              <a:rPr lang="zh-CN" altLang="en-US" sz="2400" b="1">
                <a:solidFill>
                  <a:srgbClr val="7030A0"/>
                </a:solidFill>
                <a:latin typeface="Times New Roman" panose="02020603050405020304" charset="0"/>
                <a:cs typeface="Times New Roman" panose="02020603050405020304" charset="0"/>
                <a:sym typeface="+mn-ea"/>
              </a:rPr>
              <a:t>看</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看待</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6087110" y="516890"/>
            <a:ext cx="15036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景象</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观点</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9483090" y="140970"/>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预习</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9304655" y="516890"/>
            <a:ext cx="15036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复习;评论</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9584690" y="977265"/>
            <a:ext cx="15036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采访;面试</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7934960" y="3089910"/>
            <a:ext cx="1478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游客</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访客</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5121275" y="3550285"/>
            <a:ext cx="2113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视觉的;可见的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5111750" y="4089400"/>
            <a:ext cx="1097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可见的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8081010" y="4089400"/>
            <a:ext cx="14020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看不见的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6" name="文本框 15"/>
          <p:cNvSpPr txBox="1"/>
          <p:nvPr/>
        </p:nvSpPr>
        <p:spPr>
          <a:xfrm>
            <a:off x="5041265" y="4611370"/>
            <a:ext cx="15798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视力; 幻像</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8" name="文本框 17"/>
          <p:cNvSpPr txBox="1"/>
          <p:nvPr/>
        </p:nvSpPr>
        <p:spPr>
          <a:xfrm>
            <a:off x="5244465" y="1967230"/>
            <a:ext cx="1097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明显的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9" name="文本框 18"/>
          <p:cNvSpPr txBox="1"/>
          <p:nvPr/>
        </p:nvSpPr>
        <p:spPr>
          <a:xfrm>
            <a:off x="8571230" y="5132705"/>
            <a:ext cx="1097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明显地</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0" name="文本框 19"/>
          <p:cNvSpPr txBox="1"/>
          <p:nvPr/>
        </p:nvSpPr>
        <p:spPr>
          <a:xfrm>
            <a:off x="8329930" y="5661660"/>
            <a:ext cx="15798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修订; 复习</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1" name="文本框 20"/>
          <p:cNvSpPr txBox="1"/>
          <p:nvPr/>
        </p:nvSpPr>
        <p:spPr>
          <a:xfrm>
            <a:off x="5041265" y="5661660"/>
            <a:ext cx="15798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修订; 复习</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2" name="文本框 21"/>
          <p:cNvSpPr txBox="1"/>
          <p:nvPr/>
        </p:nvSpPr>
        <p:spPr>
          <a:xfrm>
            <a:off x="5340350" y="5132705"/>
            <a:ext cx="1097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明显的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8290560" y="1967230"/>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证据</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4" name="文本框 23"/>
          <p:cNvSpPr txBox="1"/>
          <p:nvPr/>
        </p:nvSpPr>
        <p:spPr>
          <a:xfrm>
            <a:off x="5121275" y="2507615"/>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提供</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5" name="文本框 24"/>
          <p:cNvSpPr txBox="1"/>
          <p:nvPr/>
        </p:nvSpPr>
        <p:spPr>
          <a:xfrm>
            <a:off x="7912735" y="2507615"/>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供应</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6" name="文本框 25"/>
          <p:cNvSpPr txBox="1"/>
          <p:nvPr/>
        </p:nvSpPr>
        <p:spPr>
          <a:xfrm>
            <a:off x="5367655" y="6161405"/>
            <a:ext cx="20878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先前的,前面的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7" name="文本框 26"/>
          <p:cNvSpPr txBox="1"/>
          <p:nvPr/>
        </p:nvSpPr>
        <p:spPr>
          <a:xfrm>
            <a:off x="4926965" y="1506855"/>
            <a:ext cx="1554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视频, 录像</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5111750" y="3089910"/>
            <a:ext cx="1554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参观, 拜访</a:t>
            </a:r>
            <a:endParaRPr lang="zh-CN" altLang="en-US" sz="2400" b="1">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fill="hold"/>
                                        <p:tgtEl>
                                          <p:spTgt spid="3"/>
                                        </p:tgtEl>
                                        <p:attrNameLst>
                                          <p:attrName>ppt_x</p:attrName>
                                        </p:attrNameLst>
                                      </p:cBhvr>
                                      <p:tavLst>
                                        <p:tav tm="0">
                                          <p:val>
                                            <p:strVal val="#ppt_x"/>
                                          </p:val>
                                        </p:tav>
                                        <p:tav tm="100000">
                                          <p:val>
                                            <p:strVal val="#ppt_x"/>
                                          </p:val>
                                        </p:tav>
                                      </p:tavLst>
                                    </p:anim>
                                    <p:anim calcmode="lin" valueType="num">
                                      <p:cBhvr additive="base">
                                        <p:cTn id="7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ppt_x"/>
                                          </p:val>
                                        </p:tav>
                                        <p:tav tm="100000">
                                          <p:val>
                                            <p:strVal val="#ppt_x"/>
                                          </p:val>
                                        </p:tav>
                                      </p:tavLst>
                                    </p:anim>
                                    <p:anim calcmode="lin" valueType="num">
                                      <p:cBhvr additive="base">
                                        <p:cTn id="8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ppt_x"/>
                                          </p:val>
                                        </p:tav>
                                        <p:tav tm="100000">
                                          <p:val>
                                            <p:strVal val="#ppt_x"/>
                                          </p:val>
                                        </p:tav>
                                      </p:tavLst>
                                    </p:anim>
                                    <p:anim calcmode="lin" valueType="num">
                                      <p:cBhvr additive="base">
                                        <p:cTn id="9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additive="base">
                                        <p:cTn id="97" dur="500" fill="hold"/>
                                        <p:tgtEl>
                                          <p:spTgt spid="15"/>
                                        </p:tgtEl>
                                        <p:attrNameLst>
                                          <p:attrName>ppt_x</p:attrName>
                                        </p:attrNameLst>
                                      </p:cBhvr>
                                      <p:tavLst>
                                        <p:tav tm="0">
                                          <p:val>
                                            <p:strVal val="#ppt_x"/>
                                          </p:val>
                                        </p:tav>
                                        <p:tav tm="100000">
                                          <p:val>
                                            <p:strVal val="#ppt_x"/>
                                          </p:val>
                                        </p:tav>
                                      </p:tavLst>
                                    </p:anim>
                                    <p:anim calcmode="lin" valueType="num">
                                      <p:cBhvr additive="base">
                                        <p:cTn id="9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ppt_x"/>
                                          </p:val>
                                        </p:tav>
                                        <p:tav tm="100000">
                                          <p:val>
                                            <p:strVal val="#ppt_x"/>
                                          </p:val>
                                        </p:tav>
                                      </p:tavLst>
                                    </p:anim>
                                    <p:anim calcmode="lin" valueType="num">
                                      <p:cBhvr additive="base">
                                        <p:cTn id="10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ppt_x"/>
                                          </p:val>
                                        </p:tav>
                                        <p:tav tm="100000">
                                          <p:val>
                                            <p:strVal val="#ppt_x"/>
                                          </p:val>
                                        </p:tav>
                                      </p:tavLst>
                                    </p:anim>
                                    <p:anim calcmode="lin" valueType="num">
                                      <p:cBhvr additive="base">
                                        <p:cTn id="11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additive="base">
                                        <p:cTn id="115" dur="500" fill="hold"/>
                                        <p:tgtEl>
                                          <p:spTgt spid="19"/>
                                        </p:tgtEl>
                                        <p:attrNameLst>
                                          <p:attrName>ppt_x</p:attrName>
                                        </p:attrNameLst>
                                      </p:cBhvr>
                                      <p:tavLst>
                                        <p:tav tm="0">
                                          <p:val>
                                            <p:strVal val="#ppt_x"/>
                                          </p:val>
                                        </p:tav>
                                        <p:tav tm="100000">
                                          <p:val>
                                            <p:strVal val="#ppt_x"/>
                                          </p:val>
                                        </p:tav>
                                      </p:tavLst>
                                    </p:anim>
                                    <p:anim calcmode="lin" valueType="num">
                                      <p:cBhvr additive="base">
                                        <p:cTn id="1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additive="base">
                                        <p:cTn id="121" dur="500" fill="hold"/>
                                        <p:tgtEl>
                                          <p:spTgt spid="21"/>
                                        </p:tgtEl>
                                        <p:attrNameLst>
                                          <p:attrName>ppt_x</p:attrName>
                                        </p:attrNameLst>
                                      </p:cBhvr>
                                      <p:tavLst>
                                        <p:tav tm="0">
                                          <p:val>
                                            <p:strVal val="#ppt_x"/>
                                          </p:val>
                                        </p:tav>
                                        <p:tav tm="100000">
                                          <p:val>
                                            <p:strVal val="#ppt_x"/>
                                          </p:val>
                                        </p:tav>
                                      </p:tavLst>
                                    </p:anim>
                                    <p:anim calcmode="lin" valueType="num">
                                      <p:cBhvr additive="base">
                                        <p:cTn id="1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additive="base">
                                        <p:cTn id="127" dur="500" fill="hold"/>
                                        <p:tgtEl>
                                          <p:spTgt spid="20"/>
                                        </p:tgtEl>
                                        <p:attrNameLst>
                                          <p:attrName>ppt_x</p:attrName>
                                        </p:attrNameLst>
                                      </p:cBhvr>
                                      <p:tavLst>
                                        <p:tav tm="0">
                                          <p:val>
                                            <p:strVal val="#ppt_x"/>
                                          </p:val>
                                        </p:tav>
                                        <p:tav tm="100000">
                                          <p:val>
                                            <p:strVal val="#ppt_x"/>
                                          </p:val>
                                        </p:tav>
                                      </p:tavLst>
                                    </p:anim>
                                    <p:anim calcmode="lin" valueType="num">
                                      <p:cBhvr additive="base">
                                        <p:cTn id="1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6"/>
                                        </p:tgtEl>
                                        <p:attrNameLst>
                                          <p:attrName>style.visibility</p:attrName>
                                        </p:attrNameLst>
                                      </p:cBhvr>
                                      <p:to>
                                        <p:strVal val="visible"/>
                                      </p:to>
                                    </p:set>
                                    <p:anim calcmode="lin" valueType="num">
                                      <p:cBhvr additive="base">
                                        <p:cTn id="133" dur="500" fill="hold"/>
                                        <p:tgtEl>
                                          <p:spTgt spid="26"/>
                                        </p:tgtEl>
                                        <p:attrNameLst>
                                          <p:attrName>ppt_x</p:attrName>
                                        </p:attrNameLst>
                                      </p:cBhvr>
                                      <p:tavLst>
                                        <p:tav tm="0">
                                          <p:val>
                                            <p:strVal val="#ppt_x"/>
                                          </p:val>
                                        </p:tav>
                                        <p:tav tm="100000">
                                          <p:val>
                                            <p:strVal val="#ppt_x"/>
                                          </p:val>
                                        </p:tav>
                                      </p:tavLst>
                                    </p:anim>
                                    <p:anim calcmode="lin" valueType="num">
                                      <p:cBhvr additive="base">
                                        <p:cTn id="1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5" grpId="0"/>
      <p:bldP spid="16" grpId="0"/>
      <p:bldP spid="18" grpId="0"/>
      <p:bldP spid="19" grpId="0"/>
      <p:bldP spid="20" grpId="0"/>
      <p:bldP spid="21" grpId="0"/>
      <p:bldP spid="22" grpId="0"/>
      <p:bldP spid="23" grpId="0"/>
      <p:bldP spid="24" grpId="0"/>
      <p:bldP spid="25" grpId="0"/>
      <p:bldP spid="26" grpId="0"/>
      <p:bldP spid="27"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103505"/>
            <a:ext cx="12192000" cy="353822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34. employ [ɪm'plɒɪ; em-]vt. </a:t>
            </a:r>
            <a:r>
              <a:rPr lang="en-US" altLang="zh-CN" sz="3200" b="1">
                <a:ea typeface="宋体" panose="02010600030101010101" pitchFamily="2" charset="-122"/>
              </a:rPr>
              <a:t>__________________________</a:t>
            </a:r>
            <a:endParaRPr lang="en-US" altLang="zh-CN" sz="3200" b="1">
              <a:ea typeface="宋体" panose="02010600030101010101" pitchFamily="2" charset="-122"/>
            </a:endParaRPr>
          </a:p>
          <a:p>
            <a:pPr indent="0"/>
            <a:endParaRPr lang="zh-CN" sz="3200" b="1">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rPr>
              <a:t>__________[ɪm'plɒɪm(ə)nt]n</a:t>
            </a:r>
            <a:r>
              <a:rPr lang="zh-CN" sz="3200" b="1">
                <a:ea typeface="宋体" panose="02010600030101010101" pitchFamily="2" charset="-122"/>
              </a:rPr>
              <a:t>雇用</a:t>
            </a:r>
            <a:r>
              <a:rPr lang="zh-CN" sz="3200" b="1">
                <a:latin typeface="Times New Roman" panose="02020603050405020304" charset="0"/>
                <a:ea typeface="宋体" panose="02010600030101010101" pitchFamily="2" charset="-122"/>
              </a:rPr>
              <a:t>；</a:t>
            </a:r>
            <a:r>
              <a:rPr lang="en-US" sz="3200" b="1">
                <a:latin typeface="Times New Roman" panose="02020603050405020304" charset="0"/>
                <a:ea typeface="宋体" panose="02010600030101010101" pitchFamily="2" charset="-122"/>
              </a:rPr>
              <a:t> </a:t>
            </a:r>
            <a:r>
              <a:rPr lang="zh-CN" sz="3200" b="1">
                <a:ea typeface="宋体" panose="02010600030101010101" pitchFamily="2" charset="-122"/>
              </a:rPr>
              <a:t>使用；职业</a:t>
            </a:r>
            <a:r>
              <a:rPr lang="en-US" sz="3200" b="1">
                <a:latin typeface="Times New Roman" panose="02020603050405020304" charset="0"/>
                <a:ea typeface="宋体" panose="02010600030101010101" pitchFamily="2" charset="-122"/>
              </a:rPr>
              <a:t>________ [ɪm'plɒɪə]n. </a:t>
            </a:r>
            <a:r>
              <a:rPr lang="zh-CN" sz="3200" b="1">
                <a:ea typeface="宋体" panose="02010600030101010101" pitchFamily="2" charset="-122"/>
              </a:rPr>
              <a:t>雇主，老板</a:t>
            </a:r>
            <a:r>
              <a:rPr lang="en-US" sz="3200" b="1">
                <a:latin typeface="Times New Roman" panose="02020603050405020304" charset="0"/>
                <a:ea typeface="宋体" panose="02010600030101010101" pitchFamily="2" charset="-122"/>
              </a:rPr>
              <a:t>________ [emplɒɪ'iː]n. </a:t>
            </a:r>
            <a:r>
              <a:rPr lang="zh-CN" sz="3200" b="1">
                <a:ea typeface="宋体" panose="02010600030101010101" pitchFamily="2" charset="-122"/>
              </a:rPr>
              <a:t>雇员</a:t>
            </a:r>
            <a:r>
              <a:rPr lang="en-US" sz="3200" b="1">
                <a:latin typeface="Times New Roman" panose="02020603050405020304" charset="0"/>
                <a:ea typeface="宋体" panose="02010600030101010101" pitchFamily="2" charset="-122"/>
              </a:rPr>
              <a:t>____________ [ʌnɪm'plɒɪm(ə)nt]n. </a:t>
            </a:r>
            <a:r>
              <a:rPr lang="zh-CN" sz="3200" b="1">
                <a:ea typeface="宋体" panose="02010600030101010101" pitchFamily="2" charset="-122"/>
              </a:rPr>
              <a:t>失业；失业率；失业人数</a:t>
            </a:r>
            <a:r>
              <a:rPr lang="en-US" sz="3200" b="1">
                <a:latin typeface="Times New Roman" panose="02020603050405020304" charset="0"/>
                <a:ea typeface="宋体" panose="02010600030101010101" pitchFamily="2" charset="-122"/>
              </a:rPr>
              <a:t>__________ [ʌnɪm'plɒɪd]adj. </a:t>
            </a:r>
            <a:r>
              <a:rPr lang="zh-CN" sz="3200" b="1">
                <a:ea typeface="宋体" panose="02010600030101010101" pitchFamily="2" charset="-122"/>
              </a:rPr>
              <a:t>失业的；未被利用的</a:t>
            </a:r>
            <a:endParaRPr lang="zh-CN" altLang="en-US" sz="3200"/>
          </a:p>
        </p:txBody>
      </p:sp>
      <p:sp>
        <p:nvSpPr>
          <p:cNvPr id="4" name="文本框 3"/>
          <p:cNvSpPr txBox="1"/>
          <p:nvPr/>
        </p:nvSpPr>
        <p:spPr>
          <a:xfrm>
            <a:off x="4960620" y="103505"/>
            <a:ext cx="6066155" cy="583565"/>
          </a:xfrm>
          <a:prstGeom prst="rect">
            <a:avLst/>
          </a:prstGeom>
          <a:noFill/>
        </p:spPr>
        <p:txBody>
          <a:bodyPr wrap="square" rtlCol="0">
            <a:spAutoFit/>
          </a:bodyPr>
          <a:p>
            <a:pPr>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使用</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采用</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雇用</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使忙于</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使从事于</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p:cNvSpPr txBox="1"/>
          <p:nvPr/>
        </p:nvSpPr>
        <p:spPr>
          <a:xfrm>
            <a:off x="0" y="687070"/>
            <a:ext cx="5114290" cy="521970"/>
          </a:xfrm>
          <a:prstGeom prst="rect">
            <a:avLst/>
          </a:prstGeom>
          <a:noFill/>
        </p:spPr>
        <p:txBody>
          <a:bodyPr wrap="square" rtlCol="0">
            <a:spAutoFit/>
          </a:bodyPr>
          <a:p>
            <a:pPr indent="0"/>
            <a:r>
              <a:rPr lang="zh-CN" sz="2800" b="1">
                <a:solidFill>
                  <a:schemeClr val="accent4">
                    <a:lumMod val="50000"/>
                  </a:schemeClr>
                </a:solidFill>
                <a:latin typeface="Times New Roman" panose="02020603050405020304" charset="0"/>
                <a:ea typeface="宋体" panose="02010600030101010101" pitchFamily="2" charset="-122"/>
                <a:sym typeface="+mn-ea"/>
              </a:rPr>
              <a:t>词根词缀：</a:t>
            </a: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em-(in</a:t>
            </a:r>
            <a:r>
              <a:rPr lang="zh-CN" sz="2800" b="1">
                <a:solidFill>
                  <a:schemeClr val="accent4">
                    <a:lumMod val="50000"/>
                  </a:schemeClr>
                </a:solidFill>
                <a:latin typeface="Times New Roman" panose="02020603050405020304" charset="0"/>
                <a:ea typeface="宋体" panose="02010600030101010101" pitchFamily="2" charset="-122"/>
                <a:sym typeface="+mn-ea"/>
              </a:rPr>
              <a:t>里</a:t>
            </a:r>
            <a:r>
              <a:rPr lang="en-US" sz="2800" b="1">
                <a:solidFill>
                  <a:schemeClr val="accent4">
                    <a:lumMod val="50000"/>
                  </a:schemeClr>
                </a:solidFill>
                <a:latin typeface="Times New Roman" panose="02020603050405020304" charset="0"/>
                <a:ea typeface="宋体" panose="02010600030101010101" pitchFamily="2" charset="-122"/>
                <a:sym typeface="+mn-ea"/>
              </a:rPr>
              <a:t>)+-ploy(</a:t>
            </a:r>
            <a:r>
              <a:rPr lang="zh-CN" sz="2800" b="1">
                <a:solidFill>
                  <a:schemeClr val="accent4">
                    <a:lumMod val="50000"/>
                  </a:schemeClr>
                </a:solidFill>
                <a:latin typeface="Times New Roman" panose="02020603050405020304" charset="0"/>
                <a:ea typeface="宋体" panose="02010600030101010101" pitchFamily="2" charset="-122"/>
                <a:sym typeface="+mn-ea"/>
              </a:rPr>
              <a:t>用</a:t>
            </a:r>
            <a:r>
              <a:rPr lang="en-US" sz="2800" b="1">
                <a:solidFill>
                  <a:schemeClr val="accent4">
                    <a:lumMod val="50000"/>
                  </a:schemeClr>
                </a:solidFill>
                <a:latin typeface="Times New Roman" panose="02020603050405020304" charset="0"/>
                <a:ea typeface="宋体" panose="02010600030101010101" pitchFamily="2" charset="-122"/>
                <a:sym typeface="+mn-ea"/>
              </a:rPr>
              <a:t>)</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nvSpPr>
        <p:spPr>
          <a:xfrm>
            <a:off x="71120" y="1110615"/>
            <a:ext cx="2182495"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sym typeface="+mn-ea"/>
              </a:rPr>
              <a:t>employment</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p:cNvSpPr txBox="1"/>
          <p:nvPr/>
        </p:nvSpPr>
        <p:spPr>
          <a:xfrm>
            <a:off x="71120" y="1632585"/>
            <a:ext cx="1644650"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sym typeface="+mn-ea"/>
              </a:rPr>
              <a:t>employer</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71120" y="2154555"/>
            <a:ext cx="1777365"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sym typeface="+mn-ea"/>
              </a:rPr>
              <a:t>employee</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71120" y="2605405"/>
            <a:ext cx="2476500"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sym typeface="+mn-ea"/>
              </a:rPr>
              <a:t>unemployment</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71120" y="3127375"/>
            <a:ext cx="2182495"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sym typeface="+mn-ea"/>
              </a:rPr>
              <a:t>unemployed</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17145" y="3641725"/>
            <a:ext cx="12174855" cy="3046095"/>
          </a:xfrm>
          <a:prstGeom prst="rect">
            <a:avLst/>
          </a:prstGeom>
          <a:noFill/>
          <a:ln w="9525">
            <a:noFill/>
          </a:ln>
        </p:spPr>
        <p:txBody>
          <a:bodyPr wrap="square">
            <a:spAutoFit/>
          </a:bodyPr>
          <a:p>
            <a:pPr indent="0"/>
            <a:r>
              <a:rPr lang="en-US" sz="2400" b="1" spc="-100">
                <a:solidFill>
                  <a:schemeClr val="tx1"/>
                </a:solidFill>
                <a:uFillTx/>
                <a:latin typeface="Times New Roman" panose="02020603050405020304" charset="0"/>
                <a:ea typeface="宋体" panose="02010600030101010101" pitchFamily="2" charset="-122"/>
              </a:rPr>
              <a:t>Modem methods </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of</a:t>
            </a:r>
            <a:r>
              <a:rPr lang="en-US" sz="2400" b="1" spc="-100">
                <a:solidFill>
                  <a:schemeClr val="tx1"/>
                </a:solidFill>
                <a:uFillTx/>
                <a:latin typeface="Times New Roman" panose="02020603050405020304" charset="0"/>
                <a:ea typeface="宋体" panose="02010600030101010101" pitchFamily="2" charset="-122"/>
              </a:rPr>
              <a:t> tracking polar bear populations ____________________ only since the mid-1980s, and are expensive </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to </a:t>
            </a:r>
            <a:r>
              <a:rPr lang="en-US" sz="2400" b="1" spc="-100">
                <a:solidFill>
                  <a:schemeClr val="tx1"/>
                </a:solidFill>
                <a:uFillTx/>
                <a:latin typeface="Times New Roman" panose="02020603050405020304" charset="0"/>
                <a:ea typeface="宋体" panose="02010600030101010101" pitchFamily="2" charset="-122"/>
              </a:rPr>
              <a:t>perform</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400" b="1" spc="-100">
                <a:solidFill>
                  <a:schemeClr val="tx1"/>
                </a:solidFill>
                <a:uFillTx/>
                <a:latin typeface="Times New Roman" panose="02020603050405020304" charset="0"/>
                <a:ea typeface="宋体" panose="02010600030101010101" pitchFamily="2" charset="-122"/>
              </a:rPr>
              <a:t>consistently over a large area. </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(2019</a:t>
            </a:r>
            <a:r>
              <a:rPr lang="zh-CN" sz="2400" b="1" spc="-100">
                <a:solidFill>
                  <a:schemeClr val="tx1"/>
                </a:solidFill>
                <a:uFillTx/>
                <a:latin typeface="Times New Roman" panose="02020603050405020304" charset="0"/>
                <a:ea typeface="宋体" panose="02010600030101010101" pitchFamily="2" charset="-122"/>
              </a:rPr>
              <a:t>全国</a:t>
            </a:r>
            <a:r>
              <a:rPr lang="en-US" sz="2400" b="1" spc="-100">
                <a:solidFill>
                  <a:schemeClr val="tx1"/>
                </a:solidFill>
                <a:uFillTx/>
                <a:latin typeface="Times New Roman" panose="02020603050405020304" charset="0"/>
                <a:ea typeface="宋体" panose="02010600030101010101" pitchFamily="2" charset="-122"/>
              </a:rPr>
              <a:t>I) </a:t>
            </a:r>
            <a:r>
              <a:rPr lang="zh-CN" sz="2400" b="1" spc="-100">
                <a:solidFill>
                  <a:schemeClr val="tx1"/>
                </a:solidFill>
                <a:uFillTx/>
                <a:ea typeface="宋体" panose="02010600030101010101" pitchFamily="2" charset="-122"/>
              </a:rPr>
              <a:t>追踪北极熊数量的现代方法从</a:t>
            </a:r>
            <a:r>
              <a:rPr lang="en-US" sz="2400" b="1" spc="-100">
                <a:solidFill>
                  <a:schemeClr val="tx1"/>
                </a:solidFill>
                <a:uFillTx/>
                <a:latin typeface="Times New Roman" panose="02020603050405020304" charset="0"/>
                <a:ea typeface="宋体" panose="02010600030101010101" pitchFamily="2" charset="-122"/>
              </a:rPr>
              <a:t>20</a:t>
            </a:r>
            <a:r>
              <a:rPr lang="zh-CN" sz="2400" b="1" spc="-100">
                <a:solidFill>
                  <a:schemeClr val="tx1"/>
                </a:solidFill>
                <a:uFillTx/>
                <a:ea typeface="宋体" panose="02010600030101010101" pitchFamily="2" charset="-122"/>
              </a:rPr>
              <a:t>世纪</a:t>
            </a:r>
            <a:r>
              <a:rPr lang="en-US" sz="2400" b="1" spc="-100">
                <a:solidFill>
                  <a:schemeClr val="tx1"/>
                </a:solidFill>
                <a:uFillTx/>
                <a:latin typeface="Times New Roman" panose="02020603050405020304" charset="0"/>
                <a:ea typeface="宋体" panose="02010600030101010101" pitchFamily="2" charset="-122"/>
              </a:rPr>
              <a:t>80</a:t>
            </a:r>
            <a:r>
              <a:rPr lang="zh-CN" sz="2400" b="1" spc="-100">
                <a:solidFill>
                  <a:schemeClr val="tx1"/>
                </a:solidFill>
                <a:uFillTx/>
                <a:ea typeface="宋体" panose="02010600030101010101" pitchFamily="2" charset="-122"/>
              </a:rPr>
              <a:t>年代中期才开始使用，而且要在一大片区域内持续进行，成本很高。</a:t>
            </a:r>
            <a:r>
              <a:rPr lang="en-US" sz="2400" b="1" spc="-100">
                <a:solidFill>
                  <a:schemeClr val="tx1"/>
                </a:solidFill>
                <a:uFillTx/>
                <a:latin typeface="Times New Roman" panose="02020603050405020304" charset="0"/>
                <a:ea typeface="宋体" panose="02010600030101010101" pitchFamily="2" charset="-122"/>
              </a:rPr>
              <a:t>According to the Dallas Area Cultural Advocacy Coalition, arts agencies _______ more than 10,000 people as full-or part-time __________ or independent contractors.</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(2018</a:t>
            </a:r>
            <a:r>
              <a:rPr lang="zh-CN" sz="2400" b="1" spc="-100">
                <a:solidFill>
                  <a:schemeClr val="tx1"/>
                </a:solidFill>
                <a:uFillTx/>
                <a:latin typeface="Times New Roman" panose="02020603050405020304" charset="0"/>
                <a:ea typeface="宋体" panose="02010600030101010101" pitchFamily="2" charset="-122"/>
              </a:rPr>
              <a:t>江苏</a:t>
            </a:r>
            <a:r>
              <a:rPr lang="en-US" sz="2400" b="1" spc="-100">
                <a:solidFill>
                  <a:schemeClr val="tx1"/>
                </a:solidFill>
                <a:uFillTx/>
                <a:latin typeface="Times New Roman" panose="02020603050405020304" charset="0"/>
                <a:ea typeface="宋体" panose="02010600030101010101" pitchFamily="2" charset="-122"/>
              </a:rPr>
              <a:t>) </a:t>
            </a:r>
            <a:r>
              <a:rPr lang="zh-CN" sz="2400" b="1" spc="-100">
                <a:solidFill>
                  <a:schemeClr val="tx1"/>
                </a:solidFill>
                <a:uFillTx/>
                <a:ea typeface="宋体" panose="02010600030101010101" pitchFamily="2" charset="-122"/>
              </a:rPr>
              <a:t>根据达拉斯地区文化倡导联盟的数据，艺术机构雇佣了超过</a:t>
            </a:r>
            <a:r>
              <a:rPr lang="en-US" sz="2400" b="1" spc="-100">
                <a:solidFill>
                  <a:schemeClr val="tx1"/>
                </a:solidFill>
                <a:uFillTx/>
                <a:latin typeface="Times New Roman" panose="02020603050405020304" charset="0"/>
                <a:ea typeface="宋体" panose="02010600030101010101" pitchFamily="2" charset="-122"/>
              </a:rPr>
              <a:t>1</a:t>
            </a:r>
            <a:r>
              <a:rPr lang="zh-CN" sz="2400" b="1" spc="-100">
                <a:solidFill>
                  <a:schemeClr val="tx1"/>
                </a:solidFill>
                <a:uFillTx/>
                <a:ea typeface="宋体" panose="02010600030101010101" pitchFamily="2" charset="-122"/>
              </a:rPr>
              <a:t>万名全职或兼职员工或独立承包商</a:t>
            </a:r>
            <a:r>
              <a:rPr lang="zh-CN" sz="2400" b="1" spc="-100">
                <a:solidFill>
                  <a:schemeClr val="tx1"/>
                </a:solidFill>
                <a:uFillTx/>
                <a:latin typeface="Times New Roman" panose="02020603050405020304" charset="0"/>
                <a:ea typeface="宋体" panose="02010600030101010101" pitchFamily="2" charset="-122"/>
              </a:rPr>
              <a:t>。</a:t>
            </a:r>
            <a:r>
              <a:rPr lang="en-US" sz="2400" b="1" spc="-100">
                <a:solidFill>
                  <a:schemeClr val="tx1"/>
                </a:solidFill>
                <a:uFillTx/>
                <a:latin typeface="Times New Roman" panose="02020603050405020304" charset="0"/>
                <a:ea typeface="宋体" panose="02010600030101010101" pitchFamily="2" charset="-122"/>
              </a:rPr>
              <a:t>The University of Adelaide ________ a full-time staff of fire prevention professionals.</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(2018</a:t>
            </a:r>
            <a:r>
              <a:rPr lang="zh-CN" sz="2400" b="1" spc="-100">
                <a:solidFill>
                  <a:schemeClr val="tx1"/>
                </a:solidFill>
                <a:uFillTx/>
                <a:latin typeface="Times New Roman" panose="02020603050405020304" charset="0"/>
                <a:ea typeface="宋体" panose="02010600030101010101" pitchFamily="2" charset="-122"/>
              </a:rPr>
              <a:t>天津</a:t>
            </a:r>
            <a:r>
              <a:rPr lang="en-US" sz="2400" b="1" spc="-100">
                <a:solidFill>
                  <a:schemeClr val="tx1"/>
                </a:solidFill>
                <a:uFillTx/>
                <a:latin typeface="Times New Roman" panose="02020603050405020304" charset="0"/>
                <a:ea typeface="宋体" panose="02010600030101010101" pitchFamily="2" charset="-122"/>
              </a:rPr>
              <a:t>)</a:t>
            </a:r>
            <a:r>
              <a:rPr lang="zh-CN" sz="2400" b="1" spc="-100">
                <a:solidFill>
                  <a:schemeClr val="tx1"/>
                </a:solidFill>
                <a:uFillTx/>
                <a:ea typeface="宋体" panose="02010600030101010101" pitchFamily="2" charset="-122"/>
              </a:rPr>
              <a:t>阿德莱德大学聘用了全职的消防专业人员。</a:t>
            </a:r>
            <a:endParaRPr lang="zh-CN" altLang="en-US" sz="2400" b="1" spc="-100">
              <a:solidFill>
                <a:schemeClr val="tx1"/>
              </a:solidFill>
              <a:uFillTx/>
              <a:ea typeface="宋体" panose="02010600030101010101" pitchFamily="2" charset="-122"/>
            </a:endParaRPr>
          </a:p>
        </p:txBody>
      </p:sp>
      <p:sp>
        <p:nvSpPr>
          <p:cNvPr id="10" name="文本框 9"/>
          <p:cNvSpPr txBox="1"/>
          <p:nvPr/>
        </p:nvSpPr>
        <p:spPr>
          <a:xfrm>
            <a:off x="6365240" y="3641725"/>
            <a:ext cx="2658110" cy="460375"/>
          </a:xfrm>
          <a:prstGeom prst="rect">
            <a:avLst/>
          </a:prstGeom>
          <a:noFill/>
        </p:spPr>
        <p:txBody>
          <a:bodyPr wrap="square" rtlCol="0">
            <a:spAutoFit/>
          </a:bodyPr>
          <a:p>
            <a:pPr indent="0"/>
            <a:r>
              <a:rPr lang="en-US" sz="2400" b="1" spc="-100">
                <a:solidFill>
                  <a:schemeClr val="accent4">
                    <a:lumMod val="50000"/>
                  </a:schemeClr>
                </a:solidFill>
                <a:uFillTx/>
                <a:latin typeface="Times New Roman" panose="02020603050405020304" charset="0"/>
                <a:ea typeface="宋体" panose="02010600030101010101" pitchFamily="2" charset="-122"/>
                <a:sym typeface="+mn-ea"/>
              </a:rPr>
              <a:t>have been employed</a:t>
            </a:r>
            <a:endParaRPr lang="en-US" sz="2400" b="1"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8591550" y="4732020"/>
            <a:ext cx="1066165" cy="460375"/>
          </a:xfrm>
          <a:prstGeom prst="rect">
            <a:avLst/>
          </a:prstGeom>
          <a:noFill/>
        </p:spPr>
        <p:txBody>
          <a:bodyPr wrap="square" rtlCol="0">
            <a:spAutoFit/>
          </a:bodyPr>
          <a:p>
            <a:pPr indent="0"/>
            <a:r>
              <a:rPr lang="en-US" sz="2400" b="1" spc="-100">
                <a:solidFill>
                  <a:schemeClr val="accent4">
                    <a:lumMod val="50000"/>
                  </a:schemeClr>
                </a:solidFill>
                <a:uFillTx/>
                <a:latin typeface="Times New Roman" panose="02020603050405020304" charset="0"/>
                <a:ea typeface="宋体" panose="02010600030101010101" pitchFamily="2" charset="-122"/>
                <a:sym typeface="+mn-ea"/>
              </a:rPr>
              <a:t>employ</a:t>
            </a:r>
            <a:endParaRPr lang="en-US" sz="2400" b="1"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12" name="文本框 11"/>
          <p:cNvSpPr txBox="1"/>
          <p:nvPr/>
        </p:nvSpPr>
        <p:spPr>
          <a:xfrm>
            <a:off x="3211830" y="5092700"/>
            <a:ext cx="1440815" cy="460375"/>
          </a:xfrm>
          <a:prstGeom prst="rect">
            <a:avLst/>
          </a:prstGeom>
          <a:noFill/>
        </p:spPr>
        <p:txBody>
          <a:bodyPr wrap="square" rtlCol="0">
            <a:spAutoFit/>
          </a:bodyPr>
          <a:p>
            <a:pPr indent="0"/>
            <a:r>
              <a:rPr lang="en-US" sz="2400" b="1" spc="-100">
                <a:solidFill>
                  <a:schemeClr val="accent4">
                    <a:lumMod val="50000"/>
                  </a:schemeClr>
                </a:solidFill>
                <a:uFillTx/>
                <a:latin typeface="Times New Roman" panose="02020603050405020304" charset="0"/>
                <a:ea typeface="宋体" panose="02010600030101010101" pitchFamily="2" charset="-122"/>
                <a:sym typeface="+mn-ea"/>
              </a:rPr>
              <a:t>employees</a:t>
            </a:r>
            <a:endParaRPr lang="en-US" sz="2400" b="1"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13" name="文本框 12"/>
          <p:cNvSpPr txBox="1"/>
          <p:nvPr/>
        </p:nvSpPr>
        <p:spPr>
          <a:xfrm>
            <a:off x="3282950" y="5848985"/>
            <a:ext cx="1298575" cy="460375"/>
          </a:xfrm>
          <a:prstGeom prst="rect">
            <a:avLst/>
          </a:prstGeom>
          <a:noFill/>
        </p:spPr>
        <p:txBody>
          <a:bodyPr wrap="square" rtlCol="0">
            <a:spAutoFit/>
          </a:bodyPr>
          <a:p>
            <a:pPr indent="0"/>
            <a:r>
              <a:rPr lang="en-US" sz="2400" b="1" spc="-100">
                <a:solidFill>
                  <a:schemeClr val="accent4">
                    <a:lumMod val="50000"/>
                  </a:schemeClr>
                </a:solidFill>
                <a:uFillTx/>
                <a:latin typeface="Times New Roman" panose="02020603050405020304" charset="0"/>
                <a:ea typeface="宋体" panose="02010600030101010101" pitchFamily="2" charset="-122"/>
                <a:sym typeface="+mn-ea"/>
              </a:rPr>
              <a:t>employs</a:t>
            </a:r>
            <a:endParaRPr lang="en-US" sz="2400" b="1"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 grpId="0"/>
      <p:bldP spid="3" grpId="0"/>
      <p:bldP spid="5" grpId="0"/>
      <p:bldP spid="6" grpId="0"/>
      <p:bldP spid="7" grpId="0"/>
      <p:bldP spid="10" grpId="0"/>
      <p:bldP spid="11" grpId="0"/>
      <p:bldP spid="12"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ply填空"/>
          <p:cNvPicPr>
            <a:picLocks noChangeAspect="1"/>
          </p:cNvPicPr>
          <p:nvPr/>
        </p:nvPicPr>
        <p:blipFill>
          <a:blip r:embed="rId1"/>
          <a:stretch>
            <a:fillRect/>
          </a:stretch>
        </p:blipFill>
        <p:spPr>
          <a:xfrm>
            <a:off x="0" y="0"/>
            <a:ext cx="12266930" cy="6858000"/>
          </a:xfrm>
          <a:prstGeom prst="rect">
            <a:avLst/>
          </a:prstGeom>
        </p:spPr>
      </p:pic>
      <p:sp>
        <p:nvSpPr>
          <p:cNvPr id="6" name="标题 1"/>
          <p:cNvSpPr>
            <a:spLocks noGrp="1"/>
          </p:cNvSpPr>
          <p:nvPr/>
        </p:nvSpPr>
        <p:spPr>
          <a:xfrm>
            <a:off x="4977765" y="3131185"/>
            <a:ext cx="1051560" cy="5962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3200" spc="0">
                <a:solidFill>
                  <a:srgbClr val="7030A0"/>
                </a:solidFill>
                <a:latin typeface="Times New Roman" panose="02020603050405020304" charset="0"/>
                <a:sym typeface="+mn-ea"/>
              </a:rPr>
              <a:t>应用</a:t>
            </a:r>
            <a:endParaRPr sz="3200" spc="0">
              <a:solidFill>
                <a:srgbClr val="7030A0"/>
              </a:solidFill>
              <a:latin typeface="Times New Roman" panose="02020603050405020304" charset="0"/>
              <a:sym typeface="+mn-ea"/>
            </a:endParaRPr>
          </a:p>
        </p:txBody>
      </p:sp>
      <p:sp>
        <p:nvSpPr>
          <p:cNvPr id="8" name="标题 1"/>
          <p:cNvSpPr>
            <a:spLocks noGrp="1"/>
          </p:cNvSpPr>
          <p:nvPr/>
        </p:nvSpPr>
        <p:spPr>
          <a:xfrm>
            <a:off x="6871970" y="1198245"/>
            <a:ext cx="184848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000" spc="0">
                <a:solidFill>
                  <a:srgbClr val="7030A0"/>
                </a:solidFill>
                <a:latin typeface="Times New Roman" panose="02020603050405020304" charset="0"/>
                <a:ea typeface="+mn-ea"/>
                <a:cs typeface="Times New Roman" panose="02020603050405020304" charset="0"/>
              </a:rPr>
              <a:t>vt.</a:t>
            </a:r>
            <a:r>
              <a:rPr sz="2000" spc="0">
                <a:solidFill>
                  <a:srgbClr val="7030A0"/>
                </a:solidFill>
                <a:latin typeface="Times New Roman" panose="02020603050405020304" charset="0"/>
                <a:ea typeface="+mn-ea"/>
                <a:cs typeface="Times New Roman" panose="02020603050405020304" charset="0"/>
              </a:rPr>
              <a:t>应用</a:t>
            </a:r>
            <a:r>
              <a:rPr lang="en-US" altLang="zh-CN" sz="2000" spc="0">
                <a:solidFill>
                  <a:srgbClr val="7030A0"/>
                </a:solidFill>
                <a:latin typeface="Times New Roman" panose="02020603050405020304" charset="0"/>
                <a:ea typeface="+mn-ea"/>
                <a:cs typeface="Times New Roman" panose="02020603050405020304" charset="0"/>
              </a:rPr>
              <a:t>,</a:t>
            </a:r>
            <a:r>
              <a:rPr sz="2000" spc="0">
                <a:solidFill>
                  <a:srgbClr val="7030A0"/>
                </a:solidFill>
                <a:latin typeface="Times New Roman" panose="02020603050405020304" charset="0"/>
                <a:ea typeface="+mn-ea"/>
                <a:cs typeface="Times New Roman" panose="02020603050405020304" charset="0"/>
              </a:rPr>
              <a:t>涂抹</a:t>
            </a:r>
            <a:endParaRPr sz="20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8419465" y="1198245"/>
            <a:ext cx="113982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000" spc="0">
                <a:solidFill>
                  <a:srgbClr val="7030A0"/>
                </a:solidFill>
                <a:latin typeface="Times New Roman" panose="02020603050405020304" charset="0"/>
                <a:ea typeface="+mn-ea"/>
                <a:cs typeface="Times New Roman" panose="02020603050405020304" charset="0"/>
              </a:rPr>
              <a:t>vi.</a:t>
            </a:r>
            <a:r>
              <a:rPr sz="2000" spc="0">
                <a:solidFill>
                  <a:srgbClr val="7030A0"/>
                </a:solidFill>
                <a:latin typeface="Times New Roman" panose="02020603050405020304" charset="0"/>
                <a:ea typeface="+mn-ea"/>
                <a:cs typeface="Times New Roman" panose="02020603050405020304" charset="0"/>
              </a:rPr>
              <a:t>申请</a:t>
            </a:r>
            <a:endParaRPr sz="20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0735945" y="516890"/>
            <a:ext cx="15074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申请;应用</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10581640" y="119824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申请人</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10581640" y="1946910"/>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器具,装置</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7265670" y="3935730"/>
            <a:ext cx="183134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雇用;利用</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10135870" y="2826385"/>
            <a:ext cx="18999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雇用;就业</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10364470" y="3567430"/>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失业</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15" name="标题 1"/>
          <p:cNvSpPr>
            <a:spLocks noGrp="1"/>
          </p:cNvSpPr>
          <p:nvPr/>
        </p:nvSpPr>
        <p:spPr>
          <a:xfrm>
            <a:off x="9947275" y="4318000"/>
            <a:ext cx="9182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雇主</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17" name="标题 1"/>
          <p:cNvSpPr>
            <a:spLocks noGrp="1"/>
          </p:cNvSpPr>
          <p:nvPr/>
        </p:nvSpPr>
        <p:spPr>
          <a:xfrm>
            <a:off x="9947275" y="5029200"/>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雇员</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24" name="标题 1"/>
          <p:cNvSpPr>
            <a:spLocks noGrp="1"/>
          </p:cNvSpPr>
          <p:nvPr/>
        </p:nvSpPr>
        <p:spPr>
          <a:xfrm>
            <a:off x="7157085" y="5963285"/>
            <a:ext cx="20485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探索,探测;勘探</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26" name="标题 1"/>
          <p:cNvSpPr>
            <a:spLocks noGrp="1"/>
          </p:cNvSpPr>
          <p:nvPr/>
        </p:nvSpPr>
        <p:spPr>
          <a:xfrm>
            <a:off x="10299700" y="5963285"/>
            <a:ext cx="20485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探索;探险</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1250950" y="1315720"/>
            <a:ext cx="18554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供应,提供</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19" name="标题 1"/>
          <p:cNvSpPr>
            <a:spLocks noGrp="1"/>
          </p:cNvSpPr>
          <p:nvPr/>
        </p:nvSpPr>
        <p:spPr>
          <a:xfrm>
            <a:off x="1567180" y="2256155"/>
            <a:ext cx="18599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回答;回应</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21" name="标题 1"/>
          <p:cNvSpPr>
            <a:spLocks noGrp="1"/>
          </p:cNvSpPr>
          <p:nvPr/>
        </p:nvSpPr>
        <p:spPr>
          <a:xfrm>
            <a:off x="1435100" y="3217545"/>
            <a:ext cx="21850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暗示;意味着</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22" name="标题 1"/>
          <p:cNvSpPr>
            <a:spLocks noGrp="1"/>
          </p:cNvSpPr>
          <p:nvPr/>
        </p:nvSpPr>
        <p:spPr>
          <a:xfrm>
            <a:off x="1435100" y="4257040"/>
            <a:ext cx="19488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增加;繁殖</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23" name="标题 1"/>
          <p:cNvSpPr>
            <a:spLocks noGrp="1"/>
          </p:cNvSpPr>
          <p:nvPr/>
        </p:nvSpPr>
        <p:spPr>
          <a:xfrm>
            <a:off x="1435100" y="519493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简单的</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ppt_x"/>
                                          </p:val>
                                        </p:tav>
                                        <p:tav tm="100000">
                                          <p:val>
                                            <p:strVal val="#ppt_x"/>
                                          </p:val>
                                        </p:tav>
                                      </p:tavLst>
                                    </p:anim>
                                    <p:anim calcmode="lin" valueType="num">
                                      <p:cBhvr additive="base">
                                        <p:cTn id="10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fill="hold"/>
                                        <p:tgtEl>
                                          <p:spTgt spid="23"/>
                                        </p:tgtEl>
                                        <p:attrNameLst>
                                          <p:attrName>ppt_x</p:attrName>
                                        </p:attrNameLst>
                                      </p:cBhvr>
                                      <p:tavLst>
                                        <p:tav tm="0">
                                          <p:val>
                                            <p:strVal val="#ppt_x"/>
                                          </p:val>
                                        </p:tav>
                                        <p:tav tm="100000">
                                          <p:val>
                                            <p:strVal val="#ppt_x"/>
                                          </p:val>
                                        </p:tav>
                                      </p:tavLst>
                                    </p:anim>
                                    <p:anim calcmode="lin" valueType="num">
                                      <p:cBhvr additive="base">
                                        <p:cTn id="11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20" grpId="0"/>
      <p:bldP spid="9" grpId="0"/>
      <p:bldP spid="10" grpId="0"/>
      <p:bldP spid="11" grpId="0"/>
      <p:bldP spid="12" grpId="0"/>
      <p:bldP spid="13" grpId="0"/>
      <p:bldP spid="14" grpId="0"/>
      <p:bldP spid="15" grpId="0"/>
      <p:bldP spid="17" grpId="0"/>
      <p:bldP spid="24" grpId="0"/>
      <p:bldP spid="26" grpId="0"/>
      <p:bldP spid="18" grpId="0"/>
      <p:bldP spid="19" grpId="0"/>
      <p:bldP spid="21" grpId="0"/>
      <p:bldP spid="22" grpId="0"/>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42570" y="81280"/>
            <a:ext cx="11950065" cy="618553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35. romantic [rə(ʊ)'mæntɪk]adj. </a:t>
            </a:r>
            <a:r>
              <a:rPr lang="en-US" altLang="zh-CN" sz="3200" b="1">
                <a:ea typeface="宋体" panose="02010600030101010101" pitchFamily="2" charset="-122"/>
              </a:rPr>
              <a:t>____________</a:t>
            </a:r>
            <a:endParaRPr lang="zh-CN" sz="3200" b="1">
              <a:latin typeface="Times New Roman" panose="02020603050405020304" charset="0"/>
              <a:ea typeface="宋体" panose="02010600030101010101" pitchFamily="2" charset="-122"/>
            </a:endParaRPr>
          </a:p>
          <a:p>
            <a:pPr indent="0"/>
            <a:endParaRPr lang="zh-CN" sz="28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He</a:t>
            </a:r>
            <a:r>
              <a:rPr lang="en-US" sz="2800" b="1">
                <a:latin typeface="Times New Roman" panose="02020603050405020304" charset="0"/>
                <a:ea typeface="宋体" panose="02010600030101010101" pitchFamily="2" charset="-122"/>
              </a:rPr>
              <a:t> was very romantic and</a:t>
            </a:r>
            <a:r>
              <a:rPr lang="en-US" sz="2800" b="1">
                <a:latin typeface="Times New Roman" panose="02020603050405020304" charset="0"/>
                <a:ea typeface="宋体" panose="02010600030101010101" pitchFamily="2" charset="-122"/>
                <a:cs typeface="Times New Roman" panose="02020603050405020304" charset="0"/>
              </a:rPr>
              <a:t>—</a:t>
            </a:r>
            <a:r>
              <a:rPr lang="en-US" sz="2800" b="1">
                <a:latin typeface="Times New Roman" panose="02020603050405020304" charset="0"/>
                <a:ea typeface="宋体" panose="02010600030101010101" pitchFamily="2" charset="-122"/>
              </a:rPr>
              <a:t>of course</a:t>
            </a:r>
            <a:r>
              <a:rPr lang="en-US" sz="2800" b="1">
                <a:latin typeface="Times New Roman" panose="02020603050405020304" charset="0"/>
                <a:ea typeface="宋体" panose="02010600030101010101" pitchFamily="2" charset="-122"/>
                <a:cs typeface="Times New Roman" panose="02020603050405020304" charset="0"/>
              </a:rPr>
              <a:t>—</a:t>
            </a:r>
            <a:r>
              <a:rPr lang="en-US" sz="2800" b="1">
                <a:latin typeface="Times New Roman" panose="02020603050405020304" charset="0"/>
                <a:ea typeface="宋体" panose="02010600030101010101" pitchFamily="2" charset="-122"/>
              </a:rPr>
              <a:t>I miss him since he’s passed away. </a:t>
            </a:r>
            <a:r>
              <a:rPr lang="en-US" sz="2800" b="1">
                <a:latin typeface="Times New Roman" panose="02020603050405020304" charset="0"/>
                <a:ea typeface="宋体" panose="02010600030101010101" pitchFamily="2" charset="-122"/>
                <a:cs typeface="Times New Roman" panose="02020603050405020304" charset="0"/>
              </a:rPr>
              <a:t>(2009</a:t>
            </a:r>
            <a:r>
              <a:rPr lang="zh-CN" sz="2800" b="1">
                <a:latin typeface="Times New Roman" panose="02020603050405020304" charset="0"/>
                <a:ea typeface="宋体" panose="02010600030101010101" pitchFamily="2" charset="-122"/>
              </a:rPr>
              <a:t>浙江</a:t>
            </a:r>
            <a:r>
              <a:rPr lang="en-US" sz="2800" b="1">
                <a:latin typeface="Times New Roman" panose="02020603050405020304" charset="0"/>
                <a:ea typeface="宋体" panose="02010600030101010101" pitchFamily="2" charset="-122"/>
              </a:rPr>
              <a:t>) </a:t>
            </a:r>
            <a:r>
              <a:rPr lang="zh-CN" sz="2800" b="1">
                <a:latin typeface="Times New Roman" panose="02020603050405020304" charset="0"/>
                <a:ea typeface="宋体" panose="02010600030101010101" pitchFamily="2" charset="-122"/>
              </a:rPr>
              <a:t>他很浪漫，当然，他去世后我很想念他。</a:t>
            </a:r>
            <a:r>
              <a:rPr lang="en-US" sz="2800" b="1">
                <a:latin typeface="Times New Roman" panose="02020603050405020304" charset="0"/>
                <a:ea typeface="宋体" panose="02010600030101010101" pitchFamily="2" charset="-122"/>
              </a:rPr>
              <a:t>The reality of mothering is frequently very different from the romantic ideal.</a:t>
            </a:r>
            <a:r>
              <a:rPr lang="zh-CN" sz="2800" b="1">
                <a:ea typeface="宋体" panose="02010600030101010101" pitchFamily="2" charset="-122"/>
              </a:rPr>
              <a:t>养育孩子的现实经常与浪漫的理想大相径庭。</a:t>
            </a:r>
            <a:r>
              <a:rPr lang="en-US" sz="2800" b="1">
                <a:latin typeface="Times New Roman" panose="02020603050405020304" charset="0"/>
                <a:ea typeface="宋体" panose="02010600030101010101" pitchFamily="2" charset="-122"/>
              </a:rPr>
              <a:t>__________ [rə(ʊ)'mæns]n. </a:t>
            </a:r>
            <a:r>
              <a:rPr lang="zh-CN" sz="2800" b="1">
                <a:solidFill>
                  <a:srgbClr val="7030A0"/>
                </a:solidFill>
                <a:latin typeface="微软雅黑" panose="020B0503020204020204" pitchFamily="34" charset="-122"/>
                <a:ea typeface="微软雅黑" panose="020B0503020204020204" pitchFamily="34" charset="-122"/>
              </a:rPr>
              <a:t>传奇；浪漫史；风流韵事；冒险故事</a:t>
            </a:r>
            <a:endParaRPr lang="en-US" sz="2800" b="1">
              <a:solidFill>
                <a:srgbClr val="7030A0"/>
              </a:solidFill>
              <a:latin typeface="微软雅黑" panose="020B0503020204020204" pitchFamily="34" charset="-122"/>
              <a:ea typeface="微软雅黑" panose="020B0503020204020204" pitchFamily="34" charset="-122"/>
            </a:endParaRPr>
          </a:p>
          <a:p>
            <a:pPr indent="0"/>
            <a:r>
              <a:rPr lang="en-US" sz="2800" b="1">
                <a:latin typeface="Times New Roman" panose="02020603050405020304" charset="0"/>
                <a:ea typeface="宋体" panose="02010600030101010101" pitchFamily="2" charset="-122"/>
              </a:rPr>
              <a:t>She loved him so much: it was a fairy</a:t>
            </a:r>
            <a:r>
              <a:rPr lang="en-US" sz="2800" b="1">
                <a:latin typeface="Times New Roman" panose="02020603050405020304" charset="0"/>
                <a:ea typeface="宋体" panose="02010600030101010101" pitchFamily="2" charset="-122"/>
                <a:cs typeface="Times New Roman" panose="02020603050405020304" charset="0"/>
              </a:rPr>
              <a:t>-</a:t>
            </a:r>
            <a:r>
              <a:rPr lang="en-US" sz="2800" b="1">
                <a:latin typeface="Times New Roman" panose="02020603050405020304" charset="0"/>
                <a:ea typeface="宋体" panose="02010600030101010101" pitchFamily="2" charset="-122"/>
              </a:rPr>
              <a:t>tale romance.</a:t>
            </a:r>
            <a:r>
              <a:rPr lang="en-US" sz="2800" b="1">
                <a:latin typeface="Times New Roman" panose="02020603050405020304" charset="0"/>
                <a:ea typeface="宋体" panose="02010600030101010101" pitchFamily="2" charset="-122"/>
                <a:cs typeface="Times New Roman" panose="02020603050405020304" charset="0"/>
              </a:rPr>
              <a:t> </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zh-CN" sz="2800" b="1">
                <a:ea typeface="宋体" panose="02010600030101010101" pitchFamily="2" charset="-122"/>
              </a:rPr>
              <a:t>她深深爱着他：这是个童话般的浪漫故事。</a:t>
            </a:r>
            <a:r>
              <a:rPr lang="en-US" sz="2800" b="1">
                <a:latin typeface="Times New Roman" panose="02020603050405020304" charset="0"/>
                <a:ea typeface="宋体" panose="02010600030101010101" pitchFamily="2" charset="-122"/>
              </a:rPr>
              <a:t>It is ridiculous to suggest we are having a romance.</a:t>
            </a:r>
            <a:endParaRPr lang="en-US" sz="2800" b="1">
              <a:latin typeface="Times New Roman" panose="02020603050405020304" charset="0"/>
              <a:ea typeface="宋体" panose="02010600030101010101" pitchFamily="2" charset="-122"/>
            </a:endParaRPr>
          </a:p>
          <a:p>
            <a:pPr indent="0"/>
            <a:r>
              <a:rPr lang="zh-CN" sz="2800" b="1">
                <a:ea typeface="宋体" panose="02010600030101010101" pitchFamily="2" charset="-122"/>
              </a:rPr>
              <a:t>暗示我们正在谈恋爱的说法真是太荒谬了。</a:t>
            </a:r>
            <a:endParaRPr lang="zh-CN" altLang="en-US" sz="2800" b="1"/>
          </a:p>
        </p:txBody>
      </p:sp>
      <p:sp>
        <p:nvSpPr>
          <p:cNvPr id="7" name="文本框 6"/>
          <p:cNvSpPr txBox="1"/>
          <p:nvPr/>
        </p:nvSpPr>
        <p:spPr>
          <a:xfrm>
            <a:off x="370205" y="583565"/>
            <a:ext cx="4300220" cy="460375"/>
          </a:xfrm>
          <a:prstGeom prst="rect">
            <a:avLst/>
          </a:prstGeom>
          <a:noFill/>
        </p:spPr>
        <p:txBody>
          <a:bodyPr wrap="square" rtlCol="0">
            <a:spAutoFit/>
          </a:bodyPr>
          <a:p>
            <a:pPr lvl="0" algn="l">
              <a:buClrTx/>
              <a:buSzTx/>
              <a:buFontTx/>
            </a:pPr>
            <a:r>
              <a:rPr lang="zh-CN" sz="2400" b="1">
                <a:solidFill>
                  <a:schemeClr val="accent4">
                    <a:lumMod val="50000"/>
                  </a:schemeClr>
                </a:solidFill>
                <a:latin typeface="微软雅黑" panose="020B0503020204020204" pitchFamily="34" charset="-122"/>
                <a:ea typeface="微软雅黑" panose="020B0503020204020204" pitchFamily="34" charset="-122"/>
                <a:sym typeface="+mn-ea"/>
              </a:rPr>
              <a:t>音意相通：罗曼蒂克，浪漫的</a:t>
            </a:r>
            <a:endParaRPr lang="zh-CN" sz="2400" b="1">
              <a:solidFill>
                <a:schemeClr val="accent4">
                  <a:lumMod val="50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5923915" y="81280"/>
            <a:ext cx="2991485" cy="583565"/>
          </a:xfrm>
          <a:prstGeom prst="rect">
            <a:avLst/>
          </a:prstGeom>
          <a:noFill/>
        </p:spPr>
        <p:txBody>
          <a:bodyPr wrap="square" rtlCol="0">
            <a:spAutoFit/>
          </a:bodyPr>
          <a:p>
            <a:pPr lvl="0" algn="l">
              <a:buClrTx/>
              <a:buSzTx/>
              <a:buFontTx/>
            </a:pP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浪漫的</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多情的</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370205" y="2668270"/>
            <a:ext cx="1774825" cy="583565"/>
          </a:xfrm>
          <a:prstGeom prst="rect">
            <a:avLst/>
          </a:prstGeom>
          <a:noFill/>
        </p:spPr>
        <p:txBody>
          <a:bodyPr wrap="square" rtlCol="0">
            <a:spAutoFit/>
          </a:bodyPr>
          <a:p>
            <a:pPr lvl="0" algn="l">
              <a:buClrTx/>
              <a:buSzTx/>
              <a:buFontTx/>
            </a:pPr>
            <a:r>
              <a:rPr lang="en-US" altLang="zh-CN" sz="3200" b="1">
                <a:solidFill>
                  <a:schemeClr val="accent4">
                    <a:lumMod val="50000"/>
                  </a:schemeClr>
                </a:solidFill>
                <a:latin typeface="Times New Roman" panose="02020603050405020304" charset="0"/>
                <a:ea typeface="宋体" panose="02010600030101010101" pitchFamily="2" charset="-122"/>
                <a:sym typeface="+mn-ea"/>
              </a:rPr>
              <a:t>romance</a:t>
            </a:r>
            <a:endParaRPr lang="en-US" altLang="zh-CN" sz="3200" b="1">
              <a:solidFill>
                <a:schemeClr val="accent4">
                  <a:lumMod val="50000"/>
                </a:schemeClr>
              </a:solidFill>
              <a:latin typeface="Times New Roman" panose="02020603050405020304" charset="0"/>
              <a:ea typeface="宋体" panose="02010600030101010101" pitchFamily="2"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70485"/>
            <a:ext cx="12191365" cy="643128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36. album ['ælbəm]n. </a:t>
            </a:r>
            <a:r>
              <a:rPr lang="en-US" altLang="zh-CN" sz="3200" b="1">
                <a:ea typeface="宋体" panose="02010600030101010101" pitchFamily="2" charset="-122"/>
              </a:rPr>
              <a:t>_________________________</a:t>
            </a:r>
            <a:endParaRPr lang="en-US" altLang="zh-CN" sz="3200" b="1">
              <a:ea typeface="宋体" panose="02010600030101010101" pitchFamily="2" charset="-122"/>
            </a:endParaRPr>
          </a:p>
          <a:p>
            <a:pPr indent="0"/>
            <a:r>
              <a:rPr lang="en-US" sz="3200" b="1">
                <a:latin typeface="Times New Roman" panose="02020603050405020304" charset="0"/>
                <a:ea typeface="宋体" panose="02010600030101010101" pitchFamily="2" charset="-122"/>
              </a:rPr>
              <a:t>37. impact ['ɪmpækt]vt.&amp;n. </a:t>
            </a:r>
            <a:r>
              <a:rPr lang="en-US" altLang="zh-CN" sz="3200" b="1">
                <a:ea typeface="宋体" panose="02010600030101010101" pitchFamily="2" charset="-122"/>
              </a:rPr>
              <a:t>________________</a:t>
            </a:r>
            <a:endParaRPr lang="zh-CN" sz="3200" b="1">
              <a:ea typeface="宋体" panose="02010600030101010101" pitchFamily="2" charset="-122"/>
            </a:endParaRPr>
          </a:p>
          <a:p>
            <a:pPr indent="0"/>
            <a:endParaRPr lang="zh-CN" sz="3200" b="1">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rPr>
              <a:t>_________________</a:t>
            </a:r>
            <a:r>
              <a:rPr lang="zh-CN" sz="3200" b="1">
                <a:ea typeface="宋体" panose="02010600030101010101" pitchFamily="2" charset="-122"/>
              </a:rPr>
              <a:t>对</a:t>
            </a:r>
            <a:r>
              <a:rPr lang="en-US" sz="3200" b="1">
                <a:latin typeface="Times New Roman" panose="02020603050405020304" charset="0"/>
                <a:ea typeface="宋体" panose="02010600030101010101" pitchFamily="2" charset="-122"/>
              </a:rPr>
              <a:t>……</a:t>
            </a:r>
            <a:r>
              <a:rPr lang="zh-CN" sz="3200" b="1">
                <a:ea typeface="宋体" panose="02010600030101010101" pitchFamily="2" charset="-122"/>
              </a:rPr>
              <a:t>有巨大影响</a:t>
            </a:r>
            <a:endParaRPr lang="en-US" sz="3200" b="1">
              <a:latin typeface="Times New Roman" panose="02020603050405020304" charset="0"/>
              <a:ea typeface="宋体" panose="02010600030101010101" pitchFamily="2" charset="-122"/>
            </a:endParaRPr>
          </a:p>
          <a:p>
            <a:pPr indent="0"/>
            <a:r>
              <a:rPr lang="en-US" sz="2800" b="1">
                <a:latin typeface="Times New Roman" panose="02020603050405020304" charset="0"/>
                <a:ea typeface="宋体" panose="02010600030101010101" pitchFamily="2" charset="-122"/>
                <a:cs typeface="Times New Roman" panose="02020603050405020304" charset="0"/>
              </a:rPr>
              <a:t>Gordon says the HUNCH program _________________ college admissions and practical life skills. (2019</a:t>
            </a:r>
            <a:r>
              <a:rPr lang="zh-CN" sz="2800" b="1">
                <a:latin typeface="Times New Roman" panose="02020603050405020304" charset="0"/>
                <a:ea typeface="宋体" panose="02010600030101010101" pitchFamily="2" charset="-122"/>
              </a:rPr>
              <a:t>全国</a:t>
            </a:r>
            <a:r>
              <a:rPr lang="en-US" sz="2800" b="1">
                <a:latin typeface="Times New Roman" panose="02020603050405020304" charset="0"/>
                <a:ea typeface="宋体" panose="02010600030101010101" pitchFamily="2" charset="-122"/>
              </a:rPr>
              <a:t>II)</a:t>
            </a:r>
            <a:r>
              <a:rPr lang="zh-CN" sz="2800" b="1">
                <a:ea typeface="宋体" panose="02010600030101010101" pitchFamily="2" charset="-122"/>
              </a:rPr>
              <a:t>戈登说，</a:t>
            </a:r>
            <a:r>
              <a:rPr lang="en-US" sz="2800" b="1">
                <a:latin typeface="Times New Roman" panose="02020603050405020304" charset="0"/>
                <a:ea typeface="宋体" panose="02010600030101010101" pitchFamily="2" charset="-122"/>
                <a:cs typeface="Times New Roman" panose="02020603050405020304" charset="0"/>
              </a:rPr>
              <a:t>HUNCH</a:t>
            </a:r>
            <a:r>
              <a:rPr lang="zh-CN" sz="2800" b="1">
                <a:ea typeface="宋体" panose="02010600030101010101" pitchFamily="2" charset="-122"/>
              </a:rPr>
              <a:t>项目对大学录取和实际生活技能有</a:t>
            </a:r>
            <a:r>
              <a:rPr lang="zh-CN" sz="2800" b="1">
                <a:latin typeface="Times New Roman" panose="02020603050405020304" charset="0"/>
                <a:ea typeface="宋体" panose="02010600030101010101" pitchFamily="2" charset="-122"/>
              </a:rPr>
              <a:t>巨大</a:t>
            </a:r>
            <a:r>
              <a:rPr lang="zh-CN" sz="2800" b="1">
                <a:ea typeface="宋体" panose="02010600030101010101" pitchFamily="2" charset="-122"/>
              </a:rPr>
              <a:t>影响。</a:t>
            </a:r>
            <a:r>
              <a:rPr lang="en-US" sz="2800" b="1">
                <a:latin typeface="Times New Roman" panose="02020603050405020304" charset="0"/>
                <a:ea typeface="宋体" panose="02010600030101010101" pitchFamily="2" charset="-122"/>
              </a:rPr>
              <a:t>We can observe that artificial intelligence has already made a</a:t>
            </a:r>
            <a:r>
              <a:rPr lang="en-US" sz="2800" b="1">
                <a:latin typeface="Times New Roman" panose="02020603050405020304" charset="0"/>
                <a:ea typeface="宋体" panose="02010600030101010101" pitchFamily="2" charset="-122"/>
                <a:cs typeface="Times New Roman" panose="02020603050405020304" charset="0"/>
              </a:rPr>
              <a:t>n impact </a:t>
            </a:r>
            <a:r>
              <a:rPr lang="en-US" sz="2800" b="1">
                <a:latin typeface="Times New Roman" panose="02020603050405020304" charset="0"/>
                <a:ea typeface="宋体" panose="02010600030101010101" pitchFamily="2" charset="-122"/>
              </a:rPr>
              <a:t>____ our lives in many ways.</a:t>
            </a:r>
            <a:r>
              <a:rPr lang="en-US" sz="2800" b="1">
                <a:latin typeface="Times New Roman" panose="02020603050405020304" charset="0"/>
                <a:ea typeface="宋体" panose="02010600030101010101" pitchFamily="2" charset="-122"/>
                <a:cs typeface="Times New Roman" panose="02020603050405020304" charset="0"/>
              </a:rPr>
              <a:t>(2019</a:t>
            </a:r>
            <a:r>
              <a:rPr lang="zh-CN" sz="2800" b="1">
                <a:latin typeface="Times New Roman" panose="02020603050405020304" charset="0"/>
                <a:ea typeface="宋体" panose="02010600030101010101" pitchFamily="2" charset="-122"/>
              </a:rPr>
              <a:t>天津</a:t>
            </a:r>
            <a:r>
              <a:rPr lang="en-US" sz="2800" b="1">
                <a:latin typeface="Times New Roman" panose="02020603050405020304" charset="0"/>
                <a:ea typeface="宋体" panose="02010600030101010101" pitchFamily="2" charset="-122"/>
              </a:rPr>
              <a:t>)</a:t>
            </a:r>
            <a:r>
              <a:rPr lang="zh-CN" sz="2800" b="1">
                <a:solidFill>
                  <a:srgbClr val="333333"/>
                </a:solidFill>
                <a:ea typeface="宋体" panose="02010600030101010101" pitchFamily="2" charset="-122"/>
              </a:rPr>
              <a:t>我们可以看到，人工智能已经在很多方面对我们的生活产生了影响。</a:t>
            </a:r>
            <a:r>
              <a:rPr lang="en-US" sz="2800" b="1">
                <a:latin typeface="Times New Roman" panose="02020603050405020304" charset="0"/>
                <a:ea typeface="宋体" panose="02010600030101010101" pitchFamily="2" charset="-122"/>
                <a:cs typeface="Times New Roman" panose="02020603050405020304" charset="0"/>
              </a:rPr>
              <a:t>T</a:t>
            </a:r>
            <a:r>
              <a:rPr lang="en-US" sz="2800" b="1">
                <a:latin typeface="Times New Roman" panose="02020603050405020304" charset="0"/>
                <a:ea typeface="宋体" panose="02010600030101010101" pitchFamily="2" charset="-122"/>
              </a:rPr>
              <a:t>hose who truly understand the economic ________ and can work to change the patterns can create a wide range of career possibilities.</a:t>
            </a:r>
            <a:r>
              <a:rPr lang="en-US" sz="2800" b="1">
                <a:latin typeface="Times New Roman" panose="02020603050405020304" charset="0"/>
                <a:ea typeface="宋体" panose="02010600030101010101" pitchFamily="2" charset="-122"/>
                <a:cs typeface="Times New Roman" panose="02020603050405020304" charset="0"/>
              </a:rPr>
              <a:t>(2018</a:t>
            </a:r>
            <a:r>
              <a:rPr lang="zh-CN" sz="2800" b="1">
                <a:latin typeface="Times New Roman" panose="02020603050405020304" charset="0"/>
                <a:ea typeface="宋体" panose="02010600030101010101" pitchFamily="2" charset="-122"/>
              </a:rPr>
              <a:t>江苏</a:t>
            </a:r>
            <a:r>
              <a:rPr lang="en-US" sz="2800" b="1">
                <a:latin typeface="Times New Roman" panose="02020603050405020304" charset="0"/>
                <a:ea typeface="宋体" panose="02010600030101010101" pitchFamily="2" charset="-122"/>
              </a:rPr>
              <a:t>)</a:t>
            </a:r>
            <a:endParaRPr lang="en-US" sz="2800" b="1">
              <a:latin typeface="Times New Roman" panose="02020603050405020304" charset="0"/>
              <a:ea typeface="宋体" panose="02010600030101010101" pitchFamily="2" charset="-122"/>
            </a:endParaRPr>
          </a:p>
          <a:p>
            <a:pPr indent="0"/>
            <a:r>
              <a:rPr lang="zh-CN" sz="2800" b="1">
                <a:latin typeface="Times New Roman" panose="02020603050405020304" charset="0"/>
                <a:ea typeface="宋体" panose="02010600030101010101" pitchFamily="2" charset="-122"/>
              </a:rPr>
              <a:t>那些真正了解经济影响并能够努力改变模式的人可以创造广泛的职业机会。</a:t>
            </a:r>
            <a:endParaRPr lang="zh-CN" altLang="en-US" sz="2800" b="1"/>
          </a:p>
        </p:txBody>
      </p:sp>
      <p:sp>
        <p:nvSpPr>
          <p:cNvPr id="8" name="文本框 7"/>
          <p:cNvSpPr txBox="1"/>
          <p:nvPr/>
        </p:nvSpPr>
        <p:spPr>
          <a:xfrm>
            <a:off x="82550" y="565785"/>
            <a:ext cx="11085830" cy="460375"/>
          </a:xfrm>
          <a:prstGeom prst="rect">
            <a:avLst/>
          </a:prstGeom>
          <a:noFill/>
        </p:spPr>
        <p:txBody>
          <a:bodyPr wrap="square" rtlCol="0">
            <a:spAutoFit/>
          </a:bodyPr>
          <a:p>
            <a:pPr lvl="0" algn="l">
              <a:buClrTx/>
              <a:buSzTx/>
              <a:buFontTx/>
            </a:pPr>
            <a:r>
              <a:rPr lang="zh-CN" sz="2400" b="1">
                <a:solidFill>
                  <a:schemeClr val="accent4">
                    <a:lumMod val="50000"/>
                  </a:schemeClr>
                </a:solidFill>
                <a:latin typeface="Times New Roman" panose="02020603050405020304" charset="0"/>
                <a:ea typeface="宋体" panose="02010600030101010101" pitchFamily="2" charset="-122"/>
                <a:sym typeface="+mn-ea"/>
              </a:rPr>
              <a:t>破拆法：al-(all)+bum(布满)   助记：都布满了照片/作品的集子——相册；唱片集</a:t>
            </a:r>
            <a:endParaRPr lang="zh-CN"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4" name="文本框 3"/>
          <p:cNvSpPr txBox="1"/>
          <p:nvPr/>
        </p:nvSpPr>
        <p:spPr>
          <a:xfrm>
            <a:off x="3762375" y="70485"/>
            <a:ext cx="5853430" cy="583565"/>
          </a:xfrm>
          <a:prstGeom prst="rect">
            <a:avLst/>
          </a:prstGeom>
          <a:noFill/>
        </p:spPr>
        <p:txBody>
          <a:bodyPr wrap="square" rtlCol="0">
            <a:spAutoFit/>
          </a:bodyPr>
          <a:p>
            <a:pPr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相册</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唱片集</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集邮簿</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签名纪念册</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4887595" y="1026160"/>
            <a:ext cx="380555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强烈影响</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碰撞</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冲击</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82550" y="2070100"/>
            <a:ext cx="336931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have an impact on</a:t>
            </a:r>
            <a:endPar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7" name="文本框 6"/>
          <p:cNvSpPr txBox="1"/>
          <p:nvPr/>
        </p:nvSpPr>
        <p:spPr>
          <a:xfrm>
            <a:off x="82550" y="1609725"/>
            <a:ext cx="11085830" cy="460375"/>
          </a:xfrm>
          <a:prstGeom prst="rect">
            <a:avLst/>
          </a:prstGeom>
          <a:noFill/>
        </p:spPr>
        <p:txBody>
          <a:bodyPr wrap="square" rtlCol="0">
            <a:spAutoFit/>
          </a:bodyPr>
          <a:p>
            <a:pPr lvl="0" algn="l">
              <a:buClrTx/>
              <a:buSzTx/>
              <a:buFontTx/>
            </a:pPr>
            <a:r>
              <a:rPr lang="zh-CN" sz="2400" b="1">
                <a:solidFill>
                  <a:schemeClr val="accent4">
                    <a:lumMod val="50000"/>
                  </a:schemeClr>
                </a:solidFill>
                <a:latin typeface="Times New Roman" panose="02020603050405020304" charset="0"/>
                <a:ea typeface="宋体" panose="02010600030101010101" pitchFamily="2" charset="-122"/>
                <a:sym typeface="+mn-ea"/>
              </a:rPr>
              <a:t>词根词缀：im-(里)+-pact(挤压)：向里挤压——产生影响</a:t>
            </a:r>
            <a:endParaRPr lang="zh-CN"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9" name="文本框 8"/>
          <p:cNvSpPr txBox="1"/>
          <p:nvPr/>
        </p:nvSpPr>
        <p:spPr>
          <a:xfrm>
            <a:off x="5404485" y="2491105"/>
            <a:ext cx="336931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has an impact on</a:t>
            </a:r>
            <a:endPar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1" name="文本框 10"/>
          <p:cNvSpPr txBox="1"/>
          <p:nvPr/>
        </p:nvSpPr>
        <p:spPr>
          <a:xfrm>
            <a:off x="10790555" y="3733800"/>
            <a:ext cx="70167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on</a:t>
            </a:r>
            <a:endPar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2" name="文本框 11"/>
          <p:cNvSpPr txBox="1"/>
          <p:nvPr/>
        </p:nvSpPr>
        <p:spPr>
          <a:xfrm>
            <a:off x="6545580" y="5047615"/>
            <a:ext cx="148145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impact</a:t>
            </a:r>
            <a:endPar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2" grpId="0"/>
      <p:bldP spid="6" grpId="0"/>
      <p:bldP spid="7" grpId="0"/>
      <p:bldP spid="9" grpId="0"/>
      <p:bldP spid="11"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129540"/>
            <a:ext cx="12192635" cy="624713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38. aim [eɪm]vt.</a:t>
            </a:r>
            <a:r>
              <a:rPr lang="en-US" sz="3200" b="1">
                <a:latin typeface="Times New Roman" panose="02020603050405020304" charset="0"/>
                <a:ea typeface="宋体" panose="02010600030101010101" pitchFamily="2" charset="-122"/>
                <a:cs typeface="Times New Roman" panose="02020603050405020304" charset="0"/>
              </a:rPr>
              <a:t>&amp;</a:t>
            </a:r>
            <a:r>
              <a:rPr lang="en-US" sz="3200" b="1">
                <a:latin typeface="Times New Roman" panose="02020603050405020304" charset="0"/>
                <a:ea typeface="宋体" panose="02010600030101010101" pitchFamily="2" charset="-122"/>
              </a:rPr>
              <a:t>vi.</a:t>
            </a:r>
            <a:r>
              <a:rPr lang="en-US" altLang="zh-CN" sz="3200" b="1">
                <a:ea typeface="宋体" panose="02010600030101010101" pitchFamily="2" charset="-122"/>
              </a:rPr>
              <a:t>_______________</a:t>
            </a:r>
            <a:r>
              <a:rPr lang="en-US" sz="3200" b="1">
                <a:latin typeface="Times New Roman" panose="02020603050405020304" charset="0"/>
                <a:ea typeface="宋体" panose="02010600030101010101" pitchFamily="2" charset="-122"/>
              </a:rPr>
              <a:t>n. </a:t>
            </a:r>
            <a:r>
              <a:rPr lang="en-US" altLang="zh-CN" sz="3200" b="1">
                <a:ea typeface="宋体" panose="02010600030101010101" pitchFamily="2" charset="-122"/>
              </a:rPr>
              <a:t>________</a:t>
            </a:r>
            <a:r>
              <a:rPr lang="en-US" sz="3200" b="1">
                <a:latin typeface="Times New Roman" panose="02020603050405020304" charset="0"/>
                <a:ea typeface="宋体" panose="02010600030101010101" pitchFamily="2" charset="-122"/>
              </a:rPr>
              <a:t>________</a:t>
            </a:r>
            <a:r>
              <a:rPr lang="zh-CN" sz="3200" b="1">
                <a:ea typeface="宋体" panose="02010600030101010101" pitchFamily="2" charset="-122"/>
              </a:rPr>
              <a:t>瞄准；旨在，针对</a:t>
            </a:r>
            <a:r>
              <a:rPr lang="en-US" sz="3200" b="1">
                <a:latin typeface="Times New Roman" panose="02020603050405020304" charset="0"/>
                <a:ea typeface="宋体" panose="02010600030101010101" pitchFamily="2" charset="-122"/>
              </a:rPr>
              <a:t>___________ </a:t>
            </a:r>
            <a:r>
              <a:rPr lang="zh-CN" sz="3200" b="1">
                <a:ea typeface="宋体" panose="02010600030101010101" pitchFamily="2" charset="-122"/>
              </a:rPr>
              <a:t>瞄准</a:t>
            </a:r>
            <a:r>
              <a:rPr lang="zh-CN" sz="3200" b="1">
                <a:latin typeface="Times New Roman" panose="02020603050405020304" charset="0"/>
                <a:ea typeface="宋体" panose="02010600030101010101" pitchFamily="2" charset="-122"/>
              </a:rPr>
              <a:t>，以</a:t>
            </a:r>
            <a:r>
              <a:rPr lang="zh-CN" sz="3200" b="1">
                <a:latin typeface="Times New Roman" panose="02020603050405020304" charset="0"/>
                <a:ea typeface="宋体" panose="02010600030101010101" pitchFamily="2" charset="-122"/>
                <a:cs typeface="Times New Roman" panose="02020603050405020304" charset="0"/>
              </a:rPr>
              <a:t>……为目标</a:t>
            </a:r>
            <a:r>
              <a:rPr lang="en-US" sz="3200" b="1">
                <a:latin typeface="Times New Roman" panose="02020603050405020304" charset="0"/>
                <a:ea typeface="宋体" panose="02010600030101010101" pitchFamily="2" charset="-122"/>
              </a:rPr>
              <a:t>____________</a:t>
            </a:r>
            <a:r>
              <a:rPr lang="zh-CN" sz="3200" b="1">
                <a:ea typeface="宋体" panose="02010600030101010101" pitchFamily="2" charset="-122"/>
              </a:rPr>
              <a:t>旨在，目的是</a:t>
            </a:r>
            <a:endParaRPr lang="zh-CN" sz="3200" b="1">
              <a:ea typeface="宋体" panose="02010600030101010101" pitchFamily="2" charset="-122"/>
            </a:endParaRPr>
          </a:p>
          <a:p>
            <a:pPr indent="0"/>
            <a:endParaRPr lang="zh-CN" sz="3200" b="1">
              <a:ea typeface="宋体" panose="02010600030101010101" pitchFamily="2" charset="-122"/>
            </a:endParaRPr>
          </a:p>
          <a:p>
            <a:pPr indent="0"/>
            <a:r>
              <a:rPr lang="zh-CN" altLang="en-US" sz="2400" b="1">
                <a:latin typeface="Times New Roman" panose="02020603050405020304" charset="0"/>
                <a:ea typeface="宋体" panose="02010600030101010101" pitchFamily="2" charset="-122"/>
                <a:cs typeface="Times New Roman" panose="02020603050405020304" charset="0"/>
              </a:rPr>
              <a:t>The _____ of education is to teach young people to think for themselves and not follow others blindly.(2014浙江) 教育的目的是教会年轻人独立思考，而不是盲从。</a:t>
            </a:r>
            <a:endParaRPr lang="zh-CN" altLang="en-US" sz="2400" b="1">
              <a:latin typeface="Times New Roman" panose="02020603050405020304" charset="0"/>
              <a:ea typeface="宋体" panose="02010600030101010101" pitchFamily="2" charset="-122"/>
              <a:cs typeface="Times New Roman" panose="02020603050405020304" charset="0"/>
            </a:endParaRPr>
          </a:p>
          <a:p>
            <a:pPr indent="0"/>
            <a:r>
              <a:rPr lang="zh-CN" altLang="en-US" sz="2400" b="1">
                <a:latin typeface="Times New Roman" panose="02020603050405020304" charset="0"/>
                <a:ea typeface="宋体" panose="02010600030101010101" pitchFamily="2" charset="-122"/>
                <a:cs typeface="Times New Roman" panose="02020603050405020304" charset="0"/>
              </a:rPr>
              <a:t>All our projects _____ to promote the development of poor and remote communities.(2019北京) 我们所有的项目都旨在促进贫困和偏远社区的发展。</a:t>
            </a:r>
            <a:endParaRPr lang="zh-CN" altLang="en-US" sz="2400" b="1">
              <a:latin typeface="Times New Roman" panose="02020603050405020304" charset="0"/>
              <a:ea typeface="宋体" panose="02010600030101010101" pitchFamily="2" charset="-122"/>
              <a:cs typeface="Times New Roman" panose="02020603050405020304" charset="0"/>
            </a:endParaRPr>
          </a:p>
          <a:p>
            <a:pPr indent="0"/>
            <a:r>
              <a:rPr lang="zh-CN" altLang="en-US" sz="2400" b="1">
                <a:latin typeface="Times New Roman" panose="02020603050405020304" charset="0"/>
                <a:ea typeface="宋体" panose="02010600030101010101" pitchFamily="2" charset="-122"/>
                <a:cs typeface="Times New Roman" panose="02020603050405020304" charset="0"/>
              </a:rPr>
              <a:t>Taking advantage of the new technologies, scammers(诈骗者) can aim ____ victims precisely.(2019北京) 利用新技术，诈骗者可以精确地瞄准受害者</a:t>
            </a:r>
            <a:endParaRPr lang="zh-CN" altLang="en-US" sz="2400" b="1">
              <a:latin typeface="Times New Roman" panose="02020603050405020304" charset="0"/>
              <a:ea typeface="宋体" panose="02010600030101010101" pitchFamily="2" charset="-122"/>
              <a:cs typeface="Times New Roman" panose="02020603050405020304" charset="0"/>
            </a:endParaRPr>
          </a:p>
          <a:p>
            <a:pPr indent="0"/>
            <a:r>
              <a:rPr lang="zh-CN" altLang="en-US" sz="2400" b="1">
                <a:latin typeface="Times New Roman" panose="02020603050405020304" charset="0"/>
                <a:ea typeface="宋体" panose="02010600030101010101" pitchFamily="2" charset="-122"/>
                <a:cs typeface="Times New Roman" panose="02020603050405020304" charset="0"/>
              </a:rPr>
              <a:t>The industry has also taken aim ____ the product that has appeared as its replacement.(2018浙江) 该行业还将矛头对准了替代产品。	</a:t>
            </a:r>
            <a:endParaRPr lang="zh-CN" altLang="en-US" sz="2400" b="1">
              <a:latin typeface="Times New Roman" panose="02020603050405020304" charset="0"/>
              <a:ea typeface="宋体" panose="02010600030101010101" pitchFamily="2" charset="-122"/>
              <a:cs typeface="Times New Roman" panose="02020603050405020304" charset="0"/>
            </a:endParaRPr>
          </a:p>
          <a:p>
            <a:pPr indent="0"/>
            <a:r>
              <a:rPr lang="zh-CN" altLang="en-US" sz="2400" b="1">
                <a:latin typeface="Times New Roman" panose="02020603050405020304" charset="0"/>
                <a:ea typeface="宋体" panose="02010600030101010101" pitchFamily="2" charset="-122"/>
                <a:cs typeface="Times New Roman" panose="02020603050405020304" charset="0"/>
              </a:rPr>
              <a:t>What is the Mural Arts Program in Philadelphia _________?(2011全国)</a:t>
            </a:r>
            <a:endParaRPr lang="zh-CN" altLang="en-US" sz="2400" b="1">
              <a:latin typeface="Times New Roman" panose="02020603050405020304" charset="0"/>
              <a:ea typeface="宋体" panose="02010600030101010101" pitchFamily="2" charset="-122"/>
              <a:cs typeface="Times New Roman" panose="02020603050405020304" charset="0"/>
            </a:endParaRPr>
          </a:p>
          <a:p>
            <a:pPr indent="0"/>
            <a:endParaRPr lang="zh-CN" altLang="en-US" sz="2400" b="1">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3609975" y="129540"/>
            <a:ext cx="380555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瞄准</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对准</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目的是</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7287260" y="129540"/>
            <a:ext cx="218376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瞄准</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对准</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102870" y="641985"/>
            <a:ext cx="130175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aim at</a:t>
            </a:r>
            <a:endPar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5" name="文本框 4"/>
          <p:cNvSpPr txBox="1"/>
          <p:nvPr/>
        </p:nvSpPr>
        <p:spPr>
          <a:xfrm>
            <a:off x="102870" y="1144270"/>
            <a:ext cx="235585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take aim (at)</a:t>
            </a:r>
            <a:endPar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7" name="文本框 6"/>
          <p:cNvSpPr txBox="1"/>
          <p:nvPr/>
        </p:nvSpPr>
        <p:spPr>
          <a:xfrm>
            <a:off x="102870" y="1607185"/>
            <a:ext cx="235585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be aimed at</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685800" y="2594610"/>
            <a:ext cx="71945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aim</a:t>
            </a:r>
            <a:endParaRPr 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0" name="文本框 9"/>
          <p:cNvSpPr txBox="1"/>
          <p:nvPr/>
        </p:nvSpPr>
        <p:spPr>
          <a:xfrm>
            <a:off x="2181860" y="3309620"/>
            <a:ext cx="71945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aim</a:t>
            </a:r>
            <a:endParaRPr 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1" name="文本框 10"/>
          <p:cNvSpPr txBox="1"/>
          <p:nvPr/>
        </p:nvSpPr>
        <p:spPr>
          <a:xfrm>
            <a:off x="9307830" y="4044950"/>
            <a:ext cx="58737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at</a:t>
            </a:r>
            <a:endParaRPr 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2" name="文本框 11"/>
          <p:cNvSpPr txBox="1"/>
          <p:nvPr/>
        </p:nvSpPr>
        <p:spPr>
          <a:xfrm>
            <a:off x="4363085" y="4760595"/>
            <a:ext cx="58737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at</a:t>
            </a:r>
            <a:endParaRPr 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3" name="文本框 12"/>
          <p:cNvSpPr txBox="1"/>
          <p:nvPr/>
        </p:nvSpPr>
        <p:spPr>
          <a:xfrm>
            <a:off x="6518275" y="5506720"/>
            <a:ext cx="1510665" cy="460375"/>
          </a:xfrm>
          <a:prstGeom prst="rect">
            <a:avLst/>
          </a:prstGeom>
          <a:noFill/>
        </p:spPr>
        <p:txBody>
          <a:bodyPr wrap="square" rtlCol="0">
            <a:spAutoFit/>
          </a:bodyPr>
          <a:p>
            <a:pPr lvl="0" algn="l">
              <a:spcAft>
                <a:spcPts val="0"/>
              </a:spcAft>
              <a:buClrTx/>
              <a:buSzTx/>
              <a:buFontTx/>
            </a:pPr>
            <a:r>
              <a:rPr lang="zh-CN" altLang="en-US" sz="2400" b="1">
                <a:solidFill>
                  <a:schemeClr val="accent4">
                    <a:lumMod val="50000"/>
                  </a:schemeClr>
                </a:solidFill>
                <a:latin typeface="Times New Roman" panose="02020603050405020304" charset="0"/>
                <a:cs typeface="Times New Roman" panose="02020603050405020304" charset="0"/>
                <a:sym typeface="+mn-ea"/>
              </a:rPr>
              <a:t>aimed at</a:t>
            </a:r>
            <a:endParaRPr lang="zh-CN" alt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 name="图片 23" descr="erg-运作填空"/>
          <p:cNvPicPr>
            <a:picLocks noChangeAspect="1"/>
          </p:cNvPicPr>
          <p:nvPr/>
        </p:nvPicPr>
        <p:blipFill>
          <a:blip r:embed="rId1"/>
          <a:stretch>
            <a:fillRect/>
          </a:stretch>
        </p:blipFill>
        <p:spPr>
          <a:xfrm>
            <a:off x="0" y="0"/>
            <a:ext cx="12191365" cy="6857365"/>
          </a:xfrm>
          <a:prstGeom prst="rect">
            <a:avLst/>
          </a:prstGeom>
        </p:spPr>
      </p:pic>
      <p:sp>
        <p:nvSpPr>
          <p:cNvPr id="15" name="标题 1"/>
          <p:cNvSpPr>
            <a:spLocks noGrp="1"/>
          </p:cNvSpPr>
          <p:nvPr/>
        </p:nvSpPr>
        <p:spPr>
          <a:xfrm>
            <a:off x="2199005" y="3165475"/>
            <a:ext cx="1929765" cy="6851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3200" spc="0">
                <a:solidFill>
                  <a:srgbClr val="7030A0"/>
                </a:solidFill>
                <a:latin typeface="Times New Roman" panose="02020603050405020304" charset="0"/>
                <a:sym typeface="+mn-ea"/>
              </a:rPr>
              <a:t>运作</a:t>
            </a:r>
            <a:r>
              <a:rPr lang="en-US" altLang="zh-CN" sz="3200" spc="0">
                <a:solidFill>
                  <a:srgbClr val="7030A0"/>
                </a:solidFill>
                <a:latin typeface="Times New Roman" panose="02020603050405020304" charset="0"/>
                <a:sym typeface="+mn-ea"/>
              </a:rPr>
              <a:t>/</a:t>
            </a:r>
            <a:r>
              <a:rPr sz="3200" spc="0">
                <a:solidFill>
                  <a:srgbClr val="7030A0"/>
                </a:solidFill>
                <a:latin typeface="Times New Roman" panose="02020603050405020304" charset="0"/>
                <a:sym typeface="+mn-ea"/>
              </a:rPr>
              <a:t>活动</a:t>
            </a:r>
            <a:endParaRPr sz="3200" spc="0">
              <a:solidFill>
                <a:srgbClr val="7030A0"/>
              </a:solidFill>
              <a:latin typeface="Times New Roman" panose="02020603050405020304" charset="0"/>
              <a:sym typeface="+mn-ea"/>
            </a:endParaRPr>
          </a:p>
        </p:txBody>
      </p:sp>
      <p:sp>
        <p:nvSpPr>
          <p:cNvPr id="2" name="标题 1"/>
          <p:cNvSpPr>
            <a:spLocks noGrp="1"/>
          </p:cNvSpPr>
          <p:nvPr/>
        </p:nvSpPr>
        <p:spPr>
          <a:xfrm>
            <a:off x="5661025" y="585470"/>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400" spc="0">
                <a:solidFill>
                  <a:srgbClr val="7030A0"/>
                </a:solidFill>
                <a:latin typeface="Times New Roman" panose="02020603050405020304" charset="0"/>
                <a:sym typeface="+mn-ea"/>
              </a:rPr>
              <a:t>器官</a:t>
            </a:r>
            <a:r>
              <a:rPr lang="en-US" altLang="zh-CN" sz="2400" spc="0">
                <a:solidFill>
                  <a:srgbClr val="7030A0"/>
                </a:solidFill>
                <a:latin typeface="Times New Roman" panose="02020603050405020304" charset="0"/>
                <a:sym typeface="+mn-ea"/>
              </a:rPr>
              <a:t>;</a:t>
            </a:r>
            <a:r>
              <a:rPr sz="2400" spc="0">
                <a:solidFill>
                  <a:srgbClr val="7030A0"/>
                </a:solidFill>
                <a:latin typeface="Times New Roman" panose="02020603050405020304" charset="0"/>
                <a:sym typeface="+mn-ea"/>
              </a:rPr>
              <a:t>机构</a:t>
            </a:r>
            <a:r>
              <a:rPr lang="en-US" altLang="zh-CN" sz="2400" spc="0">
                <a:solidFill>
                  <a:srgbClr val="7030A0"/>
                </a:solidFill>
                <a:latin typeface="Times New Roman" panose="02020603050405020304" charset="0"/>
                <a:sym typeface="+mn-ea"/>
              </a:rPr>
              <a:t>;</a:t>
            </a:r>
            <a:r>
              <a:rPr sz="2400" spc="0">
                <a:solidFill>
                  <a:srgbClr val="7030A0"/>
                </a:solidFill>
                <a:latin typeface="Times New Roman" panose="02020603050405020304" charset="0"/>
                <a:sym typeface="+mn-ea"/>
              </a:rPr>
              <a:t>风琴</a:t>
            </a:r>
            <a:endParaRPr sz="2400" spc="0">
              <a:solidFill>
                <a:srgbClr val="7030A0"/>
              </a:solidFill>
              <a:latin typeface="Times New Roman" panose="02020603050405020304" charset="0"/>
              <a:sym typeface="+mn-ea"/>
            </a:endParaRPr>
          </a:p>
        </p:txBody>
      </p:sp>
      <p:sp>
        <p:nvSpPr>
          <p:cNvPr id="3" name="标题 1"/>
          <p:cNvSpPr>
            <a:spLocks noGrp="1"/>
          </p:cNvSpPr>
          <p:nvPr/>
        </p:nvSpPr>
        <p:spPr>
          <a:xfrm>
            <a:off x="9321800" y="585470"/>
            <a:ext cx="211328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400" spc="0">
                <a:solidFill>
                  <a:srgbClr val="7030A0"/>
                </a:solidFill>
                <a:latin typeface="Times New Roman" panose="02020603050405020304" charset="0"/>
                <a:sym typeface="+mn-ea"/>
              </a:rPr>
              <a:t>器官的</a:t>
            </a:r>
            <a:r>
              <a:rPr lang="en-US" altLang="zh-CN" sz="2400" spc="0">
                <a:solidFill>
                  <a:srgbClr val="7030A0"/>
                </a:solidFill>
                <a:latin typeface="Times New Roman" panose="02020603050405020304" charset="0"/>
                <a:sym typeface="+mn-ea"/>
              </a:rPr>
              <a:t>;</a:t>
            </a:r>
            <a:r>
              <a:rPr sz="2400" spc="0">
                <a:solidFill>
                  <a:srgbClr val="7030A0"/>
                </a:solidFill>
                <a:latin typeface="Times New Roman" panose="02020603050405020304" charset="0"/>
                <a:sym typeface="+mn-ea"/>
              </a:rPr>
              <a:t>有机的</a:t>
            </a:r>
            <a:endParaRPr sz="2400" spc="0">
              <a:solidFill>
                <a:srgbClr val="7030A0"/>
              </a:solidFill>
              <a:latin typeface="Times New Roman" panose="02020603050405020304" charset="0"/>
              <a:sym typeface="+mn-ea"/>
            </a:endParaRPr>
          </a:p>
        </p:txBody>
      </p:sp>
      <p:sp>
        <p:nvSpPr>
          <p:cNvPr id="4" name="标题 1"/>
          <p:cNvSpPr>
            <a:spLocks noGrp="1"/>
          </p:cNvSpPr>
          <p:nvPr/>
        </p:nvSpPr>
        <p:spPr>
          <a:xfrm>
            <a:off x="5975985" y="1642110"/>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400" spc="0">
                <a:solidFill>
                  <a:srgbClr val="7030A0"/>
                </a:solidFill>
                <a:latin typeface="Times New Roman" panose="02020603050405020304" charset="0"/>
                <a:sym typeface="+mn-ea"/>
              </a:rPr>
              <a:t>组织</a:t>
            </a:r>
            <a:endParaRPr sz="2400" spc="0">
              <a:solidFill>
                <a:srgbClr val="7030A0"/>
              </a:solidFill>
              <a:latin typeface="Times New Roman" panose="02020603050405020304" charset="0"/>
              <a:sym typeface="+mn-ea"/>
            </a:endParaRPr>
          </a:p>
        </p:txBody>
      </p:sp>
      <p:sp>
        <p:nvSpPr>
          <p:cNvPr id="5" name="标题 1"/>
          <p:cNvSpPr>
            <a:spLocks noGrp="1"/>
          </p:cNvSpPr>
          <p:nvPr/>
        </p:nvSpPr>
        <p:spPr>
          <a:xfrm>
            <a:off x="8890000" y="1642110"/>
            <a:ext cx="219900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400" spc="0">
                <a:solidFill>
                  <a:srgbClr val="7030A0"/>
                </a:solidFill>
                <a:latin typeface="Times New Roman" panose="02020603050405020304" charset="0"/>
                <a:sym typeface="+mn-ea"/>
              </a:rPr>
              <a:t>组织</a:t>
            </a:r>
            <a:r>
              <a:rPr lang="en-US" altLang="zh-CN" sz="2400" spc="0">
                <a:solidFill>
                  <a:srgbClr val="7030A0"/>
                </a:solidFill>
                <a:latin typeface="Times New Roman" panose="02020603050405020304" charset="0"/>
                <a:sym typeface="+mn-ea"/>
              </a:rPr>
              <a:t>;</a:t>
            </a:r>
            <a:r>
              <a:rPr sz="2400" spc="0">
                <a:solidFill>
                  <a:srgbClr val="7030A0"/>
                </a:solidFill>
                <a:latin typeface="Times New Roman" panose="02020603050405020304" charset="0"/>
                <a:sym typeface="+mn-ea"/>
              </a:rPr>
              <a:t>机构</a:t>
            </a:r>
            <a:r>
              <a:rPr lang="en-US" altLang="zh-CN" sz="2400" spc="0">
                <a:solidFill>
                  <a:srgbClr val="7030A0"/>
                </a:solidFill>
                <a:latin typeface="Times New Roman" panose="02020603050405020304" charset="0"/>
                <a:sym typeface="+mn-ea"/>
              </a:rPr>
              <a:t>,</a:t>
            </a:r>
            <a:r>
              <a:rPr sz="2400" spc="0">
                <a:solidFill>
                  <a:srgbClr val="7030A0"/>
                </a:solidFill>
                <a:latin typeface="Times New Roman" panose="02020603050405020304" charset="0"/>
                <a:sym typeface="+mn-ea"/>
              </a:rPr>
              <a:t>团体</a:t>
            </a:r>
            <a:endParaRPr sz="2400" spc="0">
              <a:solidFill>
                <a:srgbClr val="7030A0"/>
              </a:solidFill>
              <a:latin typeface="Times New Roman" panose="02020603050405020304" charset="0"/>
              <a:sym typeface="+mn-ea"/>
            </a:endParaRPr>
          </a:p>
        </p:txBody>
      </p:sp>
      <p:sp>
        <p:nvSpPr>
          <p:cNvPr id="6" name="标题 1"/>
          <p:cNvSpPr>
            <a:spLocks noGrp="1"/>
          </p:cNvSpPr>
          <p:nvPr/>
        </p:nvSpPr>
        <p:spPr>
          <a:xfrm>
            <a:off x="5847080" y="2709545"/>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400" spc="0">
                <a:solidFill>
                  <a:srgbClr val="7030A0"/>
                </a:solidFill>
                <a:latin typeface="Times New Roman" panose="02020603050405020304" charset="0"/>
                <a:sym typeface="+mn-ea"/>
              </a:rPr>
              <a:t>能量</a:t>
            </a:r>
            <a:r>
              <a:rPr lang="en-US" altLang="zh-CN" sz="2400" spc="0">
                <a:solidFill>
                  <a:srgbClr val="7030A0"/>
                </a:solidFill>
                <a:latin typeface="Times New Roman" panose="02020603050405020304" charset="0"/>
                <a:sym typeface="+mn-ea"/>
              </a:rPr>
              <a:t>;</a:t>
            </a:r>
            <a:r>
              <a:rPr sz="2400" spc="0">
                <a:solidFill>
                  <a:srgbClr val="7030A0"/>
                </a:solidFill>
                <a:latin typeface="Times New Roman" panose="02020603050405020304" charset="0"/>
                <a:sym typeface="+mn-ea"/>
              </a:rPr>
              <a:t>精力</a:t>
            </a:r>
            <a:r>
              <a:rPr lang="en-US" altLang="zh-CN" sz="2400" spc="0">
                <a:solidFill>
                  <a:srgbClr val="7030A0"/>
                </a:solidFill>
                <a:latin typeface="Times New Roman" panose="02020603050405020304" charset="0"/>
                <a:sym typeface="+mn-ea"/>
              </a:rPr>
              <a:t>;</a:t>
            </a:r>
            <a:r>
              <a:rPr sz="2400" spc="0">
                <a:solidFill>
                  <a:srgbClr val="7030A0"/>
                </a:solidFill>
                <a:latin typeface="Times New Roman" panose="02020603050405020304" charset="0"/>
                <a:sym typeface="+mn-ea"/>
              </a:rPr>
              <a:t>活力</a:t>
            </a:r>
            <a:endParaRPr sz="2400" spc="0">
              <a:solidFill>
                <a:srgbClr val="7030A0"/>
              </a:solidFill>
              <a:latin typeface="Times New Roman" panose="02020603050405020304" charset="0"/>
              <a:sym typeface="+mn-ea"/>
            </a:endParaRPr>
          </a:p>
        </p:txBody>
      </p:sp>
      <p:sp>
        <p:nvSpPr>
          <p:cNvPr id="7" name="标题 1"/>
          <p:cNvSpPr>
            <a:spLocks noGrp="1"/>
          </p:cNvSpPr>
          <p:nvPr/>
        </p:nvSpPr>
        <p:spPr>
          <a:xfrm>
            <a:off x="9653905" y="2709545"/>
            <a:ext cx="178117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400" spc="0">
                <a:solidFill>
                  <a:srgbClr val="7030A0"/>
                </a:solidFill>
                <a:latin typeface="Times New Roman" panose="02020603050405020304" charset="0"/>
                <a:sym typeface="+mn-ea"/>
              </a:rPr>
              <a:t>精力充沛的</a:t>
            </a:r>
            <a:endParaRPr sz="2400" spc="0">
              <a:solidFill>
                <a:srgbClr val="7030A0"/>
              </a:solidFill>
              <a:latin typeface="Times New Roman" panose="02020603050405020304" charset="0"/>
              <a:sym typeface="+mn-ea"/>
            </a:endParaRPr>
          </a:p>
        </p:txBody>
      </p:sp>
      <p:sp>
        <p:nvSpPr>
          <p:cNvPr id="8" name="标题 1"/>
          <p:cNvSpPr>
            <a:spLocks noGrp="1"/>
          </p:cNvSpPr>
          <p:nvPr/>
        </p:nvSpPr>
        <p:spPr>
          <a:xfrm>
            <a:off x="5975985" y="3737610"/>
            <a:ext cx="120840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400" spc="0">
                <a:solidFill>
                  <a:srgbClr val="7030A0"/>
                </a:solidFill>
                <a:latin typeface="Times New Roman" panose="02020603050405020304" charset="0"/>
                <a:sym typeface="+mn-ea"/>
              </a:rPr>
              <a:t>过敏的</a:t>
            </a:r>
            <a:endParaRPr sz="2400" spc="0">
              <a:solidFill>
                <a:srgbClr val="7030A0"/>
              </a:solidFill>
              <a:latin typeface="Times New Roman" panose="02020603050405020304" charset="0"/>
              <a:sym typeface="+mn-ea"/>
            </a:endParaRPr>
          </a:p>
        </p:txBody>
      </p:sp>
      <p:sp>
        <p:nvSpPr>
          <p:cNvPr id="9" name="标题 1"/>
          <p:cNvSpPr>
            <a:spLocks noGrp="1"/>
          </p:cNvSpPr>
          <p:nvPr/>
        </p:nvSpPr>
        <p:spPr>
          <a:xfrm>
            <a:off x="5847080" y="4786630"/>
            <a:ext cx="141541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400" spc="0">
                <a:solidFill>
                  <a:srgbClr val="7030A0"/>
                </a:solidFill>
                <a:latin typeface="Times New Roman" panose="02020603050405020304" charset="0"/>
                <a:sym typeface="+mn-ea"/>
              </a:rPr>
              <a:t>外科医生</a:t>
            </a:r>
            <a:endParaRPr sz="2400" spc="0">
              <a:solidFill>
                <a:srgbClr val="7030A0"/>
              </a:solidFill>
              <a:latin typeface="Times New Roman" panose="02020603050405020304" charset="0"/>
              <a:sym typeface="+mn-ea"/>
            </a:endParaRPr>
          </a:p>
        </p:txBody>
      </p:sp>
      <p:sp>
        <p:nvSpPr>
          <p:cNvPr id="10" name="标题 1"/>
          <p:cNvSpPr>
            <a:spLocks noGrp="1"/>
          </p:cNvSpPr>
          <p:nvPr/>
        </p:nvSpPr>
        <p:spPr>
          <a:xfrm>
            <a:off x="8734425" y="4786630"/>
            <a:ext cx="214820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400" spc="0">
                <a:solidFill>
                  <a:srgbClr val="7030A0"/>
                </a:solidFill>
                <a:latin typeface="Times New Roman" panose="02020603050405020304" charset="0"/>
                <a:sym typeface="+mn-ea"/>
              </a:rPr>
              <a:t>外科</a:t>
            </a:r>
            <a:r>
              <a:rPr lang="en-US" altLang="zh-CN" sz="2400" spc="0">
                <a:solidFill>
                  <a:srgbClr val="7030A0"/>
                </a:solidFill>
                <a:latin typeface="Times New Roman" panose="02020603050405020304" charset="0"/>
                <a:sym typeface="+mn-ea"/>
              </a:rPr>
              <a:t>;</a:t>
            </a:r>
            <a:r>
              <a:rPr sz="2400" spc="0">
                <a:solidFill>
                  <a:srgbClr val="7030A0"/>
                </a:solidFill>
                <a:latin typeface="Times New Roman" panose="02020603050405020304" charset="0"/>
                <a:sym typeface="+mn-ea"/>
              </a:rPr>
              <a:t>外科手术</a:t>
            </a:r>
            <a:endParaRPr sz="2400" spc="0">
              <a:solidFill>
                <a:srgbClr val="7030A0"/>
              </a:solidFill>
              <a:latin typeface="Times New Roman" panose="02020603050405020304" charset="0"/>
              <a:sym typeface="+mn-ea"/>
            </a:endParaRPr>
          </a:p>
        </p:txBody>
      </p:sp>
      <p:sp>
        <p:nvSpPr>
          <p:cNvPr id="11" name="标题 1"/>
          <p:cNvSpPr>
            <a:spLocks noGrp="1"/>
          </p:cNvSpPr>
          <p:nvPr/>
        </p:nvSpPr>
        <p:spPr>
          <a:xfrm>
            <a:off x="5601335" y="5833110"/>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400" spc="0">
                <a:solidFill>
                  <a:srgbClr val="7030A0"/>
                </a:solidFill>
                <a:latin typeface="Times New Roman" panose="02020603050405020304" charset="0"/>
                <a:sym typeface="+mn-ea"/>
              </a:rPr>
              <a:t>催促</a:t>
            </a:r>
            <a:r>
              <a:rPr lang="en-US" altLang="zh-CN" sz="2400" spc="0">
                <a:solidFill>
                  <a:srgbClr val="7030A0"/>
                </a:solidFill>
                <a:latin typeface="Times New Roman" panose="02020603050405020304" charset="0"/>
                <a:sym typeface="+mn-ea"/>
              </a:rPr>
              <a:t>;</a:t>
            </a:r>
            <a:r>
              <a:rPr sz="2400" spc="0">
                <a:solidFill>
                  <a:srgbClr val="7030A0"/>
                </a:solidFill>
                <a:latin typeface="Times New Roman" panose="02020603050405020304" charset="0"/>
                <a:sym typeface="+mn-ea"/>
              </a:rPr>
              <a:t>极力要求</a:t>
            </a:r>
            <a:endParaRPr sz="2400" spc="0">
              <a:solidFill>
                <a:srgbClr val="7030A0"/>
              </a:solidFill>
              <a:latin typeface="Times New Roman" panose="02020603050405020304" charset="0"/>
              <a:sym typeface="+mn-ea"/>
            </a:endParaRPr>
          </a:p>
        </p:txBody>
      </p:sp>
      <p:sp>
        <p:nvSpPr>
          <p:cNvPr id="12" name="标题 1"/>
          <p:cNvSpPr>
            <a:spLocks noGrp="1"/>
          </p:cNvSpPr>
          <p:nvPr/>
        </p:nvSpPr>
        <p:spPr>
          <a:xfrm>
            <a:off x="8989695" y="5833110"/>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400" spc="0">
                <a:solidFill>
                  <a:srgbClr val="7030A0"/>
                </a:solidFill>
                <a:latin typeface="Times New Roman" panose="02020603050405020304" charset="0"/>
                <a:sym typeface="+mn-ea"/>
              </a:rPr>
              <a:t>紧急的</a:t>
            </a:r>
            <a:r>
              <a:rPr lang="en-US" altLang="zh-CN" sz="2400" spc="0">
                <a:solidFill>
                  <a:srgbClr val="7030A0"/>
                </a:solidFill>
                <a:latin typeface="Times New Roman" panose="02020603050405020304" charset="0"/>
                <a:sym typeface="+mn-ea"/>
              </a:rPr>
              <a:t>,</a:t>
            </a:r>
            <a:r>
              <a:rPr sz="2400" spc="0">
                <a:solidFill>
                  <a:srgbClr val="7030A0"/>
                </a:solidFill>
                <a:latin typeface="Times New Roman" panose="02020603050405020304" charset="0"/>
                <a:sym typeface="+mn-ea"/>
              </a:rPr>
              <a:t>紧迫的</a:t>
            </a:r>
            <a:endParaRPr sz="2400" spc="0">
              <a:solidFill>
                <a:srgbClr val="7030A0"/>
              </a:solidFill>
              <a:latin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 grpId="0"/>
      <p:bldP spid="2" grpId="1"/>
      <p:bldP spid="3" grpId="0"/>
      <p:bldP spid="3" grpId="1"/>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7470" y="67310"/>
            <a:ext cx="6775450" cy="58356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39. set sth up</a:t>
            </a:r>
            <a:r>
              <a:rPr lang="en-US" altLang="zh-CN" sz="3200" b="1">
                <a:ea typeface="宋体" panose="02010600030101010101" pitchFamily="2" charset="-122"/>
              </a:rPr>
              <a:t>_______</a:t>
            </a:r>
            <a:r>
              <a:rPr lang="en-US" sz="3200" b="1">
                <a:latin typeface="Times New Roman" panose="02020603050405020304" charset="0"/>
                <a:ea typeface="宋体" panose="02010600030101010101" pitchFamily="2" charset="-122"/>
              </a:rPr>
              <a:t>(</a:t>
            </a:r>
            <a:r>
              <a:rPr lang="zh-CN" sz="3200" b="1">
                <a:ea typeface="宋体" panose="02010600030101010101" pitchFamily="2" charset="-122"/>
              </a:rPr>
              <a:t>设备或机器</a:t>
            </a:r>
            <a:r>
              <a:rPr lang="en-US" sz="3200" b="1">
                <a:latin typeface="Times New Roman" panose="02020603050405020304" charset="0"/>
                <a:ea typeface="宋体" panose="02010600030101010101" pitchFamily="2" charset="-122"/>
              </a:rPr>
              <a:t>)</a:t>
            </a:r>
            <a:endParaRPr lang="zh-CN" altLang="en-US" sz="3200"/>
          </a:p>
        </p:txBody>
      </p:sp>
      <p:sp>
        <p:nvSpPr>
          <p:cNvPr id="2" name="文本框 1"/>
          <p:cNvSpPr txBox="1"/>
          <p:nvPr/>
        </p:nvSpPr>
        <p:spPr>
          <a:xfrm>
            <a:off x="2514600" y="67310"/>
            <a:ext cx="144208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安装好</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 name="图片 2" descr="set 短语填空"/>
          <p:cNvPicPr>
            <a:picLocks noChangeAspect="1"/>
          </p:cNvPicPr>
          <p:nvPr/>
        </p:nvPicPr>
        <p:blipFill>
          <a:blip r:embed="rId1"/>
          <a:stretch>
            <a:fillRect/>
          </a:stretch>
        </p:blipFill>
        <p:spPr>
          <a:xfrm>
            <a:off x="0" y="650875"/>
            <a:ext cx="12192635" cy="6206490"/>
          </a:xfrm>
          <a:prstGeom prst="rect">
            <a:avLst/>
          </a:prstGeom>
        </p:spPr>
      </p:pic>
      <p:sp>
        <p:nvSpPr>
          <p:cNvPr id="4" name="文本框 3"/>
          <p:cNvSpPr txBox="1"/>
          <p:nvPr/>
        </p:nvSpPr>
        <p:spPr>
          <a:xfrm>
            <a:off x="3341370" y="721995"/>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留出</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拨出</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3580130" y="1090295"/>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留出</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拨出</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3580130" y="1776730"/>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开始</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着手</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3580130" y="2095500"/>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攻击</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抨击</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p:cNvSpPr txBox="1"/>
          <p:nvPr/>
        </p:nvSpPr>
        <p:spPr>
          <a:xfrm>
            <a:off x="3580130" y="2463800"/>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耽搁</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阻碍</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3580130" y="2782570"/>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使花钱</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文本框 9"/>
          <p:cNvSpPr txBox="1"/>
          <p:nvPr/>
        </p:nvSpPr>
        <p:spPr>
          <a:xfrm>
            <a:off x="3667125" y="3150870"/>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陈述</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阐明</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文本框 10"/>
          <p:cNvSpPr txBox="1"/>
          <p:nvPr/>
        </p:nvSpPr>
        <p:spPr>
          <a:xfrm>
            <a:off x="3667125" y="3439795"/>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出发</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动身</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文本框 11"/>
          <p:cNvSpPr txBox="1"/>
          <p:nvPr/>
        </p:nvSpPr>
        <p:spPr>
          <a:xfrm>
            <a:off x="3479800" y="3808095"/>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出发</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动身</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3479800" y="4111625"/>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开始</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3479800" y="4479925"/>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出发</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动身</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文本框 14"/>
          <p:cNvSpPr txBox="1"/>
          <p:nvPr/>
        </p:nvSpPr>
        <p:spPr>
          <a:xfrm>
            <a:off x="3479800" y="4783455"/>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激起</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引起</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文本框 15"/>
          <p:cNvSpPr txBox="1"/>
          <p:nvPr/>
        </p:nvSpPr>
        <p:spPr>
          <a:xfrm>
            <a:off x="3479800" y="5052695"/>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使爆炸</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文本框 16"/>
          <p:cNvSpPr txBox="1"/>
          <p:nvPr/>
        </p:nvSpPr>
        <p:spPr>
          <a:xfrm>
            <a:off x="3341370" y="5420995"/>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竖起</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搭起</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8" name="文本框 17"/>
          <p:cNvSpPr txBox="1"/>
          <p:nvPr/>
        </p:nvSpPr>
        <p:spPr>
          <a:xfrm>
            <a:off x="3341370" y="5699760"/>
            <a:ext cx="1762125"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设立</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创立</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建立</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9" name="文本框 18"/>
          <p:cNvSpPr txBox="1"/>
          <p:nvPr/>
        </p:nvSpPr>
        <p:spPr>
          <a:xfrm>
            <a:off x="3580130" y="6068060"/>
            <a:ext cx="76327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放下</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0" name="文本框 19"/>
          <p:cNvSpPr txBox="1"/>
          <p:nvPr/>
        </p:nvSpPr>
        <p:spPr>
          <a:xfrm>
            <a:off x="3580130" y="6375400"/>
            <a:ext cx="1348105"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写下</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记下</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1" name="文本框 20"/>
          <p:cNvSpPr txBox="1"/>
          <p:nvPr/>
        </p:nvSpPr>
        <p:spPr>
          <a:xfrm>
            <a:off x="3580130" y="1408430"/>
            <a:ext cx="1443355"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不顾</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不理会</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additive="base">
                                        <p:cTn id="97" dur="500" fill="hold"/>
                                        <p:tgtEl>
                                          <p:spTgt spid="17"/>
                                        </p:tgtEl>
                                        <p:attrNameLst>
                                          <p:attrName>ppt_x</p:attrName>
                                        </p:attrNameLst>
                                      </p:cBhvr>
                                      <p:tavLst>
                                        <p:tav tm="0">
                                          <p:val>
                                            <p:strVal val="#ppt_x"/>
                                          </p:val>
                                        </p:tav>
                                        <p:tav tm="100000">
                                          <p:val>
                                            <p:strVal val="#ppt_x"/>
                                          </p:val>
                                        </p:tav>
                                      </p:tavLst>
                                    </p:anim>
                                    <p:anim calcmode="lin" valueType="num">
                                      <p:cBhvr additive="base">
                                        <p:cTn id="9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additive="base">
                                        <p:cTn id="109" dur="500" fill="hold"/>
                                        <p:tgtEl>
                                          <p:spTgt spid="19"/>
                                        </p:tgtEl>
                                        <p:attrNameLst>
                                          <p:attrName>ppt_x</p:attrName>
                                        </p:attrNameLst>
                                      </p:cBhvr>
                                      <p:tavLst>
                                        <p:tav tm="0">
                                          <p:val>
                                            <p:strVal val="#ppt_x"/>
                                          </p:val>
                                        </p:tav>
                                        <p:tav tm="100000">
                                          <p:val>
                                            <p:strVal val="#ppt_x"/>
                                          </p:val>
                                        </p:tav>
                                      </p:tavLst>
                                    </p:anim>
                                    <p:anim calcmode="lin" valueType="num">
                                      <p:cBhvr additive="base">
                                        <p:cTn id="11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additive="base">
                                        <p:cTn id="115" dur="500" fill="hold"/>
                                        <p:tgtEl>
                                          <p:spTgt spid="20"/>
                                        </p:tgtEl>
                                        <p:attrNameLst>
                                          <p:attrName>ppt_x</p:attrName>
                                        </p:attrNameLst>
                                      </p:cBhvr>
                                      <p:tavLst>
                                        <p:tav tm="0">
                                          <p:val>
                                            <p:strVal val="#ppt_x"/>
                                          </p:val>
                                        </p:tav>
                                        <p:tav tm="100000">
                                          <p:val>
                                            <p:strVal val="#ppt_x"/>
                                          </p:val>
                                        </p:tav>
                                      </p:tavLst>
                                    </p:anim>
                                    <p:anim calcmode="lin" valueType="num">
                                      <p:cBhvr additive="base">
                                        <p:cTn id="1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2635" cy="304609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40. equip [ɪ'kwɪp]vt. </a:t>
            </a:r>
            <a:r>
              <a:rPr lang="en-US" altLang="zh-CN" sz="3200" b="1">
                <a:ea typeface="宋体" panose="02010600030101010101" pitchFamily="2" charset="-122"/>
              </a:rPr>
              <a:t>________</a:t>
            </a:r>
            <a:endParaRPr lang="en-US" altLang="zh-CN" sz="3200" b="1">
              <a:ea typeface="宋体" panose="02010600030101010101" pitchFamily="2" charset="-122"/>
            </a:endParaRPr>
          </a:p>
          <a:p>
            <a:pPr indent="0"/>
            <a:endParaRPr lang="en-US" sz="3200" b="0">
              <a:latin typeface="Times New Roman" panose="02020603050405020304" charset="0"/>
              <a:ea typeface="宋体" panose="02010600030101010101" pitchFamily="2" charset="-122"/>
            </a:endParaRPr>
          </a:p>
          <a:p>
            <a:pPr indent="0"/>
            <a:endParaRPr lang="en-US" sz="3200" b="0">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cs typeface="Times New Roman" panose="02020603050405020304" charset="0"/>
              </a:rPr>
              <a:t>________________</a:t>
            </a:r>
            <a:r>
              <a:rPr lang="zh-CN" sz="3200" b="1">
                <a:latin typeface="Times New Roman" panose="02020603050405020304" charset="0"/>
                <a:ea typeface="宋体" panose="02010600030101010101" pitchFamily="2" charset="-122"/>
              </a:rPr>
              <a:t>给某人装备……</a:t>
            </a:r>
            <a:endParaRPr lang="en-US" sz="3200" b="0">
              <a:latin typeface="Times New Roman" panose="02020603050405020304" charset="0"/>
              <a:ea typeface="宋体" panose="02010600030101010101" pitchFamily="2" charset="-122"/>
              <a:cs typeface="Times New Roman" panose="02020603050405020304" charset="0"/>
            </a:endParaRPr>
          </a:p>
          <a:p>
            <a:pPr indent="0"/>
            <a:r>
              <a:rPr lang="en-US" sz="3200" b="1">
                <a:latin typeface="Times New Roman" panose="02020603050405020304" charset="0"/>
                <a:ea typeface="宋体" panose="02010600030101010101" pitchFamily="2" charset="-122"/>
                <a:cs typeface="Times New Roman" panose="02020603050405020304" charset="0"/>
              </a:rPr>
              <a:t>________________</a:t>
            </a:r>
            <a:r>
              <a:rPr lang="zh-CN" sz="3200" b="1">
                <a:latin typeface="Times New Roman" panose="02020603050405020304" charset="0"/>
                <a:ea typeface="宋体" panose="02010600030101010101" pitchFamily="2" charset="-122"/>
              </a:rPr>
              <a:t>装备着，配备有</a:t>
            </a:r>
            <a:endParaRPr lang="en-US" sz="3200" b="0">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rPr>
              <a:t>___________ [ɪ'kwɪpm(ə)nt]n. </a:t>
            </a:r>
            <a:r>
              <a:rPr lang="zh-CN" sz="3200" b="1">
                <a:ea typeface="宋体" panose="02010600030101010101" pitchFamily="2" charset="-122"/>
              </a:rPr>
              <a:t>设备，装备；器材</a:t>
            </a:r>
            <a:r>
              <a:rPr lang="zh-CN" sz="3200" b="1">
                <a:latin typeface="Times New Roman" panose="02020603050405020304" charset="0"/>
                <a:ea typeface="宋体" panose="02010600030101010101" pitchFamily="2" charset="-122"/>
              </a:rPr>
              <a:t>【</a:t>
            </a:r>
            <a:r>
              <a:rPr lang="en-US" sz="3200" b="1">
                <a:latin typeface="Times New Roman" panose="02020603050405020304" charset="0"/>
                <a:ea typeface="宋体" panose="02010600030101010101" pitchFamily="2" charset="-122"/>
                <a:cs typeface="Times New Roman" panose="02020603050405020304" charset="0"/>
              </a:rPr>
              <a:t>UC</a:t>
            </a:r>
            <a:r>
              <a:rPr lang="zh-CN" sz="3200" b="1">
                <a:latin typeface="Times New Roman" panose="02020603050405020304" charset="0"/>
                <a:ea typeface="宋体" panose="02010600030101010101" pitchFamily="2" charset="-122"/>
              </a:rPr>
              <a:t>】</a:t>
            </a:r>
            <a:endParaRPr lang="zh-CN" altLang="en-US" sz="3200"/>
          </a:p>
        </p:txBody>
      </p:sp>
      <p:sp>
        <p:nvSpPr>
          <p:cNvPr id="3" name="文本框 2"/>
          <p:cNvSpPr txBox="1"/>
          <p:nvPr/>
        </p:nvSpPr>
        <p:spPr>
          <a:xfrm>
            <a:off x="3666490" y="0"/>
            <a:ext cx="2063115" cy="583565"/>
          </a:xfrm>
          <a:prstGeom prst="rect">
            <a:avLst/>
          </a:prstGeom>
          <a:noFill/>
        </p:spPr>
        <p:txBody>
          <a:bodyPr wrap="square" rtlCol="0">
            <a:spAutoFit/>
          </a:bodyPr>
          <a:p>
            <a:pPr>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装备</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配备</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97155" y="583565"/>
            <a:ext cx="11998960" cy="953135"/>
          </a:xfrm>
          <a:prstGeom prst="rect">
            <a:avLst/>
          </a:prstGeom>
          <a:noFill/>
        </p:spPr>
        <p:txBody>
          <a:bodyPr wrap="square" rtlCol="0">
            <a:spAutoFit/>
          </a:bodyPr>
          <a:p>
            <a:pPr>
              <a:buClrTx/>
              <a:buSzTx/>
              <a:buFontTx/>
            </a:pPr>
            <a:r>
              <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破拆法：equ-(equal相同的)+-ip(ship船)  </a:t>
            </a:r>
            <a:endPar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a:p>
            <a:pPr>
              <a:buClrTx/>
              <a:buSzTx/>
              <a:buFontTx/>
            </a:pPr>
            <a:r>
              <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助记：想要航行成功</a:t>
            </a:r>
            <a:r>
              <a:rPr lang="en-US" alt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a:t>
            </a:r>
            <a:r>
              <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就要装备相同的船只</a:t>
            </a:r>
            <a:endPar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 name="文本框 1"/>
          <p:cNvSpPr txBox="1"/>
          <p:nvPr/>
        </p:nvSpPr>
        <p:spPr>
          <a:xfrm>
            <a:off x="97155" y="1475740"/>
            <a:ext cx="3533140"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equip sb. with sth.</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97155" y="1957705"/>
            <a:ext cx="3533140"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be equipped with</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163195" y="2462530"/>
            <a:ext cx="2052320"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equipment </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48895" y="3073400"/>
            <a:ext cx="12095480" cy="3784600"/>
          </a:xfrm>
          <a:prstGeom prst="rect">
            <a:avLst/>
          </a:prstGeom>
          <a:noFill/>
          <a:ln w="9525">
            <a:noFill/>
          </a:ln>
        </p:spPr>
        <p:txBody>
          <a:bodyPr wrap="square">
            <a:spAutoFit/>
          </a:bodyPr>
          <a:p>
            <a:pPr indent="0"/>
            <a:r>
              <a:rPr lang="en-US" sz="2400" b="1" spc="-100">
                <a:solidFill>
                  <a:schemeClr val="tx1"/>
                </a:solidFill>
                <a:uFillTx/>
                <a:latin typeface="Times New Roman" panose="02020603050405020304" charset="0"/>
                <a:ea typeface="宋体" panose="02010600030101010101" pitchFamily="2" charset="-122"/>
              </a:rPr>
              <a:t>It's vital that new compulsory age-appropriate relationship and sex education lessons in England should help ______ children to deal</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400" b="1" spc="-100">
                <a:solidFill>
                  <a:schemeClr val="tx1"/>
                </a:solidFill>
                <a:uFillTx/>
                <a:latin typeface="Times New Roman" panose="02020603050405020304" charset="0"/>
                <a:ea typeface="宋体" panose="02010600030101010101" pitchFamily="2" charset="-122"/>
              </a:rPr>
              <a:t>with the growing demands of social media.</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(2018</a:t>
            </a:r>
            <a:r>
              <a:rPr lang="zh-CN" sz="2400" b="1" spc="-100">
                <a:solidFill>
                  <a:schemeClr val="tx1"/>
                </a:solidFill>
                <a:uFillTx/>
                <a:latin typeface="Times New Roman" panose="02020603050405020304" charset="0"/>
                <a:ea typeface="宋体" panose="02010600030101010101" pitchFamily="2" charset="-122"/>
              </a:rPr>
              <a:t>江苏</a:t>
            </a:r>
            <a:r>
              <a:rPr lang="en-US" sz="2400" b="1" spc="-100">
                <a:solidFill>
                  <a:schemeClr val="tx1"/>
                </a:solidFill>
                <a:uFillTx/>
                <a:latin typeface="Times New Roman" panose="02020603050405020304" charset="0"/>
                <a:ea typeface="宋体" panose="02010600030101010101" pitchFamily="2" charset="-122"/>
              </a:rPr>
              <a:t>)</a:t>
            </a:r>
            <a:r>
              <a:rPr lang="zh-CN" sz="2400" b="1" spc="-100">
                <a:solidFill>
                  <a:schemeClr val="tx1"/>
                </a:solidFill>
                <a:uFillTx/>
                <a:latin typeface="Times New Roman" panose="02020603050405020304" charset="0"/>
                <a:ea typeface="宋体" panose="02010600030101010101" pitchFamily="2" charset="-122"/>
              </a:rPr>
              <a:t>至关重要的是，英国新的适龄义务关系和性教育课程应该帮助孩子们应对日益增长的社交媒体需求。</a:t>
            </a:r>
            <a:r>
              <a:rPr lang="en-US" sz="2400" b="1" spc="-100">
                <a:solidFill>
                  <a:schemeClr val="tx1"/>
                </a:solidFill>
                <a:uFillTx/>
                <a:latin typeface="Times New Roman" panose="02020603050405020304" charset="0"/>
                <a:ea typeface="宋体" panose="02010600030101010101" pitchFamily="2" charset="-122"/>
              </a:rPr>
              <a:t>Thus, these well</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2400" b="1" spc="-100">
                <a:solidFill>
                  <a:schemeClr val="tx1"/>
                </a:solidFill>
                <a:uFillTx/>
                <a:latin typeface="Times New Roman" panose="02020603050405020304" charset="0"/>
                <a:ea typeface="宋体" panose="02010600030101010101" pitchFamily="2" charset="-122"/>
              </a:rPr>
              <a:t>________ people survived because they were the fittest.</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(2016</a:t>
            </a:r>
            <a:r>
              <a:rPr lang="zh-CN" sz="2400" b="1" spc="-100">
                <a:solidFill>
                  <a:schemeClr val="tx1"/>
                </a:solidFill>
                <a:uFillTx/>
                <a:latin typeface="Times New Roman" panose="02020603050405020304" charset="0"/>
                <a:ea typeface="宋体" panose="02010600030101010101" pitchFamily="2" charset="-122"/>
              </a:rPr>
              <a:t>北京</a:t>
            </a:r>
            <a:r>
              <a:rPr lang="en-US" sz="2400" b="1" spc="-100">
                <a:solidFill>
                  <a:schemeClr val="tx1"/>
                </a:solidFill>
                <a:uFillTx/>
                <a:latin typeface="Times New Roman" panose="02020603050405020304" charset="0"/>
                <a:ea typeface="宋体" panose="02010600030101010101" pitchFamily="2" charset="-122"/>
              </a:rPr>
              <a:t>)</a:t>
            </a:r>
            <a:r>
              <a:rPr lang="zh-CN" sz="2400" b="1" spc="-100">
                <a:solidFill>
                  <a:schemeClr val="tx1"/>
                </a:solidFill>
                <a:uFillTx/>
                <a:latin typeface="Times New Roman" panose="02020603050405020304" charset="0"/>
                <a:ea typeface="宋体" panose="02010600030101010101" pitchFamily="2" charset="-122"/>
              </a:rPr>
              <a:t>因此，这些装备精良的人活了下来，因为他们是最适合生存的。</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They _________ themselves _____ a pair of sharp axes and set off for the forest.</a:t>
            </a:r>
            <a:r>
              <a:rPr lang="zh-CN" sz="2400" b="1" spc="-100">
                <a:solidFill>
                  <a:schemeClr val="tx1"/>
                </a:solidFill>
                <a:uFillTx/>
                <a:latin typeface="Times New Roman" panose="02020603050405020304" charset="0"/>
                <a:ea typeface="宋体" panose="02010600030101010101" pitchFamily="2" charset="-122"/>
              </a:rPr>
              <a:t>他们装备上两把锋利的斧子，向森林出发。</a:t>
            </a:r>
            <a:endPar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r>
              <a:rPr lang="en-US" sz="2400" b="1" spc="-100">
                <a:solidFill>
                  <a:schemeClr val="tx1"/>
                </a:solidFill>
                <a:uFillTx/>
                <a:latin typeface="Times New Roman" panose="02020603050405020304" charset="0"/>
                <a:ea typeface="宋体" panose="02010600030101010101" pitchFamily="2" charset="-122"/>
              </a:rPr>
              <a:t>All riders are _____________ reflective vests and safety lights.</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(2018</a:t>
            </a:r>
            <a:r>
              <a:rPr lang="zh-CN" sz="2400" b="1" spc="-100">
                <a:solidFill>
                  <a:schemeClr val="tx1"/>
                </a:solidFill>
                <a:uFillTx/>
                <a:latin typeface="Times New Roman" panose="02020603050405020304" charset="0"/>
                <a:ea typeface="宋体" panose="02010600030101010101" pitchFamily="2" charset="-122"/>
              </a:rPr>
              <a:t>全国</a:t>
            </a:r>
            <a:r>
              <a:rPr lang="en-US" sz="2400" b="1" spc="-100">
                <a:solidFill>
                  <a:schemeClr val="tx1"/>
                </a:solidFill>
                <a:uFillTx/>
                <a:latin typeface="Times New Roman" panose="02020603050405020304" charset="0"/>
                <a:ea typeface="宋体" panose="02010600030101010101" pitchFamily="2" charset="-122"/>
              </a:rPr>
              <a:t>I) </a:t>
            </a:r>
            <a:endParaRPr lang="en-US" sz="2400" b="1" spc="-100">
              <a:solidFill>
                <a:schemeClr val="tx1"/>
              </a:solidFill>
              <a:uFillTx/>
              <a:latin typeface="Times New Roman" panose="02020603050405020304" charset="0"/>
              <a:ea typeface="宋体" panose="02010600030101010101" pitchFamily="2" charset="-122"/>
            </a:endParaRPr>
          </a:p>
          <a:p>
            <a:pPr indent="0"/>
            <a:r>
              <a:rPr lang="zh-CN" sz="2400" b="1" spc="-100">
                <a:solidFill>
                  <a:schemeClr val="tx1"/>
                </a:solidFill>
                <a:uFillTx/>
                <a:ea typeface="宋体" panose="02010600030101010101" pitchFamily="2" charset="-122"/>
              </a:rPr>
              <a:t>所有</a:t>
            </a:r>
            <a:r>
              <a:rPr lang="zh-CN" sz="2400" b="1" spc="-100">
                <a:solidFill>
                  <a:schemeClr val="tx1"/>
                </a:solidFill>
                <a:uFillTx/>
                <a:latin typeface="Times New Roman" panose="02020603050405020304" charset="0"/>
                <a:ea typeface="宋体" panose="02010600030101010101" pitchFamily="2" charset="-122"/>
              </a:rPr>
              <a:t>骑手</a:t>
            </a:r>
            <a:r>
              <a:rPr lang="zh-CN" sz="2400" b="1" spc="-100">
                <a:solidFill>
                  <a:schemeClr val="tx1"/>
                </a:solidFill>
                <a:uFillTx/>
                <a:ea typeface="宋体" panose="02010600030101010101" pitchFamily="2" charset="-122"/>
              </a:rPr>
              <a:t>都配备了反光背心和安全灯</a:t>
            </a:r>
            <a:r>
              <a:rPr lang="zh-CN" sz="2400" b="1" spc="-100">
                <a:solidFill>
                  <a:schemeClr val="tx1"/>
                </a:solidFill>
                <a:uFillTx/>
                <a:latin typeface="Times New Roman" panose="02020603050405020304" charset="0"/>
                <a:ea typeface="宋体" panose="02010600030101010101" pitchFamily="2" charset="-122"/>
              </a:rPr>
              <a:t>。</a:t>
            </a:r>
            <a:endParaRPr lang="en-US" sz="2400" b="1" spc="-100">
              <a:solidFill>
                <a:schemeClr val="tx1"/>
              </a:solidFill>
              <a:uFillTx/>
              <a:latin typeface="Times New Roman" panose="02020603050405020304" charset="0"/>
              <a:ea typeface="宋体" panose="02010600030101010101" pitchFamily="2" charset="-122"/>
            </a:endParaRPr>
          </a:p>
          <a:p>
            <a:endParaRPr lang="zh-CN" altLang="en-US" sz="2400" b="1"/>
          </a:p>
        </p:txBody>
      </p:sp>
      <p:sp>
        <p:nvSpPr>
          <p:cNvPr id="9" name="文本框 8"/>
          <p:cNvSpPr txBox="1"/>
          <p:nvPr/>
        </p:nvSpPr>
        <p:spPr>
          <a:xfrm>
            <a:off x="1517650" y="3434715"/>
            <a:ext cx="882015" cy="460375"/>
          </a:xfrm>
          <a:prstGeom prst="rect">
            <a:avLst/>
          </a:prstGeom>
          <a:noFill/>
        </p:spPr>
        <p:txBody>
          <a:bodyPr wrap="square" rtlCol="0">
            <a:spAutoFit/>
          </a:bodyPr>
          <a:p>
            <a:pPr lvl="0" algn="l">
              <a:spcAft>
                <a:spcPts val="0"/>
              </a:spcAft>
              <a:buClrTx/>
              <a:buSzTx/>
              <a:buFontTx/>
            </a:pPr>
            <a:r>
              <a:rPr lang="en-US" sz="2400" b="1" spc="-100">
                <a:solidFill>
                  <a:schemeClr val="accent4">
                    <a:lumMod val="50000"/>
                  </a:schemeClr>
                </a:solidFill>
                <a:uFillTx/>
                <a:latin typeface="Times New Roman" panose="02020603050405020304" charset="0"/>
                <a:ea typeface="宋体" panose="02010600030101010101" pitchFamily="2" charset="-122"/>
                <a:sym typeface="+mn-ea"/>
              </a:rPr>
              <a:t>equip</a:t>
            </a:r>
            <a:endParaRPr 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8" name="文本框 7"/>
          <p:cNvSpPr txBox="1"/>
          <p:nvPr/>
        </p:nvSpPr>
        <p:spPr>
          <a:xfrm>
            <a:off x="2030730" y="4180205"/>
            <a:ext cx="1449705" cy="460375"/>
          </a:xfrm>
          <a:prstGeom prst="rect">
            <a:avLst/>
          </a:prstGeom>
          <a:noFill/>
        </p:spPr>
        <p:txBody>
          <a:bodyPr wrap="square" rtlCol="0">
            <a:spAutoFit/>
          </a:bodyPr>
          <a:p>
            <a:pPr lvl="0" algn="l">
              <a:spcAft>
                <a:spcPts val="0"/>
              </a:spcAft>
              <a:buClrTx/>
              <a:buSzTx/>
              <a:buFontTx/>
            </a:pPr>
            <a:r>
              <a:rPr lang="en-US" sz="2400" b="1" spc="-100">
                <a:solidFill>
                  <a:schemeClr val="accent4">
                    <a:lumMod val="50000"/>
                  </a:schemeClr>
                </a:solidFill>
                <a:uFillTx/>
                <a:latin typeface="Times New Roman" panose="02020603050405020304" charset="0"/>
                <a:ea typeface="宋体" panose="02010600030101010101" pitchFamily="2" charset="-122"/>
                <a:sym typeface="+mn-ea"/>
              </a:rPr>
              <a:t>equipped</a:t>
            </a:r>
            <a:endParaRPr lang="en-US" sz="2400" b="1"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10" name="文本框 9"/>
          <p:cNvSpPr txBox="1"/>
          <p:nvPr/>
        </p:nvSpPr>
        <p:spPr>
          <a:xfrm>
            <a:off x="826770" y="4905375"/>
            <a:ext cx="1449705" cy="460375"/>
          </a:xfrm>
          <a:prstGeom prst="rect">
            <a:avLst/>
          </a:prstGeom>
          <a:noFill/>
        </p:spPr>
        <p:txBody>
          <a:bodyPr wrap="square" rtlCol="0">
            <a:spAutoFit/>
          </a:bodyPr>
          <a:p>
            <a:pPr lvl="0" algn="l">
              <a:spcAft>
                <a:spcPts val="0"/>
              </a:spcAft>
              <a:buClrTx/>
              <a:buSzTx/>
              <a:buFontTx/>
            </a:pPr>
            <a:r>
              <a:rPr lang="en-US" sz="2400" b="1" spc="-100">
                <a:solidFill>
                  <a:schemeClr val="accent4">
                    <a:lumMod val="50000"/>
                  </a:schemeClr>
                </a:solidFill>
                <a:uFillTx/>
                <a:latin typeface="Times New Roman" panose="02020603050405020304" charset="0"/>
                <a:ea typeface="宋体" panose="02010600030101010101" pitchFamily="2" charset="-122"/>
                <a:sym typeface="+mn-ea"/>
              </a:rPr>
              <a:t>equipped</a:t>
            </a:r>
            <a:endParaRPr lang="en-US" sz="2400" b="1"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12" name="文本框 11"/>
          <p:cNvSpPr txBox="1"/>
          <p:nvPr/>
        </p:nvSpPr>
        <p:spPr>
          <a:xfrm>
            <a:off x="3480435" y="4905375"/>
            <a:ext cx="760730" cy="460375"/>
          </a:xfrm>
          <a:prstGeom prst="rect">
            <a:avLst/>
          </a:prstGeom>
          <a:noFill/>
        </p:spPr>
        <p:txBody>
          <a:bodyPr wrap="square" rtlCol="0">
            <a:spAutoFit/>
          </a:bodyPr>
          <a:p>
            <a:pPr lvl="0" algn="l">
              <a:spcAft>
                <a:spcPts val="0"/>
              </a:spcAft>
              <a:buClrTx/>
              <a:buSzTx/>
              <a:buFontTx/>
            </a:pPr>
            <a:r>
              <a:rPr lang="en-US" sz="2400" b="1" spc="-100">
                <a:solidFill>
                  <a:schemeClr val="accent4">
                    <a:lumMod val="50000"/>
                  </a:schemeClr>
                </a:solidFill>
                <a:uFillTx/>
                <a:latin typeface="Times New Roman" panose="02020603050405020304" charset="0"/>
                <a:ea typeface="宋体" panose="02010600030101010101" pitchFamily="2" charset="-122"/>
                <a:sym typeface="+mn-ea"/>
              </a:rPr>
              <a:t>with</a:t>
            </a:r>
            <a:endParaRPr 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3" name="文本框 12"/>
          <p:cNvSpPr txBox="1"/>
          <p:nvPr/>
        </p:nvSpPr>
        <p:spPr>
          <a:xfrm>
            <a:off x="1755140" y="5650865"/>
            <a:ext cx="1874520" cy="460375"/>
          </a:xfrm>
          <a:prstGeom prst="rect">
            <a:avLst/>
          </a:prstGeom>
          <a:noFill/>
        </p:spPr>
        <p:txBody>
          <a:bodyPr wrap="square" rtlCol="0">
            <a:spAutoFit/>
          </a:bodyPr>
          <a:p>
            <a:pPr lvl="0" algn="l">
              <a:spcAft>
                <a:spcPts val="0"/>
              </a:spcAft>
              <a:buClrTx/>
              <a:buSzTx/>
              <a:buFontTx/>
            </a:pPr>
            <a:r>
              <a:rPr lang="en-US" sz="2400" b="1" spc="-100">
                <a:solidFill>
                  <a:schemeClr val="accent4">
                    <a:lumMod val="50000"/>
                  </a:schemeClr>
                </a:solidFill>
                <a:uFillTx/>
                <a:latin typeface="Times New Roman" panose="02020603050405020304" charset="0"/>
                <a:ea typeface="宋体" panose="02010600030101010101" pitchFamily="2" charset="-122"/>
                <a:sym typeface="+mn-ea"/>
              </a:rPr>
              <a:t>equipped with</a:t>
            </a:r>
            <a:endParaRPr lang="en-US" sz="2400" b="1"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2" grpId="0"/>
      <p:bldP spid="4" grpId="0"/>
      <p:bldP spid="5" grpId="0"/>
      <p:bldP spid="9" grpId="0"/>
      <p:bldP spid="8" grpId="0"/>
      <p:bldP spid="10" grpId="0"/>
      <p:bldP spid="12"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1" descr="try短语填空"/>
          <p:cNvPicPr>
            <a:picLocks noChangeAspect="1"/>
          </p:cNvPicPr>
          <p:nvPr/>
        </p:nvPicPr>
        <p:blipFill>
          <a:blip r:embed="rId1"/>
          <a:stretch>
            <a:fillRect/>
          </a:stretch>
        </p:blipFill>
        <p:spPr>
          <a:xfrm>
            <a:off x="0" y="3789045"/>
            <a:ext cx="12192000" cy="3069590"/>
          </a:xfrm>
          <a:prstGeom prst="rect">
            <a:avLst/>
          </a:prstGeom>
        </p:spPr>
      </p:pic>
      <p:sp>
        <p:nvSpPr>
          <p:cNvPr id="2" name="文本框 1"/>
          <p:cNvSpPr txBox="1"/>
          <p:nvPr/>
        </p:nvSpPr>
        <p:spPr>
          <a:xfrm>
            <a:off x="0" y="59055"/>
            <a:ext cx="12192000" cy="2676525"/>
          </a:xfrm>
          <a:prstGeom prst="rect">
            <a:avLst/>
          </a:prstGeom>
          <a:noFill/>
        </p:spPr>
        <p:txBody>
          <a:bodyPr wrap="square" rtlCol="0" anchor="t">
            <a:spAutoFit/>
          </a:bodyPr>
          <a:p>
            <a:pPr indent="0"/>
            <a:r>
              <a:rPr lang="en-US" sz="2400" b="1" spc="-100">
                <a:latin typeface="Times New Roman" panose="02020603050405020304" charset="0"/>
                <a:ea typeface="宋体" panose="02010600030101010101" pitchFamily="2" charset="-122"/>
                <a:sym typeface="+mn-ea"/>
              </a:rPr>
              <a:t>The floors of all campus buildings ________________ manual(</a:t>
            </a:r>
            <a:r>
              <a:rPr lang="zh-CN" sz="2400" b="1" spc="-100">
                <a:ea typeface="宋体" panose="02010600030101010101" pitchFamily="2" charset="-122"/>
                <a:sym typeface="+mn-ea"/>
              </a:rPr>
              <a:t>手动的</a:t>
            </a:r>
            <a:r>
              <a:rPr lang="en-US" sz="2400" b="1" spc="-100">
                <a:latin typeface="Times New Roman" panose="02020603050405020304" charset="0"/>
                <a:ea typeface="宋体" panose="02010600030101010101" pitchFamily="2" charset="-122"/>
                <a:cs typeface="Times New Roman" panose="02020603050405020304" charset="0"/>
                <a:sym typeface="+mn-ea"/>
              </a:rPr>
              <a:t>) </a:t>
            </a:r>
            <a:r>
              <a:rPr lang="en-US" sz="2400" b="1" spc="-100">
                <a:latin typeface="Times New Roman" panose="02020603050405020304" charset="0"/>
                <a:ea typeface="宋体" panose="02010600030101010101" pitchFamily="2" charset="-122"/>
                <a:sym typeface="+mn-ea"/>
              </a:rPr>
              <a:t>fire alarm systems which include fire alarm pull stations and pipes.</a:t>
            </a:r>
            <a:r>
              <a:rPr lang="en-US" sz="2400" b="1" spc="-100">
                <a:latin typeface="Times New Roman" panose="02020603050405020304" charset="0"/>
                <a:ea typeface="宋体" panose="02010600030101010101" pitchFamily="2" charset="-122"/>
                <a:cs typeface="Times New Roman" panose="02020603050405020304" charset="0"/>
                <a:sym typeface="+mn-ea"/>
              </a:rPr>
              <a:t>(2018</a:t>
            </a:r>
            <a:r>
              <a:rPr lang="zh-CN" sz="2400" b="1" spc="-100">
                <a:latin typeface="Times New Roman" panose="02020603050405020304" charset="0"/>
                <a:ea typeface="宋体" panose="02010600030101010101" pitchFamily="2" charset="-122"/>
                <a:sym typeface="+mn-ea"/>
              </a:rPr>
              <a:t>天津</a:t>
            </a:r>
            <a:r>
              <a:rPr lang="en-US" sz="2400" b="1" spc="-100">
                <a:latin typeface="Times New Roman" panose="02020603050405020304" charset="0"/>
                <a:ea typeface="宋体" panose="02010600030101010101" pitchFamily="2" charset="-122"/>
                <a:sym typeface="+mn-ea"/>
              </a:rPr>
              <a:t>)</a:t>
            </a:r>
            <a:endParaRPr lang="en-US" sz="2400" b="1" spc="-100">
              <a:latin typeface="Times New Roman" panose="02020603050405020304" charset="0"/>
              <a:ea typeface="宋体" panose="02010600030101010101" pitchFamily="2" charset="-122"/>
              <a:sym typeface="+mn-ea"/>
            </a:endParaRPr>
          </a:p>
          <a:p>
            <a:pPr indent="0"/>
            <a:r>
              <a:rPr lang="zh-CN" sz="2400" b="1" spc="-100">
                <a:latin typeface="Times New Roman" panose="02020603050405020304" charset="0"/>
                <a:ea typeface="宋体" panose="02010600030101010101" pitchFamily="2" charset="-122"/>
                <a:sym typeface="+mn-ea"/>
              </a:rPr>
              <a:t>所有校园建筑的楼层都配备了手动火灾报警系统，包括火灾报警拉站和管道。</a:t>
            </a:r>
            <a:endParaRPr lang="en-US" sz="2400" b="1" spc="-100">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They have all the __________ and advice you will need. </a:t>
            </a:r>
            <a:r>
              <a:rPr lang="zh-CN" sz="2400" b="1">
                <a:ea typeface="宋体" panose="02010600030101010101" pitchFamily="2" charset="-122"/>
                <a:sym typeface="+mn-ea"/>
              </a:rPr>
              <a:t>他们有你需要的所有设备和建议。</a:t>
            </a:r>
            <a:r>
              <a:rPr lang="en-US" sz="2400" b="1">
                <a:latin typeface="Times New Roman" panose="02020603050405020304" charset="0"/>
                <a:ea typeface="宋体" panose="02010600030101010101" pitchFamily="2" charset="-122"/>
                <a:sym typeface="+mn-ea"/>
              </a:rPr>
              <a:t>This has led companies and individuals to donate money to developing countries to buy computer __________ and Internet facilities.</a:t>
            </a:r>
            <a:r>
              <a:rPr lang="en-US" sz="2400" b="1">
                <a:latin typeface="Times New Roman" panose="02020603050405020304" charset="0"/>
                <a:ea typeface="宋体" panose="02010600030101010101" pitchFamily="2" charset="-122"/>
                <a:cs typeface="Times New Roman" panose="02020603050405020304" charset="0"/>
                <a:sym typeface="+mn-ea"/>
              </a:rPr>
              <a:t>(2019</a:t>
            </a:r>
            <a:r>
              <a:rPr lang="zh-CN" sz="2400" b="1">
                <a:latin typeface="Times New Roman" panose="02020603050405020304" charset="0"/>
                <a:ea typeface="宋体" panose="02010600030101010101" pitchFamily="2" charset="-122"/>
                <a:sym typeface="+mn-ea"/>
              </a:rPr>
              <a:t>江苏</a:t>
            </a:r>
            <a:r>
              <a:rPr lang="en-US" sz="2400" b="1">
                <a:latin typeface="Times New Roman" panose="02020603050405020304" charset="0"/>
                <a:ea typeface="宋体" panose="02010600030101010101" pitchFamily="2" charset="-122"/>
                <a:sym typeface="+mn-ea"/>
              </a:rPr>
              <a:t>)</a:t>
            </a:r>
            <a:endParaRPr lang="en-US" sz="2400" b="1">
              <a:latin typeface="Times New Roman" panose="02020603050405020304" charset="0"/>
              <a:ea typeface="宋体" panose="02010600030101010101" pitchFamily="2" charset="-122"/>
              <a:sym typeface="+mn-ea"/>
            </a:endParaRPr>
          </a:p>
          <a:p>
            <a:pPr indent="0"/>
            <a:r>
              <a:rPr lang="zh-CN" sz="2400" b="1">
                <a:latin typeface="Times New Roman" panose="02020603050405020304" charset="0"/>
                <a:ea typeface="宋体" panose="02010600030101010101" pitchFamily="2" charset="-122"/>
                <a:sym typeface="+mn-ea"/>
              </a:rPr>
              <a:t>这导致公司和个人捐钱给发展中国家购买电脑设备和互联网设施。</a:t>
            </a:r>
            <a:endParaRPr lang="zh-CN" altLang="en-US" sz="2400"/>
          </a:p>
        </p:txBody>
      </p:sp>
      <p:sp>
        <p:nvSpPr>
          <p:cNvPr id="8" name="文本框 7"/>
          <p:cNvSpPr txBox="1"/>
          <p:nvPr/>
        </p:nvSpPr>
        <p:spPr>
          <a:xfrm>
            <a:off x="4110355" y="59055"/>
            <a:ext cx="2494280" cy="460375"/>
          </a:xfrm>
          <a:prstGeom prst="rect">
            <a:avLst/>
          </a:prstGeom>
          <a:noFill/>
        </p:spPr>
        <p:txBody>
          <a:bodyPr wrap="square" rtlCol="0">
            <a:spAutoFit/>
          </a:bodyPr>
          <a:p>
            <a:pPr>
              <a:spcAft>
                <a:spcPts val="0"/>
              </a:spcAft>
              <a:buClrTx/>
              <a:buSzTx/>
              <a:buFontTx/>
            </a:pPr>
            <a:r>
              <a:rPr lang="en-US" sz="2400" b="1" spc="-100">
                <a:solidFill>
                  <a:schemeClr val="accent4">
                    <a:lumMod val="50000"/>
                  </a:schemeClr>
                </a:solidFill>
                <a:latin typeface="Times New Roman" panose="02020603050405020304" charset="0"/>
                <a:ea typeface="宋体" panose="02010600030101010101" pitchFamily="2" charset="-122"/>
                <a:sym typeface="+mn-ea"/>
              </a:rPr>
              <a:t>are equipped with</a:t>
            </a:r>
            <a:endParaRPr lang="en-US" sz="2400" b="1" spc="-1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p:cNvSpPr txBox="1"/>
          <p:nvPr/>
        </p:nvSpPr>
        <p:spPr>
          <a:xfrm>
            <a:off x="2417445" y="1167130"/>
            <a:ext cx="1692910"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equipment</a:t>
            </a:r>
            <a:endParaRPr lang="en-US" sz="2400" b="1" spc="-1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1367790" y="1871980"/>
            <a:ext cx="1692910"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equipment</a:t>
            </a:r>
            <a:endParaRPr lang="en-US" sz="2400" b="1" spc="-1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00" name="文本框 99"/>
          <p:cNvSpPr txBox="1"/>
          <p:nvPr/>
        </p:nvSpPr>
        <p:spPr>
          <a:xfrm>
            <a:off x="0" y="2767965"/>
            <a:ext cx="12191365" cy="132207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41. try out</a:t>
            </a:r>
            <a:r>
              <a:rPr lang="zh-CN" sz="3200" b="1">
                <a:ea typeface="宋体" panose="02010600030101010101" pitchFamily="2" charset="-122"/>
              </a:rPr>
              <a:t> </a:t>
            </a:r>
            <a:endParaRPr lang="zh-CN" sz="3200" b="1">
              <a:ea typeface="宋体" panose="02010600030101010101" pitchFamily="2" charset="-122"/>
            </a:endParaRPr>
          </a:p>
          <a:p>
            <a:pPr indent="0"/>
            <a:r>
              <a:rPr lang="en-US" sz="2400" b="1">
                <a:latin typeface="Times New Roman" panose="02020603050405020304" charset="0"/>
                <a:ea typeface="宋体" panose="02010600030101010101" pitchFamily="2" charset="-122"/>
                <a:cs typeface="Times New Roman" panose="02020603050405020304" charset="0"/>
              </a:rPr>
              <a:t>It began when a teacher suggested I </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try out</a:t>
            </a:r>
            <a:r>
              <a:rPr lang="en-US" sz="2400" b="1">
                <a:latin typeface="Times New Roman" panose="02020603050405020304" charset="0"/>
                <a:ea typeface="宋体" panose="02010600030101010101" pitchFamily="2" charset="-122"/>
                <a:cs typeface="Times New Roman" panose="02020603050405020304" charset="0"/>
              </a:rPr>
              <a:t> for the basketball team. (2011</a:t>
            </a:r>
            <a:r>
              <a:rPr lang="zh-CN" sz="2400" b="1">
                <a:latin typeface="Times New Roman" panose="02020603050405020304" charset="0"/>
                <a:ea typeface="宋体" panose="02010600030101010101" pitchFamily="2" charset="-122"/>
              </a:rPr>
              <a:t>北京</a:t>
            </a:r>
            <a:r>
              <a:rPr lang="en-US" sz="2400" b="1">
                <a:latin typeface="Times New Roman" panose="02020603050405020304" charset="0"/>
                <a:ea typeface="宋体" panose="02010600030101010101" pitchFamily="2" charset="-122"/>
              </a:rPr>
              <a:t>) </a:t>
            </a:r>
            <a:r>
              <a:rPr lang="zh-CN" sz="2400" b="1">
                <a:latin typeface="Times New Roman" panose="02020603050405020304" charset="0"/>
                <a:ea typeface="宋体" panose="02010600030101010101" pitchFamily="2" charset="-122"/>
              </a:rPr>
              <a:t>事情是从一个老师建议我参加篮球队开始的。</a:t>
            </a:r>
            <a:endParaRPr lang="zh-CN" altLang="en-US" sz="2400" b="1"/>
          </a:p>
        </p:txBody>
      </p:sp>
      <p:sp>
        <p:nvSpPr>
          <p:cNvPr id="5" name="文本框 4"/>
          <p:cNvSpPr txBox="1"/>
          <p:nvPr/>
        </p:nvSpPr>
        <p:spPr>
          <a:xfrm>
            <a:off x="1926590" y="2735580"/>
            <a:ext cx="4221480"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试用</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试验</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选拔</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试行</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3222625" y="4090035"/>
            <a:ext cx="2300605" cy="460375"/>
          </a:xfrm>
          <a:prstGeom prst="rect">
            <a:avLst/>
          </a:prstGeom>
          <a:noFill/>
        </p:spPr>
        <p:txBody>
          <a:bodyPr wrap="square" rtlCol="0">
            <a:spAutoFit/>
          </a:bodyPr>
          <a:p>
            <a:pPr>
              <a:spcAft>
                <a:spcPts val="0"/>
              </a:spcAft>
              <a:buClrTx/>
              <a:buSzTx/>
              <a:buFontTx/>
            </a:pPr>
            <a:r>
              <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争取,谋求,申请</a:t>
            </a:r>
            <a:endPar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3222625" y="4855845"/>
            <a:ext cx="887730" cy="460375"/>
          </a:xfrm>
          <a:prstGeom prst="rect">
            <a:avLst/>
          </a:prstGeom>
          <a:noFill/>
        </p:spPr>
        <p:txBody>
          <a:bodyPr wrap="square" rtlCol="0">
            <a:spAutoFit/>
          </a:bodyPr>
          <a:p>
            <a:pPr>
              <a:spcAft>
                <a:spcPts val="0"/>
              </a:spcAft>
              <a:buClrTx/>
              <a:buSzTx/>
              <a:buFontTx/>
            </a:pPr>
            <a:r>
              <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试穿</a:t>
            </a:r>
            <a:endPar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文本框 9"/>
          <p:cNvSpPr txBox="1"/>
          <p:nvPr/>
        </p:nvSpPr>
        <p:spPr>
          <a:xfrm>
            <a:off x="3526790" y="5495290"/>
            <a:ext cx="1550035" cy="460375"/>
          </a:xfrm>
          <a:prstGeom prst="rect">
            <a:avLst/>
          </a:prstGeom>
          <a:noFill/>
        </p:spPr>
        <p:txBody>
          <a:bodyPr wrap="square" rtlCol="0">
            <a:spAutoFit/>
          </a:bodyPr>
          <a:p>
            <a:pPr>
              <a:spcAft>
                <a:spcPts val="0"/>
              </a:spcAft>
              <a:buClrTx/>
              <a:buSzTx/>
              <a:buFontTx/>
            </a:pPr>
            <a:r>
              <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试用;试验</a:t>
            </a:r>
            <a:endPar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文本框 10"/>
          <p:cNvSpPr txBox="1"/>
          <p:nvPr/>
        </p:nvSpPr>
        <p:spPr>
          <a:xfrm>
            <a:off x="3526790" y="6093460"/>
            <a:ext cx="1452880" cy="460375"/>
          </a:xfrm>
          <a:prstGeom prst="rect">
            <a:avLst/>
          </a:prstGeom>
          <a:noFill/>
        </p:spPr>
        <p:txBody>
          <a:bodyPr wrap="square" rtlCol="0">
            <a:spAutoFit/>
          </a:bodyPr>
          <a:p>
            <a:pPr>
              <a:spcAft>
                <a:spcPts val="0"/>
              </a:spcAft>
              <a:buClrTx/>
              <a:buSzTx/>
              <a:buFontTx/>
            </a:pPr>
            <a:r>
              <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参加选拔</a:t>
            </a:r>
            <a:endPar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0">
                                            <p:txEl>
                                              <p:pRg st="1" end="1"/>
                                            </p:txEl>
                                          </p:spTgt>
                                        </p:tgtEl>
                                        <p:attrNameLst>
                                          <p:attrName>style.visibility</p:attrName>
                                        </p:attrNameLst>
                                      </p:cBhvr>
                                      <p:to>
                                        <p:strVal val="visible"/>
                                      </p:to>
                                    </p:set>
                                    <p:animEffect transition="in" filter="barn(inVertical)">
                                      <p:cBhvr>
                                        <p:cTn id="31" dur="500"/>
                                        <p:tgtEl>
                                          <p:spTgt spid="100">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ppt_x"/>
                                          </p:val>
                                        </p:tav>
                                        <p:tav tm="100000">
                                          <p:val>
                                            <p:strVal val="#ppt_x"/>
                                          </p:val>
                                        </p:tav>
                                      </p:tavLst>
                                    </p:anim>
                                    <p:anim calcmode="lin" valueType="num">
                                      <p:cBhvr additive="base">
                                        <p:cTn id="5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P spid="5" grpId="0"/>
      <p:bldP spid="7" grpId="0"/>
      <p:bldP spid="9" grpId="0"/>
      <p:bldP spid="10"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2635" cy="403098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42. talent['tælənt]n. </a:t>
            </a:r>
            <a:r>
              <a:rPr lang="en-US" altLang="zh-CN" sz="3200" b="1">
                <a:ea typeface="宋体" panose="02010600030101010101" pitchFamily="2" charset="-122"/>
              </a:rPr>
              <a:t>__________________</a:t>
            </a:r>
            <a:endParaRPr lang="zh-CN" sz="3200" b="1">
              <a:ea typeface="宋体" panose="02010600030101010101" pitchFamily="2" charset="-122"/>
            </a:endParaRPr>
          </a:p>
          <a:p>
            <a:pPr indent="0"/>
            <a:endParaRPr lang="en-US" sz="3200" b="0">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cs typeface="Times New Roman" panose="02020603050405020304" charset="0"/>
              </a:rPr>
              <a:t>_______________ </a:t>
            </a:r>
            <a:r>
              <a:rPr lang="zh-CN" sz="3200" b="1">
                <a:latin typeface="Times New Roman" panose="02020603050405020304" charset="0"/>
                <a:ea typeface="宋体" panose="02010600030101010101" pitchFamily="2" charset="-122"/>
              </a:rPr>
              <a:t>对……有天赋</a:t>
            </a:r>
            <a:endParaRPr lang="en-US" sz="3200" b="0">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rPr>
              <a:t>_________ ['tæləntɪd]adj. </a:t>
            </a:r>
            <a:r>
              <a:rPr lang="zh-CN" sz="3200" b="1">
                <a:ea typeface="宋体" panose="02010600030101010101" pitchFamily="2" charset="-122"/>
              </a:rPr>
              <a:t>有才能的；</a:t>
            </a:r>
            <a:r>
              <a:rPr lang="zh-CN" sz="3200" b="1">
                <a:latin typeface="Times New Roman" panose="02020603050405020304" charset="0"/>
                <a:ea typeface="宋体" panose="02010600030101010101" pitchFamily="2" charset="-122"/>
              </a:rPr>
              <a:t>有天赋的</a:t>
            </a:r>
            <a:r>
              <a:rPr lang="en-US" sz="3200" b="1">
                <a:latin typeface="Times New Roman" panose="02020603050405020304" charset="0"/>
                <a:ea typeface="宋体" panose="02010600030101010101" pitchFamily="2" charset="-122"/>
                <a:cs typeface="Times New Roman" panose="02020603050405020304" charset="0"/>
              </a:rPr>
              <a:t>______________ </a:t>
            </a:r>
            <a:r>
              <a:rPr lang="zh-CN" sz="3200" b="1">
                <a:latin typeface="Times New Roman" panose="02020603050405020304" charset="0"/>
                <a:ea typeface="宋体" panose="02010600030101010101" pitchFamily="2" charset="-122"/>
              </a:rPr>
              <a:t>对……有天赋</a:t>
            </a:r>
            <a:endParaRPr lang="zh-CN" altLang="en-US" sz="3200"/>
          </a:p>
        </p:txBody>
      </p:sp>
      <p:sp>
        <p:nvSpPr>
          <p:cNvPr id="3" name="文本框 2"/>
          <p:cNvSpPr txBox="1"/>
          <p:nvPr/>
        </p:nvSpPr>
        <p:spPr>
          <a:xfrm>
            <a:off x="3666490" y="0"/>
            <a:ext cx="3786505" cy="583565"/>
          </a:xfrm>
          <a:prstGeom prst="rect">
            <a:avLst/>
          </a:prstGeom>
          <a:noFill/>
        </p:spPr>
        <p:txBody>
          <a:bodyPr wrap="square" rtlCol="0">
            <a:spAutoFit/>
          </a:bodyPr>
          <a:p>
            <a:pPr>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才能</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天赋</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天资</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天才</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76835" y="583565"/>
            <a:ext cx="5811520" cy="953135"/>
          </a:xfrm>
          <a:prstGeom prst="rect">
            <a:avLst/>
          </a:prstGeom>
          <a:noFill/>
        </p:spPr>
        <p:txBody>
          <a:bodyPr wrap="square" rtlCol="0">
            <a:spAutoFit/>
          </a:bodyPr>
          <a:p>
            <a:pPr>
              <a:buClrTx/>
              <a:buSzTx/>
              <a:buFontTx/>
            </a:pPr>
            <a:r>
              <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破拆法：ta(他：上帝)+lent(借给)：</a:t>
            </a:r>
            <a:endPar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endParaRPr>
          </a:p>
          <a:p>
            <a:pPr>
              <a:buClrTx/>
              <a:buSzTx/>
              <a:buFontTx/>
            </a:pPr>
            <a:r>
              <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他(上帝)借给你的能力——天赋</a:t>
            </a:r>
            <a:endPar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 name="文本框 1"/>
          <p:cNvSpPr txBox="1"/>
          <p:nvPr/>
        </p:nvSpPr>
        <p:spPr>
          <a:xfrm>
            <a:off x="76835" y="1475740"/>
            <a:ext cx="3046730"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have a talent for</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142875" y="1960880"/>
            <a:ext cx="1739265"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talented</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0" y="2463800"/>
            <a:ext cx="3047365"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be talented at/in</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635" y="3047365"/>
            <a:ext cx="12192000" cy="3784600"/>
          </a:xfrm>
          <a:prstGeom prst="rect">
            <a:avLst/>
          </a:prstGeom>
          <a:noFill/>
          <a:ln w="9525">
            <a:noFill/>
          </a:ln>
        </p:spPr>
        <p:txBody>
          <a:bodyPr wrap="square">
            <a:spAutoFit/>
          </a:bodyPr>
          <a:p>
            <a:pPr indent="0"/>
            <a:r>
              <a:rPr lang="en-US" sz="2400" b="1" spc="-100">
                <a:solidFill>
                  <a:schemeClr val="tx1"/>
                </a:solidFill>
                <a:uFillTx/>
                <a:latin typeface="Times New Roman" panose="02020603050405020304" charset="0"/>
                <a:ea typeface="宋体" panose="02010600030101010101" pitchFamily="2" charset="-122"/>
              </a:rPr>
              <a:t>They conclude that when task interdependence is high</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400" b="1" spc="-100">
                <a:solidFill>
                  <a:schemeClr val="tx1"/>
                </a:solidFill>
                <a:uFillTx/>
                <a:latin typeface="Times New Roman" panose="02020603050405020304" charset="0"/>
                <a:ea typeface="宋体" panose="02010600030101010101" pitchFamily="2" charset="-122"/>
              </a:rPr>
              <a:t>team performance will suffer when there is too much ______</a:t>
            </a:r>
            <a:r>
              <a:rPr lang="zh-CN" sz="2400" b="1" spc="-100">
                <a:solidFill>
                  <a:schemeClr val="tx1"/>
                </a:solidFill>
                <a:uFillTx/>
                <a:ea typeface="宋体" panose="02010600030101010101" pitchFamily="2" charset="-122"/>
              </a:rPr>
              <a:t>，</a:t>
            </a:r>
            <a:r>
              <a:rPr lang="en-US" sz="2400" b="1" spc="-100">
                <a:solidFill>
                  <a:schemeClr val="tx1"/>
                </a:solidFill>
                <a:uFillTx/>
                <a:latin typeface="Times New Roman" panose="02020603050405020304" charset="0"/>
                <a:ea typeface="宋体" panose="02010600030101010101" pitchFamily="2" charset="-122"/>
              </a:rPr>
              <a:t>while individual talent will have positive effects on team performance when task interdependence is lower.</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(2019</a:t>
            </a:r>
            <a:r>
              <a:rPr lang="zh-CN" sz="2400" b="1" spc="-100">
                <a:solidFill>
                  <a:schemeClr val="tx1"/>
                </a:solidFill>
                <a:uFillTx/>
                <a:latin typeface="Times New Roman" panose="02020603050405020304" charset="0"/>
                <a:ea typeface="宋体" panose="02010600030101010101" pitchFamily="2" charset="-122"/>
              </a:rPr>
              <a:t>北京</a:t>
            </a:r>
            <a:r>
              <a:rPr lang="en-US" sz="2400" b="1" spc="-100">
                <a:solidFill>
                  <a:schemeClr val="tx1"/>
                </a:solidFill>
                <a:uFillTx/>
                <a:latin typeface="Times New Roman" panose="02020603050405020304" charset="0"/>
                <a:ea typeface="宋体" panose="02010600030101010101" pitchFamily="2" charset="-122"/>
              </a:rPr>
              <a:t>)</a:t>
            </a:r>
            <a:endParaRPr lang="en-US" sz="2400" b="1" spc="-100">
              <a:solidFill>
                <a:schemeClr val="tx1"/>
              </a:solidFill>
              <a:uFillTx/>
              <a:latin typeface="Times New Roman" panose="02020603050405020304" charset="0"/>
              <a:ea typeface="宋体" panose="02010600030101010101" pitchFamily="2" charset="-122"/>
            </a:endParaRPr>
          </a:p>
          <a:p>
            <a:pPr indent="0"/>
            <a:r>
              <a:rPr lang="zh-CN" sz="2400" b="1" spc="-100">
                <a:solidFill>
                  <a:schemeClr val="tx1"/>
                </a:solidFill>
                <a:uFillTx/>
                <a:latin typeface="Times New Roman" panose="02020603050405020304" charset="0"/>
                <a:ea typeface="宋体" panose="02010600030101010101" pitchFamily="2" charset="-122"/>
              </a:rPr>
              <a:t>他们得出结论，当任务相互依存度高时，团队绩效会受到人才过多的影响，而当任务相互依存度低时，个体人才会对团队绩效产生积极的影响。</a:t>
            </a:r>
            <a:r>
              <a:rPr lang="en-US" sz="2400" b="1" spc="-100">
                <a:solidFill>
                  <a:schemeClr val="tx1"/>
                </a:solidFill>
                <a:uFillTx/>
                <a:latin typeface="Times New Roman" panose="02020603050405020304" charset="0"/>
                <a:ea typeface="宋体" panose="02010600030101010101" pitchFamily="2" charset="-122"/>
              </a:rPr>
              <a:t>Griffon present the play by Rajiv Joseph, in which an origami artist invites a teenage _______ and his teacher into her studio.</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(2019</a:t>
            </a:r>
            <a:r>
              <a:rPr lang="zh-CN" sz="2400" b="1" spc="-100">
                <a:solidFill>
                  <a:schemeClr val="tx1"/>
                </a:solidFill>
                <a:uFillTx/>
                <a:latin typeface="Times New Roman" panose="02020603050405020304" charset="0"/>
                <a:ea typeface="宋体" panose="02010600030101010101" pitchFamily="2" charset="-122"/>
              </a:rPr>
              <a:t>全国</a:t>
            </a:r>
            <a:r>
              <a:rPr lang="en-US" sz="2400" b="1" spc="-100">
                <a:solidFill>
                  <a:schemeClr val="tx1"/>
                </a:solidFill>
                <a:uFillTx/>
                <a:latin typeface="Times New Roman" panose="02020603050405020304" charset="0"/>
                <a:ea typeface="宋体" panose="02010600030101010101" pitchFamily="2" charset="-122"/>
              </a:rPr>
              <a:t>III)</a:t>
            </a:r>
            <a:r>
              <a:rPr lang="zh-CN" sz="2400" b="1" spc="-100">
                <a:solidFill>
                  <a:schemeClr val="tx1"/>
                </a:solidFill>
                <a:uFillTx/>
                <a:latin typeface="Times New Roman" panose="02020603050405020304" charset="0"/>
                <a:ea typeface="宋体" panose="02010600030101010101" pitchFamily="2" charset="-122"/>
              </a:rPr>
              <a:t>格里芬展示了拉吉夫·约瑟夫的剧本，在剧本中，一位折纸艺术家邀请一位十几岁的天才和他的老师来到她的工作室。</a:t>
            </a:r>
            <a:r>
              <a:rPr lang="en-US" sz="2400" b="1" spc="-100">
                <a:solidFill>
                  <a:schemeClr val="tx1"/>
                </a:solidFill>
                <a:uFillTx/>
                <a:latin typeface="Times New Roman" panose="02020603050405020304" charset="0"/>
                <a:ea typeface="宋体" panose="02010600030101010101" pitchFamily="2" charset="-122"/>
              </a:rPr>
              <a:t>Moore wants to use her unique ______ to help others find their smiles.</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(2019</a:t>
            </a:r>
            <a:r>
              <a:rPr lang="zh-CN" sz="2400" b="1" spc="-100">
                <a:solidFill>
                  <a:schemeClr val="tx1"/>
                </a:solidFill>
                <a:uFillTx/>
                <a:latin typeface="Times New Roman" panose="02020603050405020304" charset="0"/>
                <a:ea typeface="宋体" panose="02010600030101010101" pitchFamily="2" charset="-122"/>
              </a:rPr>
              <a:t>北京</a:t>
            </a:r>
            <a:r>
              <a:rPr lang="en-US" sz="2400" b="1" spc="-100">
                <a:solidFill>
                  <a:schemeClr val="tx1"/>
                </a:solidFill>
                <a:uFillTx/>
                <a:latin typeface="Times New Roman" panose="02020603050405020304" charset="0"/>
                <a:ea typeface="宋体" panose="02010600030101010101" pitchFamily="2" charset="-122"/>
              </a:rPr>
              <a:t>)</a:t>
            </a:r>
            <a:r>
              <a:rPr lang="zh-CN" sz="2400" b="1" spc="-100">
                <a:solidFill>
                  <a:schemeClr val="tx1"/>
                </a:solidFill>
                <a:uFillTx/>
                <a:ea typeface="宋体" panose="02010600030101010101" pitchFamily="2" charset="-122"/>
              </a:rPr>
              <a:t>摩尔想要用她独特的才能来帮助别人</a:t>
            </a:r>
            <a:r>
              <a:rPr lang="zh-CN" sz="2400" b="1" spc="-100">
                <a:solidFill>
                  <a:schemeClr val="tx1"/>
                </a:solidFill>
                <a:uFillTx/>
                <a:latin typeface="Times New Roman" panose="02020603050405020304" charset="0"/>
                <a:ea typeface="宋体" panose="02010600030101010101" pitchFamily="2" charset="-122"/>
              </a:rPr>
              <a:t>发出</a:t>
            </a:r>
            <a:r>
              <a:rPr lang="zh-CN" sz="2400" b="1" spc="-100">
                <a:solidFill>
                  <a:schemeClr val="tx1"/>
                </a:solidFill>
                <a:uFillTx/>
                <a:ea typeface="宋体" panose="02010600030101010101" pitchFamily="2" charset="-122"/>
              </a:rPr>
              <a:t>微笑</a:t>
            </a:r>
            <a:r>
              <a:rPr lang="zh-CN" sz="2400" b="1" spc="-100">
                <a:solidFill>
                  <a:schemeClr val="tx1"/>
                </a:solidFill>
                <a:uFillTx/>
                <a:latin typeface="Times New Roman" panose="02020603050405020304" charset="0"/>
                <a:ea typeface="宋体" panose="02010600030101010101" pitchFamily="2" charset="-122"/>
              </a:rPr>
              <a:t>。</a:t>
            </a:r>
            <a:endParaRPr lang="zh-CN" altLang="en-US" sz="2400" b="1" spc="-100">
              <a:solidFill>
                <a:schemeClr val="tx1"/>
              </a:solidFill>
              <a:uFillTx/>
              <a:latin typeface="Times New Roman" panose="02020603050405020304" charset="0"/>
              <a:ea typeface="宋体" panose="02010600030101010101" pitchFamily="2" charset="-122"/>
            </a:endParaRPr>
          </a:p>
        </p:txBody>
      </p:sp>
      <p:sp>
        <p:nvSpPr>
          <p:cNvPr id="10" name="文本框 9"/>
          <p:cNvSpPr txBox="1"/>
          <p:nvPr/>
        </p:nvSpPr>
        <p:spPr>
          <a:xfrm>
            <a:off x="796925" y="3397885"/>
            <a:ext cx="94297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talent</a:t>
            </a:r>
            <a:endParaRPr lang="en-US" sz="2400" b="1" spc="-1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10095230" y="4892040"/>
            <a:ext cx="94297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talent</a:t>
            </a:r>
            <a:endParaRPr lang="en-US" sz="2400" b="1" spc="-1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2" name="文本框 11"/>
          <p:cNvSpPr txBox="1"/>
          <p:nvPr/>
        </p:nvSpPr>
        <p:spPr>
          <a:xfrm>
            <a:off x="3761740" y="5982970"/>
            <a:ext cx="94297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talent</a:t>
            </a:r>
            <a:endParaRPr lang="en-US" sz="2400" b="1" spc="-1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2" grpId="0"/>
      <p:bldP spid="4" grpId="0"/>
      <p:bldP spid="6" grpId="0"/>
      <p:bldP spid="10" grpId="0"/>
      <p:bldP spid="11" grpId="0"/>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80010"/>
            <a:ext cx="12192635" cy="2306955"/>
          </a:xfrm>
          <a:prstGeom prst="rect">
            <a:avLst/>
          </a:prstGeom>
          <a:noFill/>
          <a:ln w="9525">
            <a:noFill/>
          </a:ln>
        </p:spPr>
        <p:txBody>
          <a:bodyPr wrap="square">
            <a:spAutoFit/>
          </a:bodyPr>
          <a:p>
            <a:pPr indent="0"/>
            <a:r>
              <a:rPr lang="en-US" sz="2400" b="1">
                <a:latin typeface="Times New Roman" panose="02020603050405020304" charset="0"/>
                <a:ea typeface="宋体" panose="02010600030101010101" pitchFamily="2" charset="-122"/>
              </a:rPr>
              <a:t>All the football player on the playground cheered loudly, say</a:t>
            </a:r>
            <a:r>
              <a:rPr lang="en-US" sz="2400" b="1">
                <a:latin typeface="Times New Roman" panose="02020603050405020304" charset="0"/>
                <a:ea typeface="宋体" panose="02010600030101010101" pitchFamily="2" charset="-122"/>
                <a:cs typeface="Times New Roman" panose="02020603050405020304" charset="0"/>
              </a:rPr>
              <a:t>ing</a:t>
            </a:r>
            <a:r>
              <a:rPr lang="en-US" sz="2400" b="1">
                <a:latin typeface="Times New Roman" panose="02020603050405020304" charset="0"/>
                <a:ea typeface="宋体" panose="02010600030101010101" pitchFamily="2" charset="-122"/>
              </a:rPr>
              <a:t> that I had a talent _____ football.</a:t>
            </a:r>
            <a:r>
              <a:rPr lang="en-US" sz="2400" b="1">
                <a:latin typeface="Times New Roman" panose="02020603050405020304" charset="0"/>
                <a:ea typeface="宋体" panose="02010600030101010101" pitchFamily="2" charset="-122"/>
                <a:cs typeface="Times New Roman" panose="02020603050405020304" charset="0"/>
              </a:rPr>
              <a:t>(2019</a:t>
            </a:r>
            <a:r>
              <a:rPr lang="zh-CN" sz="2400" b="1">
                <a:latin typeface="Times New Roman" panose="02020603050405020304" charset="0"/>
                <a:ea typeface="宋体" panose="02010600030101010101" pitchFamily="2" charset="-122"/>
              </a:rPr>
              <a:t>全国</a:t>
            </a:r>
            <a:r>
              <a:rPr lang="en-US" sz="2400" b="1">
                <a:latin typeface="Times New Roman" panose="02020603050405020304" charset="0"/>
                <a:ea typeface="宋体" panose="02010600030101010101" pitchFamily="2" charset="-122"/>
              </a:rPr>
              <a:t>I)  </a:t>
            </a:r>
            <a:r>
              <a:rPr lang="zh-CN" sz="2400" b="1">
                <a:ea typeface="宋体" panose="02010600030101010101" pitchFamily="2" charset="-122"/>
              </a:rPr>
              <a:t>操场上所有的足球运动员都大声欢呼，说我有足球天赋。</a:t>
            </a:r>
            <a:r>
              <a:rPr lang="en-US" sz="2400" b="1">
                <a:latin typeface="Times New Roman" panose="02020603050405020304" charset="0"/>
                <a:ea typeface="宋体" panose="02010600030101010101" pitchFamily="2" charset="-122"/>
              </a:rPr>
              <a:t>The more I knew him the more I found he was ___________ mathematics.</a:t>
            </a:r>
            <a:r>
              <a:rPr lang="zh-CN" sz="2400" b="1">
                <a:ea typeface="宋体" panose="02010600030101010101" pitchFamily="2" charset="-122"/>
              </a:rPr>
              <a:t>我越了解他，就越发现他在数学方面有天赋。</a:t>
            </a:r>
            <a:r>
              <a:rPr lang="en-US" sz="2400" b="1">
                <a:latin typeface="Times New Roman" panose="02020603050405020304" charset="0"/>
                <a:ea typeface="宋体" panose="02010600030101010101" pitchFamily="2" charset="-122"/>
              </a:rPr>
              <a:t>She is very ____________ music and plays only by ear.</a:t>
            </a:r>
            <a:r>
              <a:rPr lang="zh-CN" sz="2400" b="1">
                <a:ea typeface="宋体" panose="02010600030101010101" pitchFamily="2" charset="-122"/>
              </a:rPr>
              <a:t>她对音乐很有天赋，而且演奏时不需要乐谱。</a:t>
            </a:r>
            <a:endParaRPr lang="zh-CN" altLang="en-US" sz="2400" b="1"/>
          </a:p>
        </p:txBody>
      </p:sp>
      <p:sp>
        <p:nvSpPr>
          <p:cNvPr id="10" name="文本框 9"/>
          <p:cNvSpPr txBox="1"/>
          <p:nvPr/>
        </p:nvSpPr>
        <p:spPr>
          <a:xfrm>
            <a:off x="10848975" y="80010"/>
            <a:ext cx="750570"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for</a:t>
            </a:r>
            <a:endParaRPr lang="en-US" sz="2400" b="1" spc="-1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nvSpPr>
        <p:spPr>
          <a:xfrm>
            <a:off x="6178550" y="815340"/>
            <a:ext cx="1633220"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talented at </a:t>
            </a:r>
            <a:endParaRPr lang="en-US" sz="2400" b="1" spc="-1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p:cNvSpPr txBox="1"/>
          <p:nvPr/>
        </p:nvSpPr>
        <p:spPr>
          <a:xfrm>
            <a:off x="1547495" y="1530350"/>
            <a:ext cx="204914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talented at/in </a:t>
            </a:r>
            <a:endParaRPr lang="en-US" sz="2400" b="1" spc="-1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0" y="2386965"/>
            <a:ext cx="12192635" cy="953135"/>
          </a:xfrm>
          <a:prstGeom prst="rect">
            <a:avLst/>
          </a:prstGeom>
          <a:noFill/>
          <a:ln w="9525">
            <a:noFill/>
          </a:ln>
        </p:spPr>
        <p:txBody>
          <a:bodyPr wrap="square">
            <a:spAutoFit/>
          </a:bodyPr>
          <a:p>
            <a:pPr>
              <a:buClrTx/>
              <a:buSzTx/>
              <a:buFontTx/>
            </a:pPr>
            <a:r>
              <a:rPr lang="en-US" sz="3200" b="1">
                <a:latin typeface="Times New Roman" panose="02020603050405020304" charset="0"/>
                <a:ea typeface="宋体" panose="02010600030101010101" pitchFamily="2" charset="-122"/>
                <a:sym typeface="+mn-ea"/>
              </a:rPr>
              <a:t>43.piano [pɪ'ænəʊ]n. ______</a:t>
            </a:r>
            <a:endParaRPr lang="en-US" sz="3200" b="1">
              <a:latin typeface="Times New Roman" panose="02020603050405020304" charset="0"/>
              <a:ea typeface="宋体" panose="02010600030101010101" pitchFamily="2" charset="-122"/>
              <a:sym typeface="+mn-ea"/>
            </a:endParaRPr>
          </a:p>
          <a:p>
            <a:pPr>
              <a:buClrTx/>
              <a:buSzTx/>
              <a:buFontTx/>
            </a:pPr>
            <a:endParaRPr lang="en-US" sz="2400" b="1">
              <a:latin typeface="Times New Roman" panose="02020603050405020304" charset="0"/>
              <a:ea typeface="宋体" panose="02010600030101010101" pitchFamily="2" charset="-122"/>
              <a:sym typeface="+mn-ea"/>
            </a:endParaRPr>
          </a:p>
        </p:txBody>
      </p:sp>
      <p:sp>
        <p:nvSpPr>
          <p:cNvPr id="5" name="文本框 4"/>
          <p:cNvSpPr txBox="1"/>
          <p:nvPr/>
        </p:nvSpPr>
        <p:spPr>
          <a:xfrm>
            <a:off x="3823970" y="2305685"/>
            <a:ext cx="1016635" cy="583565"/>
          </a:xfrm>
          <a:prstGeom prst="rect">
            <a:avLst/>
          </a:prstGeom>
          <a:noFill/>
        </p:spPr>
        <p:txBody>
          <a:bodyPr wrap="square" rtlCol="0">
            <a:spAutoFit/>
          </a:bodyPr>
          <a:p>
            <a:pPr>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钢琴</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0" y="2889250"/>
            <a:ext cx="7311390"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破拆法：pia(拍)+no(不)   助记：钢琴只能弹，不能拍。</a:t>
            </a:r>
            <a:endParaRPr lang="en-US" sz="2400" b="1" spc="-1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635" y="3340100"/>
            <a:ext cx="12192635" cy="3291840"/>
          </a:xfrm>
          <a:prstGeom prst="rect">
            <a:avLst/>
          </a:prstGeom>
          <a:noFill/>
          <a:ln w="9525">
            <a:noFill/>
          </a:ln>
        </p:spPr>
        <p:txBody>
          <a:bodyPr wrap="square">
            <a:spAutoFit/>
          </a:bodyPr>
          <a:p>
            <a:pPr indent="0"/>
            <a:r>
              <a:rPr lang="en-US" sz="3200" b="1">
                <a:latin typeface="Times New Roman" panose="02020603050405020304" charset="0"/>
                <a:ea typeface="微软雅黑" panose="020B0503020204020204" pitchFamily="34" charset="-122"/>
                <a:cs typeface="Times New Roman" panose="02020603050405020304" charset="0"/>
              </a:rPr>
              <a:t>44. assume [ə'sjuːm]vt. </a:t>
            </a:r>
            <a:r>
              <a:rPr lang="en-US" altLang="zh-CN" sz="3200" b="1">
                <a:latin typeface="Times New Roman" panose="02020603050405020304" charset="0"/>
                <a:ea typeface="微软雅黑" panose="020B0503020204020204" pitchFamily="34" charset="-122"/>
                <a:cs typeface="Times New Roman" panose="02020603050405020304" charset="0"/>
              </a:rPr>
              <a:t>_________</a:t>
            </a:r>
            <a:endParaRPr lang="zh-CN" sz="3200" b="1">
              <a:latin typeface="Times New Roman" panose="02020603050405020304" charset="0"/>
              <a:ea typeface="微软雅黑" panose="020B0503020204020204" pitchFamily="34" charset="-122"/>
              <a:cs typeface="Times New Roman" panose="02020603050405020304" charset="0"/>
            </a:endParaRPr>
          </a:p>
          <a:p>
            <a:pPr indent="0"/>
            <a:endParaRPr lang="en-US" sz="3200" b="0">
              <a:latin typeface="Times New Roman" panose="02020603050405020304" charset="0"/>
              <a:ea typeface="微软雅黑" panose="020B0503020204020204" pitchFamily="34" charset="-122"/>
              <a:cs typeface="Times New Roman" panose="02020603050405020304" charset="0"/>
            </a:endParaRPr>
          </a:p>
          <a:p>
            <a:pPr indent="0"/>
            <a:r>
              <a:rPr lang="en-US" sz="2400" b="1">
                <a:latin typeface="Times New Roman" panose="02020603050405020304" charset="0"/>
                <a:ea typeface="微软雅黑" panose="020B0503020204020204" pitchFamily="34" charset="-122"/>
                <a:cs typeface="Times New Roman" panose="02020603050405020304" charset="0"/>
              </a:rPr>
              <a:t>We </a:t>
            </a:r>
            <a:r>
              <a:rPr 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rPr>
              <a:t>assume</a:t>
            </a:r>
            <a:r>
              <a:rPr lang="en-US" sz="2400" b="1">
                <a:latin typeface="Times New Roman" panose="02020603050405020304" charset="0"/>
                <a:ea typeface="微软雅黑" panose="020B0503020204020204" pitchFamily="34" charset="-122"/>
                <a:cs typeface="Times New Roman" panose="02020603050405020304" charset="0"/>
              </a:rPr>
              <a:t> that a large brain makes huge advantages.(2019</a:t>
            </a:r>
            <a:r>
              <a:rPr lang="zh-CN" sz="2400" b="1">
                <a:latin typeface="Times New Roman" panose="02020603050405020304" charset="0"/>
                <a:ea typeface="微软雅黑" panose="020B0503020204020204" pitchFamily="34" charset="-122"/>
                <a:cs typeface="Times New Roman" panose="02020603050405020304" charset="0"/>
              </a:rPr>
              <a:t>江苏</a:t>
            </a:r>
            <a:r>
              <a:rPr lang="en-US" sz="2400" b="1">
                <a:latin typeface="Times New Roman" panose="02020603050405020304" charset="0"/>
                <a:ea typeface="微软雅黑" panose="020B0503020204020204" pitchFamily="34" charset="-122"/>
                <a:cs typeface="Times New Roman" panose="02020603050405020304" charset="0"/>
              </a:rPr>
              <a:t>) </a:t>
            </a:r>
            <a:endParaRPr lang="en-US" sz="2400" b="1">
              <a:latin typeface="Times New Roman" panose="02020603050405020304" charset="0"/>
              <a:ea typeface="微软雅黑" panose="020B0503020204020204" pitchFamily="34" charset="-122"/>
              <a:cs typeface="Times New Roman" panose="02020603050405020304" charset="0"/>
            </a:endParaRPr>
          </a:p>
          <a:p>
            <a:pPr indent="0"/>
            <a:r>
              <a:rPr lang="zh-CN" sz="2400" b="1">
                <a:latin typeface="Times New Roman" panose="02020603050405020304" charset="0"/>
                <a:ea typeface="微软雅黑" panose="020B0503020204020204" pitchFamily="34" charset="-122"/>
                <a:cs typeface="Times New Roman" panose="02020603050405020304" charset="0"/>
              </a:rPr>
              <a:t>我们以为一个大的大脑会产生巨大的优势。</a:t>
            </a:r>
            <a:r>
              <a:rPr lang="en-US" sz="2400" b="1">
                <a:latin typeface="Times New Roman" panose="02020603050405020304" charset="0"/>
                <a:ea typeface="微软雅黑" panose="020B0503020204020204" pitchFamily="34" charset="-122"/>
                <a:cs typeface="Times New Roman" panose="02020603050405020304" charset="0"/>
              </a:rPr>
              <a:t>It is wrong to </a:t>
            </a:r>
            <a:r>
              <a:rPr 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rPr>
              <a:t>assume</a:t>
            </a:r>
            <a:r>
              <a:rPr lang="en-US" sz="2400" b="1">
                <a:latin typeface="Times New Roman" panose="02020603050405020304" charset="0"/>
                <a:ea typeface="微软雅黑" panose="020B0503020204020204" pitchFamily="34" charset="-122"/>
                <a:cs typeface="Times New Roman" panose="02020603050405020304" charset="0"/>
              </a:rPr>
              <a:t> arts groups cannot make a profit.(2018</a:t>
            </a:r>
            <a:r>
              <a:rPr lang="zh-CN" sz="2400" b="1">
                <a:latin typeface="Times New Roman" panose="02020603050405020304" charset="0"/>
                <a:ea typeface="微软雅黑" panose="020B0503020204020204" pitchFamily="34" charset="-122"/>
                <a:cs typeface="Times New Roman" panose="02020603050405020304" charset="0"/>
              </a:rPr>
              <a:t>江苏</a:t>
            </a:r>
            <a:r>
              <a:rPr lang="en-US" sz="2400" b="1">
                <a:latin typeface="Times New Roman" panose="02020603050405020304" charset="0"/>
                <a:ea typeface="微软雅黑" panose="020B0503020204020204" pitchFamily="34" charset="-122"/>
                <a:cs typeface="Times New Roman" panose="02020603050405020304" charset="0"/>
              </a:rPr>
              <a:t>) </a:t>
            </a:r>
            <a:endParaRPr lang="en-US" sz="2400" b="1">
              <a:latin typeface="Times New Roman" panose="02020603050405020304" charset="0"/>
              <a:ea typeface="微软雅黑" panose="020B0503020204020204" pitchFamily="34" charset="-122"/>
              <a:cs typeface="Times New Roman" panose="02020603050405020304" charset="0"/>
            </a:endParaRPr>
          </a:p>
          <a:p>
            <a:pPr indent="0"/>
            <a:r>
              <a:rPr lang="zh-CN" sz="2400" b="1">
                <a:latin typeface="Times New Roman" panose="02020603050405020304" charset="0"/>
                <a:ea typeface="微软雅黑" panose="020B0503020204020204" pitchFamily="34" charset="-122"/>
                <a:cs typeface="Times New Roman" panose="02020603050405020304" charset="0"/>
              </a:rPr>
              <a:t>认为艺术团体不能盈利是错误的。</a:t>
            </a:r>
            <a:r>
              <a:rPr lang="en-US" sz="2400" b="1">
                <a:latin typeface="Times New Roman" panose="02020603050405020304" charset="0"/>
                <a:ea typeface="微软雅黑" panose="020B0503020204020204" pitchFamily="34" charset="-122"/>
                <a:cs typeface="Times New Roman" panose="02020603050405020304" charset="0"/>
              </a:rPr>
              <a:t>Why do we often </a:t>
            </a:r>
            <a:r>
              <a:rPr 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rPr>
              <a:t>assume </a:t>
            </a:r>
            <a:r>
              <a:rPr lang="en-US" sz="2400" b="1">
                <a:latin typeface="Times New Roman" panose="02020603050405020304" charset="0"/>
                <a:ea typeface="微软雅黑" panose="020B0503020204020204" pitchFamily="34" charset="-122"/>
                <a:cs typeface="Times New Roman" panose="02020603050405020304" charset="0"/>
              </a:rPr>
              <a:t>that more is more when it comes to kids and their belongings? (2018</a:t>
            </a:r>
            <a:r>
              <a:rPr lang="zh-CN" sz="2400" b="1">
                <a:latin typeface="Times New Roman" panose="02020603050405020304" charset="0"/>
                <a:ea typeface="微软雅黑" panose="020B0503020204020204" pitchFamily="34" charset="-122"/>
                <a:cs typeface="Times New Roman" panose="02020603050405020304" charset="0"/>
              </a:rPr>
              <a:t>全国</a:t>
            </a:r>
            <a:r>
              <a:rPr lang="en-US" sz="2400" b="1">
                <a:latin typeface="Times New Roman" panose="02020603050405020304" charset="0"/>
                <a:ea typeface="微软雅黑" panose="020B0503020204020204" pitchFamily="34" charset="-122"/>
                <a:cs typeface="Times New Roman" panose="02020603050405020304" charset="0"/>
              </a:rPr>
              <a:t>III)</a:t>
            </a:r>
            <a:r>
              <a:rPr lang="zh-CN" sz="2400" b="1">
                <a:latin typeface="Times New Roman" panose="02020603050405020304" charset="0"/>
                <a:ea typeface="微软雅黑" panose="020B0503020204020204" pitchFamily="34" charset="-122"/>
                <a:cs typeface="Times New Roman" panose="02020603050405020304" charset="0"/>
              </a:rPr>
              <a:t>为什么当涉及到孩子和他们的财产时，我们总是认为越多越好</a:t>
            </a:r>
            <a:r>
              <a:rPr lang="en-US" sz="2400" b="1">
                <a:latin typeface="Times New Roman" panose="02020603050405020304" charset="0"/>
                <a:ea typeface="微软雅黑" panose="020B0503020204020204" pitchFamily="34" charset="-122"/>
                <a:cs typeface="Times New Roman" panose="02020603050405020304" charset="0"/>
              </a:rPr>
              <a:t>?</a:t>
            </a:r>
            <a:endParaRPr lang="zh-CN" altLang="en-US" sz="2400" b="1">
              <a:latin typeface="Times New Roman" panose="02020603050405020304" charset="0"/>
              <a:ea typeface="微软雅黑" panose="020B0503020204020204" pitchFamily="34" charset="-122"/>
              <a:cs typeface="Times New Roman" panose="02020603050405020304" charset="0"/>
            </a:endParaRPr>
          </a:p>
        </p:txBody>
      </p:sp>
      <p:sp>
        <p:nvSpPr>
          <p:cNvPr id="9" name="文本框 8"/>
          <p:cNvSpPr txBox="1"/>
          <p:nvPr/>
        </p:nvSpPr>
        <p:spPr>
          <a:xfrm>
            <a:off x="4055110" y="3340100"/>
            <a:ext cx="2032000" cy="583565"/>
          </a:xfrm>
          <a:prstGeom prst="rect">
            <a:avLst/>
          </a:prstGeom>
          <a:noFill/>
        </p:spPr>
        <p:txBody>
          <a:bodyPr wrap="square" rtlCol="0">
            <a:spAutoFit/>
          </a:bodyPr>
          <a:p>
            <a:pPr>
              <a:spcAft>
                <a:spcPts val="0"/>
              </a:spcAft>
              <a:buClrTx/>
              <a:buSzTx/>
              <a:buFontTx/>
            </a:pPr>
            <a:r>
              <a:rPr lang="zh-CN" sz="3200" b="1">
                <a:solidFill>
                  <a:srgbClr val="7030A0"/>
                </a:solidFill>
                <a:latin typeface="Times New Roman" panose="02020603050405020304" charset="0"/>
                <a:ea typeface="微软雅黑" panose="020B0503020204020204" pitchFamily="34" charset="-122"/>
                <a:cs typeface="Times New Roman" panose="02020603050405020304" charset="0"/>
                <a:sym typeface="+mn-ea"/>
              </a:rPr>
              <a:t>假定</a:t>
            </a:r>
            <a:r>
              <a:rPr lang="en-US" altLang="zh-CN" sz="3200" b="1">
                <a:solidFill>
                  <a:srgbClr val="7030A0"/>
                </a:solidFill>
                <a:latin typeface="Times New Roman" panose="02020603050405020304" charset="0"/>
                <a:ea typeface="微软雅黑" panose="020B0503020204020204" pitchFamily="34" charset="-122"/>
                <a:cs typeface="Times New Roman" panose="02020603050405020304" charset="0"/>
                <a:sym typeface="+mn-ea"/>
              </a:rPr>
              <a:t>;</a:t>
            </a:r>
            <a:r>
              <a:rPr lang="zh-CN" sz="3200" b="1">
                <a:solidFill>
                  <a:srgbClr val="7030A0"/>
                </a:solidFill>
                <a:latin typeface="Times New Roman" panose="02020603050405020304" charset="0"/>
                <a:ea typeface="微软雅黑" panose="020B0503020204020204" pitchFamily="34" charset="-122"/>
                <a:cs typeface="Times New Roman" panose="02020603050405020304" charset="0"/>
                <a:sym typeface="+mn-ea"/>
              </a:rPr>
              <a:t>认为</a:t>
            </a:r>
            <a:endParaRPr lang="zh-CN" sz="3200" b="1">
              <a:solidFill>
                <a:srgbClr val="7030A0"/>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1" name="文本框 10"/>
          <p:cNvSpPr txBox="1"/>
          <p:nvPr/>
        </p:nvSpPr>
        <p:spPr>
          <a:xfrm>
            <a:off x="0" y="3862705"/>
            <a:ext cx="9451340" cy="460375"/>
          </a:xfrm>
          <a:prstGeom prst="rect">
            <a:avLst/>
          </a:prstGeom>
          <a:noFill/>
        </p:spPr>
        <p:txBody>
          <a:bodyPr wrap="square" rtlCol="0">
            <a:spAutoFit/>
          </a:bodyPr>
          <a:p>
            <a:pPr>
              <a:spcAft>
                <a:spcPts val="0"/>
              </a:spcAft>
              <a:buClrTx/>
              <a:buSzTx/>
              <a:buFontTx/>
            </a:pPr>
            <a:r>
              <a:rPr lang="zh-CN"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词根词缀：</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as-(</a:t>
            </a:r>
            <a:r>
              <a:rPr lang="zh-CN"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去</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)+sum-(</a:t>
            </a:r>
            <a:r>
              <a:rPr lang="zh-CN"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拿</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lang="zh-CN"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：去持有某种观念</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lang="zh-CN"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假定，认为</a:t>
            </a:r>
            <a:endParaRPr lang="en-US" sz="2400" b="1" spc="-1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P spid="5" grpId="0"/>
      <p:bldP spid="6" grpId="0"/>
      <p:bldP spid="9"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2" descr="sum-拿填空"/>
          <p:cNvPicPr>
            <a:picLocks noChangeAspect="1"/>
          </p:cNvPicPr>
          <p:nvPr/>
        </p:nvPicPr>
        <p:blipFill>
          <a:blip r:embed="rId1"/>
          <a:stretch>
            <a:fillRect/>
          </a:stretch>
        </p:blipFill>
        <p:spPr>
          <a:xfrm>
            <a:off x="0" y="0"/>
            <a:ext cx="12192635" cy="2879090"/>
          </a:xfrm>
          <a:prstGeom prst="rect">
            <a:avLst/>
          </a:prstGeom>
        </p:spPr>
      </p:pic>
      <p:sp>
        <p:nvSpPr>
          <p:cNvPr id="4" name="文本框 3"/>
          <p:cNvSpPr txBox="1"/>
          <p:nvPr/>
        </p:nvSpPr>
        <p:spPr>
          <a:xfrm>
            <a:off x="2419985" y="1148080"/>
            <a:ext cx="588645" cy="583565"/>
          </a:xfrm>
          <a:prstGeom prst="rect">
            <a:avLst/>
          </a:prstGeom>
          <a:noFill/>
        </p:spPr>
        <p:txBody>
          <a:bodyPr wrap="square" rtlCol="0">
            <a:spAutoFit/>
          </a:bodyPr>
          <a:p>
            <a:pPr>
              <a:spcAft>
                <a:spcPts val="0"/>
              </a:spcAft>
              <a:buClrTx/>
              <a:buSzTx/>
              <a:buFontTx/>
            </a:pPr>
            <a:r>
              <a:rPr lang="en-US" sz="3200" b="1">
                <a:solidFill>
                  <a:srgbClr val="7030A0"/>
                </a:solidFill>
                <a:latin typeface="+mn-ea"/>
                <a:cs typeface="+mn-ea"/>
                <a:sym typeface="+mn-ea"/>
              </a:rPr>
              <a:t>拿 </a:t>
            </a:r>
            <a:endParaRPr lang="en-US" sz="3200" b="1" spc="-100">
              <a:solidFill>
                <a:srgbClr val="7030A0"/>
              </a:solidFill>
              <a:latin typeface="+mn-ea"/>
              <a:cs typeface="+mn-ea"/>
              <a:sym typeface="+mn-ea"/>
            </a:endParaRPr>
          </a:p>
        </p:txBody>
      </p:sp>
      <p:sp>
        <p:nvSpPr>
          <p:cNvPr id="5" name="文本框 4"/>
          <p:cNvSpPr txBox="1"/>
          <p:nvPr/>
        </p:nvSpPr>
        <p:spPr>
          <a:xfrm>
            <a:off x="4712335" y="260350"/>
            <a:ext cx="2910205" cy="460375"/>
          </a:xfrm>
          <a:prstGeom prst="rect">
            <a:avLst/>
          </a:prstGeom>
          <a:noFill/>
        </p:spPr>
        <p:txBody>
          <a:bodyPr wrap="square" rtlCol="0">
            <a:spAutoFit/>
          </a:bodyPr>
          <a:p>
            <a:pPr>
              <a:spcAft>
                <a:spcPts val="0"/>
              </a:spcAft>
              <a:buClrTx/>
              <a:buSzTx/>
              <a:buFontTx/>
            </a:pPr>
            <a:r>
              <a:rPr lang="en-US" sz="2400" b="1">
                <a:solidFill>
                  <a:srgbClr val="7030A0"/>
                </a:solidFill>
                <a:latin typeface="+mn-ea"/>
                <a:cs typeface="+mn-ea"/>
                <a:sym typeface="+mn-ea"/>
              </a:rPr>
              <a:t>假定;认为;承担;采取</a:t>
            </a:r>
            <a:endParaRPr lang="en-US" sz="2400" b="1">
              <a:solidFill>
                <a:srgbClr val="7030A0"/>
              </a:solidFill>
              <a:latin typeface="+mn-ea"/>
              <a:cs typeface="+mn-ea"/>
              <a:sym typeface="+mn-ea"/>
            </a:endParaRPr>
          </a:p>
        </p:txBody>
      </p:sp>
      <p:sp>
        <p:nvSpPr>
          <p:cNvPr id="6" name="文本框 5"/>
          <p:cNvSpPr txBox="1"/>
          <p:nvPr/>
        </p:nvSpPr>
        <p:spPr>
          <a:xfrm>
            <a:off x="9221470" y="260350"/>
            <a:ext cx="2910205" cy="460375"/>
          </a:xfrm>
          <a:prstGeom prst="rect">
            <a:avLst/>
          </a:prstGeom>
          <a:noFill/>
        </p:spPr>
        <p:txBody>
          <a:bodyPr wrap="square" rtlCol="0">
            <a:spAutoFit/>
          </a:bodyPr>
          <a:p>
            <a:pPr>
              <a:spcAft>
                <a:spcPts val="0"/>
              </a:spcAft>
              <a:buClrTx/>
              <a:buSzTx/>
              <a:buFontTx/>
            </a:pPr>
            <a:r>
              <a:rPr lang="en-US" sz="2400" b="1">
                <a:solidFill>
                  <a:srgbClr val="7030A0"/>
                </a:solidFill>
                <a:latin typeface="+mn-ea"/>
                <a:cs typeface="+mn-ea"/>
                <a:sym typeface="+mn-ea"/>
              </a:rPr>
              <a:t>假定;设想;担任;采取</a:t>
            </a:r>
            <a:endParaRPr lang="en-US" sz="2400" b="1">
              <a:solidFill>
                <a:srgbClr val="7030A0"/>
              </a:solidFill>
              <a:latin typeface="+mn-ea"/>
              <a:cs typeface="+mn-ea"/>
              <a:sym typeface="+mn-ea"/>
            </a:endParaRPr>
          </a:p>
        </p:txBody>
      </p:sp>
      <p:sp>
        <p:nvSpPr>
          <p:cNvPr id="7" name="文本框 6"/>
          <p:cNvSpPr txBox="1"/>
          <p:nvPr/>
        </p:nvSpPr>
        <p:spPr>
          <a:xfrm>
            <a:off x="4915535" y="864235"/>
            <a:ext cx="1510665" cy="460375"/>
          </a:xfrm>
          <a:prstGeom prst="rect">
            <a:avLst/>
          </a:prstGeom>
          <a:noFill/>
        </p:spPr>
        <p:txBody>
          <a:bodyPr wrap="square" rtlCol="0">
            <a:spAutoFit/>
          </a:bodyPr>
          <a:p>
            <a:pPr>
              <a:spcAft>
                <a:spcPts val="0"/>
              </a:spcAft>
              <a:buClrTx/>
              <a:buSzTx/>
              <a:buFontTx/>
            </a:pPr>
            <a:r>
              <a:rPr lang="en-US" sz="2400" b="1">
                <a:solidFill>
                  <a:srgbClr val="7030A0"/>
                </a:solidFill>
                <a:latin typeface="+mn-ea"/>
                <a:cs typeface="+mn-ea"/>
                <a:sym typeface="+mn-ea"/>
              </a:rPr>
              <a:t>消耗,消费</a:t>
            </a:r>
            <a:endParaRPr lang="en-US" sz="2400" b="1">
              <a:solidFill>
                <a:srgbClr val="7030A0"/>
              </a:solidFill>
              <a:latin typeface="+mn-ea"/>
              <a:cs typeface="+mn-ea"/>
              <a:sym typeface="+mn-ea"/>
            </a:endParaRPr>
          </a:p>
        </p:txBody>
      </p:sp>
      <p:sp>
        <p:nvSpPr>
          <p:cNvPr id="8" name="文本框 7"/>
          <p:cNvSpPr txBox="1"/>
          <p:nvPr/>
        </p:nvSpPr>
        <p:spPr>
          <a:xfrm>
            <a:off x="8186420" y="864235"/>
            <a:ext cx="1510665" cy="460375"/>
          </a:xfrm>
          <a:prstGeom prst="rect">
            <a:avLst/>
          </a:prstGeom>
          <a:noFill/>
        </p:spPr>
        <p:txBody>
          <a:bodyPr wrap="square" rtlCol="0">
            <a:spAutoFit/>
          </a:bodyPr>
          <a:p>
            <a:pPr>
              <a:spcAft>
                <a:spcPts val="0"/>
              </a:spcAft>
              <a:buClrTx/>
              <a:buSzTx/>
              <a:buFontTx/>
            </a:pPr>
            <a:r>
              <a:rPr lang="en-US" sz="2400" b="1">
                <a:solidFill>
                  <a:srgbClr val="7030A0"/>
                </a:solidFill>
                <a:latin typeface="+mn-ea"/>
                <a:cs typeface="+mn-ea"/>
                <a:sym typeface="+mn-ea"/>
              </a:rPr>
              <a:t>消耗,消费</a:t>
            </a:r>
            <a:endParaRPr lang="en-US" sz="2400" b="1">
              <a:solidFill>
                <a:srgbClr val="7030A0"/>
              </a:solidFill>
              <a:latin typeface="+mn-ea"/>
              <a:cs typeface="+mn-ea"/>
              <a:sym typeface="+mn-ea"/>
            </a:endParaRPr>
          </a:p>
        </p:txBody>
      </p:sp>
      <p:sp>
        <p:nvSpPr>
          <p:cNvPr id="9" name="文本框 8"/>
          <p:cNvSpPr txBox="1"/>
          <p:nvPr/>
        </p:nvSpPr>
        <p:spPr>
          <a:xfrm>
            <a:off x="4834255" y="1538605"/>
            <a:ext cx="2885440" cy="460375"/>
          </a:xfrm>
          <a:prstGeom prst="rect">
            <a:avLst/>
          </a:prstGeom>
          <a:noFill/>
        </p:spPr>
        <p:txBody>
          <a:bodyPr wrap="square" rtlCol="0">
            <a:spAutoFit/>
          </a:bodyPr>
          <a:p>
            <a:pPr>
              <a:spcAft>
                <a:spcPts val="0"/>
              </a:spcAft>
              <a:buClrTx/>
              <a:buSzTx/>
              <a:buFontTx/>
            </a:pPr>
            <a:r>
              <a:rPr lang="en-US" sz="2400" b="1">
                <a:solidFill>
                  <a:srgbClr val="7030A0"/>
                </a:solidFill>
                <a:latin typeface="+mn-ea"/>
                <a:cs typeface="+mn-ea"/>
                <a:sym typeface="+mn-ea"/>
              </a:rPr>
              <a:t>假定;假设;推测;以为</a:t>
            </a:r>
            <a:endParaRPr lang="en-US" sz="2400" b="1">
              <a:solidFill>
                <a:srgbClr val="7030A0"/>
              </a:solidFill>
              <a:latin typeface="+mn-ea"/>
              <a:cs typeface="+mn-ea"/>
              <a:sym typeface="+mn-ea"/>
            </a:endParaRPr>
          </a:p>
        </p:txBody>
      </p:sp>
      <p:sp>
        <p:nvSpPr>
          <p:cNvPr id="10" name="文本框 9"/>
          <p:cNvSpPr txBox="1"/>
          <p:nvPr/>
        </p:nvSpPr>
        <p:spPr>
          <a:xfrm>
            <a:off x="4561840" y="2162175"/>
            <a:ext cx="2885440" cy="460375"/>
          </a:xfrm>
          <a:prstGeom prst="rect">
            <a:avLst/>
          </a:prstGeom>
          <a:noFill/>
        </p:spPr>
        <p:txBody>
          <a:bodyPr wrap="square" rtlCol="0">
            <a:spAutoFit/>
          </a:bodyPr>
          <a:p>
            <a:pPr>
              <a:spcAft>
                <a:spcPts val="0"/>
              </a:spcAft>
              <a:buClrTx/>
              <a:buSzTx/>
              <a:buFontTx/>
            </a:pPr>
            <a:r>
              <a:rPr lang="en-US" sz="2400" b="1">
                <a:solidFill>
                  <a:srgbClr val="7030A0"/>
                </a:solidFill>
                <a:latin typeface="+mn-ea"/>
                <a:cs typeface="+mn-ea"/>
                <a:sym typeface="+mn-ea"/>
              </a:rPr>
              <a:t>继续;重新开始</a:t>
            </a:r>
            <a:endParaRPr lang="en-US" sz="2400" b="1">
              <a:solidFill>
                <a:srgbClr val="7030A0"/>
              </a:solidFill>
              <a:latin typeface="+mn-ea"/>
              <a:cs typeface="+mn-ea"/>
              <a:sym typeface="+mn-ea"/>
            </a:endParaRPr>
          </a:p>
        </p:txBody>
      </p:sp>
      <p:sp>
        <p:nvSpPr>
          <p:cNvPr id="11" name="文本框 10"/>
          <p:cNvSpPr txBox="1"/>
          <p:nvPr/>
        </p:nvSpPr>
        <p:spPr>
          <a:xfrm>
            <a:off x="6660515" y="2162175"/>
            <a:ext cx="1525905" cy="460375"/>
          </a:xfrm>
          <a:prstGeom prst="rect">
            <a:avLst/>
          </a:prstGeom>
          <a:noFill/>
        </p:spPr>
        <p:txBody>
          <a:bodyPr wrap="square" rtlCol="0">
            <a:spAutoFit/>
          </a:bodyPr>
          <a:p>
            <a:pPr>
              <a:spcAft>
                <a:spcPts val="0"/>
              </a:spcAft>
              <a:buClrTx/>
              <a:buSzTx/>
              <a:buFontTx/>
            </a:pPr>
            <a:r>
              <a:rPr lang="en-US" sz="2400" b="1">
                <a:solidFill>
                  <a:srgbClr val="7030A0"/>
                </a:solidFill>
                <a:latin typeface="+mn-ea"/>
                <a:cs typeface="+mn-ea"/>
                <a:sym typeface="+mn-ea"/>
              </a:rPr>
              <a:t>简历;履历</a:t>
            </a:r>
            <a:endParaRPr lang="en-US" sz="2400" b="1">
              <a:solidFill>
                <a:srgbClr val="7030A0"/>
              </a:solidFill>
              <a:latin typeface="+mn-ea"/>
              <a:cs typeface="+mn-ea"/>
              <a:sym typeface="+mn-ea"/>
            </a:endParaRPr>
          </a:p>
        </p:txBody>
      </p:sp>
      <p:sp>
        <p:nvSpPr>
          <p:cNvPr id="100" name="文本框 99"/>
          <p:cNvSpPr txBox="1"/>
          <p:nvPr/>
        </p:nvSpPr>
        <p:spPr>
          <a:xfrm>
            <a:off x="0" y="3413125"/>
            <a:ext cx="12192635" cy="286131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45. add [æd]vi.</a:t>
            </a:r>
            <a:r>
              <a:rPr lang="en-US" sz="3200" b="1">
                <a:latin typeface="Times New Roman" panose="02020603050405020304" charset="0"/>
                <a:ea typeface="宋体" panose="02010600030101010101" pitchFamily="2" charset="-122"/>
                <a:cs typeface="Times New Roman" panose="02020603050405020304" charset="0"/>
              </a:rPr>
              <a:t>&amp;vt.</a:t>
            </a:r>
            <a:r>
              <a:rPr lang="en-US" sz="3200" b="1">
                <a:latin typeface="Times New Roman" panose="02020603050405020304" charset="0"/>
                <a:ea typeface="宋体" panose="02010600030101010101" pitchFamily="2" charset="-122"/>
              </a:rPr>
              <a:t> </a:t>
            </a:r>
            <a:r>
              <a:rPr lang="en-US" sz="3200" b="1">
                <a:ea typeface="宋体" panose="02010600030101010101" pitchFamily="2" charset="-122"/>
              </a:rPr>
              <a:t>_____________</a:t>
            </a:r>
            <a:endParaRPr lang="en-US" sz="3200" b="1">
              <a:ea typeface="宋体" panose="02010600030101010101" pitchFamily="2" charset="-122"/>
            </a:endParaRPr>
          </a:p>
          <a:p>
            <a:pPr indent="0"/>
            <a:r>
              <a:rPr lang="en-US" sz="2800" b="1">
                <a:latin typeface="Times New Roman" panose="02020603050405020304" charset="0"/>
                <a:ea typeface="宋体" panose="02010600030101010101" pitchFamily="2" charset="-122"/>
                <a:cs typeface="Times New Roman" panose="02020603050405020304" charset="0"/>
              </a:rPr>
              <a:t>________ [ə'dɪʃ(ə)n]n. 添加；加法；增加物</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__________此外</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____________除……以外</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3200" b="1">
                <a:latin typeface="Times New Roman" panose="02020603050405020304" charset="0"/>
                <a:ea typeface="宋体" panose="02010600030101010101" pitchFamily="2" charset="-122"/>
                <a:cs typeface="Times New Roman" panose="02020603050405020304" charset="0"/>
              </a:rPr>
              <a:t>__________</a:t>
            </a:r>
            <a:r>
              <a:rPr sz="3200" b="1">
                <a:latin typeface="Times New Roman" panose="02020603050405020304" charset="0"/>
                <a:ea typeface="宋体" panose="02010600030101010101" pitchFamily="2" charset="-122"/>
                <a:cs typeface="Times New Roman" panose="02020603050405020304" charset="0"/>
              </a:rPr>
              <a:t> [əˈdɪʃənl] adj. 附加的，额外的</a:t>
            </a:r>
            <a:endParaRPr sz="3200" b="1">
              <a:latin typeface="Times New Roman" panose="02020603050405020304" charset="0"/>
              <a:ea typeface="宋体" panose="02010600030101010101" pitchFamily="2" charset="-122"/>
              <a:cs typeface="Times New Roman" panose="02020603050405020304" charset="0"/>
            </a:endParaRPr>
          </a:p>
          <a:p>
            <a:pPr indent="0"/>
            <a:r>
              <a:rPr lang="en-US" sz="3200" b="1">
                <a:latin typeface="Times New Roman" panose="02020603050405020304" charset="0"/>
                <a:ea typeface="宋体" panose="02010600030101010101" pitchFamily="2" charset="-122"/>
                <a:cs typeface="Times New Roman" panose="02020603050405020304" charset="0"/>
              </a:rPr>
              <a:t>___________</a:t>
            </a:r>
            <a:r>
              <a:rPr sz="3200" b="1">
                <a:latin typeface="Times New Roman" panose="02020603050405020304" charset="0"/>
                <a:ea typeface="宋体" panose="02010600030101010101" pitchFamily="2" charset="-122"/>
                <a:cs typeface="Times New Roman" panose="02020603050405020304" charset="0"/>
              </a:rPr>
              <a:t> [əˈdɪʃənəli] adv. 此外；格外的</a:t>
            </a:r>
            <a:endParaRPr sz="3200" b="1">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3554730" y="3413125"/>
            <a:ext cx="2871470" cy="583565"/>
          </a:xfrm>
          <a:prstGeom prst="rect">
            <a:avLst/>
          </a:prstGeom>
          <a:noFill/>
        </p:spPr>
        <p:txBody>
          <a:bodyPr wrap="square" rtlCol="0">
            <a:spAutoFit/>
          </a:bodyPr>
          <a:p>
            <a:pPr>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加</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增加</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补充说</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160655" y="5227955"/>
            <a:ext cx="2163445" cy="583565"/>
          </a:xfrm>
          <a:prstGeom prst="rect">
            <a:avLst/>
          </a:prstGeom>
          <a:noFill/>
        </p:spPr>
        <p:txBody>
          <a:bodyPr wrap="square" rtlCol="0">
            <a:spAutoFit/>
          </a:bodyPr>
          <a:p>
            <a:pPr>
              <a:spcAft>
                <a:spcPts val="0"/>
              </a:spcAft>
              <a:buClrTx/>
              <a:buSzTx/>
              <a:buFontTx/>
            </a:pPr>
            <a:r>
              <a:rPr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additional</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4" name="文本框 13"/>
          <p:cNvSpPr txBox="1"/>
          <p:nvPr/>
        </p:nvSpPr>
        <p:spPr>
          <a:xfrm>
            <a:off x="108585" y="5690870"/>
            <a:ext cx="2340610" cy="583565"/>
          </a:xfrm>
          <a:prstGeom prst="rect">
            <a:avLst/>
          </a:prstGeom>
          <a:noFill/>
        </p:spPr>
        <p:txBody>
          <a:bodyPr wrap="square" rtlCol="0">
            <a:spAutoFit/>
          </a:bodyPr>
          <a:p>
            <a:pPr>
              <a:spcAft>
                <a:spcPts val="0"/>
              </a:spcAft>
              <a:buClrTx/>
              <a:buSzTx/>
              <a:buFontTx/>
            </a:pPr>
            <a:r>
              <a:rPr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additionally</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5" name="文本框 14"/>
          <p:cNvSpPr txBox="1"/>
          <p:nvPr/>
        </p:nvSpPr>
        <p:spPr>
          <a:xfrm>
            <a:off x="160655" y="3996690"/>
            <a:ext cx="128333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addition</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16" name="文本框 15"/>
          <p:cNvSpPr txBox="1"/>
          <p:nvPr/>
        </p:nvSpPr>
        <p:spPr>
          <a:xfrm>
            <a:off x="160655" y="4375785"/>
            <a:ext cx="177101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in addition</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17" name="文本框 16"/>
          <p:cNvSpPr txBox="1"/>
          <p:nvPr/>
        </p:nvSpPr>
        <p:spPr>
          <a:xfrm>
            <a:off x="160655" y="4836160"/>
            <a:ext cx="194119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in addition to</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2635" cy="7108825"/>
          </a:xfrm>
          <a:prstGeom prst="rect">
            <a:avLst/>
          </a:prstGeom>
          <a:noFill/>
          <a:ln w="9525">
            <a:noFill/>
          </a:ln>
        </p:spPr>
        <p:txBody>
          <a:bodyPr wrap="square">
            <a:spAutoFit/>
          </a:bodyPr>
          <a:p>
            <a:pPr indent="0"/>
            <a:r>
              <a:rPr lang="en-US" sz="2400" b="1">
                <a:latin typeface="Times New Roman" panose="02020603050405020304" charset="0"/>
                <a:ea typeface="宋体" panose="02010600030101010101" pitchFamily="2" charset="-122"/>
                <a:sym typeface="+mn-ea"/>
              </a:rPr>
              <a:t>Just as in a game of tug-of-war(</a:t>
            </a:r>
            <a:r>
              <a:rPr lang="zh-CN" sz="2400" b="1">
                <a:ea typeface="宋体" panose="02010600030101010101" pitchFamily="2" charset="-122"/>
                <a:sym typeface="+mn-ea"/>
              </a:rPr>
              <a:t>拔河比赛</a:t>
            </a:r>
            <a:r>
              <a:rPr lang="en-US" sz="2400" b="1">
                <a:latin typeface="Times New Roman" panose="02020603050405020304" charset="0"/>
                <a:ea typeface="宋体" panose="02010600030101010101" pitchFamily="2" charset="-122"/>
                <a:sym typeface="+mn-ea"/>
              </a:rPr>
              <a:t>)</a:t>
            </a:r>
            <a:r>
              <a:rPr lang="en-US" sz="2400" b="1">
                <a:latin typeface="Times New Roman" panose="02020603050405020304" charset="0"/>
                <a:ea typeface="宋体" panose="02010600030101010101" pitchFamily="2" charset="-122"/>
                <a:cs typeface="Times New Roman" panose="02020603050405020304" charset="0"/>
                <a:sym typeface="+mn-ea"/>
              </a:rPr>
              <a:t>, </a:t>
            </a:r>
            <a:r>
              <a:rPr lang="en-US" sz="2400" b="1">
                <a:latin typeface="Times New Roman" panose="02020603050405020304" charset="0"/>
                <a:ea typeface="宋体" panose="02010600030101010101" pitchFamily="2" charset="-122"/>
                <a:sym typeface="+mn-ea"/>
              </a:rPr>
              <a:t>whenever a person is ______</a:t>
            </a:r>
            <a:r>
              <a:rPr lang="en-US" sz="2400" b="1">
                <a:latin typeface="Times New Roman" panose="02020603050405020304" charset="0"/>
                <a:ea typeface="宋体" panose="02010600030101010101" pitchFamily="2" charset="-122"/>
                <a:cs typeface="Times New Roman" panose="02020603050405020304" charset="0"/>
                <a:sym typeface="+mn-ea"/>
              </a:rPr>
              <a:t>, </a:t>
            </a:r>
            <a:r>
              <a:rPr lang="en-US" sz="2400" b="1">
                <a:latin typeface="Times New Roman" panose="02020603050405020304" charset="0"/>
                <a:ea typeface="宋体" panose="02010600030101010101" pitchFamily="2" charset="-122"/>
                <a:sym typeface="+mn-ea"/>
              </a:rPr>
              <a:t>everyone else pulls the rope with less force.</a:t>
            </a:r>
            <a:r>
              <a:rPr lang="en-US" sz="2400" b="1">
                <a:latin typeface="Times New Roman" panose="02020603050405020304" charset="0"/>
                <a:ea typeface="宋体" panose="02010600030101010101" pitchFamily="2" charset="-122"/>
                <a:cs typeface="Times New Roman" panose="02020603050405020304" charset="0"/>
                <a:sym typeface="+mn-ea"/>
              </a:rPr>
              <a:t> (2019</a:t>
            </a:r>
            <a:r>
              <a:rPr lang="zh-CN" sz="2400" b="1">
                <a:latin typeface="Times New Roman" panose="02020603050405020304" charset="0"/>
                <a:ea typeface="宋体" panose="02010600030101010101" pitchFamily="2" charset="-122"/>
                <a:sym typeface="+mn-ea"/>
              </a:rPr>
              <a:t>北京</a:t>
            </a:r>
            <a:r>
              <a:rPr lang="en-US" sz="2400" b="1">
                <a:latin typeface="Times New Roman" panose="02020603050405020304" charset="0"/>
                <a:ea typeface="宋体" panose="02010600030101010101" pitchFamily="2" charset="-122"/>
                <a:sym typeface="+mn-ea"/>
              </a:rPr>
              <a:t>) </a:t>
            </a:r>
            <a:endParaRPr lang="en-US" sz="2400" b="1">
              <a:latin typeface="Times New Roman" panose="02020603050405020304" charset="0"/>
              <a:ea typeface="宋体" panose="02010600030101010101" pitchFamily="2" charset="-122"/>
            </a:endParaRPr>
          </a:p>
          <a:p>
            <a:pPr indent="0"/>
            <a:r>
              <a:rPr lang="zh-CN" sz="2400" b="1">
                <a:latin typeface="Times New Roman" panose="02020603050405020304" charset="0"/>
                <a:ea typeface="宋体" panose="02010600030101010101" pitchFamily="2" charset="-122"/>
                <a:sym typeface="+mn-ea"/>
              </a:rPr>
              <a:t>就像在拔河比赛中，每当一个新人加入，其他所有人拉绳子的力就会减少。</a:t>
            </a:r>
            <a:r>
              <a:rPr lang="en-US" sz="2400" b="1">
                <a:latin typeface="Times New Roman" panose="02020603050405020304" charset="0"/>
                <a:ea typeface="宋体" panose="02010600030101010101" pitchFamily="2" charset="-122"/>
                <a:cs typeface="Times New Roman" panose="02020603050405020304" charset="0"/>
                <a:sym typeface="+mn-ea"/>
              </a:rPr>
              <a:t>He ______ that he hopes people in other cities might try similar projects and post their own videos on the Internet.(2019</a:t>
            </a:r>
            <a:r>
              <a:rPr lang="zh-CN" sz="2400" b="1">
                <a:latin typeface="Times New Roman" panose="02020603050405020304" charset="0"/>
                <a:ea typeface="宋体" panose="02010600030101010101" pitchFamily="2" charset="-122"/>
                <a:sym typeface="+mn-ea"/>
              </a:rPr>
              <a:t>浙江</a:t>
            </a:r>
            <a:r>
              <a:rPr lang="en-US" sz="2400" b="1">
                <a:latin typeface="Times New Roman" panose="02020603050405020304" charset="0"/>
                <a:ea typeface="宋体" panose="02010600030101010101" pitchFamily="2" charset="-122"/>
                <a:sym typeface="+mn-ea"/>
              </a:rPr>
              <a:t>)</a:t>
            </a:r>
            <a:r>
              <a:rPr lang="zh-CN" sz="2400" b="1">
                <a:latin typeface="Times New Roman" panose="02020603050405020304" charset="0"/>
                <a:ea typeface="宋体" panose="02010600030101010101" pitchFamily="2" charset="-122"/>
                <a:sym typeface="+mn-ea"/>
              </a:rPr>
              <a:t>他补充说，他希望其他城市的人们也能尝试类似的项目，并在互联网上发布自己的视频。</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Just before and an hour after each workout, the scientists took _________ samples of the men’s blood and fat tissue.(2020江苏7月)</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就在每次锻炼前后一小时，科学家们采集了这些人的血液和脂肪组织的额外样本</a:t>
            </a:r>
            <a:r>
              <a:rPr lang="zh-CN" altLang="en-US" sz="2400" b="1">
                <a:latin typeface="Times New Roman" panose="02020603050405020304" charset="0"/>
                <a:ea typeface="宋体" panose="02010600030101010101" pitchFamily="2" charset="-122"/>
                <a:cs typeface="Times New Roman" panose="02020603050405020304" charset="0"/>
              </a:rPr>
              <a:t>。</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Working out in the morning provides __________ benefits beyond being physically fit.(2018全国II)  除了身体健康，早上锻炼还有其他好处。</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Interestingly, this trend isn’t evident in baseball, where _________ individual talent keeps improving the team’s performance.(2019北京) 有趣的是，这种趋势在棒球运动中并不明显，因为在棒球运动中，个人的天赋会不断提高球队的表现。</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____________, the bus service will run on Sundays, every two hours.（牛津词典）</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此外，公共汽车将于星期天运行，每两小时一班。</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The birds are ___________ protected in the reserves at Birsay.（柯林斯词典）</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鸟类在伯赛的保护区格外地受到保护。 </a:t>
            </a:r>
            <a:endParaRPr lang="zh-CN" altLang="en-US" sz="2400">
              <a:latin typeface="Times New Roman" panose="02020603050405020304" charset="0"/>
              <a:cs typeface="Times New Roman" panose="02020603050405020304" charset="0"/>
            </a:endParaRPr>
          </a:p>
        </p:txBody>
      </p:sp>
      <p:sp>
        <p:nvSpPr>
          <p:cNvPr id="15" name="文本框 14"/>
          <p:cNvSpPr txBox="1"/>
          <p:nvPr/>
        </p:nvSpPr>
        <p:spPr>
          <a:xfrm>
            <a:off x="8428355" y="0"/>
            <a:ext cx="104330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added</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2" name="文本框 1"/>
          <p:cNvSpPr txBox="1"/>
          <p:nvPr/>
        </p:nvSpPr>
        <p:spPr>
          <a:xfrm>
            <a:off x="528320" y="1115060"/>
            <a:ext cx="104330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added</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3" name="文本框 2"/>
          <p:cNvSpPr txBox="1"/>
          <p:nvPr/>
        </p:nvSpPr>
        <p:spPr>
          <a:xfrm>
            <a:off x="8162290" y="2230120"/>
            <a:ext cx="1576070"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additional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5048885" y="3324225"/>
            <a:ext cx="1576070"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additional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7245985" y="4035425"/>
            <a:ext cx="1576070"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additional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63500" y="5153025"/>
            <a:ext cx="184975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Additionally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1913255" y="5855970"/>
            <a:ext cx="184975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additionally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3" grpId="0"/>
      <p:bldP spid="4" grpId="0"/>
      <p:bldP spid="5" grpId="0"/>
      <p:bldP spid="6"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3" descr="add短语填空"/>
          <p:cNvPicPr>
            <a:picLocks noChangeAspect="1"/>
          </p:cNvPicPr>
          <p:nvPr/>
        </p:nvPicPr>
        <p:blipFill>
          <a:blip r:embed="rId1"/>
          <a:stretch>
            <a:fillRect/>
          </a:stretch>
        </p:blipFill>
        <p:spPr>
          <a:xfrm>
            <a:off x="0" y="156210"/>
            <a:ext cx="12252325" cy="3055620"/>
          </a:xfrm>
          <a:prstGeom prst="rect">
            <a:avLst/>
          </a:prstGeom>
        </p:spPr>
      </p:pic>
      <p:sp>
        <p:nvSpPr>
          <p:cNvPr id="15" name="文本框 14"/>
          <p:cNvSpPr txBox="1"/>
          <p:nvPr/>
        </p:nvSpPr>
        <p:spPr>
          <a:xfrm>
            <a:off x="3659505" y="449580"/>
            <a:ext cx="2234565" cy="460375"/>
          </a:xfrm>
          <a:prstGeom prst="rect">
            <a:avLst/>
          </a:prstGeom>
          <a:noFill/>
        </p:spPr>
        <p:txBody>
          <a:bodyPr wrap="square" rtlCol="0">
            <a:spAutoFit/>
          </a:bodyPr>
          <a:p>
            <a:pPr>
              <a:spcAft>
                <a:spcPts val="0"/>
              </a:spcAft>
              <a:buClrTx/>
              <a:buSzTx/>
              <a:buFontTx/>
            </a:pPr>
            <a:r>
              <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把…加到…上</a:t>
            </a:r>
            <a:endPar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3482340" y="1104265"/>
            <a:ext cx="1718945" cy="460375"/>
          </a:xfrm>
          <a:prstGeom prst="rect">
            <a:avLst/>
          </a:prstGeom>
          <a:noFill/>
        </p:spPr>
        <p:txBody>
          <a:bodyPr wrap="square" rtlCol="0">
            <a:spAutoFit/>
          </a:bodyPr>
          <a:p>
            <a:pPr>
              <a:spcAft>
                <a:spcPts val="0"/>
              </a:spcAft>
              <a:buClrTx/>
              <a:buSzTx/>
              <a:buFontTx/>
            </a:pPr>
            <a:r>
              <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增加,增添</a:t>
            </a:r>
            <a:endPar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3482340" y="1798955"/>
            <a:ext cx="2074545" cy="460375"/>
          </a:xfrm>
          <a:prstGeom prst="rect">
            <a:avLst/>
          </a:prstGeom>
          <a:noFill/>
        </p:spPr>
        <p:txBody>
          <a:bodyPr wrap="square" rtlCol="0">
            <a:spAutoFit/>
          </a:bodyPr>
          <a:p>
            <a:pPr>
              <a:spcAft>
                <a:spcPts val="0"/>
              </a:spcAft>
              <a:buClrTx/>
              <a:buSzTx/>
              <a:buFontTx/>
            </a:pPr>
            <a:r>
              <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把……加起来</a:t>
            </a:r>
            <a:endPar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3659505" y="2463800"/>
            <a:ext cx="2450465" cy="460375"/>
          </a:xfrm>
          <a:prstGeom prst="rect">
            <a:avLst/>
          </a:prstGeom>
          <a:noFill/>
        </p:spPr>
        <p:txBody>
          <a:bodyPr wrap="square" rtlCol="0">
            <a:spAutoFit/>
          </a:bodyPr>
          <a:p>
            <a:pPr>
              <a:spcAft>
                <a:spcPts val="0"/>
              </a:spcAft>
              <a:buClrTx/>
              <a:buSzTx/>
              <a:buFontTx/>
            </a:pPr>
            <a:r>
              <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总计为,总共达到</a:t>
            </a:r>
            <a:endPar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0" name="文本框 99"/>
          <p:cNvSpPr txBox="1"/>
          <p:nvPr/>
        </p:nvSpPr>
        <p:spPr>
          <a:xfrm>
            <a:off x="60960" y="3211830"/>
            <a:ext cx="12191365" cy="255333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46. disease [dɪ'ziːz]n. </a:t>
            </a:r>
            <a:r>
              <a:rPr lang="en-US" altLang="zh-CN" sz="3200" b="1">
                <a:ea typeface="宋体" panose="02010600030101010101" pitchFamily="2" charset="-122"/>
              </a:rPr>
              <a:t>________</a:t>
            </a:r>
            <a:endParaRPr lang="zh-CN" sz="3200" b="1">
              <a:ea typeface="宋体" panose="02010600030101010101" pitchFamily="2" charset="-122"/>
            </a:endParaRPr>
          </a:p>
          <a:p>
            <a:pPr indent="0"/>
            <a:endParaRPr lang="zh-CN" sz="3200" b="1" spc="-100">
              <a:latin typeface="Times New Roman" panose="02020603050405020304" charset="0"/>
              <a:ea typeface="宋体" panose="02010600030101010101" pitchFamily="2" charset="-122"/>
              <a:cs typeface="Times New Roman" panose="02020603050405020304" charset="0"/>
            </a:endParaRPr>
          </a:p>
          <a:p>
            <a:pPr indent="0"/>
            <a:r>
              <a:rPr lang="en-US" sz="2400" b="1" spc="-100">
                <a:latin typeface="Times New Roman" panose="02020603050405020304" charset="0"/>
                <a:ea typeface="宋体" panose="02010600030101010101" pitchFamily="2" charset="-122"/>
                <a:cs typeface="Times New Roman" panose="02020603050405020304" charset="0"/>
              </a:rPr>
              <a:t>A</a:t>
            </a:r>
            <a:r>
              <a:rPr lang="en-US" sz="2400" b="1" spc="-100">
                <a:latin typeface="Times New Roman" panose="02020603050405020304" charset="0"/>
                <a:ea typeface="宋体" panose="02010600030101010101" pitchFamily="2" charset="-122"/>
              </a:rPr>
              <a:t> mere five to 10 minutes A day of running reduced the risk of heart </a:t>
            </a:r>
            <a:r>
              <a:rPr lang="en-US" sz="2400" b="1" spc="-100">
                <a:solidFill>
                  <a:schemeClr val="accent4">
                    <a:lumMod val="50000"/>
                  </a:schemeClr>
                </a:solidFill>
                <a:latin typeface="Times New Roman" panose="02020603050405020304" charset="0"/>
                <a:ea typeface="宋体" panose="02010600030101010101" pitchFamily="2" charset="-122"/>
              </a:rPr>
              <a:t>disease</a:t>
            </a:r>
            <a:r>
              <a:rPr lang="en-US" sz="2400" b="1" spc="-100">
                <a:latin typeface="Times New Roman" panose="02020603050405020304" charset="0"/>
                <a:ea typeface="宋体" panose="02010600030101010101" pitchFamily="2" charset="-122"/>
              </a:rPr>
              <a:t> and early deaths from all</a:t>
            </a:r>
            <a:r>
              <a:rPr lang="en-US" sz="2400" b="1" spc="-100">
                <a:latin typeface="Times New Roman" panose="02020603050405020304" charset="0"/>
                <a:ea typeface="宋体" panose="02010600030101010101" pitchFamily="2" charset="-122"/>
                <a:cs typeface="Times New Roman" panose="02020603050405020304" charset="0"/>
              </a:rPr>
              <a:t> </a:t>
            </a:r>
            <a:r>
              <a:rPr lang="en-US" sz="2400" b="1" spc="-100">
                <a:latin typeface="Times New Roman" panose="02020603050405020304" charset="0"/>
                <a:ea typeface="宋体" panose="02010600030101010101" pitchFamily="2" charset="-122"/>
              </a:rPr>
              <a:t>cause</a:t>
            </a:r>
            <a:r>
              <a:rPr lang="en-US" sz="2400" b="1" spc="-100">
                <a:latin typeface="Times New Roman" panose="02020603050405020304" charset="0"/>
                <a:ea typeface="宋体" panose="02010600030101010101" pitchFamily="2" charset="-122"/>
                <a:cs typeface="Times New Roman" panose="02020603050405020304" charset="0"/>
              </a:rPr>
              <a:t>s</a:t>
            </a:r>
            <a:r>
              <a:rPr lang="en-US" sz="2400" b="1" spc="-100">
                <a:latin typeface="Times New Roman" panose="02020603050405020304" charset="0"/>
                <a:ea typeface="宋体" panose="02010600030101010101" pitchFamily="2" charset="-122"/>
              </a:rPr>
              <a:t>.</a:t>
            </a:r>
            <a:r>
              <a:rPr lang="en-US" sz="2400" b="1" spc="-100">
                <a:latin typeface="Times New Roman" panose="02020603050405020304" charset="0"/>
                <a:ea typeface="宋体" panose="02010600030101010101" pitchFamily="2" charset="-122"/>
                <a:cs typeface="Times New Roman" panose="02020603050405020304" charset="0"/>
              </a:rPr>
              <a:t>(2018</a:t>
            </a:r>
            <a:r>
              <a:rPr lang="zh-CN" sz="2400" b="1" spc="-100">
                <a:latin typeface="Times New Roman" panose="02020603050405020304" charset="0"/>
                <a:ea typeface="宋体" panose="02010600030101010101" pitchFamily="2" charset="-122"/>
              </a:rPr>
              <a:t>全国</a:t>
            </a:r>
            <a:r>
              <a:rPr lang="en-US" sz="2400" b="1" spc="-100">
                <a:latin typeface="Times New Roman" panose="02020603050405020304" charset="0"/>
                <a:ea typeface="宋体" panose="02010600030101010101" pitchFamily="2" charset="-122"/>
              </a:rPr>
              <a:t>I) </a:t>
            </a:r>
            <a:r>
              <a:rPr lang="zh-CN" sz="2400" b="1" spc="-100">
                <a:ea typeface="宋体" panose="02010600030101010101" pitchFamily="2" charset="-122"/>
              </a:rPr>
              <a:t>每天跑步</a:t>
            </a:r>
            <a:r>
              <a:rPr lang="en-US" sz="2400" b="1" spc="-100">
                <a:latin typeface="Times New Roman" panose="02020603050405020304" charset="0"/>
                <a:ea typeface="宋体" panose="02010600030101010101" pitchFamily="2" charset="-122"/>
              </a:rPr>
              <a:t>5</a:t>
            </a:r>
            <a:r>
              <a:rPr lang="zh-CN" sz="2400" b="1" spc="-100">
                <a:ea typeface="宋体" panose="02010600030101010101" pitchFamily="2" charset="-122"/>
              </a:rPr>
              <a:t>到</a:t>
            </a:r>
            <a:r>
              <a:rPr lang="en-US" sz="2400" b="1" spc="-100">
                <a:latin typeface="Times New Roman" panose="02020603050405020304" charset="0"/>
                <a:ea typeface="宋体" panose="02010600030101010101" pitchFamily="2" charset="-122"/>
              </a:rPr>
              <a:t>10</a:t>
            </a:r>
            <a:r>
              <a:rPr lang="zh-CN" sz="2400" b="1" spc="-100">
                <a:ea typeface="宋体" panose="02010600030101010101" pitchFamily="2" charset="-122"/>
              </a:rPr>
              <a:t>分钟就可以降低心脏病和各种原因导致的过早死亡的风险</a:t>
            </a:r>
            <a:r>
              <a:rPr lang="zh-CN" sz="2400" b="1" spc="-100">
                <a:latin typeface="Times New Roman" panose="02020603050405020304" charset="0"/>
                <a:ea typeface="宋体" panose="02010600030101010101" pitchFamily="2" charset="-122"/>
              </a:rPr>
              <a:t>。</a:t>
            </a:r>
            <a:r>
              <a:rPr lang="en-US" sz="2400" b="1" spc="-100">
                <a:latin typeface="Times New Roman" panose="02020603050405020304" charset="0"/>
                <a:ea typeface="宋体" panose="02010600030101010101" pitchFamily="2" charset="-122"/>
              </a:rPr>
              <a:t>Simple improvements to infrastructure(</a:t>
            </a:r>
            <a:r>
              <a:rPr lang="zh-CN" sz="2400" b="1" spc="-100">
                <a:ea typeface="宋体" panose="02010600030101010101" pitchFamily="2" charset="-122"/>
              </a:rPr>
              <a:t>基础设施</a:t>
            </a:r>
            <a:r>
              <a:rPr lang="en-US" sz="2400" b="1" spc="-100">
                <a:latin typeface="Times New Roman" panose="02020603050405020304" charset="0"/>
                <a:ea typeface="宋体" panose="02010600030101010101" pitchFamily="2" charset="-122"/>
              </a:rPr>
              <a:t>) can reduce the spread of </a:t>
            </a:r>
            <a:r>
              <a:rPr lang="en-US" sz="2400" b="1" spc="-100">
                <a:solidFill>
                  <a:schemeClr val="accent4">
                    <a:lumMod val="50000"/>
                  </a:schemeClr>
                </a:solidFill>
                <a:latin typeface="Times New Roman" panose="02020603050405020304" charset="0"/>
                <a:ea typeface="宋体" panose="02010600030101010101" pitchFamily="2" charset="-122"/>
              </a:rPr>
              <a:t>disease</a:t>
            </a:r>
            <a:r>
              <a:rPr lang="en-US" sz="2400" b="1" spc="-100">
                <a:latin typeface="Times New Roman" panose="02020603050405020304" charset="0"/>
                <a:ea typeface="宋体" panose="02010600030101010101" pitchFamily="2" charset="-122"/>
              </a:rPr>
              <a:t>.</a:t>
            </a:r>
            <a:r>
              <a:rPr lang="en-US" sz="2400" b="1" spc="-100">
                <a:latin typeface="Times New Roman" panose="02020603050405020304" charset="0"/>
                <a:ea typeface="宋体" panose="02010600030101010101" pitchFamily="2" charset="-122"/>
                <a:cs typeface="Times New Roman" panose="02020603050405020304" charset="0"/>
              </a:rPr>
              <a:t>(2016</a:t>
            </a:r>
            <a:r>
              <a:rPr lang="zh-CN" sz="2400" b="1" spc="-100">
                <a:latin typeface="Times New Roman" panose="02020603050405020304" charset="0"/>
                <a:ea typeface="宋体" panose="02010600030101010101" pitchFamily="2" charset="-122"/>
              </a:rPr>
              <a:t>江苏</a:t>
            </a:r>
            <a:r>
              <a:rPr lang="en-US" sz="2400" b="1" spc="-100">
                <a:latin typeface="Times New Roman" panose="02020603050405020304" charset="0"/>
                <a:ea typeface="宋体" panose="02010600030101010101" pitchFamily="2" charset="-122"/>
              </a:rPr>
              <a:t>)</a:t>
            </a:r>
            <a:r>
              <a:rPr lang="zh-CN" sz="2400" b="1" spc="-100">
                <a:ea typeface="宋体" panose="02010600030101010101" pitchFamily="2" charset="-122"/>
              </a:rPr>
              <a:t>基础设施的简单改进可以减少疾病的传播</a:t>
            </a:r>
            <a:r>
              <a:rPr lang="zh-CN" sz="2400" b="1" spc="-100">
                <a:latin typeface="Times New Roman" panose="02020603050405020304" charset="0"/>
                <a:ea typeface="宋体" panose="02010600030101010101" pitchFamily="2" charset="-122"/>
              </a:rPr>
              <a:t>。</a:t>
            </a:r>
            <a:endParaRPr lang="zh-CN" altLang="en-US" sz="2400" b="1" spc="-100">
              <a:latin typeface="Times New Roman" panose="02020603050405020304" charset="0"/>
              <a:ea typeface="宋体" panose="02010600030101010101" pitchFamily="2" charset="-122"/>
            </a:endParaRPr>
          </a:p>
        </p:txBody>
      </p:sp>
      <p:sp>
        <p:nvSpPr>
          <p:cNvPr id="12" name="文本框 11"/>
          <p:cNvSpPr txBox="1"/>
          <p:nvPr/>
        </p:nvSpPr>
        <p:spPr>
          <a:xfrm>
            <a:off x="3736975" y="3211830"/>
            <a:ext cx="2022475" cy="583565"/>
          </a:xfrm>
          <a:prstGeom prst="rect">
            <a:avLst/>
          </a:prstGeom>
          <a:noFill/>
        </p:spPr>
        <p:txBody>
          <a:bodyPr wrap="square" rtlCol="0">
            <a:spAutoFit/>
          </a:bodyPr>
          <a:p>
            <a:pPr>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疾病</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弊病</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60960" y="3734435"/>
            <a:ext cx="9685655" cy="521970"/>
          </a:xfrm>
          <a:prstGeom prst="rect">
            <a:avLst/>
          </a:prstGeom>
          <a:noFill/>
        </p:spPr>
        <p:txBody>
          <a:bodyPr wrap="square" rtlCol="0">
            <a:spAutoFit/>
          </a:bodyPr>
          <a:p>
            <a:pPr algn="l">
              <a:buClrTx/>
              <a:buSzTx/>
              <a:buFontTx/>
            </a:pPr>
            <a:r>
              <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词根词缀：dis-(不)+ease(舒服)：不舒服——疾病</a:t>
            </a:r>
            <a:endPar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4" grpId="0"/>
      <p:bldP spid="5" grpId="0"/>
      <p:bldP spid="12"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71755"/>
            <a:ext cx="12192635" cy="255333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47. ache [eɪk]vi.&amp;n. </a:t>
            </a:r>
            <a:r>
              <a:rPr lang="en-US" altLang="zh-CN" sz="3200" b="1">
                <a:ea typeface="宋体" panose="02010600030101010101" pitchFamily="2" charset="-122"/>
              </a:rPr>
              <a:t>_________</a:t>
            </a:r>
            <a:r>
              <a:rPr lang="en-US" sz="3200" b="1">
                <a:latin typeface="Times New Roman" panose="02020603050405020304" charset="0"/>
                <a:ea typeface="宋体" panose="02010600030101010101" pitchFamily="2" charset="-122"/>
              </a:rPr>
              <a:t> </a:t>
            </a:r>
            <a:endParaRPr lang="en-US" sz="3200" b="1">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rPr>
              <a:t>__________ [ˈhedeɪk] n. </a:t>
            </a:r>
            <a:r>
              <a:rPr lang="zh-CN" sz="3200" b="1">
                <a:ea typeface="宋体" panose="02010600030101010101" pitchFamily="2" charset="-122"/>
              </a:rPr>
              <a:t>头疼</a:t>
            </a:r>
            <a:r>
              <a:rPr lang="en-US" sz="3200" b="1">
                <a:latin typeface="Times New Roman" panose="02020603050405020304" charset="0"/>
                <a:ea typeface="宋体" panose="02010600030101010101" pitchFamily="2" charset="-122"/>
              </a:rPr>
              <a:t>____________ [ˈstʌməkeɪk] n. </a:t>
            </a:r>
            <a:r>
              <a:rPr lang="zh-CN" sz="3200" b="1">
                <a:ea typeface="宋体" panose="02010600030101010101" pitchFamily="2" charset="-122"/>
              </a:rPr>
              <a:t>胃疼</a:t>
            </a:r>
            <a:r>
              <a:rPr lang="en-US" sz="3200" b="1">
                <a:latin typeface="Times New Roman" panose="02020603050405020304" charset="0"/>
                <a:ea typeface="宋体" panose="02010600030101010101" pitchFamily="2" charset="-122"/>
              </a:rPr>
              <a:t>__________ [ˈtu:θeɪk] n.</a:t>
            </a:r>
            <a:r>
              <a:rPr lang="zh-CN" sz="3200" b="1">
                <a:ea typeface="宋体" panose="02010600030101010101" pitchFamily="2" charset="-122"/>
              </a:rPr>
              <a:t>牙疼</a:t>
            </a:r>
            <a:endParaRPr lang="en-US" sz="3200" b="0">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rPr>
              <a:t>_________</a:t>
            </a:r>
            <a:r>
              <a:rPr lang="zh-CN" sz="3200" b="1">
                <a:latin typeface="Times New Roman" panose="02020603050405020304" charset="0"/>
                <a:ea typeface="宋体" panose="02010600030101010101" pitchFamily="2" charset="-122"/>
              </a:rPr>
              <a:t>想念，渴望</a:t>
            </a:r>
            <a:endParaRPr lang="zh-CN" altLang="en-US" sz="3200"/>
          </a:p>
        </p:txBody>
      </p:sp>
      <p:sp>
        <p:nvSpPr>
          <p:cNvPr id="12" name="文本框 11"/>
          <p:cNvSpPr txBox="1"/>
          <p:nvPr/>
        </p:nvSpPr>
        <p:spPr>
          <a:xfrm>
            <a:off x="3554730" y="71755"/>
            <a:ext cx="2051685" cy="583565"/>
          </a:xfrm>
          <a:prstGeom prst="rect">
            <a:avLst/>
          </a:prstGeom>
          <a:noFill/>
        </p:spPr>
        <p:txBody>
          <a:bodyPr wrap="square" rtlCol="0">
            <a:spAutoFit/>
          </a:bodyPr>
          <a:p>
            <a:pPr>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疼痛;渴望</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63195" y="579120"/>
            <a:ext cx="1848485"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headache</a:t>
            </a:r>
            <a:endParaRPr lang="en-US" sz="32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3" name="文本框 2"/>
          <p:cNvSpPr txBox="1"/>
          <p:nvPr/>
        </p:nvSpPr>
        <p:spPr>
          <a:xfrm>
            <a:off x="163195" y="1056640"/>
            <a:ext cx="2517775"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stomachache</a:t>
            </a:r>
            <a:endParaRPr lang="en-US" sz="32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4" name="文本框 3"/>
          <p:cNvSpPr txBox="1"/>
          <p:nvPr/>
        </p:nvSpPr>
        <p:spPr>
          <a:xfrm>
            <a:off x="163195" y="1527810"/>
            <a:ext cx="2020570"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toothache</a:t>
            </a:r>
            <a:endParaRPr lang="en-US" sz="32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5" name="文本框 4"/>
          <p:cNvSpPr txBox="1"/>
          <p:nvPr/>
        </p:nvSpPr>
        <p:spPr>
          <a:xfrm>
            <a:off x="163195" y="2041525"/>
            <a:ext cx="1679575"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ache for</a:t>
            </a:r>
            <a:endParaRPr lang="en-US" sz="32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7" name="文本框 6"/>
          <p:cNvSpPr txBox="1"/>
          <p:nvPr/>
        </p:nvSpPr>
        <p:spPr>
          <a:xfrm>
            <a:off x="1270" y="2919730"/>
            <a:ext cx="12191365" cy="3046095"/>
          </a:xfrm>
          <a:prstGeom prst="rect">
            <a:avLst/>
          </a:prstGeom>
          <a:noFill/>
          <a:ln w="9525">
            <a:noFill/>
          </a:ln>
        </p:spPr>
        <p:txBody>
          <a:bodyPr wrap="square">
            <a:spAutoFit/>
          </a:bodyPr>
          <a:p>
            <a:pPr indent="0"/>
            <a:r>
              <a:rPr lang="en-US" sz="2400" b="1">
                <a:latin typeface="Times New Roman" panose="02020603050405020304" charset="0"/>
                <a:ea typeface="宋体" panose="02010600030101010101" pitchFamily="2" charset="-122"/>
              </a:rPr>
              <a:t>My hands started to ______ as I</a:t>
            </a:r>
            <a:r>
              <a:rPr lang="en-US" sz="2400" b="1">
                <a:latin typeface="Times New Roman" panose="02020603050405020304" charset="0"/>
                <a:ea typeface="宋体" panose="02010600030101010101" pitchFamily="2" charset="-122"/>
                <a:cs typeface="Times New Roman" panose="02020603050405020304" charset="0"/>
              </a:rPr>
              <a:t> turned </a:t>
            </a:r>
            <a:r>
              <a:rPr lang="en-US" sz="2400" b="1">
                <a:latin typeface="Times New Roman" panose="02020603050405020304" charset="0"/>
                <a:ea typeface="宋体" panose="02010600030101010101" pitchFamily="2" charset="-122"/>
              </a:rPr>
              <a:t>the heavy metal wheels.</a:t>
            </a:r>
            <a:r>
              <a:rPr lang="en-US" sz="2400" b="1">
                <a:latin typeface="Times New Roman" panose="02020603050405020304" charset="0"/>
                <a:ea typeface="宋体" panose="02010600030101010101" pitchFamily="2" charset="-122"/>
                <a:cs typeface="Times New Roman" panose="02020603050405020304" charset="0"/>
              </a:rPr>
              <a:t>(2013</a:t>
            </a:r>
            <a:r>
              <a:rPr lang="zh-CN" sz="2400" b="1">
                <a:latin typeface="Times New Roman" panose="02020603050405020304" charset="0"/>
                <a:ea typeface="宋体" panose="02010600030101010101" pitchFamily="2" charset="-122"/>
              </a:rPr>
              <a:t>全国</a:t>
            </a:r>
            <a:r>
              <a:rPr lang="en-US" sz="2400" b="1">
                <a:latin typeface="Times New Roman" panose="02020603050405020304" charset="0"/>
                <a:ea typeface="宋体" panose="02010600030101010101" pitchFamily="2" charset="-122"/>
              </a:rPr>
              <a:t>I)</a:t>
            </a:r>
            <a:r>
              <a:rPr lang="zh-CN" sz="2400" b="1">
                <a:latin typeface="Times New Roman" panose="02020603050405020304" charset="0"/>
                <a:ea typeface="宋体" panose="02010600030101010101" pitchFamily="2" charset="-122"/>
              </a:rPr>
              <a:t>当</a:t>
            </a:r>
            <a:r>
              <a:rPr lang="zh-CN" sz="2400" b="1">
                <a:ea typeface="宋体" panose="02010600030101010101" pitchFamily="2" charset="-122"/>
              </a:rPr>
              <a:t>我</a:t>
            </a:r>
            <a:r>
              <a:rPr lang="zh-CN" sz="2400" b="1">
                <a:latin typeface="Times New Roman" panose="02020603050405020304" charset="0"/>
                <a:ea typeface="宋体" panose="02010600030101010101" pitchFamily="2" charset="-122"/>
              </a:rPr>
              <a:t>转动</a:t>
            </a:r>
            <a:r>
              <a:rPr lang="zh-CN" sz="2400" b="1">
                <a:ea typeface="宋体" panose="02010600030101010101" pitchFamily="2" charset="-122"/>
              </a:rPr>
              <a:t>沉重的金属车轮</a:t>
            </a:r>
            <a:r>
              <a:rPr lang="zh-CN" sz="2400" b="1">
                <a:latin typeface="Times New Roman" panose="02020603050405020304" charset="0"/>
                <a:ea typeface="宋体" panose="02010600030101010101" pitchFamily="2" charset="-122"/>
              </a:rPr>
              <a:t>，</a:t>
            </a:r>
            <a:r>
              <a:rPr lang="zh-CN" sz="2400" b="1">
                <a:ea typeface="宋体" panose="02010600030101010101" pitchFamily="2" charset="-122"/>
              </a:rPr>
              <a:t>我的手开始疼痛</a:t>
            </a:r>
            <a:r>
              <a:rPr lang="zh-CN" sz="2400" b="1">
                <a:latin typeface="Times New Roman" panose="02020603050405020304" charset="0"/>
                <a:ea typeface="宋体" panose="02010600030101010101" pitchFamily="2" charset="-122"/>
              </a:rPr>
              <a:t>。</a:t>
            </a:r>
            <a:r>
              <a:rPr lang="en-US" sz="2400" b="1">
                <a:latin typeface="Times New Roman" panose="02020603050405020304" charset="0"/>
                <a:ea typeface="宋体" panose="02010600030101010101" pitchFamily="2" charset="-122"/>
              </a:rPr>
              <a:t>That afternoon,I raced home,sat down at the computer,and typed until my fingers _______. </a:t>
            </a:r>
            <a:r>
              <a:rPr lang="en-US" sz="2400" b="1">
                <a:latin typeface="Times New Roman" panose="02020603050405020304" charset="0"/>
                <a:ea typeface="宋体" panose="02010600030101010101" pitchFamily="2" charset="-122"/>
                <a:cs typeface="Times New Roman" panose="02020603050405020304" charset="0"/>
              </a:rPr>
              <a:t>(2013</a:t>
            </a:r>
            <a:r>
              <a:rPr lang="zh-CN" sz="2400" b="1">
                <a:latin typeface="Times New Roman" panose="02020603050405020304" charset="0"/>
                <a:ea typeface="宋体" panose="02010600030101010101" pitchFamily="2" charset="-122"/>
              </a:rPr>
              <a:t>天津</a:t>
            </a:r>
            <a:r>
              <a:rPr lang="en-US" sz="2400" b="1">
                <a:latin typeface="Times New Roman" panose="02020603050405020304" charset="0"/>
                <a:ea typeface="宋体" panose="02010600030101010101" pitchFamily="2" charset="-122"/>
              </a:rPr>
              <a:t>) </a:t>
            </a:r>
            <a:r>
              <a:rPr lang="zh-CN" sz="2400" b="1">
                <a:latin typeface="Times New Roman" panose="02020603050405020304" charset="0"/>
                <a:ea typeface="宋体" panose="02010600030101010101" pitchFamily="2" charset="-122"/>
              </a:rPr>
              <a:t>那天下午，我跑回家，坐在电脑前，打字一直到手指疼痛。</a:t>
            </a:r>
            <a:r>
              <a:rPr lang="en-US" sz="2400" b="1">
                <a:latin typeface="Times New Roman" panose="02020603050405020304" charset="0"/>
                <a:ea typeface="宋体" panose="02010600030101010101" pitchFamily="2" charset="-122"/>
              </a:rPr>
              <a:t>Poor posture can cause neck ache, __________ and breathing problems.</a:t>
            </a:r>
            <a:r>
              <a:rPr lang="zh-CN" sz="2400" b="1">
                <a:ea typeface="宋体" panose="02010600030101010101" pitchFamily="2" charset="-122"/>
              </a:rPr>
              <a:t>姿势不当会导致颈部疼痛、头痛和呼吸困难。</a:t>
            </a:r>
            <a:r>
              <a:rPr lang="en-US" sz="2400" b="1">
                <a:latin typeface="Times New Roman" panose="02020603050405020304" charset="0"/>
                <a:ea typeface="宋体" panose="02010600030101010101" pitchFamily="2" charset="-122"/>
              </a:rPr>
              <a:t>I want to know what you ache ___, and if you dare to dream of meeting your heart's longing.</a:t>
            </a:r>
            <a:r>
              <a:rPr lang="zh-CN" sz="2400" b="1">
                <a:ea typeface="宋体" panose="02010600030101010101" pitchFamily="2" charset="-122"/>
              </a:rPr>
              <a:t>我想知道的是你因什么而痛苦，想知道你是否敢于去梦想满足心灵的渴望。</a:t>
            </a:r>
            <a:endParaRPr lang="zh-CN" altLang="en-US" sz="2400" b="1"/>
          </a:p>
        </p:txBody>
      </p:sp>
      <p:sp>
        <p:nvSpPr>
          <p:cNvPr id="8" name="文本框 7"/>
          <p:cNvSpPr txBox="1"/>
          <p:nvPr/>
        </p:nvSpPr>
        <p:spPr>
          <a:xfrm>
            <a:off x="2883535" y="2919730"/>
            <a:ext cx="848360"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ache </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9" name="文本框 8"/>
          <p:cNvSpPr txBox="1"/>
          <p:nvPr/>
        </p:nvSpPr>
        <p:spPr>
          <a:xfrm>
            <a:off x="10922635" y="3665220"/>
            <a:ext cx="104076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ached </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10" name="文本框 9"/>
          <p:cNvSpPr txBox="1"/>
          <p:nvPr/>
        </p:nvSpPr>
        <p:spPr>
          <a:xfrm>
            <a:off x="4014470" y="5121275"/>
            <a:ext cx="62420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for</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11" name="文本框 10"/>
          <p:cNvSpPr txBox="1"/>
          <p:nvPr/>
        </p:nvSpPr>
        <p:spPr>
          <a:xfrm>
            <a:off x="4578350" y="4396740"/>
            <a:ext cx="1546860"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headaches </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3" grpId="0"/>
      <p:bldP spid="4" grpId="0"/>
      <p:bldP spid="5" grpId="0"/>
      <p:bldP spid="8" grpId="0"/>
      <p:bldP spid="9" grpId="0"/>
      <p:bldP spid="10" grpId="0"/>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1365" cy="403098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48. treat [triːt]vt. </a:t>
            </a:r>
            <a:r>
              <a:rPr lang="en-US" altLang="zh-CN" sz="3200" b="1">
                <a:ea typeface="宋体" panose="02010600030101010101" pitchFamily="2" charset="-122"/>
              </a:rPr>
              <a:t>_________________</a:t>
            </a:r>
            <a:r>
              <a:rPr lang="en-US" sz="3200" b="1">
                <a:latin typeface="Times New Roman" panose="02020603050405020304" charset="0"/>
                <a:ea typeface="宋体" panose="02010600030101010101" pitchFamily="2" charset="-122"/>
              </a:rPr>
              <a:t>n.</a:t>
            </a:r>
            <a:r>
              <a:rPr lang="en-US" altLang="zh-CN" sz="3200" b="1">
                <a:ea typeface="宋体" panose="02010600030101010101" pitchFamily="2" charset="-122"/>
              </a:rPr>
              <a:t>________</a:t>
            </a:r>
            <a:endParaRPr lang="zh-CN" sz="3200" b="1">
              <a:ea typeface="宋体" panose="02010600030101010101" pitchFamily="2" charset="-122"/>
            </a:endParaRPr>
          </a:p>
          <a:p>
            <a:pPr indent="0"/>
            <a:r>
              <a:rPr lang="en-US" sz="3200" b="1">
                <a:latin typeface="Times New Roman" panose="02020603050405020304" charset="0"/>
                <a:ea typeface="宋体" panose="02010600030101010101" pitchFamily="2" charset="-122"/>
                <a:cs typeface="Times New Roman" panose="02020603050405020304" charset="0"/>
              </a:rPr>
              <a:t>___________</a:t>
            </a:r>
            <a:r>
              <a:rPr lang="zh-CN" sz="3200" b="1">
                <a:latin typeface="Times New Roman" panose="02020603050405020304" charset="0"/>
                <a:ea typeface="宋体" panose="02010600030101010101" pitchFamily="2" charset="-122"/>
              </a:rPr>
              <a:t>我请客</a:t>
            </a:r>
            <a:r>
              <a:rPr lang="en-US" sz="3200" b="1">
                <a:latin typeface="Times New Roman" panose="02020603050405020304" charset="0"/>
                <a:ea typeface="宋体" panose="02010600030101010101" pitchFamily="2" charset="-122"/>
                <a:cs typeface="Times New Roman" panose="02020603050405020304" charset="0"/>
              </a:rPr>
              <a:t>	____________ </a:t>
            </a:r>
            <a:r>
              <a:rPr lang="zh-CN" sz="3200" b="1">
                <a:latin typeface="Times New Roman" panose="02020603050405020304" charset="0"/>
                <a:ea typeface="宋体" panose="02010600030101010101" pitchFamily="2" charset="-122"/>
              </a:rPr>
              <a:t>用某物款待某人</a:t>
            </a:r>
            <a:r>
              <a:rPr lang="en-US" sz="3200" b="1">
                <a:latin typeface="Times New Roman" panose="02020603050405020304" charset="0"/>
                <a:ea typeface="宋体" panose="02010600030101010101" pitchFamily="2" charset="-122"/>
                <a:cs typeface="Times New Roman" panose="02020603050405020304" charset="0"/>
              </a:rPr>
              <a:t>_________ </a:t>
            </a:r>
            <a:r>
              <a:rPr lang="zh-CN" sz="3200" b="1">
                <a:latin typeface="Times New Roman" panose="02020603050405020304" charset="0"/>
                <a:ea typeface="宋体" panose="02010600030101010101" pitchFamily="2" charset="-122"/>
              </a:rPr>
              <a:t>把……当作……</a:t>
            </a:r>
            <a:endParaRPr lang="en-US" sz="3200" b="0">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cs typeface="Times New Roman" panose="02020603050405020304" charset="0"/>
              </a:rPr>
              <a:t>________ ['tri:tm(ə)nt] n. </a:t>
            </a:r>
            <a:r>
              <a:rPr lang="zh-CN" sz="3200" b="1">
                <a:latin typeface="Times New Roman" panose="02020603050405020304" charset="0"/>
                <a:ea typeface="宋体" panose="02010600030101010101" pitchFamily="2" charset="-122"/>
              </a:rPr>
              <a:t>治疗，疗法；处理；对待</a:t>
            </a:r>
            <a:r>
              <a:rPr lang="en-US" sz="3200" b="1">
                <a:latin typeface="Times New Roman" panose="02020603050405020304" charset="0"/>
                <a:ea typeface="宋体" panose="02010600030101010101" pitchFamily="2" charset="-122"/>
                <a:cs typeface="Times New Roman" panose="02020603050405020304" charset="0"/>
              </a:rPr>
              <a:t>_____________ </a:t>
            </a:r>
            <a:r>
              <a:rPr lang="zh-CN" sz="3200" b="1">
                <a:latin typeface="Times New Roman" panose="02020603050405020304" charset="0"/>
                <a:ea typeface="宋体" panose="02010600030101010101" pitchFamily="2" charset="-122"/>
              </a:rPr>
              <a:t>在治疗中</a:t>
            </a:r>
            <a:endParaRPr lang="en-US" sz="3200" b="0">
              <a:latin typeface="Times New Roman" panose="02020603050405020304" charset="0"/>
              <a:ea typeface="宋体" panose="02010600030101010101" pitchFamily="2" charset="-122"/>
            </a:endParaRPr>
          </a:p>
          <a:p>
            <a:endParaRPr lang="zh-CN" altLang="en-US" sz="3200"/>
          </a:p>
        </p:txBody>
      </p:sp>
      <p:sp>
        <p:nvSpPr>
          <p:cNvPr id="7" name="文本框 6"/>
          <p:cNvSpPr txBox="1"/>
          <p:nvPr/>
        </p:nvSpPr>
        <p:spPr>
          <a:xfrm>
            <a:off x="81915" y="518160"/>
            <a:ext cx="12028170" cy="521970"/>
          </a:xfrm>
          <a:prstGeom prst="rect">
            <a:avLst/>
          </a:prstGeom>
          <a:noFill/>
        </p:spPr>
        <p:txBody>
          <a:bodyPr wrap="square" rtlCol="0">
            <a:spAutoFit/>
          </a:bodyPr>
          <a:p>
            <a:pPr>
              <a:buClrTx/>
              <a:buSzTx/>
              <a:buFontTx/>
            </a:pPr>
            <a:r>
              <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破拆法：tr-(try试)+eat(吃):请试吃——请客，款待——对待;处理;治疗</a:t>
            </a:r>
            <a:endPar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 name="文本框 1"/>
          <p:cNvSpPr txBox="1"/>
          <p:nvPr/>
        </p:nvSpPr>
        <p:spPr>
          <a:xfrm>
            <a:off x="81915" y="1040130"/>
            <a:ext cx="2220595" cy="521970"/>
          </a:xfrm>
          <a:prstGeom prst="rect">
            <a:avLst/>
          </a:prstGeom>
          <a:noFill/>
        </p:spPr>
        <p:txBody>
          <a:bodyPr wrap="square" rtlCol="0">
            <a:spAutoFit/>
          </a:bodyPr>
          <a:p>
            <a:pPr>
              <a:buClrTx/>
              <a:buSzTx/>
              <a:buFontTx/>
            </a:pP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It</a:t>
            </a:r>
            <a:r>
              <a:rPr lang="en-US" sz="2800" b="1">
                <a:solidFill>
                  <a:schemeClr val="accent4">
                    <a:lumMod val="50000"/>
                  </a:schemeClr>
                </a:solidFill>
                <a:latin typeface="Times New Roman" panose="02020603050405020304" charset="0"/>
                <a:ea typeface="宋体" panose="02010600030101010101" pitchFamily="2" charset="-122"/>
                <a:sym typeface="+mn-ea"/>
              </a:rPr>
              <a:t>’</a:t>
            </a: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s my treat.</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p:cNvSpPr txBox="1"/>
          <p:nvPr/>
        </p:nvSpPr>
        <p:spPr>
          <a:xfrm>
            <a:off x="81915" y="1471295"/>
            <a:ext cx="2463800" cy="521970"/>
          </a:xfrm>
          <a:prstGeom prst="rect">
            <a:avLst/>
          </a:prstGeom>
          <a:noFill/>
        </p:spPr>
        <p:txBody>
          <a:bodyPr wrap="square" rtlCol="0">
            <a:spAutoFit/>
          </a:bodyPr>
          <a:p>
            <a:pPr>
              <a:buClrTx/>
              <a:buSzTx/>
              <a:buFontTx/>
            </a:pP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treat sb to sth.</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71755" y="1993265"/>
            <a:ext cx="2726690" cy="521970"/>
          </a:xfrm>
          <a:prstGeom prst="rect">
            <a:avLst/>
          </a:prstGeom>
          <a:noFill/>
        </p:spPr>
        <p:txBody>
          <a:bodyPr wrap="square" rtlCol="0">
            <a:spAutoFit/>
          </a:bodyPr>
          <a:p>
            <a:pPr>
              <a:buClrTx/>
              <a:buSzTx/>
              <a:buFontTx/>
            </a:pP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treat ... as... </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81915" y="2515235"/>
            <a:ext cx="1712595" cy="521970"/>
          </a:xfrm>
          <a:prstGeom prst="rect">
            <a:avLst/>
          </a:prstGeom>
          <a:noFill/>
        </p:spPr>
        <p:txBody>
          <a:bodyPr wrap="square" rtlCol="0">
            <a:spAutoFit/>
          </a:bodyPr>
          <a:p>
            <a:pPr>
              <a:buClrTx/>
              <a:buSzTx/>
              <a:buFontTx/>
            </a:pP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treatment</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81915" y="2976245"/>
            <a:ext cx="2716530" cy="521970"/>
          </a:xfrm>
          <a:prstGeom prst="rect">
            <a:avLst/>
          </a:prstGeom>
          <a:noFill/>
        </p:spPr>
        <p:txBody>
          <a:bodyPr wrap="square" rtlCol="0">
            <a:spAutoFit/>
          </a:bodyPr>
          <a:p>
            <a:pPr>
              <a:buClrTx/>
              <a:buSzTx/>
              <a:buFontTx/>
            </a:pP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under treatment</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0" y="3610610"/>
            <a:ext cx="12191365" cy="3046095"/>
          </a:xfrm>
          <a:prstGeom prst="rect">
            <a:avLst/>
          </a:prstGeom>
          <a:noFill/>
          <a:ln w="9525">
            <a:noFill/>
          </a:ln>
        </p:spPr>
        <p:txBody>
          <a:bodyPr wrap="square">
            <a:spAutoFit/>
          </a:bodyPr>
          <a:p>
            <a:pPr indent="0"/>
            <a:r>
              <a:rPr lang="en-US" sz="2400" b="1">
                <a:latin typeface="Times New Roman" panose="02020603050405020304" charset="0"/>
                <a:ea typeface="宋体" panose="02010600030101010101" pitchFamily="2" charset="-122"/>
              </a:rPr>
              <a:t>It was summer, and my dad wanted to treat me ____ a vacation like never before.</a:t>
            </a:r>
            <a:r>
              <a:rPr lang="en-US" sz="2400" b="1">
                <a:latin typeface="Times New Roman" panose="02020603050405020304" charset="0"/>
                <a:ea typeface="宋体" panose="02010600030101010101" pitchFamily="2" charset="-122"/>
                <a:cs typeface="Times New Roman" panose="02020603050405020304" charset="0"/>
              </a:rPr>
              <a:t>(2018</a:t>
            </a:r>
            <a:r>
              <a:rPr lang="zh-CN" sz="2400" b="1">
                <a:latin typeface="Times New Roman" panose="02020603050405020304" charset="0"/>
                <a:ea typeface="宋体" panose="02010600030101010101" pitchFamily="2" charset="-122"/>
              </a:rPr>
              <a:t>浙江</a:t>
            </a:r>
            <a:r>
              <a:rPr lang="en-US" sz="2400" b="1">
                <a:latin typeface="Times New Roman" panose="02020603050405020304" charset="0"/>
                <a:ea typeface="宋体" panose="02010600030101010101" pitchFamily="2" charset="-122"/>
              </a:rPr>
              <a:t>)</a:t>
            </a:r>
            <a:r>
              <a:rPr lang="zh-CN" sz="2400" b="1">
                <a:ea typeface="宋体" panose="02010600030101010101" pitchFamily="2" charset="-122"/>
              </a:rPr>
              <a:t>那是</a:t>
            </a:r>
            <a:r>
              <a:rPr lang="zh-CN" sz="2400" b="1">
                <a:latin typeface="Times New Roman" panose="02020603050405020304" charset="0"/>
                <a:ea typeface="宋体" panose="02010600030101010101" pitchFamily="2" charset="-122"/>
              </a:rPr>
              <a:t>个</a:t>
            </a:r>
            <a:r>
              <a:rPr lang="zh-CN" sz="2400" b="1">
                <a:ea typeface="宋体" panose="02010600030101010101" pitchFamily="2" charset="-122"/>
              </a:rPr>
              <a:t>夏天，我爸爸想请我去度个前所未有的假</a:t>
            </a:r>
            <a:r>
              <a:rPr lang="zh-CN" sz="2400" b="1">
                <a:latin typeface="Times New Roman" panose="02020603050405020304" charset="0"/>
                <a:ea typeface="宋体" panose="02010600030101010101" pitchFamily="2" charset="-122"/>
              </a:rPr>
              <a:t>。</a:t>
            </a:r>
            <a:r>
              <a:rPr lang="en-US" sz="2400" b="1">
                <a:latin typeface="Times New Roman" panose="02020603050405020304" charset="0"/>
                <a:ea typeface="宋体" panose="02010600030101010101" pitchFamily="2" charset="-122"/>
              </a:rPr>
              <a:t>The idea that the government would take over driverless cars and treat them ____ a public good would get absolutely nowhere here</a:t>
            </a:r>
            <a:r>
              <a:rPr lang="en-US" sz="2400" b="1">
                <a:latin typeface="Times New Roman" panose="02020603050405020304" charset="0"/>
                <a:ea typeface="宋体" panose="02010600030101010101" pitchFamily="2" charset="-122"/>
                <a:cs typeface="Times New Roman" panose="02020603050405020304" charset="0"/>
              </a:rPr>
              <a:t>.(2017</a:t>
            </a:r>
            <a:r>
              <a:rPr lang="zh-CN" sz="2400" b="1">
                <a:latin typeface="Times New Roman" panose="02020603050405020304" charset="0"/>
                <a:ea typeface="宋体" panose="02010600030101010101" pitchFamily="2" charset="-122"/>
              </a:rPr>
              <a:t>天津</a:t>
            </a:r>
            <a:r>
              <a:rPr lang="en-US" sz="2400" b="1">
                <a:latin typeface="Times New Roman" panose="02020603050405020304" charset="0"/>
                <a:ea typeface="宋体" panose="02010600030101010101" pitchFamily="2" charset="-122"/>
              </a:rPr>
              <a:t>)</a:t>
            </a:r>
            <a:endParaRPr lang="en-US" sz="2400" b="1">
              <a:latin typeface="Times New Roman" panose="02020603050405020304" charset="0"/>
              <a:ea typeface="宋体" panose="02010600030101010101" pitchFamily="2" charset="-122"/>
            </a:endParaRPr>
          </a:p>
          <a:p>
            <a:pPr indent="0"/>
            <a:r>
              <a:rPr lang="zh-CN" sz="2400" b="1">
                <a:latin typeface="Times New Roman" panose="02020603050405020304" charset="0"/>
                <a:ea typeface="宋体" panose="02010600030101010101" pitchFamily="2" charset="-122"/>
              </a:rPr>
              <a:t>认为政府将接管无人驾驶汽车并将其视为公共事业的想法，在这里绝对行不通</a:t>
            </a:r>
            <a:r>
              <a:rPr lang="en-US" sz="2400" b="1">
                <a:latin typeface="Times New Roman" panose="02020603050405020304" charset="0"/>
                <a:ea typeface="宋体" panose="02010600030101010101" pitchFamily="2" charset="-122"/>
                <a:cs typeface="Times New Roman" panose="02020603050405020304" charset="0"/>
              </a:rPr>
              <a:t>Treat other people ____ you hope they will treat you. </a:t>
            </a:r>
            <a:r>
              <a:rPr lang="zh-CN" sz="2400" b="1">
                <a:latin typeface="Times New Roman" panose="02020603050405020304" charset="0"/>
                <a:ea typeface="宋体" panose="02010600030101010101" pitchFamily="2" charset="-122"/>
              </a:rPr>
              <a:t>己所不欲，勿施于人。</a:t>
            </a:r>
            <a:r>
              <a:rPr lang="en-US" sz="2400" b="1">
                <a:latin typeface="Times New Roman" panose="02020603050405020304" charset="0"/>
                <a:ea typeface="宋体" panose="02010600030101010101" pitchFamily="2" charset="-122"/>
              </a:rPr>
              <a:t>After years of regular ___________, she</a:t>
            </a:r>
            <a:r>
              <a:rPr lang="en-US" sz="2400" b="1">
                <a:latin typeface="Times New Roman" panose="02020603050405020304" charset="0"/>
                <a:ea typeface="宋体" panose="02010600030101010101" pitchFamily="2" charset="-122"/>
                <a:cs typeface="Times New Roman" panose="02020603050405020304" charset="0"/>
              </a:rPr>
              <a:t> finally </a:t>
            </a:r>
            <a:r>
              <a:rPr lang="en-US" sz="2400" b="1">
                <a:latin typeface="Times New Roman" panose="02020603050405020304" charset="0"/>
                <a:ea typeface="宋体" panose="02010600030101010101" pitchFamily="2" charset="-122"/>
              </a:rPr>
              <a:t>became healthy.</a:t>
            </a:r>
            <a:r>
              <a:rPr lang="en-US" sz="2400" b="1">
                <a:latin typeface="Times New Roman" panose="02020603050405020304" charset="0"/>
                <a:ea typeface="宋体" panose="02010600030101010101" pitchFamily="2" charset="-122"/>
                <a:cs typeface="Times New Roman" panose="02020603050405020304" charset="0"/>
              </a:rPr>
              <a:t>(2016</a:t>
            </a:r>
            <a:r>
              <a:rPr lang="zh-CN" sz="2400" b="1">
                <a:latin typeface="Times New Roman" panose="02020603050405020304" charset="0"/>
                <a:ea typeface="宋体" panose="02010600030101010101" pitchFamily="2" charset="-122"/>
              </a:rPr>
              <a:t>天津</a:t>
            </a:r>
            <a:r>
              <a:rPr lang="en-US" sz="2400" b="1">
                <a:latin typeface="Times New Roman" panose="02020603050405020304" charset="0"/>
                <a:ea typeface="宋体" panose="02010600030101010101" pitchFamily="2" charset="-122"/>
              </a:rPr>
              <a:t>)</a:t>
            </a:r>
            <a:endParaRPr lang="en-US" sz="2400" b="1">
              <a:latin typeface="Times New Roman" panose="02020603050405020304" charset="0"/>
              <a:ea typeface="宋体" panose="02010600030101010101" pitchFamily="2" charset="-122"/>
            </a:endParaRPr>
          </a:p>
          <a:p>
            <a:pPr indent="0"/>
            <a:r>
              <a:rPr lang="zh-CN" sz="2400" b="1">
                <a:latin typeface="Times New Roman" panose="02020603050405020304" charset="0"/>
                <a:ea typeface="宋体" panose="02010600030101010101" pitchFamily="2" charset="-122"/>
              </a:rPr>
              <a:t>经过多年的定期治疗，她终于恢复了健康。</a:t>
            </a:r>
            <a:endParaRPr lang="zh-CN" altLang="en-US" sz="2400" b="1"/>
          </a:p>
        </p:txBody>
      </p:sp>
      <p:sp>
        <p:nvSpPr>
          <p:cNvPr id="9" name="文本框 8"/>
          <p:cNvSpPr txBox="1"/>
          <p:nvPr/>
        </p:nvSpPr>
        <p:spPr>
          <a:xfrm>
            <a:off x="6325235" y="3610610"/>
            <a:ext cx="568325" cy="521970"/>
          </a:xfrm>
          <a:prstGeom prst="rect">
            <a:avLst/>
          </a:prstGeom>
          <a:noFill/>
        </p:spPr>
        <p:txBody>
          <a:bodyPr wrap="square" rtlCol="0">
            <a:spAutoFit/>
          </a:bodyPr>
          <a:p>
            <a:pPr>
              <a:buClrTx/>
              <a:buSzTx/>
              <a:buFontTx/>
            </a:pP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to</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0" name="文本框 9"/>
          <p:cNvSpPr txBox="1"/>
          <p:nvPr/>
        </p:nvSpPr>
        <p:spPr>
          <a:xfrm>
            <a:off x="10103485" y="4285615"/>
            <a:ext cx="568325" cy="521970"/>
          </a:xfrm>
          <a:prstGeom prst="rect">
            <a:avLst/>
          </a:prstGeom>
          <a:noFill/>
        </p:spPr>
        <p:txBody>
          <a:bodyPr wrap="square" rtlCol="0">
            <a:spAutoFit/>
          </a:bodyPr>
          <a:p>
            <a:pPr>
              <a:buClrTx/>
              <a:buSzTx/>
              <a:buFontTx/>
            </a:pP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as</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2545715" y="5417185"/>
            <a:ext cx="568325" cy="521970"/>
          </a:xfrm>
          <a:prstGeom prst="rect">
            <a:avLst/>
          </a:prstGeom>
          <a:noFill/>
        </p:spPr>
        <p:txBody>
          <a:bodyPr wrap="square" rtlCol="0">
            <a:spAutoFit/>
          </a:bodyPr>
          <a:p>
            <a:pPr>
              <a:buClrTx/>
              <a:buSzTx/>
              <a:buFontTx/>
            </a:pP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as</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2" name="文本框 11"/>
          <p:cNvSpPr txBox="1"/>
          <p:nvPr/>
        </p:nvSpPr>
        <p:spPr>
          <a:xfrm>
            <a:off x="2972435" y="5798185"/>
            <a:ext cx="1693545" cy="521970"/>
          </a:xfrm>
          <a:prstGeom prst="rect">
            <a:avLst/>
          </a:prstGeom>
          <a:noFill/>
        </p:spPr>
        <p:txBody>
          <a:bodyPr wrap="square" rtlCol="0">
            <a:spAutoFit/>
          </a:bodyPr>
          <a:p>
            <a:pPr lvl="0" algn="l">
              <a:buClrTx/>
              <a:buSzTx/>
              <a:buFontTx/>
            </a:pP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treatment</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3" name="文本框 12"/>
          <p:cNvSpPr txBox="1"/>
          <p:nvPr/>
        </p:nvSpPr>
        <p:spPr>
          <a:xfrm>
            <a:off x="3114040" y="0"/>
            <a:ext cx="404177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治疗</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对待</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处理</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款待</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7245985" y="0"/>
            <a:ext cx="205168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请客</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款待</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4" grpId="0"/>
      <p:bldP spid="5" grpId="0"/>
      <p:bldP spid="6" grpId="0"/>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51130" y="140970"/>
            <a:ext cx="11889740" cy="1757045"/>
          </a:xfrm>
        </p:spPr>
        <p:txBody>
          <a:bodyPr>
            <a:noAutofit/>
          </a:bodyPr>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5.soul [səʊl]n. _____________adj. ______________</a:t>
            </a:r>
            <a:endParaRPr lang="en-US" sz="3200" b="1" kern="1000" spc="0">
              <a:solidFill>
                <a:srgbClr val="000000"/>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endParaRPr lang="en-US" sz="3200" b="1" kern="1000" spc="0">
              <a:solidFill>
                <a:srgbClr val="000000"/>
              </a:solidFill>
              <a:latin typeface="Times New Roman" panose="02020603050405020304" charset="0"/>
              <a:cs typeface="Times New Roman" panose="02020603050405020304" charset="0"/>
              <a:sym typeface="+mn-ea"/>
            </a:endParaRPr>
          </a:p>
        </p:txBody>
      </p:sp>
      <p:sp>
        <p:nvSpPr>
          <p:cNvPr id="2" name="内容占位符 2"/>
          <p:cNvSpPr>
            <a:spLocks noGrp="1"/>
          </p:cNvSpPr>
          <p:nvPr/>
        </p:nvSpPr>
        <p:spPr>
          <a:xfrm>
            <a:off x="135890" y="1087120"/>
            <a:ext cx="11583035" cy="170751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Age wrinkles the body. Quitting on your dreams wrinkles the </a:t>
            </a:r>
            <a:r>
              <a:rPr lang="en-US" sz="2400" b="1" kern="1000" spc="0">
                <a:solidFill>
                  <a:schemeClr val="accent4">
                    <a:lumMod val="50000"/>
                  </a:schemeClr>
                </a:solidFill>
                <a:latin typeface="Times New Roman" panose="02020603050405020304" charset="0"/>
                <a:cs typeface="Times New Roman" panose="02020603050405020304" charset="0"/>
                <a:sym typeface="+mn-ea"/>
              </a:rPr>
              <a:t>soul</a:t>
            </a:r>
            <a:r>
              <a:rPr lang="en-US" sz="2400" b="1" kern="1000" spc="0">
                <a:solidFill>
                  <a:schemeClr val="tx1"/>
                </a:solidFill>
                <a:latin typeface="Times New Roman" panose="02020603050405020304" charset="0"/>
                <a:cs typeface="Times New Roman" panose="02020603050405020304" charset="0"/>
                <a:sym typeface="+mn-ea"/>
              </a:rPr>
              <a:t>. </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岁月使身体长出了皱纹，而放弃梦想则会使灵魂生出皱纹。</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You have to have the courage to examine who you really are, to come to terms with the dark corner of your own </a:t>
            </a:r>
            <a:r>
              <a:rPr lang="en-US" sz="2400" b="1" kern="1000" spc="0">
                <a:solidFill>
                  <a:schemeClr val="accent4">
                    <a:lumMod val="50000"/>
                  </a:schemeClr>
                </a:solidFill>
                <a:latin typeface="Times New Roman" panose="02020603050405020304" charset="0"/>
                <a:cs typeface="Times New Roman" panose="02020603050405020304" charset="0"/>
                <a:sym typeface="+mn-ea"/>
              </a:rPr>
              <a:t>soul</a:t>
            </a:r>
            <a:r>
              <a:rPr lang="en-US" sz="2400" b="1" kern="1000" spc="0">
                <a:solidFill>
                  <a:schemeClr val="tx1"/>
                </a:solidFill>
                <a:latin typeface="Times New Roman" panose="02020603050405020304" charset="0"/>
                <a:cs typeface="Times New Roman" panose="02020603050405020304" charset="0"/>
                <a:sym typeface="+mn-ea"/>
              </a:rPr>
              <a:t>. </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你必须有审视自己的勇气，面对并接受你灵魂中的黑暗角落。 </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The world has kissed my </a:t>
            </a:r>
            <a:r>
              <a:rPr lang="en-US" sz="2400" b="1" kern="1000" spc="0">
                <a:solidFill>
                  <a:schemeClr val="accent4">
                    <a:lumMod val="50000"/>
                  </a:schemeClr>
                </a:solidFill>
                <a:latin typeface="Times New Roman" panose="02020603050405020304" charset="0"/>
                <a:cs typeface="Times New Roman" panose="02020603050405020304" charset="0"/>
                <a:sym typeface="+mn-ea"/>
              </a:rPr>
              <a:t>soul</a:t>
            </a:r>
            <a:r>
              <a:rPr lang="en-US" sz="2400" b="1" kern="1000" spc="0">
                <a:solidFill>
                  <a:schemeClr val="tx1"/>
                </a:solidFill>
                <a:latin typeface="Times New Roman" panose="02020603050405020304" charset="0"/>
                <a:cs typeface="Times New Roman" panose="02020603050405020304" charset="0"/>
                <a:sym typeface="+mn-ea"/>
              </a:rPr>
              <a:t> with its pain, asking for its return in songs.——Tagore</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世界吻我以痛，而要我报之以歌。——泰戈尔</a:t>
            </a:r>
            <a:endParaRPr lang="en-US" sz="2400" b="1" kern="1000" spc="0">
              <a:solidFill>
                <a:schemeClr val="tx1"/>
              </a:solidFill>
              <a:latin typeface="Times New Roman" panose="02020603050405020304" charset="0"/>
              <a:cs typeface="Times New Roman" panose="02020603050405020304" charset="0"/>
              <a:sym typeface="+mn-ea"/>
            </a:endParaRPr>
          </a:p>
        </p:txBody>
      </p:sp>
      <p:sp>
        <p:nvSpPr>
          <p:cNvPr id="6" name="文本框 5"/>
          <p:cNvSpPr txBox="1"/>
          <p:nvPr/>
        </p:nvSpPr>
        <p:spPr>
          <a:xfrm>
            <a:off x="6007100" y="140970"/>
            <a:ext cx="3081655" cy="583565"/>
          </a:xfrm>
          <a:prstGeom prst="rect">
            <a:avLst/>
          </a:prstGeom>
          <a:noFill/>
        </p:spPr>
        <p:txBody>
          <a:bodyPr wrap="square" rtlCol="0">
            <a:spAutoFit/>
          </a:bodyPr>
          <a:p>
            <a:pPr lvl="0" algn="l">
              <a:buClrTx/>
              <a:buSzTx/>
              <a:buFontTx/>
            </a:pPr>
            <a:r>
              <a:rPr lang="en-US" sz="3200" b="1" kern="1000">
                <a:solidFill>
                  <a:srgbClr val="7030A0"/>
                </a:solidFill>
                <a:latin typeface="Times New Roman" panose="02020603050405020304" charset="0"/>
                <a:cs typeface="Times New Roman" panose="02020603050405020304" charset="0"/>
                <a:sym typeface="+mn-ea"/>
              </a:rPr>
              <a:t> 心灵的;灵歌的</a:t>
            </a:r>
            <a:endParaRPr lang="en-US" sz="3200" b="1" kern="100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2585085" y="140970"/>
            <a:ext cx="3034665" cy="583565"/>
          </a:xfrm>
          <a:prstGeom prst="rect">
            <a:avLst/>
          </a:prstGeom>
          <a:noFill/>
        </p:spPr>
        <p:txBody>
          <a:bodyPr wrap="square" rtlCol="0">
            <a:spAutoFit/>
          </a:bodyPr>
          <a:p>
            <a:pPr marL="0" algn="l">
              <a:lnSpc>
                <a:spcPct val="100000"/>
              </a:lnSpc>
              <a:spcAft>
                <a:spcPts val="0"/>
              </a:spcAft>
              <a:buClrTx/>
              <a:buSzTx/>
              <a:buFontTx/>
              <a:buNone/>
            </a:pPr>
            <a:r>
              <a:rPr lang="en-US" sz="3200" b="1" kern="1000">
                <a:solidFill>
                  <a:srgbClr val="7030A0"/>
                </a:solidFill>
                <a:latin typeface="Times New Roman" panose="02020603050405020304" charset="0"/>
                <a:cs typeface="Times New Roman" panose="02020603050405020304" charset="0"/>
                <a:sym typeface="+mn-ea"/>
              </a:rPr>
              <a:t>灵魂;心灵;精神</a:t>
            </a:r>
            <a:endParaRPr lang="en-US" sz="3200" b="1" kern="1000">
              <a:solidFill>
                <a:srgbClr val="7030A0"/>
              </a:solidFill>
              <a:latin typeface="Times New Roman" panose="02020603050405020304" charset="0"/>
              <a:cs typeface="Times New Roman" panose="02020603050405020304" charset="0"/>
              <a:sym typeface="+mn-ea"/>
            </a:endParaRPr>
          </a:p>
        </p:txBody>
      </p:sp>
      <p:sp>
        <p:nvSpPr>
          <p:cNvPr id="7" name="内容占位符 2"/>
          <p:cNvSpPr>
            <a:spLocks noGrp="1"/>
          </p:cNvSpPr>
          <p:nvPr/>
        </p:nvSpPr>
        <p:spPr>
          <a:xfrm>
            <a:off x="135890" y="759460"/>
            <a:ext cx="10412095" cy="52006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00000"/>
              </a:lnSpc>
              <a:spcAft>
                <a:spcPts val="0"/>
              </a:spcAft>
              <a:buClrTx/>
              <a:buSzTx/>
              <a:buFontTx/>
              <a:buNone/>
            </a:pPr>
            <a:r>
              <a:rPr lang="en-US" sz="2400" b="1" kern="1000" spc="0">
                <a:solidFill>
                  <a:schemeClr val="accent4">
                    <a:lumMod val="50000"/>
                  </a:schemeClr>
                </a:solidFill>
                <a:latin typeface="Times New Roman" panose="02020603050405020304" charset="0"/>
                <a:cs typeface="Times New Roman" panose="02020603050405020304" charset="0"/>
                <a:sym typeface="+mn-ea"/>
              </a:rPr>
              <a:t>词源：sea——&gt;soul 古日耳曼人认为人的灵魂来自于湖海，最终也归于湖海。</a:t>
            </a:r>
            <a:endParaRPr lang="en-US" sz="2400" b="1" kern="1000" spc="0">
              <a:solidFill>
                <a:schemeClr val="accent4">
                  <a:lumMod val="50000"/>
                </a:schemeClr>
              </a:solidFill>
              <a:latin typeface="Times New Roman" panose="02020603050405020304" charset="0"/>
              <a:cs typeface="Times New Roman" panose="02020603050405020304" charset="0"/>
              <a:sym typeface="+mn-ea"/>
            </a:endParaRPr>
          </a:p>
        </p:txBody>
      </p:sp>
      <p:sp>
        <p:nvSpPr>
          <p:cNvPr id="4" name="内容占位符 2"/>
          <p:cNvSpPr>
            <a:spLocks noGrp="1"/>
          </p:cNvSpPr>
          <p:nvPr/>
        </p:nvSpPr>
        <p:spPr>
          <a:xfrm>
            <a:off x="151130" y="3703955"/>
            <a:ext cx="11889740" cy="122364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6.bagpipe [ˈbæɡpaɪp] n. ____</a:t>
            </a:r>
            <a:endParaRPr lang="en-US" sz="3200" b="1" kern="1000" spc="0">
              <a:solidFill>
                <a:srgbClr val="000000"/>
              </a:solidFill>
              <a:latin typeface="Times New Roman" panose="02020603050405020304" charset="0"/>
              <a:cs typeface="Times New Roman" panose="02020603050405020304" charset="0"/>
              <a:sym typeface="+mn-ea"/>
            </a:endParaRPr>
          </a:p>
        </p:txBody>
      </p:sp>
      <p:sp>
        <p:nvSpPr>
          <p:cNvPr id="5" name="文本框 4"/>
          <p:cNvSpPr txBox="1"/>
          <p:nvPr/>
        </p:nvSpPr>
        <p:spPr>
          <a:xfrm>
            <a:off x="4382135" y="3703955"/>
            <a:ext cx="1011555" cy="583565"/>
          </a:xfrm>
          <a:prstGeom prst="rect">
            <a:avLst/>
          </a:prstGeom>
          <a:noFill/>
        </p:spPr>
        <p:txBody>
          <a:bodyPr wrap="square" rtlCol="0">
            <a:spAutoFit/>
          </a:bodyPr>
          <a:p>
            <a:pPr marL="0" algn="l">
              <a:lnSpc>
                <a:spcPct val="100000"/>
              </a:lnSpc>
              <a:spcAft>
                <a:spcPts val="0"/>
              </a:spcAft>
              <a:buClrTx/>
              <a:buSzTx/>
              <a:buFontTx/>
              <a:buNone/>
            </a:pPr>
            <a:r>
              <a:rPr lang="en-US" sz="3200" b="1" kern="1000">
                <a:solidFill>
                  <a:srgbClr val="7030A0"/>
                </a:solidFill>
                <a:latin typeface="Times New Roman" panose="02020603050405020304" charset="0"/>
                <a:cs typeface="Times New Roman" panose="02020603050405020304" charset="0"/>
                <a:sym typeface="+mn-ea"/>
              </a:rPr>
              <a:t>风笛</a:t>
            </a:r>
            <a:endParaRPr lang="en-US" sz="3200" b="1" kern="1000">
              <a:solidFill>
                <a:srgbClr val="7030A0"/>
              </a:solidFill>
              <a:latin typeface="Times New Roman" panose="02020603050405020304" charset="0"/>
              <a:cs typeface="Times New Roman" panose="02020603050405020304" charset="0"/>
              <a:sym typeface="+mn-ea"/>
            </a:endParaRPr>
          </a:p>
        </p:txBody>
      </p:sp>
      <p:sp>
        <p:nvSpPr>
          <p:cNvPr id="9" name="内容占位符 2"/>
          <p:cNvSpPr>
            <a:spLocks noGrp="1"/>
          </p:cNvSpPr>
          <p:nvPr/>
        </p:nvSpPr>
        <p:spPr>
          <a:xfrm>
            <a:off x="135890" y="4232910"/>
            <a:ext cx="8421370" cy="52006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00000"/>
              </a:lnSpc>
              <a:spcAft>
                <a:spcPts val="0"/>
              </a:spcAft>
              <a:buClrTx/>
              <a:buSzTx/>
              <a:buFontTx/>
              <a:buNone/>
            </a:pPr>
            <a:r>
              <a:rPr lang="en-US" sz="2400" b="1" kern="1000" spc="0">
                <a:solidFill>
                  <a:schemeClr val="accent4">
                    <a:lumMod val="50000"/>
                  </a:schemeClr>
                </a:solidFill>
                <a:latin typeface="Times New Roman" panose="02020603050405020304" charset="0"/>
                <a:cs typeface="Times New Roman" panose="02020603050405020304" charset="0"/>
                <a:sym typeface="+mn-ea"/>
              </a:rPr>
              <a:t>合成法：bag(袋子)+pipe(管子)：插在袋子上的管子——风笛</a:t>
            </a:r>
            <a:endParaRPr lang="en-US" sz="2400" b="1" kern="1000" spc="0">
              <a:solidFill>
                <a:schemeClr val="accent4">
                  <a:lumMod val="50000"/>
                </a:schemeClr>
              </a:solidFill>
              <a:latin typeface="Times New Roman" panose="02020603050405020304" charset="0"/>
              <a:cs typeface="Times New Roman" panose="02020603050405020304" charset="0"/>
              <a:sym typeface="+mn-ea"/>
            </a:endParaRPr>
          </a:p>
        </p:txBody>
      </p:sp>
      <p:sp>
        <p:nvSpPr>
          <p:cNvPr id="10" name="内容占位符 2"/>
          <p:cNvSpPr>
            <a:spLocks noGrp="1"/>
          </p:cNvSpPr>
          <p:nvPr/>
        </p:nvSpPr>
        <p:spPr>
          <a:xfrm>
            <a:off x="151130" y="4752975"/>
            <a:ext cx="11889740" cy="122364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7.string [strɪŋ]n. ____________</a:t>
            </a:r>
            <a:endParaRPr lang="en-US" sz="3200" b="1" kern="1000" spc="0">
              <a:solidFill>
                <a:srgbClr val="000000"/>
              </a:solidFill>
              <a:latin typeface="Times New Roman" panose="02020603050405020304" charset="0"/>
              <a:cs typeface="Times New Roman" panose="02020603050405020304" charset="0"/>
              <a:sym typeface="+mn-ea"/>
            </a:endParaRPr>
          </a:p>
        </p:txBody>
      </p:sp>
      <p:sp>
        <p:nvSpPr>
          <p:cNvPr id="11" name="文本框 10"/>
          <p:cNvSpPr txBox="1"/>
          <p:nvPr/>
        </p:nvSpPr>
        <p:spPr>
          <a:xfrm>
            <a:off x="3149600" y="4752975"/>
            <a:ext cx="2688590" cy="583565"/>
          </a:xfrm>
          <a:prstGeom prst="rect">
            <a:avLst/>
          </a:prstGeom>
          <a:noFill/>
        </p:spPr>
        <p:txBody>
          <a:bodyPr wrap="square" rtlCol="0">
            <a:spAutoFit/>
          </a:bodyPr>
          <a:p>
            <a:pPr marL="0" algn="l">
              <a:lnSpc>
                <a:spcPct val="100000"/>
              </a:lnSpc>
              <a:spcAft>
                <a:spcPts val="0"/>
              </a:spcAft>
              <a:buClrTx/>
              <a:buSzTx/>
              <a:buFontTx/>
              <a:buNone/>
            </a:pPr>
            <a:r>
              <a:rPr lang="en-US" sz="3200" b="1" kern="1000">
                <a:solidFill>
                  <a:srgbClr val="7030A0"/>
                </a:solidFill>
                <a:latin typeface="Times New Roman" panose="02020603050405020304" charset="0"/>
                <a:cs typeface="Times New Roman" panose="02020603050405020304" charset="0"/>
                <a:sym typeface="+mn-ea"/>
              </a:rPr>
              <a:t>弦;细绳;一串</a:t>
            </a:r>
            <a:endParaRPr lang="en-US" sz="3200" b="1" kern="1000">
              <a:solidFill>
                <a:srgbClr val="7030A0"/>
              </a:solidFill>
              <a:latin typeface="Times New Roman" panose="02020603050405020304" charset="0"/>
              <a:cs typeface="Times New Roman" panose="02020603050405020304" charset="0"/>
              <a:sym typeface="+mn-ea"/>
            </a:endParaRPr>
          </a:p>
        </p:txBody>
      </p:sp>
      <p:sp>
        <p:nvSpPr>
          <p:cNvPr id="12" name="内容占位符 2"/>
          <p:cNvSpPr>
            <a:spLocks noGrp="1"/>
          </p:cNvSpPr>
          <p:nvPr/>
        </p:nvSpPr>
        <p:spPr>
          <a:xfrm>
            <a:off x="151130" y="5104765"/>
            <a:ext cx="11696700" cy="52006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Let’s take </a:t>
            </a:r>
            <a:r>
              <a:rPr lang="en-US" sz="2400" b="1" kern="1000" spc="0">
                <a:solidFill>
                  <a:schemeClr val="accent4">
                    <a:lumMod val="50000"/>
                  </a:schemeClr>
                </a:solidFill>
                <a:latin typeface="Times New Roman" panose="02020603050405020304" charset="0"/>
                <a:cs typeface="Times New Roman" panose="02020603050405020304" charset="0"/>
                <a:sym typeface="+mn-ea"/>
              </a:rPr>
              <a:t>string</a:t>
            </a:r>
            <a:r>
              <a:rPr lang="en-US" sz="2400" b="1" kern="1000" spc="0">
                <a:solidFill>
                  <a:schemeClr val="tx1"/>
                </a:solidFill>
                <a:latin typeface="Times New Roman" panose="02020603050405020304" charset="0"/>
                <a:cs typeface="Times New Roman" panose="02020603050405020304" charset="0"/>
                <a:sym typeface="+mn-ea"/>
              </a:rPr>
              <a:t> to the boys and watch them fly the kites a minute.(2011浙江)</a:t>
            </a:r>
            <a:endParaRPr lang="en-US" sz="2400" b="1" kern="1000" spc="0">
              <a:solidFill>
                <a:schemeClr val="tx1"/>
              </a:solidFill>
              <a:latin typeface="Times New Roman" panose="02020603050405020304" charset="0"/>
              <a:cs typeface="Times New Roman" panose="02020603050405020304" charset="0"/>
              <a:sym typeface="+mn-ea"/>
            </a:endParaRPr>
          </a:p>
          <a:p>
            <a:pPr marL="0" algn="just">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让我们把线拿给男孩子们，看他们放一会儿风筝。</a:t>
            </a:r>
            <a:endParaRPr lang="en-US" sz="2400" b="1" kern="1000" spc="0">
              <a:solidFill>
                <a:schemeClr val="tx1"/>
              </a:solidFill>
              <a:latin typeface="Times New Roman" panose="02020603050405020304" charset="0"/>
              <a:cs typeface="Times New Roman" panose="02020603050405020304" charset="0"/>
              <a:sym typeface="+mn-ea"/>
            </a:endParaRPr>
          </a:p>
          <a:p>
            <a:pPr marL="0" algn="just">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A </a:t>
            </a:r>
            <a:r>
              <a:rPr lang="en-US" sz="2400" b="1" kern="1000" spc="0">
                <a:solidFill>
                  <a:schemeClr val="accent4">
                    <a:lumMod val="50000"/>
                  </a:schemeClr>
                </a:solidFill>
                <a:latin typeface="Times New Roman" panose="02020603050405020304" charset="0"/>
                <a:cs typeface="Times New Roman" panose="02020603050405020304" charset="0"/>
                <a:sym typeface="+mn-ea"/>
              </a:rPr>
              <a:t>string</a:t>
            </a:r>
            <a:r>
              <a:rPr lang="en-US" sz="2400" b="1" kern="1000" spc="0">
                <a:solidFill>
                  <a:schemeClr val="tx1"/>
                </a:solidFill>
                <a:latin typeface="Times New Roman" panose="02020603050405020304" charset="0"/>
                <a:cs typeface="Times New Roman" panose="02020603050405020304" charset="0"/>
                <a:sym typeface="+mn-ea"/>
              </a:rPr>
              <a:t> of five rowing boats set out from the opposite bank. </a:t>
            </a:r>
            <a:endParaRPr lang="en-US" sz="2400" b="1" kern="1000" spc="0">
              <a:solidFill>
                <a:schemeClr val="tx1"/>
              </a:solidFill>
              <a:latin typeface="Times New Roman" panose="02020603050405020304" charset="0"/>
              <a:cs typeface="Times New Roman" panose="02020603050405020304" charset="0"/>
              <a:sym typeface="+mn-ea"/>
            </a:endParaRPr>
          </a:p>
          <a:p>
            <a:pPr marL="0" algn="just">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五只划艇排成一排从对岸出发了。</a:t>
            </a:r>
            <a:endParaRPr lang="en-US" sz="2400" b="1" kern="1000" spc="0">
              <a:solidFill>
                <a:schemeClr val="tx1"/>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barn(inVertical)">
                                      <p:cBhvr>
                                        <p:cTn id="34" dur="5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barn(inVertical)">
                                      <p:cBhvr>
                                        <p:cTn id="50" dur="500"/>
                                        <p:tgtEl>
                                          <p:spTgt spid="1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arn(inVertical)">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 grpId="0" uiExpand="1" build="p"/>
      <p:bldP spid="7" grpId="0"/>
      <p:bldP spid="2" grpId="0"/>
      <p:bldP spid="4" grpId="0" uiExpand="1" build="p"/>
      <p:bldP spid="5" grpId="0"/>
      <p:bldP spid="9" grpId="0"/>
      <p:bldP spid="10" grpId="0" uiExpand="1" build="p"/>
      <p:bldP spid="11"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0" y="3530600"/>
            <a:ext cx="12192635" cy="316928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50. lean [liːn]vt.______</a:t>
            </a:r>
            <a:r>
              <a:rPr lang="en-US" sz="3200" b="1">
                <a:latin typeface="Times New Roman" panose="02020603050405020304" charset="0"/>
                <a:ea typeface="宋体" panose="02010600030101010101" pitchFamily="2" charset="-122"/>
                <a:cs typeface="Times New Roman" panose="02020603050405020304" charset="0"/>
              </a:rPr>
              <a:t>v</a:t>
            </a:r>
            <a:r>
              <a:rPr lang="en-US" sz="3200" b="1">
                <a:latin typeface="Times New Roman" panose="02020603050405020304" charset="0"/>
                <a:ea typeface="宋体" panose="02010600030101010101" pitchFamily="2" charset="-122"/>
              </a:rPr>
              <a:t>i. </a:t>
            </a:r>
            <a:r>
              <a:rPr lang="en-US" altLang="zh-CN" sz="3200" b="1">
                <a:ea typeface="宋体" panose="02010600030101010101" pitchFamily="2" charset="-122"/>
              </a:rPr>
              <a:t>_______________</a:t>
            </a:r>
            <a:r>
              <a:rPr lang="en-US" sz="3200" b="1">
                <a:latin typeface="Times New Roman" panose="02020603050405020304" charset="0"/>
                <a:ea typeface="宋体" panose="02010600030101010101" pitchFamily="2" charset="-122"/>
              </a:rPr>
              <a:t>adj. </a:t>
            </a:r>
            <a:endParaRPr lang="en-US" sz="3200" b="1">
              <a:latin typeface="Times New Roman" panose="02020603050405020304" charset="0"/>
              <a:ea typeface="宋体" panose="02010600030101010101" pitchFamily="2" charset="-122"/>
            </a:endParaRPr>
          </a:p>
          <a:p>
            <a:pPr indent="0"/>
            <a:r>
              <a:rPr lang="en-US" sz="2400" spc="-100">
                <a:solidFill>
                  <a:schemeClr val="tx1"/>
                </a:solidFill>
                <a:uFillTx/>
                <a:latin typeface="Times New Roman" panose="02020603050405020304" charset="0"/>
                <a:ea typeface="宋体" panose="02010600030101010101" pitchFamily="2" charset="-122"/>
              </a:rPr>
              <a:t>People typically </a:t>
            </a:r>
            <a:r>
              <a:rPr lang="en-US" sz="2400" spc="-100">
                <a:solidFill>
                  <a:schemeClr val="accent4">
                    <a:lumMod val="50000"/>
                  </a:schemeClr>
                </a:solidFill>
                <a:uFillTx/>
                <a:latin typeface="Times New Roman" panose="02020603050405020304" charset="0"/>
                <a:ea typeface="宋体" panose="02010600030101010101" pitchFamily="2" charset="-122"/>
              </a:rPr>
              <a:t>lean towards</a:t>
            </a:r>
            <a:r>
              <a:rPr lang="en-US" sz="2400" spc="-100">
                <a:solidFill>
                  <a:schemeClr val="tx1"/>
                </a:solidFill>
                <a:uFillTx/>
                <a:latin typeface="Times New Roman" panose="02020603050405020304" charset="0"/>
                <a:ea typeface="宋体" panose="02010600030101010101" pitchFamily="2" charset="-122"/>
              </a:rPr>
              <a:t> people they like and away from people they dislike.</a:t>
            </a:r>
            <a:r>
              <a:rPr lang="zh-CN" sz="2400" spc="-100">
                <a:solidFill>
                  <a:schemeClr val="tx1"/>
                </a:solidFill>
                <a:uFillTx/>
                <a:ea typeface="宋体" panose="02010600030101010101" pitchFamily="2" charset="-122"/>
              </a:rPr>
              <a:t>面对喜欢的人，人们都是身体前倾，对不喜欢的人向后倾。</a:t>
            </a:r>
            <a:r>
              <a:rPr lang="en-US" sz="2400" spc="-100">
                <a:solidFill>
                  <a:schemeClr val="tx1"/>
                </a:solidFill>
                <a:uFillTx/>
                <a:latin typeface="Times New Roman" panose="02020603050405020304" charset="0"/>
                <a:ea typeface="宋体" panose="02010600030101010101" pitchFamily="2" charset="-122"/>
                <a:cs typeface="Times New Roman" panose="02020603050405020304" charset="0"/>
              </a:rPr>
              <a:t>She was feeling tired and was glad to </a:t>
            </a:r>
            <a:r>
              <a:rPr lang="en-US" sz="24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rPr>
              <a:t>lean against </a:t>
            </a:r>
            <a:r>
              <a:rPr lang="en-US" sz="2400" spc="-100">
                <a:solidFill>
                  <a:schemeClr val="tx1"/>
                </a:solidFill>
                <a:uFillTx/>
                <a:latin typeface="Times New Roman" panose="02020603050405020304" charset="0"/>
                <a:ea typeface="宋体" panose="02010600030101010101" pitchFamily="2" charset="-122"/>
                <a:cs typeface="Times New Roman" panose="02020603050405020304" charset="0"/>
              </a:rPr>
              <a:t>him.</a:t>
            </a:r>
            <a:endParaRPr lang="en-US" sz="2400" spc="-1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r>
              <a:rPr lang="zh-CN" sz="2400" spc="-100">
                <a:solidFill>
                  <a:schemeClr val="tx1"/>
                </a:solidFill>
                <a:uFillTx/>
                <a:latin typeface="Times New Roman" panose="02020603050405020304" charset="0"/>
                <a:ea typeface="宋体" panose="02010600030101010101" pitchFamily="2" charset="-122"/>
              </a:rPr>
              <a:t>她正感到有些疲倦，因此很高兴可以靠在他身上。</a:t>
            </a:r>
            <a:r>
              <a:rPr lang="en-US" sz="2400" spc="-100">
                <a:solidFill>
                  <a:schemeClr val="tx1"/>
                </a:solidFill>
                <a:uFillTx/>
                <a:latin typeface="Times New Roman" panose="02020603050405020304" charset="0"/>
                <a:ea typeface="宋体" panose="02010600030101010101" pitchFamily="2" charset="-122"/>
              </a:rPr>
              <a:t>It is a beautiful meat, very </a:t>
            </a:r>
            <a:r>
              <a:rPr lang="en-US" sz="2400" spc="-100">
                <a:solidFill>
                  <a:schemeClr val="accent4">
                    <a:lumMod val="50000"/>
                  </a:schemeClr>
                </a:solidFill>
                <a:uFillTx/>
                <a:latin typeface="Times New Roman" panose="02020603050405020304" charset="0"/>
                <a:ea typeface="宋体" panose="02010600030101010101" pitchFamily="2" charset="-122"/>
              </a:rPr>
              <a:t>lean</a:t>
            </a:r>
            <a:r>
              <a:rPr lang="en-US" sz="2400" spc="-100">
                <a:solidFill>
                  <a:schemeClr val="tx1"/>
                </a:solidFill>
                <a:uFillTx/>
                <a:latin typeface="Times New Roman" panose="02020603050405020304" charset="0"/>
                <a:ea typeface="宋体" panose="02010600030101010101" pitchFamily="2" charset="-122"/>
              </a:rPr>
              <a:t> and tender.</a:t>
            </a:r>
            <a:r>
              <a:rPr lang="zh-CN" sz="2400" spc="-100">
                <a:solidFill>
                  <a:schemeClr val="tx1"/>
                </a:solidFill>
                <a:uFillTx/>
                <a:ea typeface="宋体" panose="02010600030101010101" pitchFamily="2" charset="-122"/>
              </a:rPr>
              <a:t>这块肉很好，又瘦又嫩。</a:t>
            </a:r>
            <a:r>
              <a:rPr lang="en-US" sz="2400" spc="-100">
                <a:solidFill>
                  <a:schemeClr val="tx1"/>
                </a:solidFill>
                <a:uFillTx/>
                <a:latin typeface="Times New Roman" panose="02020603050405020304" charset="0"/>
                <a:ea typeface="宋体" panose="02010600030101010101" pitchFamily="2" charset="-122"/>
              </a:rPr>
              <a:t>Friends are like walls. Sometimes you </a:t>
            </a:r>
            <a:r>
              <a:rPr lang="en-US" sz="2400" spc="-100">
                <a:solidFill>
                  <a:schemeClr val="accent4">
                    <a:lumMod val="50000"/>
                  </a:schemeClr>
                </a:solidFill>
                <a:uFillTx/>
                <a:latin typeface="Times New Roman" panose="02020603050405020304" charset="0"/>
                <a:ea typeface="宋体" panose="02010600030101010101" pitchFamily="2" charset="-122"/>
              </a:rPr>
              <a:t>lean on </a:t>
            </a:r>
            <a:r>
              <a:rPr lang="en-US" sz="2400" spc="-100">
                <a:solidFill>
                  <a:schemeClr val="tx1"/>
                </a:solidFill>
                <a:uFillTx/>
                <a:latin typeface="Times New Roman" panose="02020603050405020304" charset="0"/>
                <a:ea typeface="宋体" panose="02010600030101010101" pitchFamily="2" charset="-122"/>
              </a:rPr>
              <a:t>them, but sometimes ifs just enough to know they are there.</a:t>
            </a:r>
            <a:r>
              <a:rPr lang="zh-CN" sz="2400" spc="-100">
                <a:solidFill>
                  <a:schemeClr val="tx1"/>
                </a:solidFill>
                <a:uFillTx/>
                <a:ea typeface="宋体" panose="02010600030101010101" pitchFamily="2" charset="-122"/>
              </a:rPr>
              <a:t>朋友就像是墙壁，有的时候，你会靠在上面。但是有的时候，你只需要知道他们在那儿就好了。</a:t>
            </a:r>
            <a:endParaRPr lang="zh-CN" altLang="en-US" sz="2400" spc="-100">
              <a:solidFill>
                <a:schemeClr val="tx1"/>
              </a:solidFill>
              <a:uFillTx/>
              <a:ea typeface="宋体" panose="02010600030101010101" pitchFamily="2" charset="-122"/>
            </a:endParaRPr>
          </a:p>
        </p:txBody>
      </p:sp>
      <p:sp>
        <p:nvSpPr>
          <p:cNvPr id="100" name="文本框 99"/>
          <p:cNvSpPr txBox="1"/>
          <p:nvPr/>
        </p:nvSpPr>
        <p:spPr>
          <a:xfrm>
            <a:off x="0" y="0"/>
            <a:ext cx="12192635" cy="353822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49. from </a:t>
            </a:r>
            <a:r>
              <a:rPr lang="en-US" sz="3200" b="1">
                <a:latin typeface="Times New Roman" panose="02020603050405020304" charset="0"/>
                <a:ea typeface="宋体" panose="02010600030101010101" pitchFamily="2" charset="-122"/>
                <a:cs typeface="Times New Roman" panose="02020603050405020304" charset="0"/>
              </a:rPr>
              <a:t>now/</a:t>
            </a:r>
            <a:r>
              <a:rPr lang="en-US" sz="3200" b="1">
                <a:latin typeface="Times New Roman" panose="02020603050405020304" charset="0"/>
                <a:ea typeface="宋体" panose="02010600030101010101" pitchFamily="2" charset="-122"/>
              </a:rPr>
              <a:t>then on </a:t>
            </a:r>
            <a:r>
              <a:rPr lang="en-US" sz="3200" b="1">
                <a:ea typeface="宋体" panose="02010600030101010101" pitchFamily="2" charset="-122"/>
              </a:rPr>
              <a:t>__________</a:t>
            </a:r>
            <a:endParaRPr lang="en-US" sz="3200" b="1">
              <a:latin typeface="Times New Roman" panose="02020603050405020304" charset="0"/>
              <a:ea typeface="宋体" panose="02010600030101010101" pitchFamily="2" charset="-122"/>
            </a:endParaRPr>
          </a:p>
          <a:p>
            <a:pPr indent="0"/>
            <a:r>
              <a:rPr lang="en-US" sz="2400">
                <a:solidFill>
                  <a:schemeClr val="accent4">
                    <a:lumMod val="50000"/>
                  </a:schemeClr>
                </a:solidFill>
                <a:latin typeface="Times New Roman" panose="02020603050405020304" charset="0"/>
                <a:ea typeface="宋体" panose="02010600030101010101" pitchFamily="2" charset="-122"/>
              </a:rPr>
              <a:t>From </a:t>
            </a:r>
            <a:r>
              <a:rPr lang="en-US" sz="2400">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then</a:t>
            </a:r>
            <a:r>
              <a:rPr lang="en-US" sz="2400">
                <a:solidFill>
                  <a:schemeClr val="accent4">
                    <a:lumMod val="50000"/>
                  </a:schemeClr>
                </a:solidFill>
                <a:latin typeface="Times New Roman" panose="02020603050405020304" charset="0"/>
                <a:ea typeface="宋体" panose="02010600030101010101" pitchFamily="2" charset="-122"/>
              </a:rPr>
              <a:t> on</a:t>
            </a:r>
            <a:r>
              <a:rPr lang="en-US" sz="2400">
                <a:latin typeface="Times New Roman" panose="02020603050405020304" charset="0"/>
                <a:ea typeface="宋体" panose="02010600030101010101" pitchFamily="2" charset="-122"/>
              </a:rPr>
              <a:t>, I started to play my football with classmates after school.</a:t>
            </a:r>
            <a:r>
              <a:rPr lang="en-US" sz="2400">
                <a:latin typeface="Times New Roman" panose="02020603050405020304" charset="0"/>
                <a:ea typeface="宋体" panose="02010600030101010101" pitchFamily="2" charset="-122"/>
                <a:cs typeface="Times New Roman" panose="02020603050405020304" charset="0"/>
              </a:rPr>
              <a:t>(2019</a:t>
            </a:r>
            <a:r>
              <a:rPr lang="zh-CN" sz="2400">
                <a:latin typeface="Times New Roman" panose="02020603050405020304" charset="0"/>
                <a:ea typeface="宋体" panose="02010600030101010101" pitchFamily="2" charset="-122"/>
              </a:rPr>
              <a:t>全国</a:t>
            </a:r>
            <a:r>
              <a:rPr lang="en-US" sz="2400">
                <a:latin typeface="Times New Roman" panose="02020603050405020304" charset="0"/>
                <a:ea typeface="宋体" panose="02010600030101010101" pitchFamily="2" charset="-122"/>
              </a:rPr>
              <a:t>I)</a:t>
            </a:r>
            <a:r>
              <a:rPr lang="zh-CN" sz="2400">
                <a:ea typeface="宋体" panose="02010600030101010101" pitchFamily="2" charset="-122"/>
              </a:rPr>
              <a:t>从那时起，我开始在放学后和同学一起踢足球。</a:t>
            </a:r>
            <a:r>
              <a:rPr lang="en-US" sz="2400">
                <a:latin typeface="Times New Roman" panose="02020603050405020304" charset="0"/>
                <a:ea typeface="宋体" panose="02010600030101010101" pitchFamily="2" charset="-122"/>
              </a:rPr>
              <a:t>My attitude changed </a:t>
            </a:r>
            <a:r>
              <a:rPr lang="en-US" sz="2400">
                <a:solidFill>
                  <a:schemeClr val="accent4">
                    <a:lumMod val="50000"/>
                  </a:schemeClr>
                </a:solidFill>
                <a:latin typeface="Times New Roman" panose="02020603050405020304" charset="0"/>
                <a:ea typeface="宋体" panose="02010600030101010101" pitchFamily="2" charset="-122"/>
              </a:rPr>
              <a:t>from then on</a:t>
            </a:r>
            <a:r>
              <a:rPr lang="en-US" sz="2400">
                <a:latin typeface="Times New Roman" panose="02020603050405020304" charset="0"/>
                <a:ea typeface="宋体" panose="02010600030101010101" pitchFamily="2" charset="-122"/>
              </a:rPr>
              <a:t>.</a:t>
            </a:r>
            <a:r>
              <a:rPr lang="en-US" sz="2400">
                <a:latin typeface="Times New Roman" panose="02020603050405020304" charset="0"/>
                <a:ea typeface="宋体" panose="02010600030101010101" pitchFamily="2" charset="-122"/>
                <a:cs typeface="Times New Roman" panose="02020603050405020304" charset="0"/>
              </a:rPr>
              <a:t>(2012</a:t>
            </a:r>
            <a:r>
              <a:rPr lang="zh-CN" sz="2400">
                <a:latin typeface="Times New Roman" panose="02020603050405020304" charset="0"/>
                <a:ea typeface="宋体" panose="02010600030101010101" pitchFamily="2" charset="-122"/>
              </a:rPr>
              <a:t>全国</a:t>
            </a:r>
            <a:r>
              <a:rPr lang="en-US" sz="2400">
                <a:latin typeface="Times New Roman" panose="02020603050405020304" charset="0"/>
                <a:ea typeface="宋体" panose="02010600030101010101" pitchFamily="2" charset="-122"/>
              </a:rPr>
              <a:t>II) </a:t>
            </a:r>
            <a:endParaRPr lang="en-US" sz="2400">
              <a:latin typeface="Times New Roman" panose="02020603050405020304" charset="0"/>
              <a:ea typeface="宋体" panose="02010600030101010101" pitchFamily="2" charset="-122"/>
            </a:endParaRPr>
          </a:p>
          <a:p>
            <a:pPr indent="0"/>
            <a:r>
              <a:rPr lang="zh-CN" sz="2400">
                <a:ea typeface="宋体" panose="02010600030101010101" pitchFamily="2" charset="-122"/>
              </a:rPr>
              <a:t>从那时起，我的态度改变了。</a:t>
            </a:r>
            <a:endParaRPr lang="en-US" sz="2400">
              <a:latin typeface="Times New Roman" panose="02020603050405020304" charset="0"/>
              <a:ea typeface="宋体" panose="02010600030101010101" pitchFamily="2" charset="-122"/>
            </a:endParaRPr>
          </a:p>
          <a:p>
            <a:pPr indent="0"/>
            <a:r>
              <a:rPr lang="en-US" sz="2400">
                <a:solidFill>
                  <a:schemeClr val="accent4">
                    <a:lumMod val="50000"/>
                  </a:schemeClr>
                </a:solidFill>
                <a:latin typeface="Times New Roman" panose="02020603050405020304" charset="0"/>
                <a:ea typeface="宋体" panose="02010600030101010101" pitchFamily="2" charset="-122"/>
              </a:rPr>
              <a:t>From now on</a:t>
            </a:r>
            <a:r>
              <a:rPr lang="en-US" sz="2400">
                <a:latin typeface="Times New Roman" panose="02020603050405020304" charset="0"/>
                <a:ea typeface="宋体" panose="02010600030101010101" pitchFamily="2" charset="-122"/>
              </a:rPr>
              <a:t> I will only be editing articles for PsyBlog</a:t>
            </a:r>
            <a:r>
              <a:rPr lang="en-US" sz="2400">
                <a:latin typeface="Times New Roman" panose="02020603050405020304" charset="0"/>
                <a:ea typeface="宋体" panose="02010600030101010101" pitchFamily="2" charset="-122"/>
                <a:cs typeface="Times New Roman" panose="02020603050405020304" charset="0"/>
              </a:rPr>
              <a:t>.(2017</a:t>
            </a:r>
            <a:r>
              <a:rPr lang="zh-CN" sz="2400">
                <a:latin typeface="Times New Roman" panose="02020603050405020304" charset="0"/>
                <a:ea typeface="宋体" panose="02010600030101010101" pitchFamily="2" charset="-122"/>
              </a:rPr>
              <a:t>浙江</a:t>
            </a:r>
            <a:r>
              <a:rPr lang="en-US" sz="2400">
                <a:latin typeface="Times New Roman" panose="02020603050405020304" charset="0"/>
                <a:ea typeface="宋体" panose="02010600030101010101" pitchFamily="2" charset="-122"/>
              </a:rPr>
              <a:t>) </a:t>
            </a:r>
            <a:endParaRPr lang="en-US" sz="2400">
              <a:latin typeface="Times New Roman" panose="02020603050405020304" charset="0"/>
              <a:ea typeface="宋体" panose="02010600030101010101" pitchFamily="2" charset="-122"/>
            </a:endParaRPr>
          </a:p>
          <a:p>
            <a:pPr indent="0"/>
            <a:r>
              <a:rPr lang="zh-CN" sz="2400">
                <a:ea typeface="宋体" panose="02010600030101010101" pitchFamily="2" charset="-122"/>
              </a:rPr>
              <a:t>从现在开始，我只会为</a:t>
            </a:r>
            <a:r>
              <a:rPr lang="en-US" sz="2400">
                <a:latin typeface="Times New Roman" panose="02020603050405020304" charset="0"/>
                <a:ea typeface="宋体" panose="02010600030101010101" pitchFamily="2" charset="-122"/>
              </a:rPr>
              <a:t>PsyBlog</a:t>
            </a:r>
            <a:r>
              <a:rPr lang="zh-CN" sz="2400">
                <a:ea typeface="宋体" panose="02010600030101010101" pitchFamily="2" charset="-122"/>
              </a:rPr>
              <a:t>编辑文章。</a:t>
            </a:r>
            <a:endParaRPr lang="en-US" sz="2400">
              <a:latin typeface="Times New Roman" panose="02020603050405020304" charset="0"/>
              <a:ea typeface="宋体" panose="02010600030101010101" pitchFamily="2" charset="-122"/>
            </a:endParaRPr>
          </a:p>
          <a:p>
            <a:pPr indent="0"/>
            <a:r>
              <a:rPr lang="en-US" sz="2400">
                <a:solidFill>
                  <a:schemeClr val="accent4">
                    <a:lumMod val="50000"/>
                  </a:schemeClr>
                </a:solidFill>
                <a:latin typeface="Times New Roman" panose="02020603050405020304" charset="0"/>
                <a:ea typeface="宋体" panose="02010600030101010101" pitchFamily="2" charset="-122"/>
              </a:rPr>
              <a:t>From now on</a:t>
            </a:r>
            <a:r>
              <a:rPr lang="en-US" sz="2400">
                <a:latin typeface="Times New Roman" panose="02020603050405020304" charset="0"/>
                <a:ea typeface="宋体" panose="02010600030101010101" pitchFamily="2" charset="-122"/>
              </a:rPr>
              <a:t>, I will expect nothing, and just take what I get.</a:t>
            </a:r>
            <a:r>
              <a:rPr lang="en-US" sz="2400">
                <a:latin typeface="Times New Roman" panose="02020603050405020304" charset="0"/>
                <a:ea typeface="宋体" panose="02010600030101010101" pitchFamily="2" charset="-122"/>
                <a:cs typeface="Times New Roman" panose="02020603050405020304" charset="0"/>
              </a:rPr>
              <a:t> </a:t>
            </a:r>
            <a:endParaRPr lang="en-US" sz="2400">
              <a:latin typeface="Times New Roman" panose="02020603050405020304" charset="0"/>
              <a:ea typeface="宋体" panose="02010600030101010101" pitchFamily="2" charset="-122"/>
              <a:cs typeface="Times New Roman" panose="02020603050405020304" charset="0"/>
            </a:endParaRPr>
          </a:p>
          <a:p>
            <a:pPr indent="0"/>
            <a:r>
              <a:rPr lang="zh-CN" sz="2400">
                <a:ea typeface="宋体" panose="02010600030101010101" pitchFamily="2" charset="-122"/>
              </a:rPr>
              <a:t>从现在起，我将不再期待，只珍惜我所拥有的。</a:t>
            </a:r>
            <a:endParaRPr lang="zh-CN" altLang="en-US" sz="2400"/>
          </a:p>
        </p:txBody>
      </p:sp>
      <p:sp>
        <p:nvSpPr>
          <p:cNvPr id="15" name="文本框 14"/>
          <p:cNvSpPr txBox="1"/>
          <p:nvPr/>
        </p:nvSpPr>
        <p:spPr>
          <a:xfrm>
            <a:off x="3820795" y="0"/>
            <a:ext cx="2436495" cy="583565"/>
          </a:xfrm>
          <a:prstGeom prst="rect">
            <a:avLst/>
          </a:prstGeom>
          <a:noFill/>
        </p:spPr>
        <p:txBody>
          <a:bodyPr wrap="square" rtlCol="0">
            <a:spAutoFit/>
          </a:bodyPr>
          <a:p>
            <a:pPr>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从这/那时起</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2724785" y="3530600"/>
            <a:ext cx="140271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使倾斜</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4269105" y="3530600"/>
            <a:ext cx="387794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倾斜;倾向;倚靠;依赖</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8515350" y="3530600"/>
            <a:ext cx="377634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瘦的</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贫乏的</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歉收的</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4" grpId="0"/>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87630"/>
            <a:ext cx="5080000" cy="583565"/>
          </a:xfrm>
          <a:prstGeom prst="rect">
            <a:avLst/>
          </a:prstGeom>
          <a:noFill/>
          <a:ln w="9525">
            <a:noFill/>
          </a:ln>
        </p:spPr>
        <p:txBody>
          <a:bodyPr>
            <a:spAutoFit/>
          </a:bodyPr>
          <a:p>
            <a:pPr indent="0"/>
            <a:r>
              <a:rPr lang="en-US" sz="3200" b="1">
                <a:latin typeface="Times New Roman" panose="02020603050405020304" charset="0"/>
                <a:ea typeface="宋体" panose="02010600030101010101" pitchFamily="2" charset="-122"/>
              </a:rPr>
              <a:t>51. get through </a:t>
            </a:r>
            <a:endParaRPr lang="en-US" altLang="en-US" sz="3200" b="1">
              <a:latin typeface="Times New Roman" panose="02020603050405020304" charset="0"/>
              <a:ea typeface="宋体" panose="02010600030101010101" pitchFamily="2" charset="-122"/>
            </a:endParaRPr>
          </a:p>
        </p:txBody>
      </p:sp>
      <p:pic>
        <p:nvPicPr>
          <p:cNvPr id="2" name="图片 1" descr="get through短语填空"/>
          <p:cNvPicPr>
            <a:picLocks noChangeAspect="1"/>
          </p:cNvPicPr>
          <p:nvPr/>
        </p:nvPicPr>
        <p:blipFill>
          <a:blip r:embed="rId1"/>
          <a:stretch>
            <a:fillRect/>
          </a:stretch>
        </p:blipFill>
        <p:spPr>
          <a:xfrm>
            <a:off x="0" y="607695"/>
            <a:ext cx="12192000" cy="6017895"/>
          </a:xfrm>
          <a:prstGeom prst="rect">
            <a:avLst/>
          </a:prstGeom>
        </p:spPr>
      </p:pic>
      <p:sp>
        <p:nvSpPr>
          <p:cNvPr id="3" name="文本框 2"/>
          <p:cNvSpPr txBox="1"/>
          <p:nvPr/>
        </p:nvSpPr>
        <p:spPr>
          <a:xfrm>
            <a:off x="2882265" y="976630"/>
            <a:ext cx="1017270" cy="953135"/>
          </a:xfrm>
          <a:prstGeom prst="rect">
            <a:avLst/>
          </a:prstGeom>
          <a:noFill/>
        </p:spPr>
        <p:txBody>
          <a:bodyPr wrap="square" rtlCol="0">
            <a:spAutoFit/>
          </a:bodyPr>
          <a:p>
            <a:pPr lvl="0" algn="l">
              <a:spcAft>
                <a:spcPts val="0"/>
              </a:spcAft>
              <a:buClrTx/>
              <a:buSzTx/>
              <a:buFontTx/>
            </a:pPr>
            <a:r>
              <a:rPr lang="zh-CN" sz="2800" b="1">
                <a:solidFill>
                  <a:srgbClr val="7030A0"/>
                </a:solidFill>
                <a:latin typeface="微软雅黑" panose="020B0503020204020204" pitchFamily="34" charset="-122"/>
                <a:ea typeface="微软雅黑" panose="020B0503020204020204" pitchFamily="34" charset="-122"/>
                <a:sym typeface="+mn-ea"/>
              </a:rPr>
              <a:t>做完,搞定</a:t>
            </a:r>
            <a:endParaRPr lang="zh-CN" sz="2800" b="1">
              <a:solidFill>
                <a:srgbClr val="7030A0"/>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2882265" y="2052955"/>
            <a:ext cx="1017270" cy="1076325"/>
          </a:xfrm>
          <a:prstGeom prst="rect">
            <a:avLst/>
          </a:prstGeom>
          <a:noFill/>
        </p:spPr>
        <p:txBody>
          <a:bodyPr wrap="square" rtlCol="0">
            <a:spAutoFit/>
          </a:bodyPr>
          <a:p>
            <a:pPr lvl="0" algn="l">
              <a:spcAft>
                <a:spcPts val="0"/>
              </a:spcAft>
              <a:buClrTx/>
              <a:buSzTx/>
              <a:buFontTx/>
            </a:pPr>
            <a:r>
              <a:rPr lang="zh-CN" sz="2800" b="1">
                <a:solidFill>
                  <a:srgbClr val="7030A0"/>
                </a:solidFill>
                <a:latin typeface="微软雅黑" panose="020B0503020204020204" pitchFamily="34" charset="-122"/>
                <a:ea typeface="微软雅黑" panose="020B0503020204020204" pitchFamily="34" charset="-122"/>
                <a:sym typeface="+mn-ea"/>
              </a:rPr>
              <a:t>度过,熬过</a:t>
            </a:r>
            <a:endParaRPr lang="zh-CN" sz="2800" b="1">
              <a:solidFill>
                <a:srgbClr val="7030A0"/>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2967990" y="3129280"/>
            <a:ext cx="1402715" cy="1076325"/>
          </a:xfrm>
          <a:prstGeom prst="rect">
            <a:avLst/>
          </a:prstGeom>
          <a:noFill/>
        </p:spPr>
        <p:txBody>
          <a:bodyPr wrap="square" rtlCol="0">
            <a:spAutoFit/>
          </a:bodyPr>
          <a:p>
            <a:pPr lvl="0" algn="l">
              <a:spcAft>
                <a:spcPts val="0"/>
              </a:spcAft>
              <a:buClrTx/>
              <a:buSzTx/>
              <a:buFontTx/>
            </a:pPr>
            <a:r>
              <a:rPr lang="zh-CN" sz="2800" b="1">
                <a:solidFill>
                  <a:srgbClr val="7030A0"/>
                </a:solidFill>
                <a:latin typeface="微软雅黑" panose="020B0503020204020204" pitchFamily="34" charset="-122"/>
                <a:ea typeface="微软雅黑" panose="020B0503020204020204" pitchFamily="34" charset="-122"/>
                <a:sym typeface="+mn-ea"/>
              </a:rPr>
              <a:t>说清楚,使理解</a:t>
            </a:r>
            <a:endParaRPr lang="zh-CN" sz="2800" b="1">
              <a:solidFill>
                <a:srgbClr val="7030A0"/>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2967990" y="4205605"/>
            <a:ext cx="1017905" cy="953135"/>
          </a:xfrm>
          <a:prstGeom prst="rect">
            <a:avLst/>
          </a:prstGeom>
          <a:noFill/>
        </p:spPr>
        <p:txBody>
          <a:bodyPr wrap="square" rtlCol="0">
            <a:spAutoFit/>
          </a:bodyPr>
          <a:p>
            <a:pPr lvl="0" algn="l">
              <a:spcAft>
                <a:spcPts val="0"/>
              </a:spcAft>
              <a:buClrTx/>
              <a:buSzTx/>
              <a:buFontTx/>
            </a:pPr>
            <a:r>
              <a:rPr lang="zh-CN" sz="2800" b="1">
                <a:solidFill>
                  <a:srgbClr val="7030A0"/>
                </a:solidFill>
                <a:latin typeface="微软雅黑" panose="020B0503020204020204" pitchFamily="34" charset="-122"/>
                <a:ea typeface="微软雅黑" panose="020B0503020204020204" pitchFamily="34" charset="-122"/>
                <a:sym typeface="+mn-ea"/>
              </a:rPr>
              <a:t>接通</a:t>
            </a:r>
            <a:endParaRPr lang="zh-CN" sz="2800" b="1">
              <a:solidFill>
                <a:srgbClr val="7030A0"/>
              </a:solidFill>
              <a:latin typeface="微软雅黑" panose="020B0503020204020204" pitchFamily="34" charset="-122"/>
              <a:ea typeface="微软雅黑" panose="020B0503020204020204" pitchFamily="34" charset="-122"/>
              <a:sym typeface="+mn-ea"/>
            </a:endParaRPr>
          </a:p>
          <a:p>
            <a:pPr lvl="0" algn="l">
              <a:spcAft>
                <a:spcPts val="0"/>
              </a:spcAft>
              <a:buClrTx/>
              <a:buSzTx/>
              <a:buFontTx/>
            </a:pPr>
            <a:r>
              <a:rPr lang="zh-CN" sz="2800" b="1">
                <a:solidFill>
                  <a:srgbClr val="7030A0"/>
                </a:solidFill>
                <a:latin typeface="微软雅黑" panose="020B0503020204020204" pitchFamily="34" charset="-122"/>
                <a:ea typeface="微软雅黑" panose="020B0503020204020204" pitchFamily="34" charset="-122"/>
                <a:sym typeface="+mn-ea"/>
              </a:rPr>
              <a:t>电话</a:t>
            </a:r>
            <a:endParaRPr lang="zh-CN" sz="2800" b="1">
              <a:solidFill>
                <a:srgbClr val="7030A0"/>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2967990" y="5367655"/>
            <a:ext cx="1017905" cy="953135"/>
          </a:xfrm>
          <a:prstGeom prst="rect">
            <a:avLst/>
          </a:prstGeom>
          <a:noFill/>
        </p:spPr>
        <p:txBody>
          <a:bodyPr wrap="square" rtlCol="0">
            <a:spAutoFit/>
          </a:bodyPr>
          <a:p>
            <a:pPr lvl="0" algn="l">
              <a:spcAft>
                <a:spcPts val="0"/>
              </a:spcAft>
              <a:buClrTx/>
              <a:buSzTx/>
              <a:buFontTx/>
            </a:pPr>
            <a:r>
              <a:rPr lang="zh-CN" sz="2800" b="1">
                <a:solidFill>
                  <a:srgbClr val="7030A0"/>
                </a:solidFill>
                <a:latin typeface="微软雅黑" panose="020B0503020204020204" pitchFamily="34" charset="-122"/>
                <a:ea typeface="微软雅黑" panose="020B0503020204020204" pitchFamily="34" charset="-122"/>
                <a:sym typeface="+mn-ea"/>
              </a:rPr>
              <a:t>通过,</a:t>
            </a:r>
            <a:endParaRPr lang="zh-CN" sz="2800" b="1">
              <a:solidFill>
                <a:srgbClr val="7030A0"/>
              </a:solidFill>
              <a:latin typeface="微软雅黑" panose="020B0503020204020204" pitchFamily="34" charset="-122"/>
              <a:ea typeface="微软雅黑" panose="020B0503020204020204" pitchFamily="34" charset="-122"/>
              <a:sym typeface="+mn-ea"/>
            </a:endParaRPr>
          </a:p>
          <a:p>
            <a:pPr lvl="0" algn="l">
              <a:spcAft>
                <a:spcPts val="0"/>
              </a:spcAft>
              <a:buClrTx/>
              <a:buSzTx/>
              <a:buFontTx/>
            </a:pPr>
            <a:r>
              <a:rPr lang="zh-CN" sz="2800" b="1">
                <a:solidFill>
                  <a:srgbClr val="7030A0"/>
                </a:solidFill>
                <a:latin typeface="微软雅黑" panose="020B0503020204020204" pitchFamily="34" charset="-122"/>
                <a:ea typeface="微软雅黑" panose="020B0503020204020204" pitchFamily="34" charset="-122"/>
                <a:sym typeface="+mn-ea"/>
              </a:rPr>
              <a:t>抵达</a:t>
            </a:r>
            <a:endParaRPr lang="zh-CN" sz="2800" b="1">
              <a:solidFill>
                <a:srgbClr val="7030A0"/>
              </a:solidFill>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1365" cy="4954270"/>
          </a:xfrm>
          <a:prstGeom prst="rect">
            <a:avLst/>
          </a:prstGeom>
          <a:noFill/>
          <a:ln w="9525">
            <a:noFill/>
          </a:ln>
        </p:spPr>
        <p:txBody>
          <a:bodyPr wrap="square">
            <a:spAutoFit/>
          </a:bodyPr>
          <a:p>
            <a:pPr indent="0" algn="just"/>
            <a:r>
              <a:rPr lang="en-US" sz="3200" b="1">
                <a:latin typeface="Times New Roman" panose="02020603050405020304" charset="0"/>
                <a:ea typeface="宋体" panose="02010600030101010101" pitchFamily="2" charset="-122"/>
              </a:rPr>
              <a:t>52. moreover [mɔːr'əʊvə]adv. </a:t>
            </a:r>
            <a:r>
              <a:rPr lang="en-US" altLang="zh-CN" sz="3200" b="1">
                <a:ea typeface="宋体" panose="02010600030101010101" pitchFamily="2" charset="-122"/>
              </a:rPr>
              <a:t>________</a:t>
            </a:r>
            <a:endParaRPr lang="en-US" altLang="zh-CN" sz="3200" b="1">
              <a:ea typeface="宋体" panose="02010600030101010101" pitchFamily="2" charset="-122"/>
            </a:endParaRPr>
          </a:p>
          <a:p>
            <a:pPr indent="0" algn="just"/>
            <a:endParaRPr lang="en-US" sz="3200" b="0">
              <a:latin typeface="Times New Roman" panose="02020603050405020304" charset="0"/>
              <a:ea typeface="宋体" panose="02010600030101010101" pitchFamily="2" charset="-122"/>
            </a:endParaRPr>
          </a:p>
          <a:p>
            <a:pPr indent="0" algn="just"/>
            <a:r>
              <a:rPr lang="en-US" sz="2800" b="1">
                <a:latin typeface="Times New Roman" panose="02020603050405020304" charset="0"/>
                <a:ea typeface="宋体" panose="02010600030101010101" pitchFamily="2" charset="-122"/>
              </a:rPr>
              <a:t>This certainly makes my own views clearer. </a:t>
            </a:r>
            <a:r>
              <a:rPr lang="en-US" sz="2800" b="1">
                <a:solidFill>
                  <a:schemeClr val="accent4">
                    <a:lumMod val="50000"/>
                  </a:schemeClr>
                </a:solidFill>
                <a:latin typeface="Times New Roman" panose="02020603050405020304" charset="0"/>
                <a:ea typeface="宋体" panose="02010600030101010101" pitchFamily="2" charset="-122"/>
              </a:rPr>
              <a:t>Moreover</a:t>
            </a:r>
            <a:r>
              <a:rPr lang="en-US" sz="2800" b="1">
                <a:latin typeface="Times New Roman" panose="02020603050405020304" charset="0"/>
                <a:ea typeface="宋体" panose="02010600030101010101" pitchFamily="2" charset="-122"/>
              </a:rPr>
              <a:t>, I can find out whether my reactions to an event are reasonable enough by reading about those of others on the Internet.</a:t>
            </a:r>
            <a:r>
              <a:rPr lang="en-US" sz="2800" b="1">
                <a:latin typeface="Times New Roman" panose="02020603050405020304" charset="0"/>
                <a:ea typeface="宋体" panose="02010600030101010101" pitchFamily="2" charset="-122"/>
                <a:cs typeface="Times New Roman" panose="02020603050405020304" charset="0"/>
              </a:rPr>
              <a:t>(2016</a:t>
            </a:r>
            <a:r>
              <a:rPr lang="zh-CN" sz="2800" b="1">
                <a:latin typeface="Times New Roman" panose="02020603050405020304" charset="0"/>
                <a:ea typeface="宋体" panose="02010600030101010101" pitchFamily="2" charset="-122"/>
              </a:rPr>
              <a:t>江苏</a:t>
            </a:r>
            <a:r>
              <a:rPr lang="en-US" sz="2800" b="1">
                <a:latin typeface="Times New Roman" panose="02020603050405020304" charset="0"/>
                <a:ea typeface="宋体" panose="02010600030101010101" pitchFamily="2" charset="-122"/>
              </a:rPr>
              <a:t>) </a:t>
            </a:r>
            <a:r>
              <a:rPr lang="zh-CN" sz="2800" b="1">
                <a:latin typeface="Times New Roman" panose="02020603050405020304" charset="0"/>
                <a:ea typeface="宋体" panose="02010600030101010101" pitchFamily="2" charset="-122"/>
              </a:rPr>
              <a:t>这当然使我自己的观点更清楚。此外，我可以通过阅读互联网上其他人的反应来判断我对事件的反应是否足够合理。</a:t>
            </a:r>
            <a:r>
              <a:rPr lang="en-US" sz="2800" b="1">
                <a:latin typeface="Times New Roman" panose="02020603050405020304" charset="0"/>
                <a:ea typeface="宋体" panose="02010600030101010101" pitchFamily="2" charset="-122"/>
              </a:rPr>
              <a:t>In high school, I became curious about the computer, and built my first website. </a:t>
            </a:r>
            <a:r>
              <a:rPr lang="en-US" sz="2800" b="1">
                <a:solidFill>
                  <a:schemeClr val="accent4">
                    <a:lumMod val="50000"/>
                  </a:schemeClr>
                </a:solidFill>
                <a:latin typeface="Times New Roman" panose="02020603050405020304" charset="0"/>
                <a:ea typeface="宋体" panose="02010600030101010101" pitchFamily="2" charset="-122"/>
              </a:rPr>
              <a:t>Moreover</a:t>
            </a:r>
            <a:r>
              <a:rPr lang="en-US" sz="2800" b="1">
                <a:latin typeface="Times New Roman" panose="02020603050405020304" charset="0"/>
                <a:ea typeface="宋体" panose="02010600030101010101" pitchFamily="2" charset="-122"/>
              </a:rPr>
              <a:t>, I completed the senior course of Computer Basics, plus five relevant pre</a:t>
            </a:r>
            <a:r>
              <a:rPr lang="en-US" sz="2800" b="1">
                <a:latin typeface="Times New Roman" panose="02020603050405020304" charset="0"/>
                <a:ea typeface="宋体" panose="02010600030101010101" pitchFamily="2" charset="-122"/>
                <a:cs typeface="Times New Roman" panose="02020603050405020304" charset="0"/>
              </a:rPr>
              <a:t>-</a:t>
            </a:r>
            <a:r>
              <a:rPr lang="en-US" sz="2800" b="1">
                <a:latin typeface="Times New Roman" panose="02020603050405020304" charset="0"/>
                <a:ea typeface="宋体" panose="02010600030101010101" pitchFamily="2" charset="-122"/>
              </a:rPr>
              <a:t>college courses.</a:t>
            </a:r>
            <a:r>
              <a:rPr lang="en-US" sz="2800" b="1">
                <a:latin typeface="Times New Roman" panose="02020603050405020304" charset="0"/>
                <a:ea typeface="宋体" panose="02010600030101010101" pitchFamily="2" charset="-122"/>
                <a:cs typeface="Times New Roman" panose="02020603050405020304" charset="0"/>
              </a:rPr>
              <a:t>(2016</a:t>
            </a:r>
            <a:r>
              <a:rPr lang="zh-CN" sz="2800" b="1">
                <a:latin typeface="Times New Roman" panose="02020603050405020304" charset="0"/>
                <a:ea typeface="宋体" panose="02010600030101010101" pitchFamily="2" charset="-122"/>
              </a:rPr>
              <a:t>北京</a:t>
            </a:r>
            <a:r>
              <a:rPr lang="en-US" sz="2800" b="1">
                <a:latin typeface="Times New Roman" panose="02020603050405020304" charset="0"/>
                <a:ea typeface="宋体" panose="02010600030101010101" pitchFamily="2" charset="-122"/>
              </a:rPr>
              <a:t>) </a:t>
            </a:r>
            <a:r>
              <a:rPr lang="zh-CN" sz="2800" b="1">
                <a:latin typeface="Times New Roman" panose="02020603050405020304" charset="0"/>
                <a:ea typeface="宋体" panose="02010600030101010101" pitchFamily="2" charset="-122"/>
              </a:rPr>
              <a:t>在高中的时候，我对电脑产生了兴趣，并建立了我的第一个网站。此外，我完成了计算机基础的高级课程，加上五门相关的大学预科课程。</a:t>
            </a:r>
            <a:endParaRPr lang="zh-CN" altLang="en-US" sz="2800" b="1"/>
          </a:p>
        </p:txBody>
      </p:sp>
      <p:sp>
        <p:nvSpPr>
          <p:cNvPr id="15" name="文本框 14"/>
          <p:cNvSpPr txBox="1"/>
          <p:nvPr/>
        </p:nvSpPr>
        <p:spPr>
          <a:xfrm>
            <a:off x="5230495" y="0"/>
            <a:ext cx="2061845" cy="583565"/>
          </a:xfrm>
          <a:prstGeom prst="rect">
            <a:avLst/>
          </a:prstGeom>
          <a:noFill/>
        </p:spPr>
        <p:txBody>
          <a:bodyPr wrap="square" rtlCol="0">
            <a:spAutoFit/>
          </a:bodyPr>
          <a:p>
            <a:pPr>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而且</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此外</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descr="satis-满足填空"/>
          <p:cNvPicPr>
            <a:picLocks noChangeAspect="1"/>
          </p:cNvPicPr>
          <p:nvPr/>
        </p:nvPicPr>
        <p:blipFill>
          <a:blip r:embed="rId1"/>
          <a:stretch>
            <a:fillRect/>
          </a:stretch>
        </p:blipFill>
        <p:spPr>
          <a:xfrm>
            <a:off x="0" y="2914015"/>
            <a:ext cx="12192000" cy="3943985"/>
          </a:xfrm>
          <a:prstGeom prst="rect">
            <a:avLst/>
          </a:prstGeom>
        </p:spPr>
      </p:pic>
      <p:sp>
        <p:nvSpPr>
          <p:cNvPr id="100" name="文本框 99"/>
          <p:cNvSpPr txBox="1"/>
          <p:nvPr/>
        </p:nvSpPr>
        <p:spPr>
          <a:xfrm>
            <a:off x="0" y="0"/>
            <a:ext cx="12192000" cy="304609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53. satisfy ['sætɪsfaɪ]vt. </a:t>
            </a:r>
            <a:r>
              <a:rPr lang="en-US" altLang="zh-CN" sz="3200" b="1">
                <a:latin typeface="Times New Roman" panose="02020603050405020304" charset="0"/>
                <a:ea typeface="宋体" panose="02010600030101010101" pitchFamily="2" charset="-122"/>
              </a:rPr>
              <a:t>____________</a:t>
            </a:r>
            <a:endParaRPr lang="en-US" sz="3200" b="0">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cs typeface="Times New Roman" panose="02020603050405020304" charset="0"/>
              </a:rPr>
              <a:t>satisfied</a:t>
            </a:r>
            <a:r>
              <a:rPr lang="en-US" sz="3200" b="1">
                <a:latin typeface="Times New Roman" panose="02020603050405020304" charset="0"/>
                <a:ea typeface="宋体" panose="02010600030101010101" pitchFamily="2" charset="-122"/>
              </a:rPr>
              <a:t>['sætɪsfaɪ</a:t>
            </a:r>
            <a:r>
              <a:rPr lang="en-US" sz="3200" b="1">
                <a:latin typeface="Times New Roman" panose="02020603050405020304" charset="0"/>
                <a:ea typeface="宋体" panose="02010600030101010101" pitchFamily="2" charset="-122"/>
                <a:cs typeface="Times New Roman" panose="02020603050405020304" charset="0"/>
              </a:rPr>
              <a:t>d</a:t>
            </a:r>
            <a:r>
              <a:rPr lang="en-US" sz="3200" b="1">
                <a:latin typeface="Times New Roman" panose="02020603050405020304" charset="0"/>
                <a:ea typeface="宋体" panose="02010600030101010101" pitchFamily="2" charset="-122"/>
              </a:rPr>
              <a:t>]</a:t>
            </a:r>
            <a:r>
              <a:rPr lang="en-US" sz="3200" b="1">
                <a:latin typeface="Times New Roman" panose="02020603050405020304" charset="0"/>
                <a:ea typeface="宋体" panose="02010600030101010101" pitchFamily="2" charset="-122"/>
                <a:cs typeface="Times New Roman" panose="02020603050405020304" charset="0"/>
              </a:rPr>
              <a:t>adj.</a:t>
            </a:r>
            <a:r>
              <a:rPr lang="en-US" altLang="zh-CN" sz="3200" b="1">
                <a:latin typeface="Times New Roman" panose="02020603050405020304" charset="0"/>
                <a:ea typeface="宋体" panose="02010600030101010101" pitchFamily="2" charset="-122"/>
              </a:rPr>
              <a:t>_____________</a:t>
            </a:r>
            <a:endParaRPr lang="en-US" sz="3200" b="1">
              <a:latin typeface="Times New Roman" panose="02020603050405020304" charset="0"/>
              <a:ea typeface="宋体" panose="02010600030101010101" pitchFamily="2" charset="-122"/>
              <a:cs typeface="Times New Roman" panose="02020603050405020304" charset="0"/>
            </a:endParaRPr>
          </a:p>
          <a:p>
            <a:pPr indent="0"/>
            <a:r>
              <a:rPr lang="en-US" altLang="zh-CN" sz="3200" b="1">
                <a:latin typeface="Times New Roman" panose="02020603050405020304" charset="0"/>
                <a:ea typeface="宋体" panose="02010600030101010101" pitchFamily="2" charset="-122"/>
              </a:rPr>
              <a:t>_______________</a:t>
            </a:r>
            <a:r>
              <a:rPr lang="zh-CN" altLang="en-US" sz="3200" b="1">
                <a:latin typeface="Times New Roman" panose="02020603050405020304" charset="0"/>
                <a:ea typeface="宋体" panose="02010600030101010101" pitchFamily="2" charset="-122"/>
              </a:rPr>
              <a:t>对</a:t>
            </a:r>
            <a:r>
              <a:rPr lang="en-US" altLang="zh-CN" sz="3200" b="1">
                <a:latin typeface="Times New Roman" panose="02020603050405020304" charset="0"/>
                <a:ea typeface="宋体" panose="02010600030101010101" pitchFamily="2" charset="-122"/>
              </a:rPr>
              <a:t>……</a:t>
            </a:r>
            <a:r>
              <a:rPr lang="zh-CN" altLang="en-US" sz="3200" b="1">
                <a:latin typeface="Times New Roman" panose="02020603050405020304" charset="0"/>
                <a:ea typeface="宋体" panose="02010600030101010101" pitchFamily="2" charset="-122"/>
              </a:rPr>
              <a:t>感到满意</a:t>
            </a:r>
            <a:endParaRPr lang="en-US" sz="3200" b="0">
              <a:latin typeface="Times New Roman" panose="02020603050405020304" charset="0"/>
              <a:ea typeface="宋体" panose="02010600030101010101" pitchFamily="2" charset="-122"/>
              <a:cs typeface="Times New Roman" panose="02020603050405020304" charset="0"/>
            </a:endParaRPr>
          </a:p>
          <a:p>
            <a:pPr indent="0"/>
            <a:r>
              <a:rPr lang="en-US" sz="3200" b="1">
                <a:latin typeface="Times New Roman" panose="02020603050405020304" charset="0"/>
                <a:ea typeface="宋体" panose="02010600030101010101" pitchFamily="2" charset="-122"/>
              </a:rPr>
              <a:t>___________ [sætɪs'fækt(ə)rɪ]adj. </a:t>
            </a:r>
            <a:r>
              <a:rPr lang="zh-CN" sz="3200" b="1">
                <a:latin typeface="Times New Roman" panose="02020603050405020304" charset="0"/>
                <a:ea typeface="宋体" panose="02010600030101010101" pitchFamily="2" charset="-122"/>
              </a:rPr>
              <a:t>令人</a:t>
            </a:r>
            <a:r>
              <a:rPr lang="zh-CN" sz="3200" b="1">
                <a:ea typeface="宋体" panose="02010600030101010101" pitchFamily="2" charset="-122"/>
              </a:rPr>
              <a:t>满意的；符合要求的</a:t>
            </a:r>
            <a:endParaRPr lang="en-US" sz="3200" b="0">
              <a:latin typeface="Times New Roman" panose="02020603050405020304" charset="0"/>
              <a:ea typeface="宋体" panose="02010600030101010101" pitchFamily="2" charset="-122"/>
              <a:cs typeface="Times New Roman" panose="02020603050405020304" charset="0"/>
            </a:endParaRPr>
          </a:p>
          <a:p>
            <a:pPr indent="0"/>
            <a:r>
              <a:rPr lang="en-US" sz="3200" b="1">
                <a:latin typeface="Times New Roman" panose="02020603050405020304" charset="0"/>
                <a:ea typeface="宋体" panose="02010600030101010101" pitchFamily="2" charset="-122"/>
              </a:rPr>
              <a:t>___________ [sætɪs'fækʃ(ə)n]n. </a:t>
            </a:r>
            <a:r>
              <a:rPr lang="zh-CN" sz="3200" b="1">
                <a:ea typeface="宋体" panose="02010600030101010101" pitchFamily="2" charset="-122"/>
              </a:rPr>
              <a:t>满意，满足</a:t>
            </a:r>
            <a:r>
              <a:rPr lang="en-US" sz="3200" b="1">
                <a:latin typeface="Times New Roman" panose="02020603050405020304" charset="0"/>
                <a:ea typeface="宋体" panose="02010600030101010101" pitchFamily="2" charset="-122"/>
              </a:rPr>
              <a:t>_________________ </a:t>
            </a:r>
            <a:r>
              <a:rPr lang="zh-CN" sz="3200" b="1">
                <a:latin typeface="Times New Roman" panose="02020603050405020304" charset="0"/>
                <a:ea typeface="宋体" panose="02010600030101010101" pitchFamily="2" charset="-122"/>
              </a:rPr>
              <a:t>令</a:t>
            </a:r>
            <a:r>
              <a:rPr lang="zh-CN" sz="3200" b="1">
                <a:ea typeface="宋体" panose="02010600030101010101" pitchFamily="2" charset="-122"/>
              </a:rPr>
              <a:t>某人满意的是</a:t>
            </a:r>
            <a:endParaRPr lang="zh-CN" altLang="en-US" sz="3200"/>
          </a:p>
        </p:txBody>
      </p:sp>
      <p:sp>
        <p:nvSpPr>
          <p:cNvPr id="15" name="文本框 14"/>
          <p:cNvSpPr txBox="1"/>
          <p:nvPr/>
        </p:nvSpPr>
        <p:spPr>
          <a:xfrm>
            <a:off x="4012565" y="0"/>
            <a:ext cx="3227705" cy="583565"/>
          </a:xfrm>
          <a:prstGeom prst="rect">
            <a:avLst/>
          </a:prstGeom>
          <a:noFill/>
        </p:spPr>
        <p:txBody>
          <a:bodyPr wrap="square" rtlCol="0">
            <a:spAutoFit/>
          </a:bodyPr>
          <a:p>
            <a:pPr>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使满足</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使满意</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4012565" y="512445"/>
            <a:ext cx="322770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满足的</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满意的</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0" y="974725"/>
            <a:ext cx="322770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be satisfied with</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0" y="1466850"/>
            <a:ext cx="222377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satisfactory</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0" y="1979295"/>
            <a:ext cx="222377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satisfactory</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0" y="2462530"/>
            <a:ext cx="371475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to one’s satisfaction</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1695450" y="4594225"/>
            <a:ext cx="1118235" cy="583565"/>
          </a:xfrm>
          <a:prstGeom prst="rect">
            <a:avLst/>
          </a:prstGeom>
          <a:noFill/>
        </p:spPr>
        <p:txBody>
          <a:bodyPr wrap="square" rtlCol="0">
            <a:spAutoFit/>
          </a:bodyPr>
          <a:p>
            <a:pPr>
              <a:spcAft>
                <a:spcPts val="0"/>
              </a:spcAft>
              <a:buClrTx/>
              <a:buSzTx/>
              <a:buFontTx/>
            </a:pPr>
            <a:r>
              <a:rPr sz="3200" b="1">
                <a:solidFill>
                  <a:srgbClr val="7030A0"/>
                </a:solidFill>
                <a:latin typeface="微软雅黑" panose="020B0503020204020204" pitchFamily="34" charset="-122"/>
                <a:ea typeface="微软雅黑" panose="020B0503020204020204" pitchFamily="34" charset="-122"/>
                <a:sym typeface="+mn-ea"/>
              </a:rPr>
              <a:t>满足</a:t>
            </a:r>
            <a:endParaRPr sz="3200" b="1">
              <a:solidFill>
                <a:srgbClr val="7030A0"/>
              </a:solidFill>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4083685" y="3656330"/>
            <a:ext cx="1108710" cy="829945"/>
          </a:xfrm>
          <a:prstGeom prst="rect">
            <a:avLst/>
          </a:prstGeom>
          <a:noFill/>
        </p:spPr>
        <p:txBody>
          <a:bodyPr wrap="square" rtlCol="0">
            <a:spAutoFit/>
          </a:bodyPr>
          <a:p>
            <a:pPr>
              <a:spcAft>
                <a:spcPts val="0"/>
              </a:spcAft>
              <a:buClrTx/>
              <a:buSzTx/>
              <a:buFontTx/>
            </a:pPr>
            <a:r>
              <a:rPr sz="2400" b="1">
                <a:solidFill>
                  <a:srgbClr val="7030A0"/>
                </a:solidFill>
                <a:latin typeface="微软雅黑" panose="020B0503020204020204" pitchFamily="34" charset="-122"/>
                <a:ea typeface="微软雅黑" panose="020B0503020204020204" pitchFamily="34" charset="-122"/>
                <a:sym typeface="+mn-ea"/>
              </a:rPr>
              <a:t>使满足，</a:t>
            </a:r>
            <a:endParaRPr sz="2400" b="1">
              <a:solidFill>
                <a:srgbClr val="7030A0"/>
              </a:solidFill>
              <a:latin typeface="微软雅黑" panose="020B0503020204020204" pitchFamily="34" charset="-122"/>
              <a:ea typeface="微软雅黑" panose="020B0503020204020204" pitchFamily="34" charset="-122"/>
              <a:sym typeface="+mn-ea"/>
            </a:endParaRPr>
          </a:p>
          <a:p>
            <a:pPr>
              <a:spcAft>
                <a:spcPts val="0"/>
              </a:spcAft>
              <a:buClrTx/>
              <a:buSzTx/>
              <a:buFontTx/>
            </a:pPr>
            <a:r>
              <a:rPr sz="2400" b="1">
                <a:solidFill>
                  <a:srgbClr val="7030A0"/>
                </a:solidFill>
                <a:latin typeface="微软雅黑" panose="020B0503020204020204" pitchFamily="34" charset="-122"/>
                <a:ea typeface="微软雅黑" panose="020B0503020204020204" pitchFamily="34" charset="-122"/>
                <a:sym typeface="+mn-ea"/>
              </a:rPr>
              <a:t>使满意</a:t>
            </a:r>
            <a:endParaRPr sz="2400" b="1">
              <a:solidFill>
                <a:srgbClr val="7030A0"/>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6605270" y="3268980"/>
            <a:ext cx="2365375" cy="460375"/>
          </a:xfrm>
          <a:prstGeom prst="rect">
            <a:avLst/>
          </a:prstGeom>
          <a:noFill/>
        </p:spPr>
        <p:txBody>
          <a:bodyPr wrap="square" rtlCol="0">
            <a:spAutoFit/>
          </a:bodyPr>
          <a:p>
            <a:pPr>
              <a:spcAft>
                <a:spcPts val="0"/>
              </a:spcAft>
              <a:buClrTx/>
              <a:buSzTx/>
              <a:buFontTx/>
            </a:pPr>
            <a:r>
              <a:rPr sz="2400" b="1">
                <a:solidFill>
                  <a:srgbClr val="7030A0"/>
                </a:solidFill>
                <a:latin typeface="微软雅黑" panose="020B0503020204020204" pitchFamily="34" charset="-122"/>
                <a:ea typeface="微软雅黑" panose="020B0503020204020204" pitchFamily="34" charset="-122"/>
                <a:sym typeface="+mn-ea"/>
              </a:rPr>
              <a:t>满足的</a:t>
            </a:r>
            <a:r>
              <a:rPr lang="en-US" sz="2400" b="1">
                <a:solidFill>
                  <a:srgbClr val="7030A0"/>
                </a:solidFill>
                <a:latin typeface="微软雅黑" panose="020B0503020204020204" pitchFamily="34" charset="-122"/>
                <a:ea typeface="微软雅黑" panose="020B0503020204020204" pitchFamily="34" charset="-122"/>
                <a:sym typeface="+mn-ea"/>
              </a:rPr>
              <a:t>,</a:t>
            </a:r>
            <a:r>
              <a:rPr sz="2400" b="1">
                <a:solidFill>
                  <a:srgbClr val="7030A0"/>
                </a:solidFill>
                <a:latin typeface="微软雅黑" panose="020B0503020204020204" pitchFamily="34" charset="-122"/>
                <a:ea typeface="微软雅黑" panose="020B0503020204020204" pitchFamily="34" charset="-122"/>
                <a:sym typeface="+mn-ea"/>
              </a:rPr>
              <a:t>满意的</a:t>
            </a:r>
            <a:endParaRPr sz="2400" b="1">
              <a:solidFill>
                <a:srgbClr val="7030A0"/>
              </a:solidFill>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8646160" y="3299460"/>
            <a:ext cx="2365375" cy="398780"/>
          </a:xfrm>
          <a:prstGeom prst="rect">
            <a:avLst/>
          </a:prstGeom>
          <a:noFill/>
        </p:spPr>
        <p:txBody>
          <a:bodyPr wrap="square" rtlCol="0">
            <a:spAutoFit/>
          </a:bodyPr>
          <a:p>
            <a:pPr>
              <a:spcAft>
                <a:spcPts val="0"/>
              </a:spcAft>
              <a:buClrTx/>
              <a:buSzTx/>
              <a:buFontTx/>
            </a:pPr>
            <a:r>
              <a:rPr sz="20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be satisfied with</a:t>
            </a:r>
            <a:endParaRPr sz="20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6" name="文本框 15"/>
          <p:cNvSpPr txBox="1"/>
          <p:nvPr/>
        </p:nvSpPr>
        <p:spPr>
          <a:xfrm>
            <a:off x="6854190" y="3841115"/>
            <a:ext cx="3348990" cy="460375"/>
          </a:xfrm>
          <a:prstGeom prst="rect">
            <a:avLst/>
          </a:prstGeom>
          <a:noFill/>
        </p:spPr>
        <p:txBody>
          <a:bodyPr wrap="square" rtlCol="0">
            <a:spAutoFit/>
          </a:bodyPr>
          <a:p>
            <a:pPr>
              <a:spcAft>
                <a:spcPts val="0"/>
              </a:spcAft>
              <a:buClrTx/>
              <a:buSzTx/>
              <a:buFontTx/>
            </a:pPr>
            <a:r>
              <a:rPr sz="2400" b="1">
                <a:solidFill>
                  <a:srgbClr val="7030A0"/>
                </a:solidFill>
                <a:latin typeface="微软雅黑" panose="020B0503020204020204" pitchFamily="34" charset="-122"/>
                <a:ea typeface="微软雅黑" panose="020B0503020204020204" pitchFamily="34" charset="-122"/>
                <a:sym typeface="+mn-ea"/>
              </a:rPr>
              <a:t>令人满意的</a:t>
            </a:r>
            <a:r>
              <a:rPr lang="en-US" sz="2400" b="1">
                <a:solidFill>
                  <a:srgbClr val="7030A0"/>
                </a:solidFill>
                <a:latin typeface="微软雅黑" panose="020B0503020204020204" pitchFamily="34" charset="-122"/>
                <a:ea typeface="微软雅黑" panose="020B0503020204020204" pitchFamily="34" charset="-122"/>
                <a:sym typeface="+mn-ea"/>
              </a:rPr>
              <a:t>;</a:t>
            </a:r>
            <a:r>
              <a:rPr sz="2400" b="1">
                <a:solidFill>
                  <a:srgbClr val="7030A0"/>
                </a:solidFill>
                <a:latin typeface="微软雅黑" panose="020B0503020204020204" pitchFamily="34" charset="-122"/>
                <a:ea typeface="微软雅黑" panose="020B0503020204020204" pitchFamily="34" charset="-122"/>
                <a:sym typeface="+mn-ea"/>
              </a:rPr>
              <a:t>符合要求的</a:t>
            </a:r>
            <a:endParaRPr sz="2400" b="1">
              <a:solidFill>
                <a:srgbClr val="7030A0"/>
              </a:solidFill>
              <a:latin typeface="微软雅黑" panose="020B0503020204020204" pitchFamily="34" charset="-122"/>
              <a:ea typeface="微软雅黑" panose="020B0503020204020204" pitchFamily="34" charset="-122"/>
              <a:sym typeface="+mn-ea"/>
            </a:endParaRPr>
          </a:p>
        </p:txBody>
      </p:sp>
      <p:sp>
        <p:nvSpPr>
          <p:cNvPr id="17" name="文本框 16"/>
          <p:cNvSpPr txBox="1"/>
          <p:nvPr/>
        </p:nvSpPr>
        <p:spPr>
          <a:xfrm>
            <a:off x="6681470" y="4486275"/>
            <a:ext cx="1584960" cy="460375"/>
          </a:xfrm>
          <a:prstGeom prst="rect">
            <a:avLst/>
          </a:prstGeom>
          <a:noFill/>
        </p:spPr>
        <p:txBody>
          <a:bodyPr wrap="square" rtlCol="0">
            <a:spAutoFit/>
          </a:bodyPr>
          <a:p>
            <a:pPr>
              <a:spcAft>
                <a:spcPts val="0"/>
              </a:spcAft>
              <a:buClrTx/>
              <a:buSzTx/>
              <a:buFontTx/>
            </a:pPr>
            <a:r>
              <a:rPr sz="2400" b="1">
                <a:solidFill>
                  <a:srgbClr val="7030A0"/>
                </a:solidFill>
                <a:latin typeface="微软雅黑" panose="020B0503020204020204" pitchFamily="34" charset="-122"/>
                <a:ea typeface="微软雅黑" panose="020B0503020204020204" pitchFamily="34" charset="-122"/>
                <a:sym typeface="+mn-ea"/>
              </a:rPr>
              <a:t>满意</a:t>
            </a:r>
            <a:r>
              <a:rPr lang="en-US" sz="2400" b="1">
                <a:solidFill>
                  <a:srgbClr val="7030A0"/>
                </a:solidFill>
                <a:latin typeface="微软雅黑" panose="020B0503020204020204" pitchFamily="34" charset="-122"/>
                <a:ea typeface="微软雅黑" panose="020B0503020204020204" pitchFamily="34" charset="-122"/>
                <a:sym typeface="+mn-ea"/>
              </a:rPr>
              <a:t>,</a:t>
            </a:r>
            <a:r>
              <a:rPr sz="2400" b="1">
                <a:solidFill>
                  <a:srgbClr val="7030A0"/>
                </a:solidFill>
                <a:latin typeface="微软雅黑" panose="020B0503020204020204" pitchFamily="34" charset="-122"/>
                <a:ea typeface="微软雅黑" panose="020B0503020204020204" pitchFamily="34" charset="-122"/>
                <a:sym typeface="+mn-ea"/>
              </a:rPr>
              <a:t>满足</a:t>
            </a:r>
            <a:endParaRPr sz="2400" b="1">
              <a:solidFill>
                <a:srgbClr val="7030A0"/>
              </a:solidFill>
              <a:latin typeface="微软雅黑" panose="020B0503020204020204" pitchFamily="34" charset="-122"/>
              <a:ea typeface="微软雅黑" panose="020B0503020204020204" pitchFamily="34" charset="-122"/>
              <a:sym typeface="+mn-ea"/>
            </a:endParaRPr>
          </a:p>
        </p:txBody>
      </p:sp>
      <p:sp>
        <p:nvSpPr>
          <p:cNvPr id="18" name="文本框 17"/>
          <p:cNvSpPr txBox="1"/>
          <p:nvPr/>
        </p:nvSpPr>
        <p:spPr>
          <a:xfrm>
            <a:off x="8329295" y="4516755"/>
            <a:ext cx="2315210" cy="398780"/>
          </a:xfrm>
          <a:prstGeom prst="rect">
            <a:avLst/>
          </a:prstGeom>
          <a:noFill/>
        </p:spPr>
        <p:txBody>
          <a:bodyPr wrap="square" rtlCol="0">
            <a:spAutoFit/>
          </a:bodyPr>
          <a:p>
            <a:pPr>
              <a:spcAft>
                <a:spcPts val="0"/>
              </a:spcAft>
              <a:buClrTx/>
              <a:buSzTx/>
              <a:buFontTx/>
            </a:pPr>
            <a:r>
              <a:rPr sz="20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to one's satisfaction </a:t>
            </a:r>
            <a:endParaRPr sz="20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9" name="文本框 18"/>
          <p:cNvSpPr txBox="1"/>
          <p:nvPr/>
        </p:nvSpPr>
        <p:spPr>
          <a:xfrm>
            <a:off x="3938270" y="5272405"/>
            <a:ext cx="816610" cy="460375"/>
          </a:xfrm>
          <a:prstGeom prst="rect">
            <a:avLst/>
          </a:prstGeom>
          <a:noFill/>
        </p:spPr>
        <p:txBody>
          <a:bodyPr wrap="square" rtlCol="0">
            <a:spAutoFit/>
          </a:bodyPr>
          <a:p>
            <a:pPr>
              <a:spcAft>
                <a:spcPts val="0"/>
              </a:spcAft>
              <a:buClrTx/>
              <a:buSzTx/>
              <a:buFontTx/>
            </a:pPr>
            <a:r>
              <a:rPr sz="2400" b="1">
                <a:solidFill>
                  <a:srgbClr val="7030A0"/>
                </a:solidFill>
                <a:latin typeface="微软雅黑" panose="020B0503020204020204" pitchFamily="34" charset="-122"/>
                <a:ea typeface="微软雅黑" panose="020B0503020204020204" pitchFamily="34" charset="-122"/>
                <a:sym typeface="+mn-ea"/>
              </a:rPr>
              <a:t>卫星</a:t>
            </a:r>
            <a:endParaRPr sz="2400">
              <a:solidFill>
                <a:schemeClr val="tx1"/>
              </a:solidFill>
              <a:latin typeface="宋体" panose="02010600030101010101" pitchFamily="2" charset="-122"/>
              <a:ea typeface="宋体" panose="02010600030101010101" pitchFamily="2" charset="-122"/>
              <a:sym typeface="+mn-ea"/>
            </a:endParaRPr>
          </a:p>
        </p:txBody>
      </p:sp>
      <p:sp>
        <p:nvSpPr>
          <p:cNvPr id="20" name="文本框 19"/>
          <p:cNvSpPr txBox="1"/>
          <p:nvPr/>
        </p:nvSpPr>
        <p:spPr>
          <a:xfrm>
            <a:off x="4425950" y="5272405"/>
            <a:ext cx="2096135" cy="460375"/>
          </a:xfrm>
          <a:prstGeom prst="rect">
            <a:avLst/>
          </a:prstGeom>
          <a:noFill/>
        </p:spPr>
        <p:txBody>
          <a:bodyPr wrap="square" rtlCol="0">
            <a:spAutoFit/>
          </a:bodyPr>
          <a:p>
            <a:pPr>
              <a:spcAft>
                <a:spcPts val="0"/>
              </a:spcAft>
              <a:buClrTx/>
              <a:buSzTx/>
              <a:buFontTx/>
            </a:pPr>
            <a:r>
              <a:rPr sz="2400">
                <a:solidFill>
                  <a:schemeClr val="tx1"/>
                </a:solidFill>
                <a:latin typeface="宋体" panose="02010600030101010101" pitchFamily="2" charset="-122"/>
                <a:ea typeface="宋体" panose="02010600030101010101" pitchFamily="2" charset="-122"/>
                <a:sym typeface="+mn-ea"/>
              </a:rPr>
              <a:t>（本意为随从）</a:t>
            </a:r>
            <a:endParaRPr sz="2400">
              <a:solidFill>
                <a:schemeClr val="tx1"/>
              </a:solidFill>
              <a:latin typeface="宋体" panose="02010600030101010101" pitchFamily="2" charset="-122"/>
              <a:ea typeface="宋体" panose="02010600030101010101" pitchFamily="2" charset="-122"/>
              <a:sym typeface="+mn-ea"/>
            </a:endParaRPr>
          </a:p>
        </p:txBody>
      </p:sp>
      <p:sp>
        <p:nvSpPr>
          <p:cNvPr id="21" name="文本框 20"/>
          <p:cNvSpPr txBox="1"/>
          <p:nvPr/>
        </p:nvSpPr>
        <p:spPr>
          <a:xfrm>
            <a:off x="3938270" y="6007735"/>
            <a:ext cx="1537335" cy="460375"/>
          </a:xfrm>
          <a:prstGeom prst="rect">
            <a:avLst/>
          </a:prstGeom>
          <a:noFill/>
        </p:spPr>
        <p:txBody>
          <a:bodyPr wrap="square" rtlCol="0">
            <a:spAutoFit/>
          </a:bodyPr>
          <a:p>
            <a:pPr>
              <a:spcAft>
                <a:spcPts val="0"/>
              </a:spcAft>
              <a:buClrTx/>
              <a:buSzTx/>
              <a:buFontTx/>
            </a:pPr>
            <a:r>
              <a:rPr sz="2400" b="1">
                <a:solidFill>
                  <a:srgbClr val="7030A0"/>
                </a:solidFill>
                <a:latin typeface="微软雅黑" panose="020B0503020204020204" pitchFamily="34" charset="-122"/>
                <a:ea typeface="微软雅黑" panose="020B0503020204020204" pitchFamily="34" charset="-122"/>
                <a:sym typeface="+mn-ea"/>
              </a:rPr>
              <a:t>土星</a:t>
            </a:r>
            <a:r>
              <a:rPr lang="en-US" sz="2400" b="1">
                <a:solidFill>
                  <a:srgbClr val="7030A0"/>
                </a:solidFill>
                <a:latin typeface="微软雅黑" panose="020B0503020204020204" pitchFamily="34" charset="-122"/>
                <a:ea typeface="微软雅黑" panose="020B0503020204020204" pitchFamily="34" charset="-122"/>
                <a:sym typeface="+mn-ea"/>
              </a:rPr>
              <a:t>;</a:t>
            </a:r>
            <a:r>
              <a:rPr sz="2400" b="1">
                <a:solidFill>
                  <a:srgbClr val="7030A0"/>
                </a:solidFill>
                <a:latin typeface="微软雅黑" panose="020B0503020204020204" pitchFamily="34" charset="-122"/>
                <a:ea typeface="微软雅黑" panose="020B0503020204020204" pitchFamily="34" charset="-122"/>
                <a:sym typeface="+mn-ea"/>
              </a:rPr>
              <a:t>农神</a:t>
            </a:r>
            <a:endParaRPr sz="2400" b="1">
              <a:solidFill>
                <a:srgbClr val="7030A0"/>
              </a:solidFill>
              <a:latin typeface="微软雅黑" panose="020B0503020204020204" pitchFamily="34" charset="-122"/>
              <a:ea typeface="微软雅黑" panose="020B0503020204020204" pitchFamily="34" charset="-122"/>
              <a:sym typeface="+mn-ea"/>
            </a:endParaRPr>
          </a:p>
        </p:txBody>
      </p:sp>
      <p:sp>
        <p:nvSpPr>
          <p:cNvPr id="22" name="文本框 21"/>
          <p:cNvSpPr txBox="1"/>
          <p:nvPr/>
        </p:nvSpPr>
        <p:spPr>
          <a:xfrm>
            <a:off x="6448425" y="6007735"/>
            <a:ext cx="1101090" cy="460375"/>
          </a:xfrm>
          <a:prstGeom prst="rect">
            <a:avLst/>
          </a:prstGeom>
          <a:noFill/>
        </p:spPr>
        <p:txBody>
          <a:bodyPr wrap="square" rtlCol="0">
            <a:spAutoFit/>
          </a:bodyPr>
          <a:p>
            <a:pPr>
              <a:spcAft>
                <a:spcPts val="0"/>
              </a:spcAft>
              <a:buClrTx/>
              <a:buSzTx/>
              <a:buFontTx/>
            </a:pPr>
            <a:r>
              <a:rPr sz="2400" b="1">
                <a:solidFill>
                  <a:srgbClr val="7030A0"/>
                </a:solidFill>
                <a:latin typeface="微软雅黑" panose="020B0503020204020204" pitchFamily="34" charset="-122"/>
                <a:ea typeface="微软雅黑" panose="020B0503020204020204" pitchFamily="34" charset="-122"/>
                <a:sym typeface="+mn-ea"/>
              </a:rPr>
              <a:t>星期六</a:t>
            </a:r>
            <a:endParaRPr sz="2400" b="1">
              <a:solidFill>
                <a:srgbClr val="7030A0"/>
              </a:solidFill>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ppt_x"/>
                                          </p:val>
                                        </p:tav>
                                        <p:tav tm="100000">
                                          <p:val>
                                            <p:strVal val="#ppt_x"/>
                                          </p:val>
                                        </p:tav>
                                      </p:tavLst>
                                    </p:anim>
                                    <p:anim calcmode="lin" valueType="num">
                                      <p:cBhvr additive="base">
                                        <p:cTn id="9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3" grpId="0"/>
      <p:bldP spid="7" grpId="0"/>
      <p:bldP spid="8" grpId="0"/>
      <p:bldP spid="9" grpId="0"/>
      <p:bldP spid="11" grpId="0"/>
      <p:bldP spid="12" grpId="0"/>
      <p:bldP spid="13" grpId="0"/>
      <p:bldP spid="14" grpId="0"/>
      <p:bldP spid="16" grpId="0"/>
      <p:bldP spid="17" grpId="0"/>
      <p:bldP spid="18" grpId="0"/>
      <p:bldP spid="19" grpId="0"/>
      <p:bldP spid="21" grpId="0"/>
      <p:bldP spid="2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35" y="0"/>
            <a:ext cx="12191365" cy="255333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54. various </a:t>
            </a:r>
            <a:r>
              <a:rPr lang="en-US" sz="3200" b="1">
                <a:latin typeface="Times New Roman" panose="02020603050405020304" charset="0"/>
                <a:ea typeface="宋体" panose="02010600030101010101" pitchFamily="2" charset="-122"/>
                <a:cs typeface="Times New Roman" panose="02020603050405020304" charset="0"/>
              </a:rPr>
              <a:t>[</a:t>
            </a:r>
            <a:r>
              <a:rPr lang="en-US" sz="3200" b="1">
                <a:latin typeface="Times New Roman" panose="02020603050405020304" charset="0"/>
                <a:ea typeface="宋体" panose="02010600030101010101" pitchFamily="2" charset="-122"/>
              </a:rPr>
              <a:t>ˈveərɪəs</a:t>
            </a:r>
            <a:r>
              <a:rPr lang="en-US" sz="3200" b="1">
                <a:latin typeface="Times New Roman" panose="02020603050405020304" charset="0"/>
                <a:ea typeface="宋体" panose="02010600030101010101" pitchFamily="2" charset="-122"/>
                <a:cs typeface="Times New Roman" panose="02020603050405020304" charset="0"/>
              </a:rPr>
              <a:t>]</a:t>
            </a:r>
            <a:r>
              <a:rPr lang="en-US" sz="3200" b="1">
                <a:latin typeface="Times New Roman" panose="02020603050405020304" charset="0"/>
                <a:ea typeface="宋体" panose="02010600030101010101" pitchFamily="2" charset="-122"/>
              </a:rPr>
              <a:t>a</a:t>
            </a:r>
            <a:r>
              <a:rPr lang="en-US" sz="3200" b="1">
                <a:latin typeface="Times New Roman" panose="02020603050405020304" charset="0"/>
                <a:ea typeface="宋体" panose="02010600030101010101" pitchFamily="2" charset="-122"/>
                <a:cs typeface="Times New Roman" panose="02020603050405020304" charset="0"/>
              </a:rPr>
              <a:t>dj</a:t>
            </a:r>
            <a:r>
              <a:rPr lang="en-US" sz="3200" b="1">
                <a:latin typeface="Times New Roman" panose="02020603050405020304" charset="0"/>
                <a:ea typeface="宋体" panose="02010600030101010101" pitchFamily="2" charset="-122"/>
              </a:rPr>
              <a:t>.</a:t>
            </a:r>
            <a:r>
              <a:rPr lang="en-US" altLang="zh-CN" sz="3200" b="1">
                <a:ea typeface="宋体" panose="02010600030101010101" pitchFamily="2" charset="-122"/>
              </a:rPr>
              <a:t>_______________</a:t>
            </a:r>
            <a:endParaRPr lang="en-US" altLang="zh-CN" sz="3200" b="1">
              <a:ea typeface="宋体" panose="02010600030101010101" pitchFamily="2" charset="-122"/>
            </a:endParaRPr>
          </a:p>
          <a:p>
            <a:pPr indent="0"/>
            <a:endParaRPr lang="en-US" sz="3200" b="0">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rPr>
              <a:t>_______</a:t>
            </a:r>
            <a:r>
              <a:rPr lang="en-US" sz="3200" b="1">
                <a:latin typeface="Times New Roman" panose="02020603050405020304" charset="0"/>
                <a:ea typeface="宋体" panose="02010600030101010101" pitchFamily="2" charset="-122"/>
                <a:cs typeface="Times New Roman" panose="02020603050405020304" charset="0"/>
              </a:rPr>
              <a:t>[</a:t>
            </a:r>
            <a:r>
              <a:rPr lang="en-US" sz="3200" b="1">
                <a:latin typeface="Times New Roman" panose="02020603050405020304" charset="0"/>
                <a:ea typeface="宋体" panose="02010600030101010101" pitchFamily="2" charset="-122"/>
              </a:rPr>
              <a:t>vəˈraɪətɪ</a:t>
            </a:r>
            <a:r>
              <a:rPr lang="en-US" sz="3200" b="1">
                <a:latin typeface="Times New Roman" panose="02020603050405020304" charset="0"/>
                <a:ea typeface="宋体" panose="02010600030101010101" pitchFamily="2" charset="-122"/>
                <a:cs typeface="Times New Roman" panose="02020603050405020304" charset="0"/>
              </a:rPr>
              <a:t>]</a:t>
            </a:r>
            <a:r>
              <a:rPr lang="en-US" sz="3200" b="1">
                <a:latin typeface="Times New Roman" panose="02020603050405020304" charset="0"/>
                <a:ea typeface="宋体" panose="02010600030101010101" pitchFamily="2" charset="-122"/>
              </a:rPr>
              <a:t>n. </a:t>
            </a:r>
            <a:r>
              <a:rPr lang="zh-CN" sz="3200" b="1">
                <a:ea typeface="宋体" panose="02010600030101010101" pitchFamily="2" charset="-122"/>
              </a:rPr>
              <a:t>变异体；多样化</a:t>
            </a:r>
            <a:endParaRPr lang="en-US" sz="3200" b="0">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rPr>
              <a:t>_____</a:t>
            </a:r>
            <a:r>
              <a:rPr lang="en-US" sz="3200" b="1">
                <a:latin typeface="Times New Roman" panose="02020603050405020304" charset="0"/>
                <a:ea typeface="宋体" panose="02010600030101010101" pitchFamily="2" charset="-122"/>
                <a:cs typeface="Times New Roman" panose="02020603050405020304" charset="0"/>
              </a:rPr>
              <a:t>[</a:t>
            </a:r>
            <a:r>
              <a:rPr lang="en-US" sz="3200" b="1">
                <a:latin typeface="Times New Roman" panose="02020603050405020304" charset="0"/>
                <a:ea typeface="宋体" panose="02010600030101010101" pitchFamily="2" charset="-122"/>
              </a:rPr>
              <a:t>ˈveəri</a:t>
            </a:r>
            <a:r>
              <a:rPr lang="en-US" sz="3200" b="1">
                <a:latin typeface="Times New Roman" panose="02020603050405020304" charset="0"/>
                <a:ea typeface="宋体" panose="02010600030101010101" pitchFamily="2" charset="-122"/>
                <a:cs typeface="Times New Roman" panose="02020603050405020304" charset="0"/>
              </a:rPr>
              <a:t>]</a:t>
            </a:r>
            <a:r>
              <a:rPr lang="en-US" sz="3200" b="1">
                <a:latin typeface="Times New Roman" panose="02020603050405020304" charset="0"/>
                <a:ea typeface="宋体" panose="02010600030101010101" pitchFamily="2" charset="-122"/>
              </a:rPr>
              <a:t>vi.</a:t>
            </a:r>
            <a:r>
              <a:rPr lang="zh-CN" sz="3200" b="1">
                <a:ea typeface="宋体" panose="02010600030101010101" pitchFamily="2" charset="-122"/>
              </a:rPr>
              <a:t>变异，变化</a:t>
            </a:r>
            <a:endParaRPr lang="en-US" sz="3200" b="0">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rPr>
              <a:t>___________ = __________ = _______</a:t>
            </a:r>
            <a:r>
              <a:rPr lang="zh-CN" sz="3200" b="1">
                <a:ea typeface="宋体" panose="02010600030101010101" pitchFamily="2" charset="-122"/>
              </a:rPr>
              <a:t>多种多样的；各种各样的</a:t>
            </a:r>
            <a:endParaRPr lang="zh-CN" altLang="en-US" sz="3200"/>
          </a:p>
        </p:txBody>
      </p:sp>
      <p:sp>
        <p:nvSpPr>
          <p:cNvPr id="3" name="文本框 2"/>
          <p:cNvSpPr txBox="1"/>
          <p:nvPr/>
        </p:nvSpPr>
        <p:spPr>
          <a:xfrm>
            <a:off x="60325" y="538480"/>
            <a:ext cx="12071985" cy="521970"/>
          </a:xfrm>
          <a:prstGeom prst="rect">
            <a:avLst/>
          </a:prstGeom>
          <a:noFill/>
        </p:spPr>
        <p:txBody>
          <a:bodyPr wrap="square" rtlCol="0">
            <a:spAutoFit/>
          </a:bodyPr>
          <a:p>
            <a:pPr>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词根词缀：vari(变异，变化)+-ous(形容词后缀)：有变化的——各种各样的</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5" name="文本框 14"/>
          <p:cNvSpPr txBox="1"/>
          <p:nvPr/>
        </p:nvSpPr>
        <p:spPr>
          <a:xfrm>
            <a:off x="4239260" y="0"/>
            <a:ext cx="3592830" cy="583565"/>
          </a:xfrm>
          <a:prstGeom prst="rect">
            <a:avLst/>
          </a:prstGeom>
          <a:noFill/>
        </p:spPr>
        <p:txBody>
          <a:bodyPr wrap="square" rtlCol="0">
            <a:spAutoFit/>
          </a:bodyPr>
          <a:p>
            <a:pPr>
              <a:spcAft>
                <a:spcPts val="0"/>
              </a:spcAft>
              <a:buClrTx/>
              <a:buSzTx/>
              <a:buFontTx/>
            </a:pPr>
            <a:r>
              <a:rPr sz="3200" b="1">
                <a:solidFill>
                  <a:srgbClr val="7030A0"/>
                </a:solidFill>
                <a:latin typeface="微软雅黑" panose="020B0503020204020204" pitchFamily="34" charset="-122"/>
                <a:ea typeface="微软雅黑" panose="020B0503020204020204" pitchFamily="34" charset="-122"/>
                <a:sym typeface="+mn-ea"/>
              </a:rPr>
              <a:t>各种各样的,多样的</a:t>
            </a:r>
            <a:endParaRPr sz="3200" b="1">
              <a:solidFill>
                <a:srgbClr val="7030A0"/>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60325" y="984885"/>
            <a:ext cx="1453515"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variety</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60325" y="1507490"/>
            <a:ext cx="1102360"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vary</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60325" y="1969770"/>
            <a:ext cx="2176145"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 variety of</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2733675" y="1969770"/>
            <a:ext cx="2176145"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varieties of </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5236845" y="1969770"/>
            <a:ext cx="1597025"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various </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1270" y="2878455"/>
            <a:ext cx="12190730" cy="3784600"/>
          </a:xfrm>
          <a:prstGeom prst="rect">
            <a:avLst/>
          </a:prstGeom>
          <a:noFill/>
          <a:ln w="9525">
            <a:noFill/>
          </a:ln>
        </p:spPr>
        <p:txBody>
          <a:bodyPr wrap="square">
            <a:spAutoFit/>
          </a:bodyPr>
          <a:p>
            <a:pPr indent="0" algn="just"/>
            <a:r>
              <a:rPr lang="en-US" sz="2400" b="1">
                <a:latin typeface="Times New Roman" panose="02020603050405020304" charset="0"/>
                <a:ea typeface="宋体" panose="02010600030101010101" pitchFamily="2" charset="-122"/>
              </a:rPr>
              <a:t>No matter what you like to do</a:t>
            </a:r>
            <a:r>
              <a:rPr lang="en-US" sz="2400" b="1">
                <a:latin typeface="Times New Roman" panose="02020603050405020304" charset="0"/>
                <a:ea typeface="宋体" panose="02010600030101010101" pitchFamily="2" charset="-122"/>
                <a:cs typeface="Times New Roman" panose="02020603050405020304" charset="0"/>
              </a:rPr>
              <a:t>, </a:t>
            </a:r>
            <a:r>
              <a:rPr lang="en-US" sz="2400" b="1">
                <a:latin typeface="Times New Roman" panose="02020603050405020304" charset="0"/>
                <a:ea typeface="宋体" panose="02010600030101010101" pitchFamily="2" charset="-122"/>
              </a:rPr>
              <a:t>there is a way to get involved in _______ </a:t>
            </a:r>
            <a:r>
              <a:rPr lang="en-US" sz="2400" b="1">
                <a:latin typeface="Times New Roman" panose="02020603050405020304" charset="0"/>
                <a:ea typeface="宋体" panose="02010600030101010101" pitchFamily="2" charset="-122"/>
                <a:cs typeface="Times New Roman" panose="02020603050405020304" charset="0"/>
              </a:rPr>
              <a:t>activities</a:t>
            </a:r>
            <a:r>
              <a:rPr lang="en-US" sz="2400" b="1">
                <a:latin typeface="Times New Roman" panose="02020603050405020304" charset="0"/>
                <a:ea typeface="宋体" panose="02010600030101010101" pitchFamily="2" charset="-122"/>
              </a:rPr>
              <a:t> on Earth Day. </a:t>
            </a:r>
            <a:r>
              <a:rPr lang="en-US" sz="2400" b="1">
                <a:latin typeface="Times New Roman" panose="02020603050405020304" charset="0"/>
                <a:ea typeface="宋体" panose="02010600030101010101" pitchFamily="2" charset="-122"/>
                <a:cs typeface="Times New Roman" panose="02020603050405020304" charset="0"/>
              </a:rPr>
              <a:t>(2019</a:t>
            </a:r>
            <a:r>
              <a:rPr lang="zh-CN" sz="2400" b="1">
                <a:latin typeface="Times New Roman" panose="02020603050405020304" charset="0"/>
                <a:ea typeface="宋体" panose="02010600030101010101" pitchFamily="2" charset="-122"/>
              </a:rPr>
              <a:t>北京</a:t>
            </a:r>
            <a:r>
              <a:rPr lang="en-US" sz="2400" b="1">
                <a:latin typeface="Times New Roman" panose="02020603050405020304" charset="0"/>
                <a:ea typeface="宋体" panose="02010600030101010101" pitchFamily="2" charset="-122"/>
              </a:rPr>
              <a:t>)</a:t>
            </a:r>
            <a:r>
              <a:rPr lang="zh-CN" sz="2400" b="1">
                <a:latin typeface="Times New Roman" panose="02020603050405020304" charset="0"/>
                <a:ea typeface="宋体" panose="02010600030101010101" pitchFamily="2" charset="-122"/>
              </a:rPr>
              <a:t>不管你喜欢做什么，都有办法可以让你参与地球日的各种活动。</a:t>
            </a:r>
            <a:r>
              <a:rPr lang="en-US" sz="2400" b="1">
                <a:latin typeface="Times New Roman" panose="02020603050405020304" charset="0"/>
                <a:ea typeface="宋体" panose="02010600030101010101" pitchFamily="2" charset="-122"/>
              </a:rPr>
              <a:t>When a predator</a:t>
            </a:r>
            <a:r>
              <a:rPr lang="en-US" sz="2400" b="1">
                <a:latin typeface="Times New Roman" panose="02020603050405020304" charset="0"/>
                <a:ea typeface="宋体" panose="02010600030101010101" pitchFamily="2" charset="-122"/>
                <a:cs typeface="Times New Roman" panose="02020603050405020304" charset="0"/>
              </a:rPr>
              <a:t>(</a:t>
            </a:r>
            <a:r>
              <a:rPr lang="zh-CN" sz="2400" b="1">
                <a:latin typeface="Times New Roman" panose="02020603050405020304" charset="0"/>
                <a:ea typeface="宋体" panose="02010600030101010101" pitchFamily="2" charset="-122"/>
              </a:rPr>
              <a:t>捕食者</a:t>
            </a:r>
            <a:r>
              <a:rPr lang="en-US" sz="2400" b="1">
                <a:latin typeface="Times New Roman" panose="02020603050405020304" charset="0"/>
                <a:ea typeface="宋体" panose="02010600030101010101" pitchFamily="2" charset="-122"/>
              </a:rPr>
              <a:t>)always eats huge numbers of a single prey</a:t>
            </a:r>
            <a:r>
              <a:rPr lang="en-US" sz="2400" b="1">
                <a:latin typeface="Times New Roman" panose="02020603050405020304" charset="0"/>
                <a:ea typeface="宋体" panose="02010600030101010101" pitchFamily="2" charset="-122"/>
                <a:cs typeface="Times New Roman" panose="02020603050405020304" charset="0"/>
              </a:rPr>
              <a:t>(</a:t>
            </a:r>
            <a:r>
              <a:rPr lang="zh-CN" sz="2400" b="1">
                <a:ea typeface="宋体" panose="02010600030101010101" pitchFamily="2" charset="-122"/>
              </a:rPr>
              <a:t>猎物</a:t>
            </a:r>
            <a:r>
              <a:rPr lang="en-US" sz="2400" b="1">
                <a:latin typeface="Times New Roman" panose="02020603050405020304" charset="0"/>
                <a:ea typeface="宋体" panose="02010600030101010101" pitchFamily="2" charset="-122"/>
                <a:cs typeface="Times New Roman" panose="02020603050405020304" charset="0"/>
              </a:rPr>
              <a:t>)</a:t>
            </a:r>
            <a:r>
              <a:rPr lang="zh-CN" sz="2400" b="1">
                <a:ea typeface="宋体" panose="02010600030101010101" pitchFamily="2" charset="-122"/>
              </a:rPr>
              <a:t>，</a:t>
            </a:r>
            <a:r>
              <a:rPr lang="en-US" sz="2400" b="1">
                <a:latin typeface="Times New Roman" panose="02020603050405020304" charset="0"/>
                <a:ea typeface="宋体" panose="02010600030101010101" pitchFamily="2" charset="-122"/>
              </a:rPr>
              <a:t>the two species are strongly linked</a:t>
            </a:r>
            <a:r>
              <a:rPr lang="zh-CN" sz="2400" b="1">
                <a:ea typeface="宋体" panose="02010600030101010101" pitchFamily="2" charset="-122"/>
              </a:rPr>
              <a:t>；</a:t>
            </a:r>
            <a:r>
              <a:rPr lang="en-US" sz="2400" b="1">
                <a:latin typeface="Times New Roman" panose="02020603050405020304" charset="0"/>
                <a:ea typeface="宋体" panose="02010600030101010101" pitchFamily="2" charset="-122"/>
              </a:rPr>
              <a:t>when a predator lives on ______ species</a:t>
            </a:r>
            <a:r>
              <a:rPr lang="zh-CN" sz="2400" b="1">
                <a:ea typeface="宋体" panose="02010600030101010101" pitchFamily="2" charset="-122"/>
              </a:rPr>
              <a:t>，</a:t>
            </a:r>
            <a:r>
              <a:rPr lang="en-US" sz="2400" b="1">
                <a:latin typeface="Times New Roman" panose="02020603050405020304" charset="0"/>
                <a:ea typeface="宋体" panose="02010600030101010101" pitchFamily="2" charset="-122"/>
              </a:rPr>
              <a:t>they are weakly linked.</a:t>
            </a:r>
            <a:r>
              <a:rPr lang="en-US" sz="2400" b="1">
                <a:latin typeface="Times New Roman" panose="02020603050405020304" charset="0"/>
                <a:ea typeface="宋体" panose="02010600030101010101" pitchFamily="2" charset="-122"/>
                <a:cs typeface="Times New Roman" panose="02020603050405020304" charset="0"/>
              </a:rPr>
              <a:t>(2019</a:t>
            </a:r>
            <a:r>
              <a:rPr lang="zh-CN" sz="2400" b="1">
                <a:latin typeface="Times New Roman" panose="02020603050405020304" charset="0"/>
                <a:ea typeface="宋体" panose="02010600030101010101" pitchFamily="2" charset="-122"/>
              </a:rPr>
              <a:t>天津</a:t>
            </a:r>
            <a:r>
              <a:rPr lang="en-US" sz="2400" b="1">
                <a:latin typeface="Times New Roman" panose="02020603050405020304" charset="0"/>
                <a:ea typeface="宋体" panose="02010600030101010101" pitchFamily="2" charset="-122"/>
              </a:rPr>
              <a:t>) </a:t>
            </a:r>
            <a:r>
              <a:rPr lang="zh-CN" sz="2400" b="1">
                <a:latin typeface="Times New Roman" panose="02020603050405020304" charset="0"/>
                <a:ea typeface="宋体" panose="02010600030101010101" pitchFamily="2" charset="-122"/>
              </a:rPr>
              <a:t>当捕食者总是吃大量的单一猎物时，这两个物种是紧密相连的</a:t>
            </a:r>
            <a:r>
              <a:rPr lang="en-US" sz="2400" b="1">
                <a:latin typeface="Times New Roman" panose="02020603050405020304" charset="0"/>
                <a:ea typeface="宋体" panose="02010600030101010101" pitchFamily="2" charset="-122"/>
              </a:rPr>
              <a:t>;</a:t>
            </a:r>
            <a:r>
              <a:rPr lang="zh-CN" sz="2400" b="1">
                <a:latin typeface="Times New Roman" panose="02020603050405020304" charset="0"/>
                <a:ea typeface="宋体" panose="02010600030101010101" pitchFamily="2" charset="-122"/>
              </a:rPr>
              <a:t>当捕食者以不同的物种为食时，它们的联系则较弱。</a:t>
            </a:r>
            <a:r>
              <a:rPr lang="en-US" sz="2400" b="1">
                <a:latin typeface="Times New Roman" panose="02020603050405020304" charset="0"/>
                <a:ea typeface="宋体" panose="02010600030101010101" pitchFamily="2" charset="-122"/>
              </a:rPr>
              <a:t>These data have been collected from _______ sources. </a:t>
            </a:r>
            <a:r>
              <a:rPr lang="zh-CN" sz="2400" b="1">
                <a:ea typeface="宋体" panose="02010600030101010101" pitchFamily="2" charset="-122"/>
              </a:rPr>
              <a:t>这些数据是从各方面搜集来的。</a:t>
            </a:r>
            <a:r>
              <a:rPr lang="en-US" sz="2400" b="1">
                <a:latin typeface="Times New Roman" panose="02020603050405020304" charset="0"/>
                <a:ea typeface="宋体" panose="02010600030101010101" pitchFamily="2" charset="-122"/>
              </a:rPr>
              <a:t>No matter what you like to do</a:t>
            </a:r>
            <a:r>
              <a:rPr lang="en-US" sz="2400" b="1">
                <a:latin typeface="Times New Roman" panose="02020603050405020304" charset="0"/>
                <a:ea typeface="宋体" panose="02010600030101010101" pitchFamily="2" charset="-122"/>
                <a:cs typeface="Times New Roman" panose="02020603050405020304" charset="0"/>
              </a:rPr>
              <a:t>, </a:t>
            </a:r>
            <a:r>
              <a:rPr lang="en-US" sz="2400" b="1">
                <a:latin typeface="Times New Roman" panose="02020603050405020304" charset="0"/>
                <a:ea typeface="宋体" panose="02010600030101010101" pitchFamily="2" charset="-122"/>
              </a:rPr>
              <a:t>there is a way to get involved in _______ </a:t>
            </a:r>
            <a:r>
              <a:rPr lang="en-US" sz="2400" b="1">
                <a:latin typeface="Times New Roman" panose="02020603050405020304" charset="0"/>
                <a:ea typeface="宋体" panose="02010600030101010101" pitchFamily="2" charset="-122"/>
                <a:cs typeface="Times New Roman" panose="02020603050405020304" charset="0"/>
              </a:rPr>
              <a:t>activities</a:t>
            </a:r>
            <a:r>
              <a:rPr lang="en-US" sz="2400" b="1">
                <a:latin typeface="Times New Roman" panose="02020603050405020304" charset="0"/>
                <a:ea typeface="宋体" panose="02010600030101010101" pitchFamily="2" charset="-122"/>
              </a:rPr>
              <a:t> on Earth Day. </a:t>
            </a:r>
            <a:r>
              <a:rPr lang="en-US" sz="2400" b="1">
                <a:latin typeface="Times New Roman" panose="02020603050405020304" charset="0"/>
                <a:ea typeface="宋体" panose="02010600030101010101" pitchFamily="2" charset="-122"/>
                <a:cs typeface="Times New Roman" panose="02020603050405020304" charset="0"/>
              </a:rPr>
              <a:t>(2019</a:t>
            </a:r>
            <a:r>
              <a:rPr lang="zh-CN" sz="2400" b="1">
                <a:latin typeface="Times New Roman" panose="02020603050405020304" charset="0"/>
                <a:ea typeface="宋体" panose="02010600030101010101" pitchFamily="2" charset="-122"/>
              </a:rPr>
              <a:t>北京</a:t>
            </a:r>
            <a:r>
              <a:rPr lang="en-US" sz="2400" b="1">
                <a:latin typeface="Times New Roman" panose="02020603050405020304" charset="0"/>
                <a:ea typeface="宋体" panose="02010600030101010101" pitchFamily="2" charset="-122"/>
              </a:rPr>
              <a:t>)</a:t>
            </a:r>
            <a:r>
              <a:rPr lang="zh-CN" sz="2400" b="1">
                <a:latin typeface="Times New Roman" panose="02020603050405020304" charset="0"/>
                <a:ea typeface="宋体" panose="02010600030101010101" pitchFamily="2" charset="-122"/>
              </a:rPr>
              <a:t>不管你喜欢做什么，都有办法可以让你参与地球日的各种活动。</a:t>
            </a:r>
            <a:r>
              <a:rPr lang="en-US" sz="2400" b="1">
                <a:latin typeface="Times New Roman" panose="02020603050405020304" charset="0"/>
                <a:ea typeface="宋体" panose="02010600030101010101" pitchFamily="2" charset="-122"/>
              </a:rPr>
              <a:t>These data have been collected from _______ sources. </a:t>
            </a:r>
            <a:r>
              <a:rPr lang="zh-CN" sz="2400" b="1">
                <a:ea typeface="宋体" panose="02010600030101010101" pitchFamily="2" charset="-122"/>
              </a:rPr>
              <a:t>这些数据是从各方面搜集来的。</a:t>
            </a:r>
            <a:endParaRPr lang="zh-CN" altLang="en-US" sz="2400" b="1"/>
          </a:p>
        </p:txBody>
      </p:sp>
      <p:sp>
        <p:nvSpPr>
          <p:cNvPr id="10" name="文本框 9"/>
          <p:cNvSpPr txBox="1"/>
          <p:nvPr/>
        </p:nvSpPr>
        <p:spPr>
          <a:xfrm>
            <a:off x="8467725" y="2878455"/>
            <a:ext cx="124142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various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6002655" y="3979545"/>
            <a:ext cx="124142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various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2" name="文本框 11"/>
          <p:cNvSpPr txBox="1"/>
          <p:nvPr/>
        </p:nvSpPr>
        <p:spPr>
          <a:xfrm>
            <a:off x="4838700" y="5078730"/>
            <a:ext cx="124142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various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3" name="文本框 12"/>
          <p:cNvSpPr txBox="1"/>
          <p:nvPr/>
        </p:nvSpPr>
        <p:spPr>
          <a:xfrm>
            <a:off x="8467725" y="5453380"/>
            <a:ext cx="124142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various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4" name="文本框 13"/>
          <p:cNvSpPr txBox="1"/>
          <p:nvPr/>
        </p:nvSpPr>
        <p:spPr>
          <a:xfrm>
            <a:off x="4838700" y="6202680"/>
            <a:ext cx="124142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various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2" grpId="0"/>
      <p:bldP spid="5" grpId="0"/>
      <p:bldP spid="6" grpId="0"/>
      <p:bldP spid="7" grpId="0"/>
      <p:bldP spid="8" grpId="0"/>
      <p:bldP spid="10" grpId="0"/>
      <p:bldP spid="11" grpId="0"/>
      <p:bldP spid="12" grpId="0"/>
      <p:bldP spid="13" grpId="0"/>
      <p:bldP spid="1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2000" cy="5631180"/>
          </a:xfrm>
          <a:prstGeom prst="rect">
            <a:avLst/>
          </a:prstGeom>
          <a:noFill/>
          <a:ln w="9525">
            <a:noFill/>
          </a:ln>
        </p:spPr>
        <p:txBody>
          <a:bodyPr wrap="square">
            <a:spAutoFit/>
          </a:bodyPr>
          <a:p>
            <a:pPr indent="0"/>
            <a:r>
              <a:rPr sz="2400" b="1">
                <a:latin typeface="Times New Roman" panose="02020603050405020304" charset="0"/>
                <a:ea typeface="宋体" panose="02010600030101010101" pitchFamily="2" charset="-122"/>
                <a:cs typeface="Times New Roman" panose="02020603050405020304" charset="0"/>
              </a:rPr>
              <a:t>Most of us, in fact, progressively narrow the </a:t>
            </a:r>
            <a:r>
              <a:rPr lang="en-US" sz="2400" b="1">
                <a:latin typeface="Times New Roman" panose="02020603050405020304" charset="0"/>
                <a:ea typeface="宋体" panose="02010600030101010101" pitchFamily="2" charset="-122"/>
                <a:cs typeface="Times New Roman" panose="02020603050405020304" charset="0"/>
              </a:rPr>
              <a:t>_______</a:t>
            </a:r>
            <a:r>
              <a:rPr sz="2400" b="1">
                <a:latin typeface="Times New Roman" panose="02020603050405020304" charset="0"/>
                <a:ea typeface="宋体" panose="02010600030101010101" pitchFamily="2" charset="-122"/>
                <a:cs typeface="Times New Roman" panose="02020603050405020304" charset="0"/>
              </a:rPr>
              <a:t> of our lives.(2019天津)</a:t>
            </a:r>
            <a:endParaRPr sz="2400" b="1">
              <a:latin typeface="Times New Roman" panose="02020603050405020304" charset="0"/>
              <a:ea typeface="宋体" panose="02010600030101010101" pitchFamily="2" charset="-122"/>
              <a:cs typeface="Times New Roman" panose="02020603050405020304" charset="0"/>
            </a:endParaRPr>
          </a:p>
          <a:p>
            <a:pPr indent="0"/>
            <a:r>
              <a:rPr sz="2400" b="1">
                <a:latin typeface="Times New Roman" panose="02020603050405020304" charset="0"/>
                <a:ea typeface="宋体" panose="02010600030101010101" pitchFamily="2" charset="-122"/>
                <a:cs typeface="Times New Roman" panose="02020603050405020304" charset="0"/>
              </a:rPr>
              <a:t>事实上，我们中的大多数人逐渐缩小了我们生活的多样性。</a:t>
            </a:r>
            <a:endParaRPr sz="2400" b="1">
              <a:latin typeface="Times New Roman" panose="02020603050405020304" charset="0"/>
              <a:ea typeface="宋体" panose="02010600030101010101" pitchFamily="2" charset="-122"/>
              <a:cs typeface="Times New Roman" panose="02020603050405020304" charset="0"/>
            </a:endParaRPr>
          </a:p>
          <a:p>
            <a:pPr indent="0"/>
            <a:r>
              <a:rPr sz="2400" b="1">
                <a:latin typeface="Times New Roman" panose="02020603050405020304" charset="0"/>
                <a:ea typeface="宋体" panose="02010600030101010101" pitchFamily="2" charset="-122"/>
                <a:cs typeface="Times New Roman" panose="02020603050405020304" charset="0"/>
              </a:rPr>
              <a:t>This nice-tasting pineapple contained four times more vitamin C than the old green </a:t>
            </a:r>
            <a:r>
              <a:rPr lang="en-US" sz="2400" b="1">
                <a:latin typeface="Times New Roman" panose="02020603050405020304" charset="0"/>
                <a:ea typeface="宋体" panose="02010600030101010101" pitchFamily="2" charset="-122"/>
                <a:cs typeface="Times New Roman" panose="02020603050405020304" charset="0"/>
              </a:rPr>
              <a:t>_______</a:t>
            </a:r>
            <a:r>
              <a:rPr sz="2400" b="1">
                <a:latin typeface="Times New Roman" panose="02020603050405020304" charset="0"/>
                <a:ea typeface="宋体" panose="02010600030101010101" pitchFamily="2" charset="-122"/>
                <a:cs typeface="Times New Roman" panose="02020603050405020304" charset="0"/>
              </a:rPr>
              <a:t>. (2008全国I) 这种美味的菠萝所含的维生素C是以前的绿色品种的四倍。</a:t>
            </a:r>
            <a:endParaRPr sz="2400" b="1">
              <a:latin typeface="Times New Roman" panose="02020603050405020304" charset="0"/>
              <a:ea typeface="宋体" panose="02010600030101010101" pitchFamily="2" charset="-122"/>
              <a:cs typeface="Times New Roman" panose="02020603050405020304" charset="0"/>
            </a:endParaRPr>
          </a:p>
          <a:p>
            <a:pPr indent="0"/>
            <a:r>
              <a:rPr sz="2400" b="1">
                <a:latin typeface="Times New Roman" panose="02020603050405020304" charset="0"/>
                <a:ea typeface="宋体" panose="02010600030101010101" pitchFamily="2" charset="-122"/>
                <a:cs typeface="Times New Roman" panose="02020603050405020304" charset="0"/>
              </a:rPr>
              <a:t>It was a time when people were divided geographically, leading to many </a:t>
            </a:r>
            <a:r>
              <a:rPr lang="en-US" sz="2400" b="1">
                <a:latin typeface="Times New Roman" panose="02020603050405020304" charset="0"/>
                <a:ea typeface="宋体" panose="02010600030101010101" pitchFamily="2" charset="-122"/>
                <a:cs typeface="Times New Roman" panose="02020603050405020304" charset="0"/>
              </a:rPr>
              <a:t>________</a:t>
            </a:r>
            <a:r>
              <a:rPr sz="2400" b="1">
                <a:latin typeface="Times New Roman" panose="02020603050405020304" charset="0"/>
                <a:ea typeface="宋体" panose="02010600030101010101" pitchFamily="2" charset="-122"/>
                <a:cs typeface="Times New Roman" panose="02020603050405020304" charset="0"/>
              </a:rPr>
              <a:t> of dialects and characters</a:t>
            </a:r>
            <a:r>
              <a:rPr lang="en-US" sz="2400" b="1">
                <a:latin typeface="Times New Roman" panose="02020603050405020304" charset="0"/>
                <a:ea typeface="宋体" panose="02010600030101010101" pitchFamily="2" charset="-122"/>
                <a:cs typeface="Times New Roman" panose="02020603050405020304" charset="0"/>
              </a:rPr>
              <a:t>. </a:t>
            </a:r>
            <a:r>
              <a:rPr sz="2400" b="1">
                <a:latin typeface="Times New Roman" panose="02020603050405020304" charset="0"/>
                <a:ea typeface="宋体" panose="02010600030101010101" pitchFamily="2" charset="-122"/>
                <a:cs typeface="Times New Roman" panose="02020603050405020304" charset="0"/>
              </a:rPr>
              <a:t>那是一个中国人在地理上分裂的时期，导致了多种方言和文字的产生。</a:t>
            </a:r>
            <a:endParaRPr sz="2400" b="1">
              <a:latin typeface="Times New Roman" panose="02020603050405020304" charset="0"/>
              <a:ea typeface="宋体" panose="02010600030101010101" pitchFamily="2" charset="-122"/>
              <a:cs typeface="Times New Roman" panose="02020603050405020304" charset="0"/>
            </a:endParaRPr>
          </a:p>
          <a:p>
            <a:pPr indent="0"/>
            <a:r>
              <a:rPr sz="2400" b="1">
                <a:latin typeface="Times New Roman" panose="02020603050405020304" charset="0"/>
                <a:ea typeface="宋体" panose="02010600030101010101" pitchFamily="2" charset="-122"/>
                <a:cs typeface="Times New Roman" panose="02020603050405020304" charset="0"/>
              </a:rPr>
              <a:t>Typing patterns </a:t>
            </a:r>
            <a:r>
              <a:rPr lang="en-US" sz="2400" b="1">
                <a:latin typeface="Times New Roman" panose="02020603050405020304" charset="0"/>
                <a:ea typeface="宋体" panose="02010600030101010101" pitchFamily="2" charset="-122"/>
                <a:cs typeface="Times New Roman" panose="02020603050405020304" charset="0"/>
              </a:rPr>
              <a:t>_____</a:t>
            </a:r>
            <a:r>
              <a:rPr sz="2400" b="1">
                <a:latin typeface="Times New Roman" panose="02020603050405020304" charset="0"/>
                <a:ea typeface="宋体" panose="02010600030101010101" pitchFamily="2" charset="-122"/>
                <a:cs typeface="Times New Roman" panose="02020603050405020304" charset="0"/>
              </a:rPr>
              <a:t> from person to person.(2019全国I) 打字风格因人而异。</a:t>
            </a:r>
            <a:endParaRPr sz="2400" b="1">
              <a:latin typeface="Times New Roman" panose="02020603050405020304" charset="0"/>
              <a:ea typeface="宋体" panose="02010600030101010101" pitchFamily="2" charset="-122"/>
              <a:cs typeface="Times New Roman" panose="02020603050405020304" charset="0"/>
            </a:endParaRPr>
          </a:p>
          <a:p>
            <a:pPr indent="0"/>
            <a:r>
              <a:rPr sz="2400" b="1">
                <a:latin typeface="Times New Roman" panose="02020603050405020304" charset="0"/>
                <a:ea typeface="宋体" panose="02010600030101010101" pitchFamily="2" charset="-122"/>
                <a:cs typeface="Times New Roman" panose="02020603050405020304" charset="0"/>
              </a:rPr>
              <a:t>The effects of gossip </a:t>
            </a:r>
            <a:r>
              <a:rPr lang="en-US" sz="2400" b="1">
                <a:latin typeface="Times New Roman" panose="02020603050405020304" charset="0"/>
                <a:ea typeface="宋体" panose="02010600030101010101" pitchFamily="2" charset="-122"/>
                <a:cs typeface="Times New Roman" panose="02020603050405020304" charset="0"/>
              </a:rPr>
              <a:t>_____</a:t>
            </a:r>
            <a:r>
              <a:rPr sz="2400" b="1">
                <a:latin typeface="Times New Roman" panose="02020603050405020304" charset="0"/>
                <a:ea typeface="宋体" panose="02010600030101010101" pitchFamily="2" charset="-122"/>
                <a:cs typeface="Times New Roman" panose="02020603050405020304" charset="0"/>
              </a:rPr>
              <a:t> depending on the situation.(2016浙江) 流言的影响因情况而异。</a:t>
            </a:r>
            <a:endParaRPr sz="2400" b="1">
              <a:latin typeface="Times New Roman" panose="02020603050405020304" charset="0"/>
              <a:ea typeface="宋体" panose="02010600030101010101" pitchFamily="2" charset="-122"/>
              <a:cs typeface="Times New Roman" panose="02020603050405020304" charset="0"/>
            </a:endParaRPr>
          </a:p>
          <a:p>
            <a:pPr indent="0"/>
            <a:r>
              <a:rPr sz="2400" b="1">
                <a:latin typeface="Times New Roman" panose="02020603050405020304" charset="0"/>
                <a:ea typeface="宋体" panose="02010600030101010101" pitchFamily="2" charset="-122"/>
                <a:cs typeface="Times New Roman" panose="02020603050405020304" charset="0"/>
              </a:rPr>
              <a:t>Cherries </a:t>
            </a:r>
            <a:r>
              <a:rPr lang="en-US" sz="2400" b="1">
                <a:latin typeface="Times New Roman" panose="02020603050405020304" charset="0"/>
                <a:ea typeface="宋体" panose="02010600030101010101" pitchFamily="2" charset="-122"/>
                <a:cs typeface="Times New Roman" panose="02020603050405020304" charset="0"/>
              </a:rPr>
              <a:t>_____</a:t>
            </a:r>
            <a:r>
              <a:rPr sz="2400" b="1">
                <a:latin typeface="Times New Roman" panose="02020603050405020304" charset="0"/>
                <a:ea typeface="宋体" panose="02010600030101010101" pitchFamily="2" charset="-122"/>
                <a:cs typeface="Times New Roman" panose="02020603050405020304" charset="0"/>
              </a:rPr>
              <a:t> in colour from almost black to yellow. 樱桃的颜色由近乎黑到黄各不相同。</a:t>
            </a:r>
            <a:endParaRPr sz="2400" b="1">
              <a:latin typeface="Times New Roman" panose="02020603050405020304" charset="0"/>
              <a:ea typeface="宋体" panose="02010600030101010101" pitchFamily="2" charset="-122"/>
              <a:cs typeface="Times New Roman" panose="02020603050405020304" charset="0"/>
            </a:endParaRPr>
          </a:p>
          <a:p>
            <a:pPr indent="0"/>
            <a:r>
              <a:rPr sz="2400" b="1">
                <a:latin typeface="Times New Roman" panose="02020603050405020304" charset="0"/>
                <a:ea typeface="宋体" panose="02010600030101010101" pitchFamily="2" charset="-122"/>
                <a:cs typeface="Times New Roman" panose="02020603050405020304" charset="0"/>
              </a:rPr>
              <a:t>Join us to taste </a:t>
            </a:r>
            <a:r>
              <a:rPr lang="en-US" sz="2400" b="1">
                <a:latin typeface="Times New Roman" panose="02020603050405020304" charset="0"/>
                <a:ea typeface="宋体" panose="02010600030101010101" pitchFamily="2" charset="-122"/>
                <a:cs typeface="Times New Roman" panose="02020603050405020304" charset="0"/>
              </a:rPr>
              <a:t>____________________________</a:t>
            </a:r>
            <a:r>
              <a:rPr sz="2400" b="1">
                <a:latin typeface="Times New Roman" panose="02020603050405020304" charset="0"/>
                <a:ea typeface="宋体" panose="02010600030101010101" pitchFamily="2" charset="-122"/>
                <a:cs typeface="Times New Roman" panose="02020603050405020304" charset="0"/>
              </a:rPr>
              <a:t> fresh local food and drinks. (2018全国III)</a:t>
            </a:r>
            <a:endParaRPr sz="2400" b="1">
              <a:latin typeface="Times New Roman" panose="02020603050405020304" charset="0"/>
              <a:ea typeface="宋体" panose="02010600030101010101" pitchFamily="2" charset="-122"/>
              <a:cs typeface="Times New Roman" panose="02020603050405020304" charset="0"/>
            </a:endParaRPr>
          </a:p>
          <a:p>
            <a:pPr indent="0"/>
            <a:r>
              <a:rPr sz="2400" b="1">
                <a:latin typeface="Times New Roman" panose="02020603050405020304" charset="0"/>
                <a:ea typeface="宋体" panose="02010600030101010101" pitchFamily="2" charset="-122"/>
                <a:cs typeface="Times New Roman" panose="02020603050405020304" charset="0"/>
              </a:rPr>
              <a:t>和我们一道品尝各种新鲜的本地食物和饮料。</a:t>
            </a:r>
            <a:endParaRPr sz="2400" b="1">
              <a:latin typeface="Times New Roman" panose="02020603050405020304" charset="0"/>
              <a:ea typeface="宋体" panose="02010600030101010101" pitchFamily="2" charset="-122"/>
              <a:cs typeface="Times New Roman" panose="02020603050405020304" charset="0"/>
            </a:endParaRPr>
          </a:p>
          <a:p>
            <a:pPr indent="0"/>
            <a:r>
              <a:rPr sz="2400" b="1">
                <a:latin typeface="Times New Roman" panose="02020603050405020304" charset="0"/>
                <a:ea typeface="宋体" panose="02010600030101010101" pitchFamily="2" charset="-122"/>
                <a:cs typeface="Times New Roman" panose="02020603050405020304" charset="0"/>
              </a:rPr>
              <a:t>Make sure that as you go from interview to interview, you are getting </a:t>
            </a:r>
            <a:r>
              <a:rPr lang="en-US" sz="2400" b="1">
                <a:latin typeface="Times New Roman" panose="02020603050405020304" charset="0"/>
                <a:ea typeface="宋体" panose="02010600030101010101" pitchFamily="2" charset="-122"/>
                <a:cs typeface="Times New Roman" panose="02020603050405020304" charset="0"/>
              </a:rPr>
              <a:t>___________________ _______</a:t>
            </a:r>
            <a:r>
              <a:rPr sz="2400" b="1">
                <a:latin typeface="Times New Roman" panose="02020603050405020304" charset="0"/>
                <a:ea typeface="宋体" panose="02010600030101010101" pitchFamily="2" charset="-122"/>
                <a:cs typeface="Times New Roman" panose="02020603050405020304" charset="0"/>
              </a:rPr>
              <a:t>answers.(2017浙江) 确保你从一个面试到另一个面试，会得到各种各样的答案。</a:t>
            </a:r>
            <a:endParaRPr sz="2400" b="1">
              <a:latin typeface="Times New Roman" panose="02020603050405020304" charset="0"/>
              <a:ea typeface="宋体" panose="02010600030101010101" pitchFamily="2" charset="-122"/>
              <a:cs typeface="Times New Roman" panose="02020603050405020304" charset="0"/>
            </a:endParaRPr>
          </a:p>
          <a:p>
            <a:pPr indent="0"/>
            <a:r>
              <a:rPr sz="2400" b="1">
                <a:latin typeface="Times New Roman" panose="02020603050405020304" charset="0"/>
                <a:ea typeface="宋体" panose="02010600030101010101" pitchFamily="2" charset="-122"/>
                <a:cs typeface="Times New Roman" panose="02020603050405020304" charset="0"/>
              </a:rPr>
              <a:t>I decided to leave London for </a:t>
            </a:r>
            <a:r>
              <a:rPr lang="en-US" sz="2400" b="1">
                <a:latin typeface="Times New Roman" panose="02020603050405020304" charset="0"/>
                <a:ea typeface="宋体" panose="02010600030101010101" pitchFamily="2" charset="-122"/>
                <a:cs typeface="Times New Roman" panose="02020603050405020304" charset="0"/>
              </a:rPr>
              <a:t>___________________________ </a:t>
            </a:r>
            <a:r>
              <a:rPr sz="2400" b="1">
                <a:latin typeface="Times New Roman" panose="02020603050405020304" charset="0"/>
                <a:ea typeface="宋体" panose="02010600030101010101" pitchFamily="2" charset="-122"/>
                <a:cs typeface="Times New Roman" panose="02020603050405020304" charset="0"/>
              </a:rPr>
              <a:t>reasons.</a:t>
            </a:r>
            <a:endParaRPr sz="2400" b="1">
              <a:latin typeface="Times New Roman" panose="02020603050405020304" charset="0"/>
              <a:ea typeface="宋体" panose="02010600030101010101" pitchFamily="2" charset="-122"/>
              <a:cs typeface="Times New Roman" panose="02020603050405020304" charset="0"/>
            </a:endParaRPr>
          </a:p>
          <a:p>
            <a:pPr indent="0"/>
            <a:r>
              <a:rPr sz="2400" b="1">
                <a:latin typeface="Times New Roman" panose="02020603050405020304" charset="0"/>
                <a:ea typeface="宋体" panose="02010600030101010101" pitchFamily="2" charset="-122"/>
                <a:cs typeface="Times New Roman" panose="02020603050405020304" charset="0"/>
              </a:rPr>
              <a:t> 由于种种原因，我决定离开伦敦。</a:t>
            </a:r>
            <a:endParaRPr sz="2400" b="1">
              <a:latin typeface="Times New Roman" panose="02020603050405020304" charset="0"/>
              <a:ea typeface="宋体" panose="02010600030101010101" pitchFamily="2" charset="-122"/>
              <a:cs typeface="Times New Roman" panose="02020603050405020304" charset="0"/>
            </a:endParaRPr>
          </a:p>
        </p:txBody>
      </p:sp>
      <p:sp>
        <p:nvSpPr>
          <p:cNvPr id="10" name="文本框 9"/>
          <p:cNvSpPr txBox="1"/>
          <p:nvPr/>
        </p:nvSpPr>
        <p:spPr>
          <a:xfrm>
            <a:off x="5880735" y="0"/>
            <a:ext cx="124142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variety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nvSpPr>
        <p:spPr>
          <a:xfrm>
            <a:off x="10950575" y="735330"/>
            <a:ext cx="124142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variety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p:cNvSpPr txBox="1"/>
          <p:nvPr/>
        </p:nvSpPr>
        <p:spPr>
          <a:xfrm>
            <a:off x="9381490" y="1480820"/>
            <a:ext cx="1383030"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varieties</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2215515" y="2205990"/>
            <a:ext cx="956310"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vary</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2758440" y="2566035"/>
            <a:ext cx="80454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vary</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1262380" y="2915920"/>
            <a:ext cx="80454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vary</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2215515" y="3295650"/>
            <a:ext cx="428434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 variety of/varieties of/various</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8976995" y="4021455"/>
            <a:ext cx="321500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 variety of/varieties of</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0" y="4392295"/>
            <a:ext cx="116014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various</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3953510" y="4751705"/>
            <a:ext cx="428434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 variety of/varieties of/various</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P spid="4" grpId="0"/>
      <p:bldP spid="5" grpId="0"/>
      <p:bldP spid="6" grpId="0"/>
      <p:bldP spid="7" grpId="0"/>
      <p:bldP spid="8" grpId="0"/>
      <p:bldP spid="9" grpId="0"/>
      <p:bldP spid="1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2635" cy="243014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55. somehow ['sʌmhaʊ]adv. ___________________</a:t>
            </a:r>
            <a:endParaRPr lang="en-US" sz="3200" b="1">
              <a:latin typeface="Times New Roman" panose="02020603050405020304" charset="0"/>
              <a:ea typeface="宋体" panose="02010600030101010101" pitchFamily="2" charset="-122"/>
            </a:endParaRPr>
          </a:p>
          <a:p>
            <a:pPr indent="0"/>
            <a:r>
              <a:rPr lang="en-US" sz="2400" b="1">
                <a:solidFill>
                  <a:schemeClr val="accent4">
                    <a:lumMod val="50000"/>
                  </a:schemeClr>
                </a:solidFill>
                <a:latin typeface="Times New Roman" panose="02020603050405020304" charset="0"/>
                <a:ea typeface="宋体" panose="02010600030101010101" pitchFamily="2" charset="-122"/>
              </a:rPr>
              <a:t>Somehow</a:t>
            </a:r>
            <a:r>
              <a:rPr lang="en-US" sz="2400" b="1">
                <a:latin typeface="Times New Roman" panose="02020603050405020304" charset="0"/>
                <a:ea typeface="宋体" panose="02010600030101010101" pitchFamily="2" charset="-122"/>
              </a:rPr>
              <a:t> the boys had slipped away to the back lot with their kites.</a:t>
            </a:r>
            <a:r>
              <a:rPr lang="en-US" sz="2400" b="1">
                <a:latin typeface="Times New Roman" panose="02020603050405020304" charset="0"/>
                <a:ea typeface="宋体" panose="02010600030101010101" pitchFamily="2" charset="-122"/>
                <a:cs typeface="Times New Roman" panose="02020603050405020304" charset="0"/>
              </a:rPr>
              <a:t>(2011</a:t>
            </a:r>
            <a:r>
              <a:rPr lang="zh-CN" sz="2400" b="1">
                <a:latin typeface="Times New Roman" panose="02020603050405020304" charset="0"/>
                <a:ea typeface="宋体" panose="02010600030101010101" pitchFamily="2" charset="-122"/>
              </a:rPr>
              <a:t>浙江</a:t>
            </a:r>
            <a:r>
              <a:rPr lang="en-US" sz="2400" b="1">
                <a:latin typeface="Times New Roman" panose="02020603050405020304" charset="0"/>
                <a:ea typeface="宋体" panose="02010600030101010101" pitchFamily="2" charset="-122"/>
              </a:rPr>
              <a:t>)</a:t>
            </a:r>
            <a:endParaRPr lang="en-US" sz="2400" b="1">
              <a:latin typeface="Times New Roman" panose="02020603050405020304" charset="0"/>
              <a:ea typeface="宋体" panose="02010600030101010101" pitchFamily="2" charset="-122"/>
            </a:endParaRPr>
          </a:p>
          <a:p>
            <a:pPr indent="0"/>
            <a:r>
              <a:rPr lang="zh-CN" sz="2400" b="1">
                <a:latin typeface="Times New Roman" panose="02020603050405020304" charset="0"/>
                <a:ea typeface="宋体" panose="02010600030101010101" pitchFamily="2" charset="-122"/>
              </a:rPr>
              <a:t>男孩们不知怎么地把他们的风筝溜到后院去了。</a:t>
            </a:r>
            <a:r>
              <a:rPr lang="en-US" sz="2400" b="1">
                <a:latin typeface="Times New Roman" panose="02020603050405020304" charset="0"/>
                <a:ea typeface="宋体" panose="02010600030101010101" pitchFamily="2" charset="-122"/>
              </a:rPr>
              <a:t>The landscape, beautiful on its own, </a:t>
            </a:r>
            <a:r>
              <a:rPr lang="en-US" sz="2400" b="1">
                <a:solidFill>
                  <a:schemeClr val="accent4">
                    <a:lumMod val="50000"/>
                  </a:schemeClr>
                </a:solidFill>
                <a:latin typeface="Times New Roman" panose="02020603050405020304" charset="0"/>
                <a:ea typeface="宋体" panose="02010600030101010101" pitchFamily="2" charset="-122"/>
              </a:rPr>
              <a:t>somehow</a:t>
            </a:r>
            <a:r>
              <a:rPr lang="en-US" sz="2400" b="1">
                <a:latin typeface="Times New Roman" panose="02020603050405020304" charset="0"/>
                <a:ea typeface="宋体" panose="02010600030101010101" pitchFamily="2" charset="-122"/>
              </a:rPr>
              <a:t> comes to life and breathes because this woman is engaging with it.</a:t>
            </a:r>
            <a:r>
              <a:rPr lang="en-US" sz="2400" b="1">
                <a:latin typeface="Times New Roman" panose="02020603050405020304" charset="0"/>
                <a:ea typeface="宋体" panose="02010600030101010101" pitchFamily="2" charset="-122"/>
                <a:cs typeface="Times New Roman" panose="02020603050405020304" charset="0"/>
              </a:rPr>
              <a:t>(2017</a:t>
            </a:r>
            <a:r>
              <a:rPr lang="zh-CN" sz="2400" b="1">
                <a:latin typeface="Times New Roman" panose="02020603050405020304" charset="0"/>
                <a:ea typeface="宋体" panose="02010600030101010101" pitchFamily="2" charset="-122"/>
              </a:rPr>
              <a:t>天津</a:t>
            </a:r>
            <a:r>
              <a:rPr lang="en-US" sz="2400" b="1">
                <a:latin typeface="Times New Roman" panose="02020603050405020304" charset="0"/>
                <a:ea typeface="宋体" panose="02010600030101010101" pitchFamily="2" charset="-122"/>
              </a:rPr>
              <a:t>)</a:t>
            </a:r>
            <a:r>
              <a:rPr lang="zh-CN" sz="2400" b="1">
                <a:latin typeface="Times New Roman" panose="02020603050405020304" charset="0"/>
                <a:ea typeface="宋体" panose="02010600030101010101" pitchFamily="2" charset="-122"/>
              </a:rPr>
              <a:t>风景本身就很美，但不知何故却活了起来，呼吸了起来，因为这个女人在与它打交道。</a:t>
            </a:r>
            <a:endParaRPr lang="zh-CN" altLang="en-US" sz="2400" b="1"/>
          </a:p>
        </p:txBody>
      </p:sp>
      <p:sp>
        <p:nvSpPr>
          <p:cNvPr id="3" name="文本框 2"/>
          <p:cNvSpPr txBox="1"/>
          <p:nvPr/>
        </p:nvSpPr>
        <p:spPr>
          <a:xfrm>
            <a:off x="-1905" y="4405630"/>
            <a:ext cx="12103100" cy="1938020"/>
          </a:xfrm>
          <a:prstGeom prst="rect">
            <a:avLst/>
          </a:prstGeom>
          <a:noFill/>
          <a:ln w="9525">
            <a:noFill/>
          </a:ln>
        </p:spPr>
        <p:txBody>
          <a:bodyPr wrap="square">
            <a:spAutoFit/>
          </a:bodyPr>
          <a:p>
            <a:pPr indent="0"/>
            <a:r>
              <a:rPr lang="en-US" sz="2400" b="1">
                <a:latin typeface="Times New Roman" panose="02020603050405020304" charset="0"/>
                <a:ea typeface="宋体" panose="02010600030101010101" pitchFamily="2" charset="-122"/>
              </a:rPr>
              <a:t>He could have finished it on schedule, but </a:t>
            </a:r>
            <a:r>
              <a:rPr lang="en-US" sz="2400" b="1">
                <a:solidFill>
                  <a:schemeClr val="accent4">
                    <a:lumMod val="50000"/>
                  </a:schemeClr>
                </a:solidFill>
                <a:latin typeface="Times New Roman" panose="02020603050405020304" charset="0"/>
                <a:ea typeface="宋体" panose="02010600030101010101" pitchFamily="2" charset="-122"/>
              </a:rPr>
              <a:t>________</a:t>
            </a:r>
            <a:r>
              <a:rPr lang="en-US" sz="2400" b="1">
                <a:latin typeface="Times New Roman" panose="02020603050405020304" charset="0"/>
                <a:ea typeface="宋体" panose="02010600030101010101" pitchFamily="2" charset="-122"/>
              </a:rPr>
              <a:t> he fell behind.</a:t>
            </a:r>
            <a:endParaRPr lang="en-US" sz="2400" b="1">
              <a:latin typeface="Times New Roman" panose="02020603050405020304" charset="0"/>
              <a:ea typeface="宋体" panose="02010600030101010101" pitchFamily="2" charset="-122"/>
            </a:endParaRPr>
          </a:p>
          <a:p>
            <a:pPr indent="0"/>
            <a:r>
              <a:rPr lang="zh-CN" sz="2400" b="1">
                <a:ea typeface="宋体" panose="02010600030101010101" pitchFamily="2" charset="-122"/>
              </a:rPr>
              <a:t>他原本能按预定进度做完这件事的但不知怎么却落后了。</a:t>
            </a:r>
            <a:r>
              <a:rPr lang="en-US" sz="2400" b="1">
                <a:latin typeface="Times New Roman" panose="02020603050405020304" charset="0"/>
                <a:ea typeface="宋体" panose="02010600030101010101" pitchFamily="2" charset="-122"/>
              </a:rPr>
              <a:t>I am </a:t>
            </a:r>
            <a:r>
              <a:rPr lang="en-US" sz="2400" b="1">
                <a:solidFill>
                  <a:schemeClr val="accent4">
                    <a:lumMod val="50000"/>
                  </a:schemeClr>
                </a:solidFill>
                <a:latin typeface="Times New Roman" panose="02020603050405020304" charset="0"/>
                <a:ea typeface="宋体" panose="02010600030101010101" pitchFamily="2" charset="-122"/>
              </a:rPr>
              <a:t>_________</a:t>
            </a:r>
            <a:r>
              <a:rPr lang="en-US" sz="2400" b="1">
                <a:latin typeface="Times New Roman" panose="02020603050405020304" charset="0"/>
                <a:ea typeface="宋体" panose="02010600030101010101" pitchFamily="2" charset="-122"/>
              </a:rPr>
              <a:t> tired of this book. </a:t>
            </a:r>
            <a:r>
              <a:rPr lang="zh-CN" sz="2400" b="1">
                <a:ea typeface="宋体" panose="02010600030101010101" pitchFamily="2" charset="-122"/>
              </a:rPr>
              <a:t>我</a:t>
            </a:r>
            <a:r>
              <a:rPr lang="zh-CN" sz="2400" b="1">
                <a:latin typeface="Times New Roman" panose="02020603050405020304" charset="0"/>
                <a:ea typeface="宋体" panose="02010600030101010101" pitchFamily="2" charset="-122"/>
              </a:rPr>
              <a:t>有点讨厌这本书</a:t>
            </a:r>
            <a:r>
              <a:rPr lang="zh-CN" sz="2400" b="1">
                <a:ea typeface="宋体" panose="02010600030101010101" pitchFamily="2" charset="-122"/>
              </a:rPr>
              <a:t>。</a:t>
            </a:r>
            <a:r>
              <a:rPr lang="en-US" sz="2400" b="1">
                <a:latin typeface="Times New Roman" panose="02020603050405020304" charset="0"/>
                <a:ea typeface="宋体" panose="02010600030101010101" pitchFamily="2" charset="-122"/>
              </a:rPr>
              <a:t>It may rain, but </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_______</a:t>
            </a:r>
            <a:r>
              <a:rPr lang="en-US" sz="2400" b="1">
                <a:latin typeface="Times New Roman" panose="02020603050405020304" charset="0"/>
                <a:ea typeface="宋体" panose="02010600030101010101" pitchFamily="2" charset="-122"/>
              </a:rPr>
              <a:t> I shall go out</a:t>
            </a:r>
            <a:r>
              <a:rPr lang="en-US" sz="2400" b="1">
                <a:latin typeface="Times New Roman" panose="02020603050405020304" charset="0"/>
                <a:ea typeface="宋体" panose="02010600030101010101" pitchFamily="2" charset="-122"/>
                <a:cs typeface="Times New Roman" panose="02020603050405020304" charset="0"/>
              </a:rPr>
              <a:t>.</a:t>
            </a:r>
            <a:r>
              <a:rPr lang="en-US" sz="2400" b="1">
                <a:latin typeface="Times New Roman" panose="02020603050405020304" charset="0"/>
                <a:ea typeface="宋体" panose="02010600030101010101" pitchFamily="2" charset="-122"/>
              </a:rPr>
              <a:t>I don’t mind the rain.</a:t>
            </a:r>
            <a:endParaRPr lang="en-US" sz="2400" b="1">
              <a:latin typeface="Times New Roman" panose="02020603050405020304" charset="0"/>
              <a:ea typeface="宋体" panose="02010600030101010101" pitchFamily="2" charset="-122"/>
            </a:endParaRPr>
          </a:p>
          <a:p>
            <a:pPr indent="0"/>
            <a:r>
              <a:rPr lang="zh-CN" sz="2400" b="1">
                <a:ea typeface="宋体" panose="02010600030101010101" pitchFamily="2" charset="-122"/>
              </a:rPr>
              <a:t>可能会下雨，但无论如何我</a:t>
            </a:r>
            <a:r>
              <a:rPr lang="zh-CN" sz="2400" b="1">
                <a:latin typeface="Times New Roman" panose="02020603050405020304" charset="0"/>
                <a:ea typeface="宋体" panose="02010600030101010101" pitchFamily="2" charset="-122"/>
              </a:rPr>
              <a:t>都</a:t>
            </a:r>
            <a:r>
              <a:rPr lang="zh-CN" sz="2400" b="1">
                <a:ea typeface="宋体" panose="02010600030101010101" pitchFamily="2" charset="-122"/>
              </a:rPr>
              <a:t>要出去。我不介意下雨。</a:t>
            </a:r>
            <a:endParaRPr lang="zh-CN" altLang="en-US" sz="2400" b="1"/>
          </a:p>
        </p:txBody>
      </p:sp>
      <p:sp>
        <p:nvSpPr>
          <p:cNvPr id="15" name="文本框 14"/>
          <p:cNvSpPr txBox="1"/>
          <p:nvPr/>
        </p:nvSpPr>
        <p:spPr>
          <a:xfrm>
            <a:off x="4959985" y="0"/>
            <a:ext cx="4049395" cy="583565"/>
          </a:xfrm>
          <a:prstGeom prst="rect">
            <a:avLst/>
          </a:prstGeom>
          <a:noFill/>
        </p:spPr>
        <p:txBody>
          <a:bodyPr wrap="square" rtlCol="0">
            <a:spAutoFit/>
          </a:bodyPr>
          <a:p>
            <a:pPr>
              <a:spcAft>
                <a:spcPts val="0"/>
              </a:spcAft>
              <a:buClrTx/>
              <a:buSzTx/>
              <a:buFontTx/>
            </a:pPr>
            <a:r>
              <a:rPr sz="3200" b="1">
                <a:solidFill>
                  <a:srgbClr val="7030A0"/>
                </a:solidFill>
                <a:latin typeface="微软雅黑" panose="020B0503020204020204" pitchFamily="34" charset="-122"/>
                <a:ea typeface="微软雅黑" panose="020B0503020204020204" pitchFamily="34" charset="-122"/>
                <a:sym typeface="+mn-ea"/>
              </a:rPr>
              <a:t>不知怎的</a:t>
            </a:r>
            <a:r>
              <a:rPr lang="en-US" sz="3200" b="1">
                <a:solidFill>
                  <a:srgbClr val="7030A0"/>
                </a:solidFill>
                <a:latin typeface="微软雅黑" panose="020B0503020204020204" pitchFamily="34" charset="-122"/>
                <a:ea typeface="微软雅黑" panose="020B0503020204020204" pitchFamily="34" charset="-122"/>
                <a:sym typeface="+mn-ea"/>
              </a:rPr>
              <a:t>;</a:t>
            </a:r>
            <a:r>
              <a:rPr sz="3200" b="1">
                <a:solidFill>
                  <a:srgbClr val="7030A0"/>
                </a:solidFill>
                <a:latin typeface="微软雅黑" panose="020B0503020204020204" pitchFamily="34" charset="-122"/>
                <a:ea typeface="微软雅黑" panose="020B0503020204020204" pitchFamily="34" charset="-122"/>
                <a:sym typeface="+mn-ea"/>
              </a:rPr>
              <a:t>以某种方式</a:t>
            </a:r>
            <a:endParaRPr sz="3200" b="1">
              <a:solidFill>
                <a:srgbClr val="7030A0"/>
              </a:solidFill>
              <a:latin typeface="微软雅黑" panose="020B0503020204020204" pitchFamily="34" charset="-122"/>
              <a:ea typeface="微软雅黑" panose="020B0503020204020204" pitchFamily="34" charset="-122"/>
              <a:sym typeface="+mn-ea"/>
            </a:endParaRPr>
          </a:p>
        </p:txBody>
      </p:sp>
      <p:graphicFrame>
        <p:nvGraphicFramePr>
          <p:cNvPr id="4" name="表格 3"/>
          <p:cNvGraphicFramePr/>
          <p:nvPr>
            <p:custDataLst>
              <p:tags r:id="rId1"/>
            </p:custDataLst>
          </p:nvPr>
        </p:nvGraphicFramePr>
        <p:xfrm>
          <a:off x="-2222" y="2469515"/>
          <a:ext cx="12195810" cy="1835150"/>
        </p:xfrm>
        <a:graphic>
          <a:graphicData uri="http://schemas.openxmlformats.org/drawingml/2006/table">
            <a:tbl>
              <a:tblPr firstRow="1" bandRow="1">
                <a:tableStyleId>{5940675A-B579-460E-94D1-54222C63F5DA}</a:tableStyleId>
              </a:tblPr>
              <a:tblGrid>
                <a:gridCol w="1556385"/>
                <a:gridCol w="10639425"/>
              </a:tblGrid>
              <a:tr h="731520">
                <a:tc>
                  <a:txBody>
                    <a:bodyPr/>
                    <a:p>
                      <a:pPr indent="0" algn="ctr">
                        <a:buNone/>
                      </a:pPr>
                      <a:r>
                        <a:rPr lang="en-US" sz="2400" b="0">
                          <a:latin typeface="Times New Roman" panose="02020603050405020304" charset="0"/>
                          <a:ea typeface="宋体" panose="02010600030101010101" pitchFamily="2" charset="-122"/>
                          <a:cs typeface="Times New Roman" panose="02020603050405020304" charset="0"/>
                        </a:rPr>
                        <a:t> </a:t>
                      </a: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charset="0"/>
                          <a:ea typeface="宋体" panose="02010600030101010101" pitchFamily="2" charset="-122"/>
                          <a:cs typeface="Times New Roman" panose="02020603050405020304" charset="0"/>
                        </a:rPr>
                        <a:t>表示“由于某种未知地原因”，所以意为“不知怎地，莫名其妙地”也可指“以某种未知地方式”。</a:t>
                      </a: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1815">
                <a:tc>
                  <a:txBody>
                    <a:bodyPr/>
                    <a:p>
                      <a:pPr indent="0" algn="ctr">
                        <a:buNone/>
                      </a:pPr>
                      <a:r>
                        <a:rPr lang="en-US" sz="2400" b="0">
                          <a:latin typeface="Times New Roman" panose="02020603050405020304" charset="0"/>
                          <a:ea typeface="宋体" panose="02010600030101010101" pitchFamily="2" charset="-122"/>
                          <a:cs typeface="Times New Roman" panose="02020603050405020304" charset="0"/>
                        </a:rPr>
                        <a:t> </a:t>
                      </a: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charset="0"/>
                          <a:ea typeface="宋体" panose="02010600030101010101" pitchFamily="2" charset="-122"/>
                          <a:cs typeface="Times New Roman" panose="02020603050405020304" charset="0"/>
                        </a:rPr>
                        <a:t>somewhat 意为“从某种意义上讲；有几分”，相当于in a way, rather。</a:t>
                      </a: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1815">
                <a:tc>
                  <a:txBody>
                    <a:bodyPr/>
                    <a:p>
                      <a:pPr indent="0" algn="ctr">
                        <a:buNone/>
                      </a:pPr>
                      <a:r>
                        <a:rPr lang="en-US" sz="2400" b="0">
                          <a:latin typeface="Times New Roman" panose="02020603050405020304" charset="0"/>
                          <a:ea typeface="宋体" panose="02010600030101010101" pitchFamily="2" charset="-122"/>
                          <a:cs typeface="Times New Roman" panose="02020603050405020304" charset="0"/>
                        </a:rPr>
                        <a:t>  </a:t>
                      </a: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charset="0"/>
                          <a:ea typeface="宋体" panose="02010600030101010101" pitchFamily="2" charset="-122"/>
                          <a:cs typeface="Times New Roman" panose="02020603050405020304" charset="0"/>
                        </a:rPr>
                        <a:t>意为“无论如何”，相当于 anyway；at any rate。</a:t>
                      </a: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90170" y="2608580"/>
            <a:ext cx="178117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somehow</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90170" y="3198495"/>
            <a:ext cx="1578610"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somewhat</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187325" y="3761740"/>
            <a:ext cx="1224280"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anyhow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5471160" y="4405630"/>
            <a:ext cx="139636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somehow</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0" name="文本框 9"/>
          <p:cNvSpPr txBox="1"/>
          <p:nvPr/>
        </p:nvSpPr>
        <p:spPr>
          <a:xfrm>
            <a:off x="693420" y="5144770"/>
            <a:ext cx="1578610"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somewhat</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2139950" y="5521960"/>
            <a:ext cx="1224280"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anyhow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5" grpId="0"/>
      <p:bldP spid="7" grpId="0"/>
      <p:bldP spid="8" grpId="0"/>
      <p:bldP spid="10" grpId="0"/>
      <p:bldP spid="1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2635" cy="341503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56. </a:t>
            </a:r>
            <a:r>
              <a:rPr lang="en-US" sz="3200" b="1">
                <a:latin typeface="Times New Roman" panose="02020603050405020304" charset="0"/>
                <a:ea typeface="宋体" panose="02010600030101010101" pitchFamily="2" charset="-122"/>
                <a:cs typeface="Times New Roman" panose="02020603050405020304" charset="0"/>
              </a:rPr>
              <a:t>rhetorical [rɪ'tɒrɪk(ə)l]adj. </a:t>
            </a:r>
            <a:r>
              <a:rPr lang="en-US" altLang="zh-CN" sz="3200" b="1">
                <a:latin typeface="Times New Roman" panose="02020603050405020304" charset="0"/>
                <a:ea typeface="宋体" panose="02010600030101010101" pitchFamily="2" charset="-122"/>
              </a:rPr>
              <a:t>______________________</a:t>
            </a:r>
            <a:endParaRPr lang="zh-CN" sz="3200" b="1">
              <a:latin typeface="Times New Roman" panose="02020603050405020304" charset="0"/>
              <a:ea typeface="宋体" panose="02010600030101010101" pitchFamily="2" charset="-122"/>
            </a:endParaRPr>
          </a:p>
          <a:p>
            <a:pPr indent="0"/>
            <a:endParaRPr lang="zh-CN" sz="3200" b="1">
              <a:latin typeface="Times New Roman" panose="02020603050405020304" charset="0"/>
              <a:ea typeface="宋体" panose="02010600030101010101" pitchFamily="2" charset="-122"/>
            </a:endParaRPr>
          </a:p>
          <a:p>
            <a:pPr indent="0"/>
            <a:endParaRPr lang="zh-CN" sz="3200" b="1">
              <a:latin typeface="Times New Roman" panose="02020603050405020304" charset="0"/>
              <a:ea typeface="宋体" panose="02010600030101010101" pitchFamily="2" charset="-122"/>
            </a:endParaRPr>
          </a:p>
          <a:p>
            <a:pPr indent="0"/>
            <a:r>
              <a:rPr lang="en-US" sz="2400" b="1">
                <a:latin typeface="Times New Roman" panose="02020603050405020304" charset="0"/>
                <a:ea typeface="宋体" panose="02010600030101010101" pitchFamily="2" charset="-122"/>
              </a:rPr>
              <a:t>The writer showed great </a:t>
            </a:r>
            <a:r>
              <a:rPr lang="en-US" sz="2400" b="1">
                <a:solidFill>
                  <a:schemeClr val="accent4">
                    <a:lumMod val="50000"/>
                  </a:schemeClr>
                </a:solidFill>
                <a:latin typeface="Times New Roman" panose="02020603050405020304" charset="0"/>
                <a:ea typeface="宋体" panose="02010600030101010101" pitchFamily="2" charset="-122"/>
              </a:rPr>
              <a:t>rhetorical</a:t>
            </a:r>
            <a:r>
              <a:rPr lang="en-US" sz="2400" b="1">
                <a:latin typeface="Times New Roman" panose="02020603050405020304" charset="0"/>
                <a:ea typeface="宋体" panose="02010600030101010101" pitchFamily="2" charset="-122"/>
              </a:rPr>
              <a:t> skill.</a:t>
            </a:r>
            <a:r>
              <a:rPr lang="en-US" sz="2400" b="1">
                <a:latin typeface="Times New Roman" panose="02020603050405020304" charset="0"/>
                <a:ea typeface="宋体" panose="02010600030101010101" pitchFamily="2" charset="-122"/>
                <a:cs typeface="Times New Roman" panose="02020603050405020304" charset="0"/>
              </a:rPr>
              <a:t> </a:t>
            </a:r>
            <a:r>
              <a:rPr lang="zh-CN" sz="2400" b="1">
                <a:ea typeface="宋体" panose="02010600030101010101" pitchFamily="2" charset="-122"/>
              </a:rPr>
              <a:t>该作者显示出非常出色的修辞技巧</a:t>
            </a:r>
            <a:r>
              <a:rPr lang="en-US" sz="2400" b="1">
                <a:latin typeface="Times New Roman" panose="02020603050405020304" charset="0"/>
                <a:ea typeface="宋体" panose="02010600030101010101" pitchFamily="2" charset="-122"/>
              </a:rPr>
              <a:t>. It is a style which I have deliberately abandoned as too </a:t>
            </a:r>
            <a:r>
              <a:rPr lang="en-US" sz="2400" b="1">
                <a:solidFill>
                  <a:schemeClr val="accent4">
                    <a:lumMod val="50000"/>
                  </a:schemeClr>
                </a:solidFill>
                <a:latin typeface="Times New Roman" panose="02020603050405020304" charset="0"/>
                <a:ea typeface="宋体" panose="02010600030101010101" pitchFamily="2" charset="-122"/>
              </a:rPr>
              <a:t>rhetorical</a:t>
            </a:r>
            <a:r>
              <a:rPr lang="en-US" sz="2400" b="1">
                <a:latin typeface="Times New Roman" panose="02020603050405020304" charset="0"/>
                <a:ea typeface="宋体" panose="02010600030101010101" pitchFamily="2" charset="-122"/>
              </a:rPr>
              <a:t>.</a:t>
            </a:r>
            <a:r>
              <a:rPr lang="zh-CN" sz="2400" b="1">
                <a:ea typeface="宋体" panose="02010600030101010101" pitchFamily="2" charset="-122"/>
              </a:rPr>
              <a:t>这种文体风格我因为它过分藻饰华丽已经存心放弃了。</a:t>
            </a:r>
            <a:endParaRPr lang="zh-CN" altLang="en-US" sz="2400" b="1"/>
          </a:p>
          <a:p>
            <a:endParaRPr lang="zh-CN" altLang="en-US" sz="2400" b="1"/>
          </a:p>
        </p:txBody>
      </p:sp>
      <p:sp>
        <p:nvSpPr>
          <p:cNvPr id="3" name="文本框 2"/>
          <p:cNvSpPr txBox="1"/>
          <p:nvPr/>
        </p:nvSpPr>
        <p:spPr>
          <a:xfrm>
            <a:off x="120650" y="583565"/>
            <a:ext cx="12071985" cy="82994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破拆法：rhet-(write写)+-or(名词后缀，表示人)+-ical(形容词后缀)：</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写作</a:t>
            </a:r>
            <a:r>
              <a:rPr lang="zh-CN" alt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人</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所使用的——修辞的。</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5" name="文本框 14"/>
          <p:cNvSpPr txBox="1"/>
          <p:nvPr/>
        </p:nvSpPr>
        <p:spPr>
          <a:xfrm>
            <a:off x="5396865" y="0"/>
            <a:ext cx="4554855" cy="583565"/>
          </a:xfrm>
          <a:prstGeom prst="rect">
            <a:avLst/>
          </a:prstGeom>
          <a:noFill/>
        </p:spPr>
        <p:txBody>
          <a:bodyPr wrap="square" rtlCol="0">
            <a:spAutoFit/>
          </a:bodyPr>
          <a:p>
            <a:pPr>
              <a:spcAft>
                <a:spcPts val="0"/>
              </a:spcAft>
              <a:buClrTx/>
              <a:buSzTx/>
              <a:buFontTx/>
            </a:pPr>
            <a:r>
              <a:rPr sz="3200" b="1">
                <a:solidFill>
                  <a:srgbClr val="7030A0"/>
                </a:solidFill>
                <a:latin typeface="微软雅黑" panose="020B0503020204020204" pitchFamily="34" charset="-122"/>
                <a:ea typeface="微软雅黑" panose="020B0503020204020204" pitchFamily="34" charset="-122"/>
                <a:sym typeface="+mn-ea"/>
              </a:rPr>
              <a:t>修辞的;修辞学的;夸张的</a:t>
            </a:r>
            <a:endParaRPr sz="3200" b="1">
              <a:solidFill>
                <a:srgbClr val="7030A0"/>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635" y="2676525"/>
            <a:ext cx="12192635" cy="243014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cs typeface="Times New Roman" panose="02020603050405020304" charset="0"/>
              </a:rPr>
              <a:t>57. metaphor ['metəfə]n. ________</a:t>
            </a:r>
            <a:endParaRPr lang="zh-CN" sz="3200" b="1">
              <a:latin typeface="Times New Roman" panose="02020603050405020304" charset="0"/>
              <a:ea typeface="宋体" panose="02010600030101010101" pitchFamily="2" charset="-122"/>
              <a:cs typeface="Times New Roman" panose="02020603050405020304" charset="0"/>
            </a:endParaRPr>
          </a:p>
          <a:p>
            <a:pPr indent="0"/>
            <a:endParaRPr lang="en-US" sz="2400" b="0">
              <a:latin typeface="Times New Roman" panose="02020603050405020304" charset="0"/>
              <a:ea typeface="宋体" panose="02010600030101010101" pitchFamily="2" charset="-122"/>
              <a:cs typeface="Times New Roman" panose="02020603050405020304" charset="0"/>
            </a:endParaRPr>
          </a:p>
          <a:p>
            <a:pPr indent="0"/>
            <a:endParaRPr lang="en-US" sz="2400" b="0">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In poetry the rose is often a </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metaphor</a:t>
            </a:r>
            <a:r>
              <a:rPr lang="en-US" sz="2400" b="1">
                <a:latin typeface="Times New Roman" panose="02020603050405020304" charset="0"/>
                <a:ea typeface="宋体" panose="02010600030101010101" pitchFamily="2" charset="-122"/>
                <a:cs typeface="Times New Roman" panose="02020603050405020304" charset="0"/>
              </a:rPr>
              <a:t> for love.</a:t>
            </a:r>
            <a:r>
              <a:rPr lang="zh-CN" sz="2400" b="1">
                <a:latin typeface="Times New Roman" panose="02020603050405020304" charset="0"/>
                <a:ea typeface="宋体" panose="02010600030101010101" pitchFamily="2" charset="-122"/>
                <a:cs typeface="Times New Roman" panose="02020603050405020304" charset="0"/>
              </a:rPr>
              <a:t>玫瑰在诗中通常作为爱的象征</a:t>
            </a:r>
            <a:r>
              <a:rPr lang="en-US" sz="2400" b="1">
                <a:latin typeface="Times New Roman" panose="02020603050405020304" charset="0"/>
                <a:ea typeface="宋体" panose="02010600030101010101" pitchFamily="2" charset="-122"/>
                <a:cs typeface="Times New Roman" panose="02020603050405020304" charset="0"/>
              </a:rPr>
              <a:t>.</a:t>
            </a:r>
            <a:endParaRPr lang="zh-CN" altLang="en-US" sz="2400" b="1">
              <a:latin typeface="Times New Roman" panose="02020603050405020304" charset="0"/>
              <a:cs typeface="Times New Roman" panose="02020603050405020304" charset="0"/>
            </a:endParaRPr>
          </a:p>
          <a:p>
            <a:endParaRPr lang="zh-CN" altLang="en-US" sz="2400" b="1">
              <a:latin typeface="Times New Roman" panose="02020603050405020304" charset="0"/>
              <a:cs typeface="Times New Roman" panose="02020603050405020304" charset="0"/>
            </a:endParaRPr>
          </a:p>
        </p:txBody>
      </p:sp>
      <p:sp>
        <p:nvSpPr>
          <p:cNvPr id="4" name="文本框 3"/>
          <p:cNvSpPr txBox="1"/>
          <p:nvPr/>
        </p:nvSpPr>
        <p:spPr>
          <a:xfrm>
            <a:off x="120650" y="3133090"/>
            <a:ext cx="10944225" cy="82994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破拆法：me(我)+tap(轻敲)+hor(horn号角)：助记：我轻敲着号角，唱出一段隐喻：“如果冬天已经来临，春天还会远吗？”</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635" y="4489450"/>
            <a:ext cx="12191365" cy="181483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58. personification [pə,sɒnɪfɪ'keɪʃ(ə)n]n. </a:t>
            </a:r>
            <a:r>
              <a:rPr lang="en-US" altLang="zh-CN" sz="3200" b="1">
                <a:ea typeface="宋体" panose="02010600030101010101" pitchFamily="2" charset="-122"/>
              </a:rPr>
              <a:t>______________</a:t>
            </a:r>
            <a:endParaRPr lang="zh-CN" sz="3200" b="1">
              <a:latin typeface="Times New Roman" panose="02020603050405020304" charset="0"/>
              <a:ea typeface="宋体" panose="02010600030101010101" pitchFamily="2" charset="-122"/>
            </a:endParaRPr>
          </a:p>
          <a:p>
            <a:pPr indent="0"/>
            <a:endParaRPr lang="en-US" sz="3200" b="0">
              <a:latin typeface="Times New Roman" panose="02020603050405020304" charset="0"/>
              <a:ea typeface="宋体" panose="02010600030101010101" pitchFamily="2" charset="-122"/>
            </a:endParaRPr>
          </a:p>
          <a:p>
            <a:pPr indent="0"/>
            <a:r>
              <a:rPr lang="en-US" sz="2400" b="1">
                <a:latin typeface="Times New Roman" panose="02020603050405020304" charset="0"/>
                <a:ea typeface="宋体" panose="02010600030101010101" pitchFamily="2" charset="-122"/>
              </a:rPr>
              <a:t>She was the </a:t>
            </a:r>
            <a:r>
              <a:rPr lang="en-US" sz="2400" b="1">
                <a:solidFill>
                  <a:schemeClr val="accent4">
                    <a:lumMod val="50000"/>
                  </a:schemeClr>
                </a:solidFill>
                <a:latin typeface="Times New Roman" panose="02020603050405020304" charset="0"/>
                <a:ea typeface="宋体" panose="02010600030101010101" pitchFamily="2" charset="-122"/>
              </a:rPr>
              <a:t>personification</a:t>
            </a:r>
            <a:r>
              <a:rPr lang="en-US" sz="2400" b="1">
                <a:latin typeface="Times New Roman" panose="02020603050405020304" charset="0"/>
                <a:ea typeface="宋体" panose="02010600030101010101" pitchFamily="2" charset="-122"/>
              </a:rPr>
              <a:t> of elegance.</a:t>
            </a:r>
            <a:r>
              <a:rPr lang="zh-CN" sz="2400" b="1">
                <a:latin typeface="Times New Roman" panose="02020603050405020304" charset="0"/>
                <a:ea typeface="宋体" panose="02010600030101010101" pitchFamily="2" charset="-122"/>
              </a:rPr>
              <a:t>她是优雅的化身。</a:t>
            </a:r>
            <a:endParaRPr lang="zh-CN" altLang="en-US" sz="2400" b="1"/>
          </a:p>
        </p:txBody>
      </p:sp>
      <p:sp>
        <p:nvSpPr>
          <p:cNvPr id="8" name="文本框 7"/>
          <p:cNvSpPr txBox="1"/>
          <p:nvPr/>
        </p:nvSpPr>
        <p:spPr>
          <a:xfrm>
            <a:off x="4316730" y="2610485"/>
            <a:ext cx="1998345" cy="583565"/>
          </a:xfrm>
          <a:prstGeom prst="rect">
            <a:avLst/>
          </a:prstGeom>
          <a:noFill/>
        </p:spPr>
        <p:txBody>
          <a:bodyPr wrap="square" rtlCol="0">
            <a:spAutoFit/>
          </a:bodyPr>
          <a:p>
            <a:pPr lvl="0" algn="l">
              <a:spcAft>
                <a:spcPts val="0"/>
              </a:spcAft>
              <a:buClrTx/>
              <a:buSzTx/>
              <a:buFontTx/>
            </a:pPr>
            <a:r>
              <a:rPr sz="3200" b="1">
                <a:solidFill>
                  <a:srgbClr val="7030A0"/>
                </a:solidFill>
                <a:latin typeface="微软雅黑" panose="020B0503020204020204" pitchFamily="34" charset="-122"/>
                <a:ea typeface="微软雅黑" panose="020B0503020204020204" pitchFamily="34" charset="-122"/>
                <a:sym typeface="+mn-ea"/>
              </a:rPr>
              <a:t>暗喻,隐喻</a:t>
            </a:r>
            <a:endParaRPr sz="3200" b="1">
              <a:solidFill>
                <a:srgbClr val="7030A0"/>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20650" y="5005070"/>
            <a:ext cx="1094422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词根词缀：person(人)+-ifi(-ify动词后缀)+cation(名词后缀)：拟人，化身</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0" name="文本框 9"/>
          <p:cNvSpPr txBox="1"/>
          <p:nvPr/>
        </p:nvSpPr>
        <p:spPr>
          <a:xfrm>
            <a:off x="6940550" y="4421505"/>
            <a:ext cx="3427730" cy="583565"/>
          </a:xfrm>
          <a:prstGeom prst="rect">
            <a:avLst/>
          </a:prstGeom>
          <a:noFill/>
        </p:spPr>
        <p:txBody>
          <a:bodyPr wrap="square" rtlCol="0">
            <a:spAutoFit/>
          </a:bodyPr>
          <a:p>
            <a:pPr lvl="0" algn="l">
              <a:spcAft>
                <a:spcPts val="0"/>
              </a:spcAft>
              <a:buClrTx/>
              <a:buSzTx/>
              <a:buFontTx/>
            </a:pPr>
            <a:r>
              <a:rPr sz="3200" b="1">
                <a:solidFill>
                  <a:srgbClr val="7030A0"/>
                </a:solidFill>
                <a:latin typeface="微软雅黑" panose="020B0503020204020204" pitchFamily="34" charset="-122"/>
                <a:ea typeface="微软雅黑" panose="020B0503020204020204" pitchFamily="34" charset="-122"/>
                <a:sym typeface="+mn-ea"/>
              </a:rPr>
              <a:t>人格化</a:t>
            </a:r>
            <a:r>
              <a:rPr lang="en-US" sz="3200" b="1">
                <a:solidFill>
                  <a:srgbClr val="7030A0"/>
                </a:solidFill>
                <a:latin typeface="微软雅黑" panose="020B0503020204020204" pitchFamily="34" charset="-122"/>
                <a:ea typeface="微软雅黑" panose="020B0503020204020204" pitchFamily="34" charset="-122"/>
                <a:sym typeface="+mn-ea"/>
              </a:rPr>
              <a:t>;</a:t>
            </a:r>
            <a:r>
              <a:rPr sz="3200" b="1">
                <a:solidFill>
                  <a:srgbClr val="7030A0"/>
                </a:solidFill>
                <a:latin typeface="微软雅黑" panose="020B0503020204020204" pitchFamily="34" charset="-122"/>
                <a:ea typeface="微软雅黑" panose="020B0503020204020204" pitchFamily="34" charset="-122"/>
                <a:sym typeface="+mn-ea"/>
              </a:rPr>
              <a:t>化身</a:t>
            </a:r>
            <a:r>
              <a:rPr lang="en-US" sz="3200" b="1">
                <a:solidFill>
                  <a:srgbClr val="7030A0"/>
                </a:solidFill>
                <a:latin typeface="微软雅黑" panose="020B0503020204020204" pitchFamily="34" charset="-122"/>
                <a:ea typeface="微软雅黑" panose="020B0503020204020204" pitchFamily="34" charset="-122"/>
                <a:sym typeface="+mn-ea"/>
              </a:rPr>
              <a:t>;</a:t>
            </a:r>
            <a:r>
              <a:rPr sz="3200" b="1">
                <a:solidFill>
                  <a:srgbClr val="7030A0"/>
                </a:solidFill>
                <a:latin typeface="微软雅黑" panose="020B0503020204020204" pitchFamily="34" charset="-122"/>
                <a:ea typeface="微软雅黑" panose="020B0503020204020204" pitchFamily="34" charset="-122"/>
                <a:sym typeface="+mn-ea"/>
              </a:rPr>
              <a:t>拟人</a:t>
            </a:r>
            <a:endParaRPr sz="3200" b="1">
              <a:solidFill>
                <a:srgbClr val="7030A0"/>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4" grpId="0"/>
      <p:bldP spid="8" grpId="0"/>
      <p:bldP spid="9" grpId="0"/>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1365" cy="489267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59. repeat [rɪ'piːt]vt.</a:t>
            </a:r>
            <a:r>
              <a:rPr lang="en-US" sz="3200" b="1">
                <a:latin typeface="Times New Roman" panose="02020603050405020304" charset="0"/>
                <a:ea typeface="宋体" panose="02010600030101010101" pitchFamily="2" charset="-122"/>
                <a:cs typeface="Times New Roman" panose="02020603050405020304" charset="0"/>
              </a:rPr>
              <a:t>&amp;vi.</a:t>
            </a:r>
            <a:r>
              <a:rPr lang="en-US" sz="3200" b="1">
                <a:latin typeface="Times New Roman" panose="02020603050405020304" charset="0"/>
                <a:ea typeface="宋体" panose="02010600030101010101" pitchFamily="2" charset="-122"/>
              </a:rPr>
              <a:t> </a:t>
            </a:r>
            <a:r>
              <a:rPr lang="en-US" altLang="zh-CN" sz="3200" b="1">
                <a:ea typeface="宋体" panose="02010600030101010101" pitchFamily="2" charset="-122"/>
              </a:rPr>
              <a:t>________</a:t>
            </a:r>
            <a:endParaRPr lang="zh-CN" sz="3200" b="1">
              <a:ea typeface="宋体" panose="02010600030101010101" pitchFamily="2" charset="-122"/>
            </a:endParaRPr>
          </a:p>
          <a:p>
            <a:pPr indent="0"/>
            <a:endParaRPr lang="en-US" sz="3200" b="0">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rPr>
              <a:t>________[repɪ'tɪʃ(ə)n]n. </a:t>
            </a:r>
            <a:r>
              <a:rPr lang="zh-CN" altLang="en-US" sz="3200" b="1">
                <a:latin typeface="Times New Roman" panose="02020603050405020304" charset="0"/>
                <a:ea typeface="宋体" panose="02010600030101010101" pitchFamily="2" charset="-122"/>
              </a:rPr>
              <a:t>重复</a:t>
            </a:r>
            <a:endParaRPr lang="zh-CN" altLang="en-US" sz="3200" b="1">
              <a:latin typeface="Times New Roman" panose="02020603050405020304" charset="0"/>
              <a:ea typeface="宋体" panose="02010600030101010101" pitchFamily="2" charset="-122"/>
            </a:endParaRPr>
          </a:p>
          <a:p>
            <a:pPr indent="0"/>
            <a:r>
              <a:rPr lang="en-US" sz="2400" b="1">
                <a:latin typeface="Times New Roman" panose="02020603050405020304" charset="0"/>
                <a:ea typeface="宋体" panose="02010600030101010101" pitchFamily="2" charset="-122"/>
              </a:rPr>
              <a:t>Female Australian superb fairy wrens were found to </a:t>
            </a:r>
            <a:r>
              <a:rPr lang="en-US" sz="2400" b="1">
                <a:solidFill>
                  <a:schemeClr val="accent4">
                    <a:lumMod val="50000"/>
                  </a:schemeClr>
                </a:solidFill>
                <a:latin typeface="Times New Roman" panose="02020603050405020304" charset="0"/>
                <a:ea typeface="宋体" panose="02010600030101010101" pitchFamily="2" charset="-122"/>
              </a:rPr>
              <a:t>repeat</a:t>
            </a:r>
            <a:r>
              <a:rPr lang="en-US" sz="2400" b="1">
                <a:latin typeface="Times New Roman" panose="02020603050405020304" charset="0"/>
                <a:ea typeface="宋体" panose="02010600030101010101" pitchFamily="2" charset="-122"/>
              </a:rPr>
              <a:t> one sound over and over again while hatching their eggs.</a:t>
            </a:r>
            <a:r>
              <a:rPr lang="en-US" sz="2400" b="1">
                <a:latin typeface="Times New Roman" panose="02020603050405020304" charset="0"/>
                <a:ea typeface="宋体" panose="02010600030101010101" pitchFamily="2" charset="-122"/>
                <a:cs typeface="Times New Roman" panose="02020603050405020304" charset="0"/>
              </a:rPr>
              <a:t>(2017</a:t>
            </a:r>
            <a:r>
              <a:rPr lang="zh-CN" sz="2400" b="1">
                <a:latin typeface="Times New Roman" panose="02020603050405020304" charset="0"/>
                <a:ea typeface="宋体" panose="02010600030101010101" pitchFamily="2" charset="-122"/>
              </a:rPr>
              <a:t>江苏</a:t>
            </a:r>
            <a:r>
              <a:rPr lang="en-US" sz="2400" b="1">
                <a:latin typeface="Times New Roman" panose="02020603050405020304" charset="0"/>
                <a:ea typeface="宋体" panose="02010600030101010101" pitchFamily="2" charset="-122"/>
              </a:rPr>
              <a:t>)</a:t>
            </a:r>
            <a:r>
              <a:rPr lang="zh-CN" sz="2400" b="1">
                <a:latin typeface="Times New Roman" panose="02020603050405020304" charset="0"/>
                <a:ea typeface="宋体" panose="02010600030101010101" pitchFamily="2" charset="-122"/>
              </a:rPr>
              <a:t>研究人员发现，澳大利亚细尾鹩莺在产卵时，会一遍又一遍地重复同一种声音。</a:t>
            </a:r>
            <a:r>
              <a:rPr lang="en-US" sz="2400" b="1">
                <a:latin typeface="Times New Roman" panose="02020603050405020304" charset="0"/>
                <a:ea typeface="宋体" panose="02010600030101010101" pitchFamily="2" charset="-122"/>
              </a:rPr>
              <a:t>Some people believe</a:t>
            </a:r>
            <a:r>
              <a:rPr lang="en-US" sz="2400" b="1">
                <a:latin typeface="Times New Roman" panose="02020603050405020304" charset="0"/>
                <a:ea typeface="宋体" panose="02010600030101010101" pitchFamily="2" charset="-122"/>
                <a:cs typeface="Times New Roman" panose="02020603050405020304" charset="0"/>
              </a:rPr>
              <a:t> whatever </a:t>
            </a:r>
            <a:r>
              <a:rPr lang="en-US" sz="2400" b="1">
                <a:latin typeface="Times New Roman" panose="02020603050405020304" charset="0"/>
                <a:ea typeface="宋体" panose="02010600030101010101" pitchFamily="2" charset="-122"/>
              </a:rPr>
              <a:t>has happened before or is happening now will </a:t>
            </a:r>
            <a:r>
              <a:rPr lang="en-US" sz="2400" b="1">
                <a:solidFill>
                  <a:schemeClr val="accent4">
                    <a:lumMod val="50000"/>
                  </a:schemeClr>
                </a:solidFill>
                <a:latin typeface="Times New Roman" panose="02020603050405020304" charset="0"/>
                <a:ea typeface="宋体" panose="02010600030101010101" pitchFamily="2" charset="-122"/>
              </a:rPr>
              <a:t>repeat</a:t>
            </a:r>
            <a:r>
              <a:rPr lang="en-US" sz="2400" b="1">
                <a:latin typeface="Times New Roman" panose="02020603050405020304" charset="0"/>
                <a:ea typeface="宋体" panose="02010600030101010101" pitchFamily="2" charset="-122"/>
              </a:rPr>
              <a:t> itself in the future.</a:t>
            </a:r>
            <a:r>
              <a:rPr lang="en-US" sz="2400" b="1">
                <a:latin typeface="Times New Roman" panose="02020603050405020304" charset="0"/>
                <a:ea typeface="宋体" panose="02010600030101010101" pitchFamily="2" charset="-122"/>
                <a:cs typeface="Times New Roman" panose="02020603050405020304" charset="0"/>
              </a:rPr>
              <a:t>(2014</a:t>
            </a:r>
            <a:r>
              <a:rPr lang="zh-CN" sz="2400" b="1">
                <a:latin typeface="Times New Roman" panose="02020603050405020304" charset="0"/>
                <a:ea typeface="宋体" panose="02010600030101010101" pitchFamily="2" charset="-122"/>
              </a:rPr>
              <a:t>北京</a:t>
            </a:r>
            <a:r>
              <a:rPr lang="en-US" sz="2400" b="1">
                <a:latin typeface="Times New Roman" panose="02020603050405020304" charset="0"/>
                <a:ea typeface="宋体" panose="02010600030101010101" pitchFamily="2" charset="-122"/>
              </a:rPr>
              <a:t>)</a:t>
            </a:r>
            <a:r>
              <a:rPr lang="zh-CN" sz="2400" b="1">
                <a:ea typeface="宋体" panose="02010600030101010101" pitchFamily="2" charset="-122"/>
              </a:rPr>
              <a:t>有些人相信，无论过去发生了什么，现在正在发生什么，将来都会重演。</a:t>
            </a:r>
            <a:endParaRPr lang="en-US" sz="2400" b="1">
              <a:latin typeface="Times New Roman" panose="02020603050405020304" charset="0"/>
              <a:ea typeface="宋体" panose="02010600030101010101" pitchFamily="2" charset="-122"/>
            </a:endParaRPr>
          </a:p>
          <a:p>
            <a:pPr indent="0"/>
            <a:r>
              <a:rPr lang="en-US" sz="2400" b="1">
                <a:solidFill>
                  <a:schemeClr val="accent4">
                    <a:lumMod val="50000"/>
                  </a:schemeClr>
                </a:solidFill>
                <a:latin typeface="Times New Roman" panose="02020603050405020304" charset="0"/>
                <a:ea typeface="宋体" panose="02010600030101010101" pitchFamily="2" charset="-122"/>
              </a:rPr>
              <a:t>Repetition</a:t>
            </a:r>
            <a:r>
              <a:rPr lang="en-US" sz="2400" b="1">
                <a:latin typeface="Times New Roman" panose="02020603050405020304" charset="0"/>
                <a:ea typeface="宋体" panose="02010600030101010101" pitchFamily="2" charset="-122"/>
              </a:rPr>
              <a:t> does not transform a lie into a truth. </a:t>
            </a:r>
            <a:r>
              <a:rPr lang="zh-CN" sz="2400" b="1">
                <a:ea typeface="宋体" panose="02010600030101010101" pitchFamily="2" charset="-122"/>
              </a:rPr>
              <a:t>重复并不能把谎言变成真理。</a:t>
            </a:r>
            <a:endParaRPr lang="zh-CN" altLang="en-US" sz="2400" b="1"/>
          </a:p>
        </p:txBody>
      </p:sp>
      <p:sp>
        <p:nvSpPr>
          <p:cNvPr id="8" name="文本框 7"/>
          <p:cNvSpPr txBox="1"/>
          <p:nvPr/>
        </p:nvSpPr>
        <p:spPr>
          <a:xfrm>
            <a:off x="4378325" y="0"/>
            <a:ext cx="1998345" cy="583565"/>
          </a:xfrm>
          <a:prstGeom prst="rect">
            <a:avLst/>
          </a:prstGeom>
          <a:noFill/>
        </p:spPr>
        <p:txBody>
          <a:bodyPr wrap="square" rtlCol="0">
            <a:spAutoFit/>
          </a:bodyPr>
          <a:p>
            <a:pPr lvl="0" algn="l">
              <a:spcAft>
                <a:spcPts val="0"/>
              </a:spcAft>
              <a:buClrTx/>
              <a:buSzTx/>
              <a:buFontTx/>
            </a:pPr>
            <a:r>
              <a:rPr sz="3200" b="1">
                <a:solidFill>
                  <a:srgbClr val="7030A0"/>
                </a:solidFill>
                <a:latin typeface="微软雅黑" panose="020B0503020204020204" pitchFamily="34" charset="-122"/>
                <a:ea typeface="微软雅黑" panose="020B0503020204020204" pitchFamily="34" charset="-122"/>
                <a:sym typeface="+mn-ea"/>
              </a:rPr>
              <a:t>重复</a:t>
            </a:r>
            <a:r>
              <a:rPr lang="en-US" sz="3200" b="1">
                <a:solidFill>
                  <a:srgbClr val="7030A0"/>
                </a:solidFill>
                <a:latin typeface="微软雅黑" panose="020B0503020204020204" pitchFamily="34" charset="-122"/>
                <a:ea typeface="微软雅黑" panose="020B0503020204020204" pitchFamily="34" charset="-122"/>
                <a:sym typeface="+mn-ea"/>
              </a:rPr>
              <a:t>,</a:t>
            </a:r>
            <a:r>
              <a:rPr sz="3200" b="1">
                <a:solidFill>
                  <a:srgbClr val="7030A0"/>
                </a:solidFill>
                <a:latin typeface="微软雅黑" panose="020B0503020204020204" pitchFamily="34" charset="-122"/>
                <a:ea typeface="微软雅黑" panose="020B0503020204020204" pitchFamily="34" charset="-122"/>
                <a:sym typeface="+mn-ea"/>
              </a:rPr>
              <a:t>重做</a:t>
            </a:r>
            <a:endParaRPr sz="3200" b="1">
              <a:solidFill>
                <a:srgbClr val="7030A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59690" y="502285"/>
            <a:ext cx="12071985" cy="521970"/>
          </a:xfrm>
          <a:prstGeom prst="rect">
            <a:avLst/>
          </a:prstGeom>
          <a:noFill/>
        </p:spPr>
        <p:txBody>
          <a:bodyPr wrap="square" rtlCol="0">
            <a:spAutoFit/>
          </a:bodyPr>
          <a:p>
            <a:pPr>
              <a:spcAft>
                <a:spcPts val="0"/>
              </a:spcAft>
              <a:buClrTx/>
              <a:buSzTx/>
              <a:buFontTx/>
            </a:pPr>
            <a:r>
              <a:rPr lang="zh-CN" sz="2800" b="1">
                <a:solidFill>
                  <a:schemeClr val="accent4">
                    <a:lumMod val="50000"/>
                  </a:schemeClr>
                </a:solidFill>
                <a:ea typeface="宋体" panose="02010600030101010101" pitchFamily="2" charset="-122"/>
                <a:sym typeface="+mn-ea"/>
              </a:rPr>
              <a:t>词根词缀：</a:t>
            </a:r>
            <a:r>
              <a:rPr lang="en-US" sz="2800" b="1">
                <a:solidFill>
                  <a:schemeClr val="accent4">
                    <a:lumMod val="50000"/>
                  </a:schemeClr>
                </a:solidFill>
                <a:latin typeface="Times New Roman" panose="02020603050405020304" charset="0"/>
                <a:ea typeface="宋体" panose="02010600030101010101" pitchFamily="2" charset="-122"/>
                <a:sym typeface="+mn-ea"/>
              </a:rPr>
              <a:t>re-(</a:t>
            </a:r>
            <a:r>
              <a:rPr lang="zh-CN" sz="2800" b="1">
                <a:solidFill>
                  <a:schemeClr val="accent4">
                    <a:lumMod val="50000"/>
                  </a:schemeClr>
                </a:solidFill>
                <a:ea typeface="宋体" panose="02010600030101010101" pitchFamily="2" charset="-122"/>
                <a:sym typeface="+mn-ea"/>
              </a:rPr>
              <a:t>再，又</a:t>
            </a:r>
            <a:r>
              <a:rPr lang="en-US" sz="2800" b="1">
                <a:solidFill>
                  <a:schemeClr val="accent4">
                    <a:lumMod val="50000"/>
                  </a:schemeClr>
                </a:solidFill>
                <a:latin typeface="Times New Roman" panose="02020603050405020304" charset="0"/>
                <a:ea typeface="宋体" panose="02010600030101010101" pitchFamily="2" charset="-122"/>
                <a:sym typeface="+mn-ea"/>
              </a:rPr>
              <a:t>)+peat-(pet-</a:t>
            </a:r>
            <a:r>
              <a:rPr lang="zh-CN" sz="2800" b="1">
                <a:solidFill>
                  <a:schemeClr val="accent4">
                    <a:lumMod val="50000"/>
                  </a:schemeClr>
                </a:solidFill>
                <a:ea typeface="宋体" panose="02010600030101010101" pitchFamily="2" charset="-122"/>
                <a:sym typeface="+mn-ea"/>
              </a:rPr>
              <a:t>寻求</a:t>
            </a:r>
            <a:r>
              <a:rPr lang="en-US" sz="2800" b="1">
                <a:solidFill>
                  <a:schemeClr val="accent4">
                    <a:lumMod val="50000"/>
                  </a:schemeClr>
                </a:solidFill>
                <a:latin typeface="Times New Roman" panose="02020603050405020304" charset="0"/>
                <a:ea typeface="宋体" panose="02010600030101010101" pitchFamily="2" charset="-122"/>
                <a:sym typeface="+mn-ea"/>
              </a:rPr>
              <a:t>)</a:t>
            </a:r>
            <a:r>
              <a:rPr lang="zh-CN" sz="2800" b="1">
                <a:solidFill>
                  <a:schemeClr val="accent4">
                    <a:lumMod val="50000"/>
                  </a:schemeClr>
                </a:solidFill>
                <a:ea typeface="宋体" panose="02010600030101010101" pitchFamily="2" charset="-122"/>
                <a:sym typeface="+mn-ea"/>
              </a:rPr>
              <a:t>：再次寻求结果</a:t>
            </a:r>
            <a:r>
              <a:rPr lang="en-US" sz="2800" b="1">
                <a:solidFill>
                  <a:schemeClr val="accent4">
                    <a:lumMod val="50000"/>
                  </a:schemeClr>
                </a:solidFill>
                <a:latin typeface="Times New Roman" panose="02020603050405020304" charset="0"/>
                <a:ea typeface="宋体" panose="02010600030101010101" pitchFamily="2" charset="-122"/>
                <a:sym typeface="+mn-ea"/>
              </a:rPr>
              <a:t>——</a:t>
            </a:r>
            <a:r>
              <a:rPr lang="zh-CN" sz="2800" b="1">
                <a:solidFill>
                  <a:schemeClr val="accent4">
                    <a:lumMod val="50000"/>
                  </a:schemeClr>
                </a:solidFill>
                <a:ea typeface="宋体" panose="02010600030101010101" pitchFamily="2" charset="-122"/>
                <a:sym typeface="+mn-ea"/>
              </a:rPr>
              <a:t>重复，重做</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59690" y="1024255"/>
            <a:ext cx="1746250" cy="521970"/>
          </a:xfrm>
          <a:prstGeom prst="rect">
            <a:avLst/>
          </a:prstGeom>
          <a:noFill/>
        </p:spPr>
        <p:txBody>
          <a:bodyPr wrap="square" rtlCol="0">
            <a:spAutoFit/>
          </a:bodyPr>
          <a:p>
            <a:pPr>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sym typeface="+mn-ea"/>
              </a:rPr>
              <a:t>repetition</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 name="图片 30" descr="pet-寻求填空"/>
          <p:cNvPicPr>
            <a:picLocks noChangeAspect="1"/>
          </p:cNvPicPr>
          <p:nvPr/>
        </p:nvPicPr>
        <p:blipFill>
          <a:blip r:embed="rId1"/>
          <a:stretch>
            <a:fillRect/>
          </a:stretch>
        </p:blipFill>
        <p:spPr>
          <a:xfrm>
            <a:off x="-635" y="3555365"/>
            <a:ext cx="12193270" cy="3302635"/>
          </a:xfrm>
          <a:prstGeom prst="rect">
            <a:avLst/>
          </a:prstGeom>
        </p:spPr>
      </p:pic>
      <p:sp>
        <p:nvSpPr>
          <p:cNvPr id="100" name="文本框 99"/>
          <p:cNvSpPr txBox="1"/>
          <p:nvPr/>
        </p:nvSpPr>
        <p:spPr>
          <a:xfrm>
            <a:off x="0" y="0"/>
            <a:ext cx="12191365" cy="3653790"/>
          </a:xfrm>
          <a:prstGeom prst="rect">
            <a:avLst/>
          </a:prstGeom>
          <a:noFill/>
          <a:ln w="9525">
            <a:noFill/>
          </a:ln>
        </p:spPr>
        <p:txBody>
          <a:bodyPr wrap="square">
            <a:spAutoFit/>
          </a:bodyPr>
          <a:p>
            <a:pPr indent="0" fontAlgn="auto">
              <a:lnSpc>
                <a:spcPts val="3500"/>
              </a:lnSpc>
            </a:pPr>
            <a:r>
              <a:rPr lang="en-US" sz="3200" b="1">
                <a:latin typeface="Times New Roman" panose="02020603050405020304" charset="0"/>
                <a:ea typeface="宋体" panose="02010600030101010101" pitchFamily="2" charset="-122"/>
              </a:rPr>
              <a:t>59. repeat [rɪ'piːt]vt.</a:t>
            </a:r>
            <a:r>
              <a:rPr lang="en-US" sz="3200" b="1">
                <a:latin typeface="Times New Roman" panose="02020603050405020304" charset="0"/>
                <a:ea typeface="宋体" panose="02010600030101010101" pitchFamily="2" charset="-122"/>
                <a:cs typeface="Times New Roman" panose="02020603050405020304" charset="0"/>
              </a:rPr>
              <a:t>&amp;vi.</a:t>
            </a:r>
            <a:r>
              <a:rPr lang="en-US" sz="3200" b="1">
                <a:latin typeface="Times New Roman" panose="02020603050405020304" charset="0"/>
                <a:ea typeface="宋体" panose="02010600030101010101" pitchFamily="2" charset="-122"/>
              </a:rPr>
              <a:t> </a:t>
            </a:r>
            <a:r>
              <a:rPr lang="en-US" altLang="zh-CN" sz="3200" b="1">
                <a:ea typeface="宋体" panose="02010600030101010101" pitchFamily="2" charset="-122"/>
              </a:rPr>
              <a:t>________</a:t>
            </a:r>
            <a:endParaRPr lang="zh-CN" sz="3200" b="1">
              <a:ea typeface="宋体" panose="02010600030101010101" pitchFamily="2" charset="-122"/>
            </a:endParaRPr>
          </a:p>
          <a:p>
            <a:pPr indent="0" fontAlgn="auto">
              <a:lnSpc>
                <a:spcPts val="3500"/>
              </a:lnSpc>
            </a:pPr>
            <a:endParaRPr lang="en-US" sz="3200" b="0">
              <a:latin typeface="Times New Roman" panose="02020603050405020304" charset="0"/>
              <a:ea typeface="宋体" panose="02010600030101010101" pitchFamily="2" charset="-122"/>
            </a:endParaRPr>
          </a:p>
          <a:p>
            <a:pPr indent="0" fontAlgn="auto">
              <a:lnSpc>
                <a:spcPts val="3500"/>
              </a:lnSpc>
            </a:pPr>
            <a:r>
              <a:rPr lang="en-US" sz="3200" b="1">
                <a:latin typeface="Times New Roman" panose="02020603050405020304" charset="0"/>
                <a:ea typeface="宋体" panose="02010600030101010101" pitchFamily="2" charset="-122"/>
              </a:rPr>
              <a:t>________[repɪ'tɪʃ(ə)n]n. </a:t>
            </a:r>
            <a:r>
              <a:rPr lang="zh-CN" altLang="en-US" sz="3200" b="1">
                <a:latin typeface="Times New Roman" panose="02020603050405020304" charset="0"/>
                <a:ea typeface="宋体" panose="02010600030101010101" pitchFamily="2" charset="-122"/>
              </a:rPr>
              <a:t>重复</a:t>
            </a:r>
            <a:endParaRPr lang="zh-CN" altLang="en-US" sz="3200" b="1">
              <a:latin typeface="Times New Roman" panose="02020603050405020304" charset="0"/>
              <a:ea typeface="宋体" panose="02010600030101010101" pitchFamily="2" charset="-122"/>
            </a:endParaRPr>
          </a:p>
          <a:p>
            <a:pPr indent="0"/>
            <a:r>
              <a:rPr lang="en-US" sz="2400" b="1" spc="-100">
                <a:latin typeface="Times New Roman" panose="02020603050405020304" charset="0"/>
                <a:ea typeface="宋体" panose="02010600030101010101" pitchFamily="2" charset="-122"/>
              </a:rPr>
              <a:t>Female Australian superb fairy wrens were found to </a:t>
            </a:r>
            <a:r>
              <a:rPr lang="en-US" sz="2400" b="1" spc="-100">
                <a:solidFill>
                  <a:schemeClr val="accent4">
                    <a:lumMod val="50000"/>
                  </a:schemeClr>
                </a:solidFill>
                <a:latin typeface="Times New Roman" panose="02020603050405020304" charset="0"/>
                <a:ea typeface="宋体" panose="02010600030101010101" pitchFamily="2" charset="-122"/>
              </a:rPr>
              <a:t>repeat</a:t>
            </a:r>
            <a:r>
              <a:rPr lang="en-US" sz="2400" b="1" spc="-100">
                <a:latin typeface="Times New Roman" panose="02020603050405020304" charset="0"/>
                <a:ea typeface="宋体" panose="02010600030101010101" pitchFamily="2" charset="-122"/>
              </a:rPr>
              <a:t> one sound over and over again while hatching their eggs.</a:t>
            </a:r>
            <a:r>
              <a:rPr lang="en-US" sz="2400" b="1" spc="-100">
                <a:latin typeface="Times New Roman" panose="02020603050405020304" charset="0"/>
                <a:ea typeface="宋体" panose="02010600030101010101" pitchFamily="2" charset="-122"/>
                <a:cs typeface="Times New Roman" panose="02020603050405020304" charset="0"/>
              </a:rPr>
              <a:t>(2017</a:t>
            </a:r>
            <a:r>
              <a:rPr lang="zh-CN" sz="2400" b="1" spc="-100">
                <a:latin typeface="Times New Roman" panose="02020603050405020304" charset="0"/>
                <a:ea typeface="宋体" panose="02010600030101010101" pitchFamily="2" charset="-122"/>
              </a:rPr>
              <a:t>江苏</a:t>
            </a:r>
            <a:r>
              <a:rPr lang="en-US" sz="2400" b="1" spc="-100">
                <a:latin typeface="Times New Roman" panose="02020603050405020304" charset="0"/>
                <a:ea typeface="宋体" panose="02010600030101010101" pitchFamily="2" charset="-122"/>
              </a:rPr>
              <a:t>)</a:t>
            </a:r>
            <a:r>
              <a:rPr lang="zh-CN" sz="2400" b="1" spc="-100">
                <a:latin typeface="Times New Roman" panose="02020603050405020304" charset="0"/>
                <a:ea typeface="宋体" panose="02010600030101010101" pitchFamily="2" charset="-122"/>
              </a:rPr>
              <a:t>研究人员发现，澳大利亚细尾鹩莺在产卵时，会一遍又一遍地重复同一种声音。</a:t>
            </a:r>
            <a:r>
              <a:rPr lang="en-US" sz="2400" b="1" spc="-100">
                <a:latin typeface="Times New Roman" panose="02020603050405020304" charset="0"/>
                <a:ea typeface="宋体" panose="02010600030101010101" pitchFamily="2" charset="-122"/>
              </a:rPr>
              <a:t>Some people believe</a:t>
            </a:r>
            <a:r>
              <a:rPr lang="en-US" sz="2400" b="1" spc="-100">
                <a:latin typeface="Times New Roman" panose="02020603050405020304" charset="0"/>
                <a:ea typeface="宋体" panose="02010600030101010101" pitchFamily="2" charset="-122"/>
                <a:cs typeface="Times New Roman" panose="02020603050405020304" charset="0"/>
              </a:rPr>
              <a:t> whatever </a:t>
            </a:r>
            <a:r>
              <a:rPr lang="en-US" sz="2400" b="1" spc="-100">
                <a:latin typeface="Times New Roman" panose="02020603050405020304" charset="0"/>
                <a:ea typeface="宋体" panose="02010600030101010101" pitchFamily="2" charset="-122"/>
              </a:rPr>
              <a:t>has happened before or is happening now will </a:t>
            </a:r>
            <a:r>
              <a:rPr lang="en-US" sz="2400" b="1" spc="-100">
                <a:solidFill>
                  <a:schemeClr val="accent4">
                    <a:lumMod val="50000"/>
                  </a:schemeClr>
                </a:solidFill>
                <a:latin typeface="Times New Roman" panose="02020603050405020304" charset="0"/>
                <a:ea typeface="宋体" panose="02010600030101010101" pitchFamily="2" charset="-122"/>
              </a:rPr>
              <a:t>repeat</a:t>
            </a:r>
            <a:r>
              <a:rPr lang="en-US" sz="2400" b="1" spc="-100">
                <a:latin typeface="Times New Roman" panose="02020603050405020304" charset="0"/>
                <a:ea typeface="宋体" panose="02010600030101010101" pitchFamily="2" charset="-122"/>
              </a:rPr>
              <a:t> itself in the future.</a:t>
            </a:r>
            <a:r>
              <a:rPr lang="en-US" sz="2400" b="1" spc="-100">
                <a:latin typeface="Times New Roman" panose="02020603050405020304" charset="0"/>
                <a:ea typeface="宋体" panose="02010600030101010101" pitchFamily="2" charset="-122"/>
                <a:cs typeface="Times New Roman" panose="02020603050405020304" charset="0"/>
              </a:rPr>
              <a:t>(2014</a:t>
            </a:r>
            <a:r>
              <a:rPr lang="zh-CN" sz="2400" b="1" spc="-100">
                <a:latin typeface="Times New Roman" panose="02020603050405020304" charset="0"/>
                <a:ea typeface="宋体" panose="02010600030101010101" pitchFamily="2" charset="-122"/>
              </a:rPr>
              <a:t>北京</a:t>
            </a:r>
            <a:r>
              <a:rPr lang="en-US" sz="2400" b="1" spc="-100">
                <a:latin typeface="Times New Roman" panose="02020603050405020304" charset="0"/>
                <a:ea typeface="宋体" panose="02010600030101010101" pitchFamily="2" charset="-122"/>
              </a:rPr>
              <a:t>) </a:t>
            </a:r>
            <a:r>
              <a:rPr lang="zh-CN" sz="2400" b="1" spc="-100">
                <a:ea typeface="宋体" panose="02010600030101010101" pitchFamily="2" charset="-122"/>
              </a:rPr>
              <a:t>有些人相信，无论过去发生了什么，现在正在发生什么，将来都会重演。</a:t>
            </a:r>
            <a:endParaRPr lang="en-US" sz="2400" b="1" spc="-100">
              <a:latin typeface="Times New Roman" panose="02020603050405020304" charset="0"/>
              <a:ea typeface="宋体" panose="02010600030101010101" pitchFamily="2" charset="-122"/>
            </a:endParaRPr>
          </a:p>
          <a:p>
            <a:pPr indent="0"/>
            <a:r>
              <a:rPr lang="en-US" sz="2400" b="1" spc="-100">
                <a:solidFill>
                  <a:schemeClr val="accent4">
                    <a:lumMod val="50000"/>
                  </a:schemeClr>
                </a:solidFill>
                <a:latin typeface="Times New Roman" panose="02020603050405020304" charset="0"/>
                <a:ea typeface="宋体" panose="02010600030101010101" pitchFamily="2" charset="-122"/>
              </a:rPr>
              <a:t>Repetition</a:t>
            </a:r>
            <a:r>
              <a:rPr lang="en-US" sz="2400" b="1" spc="-100">
                <a:latin typeface="Times New Roman" panose="02020603050405020304" charset="0"/>
                <a:ea typeface="宋体" panose="02010600030101010101" pitchFamily="2" charset="-122"/>
              </a:rPr>
              <a:t> does not transform a lie into a truth. </a:t>
            </a:r>
            <a:r>
              <a:rPr lang="zh-CN" sz="2400" b="1" spc="-100">
                <a:ea typeface="宋体" panose="02010600030101010101" pitchFamily="2" charset="-122"/>
              </a:rPr>
              <a:t>重复并不能把谎言变成真理。</a:t>
            </a:r>
            <a:endParaRPr lang="zh-CN" altLang="en-US" sz="2400" b="1" spc="-100"/>
          </a:p>
        </p:txBody>
      </p:sp>
      <p:sp>
        <p:nvSpPr>
          <p:cNvPr id="23" name="文本框 22"/>
          <p:cNvSpPr txBox="1"/>
          <p:nvPr/>
        </p:nvSpPr>
        <p:spPr>
          <a:xfrm>
            <a:off x="3784600" y="4946015"/>
            <a:ext cx="1954530" cy="521970"/>
          </a:xfrm>
          <a:prstGeom prst="rect">
            <a:avLst/>
          </a:prstGeom>
          <a:noFill/>
        </p:spPr>
        <p:txBody>
          <a:bodyPr wrap="square" rtlCol="0">
            <a:spAutoFit/>
          </a:bodyPr>
          <a:p>
            <a:pPr algn="l"/>
            <a:r>
              <a:rPr lang="zh-CN" altLang="en-US" sz="2800" b="1">
                <a:solidFill>
                  <a:srgbClr val="7030A0"/>
                </a:solidFill>
                <a:latin typeface="Times New Roman" panose="02020603050405020304" charset="0"/>
                <a:cs typeface="Times New Roman" panose="02020603050405020304" charset="0"/>
                <a:sym typeface="+mn-ea"/>
              </a:rPr>
              <a:t>追求</a:t>
            </a:r>
            <a:r>
              <a:rPr lang="en-US" altLang="zh-CN" sz="2800" b="1">
                <a:solidFill>
                  <a:srgbClr val="7030A0"/>
                </a:solidFill>
                <a:latin typeface="Times New Roman" panose="02020603050405020304" charset="0"/>
                <a:cs typeface="Times New Roman" panose="02020603050405020304" charset="0"/>
                <a:sym typeface="+mn-ea"/>
              </a:rPr>
              <a:t>,</a:t>
            </a:r>
            <a:r>
              <a:rPr lang="zh-CN" altLang="en-US" sz="2800" b="1">
                <a:solidFill>
                  <a:srgbClr val="7030A0"/>
                </a:solidFill>
                <a:latin typeface="Times New Roman" panose="02020603050405020304" charset="0"/>
                <a:cs typeface="Times New Roman" panose="02020603050405020304" charset="0"/>
                <a:sym typeface="+mn-ea"/>
              </a:rPr>
              <a:t>追寻</a:t>
            </a:r>
            <a:endParaRPr lang="zh-CN" altLang="en-US" sz="2800" b="1">
              <a:solidFill>
                <a:srgbClr val="7030A0"/>
              </a:solidFill>
              <a:latin typeface="Times New Roman" panose="02020603050405020304" charset="0"/>
              <a:cs typeface="Times New Roman" panose="02020603050405020304" charset="0"/>
              <a:sym typeface="+mn-ea"/>
            </a:endParaRPr>
          </a:p>
        </p:txBody>
      </p:sp>
      <p:sp>
        <p:nvSpPr>
          <p:cNvPr id="24" name="文本框 23"/>
          <p:cNvSpPr txBox="1"/>
          <p:nvPr/>
        </p:nvSpPr>
        <p:spPr>
          <a:xfrm>
            <a:off x="7204075" y="4366260"/>
            <a:ext cx="1954530" cy="398780"/>
          </a:xfrm>
          <a:prstGeom prst="rect">
            <a:avLst/>
          </a:prstGeom>
          <a:noFill/>
        </p:spPr>
        <p:txBody>
          <a:bodyPr wrap="square" rtlCol="0">
            <a:spAutoFit/>
          </a:bodyPr>
          <a:p>
            <a:pPr algn="l"/>
            <a:r>
              <a:rPr sz="2000" b="1">
                <a:solidFill>
                  <a:srgbClr val="7030A0"/>
                </a:solidFill>
                <a:latin typeface="Times New Roman" panose="02020603050405020304" charset="0"/>
                <a:cs typeface="Times New Roman" panose="02020603050405020304" charset="0"/>
                <a:sym typeface="+mn-ea"/>
              </a:rPr>
              <a:t>比赛</a:t>
            </a:r>
            <a:r>
              <a:rPr lang="en-US" sz="2000" b="1">
                <a:solidFill>
                  <a:srgbClr val="7030A0"/>
                </a:solidFill>
                <a:latin typeface="Times New Roman" panose="02020603050405020304" charset="0"/>
                <a:cs typeface="Times New Roman" panose="02020603050405020304" charset="0"/>
                <a:sym typeface="+mn-ea"/>
              </a:rPr>
              <a:t>;</a:t>
            </a:r>
            <a:r>
              <a:rPr sz="2000" b="1">
                <a:solidFill>
                  <a:srgbClr val="7030A0"/>
                </a:solidFill>
                <a:latin typeface="Times New Roman" panose="02020603050405020304" charset="0"/>
                <a:cs typeface="Times New Roman" panose="02020603050405020304" charset="0"/>
                <a:sym typeface="+mn-ea"/>
              </a:rPr>
              <a:t>竞争</a:t>
            </a:r>
            <a:endParaRPr sz="2000" b="1">
              <a:solidFill>
                <a:srgbClr val="7030A0"/>
              </a:solidFill>
              <a:latin typeface="Times New Roman" panose="02020603050405020304" charset="0"/>
              <a:cs typeface="Times New Roman" panose="02020603050405020304" charset="0"/>
              <a:sym typeface="+mn-ea"/>
            </a:endParaRPr>
          </a:p>
        </p:txBody>
      </p:sp>
      <p:sp>
        <p:nvSpPr>
          <p:cNvPr id="25" name="文本框 24"/>
          <p:cNvSpPr txBox="1"/>
          <p:nvPr/>
        </p:nvSpPr>
        <p:spPr>
          <a:xfrm>
            <a:off x="9961880" y="3822700"/>
            <a:ext cx="1954530" cy="398780"/>
          </a:xfrm>
          <a:prstGeom prst="rect">
            <a:avLst/>
          </a:prstGeom>
          <a:noFill/>
        </p:spPr>
        <p:txBody>
          <a:bodyPr wrap="square" rtlCol="0">
            <a:spAutoFit/>
          </a:bodyPr>
          <a:p>
            <a:pPr algn="l"/>
            <a:r>
              <a:rPr sz="2000" b="1">
                <a:solidFill>
                  <a:srgbClr val="7030A0"/>
                </a:solidFill>
                <a:latin typeface="Times New Roman" panose="02020603050405020304" charset="0"/>
                <a:cs typeface="Times New Roman" panose="02020603050405020304" charset="0"/>
                <a:sym typeface="+mn-ea"/>
              </a:rPr>
              <a:t>竞争</a:t>
            </a:r>
            <a:r>
              <a:rPr lang="en-US" sz="2000" b="1">
                <a:solidFill>
                  <a:srgbClr val="7030A0"/>
                </a:solidFill>
                <a:latin typeface="Times New Roman" panose="02020603050405020304" charset="0"/>
                <a:cs typeface="Times New Roman" panose="02020603050405020304" charset="0"/>
                <a:sym typeface="+mn-ea"/>
              </a:rPr>
              <a:t>;</a:t>
            </a:r>
            <a:r>
              <a:rPr sz="2000" b="1">
                <a:solidFill>
                  <a:srgbClr val="7030A0"/>
                </a:solidFill>
                <a:latin typeface="Times New Roman" panose="02020603050405020304" charset="0"/>
                <a:cs typeface="Times New Roman" panose="02020603050405020304" charset="0"/>
                <a:sym typeface="+mn-ea"/>
              </a:rPr>
              <a:t>比赛</a:t>
            </a:r>
            <a:endParaRPr sz="2000" b="1">
              <a:solidFill>
                <a:srgbClr val="7030A0"/>
              </a:solidFill>
              <a:latin typeface="Times New Roman" panose="02020603050405020304" charset="0"/>
              <a:cs typeface="Times New Roman" panose="02020603050405020304" charset="0"/>
              <a:sym typeface="+mn-ea"/>
            </a:endParaRPr>
          </a:p>
        </p:txBody>
      </p:sp>
      <p:sp>
        <p:nvSpPr>
          <p:cNvPr id="26" name="文本框 25"/>
          <p:cNvSpPr txBox="1"/>
          <p:nvPr/>
        </p:nvSpPr>
        <p:spPr>
          <a:xfrm>
            <a:off x="8789670" y="4366260"/>
            <a:ext cx="1954530" cy="398780"/>
          </a:xfrm>
          <a:prstGeom prst="rect">
            <a:avLst/>
          </a:prstGeom>
          <a:noFill/>
        </p:spPr>
        <p:txBody>
          <a:bodyPr wrap="square" rtlCol="0">
            <a:spAutoFit/>
          </a:bodyPr>
          <a:p>
            <a:pPr algn="l"/>
            <a:r>
              <a:rPr sz="2000" b="1">
                <a:solidFill>
                  <a:schemeClr val="accent4">
                    <a:lumMod val="50000"/>
                  </a:schemeClr>
                </a:solidFill>
                <a:latin typeface="Times New Roman" panose="02020603050405020304" charset="0"/>
                <a:cs typeface="Times New Roman" panose="02020603050405020304" charset="0"/>
                <a:sym typeface="+mn-ea"/>
              </a:rPr>
              <a:t>compete for</a:t>
            </a:r>
            <a:endParaRPr sz="2000" b="1">
              <a:solidFill>
                <a:schemeClr val="accent4">
                  <a:lumMod val="50000"/>
                </a:schemeClr>
              </a:solidFill>
              <a:latin typeface="Times New Roman" panose="02020603050405020304" charset="0"/>
              <a:cs typeface="Times New Roman" panose="02020603050405020304" charset="0"/>
              <a:sym typeface="+mn-ea"/>
            </a:endParaRPr>
          </a:p>
        </p:txBody>
      </p:sp>
      <p:sp>
        <p:nvSpPr>
          <p:cNvPr id="27" name="文本框 26"/>
          <p:cNvSpPr txBox="1"/>
          <p:nvPr/>
        </p:nvSpPr>
        <p:spPr>
          <a:xfrm>
            <a:off x="8512810" y="4874260"/>
            <a:ext cx="2508250" cy="398780"/>
          </a:xfrm>
          <a:prstGeom prst="rect">
            <a:avLst/>
          </a:prstGeom>
          <a:noFill/>
        </p:spPr>
        <p:txBody>
          <a:bodyPr wrap="square" rtlCol="0">
            <a:spAutoFit/>
          </a:bodyPr>
          <a:p>
            <a:pPr algn="l"/>
            <a:r>
              <a:rPr sz="2000" b="1">
                <a:solidFill>
                  <a:schemeClr val="accent4">
                    <a:lumMod val="50000"/>
                  </a:schemeClr>
                </a:solidFill>
                <a:latin typeface="Times New Roman" panose="02020603050405020304" charset="0"/>
                <a:cs typeface="Times New Roman" panose="02020603050405020304" charset="0"/>
                <a:sym typeface="+mn-ea"/>
              </a:rPr>
              <a:t>compete with/against</a:t>
            </a:r>
            <a:endParaRPr sz="2000" b="1">
              <a:solidFill>
                <a:schemeClr val="accent4">
                  <a:lumMod val="50000"/>
                </a:schemeClr>
              </a:solidFill>
              <a:latin typeface="Times New Roman" panose="02020603050405020304" charset="0"/>
              <a:cs typeface="Times New Roman" panose="02020603050405020304" charset="0"/>
              <a:sym typeface="+mn-ea"/>
            </a:endParaRPr>
          </a:p>
        </p:txBody>
      </p:sp>
      <p:sp>
        <p:nvSpPr>
          <p:cNvPr id="28" name="文本框 27"/>
          <p:cNvSpPr txBox="1"/>
          <p:nvPr/>
        </p:nvSpPr>
        <p:spPr>
          <a:xfrm>
            <a:off x="7460615" y="5518785"/>
            <a:ext cx="1954530" cy="398780"/>
          </a:xfrm>
          <a:prstGeom prst="rect">
            <a:avLst/>
          </a:prstGeom>
          <a:noFill/>
        </p:spPr>
        <p:txBody>
          <a:bodyPr wrap="square" rtlCol="0">
            <a:spAutoFit/>
          </a:bodyPr>
          <a:p>
            <a:pPr algn="l"/>
            <a:r>
              <a:rPr sz="2000" b="1">
                <a:solidFill>
                  <a:srgbClr val="7030A0"/>
                </a:solidFill>
                <a:latin typeface="Times New Roman" panose="02020603050405020304" charset="0"/>
                <a:cs typeface="Times New Roman" panose="02020603050405020304" charset="0"/>
                <a:sym typeface="+mn-ea"/>
              </a:rPr>
              <a:t>能力</a:t>
            </a:r>
            <a:endParaRPr sz="2000" b="1">
              <a:solidFill>
                <a:srgbClr val="7030A0"/>
              </a:solidFill>
              <a:latin typeface="Times New Roman" panose="02020603050405020304" charset="0"/>
              <a:cs typeface="Times New Roman" panose="02020603050405020304" charset="0"/>
              <a:sym typeface="+mn-ea"/>
            </a:endParaRPr>
          </a:p>
        </p:txBody>
      </p:sp>
      <p:sp>
        <p:nvSpPr>
          <p:cNvPr id="29" name="文本框 28"/>
          <p:cNvSpPr txBox="1"/>
          <p:nvPr/>
        </p:nvSpPr>
        <p:spPr>
          <a:xfrm>
            <a:off x="9816465" y="5518785"/>
            <a:ext cx="1954530" cy="398780"/>
          </a:xfrm>
          <a:prstGeom prst="rect">
            <a:avLst/>
          </a:prstGeom>
          <a:noFill/>
        </p:spPr>
        <p:txBody>
          <a:bodyPr wrap="square" rtlCol="0">
            <a:spAutoFit/>
          </a:bodyPr>
          <a:p>
            <a:pPr algn="l"/>
            <a:r>
              <a:rPr sz="2000" b="1">
                <a:solidFill>
                  <a:srgbClr val="7030A0"/>
                </a:solidFill>
                <a:latin typeface="Times New Roman" panose="02020603050405020304" charset="0"/>
                <a:cs typeface="Times New Roman" panose="02020603050405020304" charset="0"/>
                <a:sym typeface="+mn-ea"/>
              </a:rPr>
              <a:t>有能力的</a:t>
            </a:r>
            <a:endParaRPr sz="2000" b="1">
              <a:solidFill>
                <a:srgbClr val="7030A0"/>
              </a:solidFill>
              <a:latin typeface="Times New Roman" panose="02020603050405020304" charset="0"/>
              <a:cs typeface="Times New Roman" panose="02020603050405020304" charset="0"/>
              <a:sym typeface="+mn-ea"/>
            </a:endParaRPr>
          </a:p>
        </p:txBody>
      </p:sp>
      <p:sp>
        <p:nvSpPr>
          <p:cNvPr id="31" name="文本框 30"/>
          <p:cNvSpPr txBox="1"/>
          <p:nvPr/>
        </p:nvSpPr>
        <p:spPr>
          <a:xfrm>
            <a:off x="6929120" y="6178550"/>
            <a:ext cx="1365885" cy="398780"/>
          </a:xfrm>
          <a:prstGeom prst="rect">
            <a:avLst/>
          </a:prstGeom>
          <a:noFill/>
        </p:spPr>
        <p:txBody>
          <a:bodyPr wrap="square" rtlCol="0">
            <a:spAutoFit/>
          </a:bodyPr>
          <a:p>
            <a:pPr algn="l"/>
            <a:r>
              <a:rPr sz="2000" b="1">
                <a:solidFill>
                  <a:srgbClr val="7030A0"/>
                </a:solidFill>
                <a:latin typeface="Times New Roman" panose="02020603050405020304" charset="0"/>
                <a:cs typeface="Times New Roman" panose="02020603050405020304" charset="0"/>
                <a:sym typeface="+mn-ea"/>
              </a:rPr>
              <a:t>重复</a:t>
            </a:r>
            <a:r>
              <a:rPr lang="en-US" sz="2000" b="1">
                <a:solidFill>
                  <a:srgbClr val="7030A0"/>
                </a:solidFill>
                <a:latin typeface="Times New Roman" panose="02020603050405020304" charset="0"/>
                <a:cs typeface="Times New Roman" panose="02020603050405020304" charset="0"/>
                <a:sym typeface="+mn-ea"/>
              </a:rPr>
              <a:t>;</a:t>
            </a:r>
            <a:r>
              <a:rPr sz="2000" b="1">
                <a:solidFill>
                  <a:srgbClr val="7030A0"/>
                </a:solidFill>
                <a:latin typeface="Times New Roman" panose="02020603050405020304" charset="0"/>
                <a:cs typeface="Times New Roman" panose="02020603050405020304" charset="0"/>
                <a:sym typeface="+mn-ea"/>
              </a:rPr>
              <a:t>重做</a:t>
            </a:r>
            <a:endParaRPr sz="2000" b="1">
              <a:solidFill>
                <a:srgbClr val="7030A0"/>
              </a:solidFill>
              <a:latin typeface="Times New Roman" panose="02020603050405020304" charset="0"/>
              <a:cs typeface="Times New Roman" panose="02020603050405020304" charset="0"/>
              <a:sym typeface="+mn-ea"/>
            </a:endParaRPr>
          </a:p>
        </p:txBody>
      </p:sp>
      <p:sp>
        <p:nvSpPr>
          <p:cNvPr id="32" name="文本框 31"/>
          <p:cNvSpPr txBox="1"/>
          <p:nvPr/>
        </p:nvSpPr>
        <p:spPr>
          <a:xfrm>
            <a:off x="9627235" y="6178550"/>
            <a:ext cx="1954530" cy="398780"/>
          </a:xfrm>
          <a:prstGeom prst="rect">
            <a:avLst/>
          </a:prstGeom>
          <a:noFill/>
        </p:spPr>
        <p:txBody>
          <a:bodyPr wrap="square" rtlCol="0">
            <a:spAutoFit/>
          </a:bodyPr>
          <a:p>
            <a:pPr algn="l"/>
            <a:r>
              <a:rPr sz="2000" b="1">
                <a:solidFill>
                  <a:srgbClr val="7030A0"/>
                </a:solidFill>
                <a:latin typeface="Times New Roman" panose="02020603050405020304" charset="0"/>
                <a:cs typeface="Times New Roman" panose="02020603050405020304" charset="0"/>
                <a:sym typeface="+mn-ea"/>
              </a:rPr>
              <a:t>重复</a:t>
            </a:r>
            <a:endParaRPr sz="2000" b="1">
              <a:solidFill>
                <a:srgbClr val="7030A0"/>
              </a:solidFill>
              <a:latin typeface="Times New Roman" panose="02020603050405020304" charset="0"/>
              <a:cs typeface="Times New Roman" panose="02020603050405020304" charset="0"/>
              <a:sym typeface="+mn-ea"/>
            </a:endParaRPr>
          </a:p>
        </p:txBody>
      </p:sp>
      <p:sp>
        <p:nvSpPr>
          <p:cNvPr id="33" name="文本框 32"/>
          <p:cNvSpPr txBox="1"/>
          <p:nvPr/>
        </p:nvSpPr>
        <p:spPr>
          <a:xfrm>
            <a:off x="1247140" y="4711700"/>
            <a:ext cx="1954530" cy="398780"/>
          </a:xfrm>
          <a:prstGeom prst="rect">
            <a:avLst/>
          </a:prstGeom>
          <a:noFill/>
        </p:spPr>
        <p:txBody>
          <a:bodyPr wrap="square" rtlCol="0">
            <a:spAutoFit/>
          </a:bodyPr>
          <a:p>
            <a:pPr algn="l"/>
            <a:r>
              <a:rPr sz="2000" b="1">
                <a:solidFill>
                  <a:srgbClr val="7030A0"/>
                </a:solidFill>
                <a:latin typeface="Times New Roman" panose="02020603050405020304" charset="0"/>
                <a:cs typeface="Times New Roman" panose="02020603050405020304" charset="0"/>
                <a:sym typeface="+mn-ea"/>
              </a:rPr>
              <a:t>胃口</a:t>
            </a:r>
            <a:r>
              <a:rPr lang="en-US" sz="2000" b="1">
                <a:solidFill>
                  <a:srgbClr val="7030A0"/>
                </a:solidFill>
                <a:latin typeface="Times New Roman" panose="02020603050405020304" charset="0"/>
                <a:cs typeface="Times New Roman" panose="02020603050405020304" charset="0"/>
                <a:sym typeface="+mn-ea"/>
              </a:rPr>
              <a:t>;</a:t>
            </a:r>
            <a:r>
              <a:rPr sz="2000" b="1">
                <a:solidFill>
                  <a:srgbClr val="7030A0"/>
                </a:solidFill>
                <a:latin typeface="Times New Roman" panose="02020603050405020304" charset="0"/>
                <a:cs typeface="Times New Roman" panose="02020603050405020304" charset="0"/>
                <a:sym typeface="+mn-ea"/>
              </a:rPr>
              <a:t>食欲</a:t>
            </a:r>
            <a:endParaRPr sz="2000" b="1">
              <a:solidFill>
                <a:srgbClr val="7030A0"/>
              </a:solidFill>
              <a:latin typeface="Times New Roman" panose="02020603050405020304" charset="0"/>
              <a:cs typeface="Times New Roman" panose="02020603050405020304" charset="0"/>
              <a:sym typeface="+mn-ea"/>
            </a:endParaRPr>
          </a:p>
        </p:txBody>
      </p:sp>
      <p:sp>
        <p:nvSpPr>
          <p:cNvPr id="34" name="文本框 33"/>
          <p:cNvSpPr txBox="1"/>
          <p:nvPr/>
        </p:nvSpPr>
        <p:spPr>
          <a:xfrm>
            <a:off x="1653540" y="5382260"/>
            <a:ext cx="1954530" cy="398780"/>
          </a:xfrm>
          <a:prstGeom prst="rect">
            <a:avLst/>
          </a:prstGeom>
          <a:noFill/>
        </p:spPr>
        <p:txBody>
          <a:bodyPr wrap="square" rtlCol="0">
            <a:spAutoFit/>
          </a:bodyPr>
          <a:p>
            <a:pPr algn="l"/>
            <a:r>
              <a:rPr sz="2000" b="1">
                <a:solidFill>
                  <a:srgbClr val="7030A0"/>
                </a:solidFill>
                <a:latin typeface="Times New Roman" panose="02020603050405020304" charset="0"/>
                <a:cs typeface="Times New Roman" panose="02020603050405020304" charset="0"/>
                <a:sym typeface="+mn-ea"/>
              </a:rPr>
              <a:t>请愿</a:t>
            </a:r>
            <a:endParaRPr sz="2000" b="1">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4398645" y="0"/>
            <a:ext cx="1998345" cy="583565"/>
          </a:xfrm>
          <a:prstGeom prst="rect">
            <a:avLst/>
          </a:prstGeom>
          <a:noFill/>
        </p:spPr>
        <p:txBody>
          <a:bodyPr wrap="square" rtlCol="0">
            <a:spAutoFit/>
          </a:bodyPr>
          <a:p>
            <a:pPr lvl="0" algn="l">
              <a:spcAft>
                <a:spcPts val="0"/>
              </a:spcAft>
              <a:buClrTx/>
              <a:buSzTx/>
              <a:buFontTx/>
            </a:pPr>
            <a:r>
              <a:rPr sz="3200" b="1">
                <a:solidFill>
                  <a:srgbClr val="7030A0"/>
                </a:solidFill>
                <a:latin typeface="微软雅黑" panose="020B0503020204020204" pitchFamily="34" charset="-122"/>
                <a:ea typeface="微软雅黑" panose="020B0503020204020204" pitchFamily="34" charset="-122"/>
                <a:sym typeface="+mn-ea"/>
              </a:rPr>
              <a:t>重复</a:t>
            </a:r>
            <a:r>
              <a:rPr lang="en-US" sz="3200" b="1">
                <a:solidFill>
                  <a:srgbClr val="7030A0"/>
                </a:solidFill>
                <a:latin typeface="微软雅黑" panose="020B0503020204020204" pitchFamily="34" charset="-122"/>
                <a:ea typeface="微软雅黑" panose="020B0503020204020204" pitchFamily="34" charset="-122"/>
                <a:sym typeface="+mn-ea"/>
              </a:rPr>
              <a:t>,</a:t>
            </a:r>
            <a:r>
              <a:rPr sz="3200" b="1">
                <a:solidFill>
                  <a:srgbClr val="7030A0"/>
                </a:solidFill>
                <a:latin typeface="微软雅黑" panose="020B0503020204020204" pitchFamily="34" charset="-122"/>
                <a:ea typeface="微软雅黑" panose="020B0503020204020204" pitchFamily="34" charset="-122"/>
                <a:sym typeface="+mn-ea"/>
              </a:rPr>
              <a:t>重做</a:t>
            </a:r>
            <a:endParaRPr sz="3200" b="1">
              <a:solidFill>
                <a:srgbClr val="7030A0"/>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635" y="523240"/>
            <a:ext cx="12071985" cy="460375"/>
          </a:xfrm>
          <a:prstGeom prst="rect">
            <a:avLst/>
          </a:prstGeom>
          <a:noFill/>
        </p:spPr>
        <p:txBody>
          <a:bodyPr wrap="square" rtlCol="0">
            <a:spAutoFit/>
          </a:bodyPr>
          <a:p>
            <a:pPr>
              <a:spcAft>
                <a:spcPts val="0"/>
              </a:spcAft>
              <a:buClrTx/>
              <a:buSzTx/>
              <a:buFontTx/>
            </a:pPr>
            <a:r>
              <a:rPr lang="zh-CN" sz="2400" b="1">
                <a:solidFill>
                  <a:schemeClr val="accent4">
                    <a:lumMod val="50000"/>
                  </a:schemeClr>
                </a:solidFill>
                <a:ea typeface="宋体" panose="02010600030101010101" pitchFamily="2" charset="-122"/>
                <a:sym typeface="+mn-ea"/>
              </a:rPr>
              <a:t>词根词缀：</a:t>
            </a:r>
            <a:r>
              <a:rPr lang="en-US" sz="2400" b="1">
                <a:solidFill>
                  <a:schemeClr val="accent4">
                    <a:lumMod val="50000"/>
                  </a:schemeClr>
                </a:solidFill>
                <a:latin typeface="Times New Roman" panose="02020603050405020304" charset="0"/>
                <a:ea typeface="宋体" panose="02010600030101010101" pitchFamily="2" charset="-122"/>
                <a:sym typeface="+mn-ea"/>
              </a:rPr>
              <a:t>re-(</a:t>
            </a:r>
            <a:r>
              <a:rPr lang="zh-CN" sz="2400" b="1">
                <a:solidFill>
                  <a:schemeClr val="accent4">
                    <a:lumMod val="50000"/>
                  </a:schemeClr>
                </a:solidFill>
                <a:ea typeface="宋体" panose="02010600030101010101" pitchFamily="2" charset="-122"/>
                <a:sym typeface="+mn-ea"/>
              </a:rPr>
              <a:t>再，又</a:t>
            </a:r>
            <a:r>
              <a:rPr lang="en-US" sz="2400" b="1">
                <a:solidFill>
                  <a:schemeClr val="accent4">
                    <a:lumMod val="50000"/>
                  </a:schemeClr>
                </a:solidFill>
                <a:latin typeface="Times New Roman" panose="02020603050405020304" charset="0"/>
                <a:ea typeface="宋体" panose="02010600030101010101" pitchFamily="2" charset="-122"/>
                <a:sym typeface="+mn-ea"/>
              </a:rPr>
              <a:t>)+peat-(pet-</a:t>
            </a:r>
            <a:r>
              <a:rPr lang="zh-CN" sz="2400" b="1">
                <a:solidFill>
                  <a:schemeClr val="accent4">
                    <a:lumMod val="50000"/>
                  </a:schemeClr>
                </a:solidFill>
                <a:ea typeface="宋体" panose="02010600030101010101" pitchFamily="2" charset="-122"/>
                <a:sym typeface="+mn-ea"/>
              </a:rPr>
              <a:t>寻求</a:t>
            </a:r>
            <a:r>
              <a:rPr lang="en-US" sz="2400" b="1">
                <a:solidFill>
                  <a:schemeClr val="accent4">
                    <a:lumMod val="50000"/>
                  </a:schemeClr>
                </a:solidFill>
                <a:latin typeface="Times New Roman" panose="02020603050405020304" charset="0"/>
                <a:ea typeface="宋体" panose="02010600030101010101" pitchFamily="2" charset="-122"/>
                <a:sym typeface="+mn-ea"/>
              </a:rPr>
              <a:t>)</a:t>
            </a:r>
            <a:r>
              <a:rPr lang="zh-CN" sz="2400" b="1">
                <a:solidFill>
                  <a:schemeClr val="accent4">
                    <a:lumMod val="50000"/>
                  </a:schemeClr>
                </a:solidFill>
                <a:ea typeface="宋体" panose="02010600030101010101" pitchFamily="2" charset="-122"/>
                <a:sym typeface="+mn-ea"/>
              </a:rPr>
              <a:t>：再次寻求结果</a:t>
            </a:r>
            <a:r>
              <a:rPr lang="en-US" sz="2400" b="1">
                <a:solidFill>
                  <a:schemeClr val="accent4">
                    <a:lumMod val="50000"/>
                  </a:schemeClr>
                </a:solidFill>
                <a:latin typeface="Times New Roman" panose="02020603050405020304" charset="0"/>
                <a:ea typeface="宋体" panose="02010600030101010101" pitchFamily="2" charset="-122"/>
                <a:sym typeface="+mn-ea"/>
              </a:rPr>
              <a:t>——</a:t>
            </a:r>
            <a:r>
              <a:rPr lang="zh-CN" sz="2400" b="1">
                <a:solidFill>
                  <a:schemeClr val="accent4">
                    <a:lumMod val="50000"/>
                  </a:schemeClr>
                </a:solidFill>
                <a:ea typeface="宋体" panose="02010600030101010101" pitchFamily="2" charset="-122"/>
                <a:sym typeface="+mn-ea"/>
              </a:rPr>
              <a:t>重复，重做</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4" name="文本框 13"/>
          <p:cNvSpPr txBox="1"/>
          <p:nvPr/>
        </p:nvSpPr>
        <p:spPr>
          <a:xfrm>
            <a:off x="0" y="913130"/>
            <a:ext cx="1746250" cy="521970"/>
          </a:xfrm>
          <a:prstGeom prst="rect">
            <a:avLst/>
          </a:prstGeom>
          <a:noFill/>
        </p:spPr>
        <p:txBody>
          <a:bodyPr wrap="square" rtlCol="0">
            <a:spAutoFit/>
          </a:bodyPr>
          <a:p>
            <a:pPr>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sym typeface="+mn-ea"/>
              </a:rPr>
              <a:t>repetition</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ppt_x"/>
                                          </p:val>
                                        </p:tav>
                                        <p:tav tm="100000">
                                          <p:val>
                                            <p:strVal val="#ppt_x"/>
                                          </p:val>
                                        </p:tav>
                                      </p:tavLst>
                                    </p:anim>
                                    <p:anim calcmode="lin" valueType="num">
                                      <p:cBhvr additive="base">
                                        <p:cTn id="7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ppt_x"/>
                                          </p:val>
                                        </p:tav>
                                        <p:tav tm="100000">
                                          <p:val>
                                            <p:strVal val="#ppt_x"/>
                                          </p:val>
                                        </p:tav>
                                      </p:tavLst>
                                    </p:anim>
                                    <p:anim calcmode="lin" valueType="num">
                                      <p:cBhvr additive="base">
                                        <p:cTn id="8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1" grpId="0"/>
      <p:bldP spid="32" grpId="0"/>
      <p:bldP spid="33" grpId="0"/>
      <p:bldP spid="34" grpId="0"/>
      <p:bldP spid="11"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 name="图片 24" descr="str-拉伸填空"/>
          <p:cNvPicPr>
            <a:picLocks noChangeAspect="1"/>
          </p:cNvPicPr>
          <p:nvPr/>
        </p:nvPicPr>
        <p:blipFill>
          <a:blip r:embed="rId1"/>
          <a:stretch>
            <a:fillRect/>
          </a:stretch>
        </p:blipFill>
        <p:spPr>
          <a:xfrm>
            <a:off x="0" y="0"/>
            <a:ext cx="12191365" cy="6858000"/>
          </a:xfrm>
          <a:prstGeom prst="rect">
            <a:avLst/>
          </a:prstGeom>
        </p:spPr>
      </p:pic>
      <p:sp>
        <p:nvSpPr>
          <p:cNvPr id="15" name="标题 1"/>
          <p:cNvSpPr>
            <a:spLocks noGrp="1"/>
          </p:cNvSpPr>
          <p:nvPr/>
        </p:nvSpPr>
        <p:spPr>
          <a:xfrm>
            <a:off x="2377440" y="3145790"/>
            <a:ext cx="961390" cy="5378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pc="0">
                <a:solidFill>
                  <a:srgbClr val="7030A0"/>
                </a:solidFill>
                <a:latin typeface="Times New Roman" panose="02020603050405020304" charset="0"/>
                <a:sym typeface="+mn-ea"/>
              </a:rPr>
              <a:t>拉伸</a:t>
            </a:r>
            <a:endParaRPr spc="0">
              <a:solidFill>
                <a:srgbClr val="7030A0"/>
              </a:solidFill>
              <a:latin typeface="Times New Roman" panose="02020603050405020304" charset="0"/>
              <a:sym typeface="+mn-ea"/>
            </a:endParaRPr>
          </a:p>
        </p:txBody>
      </p:sp>
      <p:sp>
        <p:nvSpPr>
          <p:cNvPr id="2" name="标题 1"/>
          <p:cNvSpPr>
            <a:spLocks noGrp="1"/>
          </p:cNvSpPr>
          <p:nvPr/>
        </p:nvSpPr>
        <p:spPr>
          <a:xfrm>
            <a:off x="4583430" y="209550"/>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弦</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细绳</a:t>
            </a:r>
            <a:endParaRPr sz="2000" spc="0">
              <a:solidFill>
                <a:srgbClr val="7030A0"/>
              </a:solidFill>
              <a:latin typeface="Times New Roman" panose="02020603050405020304" charset="0"/>
              <a:sym typeface="+mn-ea"/>
            </a:endParaRPr>
          </a:p>
        </p:txBody>
      </p:sp>
      <p:sp>
        <p:nvSpPr>
          <p:cNvPr id="3" name="标题 1"/>
          <p:cNvSpPr>
            <a:spLocks noGrp="1"/>
          </p:cNvSpPr>
          <p:nvPr/>
        </p:nvSpPr>
        <p:spPr>
          <a:xfrm>
            <a:off x="4523740" y="742950"/>
            <a:ext cx="133477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海峡</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困境</a:t>
            </a:r>
            <a:endParaRPr sz="2000" spc="0">
              <a:solidFill>
                <a:srgbClr val="7030A0"/>
              </a:solidFill>
              <a:latin typeface="Times New Roman" panose="02020603050405020304" charset="0"/>
              <a:sym typeface="+mn-ea"/>
            </a:endParaRPr>
          </a:p>
        </p:txBody>
      </p:sp>
      <p:sp>
        <p:nvSpPr>
          <p:cNvPr id="4" name="标题 1"/>
          <p:cNvSpPr>
            <a:spLocks noGrp="1"/>
          </p:cNvSpPr>
          <p:nvPr/>
        </p:nvSpPr>
        <p:spPr>
          <a:xfrm>
            <a:off x="5038725" y="1276350"/>
            <a:ext cx="256286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直的</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正直的</a:t>
            </a:r>
            <a:endParaRPr sz="2000" spc="0">
              <a:solidFill>
                <a:srgbClr val="7030A0"/>
              </a:solidFill>
              <a:latin typeface="Times New Roman" panose="02020603050405020304" charset="0"/>
              <a:sym typeface="+mn-ea"/>
            </a:endParaRPr>
          </a:p>
        </p:txBody>
      </p:sp>
      <p:sp>
        <p:nvSpPr>
          <p:cNvPr id="5" name="标题 1"/>
          <p:cNvSpPr>
            <a:spLocks noGrp="1"/>
          </p:cNvSpPr>
          <p:nvPr/>
        </p:nvSpPr>
        <p:spPr>
          <a:xfrm>
            <a:off x="9203690" y="1276350"/>
            <a:ext cx="139573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直率的</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地</a:t>
            </a:r>
            <a:endParaRPr sz="2000" spc="0">
              <a:solidFill>
                <a:srgbClr val="7030A0"/>
              </a:solidFill>
              <a:latin typeface="Times New Roman" panose="02020603050405020304" charset="0"/>
              <a:sym typeface="+mn-ea"/>
            </a:endParaRPr>
          </a:p>
        </p:txBody>
      </p:sp>
      <p:sp>
        <p:nvSpPr>
          <p:cNvPr id="6" name="标题 1"/>
          <p:cNvSpPr>
            <a:spLocks noGrp="1"/>
          </p:cNvSpPr>
          <p:nvPr/>
        </p:nvSpPr>
        <p:spPr>
          <a:xfrm>
            <a:off x="4357370" y="1762125"/>
            <a:ext cx="256286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1400" spc="0">
                <a:solidFill>
                  <a:srgbClr val="7030A0"/>
                </a:solidFill>
                <a:latin typeface="Times New Roman" panose="02020603050405020304" charset="0"/>
                <a:sym typeface="+mn-ea"/>
              </a:rPr>
              <a:t>n.</a:t>
            </a:r>
            <a:r>
              <a:rPr sz="2000" spc="0">
                <a:solidFill>
                  <a:srgbClr val="7030A0"/>
                </a:solidFill>
                <a:latin typeface="Times New Roman" panose="02020603050405020304" charset="0"/>
                <a:sym typeface="+mn-ea"/>
              </a:rPr>
              <a:t>张力</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拉力</a:t>
            </a:r>
            <a:r>
              <a:rPr sz="1400" spc="0">
                <a:solidFill>
                  <a:srgbClr val="7030A0"/>
                </a:solidFill>
                <a:latin typeface="Times New Roman" panose="02020603050405020304" charset="0"/>
                <a:sym typeface="+mn-ea"/>
              </a:rPr>
              <a:t>v.</a:t>
            </a:r>
            <a:r>
              <a:rPr sz="2000" spc="0">
                <a:solidFill>
                  <a:srgbClr val="7030A0"/>
                </a:solidFill>
                <a:latin typeface="Times New Roman" panose="02020603050405020304" charset="0"/>
                <a:sym typeface="+mn-ea"/>
              </a:rPr>
              <a:t>拉紧</a:t>
            </a:r>
            <a:endParaRPr sz="2000" spc="0">
              <a:solidFill>
                <a:srgbClr val="7030A0"/>
              </a:solidFill>
              <a:latin typeface="Times New Roman" panose="02020603050405020304" charset="0"/>
              <a:sym typeface="+mn-ea"/>
            </a:endParaRPr>
          </a:p>
        </p:txBody>
      </p:sp>
      <p:sp>
        <p:nvSpPr>
          <p:cNvPr id="7" name="标题 1"/>
          <p:cNvSpPr>
            <a:spLocks noGrp="1"/>
          </p:cNvSpPr>
          <p:nvPr/>
        </p:nvSpPr>
        <p:spPr>
          <a:xfrm>
            <a:off x="7730490" y="1828800"/>
            <a:ext cx="187134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抑制</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控制</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约束</a:t>
            </a:r>
            <a:endParaRPr sz="2000" spc="0">
              <a:solidFill>
                <a:srgbClr val="7030A0"/>
              </a:solidFill>
              <a:latin typeface="Times New Roman" panose="02020603050405020304" charset="0"/>
              <a:sym typeface="+mn-ea"/>
            </a:endParaRPr>
          </a:p>
        </p:txBody>
      </p:sp>
      <p:sp>
        <p:nvSpPr>
          <p:cNvPr id="8" name="标题 1"/>
          <p:cNvSpPr>
            <a:spLocks noGrp="1"/>
          </p:cNvSpPr>
          <p:nvPr/>
        </p:nvSpPr>
        <p:spPr>
          <a:xfrm>
            <a:off x="4764405" y="2559050"/>
            <a:ext cx="266192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严格的</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严密的</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精确的</a:t>
            </a:r>
            <a:endParaRPr sz="2000" spc="0">
              <a:solidFill>
                <a:srgbClr val="7030A0"/>
              </a:solidFill>
              <a:latin typeface="Times New Roman" panose="02020603050405020304" charset="0"/>
              <a:sym typeface="+mn-ea"/>
            </a:endParaRPr>
          </a:p>
        </p:txBody>
      </p:sp>
      <p:sp>
        <p:nvSpPr>
          <p:cNvPr id="9" name="标题 1"/>
          <p:cNvSpPr>
            <a:spLocks noGrp="1"/>
          </p:cNvSpPr>
          <p:nvPr/>
        </p:nvSpPr>
        <p:spPr>
          <a:xfrm>
            <a:off x="8669020" y="2338705"/>
            <a:ext cx="266192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be strict with sb.</a:t>
            </a:r>
            <a:endParaRPr sz="2000" spc="0">
              <a:solidFill>
                <a:srgbClr val="7030A0"/>
              </a:solidFill>
              <a:latin typeface="Times New Roman" panose="02020603050405020304" charset="0"/>
              <a:sym typeface="+mn-ea"/>
            </a:endParaRPr>
          </a:p>
        </p:txBody>
      </p:sp>
      <p:sp>
        <p:nvSpPr>
          <p:cNvPr id="10" name="标题 1"/>
          <p:cNvSpPr>
            <a:spLocks noGrp="1"/>
          </p:cNvSpPr>
          <p:nvPr/>
        </p:nvSpPr>
        <p:spPr>
          <a:xfrm>
            <a:off x="8669020" y="2776855"/>
            <a:ext cx="266192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be strict in sth.</a:t>
            </a:r>
            <a:endParaRPr sz="2000" spc="0">
              <a:solidFill>
                <a:srgbClr val="7030A0"/>
              </a:solidFill>
              <a:latin typeface="Times New Roman" panose="02020603050405020304" charset="0"/>
              <a:sym typeface="+mn-ea"/>
            </a:endParaRPr>
          </a:p>
        </p:txBody>
      </p:sp>
      <p:sp>
        <p:nvSpPr>
          <p:cNvPr id="11" name="标题 1"/>
          <p:cNvSpPr>
            <a:spLocks noGrp="1"/>
          </p:cNvSpPr>
          <p:nvPr/>
        </p:nvSpPr>
        <p:spPr>
          <a:xfrm>
            <a:off x="4764405" y="3314700"/>
            <a:ext cx="266192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限制</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约束</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制约</a:t>
            </a:r>
            <a:endParaRPr sz="2000" spc="0">
              <a:solidFill>
                <a:srgbClr val="7030A0"/>
              </a:solidFill>
              <a:latin typeface="Times New Roman" panose="02020603050405020304" charset="0"/>
              <a:sym typeface="+mn-ea"/>
            </a:endParaRPr>
          </a:p>
        </p:txBody>
      </p:sp>
      <p:sp>
        <p:nvSpPr>
          <p:cNvPr id="12" name="标题 1"/>
          <p:cNvSpPr>
            <a:spLocks noGrp="1"/>
          </p:cNvSpPr>
          <p:nvPr/>
        </p:nvSpPr>
        <p:spPr>
          <a:xfrm>
            <a:off x="7937500" y="3314700"/>
            <a:ext cx="266192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限制</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约束</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束缚</a:t>
            </a:r>
            <a:endParaRPr sz="2000" spc="0">
              <a:solidFill>
                <a:srgbClr val="7030A0"/>
              </a:solidFill>
              <a:latin typeface="Times New Roman" panose="02020603050405020304" charset="0"/>
              <a:sym typeface="+mn-ea"/>
            </a:endParaRPr>
          </a:p>
        </p:txBody>
      </p:sp>
      <p:sp>
        <p:nvSpPr>
          <p:cNvPr id="13" name="标题 1"/>
          <p:cNvSpPr>
            <a:spLocks noGrp="1"/>
          </p:cNvSpPr>
          <p:nvPr/>
        </p:nvSpPr>
        <p:spPr>
          <a:xfrm>
            <a:off x="4764405" y="3827780"/>
            <a:ext cx="222631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区域</a:t>
            </a:r>
            <a:r>
              <a:rPr lang="en-US" altLang="zh-CN" sz="2000" spc="0">
                <a:solidFill>
                  <a:srgbClr val="7030A0"/>
                </a:solidFill>
                <a:latin typeface="Times New Roman" panose="02020603050405020304" charset="0"/>
                <a:sym typeface="+mn-ea"/>
              </a:rPr>
              <a:t>, </a:t>
            </a:r>
            <a:r>
              <a:rPr sz="2000" spc="0">
                <a:solidFill>
                  <a:srgbClr val="7030A0"/>
                </a:solidFill>
                <a:latin typeface="Times New Roman" panose="02020603050405020304" charset="0"/>
                <a:sym typeface="+mn-ea"/>
              </a:rPr>
              <a:t>地区</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行政区</a:t>
            </a:r>
            <a:endParaRPr sz="2000" spc="0">
              <a:solidFill>
                <a:srgbClr val="7030A0"/>
              </a:solidFill>
              <a:latin typeface="Times New Roman" panose="02020603050405020304" charset="0"/>
              <a:sym typeface="+mn-ea"/>
            </a:endParaRPr>
          </a:p>
        </p:txBody>
      </p:sp>
      <p:sp>
        <p:nvSpPr>
          <p:cNvPr id="14" name="标题 1"/>
          <p:cNvSpPr>
            <a:spLocks noGrp="1"/>
          </p:cNvSpPr>
          <p:nvPr/>
        </p:nvSpPr>
        <p:spPr>
          <a:xfrm>
            <a:off x="4357370" y="4340860"/>
            <a:ext cx="392557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1400" spc="0">
                <a:solidFill>
                  <a:srgbClr val="7030A0"/>
                </a:solidFill>
                <a:latin typeface="Times New Roman" panose="02020603050405020304" charset="0"/>
                <a:sym typeface="+mn-ea"/>
              </a:rPr>
              <a:t>n. </a:t>
            </a:r>
            <a:r>
              <a:rPr sz="2000" spc="0">
                <a:solidFill>
                  <a:srgbClr val="7030A0"/>
                </a:solidFill>
                <a:latin typeface="Times New Roman" panose="02020603050405020304" charset="0"/>
                <a:sym typeface="+mn-ea"/>
              </a:rPr>
              <a:t>压力</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强调</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紧张</a:t>
            </a:r>
            <a:r>
              <a:rPr sz="1400" spc="0">
                <a:solidFill>
                  <a:srgbClr val="7030A0"/>
                </a:solidFill>
                <a:latin typeface="Times New Roman" panose="02020603050405020304" charset="0"/>
                <a:sym typeface="+mn-ea"/>
              </a:rPr>
              <a:t>vt.</a:t>
            </a:r>
            <a:r>
              <a:rPr sz="2000" spc="0">
                <a:solidFill>
                  <a:srgbClr val="7030A0"/>
                </a:solidFill>
                <a:latin typeface="Times New Roman" panose="02020603050405020304" charset="0"/>
                <a:sym typeface="+mn-ea"/>
              </a:rPr>
              <a:t>强调</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使紧张</a:t>
            </a:r>
            <a:endParaRPr sz="2000" spc="0">
              <a:solidFill>
                <a:srgbClr val="7030A0"/>
              </a:solidFill>
              <a:latin typeface="Times New Roman" panose="02020603050405020304" charset="0"/>
              <a:sym typeface="+mn-ea"/>
            </a:endParaRPr>
          </a:p>
        </p:txBody>
      </p:sp>
      <p:sp>
        <p:nvSpPr>
          <p:cNvPr id="16" name="标题 1"/>
          <p:cNvSpPr>
            <a:spLocks noGrp="1"/>
          </p:cNvSpPr>
          <p:nvPr/>
        </p:nvSpPr>
        <p:spPr>
          <a:xfrm>
            <a:off x="8863330" y="4340860"/>
            <a:ext cx="189103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危难</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不幸</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悲痛 </a:t>
            </a:r>
            <a:endParaRPr sz="2000" spc="0">
              <a:solidFill>
                <a:srgbClr val="7030A0"/>
              </a:solidFill>
              <a:latin typeface="Times New Roman" panose="02020603050405020304" charset="0"/>
              <a:sym typeface="+mn-ea"/>
            </a:endParaRPr>
          </a:p>
        </p:txBody>
      </p:sp>
      <p:sp>
        <p:nvSpPr>
          <p:cNvPr id="17" name="标题 1"/>
          <p:cNvSpPr>
            <a:spLocks noGrp="1"/>
          </p:cNvSpPr>
          <p:nvPr/>
        </p:nvSpPr>
        <p:spPr>
          <a:xfrm>
            <a:off x="5038725" y="5292725"/>
            <a:ext cx="134747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伸展</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展开</a:t>
            </a:r>
            <a:endParaRPr sz="2000" spc="0">
              <a:solidFill>
                <a:srgbClr val="7030A0"/>
              </a:solidFill>
              <a:latin typeface="Times New Roman" panose="02020603050405020304" charset="0"/>
              <a:sym typeface="+mn-ea"/>
            </a:endParaRPr>
          </a:p>
        </p:txBody>
      </p:sp>
      <p:sp>
        <p:nvSpPr>
          <p:cNvPr id="18" name="标题 1"/>
          <p:cNvSpPr>
            <a:spLocks noGrp="1"/>
          </p:cNvSpPr>
          <p:nvPr/>
        </p:nvSpPr>
        <p:spPr>
          <a:xfrm>
            <a:off x="7601585" y="4923790"/>
            <a:ext cx="72390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街道</a:t>
            </a:r>
            <a:endParaRPr sz="2000" spc="0">
              <a:solidFill>
                <a:srgbClr val="7030A0"/>
              </a:solidFill>
              <a:latin typeface="Times New Roman" panose="02020603050405020304" charset="0"/>
              <a:sym typeface="+mn-ea"/>
            </a:endParaRPr>
          </a:p>
        </p:txBody>
      </p:sp>
      <p:sp>
        <p:nvSpPr>
          <p:cNvPr id="19" name="标题 1"/>
          <p:cNvSpPr>
            <a:spLocks noGrp="1"/>
          </p:cNvSpPr>
          <p:nvPr/>
        </p:nvSpPr>
        <p:spPr>
          <a:xfrm>
            <a:off x="7426960" y="5292725"/>
            <a:ext cx="340042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1400" spc="0">
                <a:solidFill>
                  <a:srgbClr val="7030A0"/>
                </a:solidFill>
                <a:latin typeface="Times New Roman" panose="02020603050405020304" charset="0"/>
                <a:sym typeface="+mn-ea"/>
              </a:rPr>
              <a:t>vt.</a:t>
            </a:r>
            <a:r>
              <a:rPr sz="2000" spc="0">
                <a:solidFill>
                  <a:srgbClr val="7030A0"/>
                </a:solidFill>
                <a:latin typeface="Times New Roman" panose="02020603050405020304" charset="0"/>
                <a:sym typeface="+mn-ea"/>
              </a:rPr>
              <a:t>流出 </a:t>
            </a:r>
            <a:r>
              <a:rPr sz="1400" spc="0">
                <a:solidFill>
                  <a:srgbClr val="7030A0"/>
                </a:solidFill>
                <a:latin typeface="Times New Roman" panose="02020603050405020304" charset="0"/>
                <a:sym typeface="+mn-ea"/>
              </a:rPr>
              <a:t>vi.</a:t>
            </a:r>
            <a:r>
              <a:rPr sz="2000" spc="0">
                <a:solidFill>
                  <a:srgbClr val="7030A0"/>
                </a:solidFill>
                <a:latin typeface="Times New Roman" panose="02020603050405020304" charset="0"/>
                <a:sym typeface="+mn-ea"/>
              </a:rPr>
              <a:t>流动 </a:t>
            </a:r>
            <a:r>
              <a:rPr sz="1400" spc="0">
                <a:solidFill>
                  <a:srgbClr val="7030A0"/>
                </a:solidFill>
                <a:latin typeface="Times New Roman" panose="02020603050405020304" charset="0"/>
                <a:sym typeface="+mn-ea"/>
              </a:rPr>
              <a:t>n.</a:t>
            </a:r>
            <a:r>
              <a:rPr sz="2000" spc="0">
                <a:solidFill>
                  <a:srgbClr val="7030A0"/>
                </a:solidFill>
                <a:latin typeface="Times New Roman" panose="02020603050405020304" charset="0"/>
                <a:sym typeface="+mn-ea"/>
              </a:rPr>
              <a:t>小河; 溪流</a:t>
            </a:r>
            <a:endParaRPr sz="2000" spc="0">
              <a:solidFill>
                <a:srgbClr val="7030A0"/>
              </a:solidFill>
              <a:latin typeface="Times New Roman" panose="02020603050405020304" charset="0"/>
              <a:sym typeface="+mn-ea"/>
            </a:endParaRPr>
          </a:p>
        </p:txBody>
      </p:sp>
      <p:sp>
        <p:nvSpPr>
          <p:cNvPr id="20" name="标题 1"/>
          <p:cNvSpPr>
            <a:spLocks noGrp="1"/>
          </p:cNvSpPr>
          <p:nvPr/>
        </p:nvSpPr>
        <p:spPr>
          <a:xfrm>
            <a:off x="7661275" y="5720715"/>
            <a:ext cx="266192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 战略</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策略</a:t>
            </a:r>
            <a:endParaRPr sz="2000" spc="0">
              <a:solidFill>
                <a:srgbClr val="7030A0"/>
              </a:solidFill>
              <a:latin typeface="Times New Roman" panose="02020603050405020304" charset="0"/>
              <a:sym typeface="+mn-ea"/>
            </a:endParaRPr>
          </a:p>
        </p:txBody>
      </p:sp>
      <p:sp>
        <p:nvSpPr>
          <p:cNvPr id="21" name="标题 1"/>
          <p:cNvSpPr>
            <a:spLocks noGrp="1"/>
          </p:cNvSpPr>
          <p:nvPr/>
        </p:nvSpPr>
        <p:spPr>
          <a:xfrm>
            <a:off x="5038725" y="6278880"/>
            <a:ext cx="266192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斗争</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搏斗</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奋斗</a:t>
            </a:r>
            <a:endParaRPr sz="2000" spc="0">
              <a:solidFill>
                <a:srgbClr val="7030A0"/>
              </a:solidFill>
              <a:latin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additive="base">
                                        <p:cTn id="97" dur="500" fill="hold"/>
                                        <p:tgtEl>
                                          <p:spTgt spid="17"/>
                                        </p:tgtEl>
                                        <p:attrNameLst>
                                          <p:attrName>ppt_x</p:attrName>
                                        </p:attrNameLst>
                                      </p:cBhvr>
                                      <p:tavLst>
                                        <p:tav tm="0">
                                          <p:val>
                                            <p:strVal val="#ppt_x"/>
                                          </p:val>
                                        </p:tav>
                                        <p:tav tm="100000">
                                          <p:val>
                                            <p:strVal val="#ppt_x"/>
                                          </p:val>
                                        </p:tav>
                                      </p:tavLst>
                                    </p:anim>
                                    <p:anim calcmode="lin" valueType="num">
                                      <p:cBhvr additive="base">
                                        <p:cTn id="9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additive="base">
                                        <p:cTn id="109" dur="500" fill="hold"/>
                                        <p:tgtEl>
                                          <p:spTgt spid="19"/>
                                        </p:tgtEl>
                                        <p:attrNameLst>
                                          <p:attrName>ppt_x</p:attrName>
                                        </p:attrNameLst>
                                      </p:cBhvr>
                                      <p:tavLst>
                                        <p:tav tm="0">
                                          <p:val>
                                            <p:strVal val="#ppt_x"/>
                                          </p:val>
                                        </p:tav>
                                        <p:tav tm="100000">
                                          <p:val>
                                            <p:strVal val="#ppt_x"/>
                                          </p:val>
                                        </p:tav>
                                      </p:tavLst>
                                    </p:anim>
                                    <p:anim calcmode="lin" valueType="num">
                                      <p:cBhvr additive="base">
                                        <p:cTn id="11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additive="base">
                                        <p:cTn id="115" dur="500" fill="hold"/>
                                        <p:tgtEl>
                                          <p:spTgt spid="20"/>
                                        </p:tgtEl>
                                        <p:attrNameLst>
                                          <p:attrName>ppt_x</p:attrName>
                                        </p:attrNameLst>
                                      </p:cBhvr>
                                      <p:tavLst>
                                        <p:tav tm="0">
                                          <p:val>
                                            <p:strVal val="#ppt_x"/>
                                          </p:val>
                                        </p:tav>
                                        <p:tav tm="100000">
                                          <p:val>
                                            <p:strVal val="#ppt_x"/>
                                          </p:val>
                                        </p:tav>
                                      </p:tavLst>
                                    </p:anim>
                                    <p:anim calcmode="lin" valueType="num">
                                      <p:cBhvr additive="base">
                                        <p:cTn id="1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additive="base">
                                        <p:cTn id="121" dur="500" fill="hold"/>
                                        <p:tgtEl>
                                          <p:spTgt spid="21"/>
                                        </p:tgtEl>
                                        <p:attrNameLst>
                                          <p:attrName>ppt_x</p:attrName>
                                        </p:attrNameLst>
                                      </p:cBhvr>
                                      <p:tavLst>
                                        <p:tav tm="0">
                                          <p:val>
                                            <p:strVal val="#ppt_x"/>
                                          </p:val>
                                        </p:tav>
                                        <p:tav tm="100000">
                                          <p:val>
                                            <p:strVal val="#ppt_x"/>
                                          </p:val>
                                        </p:tav>
                                      </p:tavLst>
                                    </p:anim>
                                    <p:anim calcmode="lin" valueType="num">
                                      <p:cBhvr additive="base">
                                        <p:cTn id="1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 grpId="0"/>
      <p:bldP spid="2" grpId="1"/>
      <p:bldP spid="3" grpId="0"/>
      <p:bldP spid="3" grpId="1"/>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6" grpId="0"/>
      <p:bldP spid="16" grpId="1"/>
      <p:bldP spid="17" grpId="0"/>
      <p:bldP spid="17" grpId="1"/>
      <p:bldP spid="18" grpId="0"/>
      <p:bldP spid="18" grpId="1"/>
      <p:bldP spid="19" grpId="0"/>
      <p:bldP spid="19" grpId="1"/>
      <p:bldP spid="20" grpId="0"/>
      <p:bldP spid="20" grpId="1"/>
      <p:bldP spid="21" grpId="0"/>
      <p:bldP spid="21"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0965" y="781050"/>
            <a:ext cx="11908790" cy="236855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60. simile ['sɪmɪlɪ]n. </a:t>
            </a:r>
            <a:r>
              <a:rPr lang="en-US" sz="3200" b="1">
                <a:ea typeface="宋体" panose="02010600030101010101" pitchFamily="2" charset="-122"/>
              </a:rPr>
              <a:t>________</a:t>
            </a:r>
            <a:endParaRPr lang="zh-CN" sz="3200" b="1">
              <a:latin typeface="Times New Roman" panose="02020603050405020304" charset="0"/>
              <a:ea typeface="宋体" panose="02010600030101010101" pitchFamily="2" charset="-122"/>
            </a:endParaRPr>
          </a:p>
          <a:p>
            <a:pPr indent="0"/>
            <a:endParaRPr lang="zh-CN" sz="3200" b="1">
              <a:latin typeface="Times New Roman" panose="02020603050405020304" charset="0"/>
              <a:ea typeface="宋体" panose="02010600030101010101" pitchFamily="2" charset="-122"/>
            </a:endParaRPr>
          </a:p>
          <a:p>
            <a:pPr indent="0"/>
            <a:r>
              <a:rPr lang="en-US" sz="2800" b="1">
                <a:latin typeface="Times New Roman" panose="02020603050405020304" charset="0"/>
                <a:ea typeface="宋体" panose="02010600030101010101" pitchFamily="2" charset="-122"/>
              </a:rPr>
              <a:t>It is a </a:t>
            </a:r>
            <a:r>
              <a:rPr lang="en-US" sz="2800" b="1">
                <a:solidFill>
                  <a:schemeClr val="accent4">
                    <a:lumMod val="50000"/>
                  </a:schemeClr>
                </a:solidFill>
                <a:latin typeface="Times New Roman" panose="02020603050405020304" charset="0"/>
                <a:ea typeface="宋体" panose="02010600030101010101" pitchFamily="2" charset="-122"/>
              </a:rPr>
              <a:t>simile</a:t>
            </a:r>
            <a:r>
              <a:rPr lang="en-US" sz="2800" b="1">
                <a:latin typeface="Times New Roman" panose="02020603050405020304" charset="0"/>
                <a:ea typeface="宋体" panose="02010600030101010101" pitchFamily="2" charset="-122"/>
              </a:rPr>
              <a:t> to compare her teeth to pearls.</a:t>
            </a:r>
            <a:r>
              <a:rPr lang="zh-CN" sz="2800" b="1">
                <a:ea typeface="宋体" panose="02010600030101010101" pitchFamily="2" charset="-122"/>
              </a:rPr>
              <a:t>把她的牙齿比做珍珠是</a:t>
            </a:r>
            <a:r>
              <a:rPr lang="zh-CN" sz="2800" b="1">
                <a:latin typeface="Times New Roman" panose="02020603050405020304" charset="0"/>
                <a:ea typeface="宋体" panose="02010600030101010101" pitchFamily="2" charset="-122"/>
              </a:rPr>
              <a:t>种</a:t>
            </a:r>
            <a:r>
              <a:rPr lang="zh-CN" sz="2800" b="1">
                <a:ea typeface="宋体" panose="02010600030101010101" pitchFamily="2" charset="-122"/>
              </a:rPr>
              <a:t>比喻。</a:t>
            </a:r>
            <a:r>
              <a:rPr lang="en-US" sz="2800" b="1">
                <a:latin typeface="Times New Roman" panose="02020603050405020304" charset="0"/>
                <a:ea typeface="宋体" panose="02010600030101010101" pitchFamily="2" charset="-122"/>
              </a:rPr>
              <a:t>Students tried to use </a:t>
            </a:r>
            <a:r>
              <a:rPr lang="en-US" sz="2800" b="1">
                <a:solidFill>
                  <a:schemeClr val="accent4">
                    <a:lumMod val="50000"/>
                  </a:schemeClr>
                </a:solidFill>
                <a:latin typeface="Times New Roman" panose="02020603050405020304" charset="0"/>
                <a:ea typeface="宋体" panose="02010600030101010101" pitchFamily="2" charset="-122"/>
              </a:rPr>
              <a:t>simile</a:t>
            </a:r>
            <a:r>
              <a:rPr lang="en-US" sz="2800" b="1">
                <a:latin typeface="Times New Roman" panose="02020603050405020304" charset="0"/>
                <a:ea typeface="宋体" panose="02010600030101010101" pitchFamily="2" charset="-122"/>
              </a:rPr>
              <a:t> to write and describe people.</a:t>
            </a:r>
            <a:endParaRPr lang="en-US" sz="2800" b="1">
              <a:latin typeface="Times New Roman" panose="02020603050405020304" charset="0"/>
              <a:ea typeface="宋体" panose="02010600030101010101" pitchFamily="2" charset="-122"/>
            </a:endParaRPr>
          </a:p>
          <a:p>
            <a:pPr indent="0"/>
            <a:r>
              <a:rPr lang="zh-CN" sz="2800" b="1">
                <a:ea typeface="宋体" panose="02010600030101010101" pitchFamily="2" charset="-122"/>
              </a:rPr>
              <a:t>同学们学习了运用比喻来描写人或事物。</a:t>
            </a:r>
            <a:endParaRPr lang="zh-CN" altLang="en-US" sz="2800" b="1"/>
          </a:p>
        </p:txBody>
      </p:sp>
      <p:sp>
        <p:nvSpPr>
          <p:cNvPr id="8" name="文本框 7"/>
          <p:cNvSpPr txBox="1"/>
          <p:nvPr/>
        </p:nvSpPr>
        <p:spPr>
          <a:xfrm>
            <a:off x="3547110" y="781050"/>
            <a:ext cx="2099945" cy="583565"/>
          </a:xfrm>
          <a:prstGeom prst="rect">
            <a:avLst/>
          </a:prstGeom>
          <a:noFill/>
        </p:spPr>
        <p:txBody>
          <a:bodyPr wrap="square" rtlCol="0">
            <a:spAutoFit/>
          </a:bodyPr>
          <a:p>
            <a:pPr lvl="0" algn="l">
              <a:spcAft>
                <a:spcPts val="0"/>
              </a:spcAft>
              <a:buClrTx/>
              <a:buSzTx/>
              <a:buFontTx/>
            </a:pPr>
            <a:r>
              <a:rPr sz="3200" b="1">
                <a:solidFill>
                  <a:srgbClr val="7030A0"/>
                </a:solidFill>
                <a:latin typeface="微软雅黑" panose="020B0503020204020204" pitchFamily="34" charset="-122"/>
                <a:ea typeface="微软雅黑" panose="020B0503020204020204" pitchFamily="34" charset="-122"/>
                <a:sym typeface="+mn-ea"/>
              </a:rPr>
              <a:t>明喻, 直喻</a:t>
            </a:r>
            <a:endParaRPr sz="3200" b="1">
              <a:solidFill>
                <a:srgbClr val="7030A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00965" y="1303020"/>
            <a:ext cx="7011670" cy="521970"/>
          </a:xfrm>
          <a:prstGeom prst="rect">
            <a:avLst/>
          </a:prstGeom>
          <a:noFill/>
        </p:spPr>
        <p:txBody>
          <a:bodyPr wrap="square" rtlCol="0">
            <a:spAutoFit/>
          </a:bodyPr>
          <a:p>
            <a:pPr lvl="0" algn="l">
              <a:spcAft>
                <a:spcPts val="0"/>
              </a:spcAft>
              <a:buClrTx/>
              <a:buSzTx/>
              <a:buFontTx/>
            </a:pPr>
            <a:r>
              <a:rPr lang="zh-CN"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词源：similar(相似的)——&gt;simile(明喻)</a:t>
            </a:r>
            <a:endParaRPr lang="zh-CN"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 name="图片 21" descr="sim-一样填空"/>
          <p:cNvPicPr>
            <a:picLocks noChangeAspect="1"/>
          </p:cNvPicPr>
          <p:nvPr/>
        </p:nvPicPr>
        <p:blipFill>
          <a:blip r:embed="rId1"/>
          <a:stretch>
            <a:fillRect/>
          </a:stretch>
        </p:blipFill>
        <p:spPr>
          <a:xfrm>
            <a:off x="0" y="0"/>
            <a:ext cx="12213590" cy="6877050"/>
          </a:xfrm>
          <a:prstGeom prst="rect">
            <a:avLst/>
          </a:prstGeom>
        </p:spPr>
      </p:pic>
      <p:sp>
        <p:nvSpPr>
          <p:cNvPr id="5" name="标题 1"/>
          <p:cNvSpPr>
            <a:spLocks noGrp="1"/>
          </p:cNvSpPr>
          <p:nvPr/>
        </p:nvSpPr>
        <p:spPr>
          <a:xfrm>
            <a:off x="9712325" y="5580380"/>
            <a:ext cx="14624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rgbClr val="7030A0"/>
                </a:solidFill>
                <a:latin typeface="Times New Roman" panose="02020603050405020304" charset="0"/>
                <a:ea typeface="+mn-ea"/>
                <a:cs typeface="Times New Roman" panose="02020603050405020304" charset="0"/>
                <a:sym typeface="+mn-ea"/>
              </a:rPr>
              <a:t>象征，代表</a:t>
            </a:r>
            <a:endParaRPr lang="en-US" altLang="zh-CN" sz="1800" spc="0">
              <a:solidFill>
                <a:srgbClr val="7030A0"/>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6586220" y="5581015"/>
            <a:ext cx="1384300" cy="4019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rgbClr val="7030A0"/>
                </a:solidFill>
                <a:latin typeface="Times New Roman" panose="02020603050405020304" charset="0"/>
                <a:ea typeface="+mn-ea"/>
                <a:cs typeface="Times New Roman" panose="02020603050405020304" charset="0"/>
                <a:sym typeface="+mn-ea"/>
              </a:rPr>
              <a:t>象征；符号</a:t>
            </a:r>
            <a:endParaRPr lang="en-US" altLang="zh-CN" sz="1800" spc="0">
              <a:solidFill>
                <a:srgbClr val="7030A0"/>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9907905" y="343281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同样地；类似地</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6456680" y="3858260"/>
            <a:ext cx="1820545"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相似的；类似的</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9819005" y="385826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相似点；类似</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8987790" y="437769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4">
                    <a:lumMod val="50000"/>
                  </a:schemeClr>
                </a:solidFill>
                <a:latin typeface="Times New Roman" panose="02020603050405020304" charset="0"/>
                <a:ea typeface="+mn-ea"/>
                <a:cs typeface="Times New Roman" panose="02020603050405020304" charset="0"/>
              </a:rPr>
              <a:t>be similar to</a:t>
            </a:r>
            <a:endParaRPr lang="en-US" altLang="zh-CN" sz="1800" spc="0">
              <a:solidFill>
                <a:schemeClr val="accent4">
                  <a:lumMod val="50000"/>
                </a:schemeClr>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9693910" y="6181725"/>
            <a:ext cx="1045845" cy="384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rgbClr val="7030A0"/>
                </a:solidFill>
                <a:latin typeface="Times New Roman" panose="02020603050405020304" charset="0"/>
                <a:ea typeface="+mn-ea"/>
                <a:cs typeface="Times New Roman" panose="02020603050405020304" charset="0"/>
                <a:sym typeface="+mn-ea"/>
              </a:rPr>
              <a:t>同情的</a:t>
            </a:r>
            <a:endParaRPr lang="en-US" altLang="zh-CN" sz="1800" spc="0">
              <a:solidFill>
                <a:srgbClr val="7030A0"/>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6823710" y="6181725"/>
            <a:ext cx="939800" cy="3854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rgbClr val="7030A0"/>
                </a:solidFill>
                <a:latin typeface="Times New Roman" panose="02020603050405020304" charset="0"/>
                <a:ea typeface="+mn-ea"/>
                <a:cs typeface="Times New Roman" panose="02020603050405020304" charset="0"/>
                <a:sym typeface="+mn-ea"/>
              </a:rPr>
              <a:t>同情</a:t>
            </a:r>
            <a:endParaRPr lang="en-US" altLang="zh-CN" sz="1800" spc="0">
              <a:solidFill>
                <a:srgbClr val="7030A0"/>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6456680" y="304800"/>
            <a:ext cx="100076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相同的</a:t>
            </a:r>
            <a:endParaRPr sz="16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8158480" y="304800"/>
            <a:ext cx="146304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4">
                    <a:lumMod val="50000"/>
                  </a:schemeClr>
                </a:solidFill>
                <a:latin typeface="Times New Roman" panose="02020603050405020304" charset="0"/>
                <a:ea typeface="+mn-ea"/>
                <a:cs typeface="Times New Roman" panose="02020603050405020304" charset="0"/>
              </a:rPr>
              <a:t>the same as</a:t>
            </a:r>
            <a:endParaRPr lang="en-US" altLang="zh-CN" sz="1800" spc="0">
              <a:solidFill>
                <a:schemeClr val="accent4">
                  <a:lumMod val="50000"/>
                </a:schemeClr>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8651875" y="2797175"/>
            <a:ext cx="170053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傻的，愚蠢的</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7" name="标题 1"/>
          <p:cNvSpPr>
            <a:spLocks noGrp="1"/>
          </p:cNvSpPr>
          <p:nvPr/>
        </p:nvSpPr>
        <p:spPr>
          <a:xfrm>
            <a:off x="9062720" y="883285"/>
            <a:ext cx="211201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简单地</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仅仅</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简直</a:t>
            </a:r>
            <a:endParaRPr sz="18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6586855" y="1855470"/>
            <a:ext cx="87122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简单的</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9" name="标题 1"/>
          <p:cNvSpPr>
            <a:spLocks noGrp="1"/>
          </p:cNvSpPr>
          <p:nvPr/>
        </p:nvSpPr>
        <p:spPr>
          <a:xfrm>
            <a:off x="9327515" y="1374140"/>
            <a:ext cx="211201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朴素;简易;天真</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1" name="标题 1"/>
          <p:cNvSpPr>
            <a:spLocks noGrp="1"/>
          </p:cNvSpPr>
          <p:nvPr/>
        </p:nvSpPr>
        <p:spPr>
          <a:xfrm>
            <a:off x="9216390" y="1855470"/>
            <a:ext cx="152336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简化</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3" name="标题 1"/>
          <p:cNvSpPr>
            <a:spLocks noGrp="1"/>
          </p:cNvSpPr>
          <p:nvPr/>
        </p:nvSpPr>
        <p:spPr>
          <a:xfrm>
            <a:off x="9748520" y="2315210"/>
            <a:ext cx="142621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头脑简单的</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4" name="标题 1"/>
          <p:cNvSpPr>
            <a:spLocks noGrp="1"/>
          </p:cNvSpPr>
          <p:nvPr/>
        </p:nvSpPr>
        <p:spPr>
          <a:xfrm>
            <a:off x="6823710" y="4984115"/>
            <a:ext cx="2392045"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rgbClr val="7030A0"/>
                </a:solidFill>
                <a:latin typeface="Times New Roman" panose="02020603050405020304" charset="0"/>
                <a:ea typeface="+mn-ea"/>
                <a:cs typeface="Times New Roman" panose="02020603050405020304" charset="0"/>
                <a:sym typeface="+mn-ea"/>
              </a:rPr>
              <a:t>同化，使相似；吸收</a:t>
            </a:r>
            <a:endParaRPr lang="en-US" altLang="zh-CN" sz="1800" spc="0">
              <a:solidFill>
                <a:srgbClr val="7030A0"/>
              </a:solidFill>
              <a:latin typeface="Times New Roman" panose="02020603050405020304" charset="0"/>
              <a:ea typeface="+mn-ea"/>
              <a:cs typeface="Times New Roman" panose="02020603050405020304" charset="0"/>
              <a:sym typeface="+mn-ea"/>
            </a:endParaRPr>
          </a:p>
        </p:txBody>
      </p:sp>
      <p:sp>
        <p:nvSpPr>
          <p:cNvPr id="25" name="标题 1"/>
          <p:cNvSpPr>
            <a:spLocks noGrp="1"/>
          </p:cNvSpPr>
          <p:nvPr/>
        </p:nvSpPr>
        <p:spPr>
          <a:xfrm>
            <a:off x="3181985" y="3187065"/>
            <a:ext cx="104013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rPr>
              <a:t>相同</a:t>
            </a:r>
            <a:endParaRPr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ppt_x"/>
                                          </p:val>
                                        </p:tav>
                                        <p:tav tm="100000">
                                          <p:val>
                                            <p:strVal val="#ppt_x"/>
                                          </p:val>
                                        </p:tav>
                                      </p:tavLst>
                                    </p:anim>
                                    <p:anim calcmode="lin" valueType="num">
                                      <p:cBhvr additive="base">
                                        <p:cTn id="8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additive="base">
                                        <p:cTn id="91" dur="500" fill="hold"/>
                                        <p:tgtEl>
                                          <p:spTgt spid="3"/>
                                        </p:tgtEl>
                                        <p:attrNameLst>
                                          <p:attrName>ppt_x</p:attrName>
                                        </p:attrNameLst>
                                      </p:cBhvr>
                                      <p:tavLst>
                                        <p:tav tm="0">
                                          <p:val>
                                            <p:strVal val="#ppt_x"/>
                                          </p:val>
                                        </p:tav>
                                        <p:tav tm="100000">
                                          <p:val>
                                            <p:strVal val="#ppt_x"/>
                                          </p:val>
                                        </p:tav>
                                      </p:tavLst>
                                    </p:anim>
                                    <p:anim calcmode="lin" valueType="num">
                                      <p:cBhvr additive="base">
                                        <p:cTn id="9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
                                        </p:tgtEl>
                                        <p:attrNameLst>
                                          <p:attrName>style.visibility</p:attrName>
                                        </p:attrNameLst>
                                      </p:cBhvr>
                                      <p:to>
                                        <p:strVal val="visible"/>
                                      </p:to>
                                    </p:set>
                                    <p:anim calcmode="lin" valueType="num">
                                      <p:cBhvr additive="base">
                                        <p:cTn id="97" dur="500" fill="hold"/>
                                        <p:tgtEl>
                                          <p:spTgt spid="5"/>
                                        </p:tgtEl>
                                        <p:attrNameLst>
                                          <p:attrName>ppt_x</p:attrName>
                                        </p:attrNameLst>
                                      </p:cBhvr>
                                      <p:tavLst>
                                        <p:tav tm="0">
                                          <p:val>
                                            <p:strVal val="#ppt_x"/>
                                          </p:val>
                                        </p:tav>
                                        <p:tav tm="100000">
                                          <p:val>
                                            <p:strVal val="#ppt_x"/>
                                          </p:val>
                                        </p:tav>
                                      </p:tavLst>
                                    </p:anim>
                                    <p:anim calcmode="lin" valueType="num">
                                      <p:cBhvr additive="base">
                                        <p:cTn id="9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additive="base">
                                        <p:cTn id="103" dur="500" fill="hold"/>
                                        <p:tgtEl>
                                          <p:spTgt spid="11"/>
                                        </p:tgtEl>
                                        <p:attrNameLst>
                                          <p:attrName>ppt_x</p:attrName>
                                        </p:attrNameLst>
                                      </p:cBhvr>
                                      <p:tavLst>
                                        <p:tav tm="0">
                                          <p:val>
                                            <p:strVal val="#ppt_x"/>
                                          </p:val>
                                        </p:tav>
                                        <p:tav tm="100000">
                                          <p:val>
                                            <p:strVal val="#ppt_x"/>
                                          </p:val>
                                        </p:tav>
                                      </p:tavLst>
                                    </p:anim>
                                    <p:anim calcmode="lin" valueType="num">
                                      <p:cBhvr additive="base">
                                        <p:cTn id="10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0"/>
                                        </p:tgtEl>
                                        <p:attrNameLst>
                                          <p:attrName>style.visibility</p:attrName>
                                        </p:attrNameLst>
                                      </p:cBhvr>
                                      <p:to>
                                        <p:strVal val="visible"/>
                                      </p:to>
                                    </p:set>
                                    <p:anim calcmode="lin" valueType="num">
                                      <p:cBhvr additive="base">
                                        <p:cTn id="109" dur="500" fill="hold"/>
                                        <p:tgtEl>
                                          <p:spTgt spid="10"/>
                                        </p:tgtEl>
                                        <p:attrNameLst>
                                          <p:attrName>ppt_x</p:attrName>
                                        </p:attrNameLst>
                                      </p:cBhvr>
                                      <p:tavLst>
                                        <p:tav tm="0">
                                          <p:val>
                                            <p:strVal val="#ppt_x"/>
                                          </p:val>
                                        </p:tav>
                                        <p:tav tm="100000">
                                          <p:val>
                                            <p:strVal val="#ppt_x"/>
                                          </p:val>
                                        </p:tav>
                                      </p:tavLst>
                                    </p:anim>
                                    <p:anim calcmode="lin" valueType="num">
                                      <p:cBhvr additive="base">
                                        <p:cTn id="11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P spid="5" grpId="0"/>
      <p:bldP spid="5" grpId="1"/>
      <p:bldP spid="4" grpId="0"/>
      <p:bldP spid="4" grpId="1"/>
      <p:bldP spid="7" grpId="0"/>
      <p:bldP spid="7" grpId="1"/>
      <p:bldP spid="8" grpId="0"/>
      <p:bldP spid="8" grpId="1"/>
      <p:bldP spid="11" grpId="0"/>
      <p:bldP spid="11" grpId="1"/>
      <p:bldP spid="10" grpId="0"/>
      <p:bldP spid="10" grpId="1"/>
      <p:bldP spid="13" grpId="0"/>
      <p:bldP spid="13" grpId="1"/>
      <p:bldP spid="14" grpId="0"/>
      <p:bldP spid="14" grpId="1"/>
      <p:bldP spid="15" grpId="0"/>
      <p:bldP spid="15" grpId="1"/>
      <p:bldP spid="18" grpId="0"/>
      <p:bldP spid="18" grpId="1"/>
      <p:bldP spid="17" grpId="0"/>
      <p:bldP spid="17" grpId="1"/>
      <p:bldP spid="19" grpId="0"/>
      <p:bldP spid="19" grpId="1"/>
      <p:bldP spid="21" grpId="0"/>
      <p:bldP spid="21" grpId="1"/>
      <p:bldP spid="23" grpId="0"/>
      <p:bldP spid="23" grpId="1"/>
      <p:bldP spid="24" grpId="0"/>
      <p:bldP spid="24" grpId="1"/>
      <p:bldP spid="25" grpId="0"/>
      <p:bldP spid="25" grpId="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69215"/>
            <a:ext cx="12192635" cy="409257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61. outline ['aʊtlaɪn]n. </a:t>
            </a:r>
            <a:r>
              <a:rPr lang="en-US" altLang="zh-CN" sz="3200" b="1">
                <a:ea typeface="宋体" panose="02010600030101010101" pitchFamily="2" charset="-122"/>
              </a:rPr>
              <a:t>_____________</a:t>
            </a:r>
            <a:r>
              <a:rPr lang="en-US" sz="3200" b="1">
                <a:latin typeface="Times New Roman" panose="02020603050405020304" charset="0"/>
                <a:ea typeface="宋体" panose="02010600030101010101" pitchFamily="2" charset="-122"/>
              </a:rPr>
              <a:t>vt. </a:t>
            </a:r>
            <a:r>
              <a:rPr lang="en-US" altLang="zh-CN" sz="3200" b="1">
                <a:ea typeface="宋体" panose="02010600030101010101" pitchFamily="2" charset="-122"/>
              </a:rPr>
              <a:t>_____</a:t>
            </a:r>
            <a:endParaRPr lang="zh-CN" sz="3200" b="1">
              <a:latin typeface="Times New Roman" panose="02020603050405020304" charset="0"/>
              <a:ea typeface="宋体" panose="02010600030101010101" pitchFamily="2" charset="-122"/>
            </a:endParaRPr>
          </a:p>
          <a:p>
            <a:pPr indent="0"/>
            <a:endParaRPr lang="en-US" sz="3200" b="0">
              <a:latin typeface="Times New Roman" panose="02020603050405020304" charset="0"/>
              <a:ea typeface="宋体" panose="02010600030101010101" pitchFamily="2" charset="-122"/>
            </a:endParaRPr>
          </a:p>
          <a:p>
            <a:pPr indent="0"/>
            <a:r>
              <a:rPr lang="en-US" sz="2800" b="1">
                <a:latin typeface="Times New Roman" panose="02020603050405020304" charset="0"/>
                <a:ea typeface="宋体" panose="02010600030101010101" pitchFamily="2" charset="-122"/>
              </a:rPr>
              <a:t>make an </a:t>
            </a:r>
            <a:r>
              <a:rPr lang="en-US" sz="2800" b="1">
                <a:solidFill>
                  <a:schemeClr val="accent4">
                    <a:lumMod val="50000"/>
                  </a:schemeClr>
                </a:solidFill>
                <a:latin typeface="Times New Roman" panose="02020603050405020304" charset="0"/>
                <a:ea typeface="宋体" panose="02010600030101010101" pitchFamily="2" charset="-122"/>
              </a:rPr>
              <a:t>outline</a:t>
            </a:r>
            <a:r>
              <a:rPr lang="en-US" sz="2800" b="1">
                <a:latin typeface="Times New Roman" panose="02020603050405020304" charset="0"/>
                <a:ea typeface="宋体" panose="02010600030101010101" pitchFamily="2" charset="-122"/>
              </a:rPr>
              <a:t> of the article </a:t>
            </a:r>
            <a:r>
              <a:rPr lang="zh-CN" sz="2800" b="1">
                <a:ea typeface="宋体" panose="02010600030101010101" pitchFamily="2" charset="-122"/>
              </a:rPr>
              <a:t>列文章的提纲</a:t>
            </a:r>
            <a:r>
              <a:rPr lang="en-US" sz="2800" b="1">
                <a:latin typeface="Times New Roman" panose="02020603050405020304" charset="0"/>
                <a:ea typeface="宋体" panose="02010600030101010101" pitchFamily="2" charset="-122"/>
              </a:rPr>
              <a:t>With the reporters giving an </a:t>
            </a:r>
            <a:r>
              <a:rPr lang="en-US" sz="2800" b="1">
                <a:solidFill>
                  <a:schemeClr val="accent4">
                    <a:lumMod val="50000"/>
                  </a:schemeClr>
                </a:solidFill>
                <a:latin typeface="Times New Roman" panose="02020603050405020304" charset="0"/>
                <a:ea typeface="宋体" panose="02010600030101010101" pitchFamily="2" charset="-122"/>
              </a:rPr>
              <a:t>outline</a:t>
            </a:r>
            <a:r>
              <a:rPr lang="en-US" sz="2800" b="1">
                <a:latin typeface="Times New Roman" panose="02020603050405020304" charset="0"/>
                <a:ea typeface="宋体" panose="02010600030101010101" pitchFamily="2" charset="-122"/>
              </a:rPr>
              <a:t> of the disaster, the whole nation was shocked at the damage and the victims’ extreme suffering.</a:t>
            </a:r>
            <a:r>
              <a:rPr lang="en-US" sz="2800" b="1">
                <a:latin typeface="Times New Roman" panose="02020603050405020304" charset="0"/>
                <a:ea typeface="宋体" panose="02010600030101010101" pitchFamily="2" charset="-122"/>
                <a:cs typeface="Times New Roman" panose="02020603050405020304" charset="0"/>
              </a:rPr>
              <a:t> </a:t>
            </a:r>
            <a:r>
              <a:rPr lang="zh-CN" sz="2800" b="1">
                <a:ea typeface="宋体" panose="02010600030101010101" pitchFamily="2" charset="-122"/>
              </a:rPr>
              <a:t>随着记者们对灾难进行了概述，全国人民对损失和受害者的极度痛苦感到震惊。</a:t>
            </a:r>
            <a:r>
              <a:rPr lang="en-US" sz="2800" b="1">
                <a:latin typeface="Times New Roman" panose="02020603050405020304" charset="0"/>
                <a:ea typeface="宋体" panose="02010600030101010101" pitchFamily="2" charset="-122"/>
              </a:rPr>
              <a:t>These documents provided a broad </a:t>
            </a:r>
            <a:r>
              <a:rPr lang="en-US" sz="2800" b="1">
                <a:solidFill>
                  <a:schemeClr val="accent4">
                    <a:lumMod val="50000"/>
                  </a:schemeClr>
                </a:solidFill>
                <a:latin typeface="Times New Roman" panose="02020603050405020304" charset="0"/>
                <a:ea typeface="宋体" panose="02010600030101010101" pitchFamily="2" charset="-122"/>
              </a:rPr>
              <a:t>outline</a:t>
            </a:r>
            <a:r>
              <a:rPr lang="en-US" sz="2800" b="1">
                <a:latin typeface="Times New Roman" panose="02020603050405020304" charset="0"/>
                <a:ea typeface="宋体" panose="02010600030101010101" pitchFamily="2" charset="-122"/>
              </a:rPr>
              <a:t> of the Society's development.</a:t>
            </a:r>
            <a:r>
              <a:rPr lang="en-US" sz="2800" b="1">
                <a:latin typeface="Times New Roman" panose="02020603050405020304" charset="0"/>
                <a:ea typeface="宋体" panose="02010600030101010101" pitchFamily="2" charset="-122"/>
                <a:cs typeface="Times New Roman" panose="02020603050405020304" charset="0"/>
              </a:rPr>
              <a:t> </a:t>
            </a:r>
            <a:r>
              <a:rPr lang="zh-CN" sz="2800" b="1">
                <a:ea typeface="宋体" panose="02010600030101010101" pitchFamily="2" charset="-122"/>
              </a:rPr>
              <a:t>这些文件勾画出了社会发展的大致框架。</a:t>
            </a:r>
            <a:endParaRPr lang="zh-CN" altLang="en-US" sz="2800" b="1"/>
          </a:p>
        </p:txBody>
      </p:sp>
      <p:sp>
        <p:nvSpPr>
          <p:cNvPr id="8" name="矩形 7"/>
          <p:cNvSpPr/>
          <p:nvPr/>
        </p:nvSpPr>
        <p:spPr>
          <a:xfrm>
            <a:off x="4104640" y="69215"/>
            <a:ext cx="2912110" cy="506730"/>
          </a:xfrm>
          <a:prstGeom prst="rect">
            <a:avLst/>
          </a:prstGeom>
        </p:spPr>
        <p:txBody>
          <a:bodyPr vert="horz" wrap="square"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3200" spc="0">
                <a:solidFill>
                  <a:srgbClr val="7030A0"/>
                </a:solidFill>
                <a:latin typeface="Times New Roman" panose="02020603050405020304" charset="0"/>
                <a:ea typeface="+mn-ea"/>
                <a:cs typeface="Times New Roman" panose="02020603050405020304" charset="0"/>
                <a:sym typeface="+mn-ea"/>
              </a:rPr>
              <a:t>轮廓</a:t>
            </a:r>
            <a:r>
              <a:rPr lang="en-US" altLang="zh-CN" sz="3200" spc="0">
                <a:solidFill>
                  <a:srgbClr val="7030A0"/>
                </a:solidFill>
                <a:latin typeface="Times New Roman" panose="02020603050405020304" charset="0"/>
                <a:ea typeface="+mn-ea"/>
                <a:cs typeface="Times New Roman" panose="02020603050405020304" charset="0"/>
                <a:sym typeface="+mn-ea"/>
              </a:rPr>
              <a:t>;</a:t>
            </a:r>
            <a:r>
              <a:rPr sz="3200" spc="0">
                <a:solidFill>
                  <a:srgbClr val="7030A0"/>
                </a:solidFill>
                <a:latin typeface="Times New Roman" panose="02020603050405020304" charset="0"/>
                <a:ea typeface="+mn-ea"/>
                <a:cs typeface="Times New Roman" panose="02020603050405020304" charset="0"/>
                <a:sym typeface="+mn-ea"/>
              </a:rPr>
              <a:t>大纲</a:t>
            </a:r>
            <a:r>
              <a:rPr lang="en-US" altLang="zh-CN" sz="3200" spc="0">
                <a:solidFill>
                  <a:srgbClr val="7030A0"/>
                </a:solidFill>
                <a:latin typeface="Times New Roman" panose="02020603050405020304" charset="0"/>
                <a:ea typeface="+mn-ea"/>
                <a:cs typeface="Times New Roman" panose="02020603050405020304" charset="0"/>
                <a:sym typeface="+mn-ea"/>
              </a:rPr>
              <a:t>;</a:t>
            </a:r>
            <a:r>
              <a:rPr sz="3200" spc="0">
                <a:solidFill>
                  <a:srgbClr val="7030A0"/>
                </a:solidFill>
                <a:latin typeface="Times New Roman" panose="02020603050405020304" charset="0"/>
                <a:ea typeface="+mn-ea"/>
                <a:cs typeface="Times New Roman" panose="02020603050405020304" charset="0"/>
                <a:sym typeface="+mn-ea"/>
              </a:rPr>
              <a:t>概图</a:t>
            </a:r>
            <a:endParaRPr sz="3200" spc="0">
              <a:solidFill>
                <a:srgbClr val="7030A0"/>
              </a:solidFill>
              <a:latin typeface="Times New Roman" panose="02020603050405020304" charset="0"/>
              <a:ea typeface="+mn-ea"/>
              <a:cs typeface="Times New Roman" panose="02020603050405020304" charset="0"/>
              <a:sym typeface="+mn-ea"/>
            </a:endParaRPr>
          </a:p>
        </p:txBody>
      </p:sp>
      <p:sp>
        <p:nvSpPr>
          <p:cNvPr id="2" name="矩形 1"/>
          <p:cNvSpPr/>
          <p:nvPr/>
        </p:nvSpPr>
        <p:spPr>
          <a:xfrm>
            <a:off x="7588885" y="69215"/>
            <a:ext cx="1013460" cy="506730"/>
          </a:xfrm>
          <a:prstGeom prst="rect">
            <a:avLst/>
          </a:prstGeom>
        </p:spPr>
        <p:txBody>
          <a:bodyPr vert="horz" wrap="square"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3200" spc="0">
                <a:solidFill>
                  <a:srgbClr val="7030A0"/>
                </a:solidFill>
                <a:latin typeface="Times New Roman" panose="02020603050405020304" charset="0"/>
                <a:ea typeface="+mn-ea"/>
                <a:cs typeface="Times New Roman" panose="02020603050405020304" charset="0"/>
                <a:sym typeface="+mn-ea"/>
              </a:rPr>
              <a:t>概述</a:t>
            </a:r>
            <a:endParaRPr sz="3200" spc="0">
              <a:solidFill>
                <a:srgbClr val="7030A0"/>
              </a:solidFill>
              <a:latin typeface="Times New Roman" panose="02020603050405020304" charset="0"/>
              <a:ea typeface="+mn-ea"/>
              <a:cs typeface="Times New Roman" panose="02020603050405020304" charset="0"/>
              <a:sym typeface="+mn-ea"/>
            </a:endParaRPr>
          </a:p>
        </p:txBody>
      </p:sp>
      <p:sp>
        <p:nvSpPr>
          <p:cNvPr id="4" name="文本框 3"/>
          <p:cNvSpPr txBox="1"/>
          <p:nvPr/>
        </p:nvSpPr>
        <p:spPr>
          <a:xfrm>
            <a:off x="0" y="575945"/>
            <a:ext cx="12193270" cy="521970"/>
          </a:xfrm>
          <a:prstGeom prst="rect">
            <a:avLst/>
          </a:prstGeom>
          <a:noFill/>
        </p:spPr>
        <p:txBody>
          <a:bodyPr wrap="square" rtlCol="0">
            <a:spAutoFit/>
          </a:bodyPr>
          <a:p>
            <a:pPr lvl="0" algn="l">
              <a:spcAft>
                <a:spcPts val="0"/>
              </a:spcAft>
              <a:buClrTx/>
              <a:buSzTx/>
              <a:buFontTx/>
            </a:pPr>
            <a:r>
              <a:rPr lang="zh-CN"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合成法：out(外部的)+line(线条)：外部的线条——轮廓；大纲；概图</a:t>
            </a:r>
            <a:endParaRPr lang="zh-CN"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2635" cy="156845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18. react [rɪ'ækt]vi. </a:t>
            </a:r>
            <a:r>
              <a:rPr lang="en-US" altLang="zh-CN" sz="3200" b="1">
                <a:ea typeface="宋体" panose="02010600030101010101" pitchFamily="2" charset="-122"/>
              </a:rPr>
              <a:t>_____________</a:t>
            </a:r>
            <a:r>
              <a:rPr lang="en-US" sz="3200" b="1">
                <a:latin typeface="Times New Roman" panose="02020603050405020304" charset="0"/>
                <a:ea typeface="宋体" panose="02010600030101010101" pitchFamily="2" charset="-122"/>
                <a:cs typeface="Times New Roman" panose="02020603050405020304" charset="0"/>
              </a:rPr>
              <a:t>_______</a:t>
            </a:r>
            <a:r>
              <a:rPr lang="zh-CN" sz="3200" b="1">
                <a:latin typeface="Times New Roman" panose="02020603050405020304" charset="0"/>
                <a:ea typeface="宋体" panose="02010600030101010101" pitchFamily="2" charset="-122"/>
              </a:rPr>
              <a:t>对……作出反应</a:t>
            </a:r>
            <a:endParaRPr lang="en-US" sz="3200" b="0">
              <a:latin typeface="Times New Roman" panose="02020603050405020304" charset="0"/>
              <a:ea typeface="宋体" panose="02010600030101010101" pitchFamily="2" charset="-122"/>
              <a:cs typeface="Times New Roman" panose="02020603050405020304" charset="0"/>
            </a:endParaRPr>
          </a:p>
          <a:p>
            <a:pPr indent="0"/>
            <a:r>
              <a:rPr lang="en-US" sz="3200" b="1">
                <a:latin typeface="Times New Roman" panose="02020603050405020304" charset="0"/>
                <a:ea typeface="宋体" panose="02010600030101010101" pitchFamily="2" charset="-122"/>
              </a:rPr>
              <a:t>________[rɪ'ækʃ(ə)n]n. </a:t>
            </a:r>
            <a:r>
              <a:rPr lang="zh-CN" sz="3200" b="1">
                <a:ea typeface="宋体" panose="02010600030101010101" pitchFamily="2" charset="-122"/>
              </a:rPr>
              <a:t>反应</a:t>
            </a:r>
            <a:r>
              <a:rPr lang="zh-CN" sz="3200" b="1">
                <a:latin typeface="Times New Roman" panose="02020603050405020304" charset="0"/>
                <a:ea typeface="宋体" panose="02010600030101010101" pitchFamily="2" charset="-122"/>
              </a:rPr>
              <a:t>；</a:t>
            </a:r>
            <a:r>
              <a:rPr lang="zh-CN" sz="3200" b="1">
                <a:ea typeface="宋体" panose="02010600030101010101" pitchFamily="2" charset="-122"/>
              </a:rPr>
              <a:t>反作用</a:t>
            </a:r>
            <a:endParaRPr lang="zh-CN" altLang="en-US" sz="3200"/>
          </a:p>
        </p:txBody>
      </p:sp>
      <p:sp>
        <p:nvSpPr>
          <p:cNvPr id="2" name="矩形 1"/>
          <p:cNvSpPr/>
          <p:nvPr/>
        </p:nvSpPr>
        <p:spPr>
          <a:xfrm>
            <a:off x="60960" y="506730"/>
            <a:ext cx="1715770" cy="506730"/>
          </a:xfrm>
          <a:prstGeom prst="rect">
            <a:avLst/>
          </a:prstGeom>
        </p:spPr>
        <p:txBody>
          <a:bodyPr vert="horz" wrap="square"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sz="3200" spc="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react to</a:t>
            </a:r>
            <a:endParaRPr lang="en-US" sz="3200" spc="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矩形 3"/>
          <p:cNvSpPr/>
          <p:nvPr/>
        </p:nvSpPr>
        <p:spPr>
          <a:xfrm>
            <a:off x="3587750" y="0"/>
            <a:ext cx="2776220" cy="506730"/>
          </a:xfrm>
          <a:prstGeom prst="rect">
            <a:avLst/>
          </a:prstGeom>
        </p:spPr>
        <p:txBody>
          <a:bodyPr vert="horz" wrap="square"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3200" spc="0">
                <a:solidFill>
                  <a:srgbClr val="7030A0"/>
                </a:solidFill>
                <a:latin typeface="Times New Roman" panose="02020603050405020304" charset="0"/>
                <a:ea typeface="+mn-ea"/>
                <a:cs typeface="Times New Roman" panose="02020603050405020304" charset="0"/>
                <a:sym typeface="+mn-ea"/>
              </a:rPr>
              <a:t>反应</a:t>
            </a:r>
            <a:r>
              <a:rPr lang="en-US" altLang="zh-CN" sz="3200" spc="0">
                <a:solidFill>
                  <a:srgbClr val="7030A0"/>
                </a:solidFill>
                <a:latin typeface="Times New Roman" panose="02020603050405020304" charset="0"/>
                <a:ea typeface="+mn-ea"/>
                <a:cs typeface="Times New Roman" panose="02020603050405020304" charset="0"/>
                <a:sym typeface="+mn-ea"/>
              </a:rPr>
              <a:t>;</a:t>
            </a:r>
            <a:r>
              <a:rPr sz="3200" spc="0">
                <a:solidFill>
                  <a:srgbClr val="7030A0"/>
                </a:solidFill>
                <a:latin typeface="Times New Roman" panose="02020603050405020304" charset="0"/>
                <a:ea typeface="+mn-ea"/>
                <a:cs typeface="Times New Roman" panose="02020603050405020304" charset="0"/>
                <a:sym typeface="+mn-ea"/>
              </a:rPr>
              <a:t>起反作用</a:t>
            </a:r>
            <a:endParaRPr sz="3200" spc="0">
              <a:solidFill>
                <a:srgbClr val="7030A0"/>
              </a:solidFill>
              <a:latin typeface="Times New Roman" panose="02020603050405020304" charset="0"/>
              <a:ea typeface="+mn-ea"/>
              <a:cs typeface="Times New Roman" panose="02020603050405020304" charset="0"/>
              <a:sym typeface="+mn-ea"/>
            </a:endParaRPr>
          </a:p>
        </p:txBody>
      </p:sp>
      <p:sp>
        <p:nvSpPr>
          <p:cNvPr id="5" name="矩形 4"/>
          <p:cNvSpPr/>
          <p:nvPr/>
        </p:nvSpPr>
        <p:spPr>
          <a:xfrm>
            <a:off x="60960" y="1013460"/>
            <a:ext cx="1715770" cy="506730"/>
          </a:xfrm>
          <a:prstGeom prst="rect">
            <a:avLst/>
          </a:prstGeom>
        </p:spPr>
        <p:txBody>
          <a:bodyPr vert="horz" wrap="square"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sz="3200" spc="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reaction</a:t>
            </a:r>
            <a:endParaRPr lang="en-US" sz="3200" spc="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60960" y="1568450"/>
            <a:ext cx="12058015" cy="4523105"/>
          </a:xfrm>
          <a:prstGeom prst="rect">
            <a:avLst/>
          </a:prstGeom>
          <a:noFill/>
          <a:ln w="9525">
            <a:noFill/>
          </a:ln>
        </p:spPr>
        <p:txBody>
          <a:bodyPr wrap="square">
            <a:spAutoFit/>
          </a:bodyPr>
          <a:p>
            <a:pPr indent="0"/>
            <a:r>
              <a:rPr lang="en-US" sz="2400" b="1">
                <a:latin typeface="Times New Roman" panose="02020603050405020304" charset="0"/>
                <a:ea typeface="宋体" panose="02010600030101010101" pitchFamily="2" charset="-122"/>
                <a:cs typeface="Times New Roman" panose="02020603050405020304" charset="0"/>
              </a:rPr>
              <a:t>They were not sure how the Americans would ________ the new type of music.(2019</a:t>
            </a:r>
            <a:r>
              <a:rPr lang="zh-CN" sz="2400" b="1">
                <a:latin typeface="Times New Roman" panose="02020603050405020304" charset="0"/>
                <a:ea typeface="宋体" panose="02010600030101010101" pitchFamily="2" charset="-122"/>
              </a:rPr>
              <a:t>浙江</a:t>
            </a:r>
            <a:r>
              <a:rPr lang="en-US" sz="2400" b="1">
                <a:latin typeface="Times New Roman" panose="02020603050405020304" charset="0"/>
                <a:ea typeface="宋体" panose="02010600030101010101" pitchFamily="2" charset="-122"/>
              </a:rPr>
              <a:t>)</a:t>
            </a:r>
            <a:r>
              <a:rPr lang="zh-CN" sz="2400" b="1">
                <a:latin typeface="Times New Roman" panose="02020603050405020304" charset="0"/>
                <a:ea typeface="宋体" panose="02010600030101010101" pitchFamily="2" charset="-122"/>
              </a:rPr>
              <a:t>他们不知道美国人对这种新型音乐会有什么反应。</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W</a:t>
            </a:r>
            <a:r>
              <a:rPr lang="en-US" sz="2400" b="1" spc="-100">
                <a:solidFill>
                  <a:schemeClr val="tx1"/>
                </a:solidFill>
                <a:uFillTx/>
                <a:latin typeface="Times New Roman" panose="02020603050405020304" charset="0"/>
                <a:ea typeface="宋体" panose="02010600030101010101" pitchFamily="2" charset="-122"/>
              </a:rPr>
              <a:t>hen you share a story with your friends, you care a lot more how they _______.</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(2016</a:t>
            </a:r>
            <a:r>
              <a:rPr lang="zh-CN" sz="2400" b="1" spc="-100">
                <a:solidFill>
                  <a:schemeClr val="tx1"/>
                </a:solidFill>
                <a:uFillTx/>
                <a:latin typeface="Times New Roman" panose="02020603050405020304" charset="0"/>
                <a:ea typeface="宋体" panose="02010600030101010101" pitchFamily="2" charset="-122"/>
              </a:rPr>
              <a:t>全国</a:t>
            </a:r>
            <a:r>
              <a:rPr lang="en-US" sz="2400" b="1" spc="-100">
                <a:solidFill>
                  <a:schemeClr val="tx1"/>
                </a:solidFill>
                <a:uFillTx/>
                <a:latin typeface="Times New Roman" panose="02020603050405020304" charset="0"/>
                <a:ea typeface="宋体" panose="02010600030101010101" pitchFamily="2" charset="-122"/>
              </a:rPr>
              <a:t>III)</a:t>
            </a:r>
            <a:endParaRPr lang="zh-CN" sz="2400" b="1" spc="-100">
              <a:solidFill>
                <a:schemeClr val="tx1"/>
              </a:solidFill>
              <a:uFillTx/>
              <a:ea typeface="宋体" panose="02010600030101010101" pitchFamily="2" charset="-122"/>
            </a:endParaRPr>
          </a:p>
          <a:p>
            <a:pPr indent="0"/>
            <a:r>
              <a:rPr lang="zh-CN" sz="2400" b="1">
                <a:ea typeface="宋体" panose="02010600030101010101" pitchFamily="2" charset="-122"/>
              </a:rPr>
              <a:t>当你和朋友分享一个故事时，你会更关心他们的反应。</a:t>
            </a:r>
            <a:r>
              <a:rPr lang="en-US" sz="2400" b="1">
                <a:latin typeface="Times New Roman" panose="02020603050405020304" charset="0"/>
                <a:ea typeface="宋体" panose="02010600030101010101" pitchFamily="2" charset="-122"/>
              </a:rPr>
              <a:t>Oxygen will ________ nearly all organic materials and metal. </a:t>
            </a:r>
            <a:endParaRPr lang="en-US" sz="2400" b="1" spc="-100">
              <a:uFillTx/>
              <a:latin typeface="Times New Roman" panose="02020603050405020304" charset="0"/>
              <a:ea typeface="宋体" panose="02010600030101010101" pitchFamily="2" charset="-122"/>
            </a:endParaRPr>
          </a:p>
          <a:p>
            <a:pPr indent="0"/>
            <a:r>
              <a:rPr lang="zh-CN" sz="2400" b="1">
                <a:ea typeface="宋体" panose="02010600030101010101" pitchFamily="2" charset="-122"/>
              </a:rPr>
              <a:t>氧几乎能与所有的有机物和金属发生反应。</a:t>
            </a:r>
            <a:endParaRPr lang="en-US" sz="2400" b="1" spc="-100">
              <a:uFillTx/>
              <a:latin typeface="Times New Roman" panose="02020603050405020304" charset="0"/>
              <a:ea typeface="宋体" panose="02010600030101010101" pitchFamily="2" charset="-122"/>
            </a:endParaRPr>
          </a:p>
          <a:p>
            <a:pPr indent="0"/>
            <a:r>
              <a:rPr lang="en-US" sz="2400" b="1">
                <a:latin typeface="Times New Roman" panose="02020603050405020304" charset="0"/>
                <a:ea typeface="宋体" panose="02010600030101010101" pitchFamily="2" charset="-122"/>
              </a:rPr>
              <a:t>What was the _______ of the public to Mrs.Robinson's decision?</a:t>
            </a:r>
            <a:r>
              <a:rPr lang="en-US" sz="2400" b="1">
                <a:latin typeface="Times New Roman" panose="02020603050405020304" charset="0"/>
                <a:ea typeface="宋体" panose="02010600030101010101" pitchFamily="2" charset="-122"/>
                <a:cs typeface="Times New Roman" panose="02020603050405020304" charset="0"/>
              </a:rPr>
              <a:t>(2016</a:t>
            </a:r>
            <a:r>
              <a:rPr lang="zh-CN" sz="2400" b="1">
                <a:latin typeface="Times New Roman" panose="02020603050405020304" charset="0"/>
                <a:ea typeface="宋体" panose="02010600030101010101" pitchFamily="2" charset="-122"/>
              </a:rPr>
              <a:t>全国</a:t>
            </a:r>
            <a:r>
              <a:rPr lang="en-US" sz="2400" b="1">
                <a:latin typeface="Times New Roman" panose="02020603050405020304" charset="0"/>
                <a:ea typeface="宋体" panose="02010600030101010101" pitchFamily="2" charset="-122"/>
              </a:rPr>
              <a:t>I)</a:t>
            </a:r>
            <a:endParaRPr lang="en-US" sz="2400" b="1">
              <a:latin typeface="Times New Roman" panose="02020603050405020304" charset="0"/>
              <a:ea typeface="宋体" panose="02010600030101010101" pitchFamily="2" charset="-122"/>
            </a:endParaRPr>
          </a:p>
          <a:p>
            <a:pPr indent="0"/>
            <a:r>
              <a:rPr lang="zh-CN" sz="2400" b="1">
                <a:latin typeface="Times New Roman" panose="02020603050405020304" charset="0"/>
                <a:ea typeface="宋体" panose="02010600030101010101" pitchFamily="2" charset="-122"/>
              </a:rPr>
              <a:t>公众对罗宾逊夫人的决定有何反应</a:t>
            </a:r>
            <a:r>
              <a:rPr lang="en-US" sz="2400" b="1">
                <a:latin typeface="Times New Roman" panose="02020603050405020304" charset="0"/>
                <a:ea typeface="宋体" panose="02010600030101010101" pitchFamily="2" charset="-122"/>
              </a:rPr>
              <a:t>?</a:t>
            </a:r>
            <a:r>
              <a:rPr lang="en-US" sz="2400" b="1">
                <a:latin typeface="Times New Roman" panose="02020603050405020304" charset="0"/>
                <a:ea typeface="宋体" panose="02010600030101010101" pitchFamily="2" charset="-122"/>
                <a:cs typeface="Times New Roman" panose="02020603050405020304" charset="0"/>
              </a:rPr>
              <a:t>I do not get lost in my own personal reaction____what people are saying.(2007</a:t>
            </a:r>
            <a:r>
              <a:rPr lang="zh-CN" sz="2400" b="1">
                <a:latin typeface="Times New Roman" panose="02020603050405020304" charset="0"/>
                <a:ea typeface="宋体" panose="02010600030101010101" pitchFamily="2" charset="-122"/>
              </a:rPr>
              <a:t>天津</a:t>
            </a:r>
            <a:r>
              <a:rPr lang="en-US" sz="2400" b="1">
                <a:latin typeface="Times New Roman" panose="02020603050405020304" charset="0"/>
                <a:ea typeface="宋体" panose="02010600030101010101" pitchFamily="2" charset="-122"/>
              </a:rPr>
              <a:t>)</a:t>
            </a:r>
            <a:r>
              <a:rPr lang="zh-CN" sz="2400" b="1">
                <a:ea typeface="宋体" panose="02010600030101010101" pitchFamily="2" charset="-122"/>
              </a:rPr>
              <a:t>对于人们所说的话，我不会迷失在自己的个人反应中</a:t>
            </a:r>
            <a:r>
              <a:rPr lang="zh-CN" sz="2400" b="1">
                <a:latin typeface="Times New Roman" panose="02020603050405020304" charset="0"/>
                <a:ea typeface="宋体" panose="02010600030101010101" pitchFamily="2" charset="-122"/>
              </a:rPr>
              <a:t>。</a:t>
            </a:r>
            <a:r>
              <a:rPr lang="en-US" sz="2400" b="1">
                <a:latin typeface="Times New Roman" panose="02020603050405020304" charset="0"/>
                <a:ea typeface="宋体" panose="02010600030101010101" pitchFamily="2" charset="-122"/>
              </a:rPr>
              <a:t>This produced a chain _______,which made </a:t>
            </a:r>
            <a:r>
              <a:rPr lang="en-US" sz="2400" b="1">
                <a:latin typeface="Times New Roman" panose="02020603050405020304" charset="0"/>
                <a:ea typeface="宋体" panose="02010600030101010101" pitchFamily="2" charset="-122"/>
                <a:cs typeface="Times New Roman" panose="02020603050405020304" charset="0"/>
              </a:rPr>
              <a:t>it </a:t>
            </a:r>
            <a:r>
              <a:rPr lang="en-US" sz="2400" b="1">
                <a:latin typeface="Times New Roman" panose="02020603050405020304" charset="0"/>
                <a:ea typeface="宋体" panose="02010600030101010101" pitchFamily="2" charset="-122"/>
              </a:rPr>
              <a:t>possible for life to develop.</a:t>
            </a:r>
            <a:endParaRPr lang="en-US" sz="2400" b="1">
              <a:latin typeface="Times New Roman" panose="02020603050405020304" charset="0"/>
              <a:ea typeface="宋体" panose="02010600030101010101" pitchFamily="2" charset="-122"/>
            </a:endParaRPr>
          </a:p>
          <a:p>
            <a:pPr indent="0"/>
            <a:r>
              <a:rPr lang="zh-CN" sz="2400" b="1">
                <a:ea typeface="宋体" panose="02010600030101010101" pitchFamily="2" charset="-122"/>
              </a:rPr>
              <a:t>这产生了连锁反应，使生命得以发展。</a:t>
            </a:r>
            <a:endParaRPr lang="zh-CN" altLang="en-US" sz="2400" b="1"/>
          </a:p>
        </p:txBody>
      </p:sp>
      <p:sp>
        <p:nvSpPr>
          <p:cNvPr id="7" name="矩形 6"/>
          <p:cNvSpPr/>
          <p:nvPr/>
        </p:nvSpPr>
        <p:spPr>
          <a:xfrm>
            <a:off x="6181725" y="1568450"/>
            <a:ext cx="1280160" cy="506730"/>
          </a:xfrm>
          <a:prstGeom prst="rect">
            <a:avLst/>
          </a:prstGeom>
        </p:spPr>
        <p:txBody>
          <a:bodyPr vert="horz" wrap="square"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sz="2400" spc="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react to</a:t>
            </a:r>
            <a:endParaRPr lang="en-US" sz="2400" spc="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9" name="矩形 8"/>
          <p:cNvSpPr/>
          <p:nvPr/>
        </p:nvSpPr>
        <p:spPr>
          <a:xfrm>
            <a:off x="8631555" y="2281555"/>
            <a:ext cx="874395" cy="506730"/>
          </a:xfrm>
          <a:prstGeom prst="rect">
            <a:avLst/>
          </a:prstGeom>
        </p:spPr>
        <p:txBody>
          <a:bodyPr vert="horz" wrap="square"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sz="2400" spc="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react</a:t>
            </a:r>
            <a:endParaRPr lang="en-US" sz="2400" spc="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0" name="矩形 9"/>
          <p:cNvSpPr/>
          <p:nvPr/>
        </p:nvSpPr>
        <p:spPr>
          <a:xfrm>
            <a:off x="1776730" y="3034030"/>
            <a:ext cx="1280160" cy="506730"/>
          </a:xfrm>
          <a:prstGeom prst="rect">
            <a:avLst/>
          </a:prstGeom>
        </p:spPr>
        <p:txBody>
          <a:bodyPr vert="horz" wrap="square"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sz="2400" spc="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react to</a:t>
            </a:r>
            <a:endParaRPr lang="en-US" sz="2400" spc="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矩形 10"/>
          <p:cNvSpPr/>
          <p:nvPr/>
        </p:nvSpPr>
        <p:spPr>
          <a:xfrm>
            <a:off x="1946910" y="3754120"/>
            <a:ext cx="1533525" cy="506730"/>
          </a:xfrm>
          <a:prstGeom prst="rect">
            <a:avLst/>
          </a:prstGeom>
        </p:spPr>
        <p:txBody>
          <a:bodyPr vert="horz" wrap="square"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sz="2400" spc="-100">
                <a:solidFill>
                  <a:schemeClr val="accent4">
                    <a:lumMod val="50000"/>
                  </a:schemeClr>
                </a:solidFill>
                <a:uFillTx/>
                <a:latin typeface="Times New Roman" panose="02020603050405020304" charset="0"/>
                <a:ea typeface="宋体" panose="02010600030101010101" pitchFamily="2" charset="-122"/>
                <a:sym typeface="+mn-ea"/>
              </a:rPr>
              <a:t>reaction</a:t>
            </a:r>
            <a:endParaRPr lang="en-US" sz="24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12" name="矩形 11"/>
          <p:cNvSpPr/>
          <p:nvPr/>
        </p:nvSpPr>
        <p:spPr>
          <a:xfrm>
            <a:off x="5999480" y="4514215"/>
            <a:ext cx="435610" cy="506730"/>
          </a:xfrm>
          <a:prstGeom prst="rect">
            <a:avLst/>
          </a:prstGeom>
        </p:spPr>
        <p:txBody>
          <a:bodyPr vert="horz" wrap="square"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sz="2400" spc="-100">
                <a:solidFill>
                  <a:schemeClr val="accent4">
                    <a:lumMod val="50000"/>
                  </a:schemeClr>
                </a:solidFill>
                <a:uFillTx/>
                <a:latin typeface="Times New Roman" panose="02020603050405020304" charset="0"/>
                <a:ea typeface="宋体" panose="02010600030101010101" pitchFamily="2" charset="-122"/>
                <a:sym typeface="+mn-ea"/>
              </a:rPr>
              <a:t>to</a:t>
            </a:r>
            <a:endParaRPr lang="en-US" sz="24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13" name="矩形 12"/>
          <p:cNvSpPr/>
          <p:nvPr/>
        </p:nvSpPr>
        <p:spPr>
          <a:xfrm>
            <a:off x="3056890" y="5229860"/>
            <a:ext cx="1199515" cy="506730"/>
          </a:xfrm>
          <a:prstGeom prst="rect">
            <a:avLst/>
          </a:prstGeom>
        </p:spPr>
        <p:txBody>
          <a:bodyPr vert="horz" wrap="square"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sz="2400" spc="-100">
                <a:solidFill>
                  <a:schemeClr val="accent4">
                    <a:lumMod val="50000"/>
                  </a:schemeClr>
                </a:solidFill>
                <a:uFillTx/>
                <a:latin typeface="Times New Roman" panose="02020603050405020304" charset="0"/>
                <a:ea typeface="宋体" panose="02010600030101010101" pitchFamily="2" charset="-122"/>
                <a:sym typeface="+mn-ea"/>
              </a:rPr>
              <a:t>reaction</a:t>
            </a:r>
            <a:endParaRPr lang="en-US" sz="24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9" grpId="0"/>
      <p:bldP spid="10" grpId="0"/>
      <p:bldP spid="11" grpId="0"/>
      <p:bldP spid="12" grpId="0"/>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act-做填空"/>
          <p:cNvPicPr>
            <a:picLocks noChangeAspect="1"/>
          </p:cNvPicPr>
          <p:nvPr>
            <p:custDataLst>
              <p:tags r:id="rId1"/>
            </p:custDataLst>
          </p:nvPr>
        </p:nvPicPr>
        <p:blipFill>
          <a:blip r:embed="rId2"/>
          <a:stretch>
            <a:fillRect/>
          </a:stretch>
        </p:blipFill>
        <p:spPr>
          <a:xfrm>
            <a:off x="0" y="0"/>
            <a:ext cx="12192635" cy="6939280"/>
          </a:xfrm>
          <a:prstGeom prst="rect">
            <a:avLst/>
          </a:prstGeom>
        </p:spPr>
      </p:pic>
      <p:sp>
        <p:nvSpPr>
          <p:cNvPr id="25" name="标题 1"/>
          <p:cNvSpPr>
            <a:spLocks noGrp="1"/>
          </p:cNvSpPr>
          <p:nvPr/>
        </p:nvSpPr>
        <p:spPr>
          <a:xfrm>
            <a:off x="6123305" y="3244850"/>
            <a:ext cx="51308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rPr>
              <a:t>做</a:t>
            </a:r>
            <a:endParaRPr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7418070" y="892175"/>
            <a:ext cx="151955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做</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行动</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表演</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8792845" y="892175"/>
            <a:ext cx="151955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行为</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一幕</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10672445" y="339090"/>
            <a:ext cx="70802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扮演</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10672445" y="892175"/>
            <a:ext cx="98234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男演员</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10855325" y="1424305"/>
            <a:ext cx="94170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女演员</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7706995" y="2109470"/>
            <a:ext cx="123063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动作</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行动</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9710420" y="2109470"/>
            <a:ext cx="123063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采取行动</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7804150" y="3612515"/>
            <a:ext cx="89598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活跃的</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9709785" y="2854960"/>
            <a:ext cx="194437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不活跃的</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惰性的</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9709785" y="3357245"/>
            <a:ext cx="208724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在……方面很活跃</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9599295" y="3879850"/>
            <a:ext cx="89598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活动</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9643110" y="4402455"/>
            <a:ext cx="173736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激活</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使活动</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5" name="标题 1"/>
          <p:cNvSpPr>
            <a:spLocks noGrp="1"/>
          </p:cNvSpPr>
          <p:nvPr/>
        </p:nvSpPr>
        <p:spPr>
          <a:xfrm>
            <a:off x="7896860" y="5544185"/>
            <a:ext cx="89598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实际的；真实的</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10312400" y="5092700"/>
            <a:ext cx="165671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实际上</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事实上</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7" name="标题 1"/>
          <p:cNvSpPr>
            <a:spLocks noGrp="1"/>
          </p:cNvSpPr>
          <p:nvPr/>
        </p:nvSpPr>
        <p:spPr>
          <a:xfrm>
            <a:off x="10170160" y="5675630"/>
            <a:ext cx="89598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现实</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9" name="标题 1"/>
          <p:cNvSpPr>
            <a:spLocks noGrp="1"/>
          </p:cNvSpPr>
          <p:nvPr/>
        </p:nvSpPr>
        <p:spPr>
          <a:xfrm>
            <a:off x="10170160" y="6188075"/>
            <a:ext cx="148463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实现</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实行</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0" name="标题 1"/>
          <p:cNvSpPr>
            <a:spLocks noGrp="1"/>
          </p:cNvSpPr>
          <p:nvPr/>
        </p:nvSpPr>
        <p:spPr>
          <a:xfrm>
            <a:off x="3295650" y="422910"/>
            <a:ext cx="170751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准确的</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精确的</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1" name="标题 1"/>
          <p:cNvSpPr>
            <a:spLocks noGrp="1"/>
          </p:cNvSpPr>
          <p:nvPr/>
        </p:nvSpPr>
        <p:spPr>
          <a:xfrm>
            <a:off x="1597025" y="422910"/>
            <a:ext cx="89598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确切地</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2" name="标题 1"/>
          <p:cNvSpPr>
            <a:spLocks noGrp="1"/>
          </p:cNvSpPr>
          <p:nvPr/>
        </p:nvSpPr>
        <p:spPr>
          <a:xfrm>
            <a:off x="3386455" y="1424305"/>
            <a:ext cx="171704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互动</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相互影响</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3" name="标题 1"/>
          <p:cNvSpPr>
            <a:spLocks noGrp="1"/>
          </p:cNvSpPr>
          <p:nvPr/>
        </p:nvSpPr>
        <p:spPr>
          <a:xfrm>
            <a:off x="1121410" y="1145540"/>
            <a:ext cx="137223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与……互动</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4" name="标题 1"/>
          <p:cNvSpPr>
            <a:spLocks noGrp="1"/>
          </p:cNvSpPr>
          <p:nvPr/>
        </p:nvSpPr>
        <p:spPr>
          <a:xfrm>
            <a:off x="1460500" y="1719580"/>
            <a:ext cx="69342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互动</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6" name="标题 1"/>
          <p:cNvSpPr>
            <a:spLocks noGrp="1"/>
          </p:cNvSpPr>
          <p:nvPr/>
        </p:nvSpPr>
        <p:spPr>
          <a:xfrm>
            <a:off x="3529330" y="2656840"/>
            <a:ext cx="157353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反应</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反作用</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7" name="标题 1"/>
          <p:cNvSpPr>
            <a:spLocks noGrp="1"/>
          </p:cNvSpPr>
          <p:nvPr/>
        </p:nvSpPr>
        <p:spPr>
          <a:xfrm>
            <a:off x="2033270" y="2379345"/>
            <a:ext cx="89598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反应</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8" name="标题 1"/>
          <p:cNvSpPr>
            <a:spLocks noGrp="1"/>
          </p:cNvSpPr>
          <p:nvPr/>
        </p:nvSpPr>
        <p:spPr>
          <a:xfrm>
            <a:off x="1308735" y="2967355"/>
            <a:ext cx="175895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反应者</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反应堆</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9" name="标题 1"/>
          <p:cNvSpPr>
            <a:spLocks noGrp="1"/>
          </p:cNvSpPr>
          <p:nvPr/>
        </p:nvSpPr>
        <p:spPr>
          <a:xfrm>
            <a:off x="3386455" y="3612515"/>
            <a:ext cx="197167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代理人</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代理商</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30" name="标题 1"/>
          <p:cNvSpPr>
            <a:spLocks noGrp="1"/>
          </p:cNvSpPr>
          <p:nvPr/>
        </p:nvSpPr>
        <p:spPr>
          <a:xfrm>
            <a:off x="1122045" y="3612515"/>
            <a:ext cx="180721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代理处</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经销商</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31" name="标题 1"/>
          <p:cNvSpPr>
            <a:spLocks noGrp="1"/>
          </p:cNvSpPr>
          <p:nvPr/>
        </p:nvSpPr>
        <p:spPr>
          <a:xfrm>
            <a:off x="1228090" y="4331335"/>
            <a:ext cx="170053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煽动者</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游说者</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32" name="标题 1"/>
          <p:cNvSpPr>
            <a:spLocks noGrp="1"/>
          </p:cNvSpPr>
          <p:nvPr/>
        </p:nvSpPr>
        <p:spPr>
          <a:xfrm>
            <a:off x="3529330" y="4549140"/>
            <a:ext cx="122047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震动</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煽动</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33" name="标题 1"/>
          <p:cNvSpPr>
            <a:spLocks noGrp="1"/>
          </p:cNvSpPr>
          <p:nvPr/>
        </p:nvSpPr>
        <p:spPr>
          <a:xfrm>
            <a:off x="1440815" y="4859020"/>
            <a:ext cx="138303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煽动</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激动</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34" name="标题 1"/>
          <p:cNvSpPr>
            <a:spLocks noGrp="1"/>
          </p:cNvSpPr>
          <p:nvPr/>
        </p:nvSpPr>
        <p:spPr>
          <a:xfrm>
            <a:off x="3538855" y="5798185"/>
            <a:ext cx="141287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帮助</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援助</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35" name="标题 1"/>
          <p:cNvSpPr>
            <a:spLocks noGrp="1"/>
          </p:cNvSpPr>
          <p:nvPr/>
        </p:nvSpPr>
        <p:spPr>
          <a:xfrm>
            <a:off x="1228090" y="5544185"/>
            <a:ext cx="198691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在……的援助下</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36" name="标题 1"/>
          <p:cNvSpPr>
            <a:spLocks noGrp="1"/>
          </p:cNvSpPr>
          <p:nvPr/>
        </p:nvSpPr>
        <p:spPr>
          <a:xfrm>
            <a:off x="1870075" y="6065520"/>
            <a:ext cx="70294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急救</a:t>
            </a:r>
            <a:endParaRPr sz="1800" spc="0">
              <a:solidFill>
                <a:srgbClr val="7030A0"/>
              </a:solidFill>
              <a:latin typeface="Times New Roman" panose="02020603050405020304" charset="0"/>
              <a:ea typeface="+mn-ea"/>
              <a:cs typeface="Times New Roman" panose="02020603050405020304" charset="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additive="base">
                                        <p:cTn id="97" dur="500" fill="hold"/>
                                        <p:tgtEl>
                                          <p:spTgt spid="17"/>
                                        </p:tgtEl>
                                        <p:attrNameLst>
                                          <p:attrName>ppt_x</p:attrName>
                                        </p:attrNameLst>
                                      </p:cBhvr>
                                      <p:tavLst>
                                        <p:tav tm="0">
                                          <p:val>
                                            <p:strVal val="#ppt_x"/>
                                          </p:val>
                                        </p:tav>
                                        <p:tav tm="100000">
                                          <p:val>
                                            <p:strVal val="#ppt_x"/>
                                          </p:val>
                                        </p:tav>
                                      </p:tavLst>
                                    </p:anim>
                                    <p:anim calcmode="lin" valueType="num">
                                      <p:cBhvr additive="base">
                                        <p:cTn id="9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ppt_x"/>
                                          </p:val>
                                        </p:tav>
                                        <p:tav tm="100000">
                                          <p:val>
                                            <p:strVal val="#ppt_x"/>
                                          </p:val>
                                        </p:tav>
                                      </p:tavLst>
                                    </p:anim>
                                    <p:anim calcmode="lin" valueType="num">
                                      <p:cBhvr additive="base">
                                        <p:cTn id="10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additive="base">
                                        <p:cTn id="109" dur="500" fill="hold"/>
                                        <p:tgtEl>
                                          <p:spTgt spid="20"/>
                                        </p:tgtEl>
                                        <p:attrNameLst>
                                          <p:attrName>ppt_x</p:attrName>
                                        </p:attrNameLst>
                                      </p:cBhvr>
                                      <p:tavLst>
                                        <p:tav tm="0">
                                          <p:val>
                                            <p:strVal val="#ppt_x"/>
                                          </p:val>
                                        </p:tav>
                                        <p:tav tm="100000">
                                          <p:val>
                                            <p:strVal val="#ppt_x"/>
                                          </p:val>
                                        </p:tav>
                                      </p:tavLst>
                                    </p:anim>
                                    <p:anim calcmode="lin" valueType="num">
                                      <p:cBhvr additive="base">
                                        <p:cTn id="11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ppt_x"/>
                                          </p:val>
                                        </p:tav>
                                        <p:tav tm="100000">
                                          <p:val>
                                            <p:strVal val="#ppt_x"/>
                                          </p:val>
                                        </p:tav>
                                      </p:tavLst>
                                    </p:anim>
                                    <p:anim calcmode="lin" valueType="num">
                                      <p:cBhvr additive="base">
                                        <p:cTn id="1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additive="base">
                                        <p:cTn id="121" dur="500" fill="hold"/>
                                        <p:tgtEl>
                                          <p:spTgt spid="22"/>
                                        </p:tgtEl>
                                        <p:attrNameLst>
                                          <p:attrName>ppt_x</p:attrName>
                                        </p:attrNameLst>
                                      </p:cBhvr>
                                      <p:tavLst>
                                        <p:tav tm="0">
                                          <p:val>
                                            <p:strVal val="#ppt_x"/>
                                          </p:val>
                                        </p:tav>
                                        <p:tav tm="100000">
                                          <p:val>
                                            <p:strVal val="#ppt_x"/>
                                          </p:val>
                                        </p:tav>
                                      </p:tavLst>
                                    </p:anim>
                                    <p:anim calcmode="lin" valueType="num">
                                      <p:cBhvr additive="base">
                                        <p:cTn id="1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additive="base">
                                        <p:cTn id="127" dur="500" fill="hold"/>
                                        <p:tgtEl>
                                          <p:spTgt spid="23"/>
                                        </p:tgtEl>
                                        <p:attrNameLst>
                                          <p:attrName>ppt_x</p:attrName>
                                        </p:attrNameLst>
                                      </p:cBhvr>
                                      <p:tavLst>
                                        <p:tav tm="0">
                                          <p:val>
                                            <p:strVal val="#ppt_x"/>
                                          </p:val>
                                        </p:tav>
                                        <p:tav tm="100000">
                                          <p:val>
                                            <p:strVal val="#ppt_x"/>
                                          </p:val>
                                        </p:tav>
                                      </p:tavLst>
                                    </p:anim>
                                    <p:anim calcmode="lin" valueType="num">
                                      <p:cBhvr additive="base">
                                        <p:cTn id="1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ppt_x"/>
                                          </p:val>
                                        </p:tav>
                                        <p:tav tm="100000">
                                          <p:val>
                                            <p:strVal val="#ppt_x"/>
                                          </p:val>
                                        </p:tav>
                                      </p:tavLst>
                                    </p:anim>
                                    <p:anim calcmode="lin" valueType="num">
                                      <p:cBhvr additive="base">
                                        <p:cTn id="1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6"/>
                                        </p:tgtEl>
                                        <p:attrNameLst>
                                          <p:attrName>style.visibility</p:attrName>
                                        </p:attrNameLst>
                                      </p:cBhvr>
                                      <p:to>
                                        <p:strVal val="visible"/>
                                      </p:to>
                                    </p:set>
                                    <p:anim calcmode="lin" valueType="num">
                                      <p:cBhvr additive="base">
                                        <p:cTn id="139" dur="500" fill="hold"/>
                                        <p:tgtEl>
                                          <p:spTgt spid="26"/>
                                        </p:tgtEl>
                                        <p:attrNameLst>
                                          <p:attrName>ppt_x</p:attrName>
                                        </p:attrNameLst>
                                      </p:cBhvr>
                                      <p:tavLst>
                                        <p:tav tm="0">
                                          <p:val>
                                            <p:strVal val="#ppt_x"/>
                                          </p:val>
                                        </p:tav>
                                        <p:tav tm="100000">
                                          <p:val>
                                            <p:strVal val="#ppt_x"/>
                                          </p:val>
                                        </p:tav>
                                      </p:tavLst>
                                    </p:anim>
                                    <p:anim calcmode="lin" valueType="num">
                                      <p:cBhvr additive="base">
                                        <p:cTn id="1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7"/>
                                        </p:tgtEl>
                                        <p:attrNameLst>
                                          <p:attrName>style.visibility</p:attrName>
                                        </p:attrNameLst>
                                      </p:cBhvr>
                                      <p:to>
                                        <p:strVal val="visible"/>
                                      </p:to>
                                    </p:set>
                                    <p:anim calcmode="lin" valueType="num">
                                      <p:cBhvr additive="base">
                                        <p:cTn id="145" dur="500" fill="hold"/>
                                        <p:tgtEl>
                                          <p:spTgt spid="27"/>
                                        </p:tgtEl>
                                        <p:attrNameLst>
                                          <p:attrName>ppt_x</p:attrName>
                                        </p:attrNameLst>
                                      </p:cBhvr>
                                      <p:tavLst>
                                        <p:tav tm="0">
                                          <p:val>
                                            <p:strVal val="#ppt_x"/>
                                          </p:val>
                                        </p:tav>
                                        <p:tav tm="100000">
                                          <p:val>
                                            <p:strVal val="#ppt_x"/>
                                          </p:val>
                                        </p:tav>
                                      </p:tavLst>
                                    </p:anim>
                                    <p:anim calcmode="lin" valueType="num">
                                      <p:cBhvr additive="base">
                                        <p:cTn id="14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28"/>
                                        </p:tgtEl>
                                        <p:attrNameLst>
                                          <p:attrName>style.visibility</p:attrName>
                                        </p:attrNameLst>
                                      </p:cBhvr>
                                      <p:to>
                                        <p:strVal val="visible"/>
                                      </p:to>
                                    </p:set>
                                    <p:anim calcmode="lin" valueType="num">
                                      <p:cBhvr additive="base">
                                        <p:cTn id="151" dur="500" fill="hold"/>
                                        <p:tgtEl>
                                          <p:spTgt spid="28"/>
                                        </p:tgtEl>
                                        <p:attrNameLst>
                                          <p:attrName>ppt_x</p:attrName>
                                        </p:attrNameLst>
                                      </p:cBhvr>
                                      <p:tavLst>
                                        <p:tav tm="0">
                                          <p:val>
                                            <p:strVal val="#ppt_x"/>
                                          </p:val>
                                        </p:tav>
                                        <p:tav tm="100000">
                                          <p:val>
                                            <p:strVal val="#ppt_x"/>
                                          </p:val>
                                        </p:tav>
                                      </p:tavLst>
                                    </p:anim>
                                    <p:anim calcmode="lin" valueType="num">
                                      <p:cBhvr additive="base">
                                        <p:cTn id="15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9"/>
                                        </p:tgtEl>
                                        <p:attrNameLst>
                                          <p:attrName>style.visibility</p:attrName>
                                        </p:attrNameLst>
                                      </p:cBhvr>
                                      <p:to>
                                        <p:strVal val="visible"/>
                                      </p:to>
                                    </p:set>
                                    <p:anim calcmode="lin" valueType="num">
                                      <p:cBhvr additive="base">
                                        <p:cTn id="157" dur="500" fill="hold"/>
                                        <p:tgtEl>
                                          <p:spTgt spid="29"/>
                                        </p:tgtEl>
                                        <p:attrNameLst>
                                          <p:attrName>ppt_x</p:attrName>
                                        </p:attrNameLst>
                                      </p:cBhvr>
                                      <p:tavLst>
                                        <p:tav tm="0">
                                          <p:val>
                                            <p:strVal val="#ppt_x"/>
                                          </p:val>
                                        </p:tav>
                                        <p:tav tm="100000">
                                          <p:val>
                                            <p:strVal val="#ppt_x"/>
                                          </p:val>
                                        </p:tav>
                                      </p:tavLst>
                                    </p:anim>
                                    <p:anim calcmode="lin" valueType="num">
                                      <p:cBhvr additive="base">
                                        <p:cTn id="1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30"/>
                                        </p:tgtEl>
                                        <p:attrNameLst>
                                          <p:attrName>style.visibility</p:attrName>
                                        </p:attrNameLst>
                                      </p:cBhvr>
                                      <p:to>
                                        <p:strVal val="visible"/>
                                      </p:to>
                                    </p:set>
                                    <p:anim calcmode="lin" valueType="num">
                                      <p:cBhvr additive="base">
                                        <p:cTn id="163" dur="500" fill="hold"/>
                                        <p:tgtEl>
                                          <p:spTgt spid="30"/>
                                        </p:tgtEl>
                                        <p:attrNameLst>
                                          <p:attrName>ppt_x</p:attrName>
                                        </p:attrNameLst>
                                      </p:cBhvr>
                                      <p:tavLst>
                                        <p:tav tm="0">
                                          <p:val>
                                            <p:strVal val="#ppt_x"/>
                                          </p:val>
                                        </p:tav>
                                        <p:tav tm="100000">
                                          <p:val>
                                            <p:strVal val="#ppt_x"/>
                                          </p:val>
                                        </p:tav>
                                      </p:tavLst>
                                    </p:anim>
                                    <p:anim calcmode="lin" valueType="num">
                                      <p:cBhvr additive="base">
                                        <p:cTn id="16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31"/>
                                        </p:tgtEl>
                                        <p:attrNameLst>
                                          <p:attrName>style.visibility</p:attrName>
                                        </p:attrNameLst>
                                      </p:cBhvr>
                                      <p:to>
                                        <p:strVal val="visible"/>
                                      </p:to>
                                    </p:set>
                                    <p:anim calcmode="lin" valueType="num">
                                      <p:cBhvr additive="base">
                                        <p:cTn id="169" dur="500" fill="hold"/>
                                        <p:tgtEl>
                                          <p:spTgt spid="31"/>
                                        </p:tgtEl>
                                        <p:attrNameLst>
                                          <p:attrName>ppt_x</p:attrName>
                                        </p:attrNameLst>
                                      </p:cBhvr>
                                      <p:tavLst>
                                        <p:tav tm="0">
                                          <p:val>
                                            <p:strVal val="#ppt_x"/>
                                          </p:val>
                                        </p:tav>
                                        <p:tav tm="100000">
                                          <p:val>
                                            <p:strVal val="#ppt_x"/>
                                          </p:val>
                                        </p:tav>
                                      </p:tavLst>
                                    </p:anim>
                                    <p:anim calcmode="lin" valueType="num">
                                      <p:cBhvr additive="base">
                                        <p:cTn id="17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32"/>
                                        </p:tgtEl>
                                        <p:attrNameLst>
                                          <p:attrName>style.visibility</p:attrName>
                                        </p:attrNameLst>
                                      </p:cBhvr>
                                      <p:to>
                                        <p:strVal val="visible"/>
                                      </p:to>
                                    </p:set>
                                    <p:anim calcmode="lin" valueType="num">
                                      <p:cBhvr additive="base">
                                        <p:cTn id="175" dur="500" fill="hold"/>
                                        <p:tgtEl>
                                          <p:spTgt spid="32"/>
                                        </p:tgtEl>
                                        <p:attrNameLst>
                                          <p:attrName>ppt_x</p:attrName>
                                        </p:attrNameLst>
                                      </p:cBhvr>
                                      <p:tavLst>
                                        <p:tav tm="0">
                                          <p:val>
                                            <p:strVal val="#ppt_x"/>
                                          </p:val>
                                        </p:tav>
                                        <p:tav tm="100000">
                                          <p:val>
                                            <p:strVal val="#ppt_x"/>
                                          </p:val>
                                        </p:tav>
                                      </p:tavLst>
                                    </p:anim>
                                    <p:anim calcmode="lin" valueType="num">
                                      <p:cBhvr additive="base">
                                        <p:cTn id="17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33"/>
                                        </p:tgtEl>
                                        <p:attrNameLst>
                                          <p:attrName>style.visibility</p:attrName>
                                        </p:attrNameLst>
                                      </p:cBhvr>
                                      <p:to>
                                        <p:strVal val="visible"/>
                                      </p:to>
                                    </p:set>
                                    <p:anim calcmode="lin" valueType="num">
                                      <p:cBhvr additive="base">
                                        <p:cTn id="181" dur="500" fill="hold"/>
                                        <p:tgtEl>
                                          <p:spTgt spid="33"/>
                                        </p:tgtEl>
                                        <p:attrNameLst>
                                          <p:attrName>ppt_x</p:attrName>
                                        </p:attrNameLst>
                                      </p:cBhvr>
                                      <p:tavLst>
                                        <p:tav tm="0">
                                          <p:val>
                                            <p:strVal val="#ppt_x"/>
                                          </p:val>
                                        </p:tav>
                                        <p:tav tm="100000">
                                          <p:val>
                                            <p:strVal val="#ppt_x"/>
                                          </p:val>
                                        </p:tav>
                                      </p:tavLst>
                                    </p:anim>
                                    <p:anim calcmode="lin" valueType="num">
                                      <p:cBhvr additive="base">
                                        <p:cTn id="18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34"/>
                                        </p:tgtEl>
                                        <p:attrNameLst>
                                          <p:attrName>style.visibility</p:attrName>
                                        </p:attrNameLst>
                                      </p:cBhvr>
                                      <p:to>
                                        <p:strVal val="visible"/>
                                      </p:to>
                                    </p:set>
                                    <p:anim calcmode="lin" valueType="num">
                                      <p:cBhvr additive="base">
                                        <p:cTn id="187" dur="500" fill="hold"/>
                                        <p:tgtEl>
                                          <p:spTgt spid="34"/>
                                        </p:tgtEl>
                                        <p:attrNameLst>
                                          <p:attrName>ppt_x</p:attrName>
                                        </p:attrNameLst>
                                      </p:cBhvr>
                                      <p:tavLst>
                                        <p:tav tm="0">
                                          <p:val>
                                            <p:strVal val="#ppt_x"/>
                                          </p:val>
                                        </p:tav>
                                        <p:tav tm="100000">
                                          <p:val>
                                            <p:strVal val="#ppt_x"/>
                                          </p:val>
                                        </p:tav>
                                      </p:tavLst>
                                    </p:anim>
                                    <p:anim calcmode="lin" valueType="num">
                                      <p:cBhvr additive="base">
                                        <p:cTn id="18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35"/>
                                        </p:tgtEl>
                                        <p:attrNameLst>
                                          <p:attrName>style.visibility</p:attrName>
                                        </p:attrNameLst>
                                      </p:cBhvr>
                                      <p:to>
                                        <p:strVal val="visible"/>
                                      </p:to>
                                    </p:set>
                                    <p:anim calcmode="lin" valueType="num">
                                      <p:cBhvr additive="base">
                                        <p:cTn id="193" dur="500" fill="hold"/>
                                        <p:tgtEl>
                                          <p:spTgt spid="35"/>
                                        </p:tgtEl>
                                        <p:attrNameLst>
                                          <p:attrName>ppt_x</p:attrName>
                                        </p:attrNameLst>
                                      </p:cBhvr>
                                      <p:tavLst>
                                        <p:tav tm="0">
                                          <p:val>
                                            <p:strVal val="#ppt_x"/>
                                          </p:val>
                                        </p:tav>
                                        <p:tav tm="100000">
                                          <p:val>
                                            <p:strVal val="#ppt_x"/>
                                          </p:val>
                                        </p:tav>
                                      </p:tavLst>
                                    </p:anim>
                                    <p:anim calcmode="lin" valueType="num">
                                      <p:cBhvr additive="base">
                                        <p:cTn id="19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36"/>
                                        </p:tgtEl>
                                        <p:attrNameLst>
                                          <p:attrName>style.visibility</p:attrName>
                                        </p:attrNameLst>
                                      </p:cBhvr>
                                      <p:to>
                                        <p:strVal val="visible"/>
                                      </p:to>
                                    </p:set>
                                    <p:anim calcmode="lin" valueType="num">
                                      <p:cBhvr additive="base">
                                        <p:cTn id="199" dur="500" fill="hold"/>
                                        <p:tgtEl>
                                          <p:spTgt spid="36"/>
                                        </p:tgtEl>
                                        <p:attrNameLst>
                                          <p:attrName>ppt_x</p:attrName>
                                        </p:attrNameLst>
                                      </p:cBhvr>
                                      <p:tavLst>
                                        <p:tav tm="0">
                                          <p:val>
                                            <p:strVal val="#ppt_x"/>
                                          </p:val>
                                        </p:tav>
                                        <p:tav tm="100000">
                                          <p:val>
                                            <p:strVal val="#ppt_x"/>
                                          </p:val>
                                        </p:tav>
                                      </p:tavLst>
                                    </p:anim>
                                    <p:anim calcmode="lin" valueType="num">
                                      <p:cBhvr additive="base">
                                        <p:cTn id="20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18" grpId="0"/>
      <p:bldP spid="18" grpId="1"/>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9" grpId="0"/>
      <p:bldP spid="19" grpId="1"/>
      <p:bldP spid="20" grpId="0"/>
      <p:bldP spid="20" grpId="1"/>
      <p:bldP spid="21" grpId="0"/>
      <p:bldP spid="21" grpId="1"/>
      <p:bldP spid="22" grpId="0"/>
      <p:bldP spid="22" grpId="1"/>
      <p:bldP spid="23" grpId="0"/>
      <p:bldP spid="23" grpId="1"/>
      <p:bldP spid="24" grpId="0"/>
      <p:bldP spid="24"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35890" y="235585"/>
            <a:ext cx="11889740" cy="1757045"/>
          </a:xfrm>
        </p:spPr>
        <p:txBody>
          <a:bodyPr>
            <a:noAutofit/>
          </a:bodyPr>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8.instrument ['ɪnstrʊm(ə)nt]n. _______________</a:t>
            </a:r>
            <a:endParaRPr lang="en-US" sz="3200" b="1" kern="1000" spc="0">
              <a:solidFill>
                <a:srgbClr val="000000"/>
              </a:solidFill>
              <a:latin typeface="Times New Roman" panose="02020603050405020304" charset="0"/>
              <a:cs typeface="Times New Roman" panose="02020603050405020304" charset="0"/>
              <a:sym typeface="+mn-ea"/>
            </a:endParaRPr>
          </a:p>
        </p:txBody>
      </p:sp>
      <p:sp>
        <p:nvSpPr>
          <p:cNvPr id="6" name="文本框 5"/>
          <p:cNvSpPr txBox="1"/>
          <p:nvPr/>
        </p:nvSpPr>
        <p:spPr>
          <a:xfrm>
            <a:off x="3670300" y="1574165"/>
            <a:ext cx="1705610" cy="583565"/>
          </a:xfrm>
          <a:prstGeom prst="rect">
            <a:avLst/>
          </a:prstGeom>
          <a:noFill/>
        </p:spPr>
        <p:txBody>
          <a:bodyPr wrap="square" rtlCol="0">
            <a:spAutoFit/>
          </a:bodyPr>
          <a:p>
            <a:pPr lvl="0" algn="l">
              <a:buClrTx/>
              <a:buSzTx/>
              <a:buFontTx/>
            </a:pPr>
            <a:r>
              <a:rPr lang="en-US" sz="3200" b="1" kern="1000">
                <a:solidFill>
                  <a:srgbClr val="7030A0"/>
                </a:solidFill>
                <a:latin typeface="Times New Roman" panose="02020603050405020304" charset="0"/>
                <a:cs typeface="Times New Roman" panose="02020603050405020304" charset="0"/>
                <a:sym typeface="+mn-ea"/>
              </a:rPr>
              <a:t> </a:t>
            </a:r>
            <a:r>
              <a:rPr lang="zh-CN" altLang="en-US" sz="3200" b="1">
                <a:solidFill>
                  <a:srgbClr val="7030A0"/>
                </a:solidFill>
                <a:latin typeface="Times New Roman" panose="02020603050405020304" charset="0"/>
                <a:cs typeface="Times New Roman" panose="02020603050405020304" charset="0"/>
                <a:sym typeface="+mn-ea"/>
              </a:rPr>
              <a:t>弦乐器</a:t>
            </a:r>
            <a:endParaRPr lang="zh-CN" altLang="en-US" sz="3200" b="1">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5537200" y="235585"/>
            <a:ext cx="2953385" cy="583565"/>
          </a:xfrm>
          <a:prstGeom prst="rect">
            <a:avLst/>
          </a:prstGeom>
          <a:noFill/>
        </p:spPr>
        <p:txBody>
          <a:bodyPr wrap="square" rtlCol="0">
            <a:spAutoFit/>
          </a:bodyPr>
          <a:p>
            <a:pPr marL="0" algn="l">
              <a:lnSpc>
                <a:spcPct val="100000"/>
              </a:lnSpc>
              <a:spcAft>
                <a:spcPts val="0"/>
              </a:spcAft>
              <a:buClrTx/>
              <a:buSzTx/>
              <a:buFontTx/>
              <a:buNone/>
            </a:pPr>
            <a:r>
              <a:rPr sz="3200" b="1" kern="1000">
                <a:solidFill>
                  <a:srgbClr val="7030A0"/>
                </a:solidFill>
                <a:latin typeface="Times New Roman" panose="02020603050405020304" charset="0"/>
                <a:cs typeface="Times New Roman" panose="02020603050405020304" charset="0"/>
                <a:sym typeface="+mn-ea"/>
              </a:rPr>
              <a:t>仪器</a:t>
            </a:r>
            <a:r>
              <a:rPr lang="en-US" sz="3200" b="1" kern="1000">
                <a:solidFill>
                  <a:srgbClr val="7030A0"/>
                </a:solidFill>
                <a:latin typeface="Times New Roman" panose="02020603050405020304" charset="0"/>
                <a:cs typeface="Times New Roman" panose="02020603050405020304" charset="0"/>
                <a:sym typeface="+mn-ea"/>
              </a:rPr>
              <a:t>;</a:t>
            </a:r>
            <a:r>
              <a:rPr sz="3200" b="1" kern="1000">
                <a:solidFill>
                  <a:srgbClr val="7030A0"/>
                </a:solidFill>
                <a:latin typeface="Times New Roman" panose="02020603050405020304" charset="0"/>
                <a:cs typeface="Times New Roman" panose="02020603050405020304" charset="0"/>
                <a:sym typeface="+mn-ea"/>
              </a:rPr>
              <a:t>乐器</a:t>
            </a:r>
            <a:r>
              <a:rPr lang="en-US" sz="3200" b="1" kern="1000">
                <a:solidFill>
                  <a:srgbClr val="7030A0"/>
                </a:solidFill>
                <a:latin typeface="Times New Roman" panose="02020603050405020304" charset="0"/>
                <a:cs typeface="Times New Roman" panose="02020603050405020304" charset="0"/>
                <a:sym typeface="+mn-ea"/>
              </a:rPr>
              <a:t>;</a:t>
            </a:r>
            <a:r>
              <a:rPr sz="3200" b="1" kern="1000">
                <a:solidFill>
                  <a:srgbClr val="7030A0"/>
                </a:solidFill>
                <a:latin typeface="Times New Roman" panose="02020603050405020304" charset="0"/>
                <a:cs typeface="Times New Roman" panose="02020603050405020304" charset="0"/>
                <a:sym typeface="+mn-ea"/>
              </a:rPr>
              <a:t>器械</a:t>
            </a:r>
            <a:endParaRPr sz="3200" b="1" kern="1000">
              <a:solidFill>
                <a:srgbClr val="7030A0"/>
              </a:solidFill>
              <a:latin typeface="Times New Roman" panose="02020603050405020304" charset="0"/>
              <a:cs typeface="Times New Roman" panose="02020603050405020304" charset="0"/>
              <a:sym typeface="+mn-ea"/>
            </a:endParaRPr>
          </a:p>
        </p:txBody>
      </p:sp>
      <p:sp>
        <p:nvSpPr>
          <p:cNvPr id="7" name="内容占位符 2"/>
          <p:cNvSpPr>
            <a:spLocks noGrp="1"/>
          </p:cNvSpPr>
          <p:nvPr/>
        </p:nvSpPr>
        <p:spPr>
          <a:xfrm>
            <a:off x="135890" y="2299335"/>
            <a:ext cx="11672570" cy="170751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2400" b="1" kern="1000" spc="-100">
                <a:solidFill>
                  <a:schemeClr val="tx1"/>
                </a:solidFill>
                <a:uFillTx/>
                <a:latin typeface="Times New Roman" panose="02020603050405020304" charset="0"/>
                <a:cs typeface="Times New Roman" panose="02020603050405020304" charset="0"/>
                <a:sym typeface="+mn-ea"/>
              </a:rPr>
              <a:t>But he quickly found that he loved playing this </a:t>
            </a:r>
            <a:r>
              <a:rPr lang="en-US" sz="2400" b="1" kern="1000" spc="-100">
                <a:solidFill>
                  <a:schemeClr val="accent4">
                    <a:lumMod val="50000"/>
                  </a:schemeClr>
                </a:solidFill>
                <a:uFillTx/>
                <a:latin typeface="Times New Roman" panose="02020603050405020304" charset="0"/>
                <a:cs typeface="Times New Roman" panose="02020603050405020304" charset="0"/>
                <a:sym typeface="+mn-ea"/>
              </a:rPr>
              <a:t>instrument</a:t>
            </a:r>
            <a:r>
              <a:rPr lang="en-US" sz="2400" b="1" kern="1000" spc="-100">
                <a:solidFill>
                  <a:schemeClr val="tx1"/>
                </a:solidFill>
                <a:uFillTx/>
                <a:latin typeface="Times New Roman" panose="02020603050405020304" charset="0"/>
                <a:cs typeface="Times New Roman" panose="02020603050405020304" charset="0"/>
                <a:sym typeface="+mn-ea"/>
              </a:rPr>
              <a:t>, and was committed to practicing it so that within a couple of months he was playing reasonably well.(2017江苏) 但他很快就发现自己喜欢上了这种乐器，并致力于练习，几个月后，他的演奏就相当不错了。</a:t>
            </a:r>
            <a:endParaRPr lang="en-US" sz="2400" b="1" kern="1000" spc="-100">
              <a:solidFill>
                <a:schemeClr val="tx1"/>
              </a:solidFill>
              <a:uFillTx/>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100">
                <a:solidFill>
                  <a:schemeClr val="tx1"/>
                </a:solidFill>
                <a:latin typeface="Times New Roman" panose="02020603050405020304" charset="0"/>
                <a:cs typeface="Times New Roman" panose="02020603050405020304" charset="0"/>
                <a:sym typeface="+mn-ea"/>
              </a:rPr>
              <a:t>Originally, just the human voice and maybe some kind of simple </a:t>
            </a:r>
            <a:r>
              <a:rPr lang="en-US" sz="2400" b="1" kern="1000" spc="-100">
                <a:solidFill>
                  <a:schemeClr val="accent4">
                    <a:lumMod val="50000"/>
                  </a:schemeClr>
                </a:solidFill>
                <a:latin typeface="Times New Roman" panose="02020603050405020304" charset="0"/>
                <a:cs typeface="Times New Roman" panose="02020603050405020304" charset="0"/>
                <a:sym typeface="+mn-ea"/>
              </a:rPr>
              <a:t>instrument</a:t>
            </a:r>
            <a:r>
              <a:rPr lang="en-US" sz="2400" b="1" kern="1000" spc="-100">
                <a:solidFill>
                  <a:schemeClr val="tx1"/>
                </a:solidFill>
                <a:latin typeface="Times New Roman" panose="02020603050405020304" charset="0"/>
                <a:cs typeface="Times New Roman" panose="02020603050405020304" charset="0"/>
                <a:sym typeface="+mn-ea"/>
              </a:rPr>
              <a:t>, such as a bell, were used to get people’s attention.(2013浙江) 最初，人们只是用人声和一些简单的乐器，比如铃铛，来引起人们的注意。</a:t>
            </a:r>
            <a:endParaRPr lang="en-US" sz="2400" b="1" kern="1000" spc="-100">
              <a:solidFill>
                <a:schemeClr val="tx1"/>
              </a:solidFill>
              <a:latin typeface="Times New Roman" panose="02020603050405020304" charset="0"/>
              <a:cs typeface="Times New Roman" panose="02020603050405020304" charset="0"/>
              <a:sym typeface="+mn-ea"/>
            </a:endParaRPr>
          </a:p>
        </p:txBody>
      </p:sp>
      <p:sp>
        <p:nvSpPr>
          <p:cNvPr id="5" name="文本框 4"/>
          <p:cNvSpPr txBox="1"/>
          <p:nvPr/>
        </p:nvSpPr>
        <p:spPr>
          <a:xfrm>
            <a:off x="151130" y="819150"/>
            <a:ext cx="8043545" cy="829945"/>
          </a:xfrm>
          <a:prstGeom prst="rect">
            <a:avLst/>
          </a:prstGeom>
          <a:noFill/>
        </p:spPr>
        <p:txBody>
          <a:bodyPr wrap="none" rtlCol="0">
            <a:spAutoFit/>
          </a:bodyPr>
          <a:p>
            <a:pPr algn="l"/>
            <a:r>
              <a:rPr lang="zh-CN" altLang="en-US" sz="2400" b="1">
                <a:solidFill>
                  <a:schemeClr val="accent4">
                    <a:lumMod val="50000"/>
                  </a:schemeClr>
                </a:solidFill>
                <a:latin typeface="Times New Roman" panose="02020603050405020304" charset="0"/>
                <a:cs typeface="Times New Roman" panose="02020603050405020304" charset="0"/>
                <a:sym typeface="+mn-ea"/>
              </a:rPr>
              <a:t>词根词缀：in-(内)+stru-(structure结构)+-ment(名词后缀)：</a:t>
            </a:r>
            <a:endParaRPr lang="zh-CN" altLang="en-US" sz="2400" b="1">
              <a:solidFill>
                <a:schemeClr val="accent4">
                  <a:lumMod val="50000"/>
                </a:schemeClr>
              </a:solidFill>
              <a:latin typeface="Times New Roman" panose="02020603050405020304" charset="0"/>
              <a:cs typeface="Times New Roman" panose="02020603050405020304" charset="0"/>
              <a:sym typeface="+mn-ea"/>
            </a:endParaRPr>
          </a:p>
          <a:p>
            <a:pPr algn="l"/>
            <a:r>
              <a:rPr lang="zh-CN" altLang="en-US" sz="2400" b="1">
                <a:solidFill>
                  <a:schemeClr val="accent4">
                    <a:lumMod val="50000"/>
                  </a:schemeClr>
                </a:solidFill>
                <a:latin typeface="Times New Roman" panose="02020603050405020304" charset="0"/>
                <a:cs typeface="Times New Roman" panose="02020603050405020304" charset="0"/>
                <a:sym typeface="+mn-ea"/>
              </a:rPr>
              <a:t>有内部结构的器具——</a:t>
            </a:r>
            <a:r>
              <a:rPr lang="zh-CN" altLang="en-US" sz="2400" b="1">
                <a:solidFill>
                  <a:srgbClr val="7030A0"/>
                </a:solidFill>
                <a:latin typeface="Times New Roman" panose="02020603050405020304" charset="0"/>
                <a:cs typeface="Times New Roman" panose="02020603050405020304" charset="0"/>
                <a:sym typeface="+mn-ea"/>
              </a:rPr>
              <a:t>仪器</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乐器</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151130" y="1574165"/>
            <a:ext cx="5149850" cy="583565"/>
          </a:xfrm>
          <a:prstGeom prst="rect">
            <a:avLst/>
          </a:prstGeom>
          <a:noFill/>
        </p:spPr>
        <p:txBody>
          <a:bodyPr wrap="none" rtlCol="0">
            <a:spAutoFit/>
          </a:bodyPr>
          <a:p>
            <a:pPr algn="l"/>
            <a:r>
              <a:rPr sz="3200" b="1">
                <a:latin typeface="Times New Roman" panose="02020603050405020304" charset="0"/>
                <a:cs typeface="Times New Roman" panose="02020603050405020304" charset="0"/>
                <a:sym typeface="+mn-ea"/>
              </a:rPr>
              <a:t>stringed instrument </a:t>
            </a:r>
            <a:r>
              <a:rPr lang="en-US" sz="3200" b="1">
                <a:latin typeface="Times New Roman" panose="02020603050405020304" charset="0"/>
                <a:cs typeface="Times New Roman" panose="02020603050405020304" charset="0"/>
                <a:sym typeface="+mn-ea"/>
              </a:rPr>
              <a:t>_______</a:t>
            </a:r>
            <a:endParaRPr lang="en-US" sz="3200" b="1">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p:bldP spid="4" grpId="0"/>
      <p:bldP spid="3"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struct-建造填空"/>
          <p:cNvPicPr>
            <a:picLocks noChangeAspect="1"/>
          </p:cNvPicPr>
          <p:nvPr>
            <p:custDataLst>
              <p:tags r:id="rId1"/>
            </p:custDataLst>
          </p:nvPr>
        </p:nvPicPr>
        <p:blipFill>
          <a:blip r:embed="rId2"/>
          <a:stretch>
            <a:fillRect/>
          </a:stretch>
        </p:blipFill>
        <p:spPr>
          <a:xfrm>
            <a:off x="-635" y="635"/>
            <a:ext cx="12193270" cy="6857365"/>
          </a:xfrm>
          <a:prstGeom prst="rect">
            <a:avLst/>
          </a:prstGeom>
        </p:spPr>
      </p:pic>
      <p:sp>
        <p:nvSpPr>
          <p:cNvPr id="5" name="标题 1"/>
          <p:cNvSpPr>
            <a:spLocks noGrp="1"/>
          </p:cNvSpPr>
          <p:nvPr/>
        </p:nvSpPr>
        <p:spPr>
          <a:xfrm>
            <a:off x="2089150" y="3158490"/>
            <a:ext cx="199961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3200" spc="0">
                <a:solidFill>
                  <a:srgbClr val="7030A0"/>
                </a:solidFill>
                <a:latin typeface="Times New Roman" panose="02020603050405020304" charset="0"/>
                <a:sym typeface="+mn-ea"/>
              </a:rPr>
              <a:t>建造,构造</a:t>
            </a:r>
            <a:endParaRPr sz="3200" spc="0">
              <a:solidFill>
                <a:srgbClr val="7030A0"/>
              </a:solidFill>
              <a:latin typeface="Times New Roman" panose="02020603050405020304" charset="0"/>
              <a:sym typeface="+mn-ea"/>
            </a:endParaRPr>
          </a:p>
        </p:txBody>
      </p:sp>
      <p:sp>
        <p:nvSpPr>
          <p:cNvPr id="6" name="标题 1"/>
          <p:cNvSpPr>
            <a:spLocks noGrp="1"/>
          </p:cNvSpPr>
          <p:nvPr/>
        </p:nvSpPr>
        <p:spPr>
          <a:xfrm>
            <a:off x="5652135" y="379730"/>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结构</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构造</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建筑物</a:t>
            </a:r>
            <a:endParaRPr sz="2000" spc="0">
              <a:solidFill>
                <a:srgbClr val="7030A0"/>
              </a:solidFill>
              <a:latin typeface="Times New Roman" panose="02020603050405020304" charset="0"/>
              <a:sym typeface="+mn-ea"/>
            </a:endParaRPr>
          </a:p>
        </p:txBody>
      </p:sp>
      <p:sp>
        <p:nvSpPr>
          <p:cNvPr id="7" name="标题 1"/>
          <p:cNvSpPr>
            <a:spLocks noGrp="1"/>
          </p:cNvSpPr>
          <p:nvPr/>
        </p:nvSpPr>
        <p:spPr>
          <a:xfrm>
            <a:off x="9236710" y="379730"/>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结构的</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建筑的</a:t>
            </a:r>
            <a:endParaRPr sz="2000" spc="0">
              <a:solidFill>
                <a:srgbClr val="7030A0"/>
              </a:solidFill>
              <a:latin typeface="Times New Roman" panose="02020603050405020304" charset="0"/>
              <a:sym typeface="+mn-ea"/>
            </a:endParaRPr>
          </a:p>
        </p:txBody>
      </p:sp>
      <p:sp>
        <p:nvSpPr>
          <p:cNvPr id="8" name="标题 1"/>
          <p:cNvSpPr>
            <a:spLocks noGrp="1"/>
          </p:cNvSpPr>
          <p:nvPr/>
        </p:nvSpPr>
        <p:spPr>
          <a:xfrm>
            <a:off x="5735320" y="1148715"/>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建造</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构造</a:t>
            </a:r>
            <a:endParaRPr sz="2000" spc="0">
              <a:solidFill>
                <a:srgbClr val="7030A0"/>
              </a:solidFill>
              <a:latin typeface="Times New Roman" panose="02020603050405020304" charset="0"/>
              <a:sym typeface="+mn-ea"/>
            </a:endParaRPr>
          </a:p>
        </p:txBody>
      </p:sp>
      <p:sp>
        <p:nvSpPr>
          <p:cNvPr id="9" name="标题 1"/>
          <p:cNvSpPr>
            <a:spLocks noGrp="1"/>
          </p:cNvSpPr>
          <p:nvPr/>
        </p:nvSpPr>
        <p:spPr>
          <a:xfrm>
            <a:off x="8817610" y="1148715"/>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建造；建筑物</a:t>
            </a:r>
            <a:endParaRPr sz="2000" spc="0">
              <a:solidFill>
                <a:srgbClr val="7030A0"/>
              </a:solidFill>
              <a:latin typeface="Times New Roman" panose="02020603050405020304" charset="0"/>
              <a:sym typeface="+mn-ea"/>
            </a:endParaRPr>
          </a:p>
        </p:txBody>
      </p:sp>
      <p:sp>
        <p:nvSpPr>
          <p:cNvPr id="10" name="标题 1"/>
          <p:cNvSpPr>
            <a:spLocks noGrp="1"/>
          </p:cNvSpPr>
          <p:nvPr/>
        </p:nvSpPr>
        <p:spPr>
          <a:xfrm>
            <a:off x="5555615" y="1885315"/>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指导</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指示</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通知</a:t>
            </a:r>
            <a:endParaRPr sz="2000" spc="0">
              <a:solidFill>
                <a:srgbClr val="7030A0"/>
              </a:solidFill>
              <a:latin typeface="Times New Roman" panose="02020603050405020304" charset="0"/>
              <a:sym typeface="+mn-ea"/>
            </a:endParaRPr>
          </a:p>
        </p:txBody>
      </p:sp>
      <p:sp>
        <p:nvSpPr>
          <p:cNvPr id="11" name="标题 1"/>
          <p:cNvSpPr>
            <a:spLocks noGrp="1"/>
          </p:cNvSpPr>
          <p:nvPr/>
        </p:nvSpPr>
        <p:spPr>
          <a:xfrm>
            <a:off x="9000490" y="1885315"/>
            <a:ext cx="247205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指示</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指导</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通知</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命令</a:t>
            </a:r>
            <a:endParaRPr sz="2000" spc="0">
              <a:solidFill>
                <a:srgbClr val="7030A0"/>
              </a:solidFill>
              <a:latin typeface="Times New Roman" panose="02020603050405020304" charset="0"/>
              <a:sym typeface="+mn-ea"/>
            </a:endParaRPr>
          </a:p>
        </p:txBody>
      </p:sp>
      <p:sp>
        <p:nvSpPr>
          <p:cNvPr id="12" name="标题 1"/>
          <p:cNvSpPr>
            <a:spLocks noGrp="1"/>
          </p:cNvSpPr>
          <p:nvPr/>
        </p:nvSpPr>
        <p:spPr>
          <a:xfrm>
            <a:off x="5830570" y="2643505"/>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仪器</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乐器</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器械</a:t>
            </a:r>
            <a:endParaRPr sz="2000" spc="0">
              <a:solidFill>
                <a:srgbClr val="7030A0"/>
              </a:solidFill>
              <a:latin typeface="Times New Roman" panose="02020603050405020304" charset="0"/>
              <a:sym typeface="+mn-ea"/>
            </a:endParaRPr>
          </a:p>
        </p:txBody>
      </p:sp>
      <p:sp>
        <p:nvSpPr>
          <p:cNvPr id="13" name="标题 1"/>
          <p:cNvSpPr>
            <a:spLocks noGrp="1"/>
          </p:cNvSpPr>
          <p:nvPr/>
        </p:nvSpPr>
        <p:spPr>
          <a:xfrm>
            <a:off x="9457690" y="2643505"/>
            <a:ext cx="264096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仪器的</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工具的</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乐器的</a:t>
            </a:r>
            <a:endParaRPr sz="2000" spc="0">
              <a:solidFill>
                <a:srgbClr val="7030A0"/>
              </a:solidFill>
              <a:latin typeface="Times New Roman" panose="02020603050405020304" charset="0"/>
              <a:sym typeface="+mn-ea"/>
            </a:endParaRPr>
          </a:p>
        </p:txBody>
      </p:sp>
      <p:sp>
        <p:nvSpPr>
          <p:cNvPr id="14" name="标题 1"/>
          <p:cNvSpPr>
            <a:spLocks noGrp="1"/>
          </p:cNvSpPr>
          <p:nvPr/>
        </p:nvSpPr>
        <p:spPr>
          <a:xfrm>
            <a:off x="5555615" y="3712845"/>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破坏</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消灭</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毁坏</a:t>
            </a:r>
            <a:endParaRPr sz="2000" spc="0">
              <a:solidFill>
                <a:srgbClr val="7030A0"/>
              </a:solidFill>
              <a:latin typeface="Times New Roman" panose="02020603050405020304" charset="0"/>
              <a:sym typeface="+mn-ea"/>
            </a:endParaRPr>
          </a:p>
        </p:txBody>
      </p:sp>
      <p:sp>
        <p:nvSpPr>
          <p:cNvPr id="15" name="标题 1"/>
          <p:cNvSpPr>
            <a:spLocks noGrp="1"/>
          </p:cNvSpPr>
          <p:nvPr/>
        </p:nvSpPr>
        <p:spPr>
          <a:xfrm>
            <a:off x="9236710" y="3411855"/>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破坏</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毁灭</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摧毁</a:t>
            </a:r>
            <a:endParaRPr sz="2000" spc="0">
              <a:solidFill>
                <a:srgbClr val="7030A0"/>
              </a:solidFill>
              <a:latin typeface="Times New Roman" panose="02020603050405020304" charset="0"/>
              <a:sym typeface="+mn-ea"/>
            </a:endParaRPr>
          </a:p>
        </p:txBody>
      </p:sp>
      <p:sp>
        <p:nvSpPr>
          <p:cNvPr id="16" name="标题 1"/>
          <p:cNvSpPr>
            <a:spLocks noGrp="1"/>
          </p:cNvSpPr>
          <p:nvPr/>
        </p:nvSpPr>
        <p:spPr>
          <a:xfrm>
            <a:off x="9332595" y="3988435"/>
            <a:ext cx="242697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破坏性的</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毁灭性的</a:t>
            </a:r>
            <a:endParaRPr sz="2000" spc="0">
              <a:solidFill>
                <a:srgbClr val="7030A0"/>
              </a:solidFill>
              <a:latin typeface="Times New Roman" panose="02020603050405020304" charset="0"/>
              <a:sym typeface="+mn-ea"/>
            </a:endParaRPr>
          </a:p>
        </p:txBody>
      </p:sp>
      <p:sp>
        <p:nvSpPr>
          <p:cNvPr id="17" name="标题 1"/>
          <p:cNvSpPr>
            <a:spLocks noGrp="1"/>
          </p:cNvSpPr>
          <p:nvPr/>
        </p:nvSpPr>
        <p:spPr>
          <a:xfrm>
            <a:off x="5555615" y="5046980"/>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产业</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工业</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勤奋</a:t>
            </a:r>
            <a:endParaRPr sz="2000" spc="0">
              <a:solidFill>
                <a:srgbClr val="7030A0"/>
              </a:solidFill>
              <a:latin typeface="Times New Roman" panose="02020603050405020304" charset="0"/>
              <a:sym typeface="+mn-ea"/>
            </a:endParaRPr>
          </a:p>
        </p:txBody>
      </p:sp>
      <p:sp>
        <p:nvSpPr>
          <p:cNvPr id="18" name="标题 1"/>
          <p:cNvSpPr>
            <a:spLocks noGrp="1"/>
          </p:cNvSpPr>
          <p:nvPr/>
        </p:nvSpPr>
        <p:spPr>
          <a:xfrm>
            <a:off x="9236710" y="4756785"/>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工业的</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产业的</a:t>
            </a:r>
            <a:endParaRPr sz="2000" spc="0">
              <a:solidFill>
                <a:srgbClr val="7030A0"/>
              </a:solidFill>
              <a:latin typeface="Times New Roman" panose="02020603050405020304" charset="0"/>
              <a:sym typeface="+mn-ea"/>
            </a:endParaRPr>
          </a:p>
        </p:txBody>
      </p:sp>
      <p:sp>
        <p:nvSpPr>
          <p:cNvPr id="19" name="标题 1"/>
          <p:cNvSpPr>
            <a:spLocks noGrp="1"/>
          </p:cNvSpPr>
          <p:nvPr/>
        </p:nvSpPr>
        <p:spPr>
          <a:xfrm>
            <a:off x="9236710" y="5333365"/>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勤勉的</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勤奋的</a:t>
            </a:r>
            <a:endParaRPr sz="2000" spc="0">
              <a:solidFill>
                <a:srgbClr val="7030A0"/>
              </a:solidFill>
              <a:latin typeface="Times New Roman" panose="02020603050405020304" charset="0"/>
              <a:sym typeface="+mn-ea"/>
            </a:endParaRPr>
          </a:p>
        </p:txBody>
      </p:sp>
      <p:sp>
        <p:nvSpPr>
          <p:cNvPr id="20" name="标题 1"/>
          <p:cNvSpPr>
            <a:spLocks noGrp="1"/>
          </p:cNvSpPr>
          <p:nvPr/>
        </p:nvSpPr>
        <p:spPr>
          <a:xfrm>
            <a:off x="5555615" y="6113145"/>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阻塞</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堵住</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妨碍</a:t>
            </a:r>
            <a:endParaRPr sz="2000" spc="0">
              <a:solidFill>
                <a:srgbClr val="7030A0"/>
              </a:solidFill>
              <a:latin typeface="Times New Roman" panose="02020603050405020304" charset="0"/>
              <a:sym typeface="+mn-ea"/>
            </a:endParaRPr>
          </a:p>
        </p:txBody>
      </p:sp>
      <p:sp>
        <p:nvSpPr>
          <p:cNvPr id="21" name="标题 1"/>
          <p:cNvSpPr>
            <a:spLocks noGrp="1"/>
          </p:cNvSpPr>
          <p:nvPr/>
        </p:nvSpPr>
        <p:spPr>
          <a:xfrm>
            <a:off x="9236710" y="6113145"/>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障碍</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阻碍</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妨碍</a:t>
            </a:r>
            <a:endParaRPr sz="2000" spc="0">
              <a:solidFill>
                <a:srgbClr val="7030A0"/>
              </a:solidFill>
              <a:latin typeface="Times New Roman" panose="02020603050405020304" charset="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4.xml><?xml version="1.0" encoding="utf-8"?>
<p:tagLst xmlns:p="http://schemas.openxmlformats.org/presentationml/2006/main">
  <p:tag name="KSO_WM_UNIT_PLACING_PICTURE_USER_VIEWPORT" val="{&quot;height&quot;:6331,&quot;width&quot;:15840}"/>
</p:tagLst>
</file>

<file path=ppt/tags/tag10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6.xml><?xml version="1.0" encoding="utf-8"?>
<p:tagLst xmlns:p="http://schemas.openxmlformats.org/presentationml/2006/main">
  <p:tag name="KSO_WM_UNIT_TABLE_BEAUTIFY" val="smartTable{52d62a71-33e3-4065-9e3f-6f8e2b6205e0}"/>
  <p:tag name="TABLE_ENDDRAG_ORIGIN_RECT" val="960*233"/>
  <p:tag name="TABLE_ENDDRAG_RECT" val="0*182*960*233"/>
</p:tagLst>
</file>

<file path=ppt/tags/tag10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3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3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33.xml><?xml version="1.0" encoding="utf-8"?>
<p:tagLst xmlns:p="http://schemas.openxmlformats.org/presentationml/2006/main">
  <p:tag name="KSO_WM_UNIT_TABLE_BEAUTIFY" val="smartTable{8e6553bd-55d5-4291-813c-da920ebe3bf9}"/>
  <p:tag name="TABLE_ENDDRAG_ORIGIN_RECT" val="960*130"/>
  <p:tag name="TABLE_ENDDRAG_RECT" val="0*194*960*130"/>
</p:tagLst>
</file>

<file path=ppt/tags/tag13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3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3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3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3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3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4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42.xml><?xml version="1.0" encoding="utf-8"?>
<p:tagLst xmlns:p="http://schemas.openxmlformats.org/presentationml/2006/main">
  <p:tag name="KSO_WM_UNIT_PLACING_PICTURE_USER_VIEWPORT" val="{&quot;height&quot;:7191,&quot;width&quot;:15840}"/>
</p:tagLst>
</file>

<file path=ppt/tags/tag14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3.xml><?xml version="1.0" encoding="utf-8"?>
<p:tagLst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64.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 name="KSO_WM_SPECIAL_SOURCE" val="bdnull"/>
</p:tagLst>
</file>

<file path=ppt/tags/tag6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1.xml><?xml version="1.0" encoding="utf-8"?>
<p:tagLst xmlns:p="http://schemas.openxmlformats.org/presentationml/2006/main">
  <p:tag name="KSO_WM_UNIT_PLACING_PICTURE_USER_VIEWPORT" val="{&quot;height&quot;:8252,&quot;width&quot;:15840}"/>
</p:tagLst>
</file>

<file path=ppt/tags/tag7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1.xml><?xml version="1.0" encoding="utf-8"?>
<p:tagLst xmlns:p="http://schemas.openxmlformats.org/presentationml/2006/main">
  <p:tag name="KSO_WM_UNIT_PLACING_PICTURE_USER_VIEWPORT" val="{&quot;height&quot;:5988,&quot;width&quot;:15839}"/>
</p:tagLst>
</file>

<file path=ppt/tags/tag8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5.xml><?xml version="1.0" encoding="utf-8"?>
<p:tagLst xmlns:p="http://schemas.openxmlformats.org/presentationml/2006/main">
  <p:tag name="KSO_WM_UNIT_PLACING_PICTURE_USER_VIEWPORT" val="{&quot;height&quot;:6361,&quot;width&quot;:15840}"/>
</p:tagLst>
</file>

<file path=ppt/tags/tag8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0</TotalTime>
  <Words>35194</Words>
  <Application>WPS 演示</Application>
  <PresentationFormat>宽屏</PresentationFormat>
  <Paragraphs>2088</Paragraphs>
  <Slides>74</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74</vt:i4>
      </vt:variant>
    </vt:vector>
  </HeadingPairs>
  <TitlesOfParts>
    <vt:vector size="87" baseType="lpstr">
      <vt:lpstr>Arial</vt:lpstr>
      <vt:lpstr>宋体</vt:lpstr>
      <vt:lpstr>Wingdings</vt:lpstr>
      <vt:lpstr>微软雅黑</vt:lpstr>
      <vt:lpstr>Wingdings</vt:lpstr>
      <vt:lpstr>Times New Roman</vt:lpstr>
      <vt:lpstr>Arial Unicode MS</vt:lpstr>
      <vt:lpstr>Calibri</vt:lpstr>
      <vt:lpstr>Helvetica</vt:lpstr>
      <vt:lpstr>HelveticaNeue</vt:lpstr>
      <vt:lpstr>NumberOnly</vt:lpstr>
      <vt:lpstr>华文新魏</vt:lpstr>
      <vt:lpstr>Office 主题​​</vt:lpstr>
      <vt:lpstr>PowerPoint 演示文稿</vt:lpstr>
      <vt:lpstr>人教版新教材 词汇导学练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南山有谷堆</cp:lastModifiedBy>
  <cp:revision>292</cp:revision>
  <dcterms:created xsi:type="dcterms:W3CDTF">2019-06-19T02:08:00Z</dcterms:created>
  <dcterms:modified xsi:type="dcterms:W3CDTF">2021-02-01T02:46:52Z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