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3" r:id="rId3"/>
    <p:sldId id="256" r:id="rId4"/>
    <p:sldId id="257" r:id="rId5"/>
    <p:sldId id="258" r:id="rId6"/>
    <p:sldId id="259" r:id="rId7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2" r:id="rId21"/>
    <p:sldId id="273" r:id="rId22"/>
    <p:sldId id="276" r:id="rId23"/>
    <p:sldId id="277" r:id="rId24"/>
    <p:sldId id="270" r:id="rId25"/>
    <p:sldId id="271" r:id="rId26"/>
    <p:sldId id="27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0B7"/>
    <a:srgbClr val="1D1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B4A2-0878-41E5-9E89-D2EB77308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902678" y="2205777"/>
            <a:ext cx="2185140" cy="2381935"/>
          </a:xfrm>
          <a:custGeom>
            <a:avLst/>
            <a:gdLst>
              <a:gd name="connsiteX0" fmla="*/ 0 w 2185140"/>
              <a:gd name="connsiteY0" fmla="*/ 0 h 2381935"/>
              <a:gd name="connsiteX1" fmla="*/ 2185140 w 2185140"/>
              <a:gd name="connsiteY1" fmla="*/ 0 h 2381935"/>
              <a:gd name="connsiteX2" fmla="*/ 2185140 w 2185140"/>
              <a:gd name="connsiteY2" fmla="*/ 2381935 h 2381935"/>
              <a:gd name="connsiteX3" fmla="*/ 0 w 2185140"/>
              <a:gd name="connsiteY3" fmla="*/ 2381935 h 238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140" h="2381935">
                <a:moveTo>
                  <a:pt x="0" y="0"/>
                </a:moveTo>
                <a:lnTo>
                  <a:pt x="2185140" y="0"/>
                </a:lnTo>
                <a:lnTo>
                  <a:pt x="2185140" y="2381935"/>
                </a:lnTo>
                <a:lnTo>
                  <a:pt x="0" y="2381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639228" y="2205777"/>
            <a:ext cx="2185140" cy="2381935"/>
          </a:xfrm>
          <a:custGeom>
            <a:avLst/>
            <a:gdLst>
              <a:gd name="connsiteX0" fmla="*/ 0 w 2185140"/>
              <a:gd name="connsiteY0" fmla="*/ 0 h 2381935"/>
              <a:gd name="connsiteX1" fmla="*/ 2185140 w 2185140"/>
              <a:gd name="connsiteY1" fmla="*/ 0 h 2381935"/>
              <a:gd name="connsiteX2" fmla="*/ 2185140 w 2185140"/>
              <a:gd name="connsiteY2" fmla="*/ 2381935 h 2381935"/>
              <a:gd name="connsiteX3" fmla="*/ 0 w 2185140"/>
              <a:gd name="connsiteY3" fmla="*/ 2381935 h 238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140" h="2381935">
                <a:moveTo>
                  <a:pt x="0" y="0"/>
                </a:moveTo>
                <a:lnTo>
                  <a:pt x="2185140" y="0"/>
                </a:lnTo>
                <a:lnTo>
                  <a:pt x="2185140" y="2381935"/>
                </a:lnTo>
                <a:lnTo>
                  <a:pt x="0" y="2381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375778" y="2205777"/>
            <a:ext cx="2185140" cy="2381935"/>
          </a:xfrm>
          <a:custGeom>
            <a:avLst/>
            <a:gdLst>
              <a:gd name="connsiteX0" fmla="*/ 0 w 2185140"/>
              <a:gd name="connsiteY0" fmla="*/ 0 h 2381935"/>
              <a:gd name="connsiteX1" fmla="*/ 2185140 w 2185140"/>
              <a:gd name="connsiteY1" fmla="*/ 0 h 2381935"/>
              <a:gd name="connsiteX2" fmla="*/ 2185140 w 2185140"/>
              <a:gd name="connsiteY2" fmla="*/ 2381935 h 2381935"/>
              <a:gd name="connsiteX3" fmla="*/ 0 w 2185140"/>
              <a:gd name="connsiteY3" fmla="*/ 2381935 h 238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140" h="2381935">
                <a:moveTo>
                  <a:pt x="0" y="0"/>
                </a:moveTo>
                <a:lnTo>
                  <a:pt x="2185140" y="0"/>
                </a:lnTo>
                <a:lnTo>
                  <a:pt x="2185140" y="2381935"/>
                </a:lnTo>
                <a:lnTo>
                  <a:pt x="0" y="2381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2328" y="2205777"/>
            <a:ext cx="2185141" cy="2381935"/>
          </a:xfrm>
          <a:custGeom>
            <a:avLst/>
            <a:gdLst>
              <a:gd name="connsiteX0" fmla="*/ 0 w 2185141"/>
              <a:gd name="connsiteY0" fmla="*/ 0 h 2381935"/>
              <a:gd name="connsiteX1" fmla="*/ 2185141 w 2185141"/>
              <a:gd name="connsiteY1" fmla="*/ 0 h 2381935"/>
              <a:gd name="connsiteX2" fmla="*/ 2185141 w 2185141"/>
              <a:gd name="connsiteY2" fmla="*/ 2381935 h 2381935"/>
              <a:gd name="connsiteX3" fmla="*/ 0 w 2185141"/>
              <a:gd name="connsiteY3" fmla="*/ 2381935 h 238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141" h="2381935">
                <a:moveTo>
                  <a:pt x="0" y="0"/>
                </a:moveTo>
                <a:lnTo>
                  <a:pt x="2185141" y="0"/>
                </a:lnTo>
                <a:lnTo>
                  <a:pt x="2185141" y="2381935"/>
                </a:lnTo>
                <a:lnTo>
                  <a:pt x="0" y="2381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2589-9128-4DB6-A480-164305C6AF04}" type="datetimeFigureOut">
              <a:rPr lang="en-GB" smtClean="0"/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3AF-2FA7-4691-9478-AB157F05F44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7.png"/><Relationship Id="rId15" Type="http://schemas.microsoft.com/office/2007/relationships/hdphoto" Target="../media/image4.wdp"/><Relationship Id="rId14" Type="http://schemas.openxmlformats.org/officeDocument/2006/relationships/image" Target="../media/image5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DB22589-9128-4DB6-A480-164305C6A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83463AF-2FA7-4691-9478-AB157F05F442}" type="slidenum">
              <a:rPr lang="en-GB" smtClean="0"/>
            </a:fld>
            <a:endParaRPr lang="en-GB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" Type="http://schemas.openxmlformats.org/officeDocument/2006/relationships/image" Target="../media/image1.sv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36233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积累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有关文化的表达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7855" y="1064260"/>
            <a:ext cx="505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3275C8"/>
                </a:solidFill>
              </a:rPr>
              <a:t>文化交流的方式</a:t>
            </a:r>
            <a:r>
              <a:rPr lang="en-US" altLang="zh-CN" sz="3200" b="1">
                <a:solidFill>
                  <a:srgbClr val="3275C8"/>
                </a:solidFill>
              </a:rPr>
              <a:t>/</a:t>
            </a:r>
            <a:r>
              <a:rPr lang="zh-CN" altLang="en-US" sz="3200" b="1">
                <a:solidFill>
                  <a:srgbClr val="3275C8"/>
                </a:solidFill>
              </a:rPr>
              <a:t>途径</a:t>
            </a:r>
            <a:r>
              <a:rPr lang="en-US" altLang="zh-CN" sz="3200" b="1">
                <a:solidFill>
                  <a:srgbClr val="3275C8"/>
                </a:solidFill>
              </a:rPr>
              <a:t>:</a:t>
            </a:r>
            <a:endParaRPr lang="en-US" altLang="zh-CN" sz="3200" b="1">
              <a:solidFill>
                <a:srgbClr val="3275C8"/>
              </a:solidFill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276225" y="1662430"/>
            <a:ext cx="11834495" cy="4558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途径</a:t>
            </a: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：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Study tours, exchange program, be accommodated in a home stay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endParaRPr lang="zh-CN" alt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方式：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1. enjoy/experience the local traditions and customs, unique local culture;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2. explore the spirit of Buddhism and the stories behind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3. taste/appreciate/admire the splendid history of …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4. gain hands-on experience of how … is made/produced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5. watch a live performance/show of tai chi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6. be shown around the school /the city/ the school history museum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7. explore/ enjoy local cuisine</a:t>
            </a:r>
            <a:endParaRPr lang="en-US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7" name="Freeform: Shape 34"/>
          <p:cNvSpPr/>
          <p:nvPr/>
        </p:nvSpPr>
        <p:spPr bwMode="auto">
          <a:xfrm>
            <a:off x="9985001" y="1300483"/>
            <a:ext cx="337485" cy="27738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36233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积累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有关文化的表达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7855" y="1064260"/>
            <a:ext cx="6428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3275C8"/>
                </a:solidFill>
              </a:rPr>
              <a:t>文化交流的</a:t>
            </a:r>
            <a:r>
              <a:rPr sz="3200" b="1">
                <a:solidFill>
                  <a:srgbClr val="3275C8"/>
                </a:solidFill>
              </a:rPr>
              <a:t>的意义/目的/原因</a:t>
            </a:r>
            <a:r>
              <a:rPr lang="en-US" altLang="zh-CN" sz="3200" b="1">
                <a:solidFill>
                  <a:srgbClr val="3275C8"/>
                </a:solidFill>
              </a:rPr>
              <a:t>:</a:t>
            </a:r>
            <a:endParaRPr lang="en-US" altLang="zh-CN" sz="3200" b="1">
              <a:solidFill>
                <a:srgbClr val="3275C8"/>
              </a:solidFill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276225" y="1662430"/>
            <a:ext cx="11834495" cy="4558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</a:t>
            </a:r>
            <a:r>
              <a:rPr lang="zh-CN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人做主语：</a:t>
            </a:r>
            <a:endParaRPr lang="zh-CN" sz="28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You’ll be immersed in its rich/abundant/diverse traditional customs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You will be introduced to.../ be exposed to...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You’ll be fascinated by its splendid and complicated architecture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You’ll get a clearer picture of …</a:t>
            </a:r>
            <a:endParaRPr lang="en-US"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      ---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catch a glimpse of…</a:t>
            </a:r>
            <a:endParaRPr lang="en-US"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      ---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gain a deeper insight into…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     ---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take a deeper dive into…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7" name="Freeform: Shape 34"/>
          <p:cNvSpPr/>
          <p:nvPr/>
        </p:nvSpPr>
        <p:spPr bwMode="auto">
          <a:xfrm>
            <a:off x="9985001" y="1300483"/>
            <a:ext cx="337485" cy="27738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36233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积累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有关文化的表达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7855" y="1064260"/>
            <a:ext cx="6428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3275C8"/>
                </a:solidFill>
              </a:rPr>
              <a:t>文化交流的</a:t>
            </a:r>
            <a:r>
              <a:rPr sz="3200" b="1">
                <a:solidFill>
                  <a:srgbClr val="3275C8"/>
                </a:solidFill>
              </a:rPr>
              <a:t>的意义/目的/原因</a:t>
            </a:r>
            <a:r>
              <a:rPr lang="en-US" altLang="zh-CN" sz="3200" b="1">
                <a:solidFill>
                  <a:srgbClr val="3275C8"/>
                </a:solidFill>
              </a:rPr>
              <a:t>:</a:t>
            </a:r>
            <a:endParaRPr lang="en-US" altLang="zh-CN" sz="3200" b="1">
              <a:solidFill>
                <a:srgbClr val="3275C8"/>
              </a:solidFill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276225" y="1662430"/>
            <a:ext cx="11834495" cy="4558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sz="28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</a:t>
            </a:r>
            <a:r>
              <a:rPr lang="zh-CN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活动</a:t>
            </a:r>
            <a:r>
              <a:rPr lang="en-US" altLang="zh-CN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/</a:t>
            </a:r>
            <a:r>
              <a:rPr lang="zh-CN" alt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事件做主语：</a:t>
            </a:r>
            <a:endParaRPr lang="zh-CN" altLang="en-US"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It offers you a deeper understanding of Chinese paintings   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</a:t>
            </a: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--- 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introduce you to…, expose you to…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lead you into a world of reality combined with fantasy 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It provides you with a new dimension in understanding…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It opens up a new dimension…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It opens a door to understanding…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It helps you get a better taste of…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None/>
            </a:pP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  -</a:t>
            </a:r>
            <a:r>
              <a:rPr sz="30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-- take a bite of…</a:t>
            </a:r>
            <a:endParaRPr sz="30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7" name="Freeform: Shape 34"/>
          <p:cNvSpPr/>
          <p:nvPr/>
        </p:nvSpPr>
        <p:spPr bwMode="auto">
          <a:xfrm>
            <a:off x="9985001" y="1300483"/>
            <a:ext cx="337485" cy="27738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2705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尾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段——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表达期待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1"/>
          <p:cNvSpPr>
            <a:spLocks noGrp="1"/>
          </p:cNvSpPr>
          <p:nvPr/>
        </p:nvSpPr>
        <p:spPr>
          <a:xfrm>
            <a:off x="357505" y="1578610"/>
            <a:ext cx="11834495" cy="4594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32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Your participation will add color to the activity. Looking forward to your involvement.</a:t>
            </a:r>
            <a:endParaRPr lang="en-US" sz="32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32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We will feel much honored if you could come. Looking forward to your reply soon.</a:t>
            </a:r>
            <a:endParaRPr lang="en-US" sz="32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32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Your presence / appearance will be appreciated. Looking forward to your reply soon.</a:t>
            </a:r>
            <a:endParaRPr lang="en-US" sz="32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32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  Would you please let me know if you are available at your earliest convenience?</a:t>
            </a:r>
            <a:endParaRPr lang="en-US" sz="32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32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If you’re available, please confirm确认it at your earliest convenience. Your attendance will be highly/greatly expected.</a:t>
            </a:r>
            <a:endParaRPr lang="en-US" sz="32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10645136" y="562443"/>
            <a:ext cx="650720" cy="87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0" name="Rectangle 8"/>
          <p:cNvSpPr/>
          <p:nvPr/>
        </p:nvSpPr>
        <p:spPr>
          <a:xfrm>
            <a:off x="10901999" y="141303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7" name="Freeform: Shape 34"/>
          <p:cNvSpPr/>
          <p:nvPr/>
        </p:nvSpPr>
        <p:spPr bwMode="auto">
          <a:xfrm rot="11040000" flipH="1" flipV="1">
            <a:off x="10645140" y="683895"/>
            <a:ext cx="651510" cy="580390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9030"/>
            <a:ext cx="12106910" cy="5728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William,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am writing to invite you to participate in the English culture -themed activities in the English corner to be held next Sunday.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Participants will gather in the English corner where they can communicate with each other in English, sharing a knowledge of brilliant English cultures and interesting customs. With the aim of practicing spoken English, the students will spend roughly two hours with like-minded English lovers in various activities, ranging from story-sharing to heated debates. Definitely, the activities will serve as a supplement to school learning, in which students can immerse themselves in the charm of English.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Your participation will add color to the activity. Looking forward to your involvement.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Yours，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Li Hua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55" y="1368425"/>
            <a:ext cx="11717655" cy="5200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Dear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William,</a:t>
            </a:r>
            <a:endParaRPr lang="zh-CN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Our school is to hold activities featuring/themed English culture in the English Corner next Sunday. 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we’d very much like to have you join us.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Various activities are scheduled for the day. First, we will have a theme discussion, sharing our understanding of the English culture and our puzzles. Then follow some live performances  presented by our fellow students. And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wonder if you could exhibit some representative English culture, giving us a  clearer picture of what it’s like.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will feel much honored if you could come. Looking forward to your reply.</a:t>
            </a:r>
            <a:endParaRPr lang="en-US" sz="2800" spc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Yours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Li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Hua 98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910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下水作文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192883"/>
            <a:ext cx="10605008" cy="1055346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0105" y="335280"/>
            <a:ext cx="10168255" cy="77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邀请信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2017.6</a:t>
            </a:r>
            <a:endParaRPr lang="en-US" altLang="zh-CN" sz="4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517525" y="1453515"/>
            <a:ext cx="11156950" cy="4848860"/>
          </a:xfrm>
        </p:spPr>
        <p:txBody>
          <a:bodyPr/>
          <a:lstStyle/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假定你是李华，计划组织一次郊游，请给你的英国朋友Chris写封邮件邀请他参加。内容包括：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1.参加者；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2.时间、地点；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3.活动：登山、野餐等。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注意：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词数80左右；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可以适当增加细节，以使行文连贯</a:t>
            </a: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657350" lvl="2" indent="0" algn="just" fontAlgn="auto">
              <a:lnSpc>
                <a:spcPts val="3300"/>
              </a:lnSpc>
              <a:buFont typeface="+mj-lt"/>
              <a:buAutoNum type="arabicPeriod"/>
            </a:pP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8906510" y="3286760"/>
            <a:ext cx="2454275" cy="3296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" y="1329690"/>
            <a:ext cx="12106910" cy="4520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Chris,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am planning/organizing an outing with some friends this Saturday and wonder if you would like to join us. 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 are going to meet at the school gate at 7 a.m. and cycle to the nearby mountain, where we can go hiking and enjoy a picnic. Jenny and Michael are both to come and we would be more than happy to have your company / have you with us as well.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know you are a hiking lover. I promise/guarantee we’ll have a great time. Looking forward to seeing you then! 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                  Yours,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                     Li Hua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192883"/>
            <a:ext cx="10605008" cy="1055346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0105" y="335280"/>
            <a:ext cx="10168255" cy="77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邀请信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2017.11</a:t>
            </a:r>
            <a:endParaRPr lang="en-US" altLang="zh-CN" sz="4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517525" y="1453515"/>
            <a:ext cx="11156950" cy="4848860"/>
          </a:xfrm>
        </p:spPr>
        <p:txBody>
          <a:bodyPr>
            <a:normAutofit/>
          </a:bodyPr>
          <a:lstStyle/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假定你是李华,得知外教Mr. Hall寒假不回国，想邀请他到你家过春节。请给他写一封信，内容包括：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1.时间；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2.一同过节的家人；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3.活动。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注意：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词数80左右；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可以适当增加细节，以使行文连贯</a:t>
            </a: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657350" lvl="2" indent="0" algn="just" fontAlgn="auto">
              <a:lnSpc>
                <a:spcPts val="3300"/>
              </a:lnSpc>
              <a:buFont typeface="+mj-lt"/>
              <a:buAutoNum type="arabicPeriod"/>
            </a:pP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rcRect t="4173" b="2975"/>
          <a:stretch>
            <a:fillRect/>
          </a:stretch>
        </p:blipFill>
        <p:spPr>
          <a:xfrm>
            <a:off x="8216265" y="3322955"/>
            <a:ext cx="3458210" cy="3279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" y="1329690"/>
            <a:ext cx="12106910" cy="4923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Hall,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Learning that you’re not back to your country this winter vacation, I’m writing to invite you to spend the Spring Festival with my family.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you like, my parents will pick you up next Monday and drive you straight to my house, where my family members will all be expecting you. We’ll have a big feast together, praying for next year’s good luck. After the meal, fireworks will be set off, making the atmosphere more festive.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Hope that you can join us and please reply at your earliest convenience.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                                                  Yours,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                                                           Li Hua   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8868" y="1255776"/>
            <a:ext cx="10494264" cy="303580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b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浙江十校返校考应用文讲评</a:t>
            </a:r>
            <a:b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邀请信</a:t>
            </a:r>
            <a:endParaRPr lang="zh-CN" altLang="en-US" sz="6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513320" y="5761990"/>
            <a:ext cx="4315460" cy="470535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浙江省天台中学    陈星可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537" b="90463" l="5229" r="95098">
                        <a14:foregroundMark x1="5392" y1="56131" x2="7353" y2="58311"/>
                        <a14:foregroundMark x1="92810" y1="55858" x2="91013" y2="51771"/>
                        <a14:foregroundMark x1="94281" y1="41689" x2="95261" y2="39510"/>
                        <a14:foregroundMark x1="20915" y1="89373" x2="22386" y2="9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66">
            <a:off x="8723086" y="3808308"/>
            <a:ext cx="2678103" cy="16059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192883"/>
            <a:ext cx="10605008" cy="1055346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0105" y="335280"/>
            <a:ext cx="10168255" cy="77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邀请信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2019年6月全国高考卷III</a:t>
            </a:r>
            <a:endParaRPr sz="4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517525" y="1453515"/>
            <a:ext cx="11156950" cy="4848860"/>
          </a:xfrm>
        </p:spPr>
        <p:txBody>
          <a:bodyPr/>
          <a:lstStyle/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假定你是李华，你校将举办音乐节。请写封邮件邀请你的英国朋友Allen参加，内容包括： 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1.时间； 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2.活动安排； 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3.欢迎他表演节目。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词数80左右；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可以适当增加细节，以使行文连贯</a:t>
            </a: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657350" lvl="2" indent="0" algn="just" fontAlgn="auto">
              <a:lnSpc>
                <a:spcPts val="3300"/>
              </a:lnSpc>
              <a:buFont typeface="+mj-lt"/>
              <a:buAutoNum type="arabicPeriod"/>
            </a:pP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8710295" y="4108450"/>
            <a:ext cx="2964180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" y="1329690"/>
            <a:ext cx="12106910" cy="4520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Allen,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How is everything going? Our school will hold a music festival next Sunday morning in the school hall. And I'm writing to invite you to join us.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opening ceremony will start at 9:00 am, after which the school president will deliver a speech. Then follows a lecture about History of Chinese Music by a master in the field and fantastic performances presented by talented students.You are definitely welcome to show up on stage, which will add color and fun to our festival.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Looking forward to your early reply. Best wishes,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Yours,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Li Hua (96)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192883"/>
            <a:ext cx="10605008" cy="1055346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0105" y="335280"/>
            <a:ext cx="10168255" cy="77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邀请信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</a:t>
            </a:r>
            <a:r>
              <a:rPr lang="en-US" altLang="zh-CN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</a:t>
            </a:r>
            <a:endParaRPr lang="en-US" altLang="zh-CN" sz="4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517525" y="1453515"/>
            <a:ext cx="11156950" cy="4848860"/>
          </a:xfrm>
        </p:spPr>
        <p:txBody>
          <a:bodyPr/>
          <a:lstStyle/>
          <a:p>
            <a:pPr indent="0" algn="l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假定你是李华，你校将举办外国学生中文演讲比赛，请给你的英国朋友George 写封邮件邀请他参加。内容包括：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1.比赛时间；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2.演讲话题；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3.报名方式。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00"/>
              </a:lnSpc>
              <a:buNone/>
            </a:pP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词数80左右；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300"/>
              </a:lnSpc>
              <a:buNone/>
            </a:pP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可以适当增加细节，以使行文连贯</a:t>
            </a:r>
            <a:r>
              <a:rPr 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657350" lvl="2" indent="0" algn="just" fontAlgn="auto">
              <a:lnSpc>
                <a:spcPts val="3300"/>
              </a:lnSpc>
              <a:buFont typeface="+mj-lt"/>
              <a:buAutoNum type="arabicPeriod"/>
            </a:pP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rcRect r="17875"/>
          <a:stretch>
            <a:fillRect/>
          </a:stretch>
        </p:blipFill>
        <p:spPr>
          <a:xfrm>
            <a:off x="7865745" y="4566285"/>
            <a:ext cx="3425190" cy="1932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" y="1329690"/>
            <a:ext cx="12106910" cy="4520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George,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Knowing that you’re into Chinese, I’m writing to invite you to attend a Chinese speech contest to be held in the school lecture hall from 2:00pm to 5:00pm February 6th 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All the competitors are required to prepare a speech themed “My favorite Chinese classic”within five minutes. If you’re interested, you can sign up on our school website  before January 25th. I’m sure it would be a mix oft fun and learning.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I’d be happy to have you there. Looking forward to your reply.                                                            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Yours,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Li Hua 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940" y="3361055"/>
            <a:ext cx="103035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>
                <a:solidFill>
                  <a:srgbClr val="1D11B7"/>
                </a:solidFill>
              </a:rPr>
              <a:t>Thank you</a:t>
            </a:r>
            <a:endParaRPr lang="en-US" altLang="zh-CN" sz="8000">
              <a:solidFill>
                <a:srgbClr val="1D11B7"/>
              </a:solidFill>
            </a:endParaRPr>
          </a:p>
          <a:p>
            <a:pPr algn="r"/>
            <a:endParaRPr lang="en-US" altLang="zh-CN" sz="2800">
              <a:solidFill>
                <a:srgbClr val="2610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zh-CN" sz="2800">
              <a:solidFill>
                <a:srgbClr val="2610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zh-CN" sz="2800">
              <a:solidFill>
                <a:srgbClr val="2610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zh-CN" altLang="en-US" sz="2800">
              <a:solidFill>
                <a:srgbClr val="2610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192883"/>
            <a:ext cx="10605008" cy="1055346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0105" y="335280"/>
            <a:ext cx="10168255" cy="77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1D11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试题呈现</a:t>
            </a:r>
            <a:endParaRPr lang="zh-CN" altLang="en-US" sz="4000" b="1" dirty="0">
              <a:solidFill>
                <a:srgbClr val="1D11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21665" y="1463040"/>
            <a:ext cx="11156950" cy="4848860"/>
          </a:xfrm>
        </p:spPr>
        <p:txBody>
          <a:bodyPr>
            <a:normAutofit fontScale="25000"/>
          </a:bodyPr>
          <a:lstStyle/>
          <a:p>
            <a:pPr indent="0" algn="l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假如你是李华，你校将在下周日举行以英语文化习俗为主题的英语角活动。请你给交换生William写一封邮件，邀请他参加，内容如下：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1.发出邀请；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2.告知内容</a:t>
            </a:r>
            <a:r>
              <a:rPr 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3.表达期待。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词数80左右；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altLang="zh-CN" sz="11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可以适当增加细节，以使行文连贯。</a:t>
            </a:r>
            <a:endParaRPr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657350" lvl="2" indent="-742950" algn="just">
              <a:buFont typeface="+mj-lt"/>
              <a:buAutoNum type="arabicPeriod"/>
            </a:pPr>
            <a:endParaRPr lang="en-US" altLang="zh-CN" sz="1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 rot="20040000">
            <a:off x="7121525" y="4160520"/>
            <a:ext cx="5080000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2343" y="0"/>
            <a:ext cx="5409417" cy="688484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9095127" y="525818"/>
            <a:ext cx="1307940" cy="790575"/>
          </a:xfrm>
        </p:spPr>
        <p:txBody>
          <a:bodyPr>
            <a:no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审题</a:t>
            </a:r>
            <a:endParaRPr lang="en-GB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4294967295"/>
          </p:nvPr>
        </p:nvSpPr>
        <p:spPr>
          <a:xfrm>
            <a:off x="6980817" y="1454379"/>
            <a:ext cx="5220183" cy="5002193"/>
          </a:xfrm>
        </p:spPr>
        <p:txBody>
          <a:bodyPr>
            <a:normAutofit/>
          </a:bodyPr>
          <a:lstStyle/>
          <a:p>
            <a:pPr indent="0" algn="l" fontAlgn="auto">
              <a:lnSpc>
                <a:spcPts val="3840"/>
              </a:lnSpc>
              <a:buNone/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你校将在下周日举行以</a:t>
            </a:r>
            <a:r>
              <a:rPr altLang="zh-CN" sz="3200" b="1" kern="100" dirty="0">
                <a:solidFill>
                  <a:srgbClr val="1D11B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英语文化习俗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为主题的</a:t>
            </a:r>
            <a:r>
              <a:rPr altLang="zh-CN" sz="3200" b="1" kern="100" dirty="0">
                <a:solidFill>
                  <a:srgbClr val="1D11B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英语角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活动。请你给</a:t>
            </a:r>
            <a:r>
              <a:rPr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交换生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William写一封邮件，</a:t>
            </a:r>
            <a:r>
              <a:rPr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邀请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他参加，内容如下：</a:t>
            </a:r>
            <a:endParaRPr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1.发出</a:t>
            </a:r>
            <a:r>
              <a:rPr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邀请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告知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内容：</a:t>
            </a:r>
            <a:endParaRPr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40"/>
              </a:lnSpc>
              <a:buNone/>
            </a:pPr>
            <a:r>
              <a:rPr 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3.表达</a:t>
            </a:r>
            <a:r>
              <a:rPr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期待</a:t>
            </a:r>
            <a:r>
              <a:rPr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159" y="667709"/>
            <a:ext cx="604583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文体：邮件（邀请）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交际对象：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交换生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主题语境：人与社会（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跨文化交流）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人称：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第二、三人称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框架结构：首段 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写作背景和目的：要点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	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中段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要点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						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尾段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要点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内容要点：邀请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告知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期待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290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首段——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背景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7855" y="1064260"/>
            <a:ext cx="505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200" b="1">
                <a:solidFill>
                  <a:srgbClr val="3275C8"/>
                </a:solidFill>
              </a:rPr>
              <a:t>Background:</a:t>
            </a:r>
            <a:endParaRPr lang="en-US" altLang="zh-CN" sz="3200" b="1">
              <a:solidFill>
                <a:srgbClr val="3275C8"/>
              </a:solidFill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276225" y="1662430"/>
            <a:ext cx="11834495" cy="2322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4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Our school is to hold/ stage English culture-themed activities in the English Corner next Sunday. </a:t>
            </a:r>
            <a:endParaRPr lang="en-US" sz="24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4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Some English culture-themed activities are to be held in the English Corner next Sunday.</a:t>
            </a:r>
            <a:endParaRPr lang="en-US" sz="24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ts val="28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400" spc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Activities featuring/ focusing on/ with the theme of/ themed English culture  are to be held in the English Corner  next Sunday.</a:t>
            </a:r>
            <a:endParaRPr lang="en-US" sz="24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buNone/>
            </a:pPr>
            <a:endParaRPr lang="en-US" sz="2400" spc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855" y="4134241"/>
            <a:ext cx="505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200" b="1" dirty="0">
                <a:solidFill>
                  <a:srgbClr val="3275C8"/>
                </a:solidFill>
              </a:rPr>
              <a:t>Purpose:</a:t>
            </a:r>
            <a:endParaRPr lang="en-US" altLang="zh-CN" sz="3200" b="1" dirty="0">
              <a:solidFill>
                <a:srgbClr val="3275C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6225" y="4819650"/>
            <a:ext cx="11834495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sz="2400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I’m writing to invite you to join us in the activities/event.</a:t>
            </a:r>
            <a:endParaRPr lang="en-US" sz="2400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sz="2400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We’d very much like to have you with us in the activities.</a:t>
            </a:r>
            <a:endParaRPr lang="en-US" sz="2400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sz="2400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I’m writing to invite you, an exchange student growing up the culture, to  spend the time with us.</a:t>
            </a:r>
            <a:endParaRPr lang="en-US" sz="2400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6"/>
          <p:cNvSpPr/>
          <p:nvPr/>
        </p:nvSpPr>
        <p:spPr>
          <a:xfrm>
            <a:off x="6951962" y="497602"/>
            <a:ext cx="3669679" cy="1164364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19" name="Rectangle 7"/>
          <p:cNvSpPr/>
          <p:nvPr/>
        </p:nvSpPr>
        <p:spPr>
          <a:xfrm>
            <a:off x="10645136" y="562443"/>
            <a:ext cx="650720" cy="87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0" name="Rectangle 8"/>
          <p:cNvSpPr/>
          <p:nvPr/>
        </p:nvSpPr>
        <p:spPr>
          <a:xfrm>
            <a:off x="10901999" y="141303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7" name="文本框 6"/>
          <p:cNvSpPr txBox="1"/>
          <p:nvPr/>
        </p:nvSpPr>
        <p:spPr>
          <a:xfrm>
            <a:off x="7027545" y="541655"/>
            <a:ext cx="3517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chemeClr val="bg1"/>
                </a:solidFill>
              </a:rPr>
              <a:t>   </a:t>
            </a:r>
            <a:r>
              <a:rPr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假如你是李华，你校将在下周日举行以英语文化习俗为主题的英语角活动。请你给交换生William写一封邮件，邀请他参加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7" name="Freeform: Shape 34"/>
          <p:cNvSpPr/>
          <p:nvPr/>
        </p:nvSpPr>
        <p:spPr bwMode="auto">
          <a:xfrm>
            <a:off x="9985001" y="1300483"/>
            <a:ext cx="337485" cy="27738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290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首段——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背景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7855" y="1064260"/>
            <a:ext cx="505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200" b="1">
                <a:solidFill>
                  <a:srgbClr val="3275C8"/>
                </a:solidFill>
              </a:rPr>
              <a:t>Background+</a:t>
            </a:r>
            <a:r>
              <a:rPr lang="en-US" altLang="zh-CN" sz="3200" b="1" dirty="0">
                <a:solidFill>
                  <a:srgbClr val="3275C8"/>
                </a:solidFill>
                <a:sym typeface="+mn-ea"/>
              </a:rPr>
              <a:t>Purpose</a:t>
            </a:r>
            <a:r>
              <a:rPr lang="en-US" altLang="zh-CN" sz="3200" b="1">
                <a:solidFill>
                  <a:srgbClr val="3275C8"/>
                </a:solidFill>
              </a:rPr>
              <a:t>:</a:t>
            </a:r>
            <a:endParaRPr lang="en-US" altLang="zh-CN" sz="3200" b="1">
              <a:solidFill>
                <a:srgbClr val="3275C8"/>
              </a:solidFill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276225" y="1969135"/>
            <a:ext cx="11834495" cy="4053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school is to hold/ stage English culture-themed activities in the English Corner next Sunday. And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we’d very much like to have you with us.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Activities featuring/ focusing on/ with the theme of/ themed English culture  are to be held in the English Corner  next Sunday.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writing to invite you, an exchange student growing up the culture, to spend the time with us.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80"/>
              </a:lnSpc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sz="2800" spc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I’m writing to invite you to participate in the English culture -themed activities in the English corner to be held next Sunday.</a:t>
            </a:r>
            <a:endParaRPr lang="en-US" sz="2800" spc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buNone/>
            </a:pPr>
            <a:endParaRPr lang="en-US" sz="2800" spc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6"/>
          <p:cNvSpPr/>
          <p:nvPr/>
        </p:nvSpPr>
        <p:spPr>
          <a:xfrm>
            <a:off x="6951962" y="497602"/>
            <a:ext cx="3669679" cy="1164364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19" name="Rectangle 7"/>
          <p:cNvSpPr/>
          <p:nvPr/>
        </p:nvSpPr>
        <p:spPr>
          <a:xfrm>
            <a:off x="10645136" y="562443"/>
            <a:ext cx="650720" cy="87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0" name="Rectangle 8"/>
          <p:cNvSpPr/>
          <p:nvPr/>
        </p:nvSpPr>
        <p:spPr>
          <a:xfrm>
            <a:off x="10901999" y="141303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cxnSp>
        <p:nvCxnSpPr>
          <p:cNvPr id="22" name="Straight Connector 10"/>
          <p:cNvCxnSpPr/>
          <p:nvPr/>
        </p:nvCxnSpPr>
        <p:spPr>
          <a:xfrm>
            <a:off x="10751504" y="1662713"/>
            <a:ext cx="43798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/>
          <p:nvPr/>
        </p:nvSpPr>
        <p:spPr>
          <a:xfrm>
            <a:off x="10901364" y="1811812"/>
            <a:ext cx="136994" cy="1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7" name="文本框 6"/>
          <p:cNvSpPr txBox="1"/>
          <p:nvPr/>
        </p:nvSpPr>
        <p:spPr>
          <a:xfrm>
            <a:off x="7027545" y="541655"/>
            <a:ext cx="3517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chemeClr val="bg1"/>
                </a:solidFill>
              </a:rPr>
              <a:t>   </a:t>
            </a:r>
            <a:r>
              <a:rPr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假如你是李华，你校将在下周日举行以英语文化习俗为主题的英语角活动。请你给交换生William写一封邮件，邀请他参加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7" name="Freeform: Shape 34"/>
          <p:cNvSpPr/>
          <p:nvPr/>
        </p:nvSpPr>
        <p:spPr bwMode="auto">
          <a:xfrm>
            <a:off x="9985001" y="1300483"/>
            <a:ext cx="337485" cy="27738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sp>
        <p:nvSpPr>
          <p:cNvPr id="29" name="文本框 28"/>
          <p:cNvSpPr txBox="1"/>
          <p:nvPr/>
        </p:nvSpPr>
        <p:spPr>
          <a:xfrm>
            <a:off x="1128408" y="443483"/>
            <a:ext cx="2840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告知内容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32313537363032353b32313537363030383bb9d8cfb5ceacbba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8765" y="1215390"/>
            <a:ext cx="914400" cy="91440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1193165" y="1298575"/>
            <a:ext cx="10753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0000"/>
                </a:solidFill>
              </a:rPr>
              <a:t>What activities will be launched/scheduled/offered in the English Corner?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graphicFrame>
        <p:nvGraphicFramePr>
          <p:cNvPr id="60" name="表格 5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3040" y="2860675"/>
          <a:ext cx="11624310" cy="364426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810250"/>
                <a:gridCol w="5814060"/>
              </a:tblGrid>
              <a:tr h="364426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  <a:buNone/>
                      </a:pPr>
                      <a:endParaRPr lang="en-US" altLang="zh-CN" sz="2400" b="1">
                        <a:solidFill>
                          <a:srgbClr val="FFFFFF"/>
                        </a:solidFill>
                        <a:latin typeface="Arial Narrow" panose="020B0606020202030204" charset="0"/>
                        <a:ea typeface="微软雅黑" panose="020B0503020204020204" pitchFamily="34" charset="-122"/>
                        <a:cs typeface="Arial Narrow" panose="020B0606020202030204" charset="0"/>
                      </a:endParaRPr>
                    </a:p>
                  </a:txBody>
                  <a:tcPr vert="eaVert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ts val="316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Element 2: How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Talk/ discuss;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Give presentations;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Deliver speeches;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Make comments;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Perform live;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  <a:p>
                      <a:pPr indent="0" fontAlgn="auto">
                        <a:lnSpc>
                          <a:spcPts val="316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entury" panose="02040604050505020304" charset="0"/>
                          <a:cs typeface="Century" panose="02040604050505020304" charset="0"/>
                          <a:sym typeface="微软雅黑" panose="020B0503020204020204" pitchFamily="34" charset="-122"/>
                        </a:rPr>
                        <a:t>...</a:t>
                      </a:r>
                      <a:endParaRPr lang="en-US" sz="2800" b="1">
                        <a:solidFill>
                          <a:srgbClr val="000000"/>
                        </a:solidFill>
                        <a:latin typeface="Century" panose="02040604050505020304" charset="0"/>
                        <a:cs typeface="Century" panose="02040604050505020304" charset="0"/>
                        <a:sym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3275C8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" name="文本框 60"/>
          <p:cNvSpPr txBox="1"/>
          <p:nvPr/>
        </p:nvSpPr>
        <p:spPr>
          <a:xfrm>
            <a:off x="278130" y="2860675"/>
            <a:ext cx="567182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Element 1: What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Share ideas about English culture in their eyes;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Share their experiences/stories of English culture;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Give performances concerning English culture;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457200" indent="-457200" algn="l">
              <a:lnSpc>
                <a:spcPct val="100000"/>
              </a:lnSpc>
              <a:buNone/>
            </a:pP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a6ba7a-3b74-4f0d-a425-d549447ff346"/>
          <p:cNvGrpSpPr>
            <a:grpSpLocks noChangeAspect="1"/>
          </p:cNvGrpSpPr>
          <p:nvPr/>
        </p:nvGrpSpPr>
        <p:grpSpPr>
          <a:xfrm>
            <a:off x="4026535" y="2273300"/>
            <a:ext cx="4206875" cy="2980690"/>
            <a:chOff x="3692881" y="1600780"/>
            <a:chExt cx="4806238" cy="3656440"/>
          </a:xfrm>
        </p:grpSpPr>
        <p:grpSp>
          <p:nvGrpSpPr>
            <p:cNvPr id="4" name="组合 3"/>
            <p:cNvGrpSpPr/>
            <p:nvPr/>
          </p:nvGrpSpPr>
          <p:grpSpPr>
            <a:xfrm>
              <a:off x="3692881" y="1600780"/>
              <a:ext cx="4806238" cy="3656440"/>
              <a:chOff x="2214367" y="334535"/>
              <a:chExt cx="7435483" cy="565669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214367" y="334535"/>
                <a:ext cx="2753726" cy="2713098"/>
                <a:chOff x="2806700" y="1498598"/>
                <a:chExt cx="2787651" cy="2746522"/>
              </a:xfrm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2806700" y="2547937"/>
                  <a:ext cx="2787651" cy="1697183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06700" y="1498600"/>
                  <a:ext cx="1333500" cy="1333500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 rot="11379122">
                  <a:off x="4139870" y="1499101"/>
                  <a:ext cx="6265" cy="3399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4130886" y="1498598"/>
                  <a:ext cx="1463465" cy="2517751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896124" y="334536"/>
                <a:ext cx="2753726" cy="2713098"/>
                <a:chOff x="6854360" y="1201310"/>
                <a:chExt cx="2168918" cy="2136918"/>
              </a:xfrm>
            </p:grpSpPr>
            <p:sp>
              <p:nvSpPr>
                <p:cNvPr id="40" name="任意多边形: 形状 39"/>
                <p:cNvSpPr/>
                <p:nvPr/>
              </p:nvSpPr>
              <p:spPr>
                <a:xfrm flipH="1">
                  <a:off x="6854360" y="2017743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flipH="1">
                  <a:off x="7985755" y="1201312"/>
                  <a:ext cx="1037523" cy="1037523"/>
                </a:xfrm>
                <a:prstGeom prst="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 rot="10220878" flipH="1">
                  <a:off x="7981137" y="1201701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 flipH="1">
                  <a:off x="6854360" y="1201310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2214367" y="3278128"/>
                <a:ext cx="2753726" cy="2713098"/>
                <a:chOff x="3166867" y="3519772"/>
                <a:chExt cx="2168918" cy="2136918"/>
              </a:xfrm>
            </p:grpSpPr>
            <p:sp>
              <p:nvSpPr>
                <p:cNvPr id="36" name="任意多边形: 形状 35"/>
                <p:cNvSpPr/>
                <p:nvPr/>
              </p:nvSpPr>
              <p:spPr>
                <a:xfrm flipV="1">
                  <a:off x="3166867" y="3519772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flipV="1">
                  <a:off x="3166867" y="4619165"/>
                  <a:ext cx="1037523" cy="1037523"/>
                </a:xfrm>
                <a:prstGeom prst="rect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 rot="10220878" flipV="1">
                  <a:off x="4204133" y="5653654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 flipV="1">
                  <a:off x="4197143" y="3697766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6896124" y="3278128"/>
                <a:ext cx="2753726" cy="2713098"/>
                <a:chOff x="6854360" y="3519772"/>
                <a:chExt cx="2168918" cy="2136918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 flipH="1" flipV="1">
                  <a:off x="6854360" y="3519772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 flipH="1" flipV="1">
                  <a:off x="7985755" y="4619165"/>
                  <a:ext cx="1037523" cy="1037523"/>
                </a:xfrm>
                <a:prstGeom prst="rect">
                  <a:avLst/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 rot="11379122" flipH="1" flipV="1">
                  <a:off x="7981137" y="5653654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 flipH="1" flipV="1">
                  <a:off x="6854360" y="3697766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4840574" y="2070168"/>
                <a:ext cx="2185424" cy="2185424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252408" y="1481919"/>
                <a:ext cx="3362199" cy="3361911"/>
                <a:chOff x="4252408" y="1481919"/>
                <a:chExt cx="3362199" cy="3361911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" name="梯形 27"/>
                <p:cNvSpPr/>
                <p:nvPr/>
              </p:nvSpPr>
              <p:spPr>
                <a:xfrm flipV="1">
                  <a:off x="4395429" y="1481919"/>
                  <a:ext cx="3079746" cy="588238"/>
                </a:xfrm>
                <a:prstGeom prst="trapezoid">
                  <a:avLst>
                    <a:gd name="adj" fmla="val 7465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梯形 28"/>
                <p:cNvSpPr/>
                <p:nvPr/>
              </p:nvSpPr>
              <p:spPr>
                <a:xfrm>
                  <a:off x="4389855" y="4255592"/>
                  <a:ext cx="3079746" cy="588238"/>
                </a:xfrm>
                <a:prstGeom prst="trapezoid">
                  <a:avLst>
                    <a:gd name="adj" fmla="val 7465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梯形 29"/>
                <p:cNvSpPr/>
                <p:nvPr/>
              </p:nvSpPr>
              <p:spPr>
                <a:xfrm rot="16200000">
                  <a:off x="6840239" y="2868945"/>
                  <a:ext cx="960498" cy="588238"/>
                </a:xfrm>
                <a:prstGeom prst="trapezoid">
                  <a:avLst>
                    <a:gd name="adj" fmla="val 50494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梯形 30"/>
                <p:cNvSpPr/>
                <p:nvPr/>
              </p:nvSpPr>
              <p:spPr>
                <a:xfrm rot="5400000" flipH="1">
                  <a:off x="4066278" y="2868945"/>
                  <a:ext cx="960498" cy="588238"/>
                </a:xfrm>
                <a:prstGeom prst="trapezoid">
                  <a:avLst>
                    <a:gd name="adj" fmla="val 50494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9" name="任意多边形: 形状 8"/>
            <p:cNvSpPr/>
            <p:nvPr/>
          </p:nvSpPr>
          <p:spPr bwMode="auto">
            <a:xfrm>
              <a:off x="7899557" y="1805424"/>
              <a:ext cx="390823" cy="39009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3899580" y="1809855"/>
              <a:ext cx="490015" cy="402752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7885058" y="4593708"/>
              <a:ext cx="419820" cy="40455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914426" y="4587190"/>
              <a:ext cx="460321" cy="45983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659819" y="3061638"/>
              <a:ext cx="813348" cy="68733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cxnSp>
        <p:nvCxnSpPr>
          <p:cNvPr id="51" name="直接连接符 5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90320" y="407035"/>
            <a:ext cx="27692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Body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——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告知内容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1320" y="1433830"/>
            <a:ext cx="3201035" cy="1476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We will have a theme discussion, sharing our understanding of the English culture and our puzzles.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90515" y="2976880"/>
            <a:ext cx="1413510" cy="156845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rgbClr val="C00000"/>
                </a:solidFill>
              </a:rPr>
              <a:t>告知内容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583930" y="1433830"/>
            <a:ext cx="3215005" cy="922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b="1">
                <a:solidFill>
                  <a:schemeClr val="tx1"/>
                </a:solidFill>
              </a:rPr>
              <a:t>If possible, our personal experiences of the English culture will also be </a:t>
            </a:r>
            <a:r>
              <a:rPr lang="en-US" b="1"/>
              <a:t>shared .</a:t>
            </a:r>
            <a:endParaRPr lang="en-US" b="1"/>
          </a:p>
        </p:txBody>
      </p:sp>
      <p:sp>
        <p:nvSpPr>
          <p:cNvPr id="57" name="文本框 56"/>
          <p:cNvSpPr txBox="1"/>
          <p:nvPr/>
        </p:nvSpPr>
        <p:spPr>
          <a:xfrm>
            <a:off x="293370" y="4450715"/>
            <a:ext cx="3359150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The highlight is when some live performances will be presented by talented students at the end. 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246745" y="3907790"/>
            <a:ext cx="367538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b="1">
                <a:solidFill>
                  <a:schemeClr val="tx1"/>
                </a:solidFill>
              </a:rPr>
              <a:t>As an exchange student immersed in the English culture, you are expected to exhibit some representative English culture to us and make comments on the event. 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4" grpId="1"/>
      <p:bldP spid="56" grpId="0" bldLvl="0" animBg="1"/>
      <p:bldP spid="56" grpId="1"/>
      <p:bldP spid="57" grpId="0" bldLvl="0" animBg="1"/>
      <p:bldP spid="57" grpId="1"/>
      <p:bldP spid="60" grpId="0" bldLvl="0" animBg="1"/>
      <p:bldP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a6ba7a-3b74-4f0d-a425-d549447ff346"/>
          <p:cNvGrpSpPr>
            <a:grpSpLocks noChangeAspect="1"/>
          </p:cNvGrpSpPr>
          <p:nvPr/>
        </p:nvGrpSpPr>
        <p:grpSpPr>
          <a:xfrm>
            <a:off x="4291965" y="2273300"/>
            <a:ext cx="3585845" cy="2670175"/>
            <a:chOff x="3692881" y="1600780"/>
            <a:chExt cx="4806238" cy="3656440"/>
          </a:xfrm>
        </p:grpSpPr>
        <p:grpSp>
          <p:nvGrpSpPr>
            <p:cNvPr id="4" name="组合 3"/>
            <p:cNvGrpSpPr/>
            <p:nvPr/>
          </p:nvGrpSpPr>
          <p:grpSpPr>
            <a:xfrm>
              <a:off x="3692881" y="1600780"/>
              <a:ext cx="4806238" cy="3656440"/>
              <a:chOff x="2214367" y="334535"/>
              <a:chExt cx="7435483" cy="565669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214367" y="334535"/>
                <a:ext cx="2753726" cy="2713098"/>
                <a:chOff x="2806700" y="1498598"/>
                <a:chExt cx="2787651" cy="2746522"/>
              </a:xfrm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2806700" y="2547937"/>
                  <a:ext cx="2787651" cy="1697183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06700" y="1498600"/>
                  <a:ext cx="1333500" cy="1333500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 rot="11379122">
                  <a:off x="4139870" y="1499101"/>
                  <a:ext cx="6265" cy="3399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4130886" y="1498598"/>
                  <a:ext cx="1463465" cy="2517751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896124" y="334536"/>
                <a:ext cx="2753726" cy="2713098"/>
                <a:chOff x="6854360" y="1201310"/>
                <a:chExt cx="2168918" cy="2136918"/>
              </a:xfrm>
            </p:grpSpPr>
            <p:sp>
              <p:nvSpPr>
                <p:cNvPr id="40" name="任意多边形: 形状 39"/>
                <p:cNvSpPr/>
                <p:nvPr/>
              </p:nvSpPr>
              <p:spPr>
                <a:xfrm flipH="1">
                  <a:off x="6854360" y="2017743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flipH="1">
                  <a:off x="7985755" y="1201312"/>
                  <a:ext cx="1037523" cy="1037523"/>
                </a:xfrm>
                <a:prstGeom prst="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 rot="10220878" flipH="1">
                  <a:off x="7981137" y="1201701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 flipH="1">
                  <a:off x="6854360" y="1201310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2214367" y="3278128"/>
                <a:ext cx="2753726" cy="2713098"/>
                <a:chOff x="3166867" y="3519772"/>
                <a:chExt cx="2168918" cy="2136918"/>
              </a:xfrm>
            </p:grpSpPr>
            <p:sp>
              <p:nvSpPr>
                <p:cNvPr id="36" name="任意多边形: 形状 35"/>
                <p:cNvSpPr/>
                <p:nvPr/>
              </p:nvSpPr>
              <p:spPr>
                <a:xfrm flipV="1">
                  <a:off x="3166867" y="3519772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flipV="1">
                  <a:off x="3166867" y="4619165"/>
                  <a:ext cx="1037523" cy="1037523"/>
                </a:xfrm>
                <a:prstGeom prst="rect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 rot="10220878" flipV="1">
                  <a:off x="4204133" y="5653654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 flipV="1">
                  <a:off x="4197143" y="3697766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6896124" y="3278128"/>
                <a:ext cx="2753726" cy="2713098"/>
                <a:chOff x="6854360" y="3519772"/>
                <a:chExt cx="2168918" cy="2136918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 flipH="1" flipV="1">
                  <a:off x="6854360" y="3519772"/>
                  <a:ext cx="2168918" cy="1320485"/>
                </a:xfrm>
                <a:custGeom>
                  <a:avLst/>
                  <a:gdLst>
                    <a:gd name="connsiteX0" fmla="*/ 0 w 2787651"/>
                    <a:gd name="connsiteY0" fmla="*/ 0 h 1697183"/>
                    <a:gd name="connsiteX1" fmla="*/ 986427 w 2787651"/>
                    <a:gd name="connsiteY1" fmla="*/ 0 h 1697183"/>
                    <a:gd name="connsiteX2" fmla="*/ 2787651 w 2787651"/>
                    <a:gd name="connsiteY2" fmla="*/ 1466955 h 1697183"/>
                    <a:gd name="connsiteX3" fmla="*/ 2787651 w 2787651"/>
                    <a:gd name="connsiteY3" fmla="*/ 1697183 h 1697183"/>
                    <a:gd name="connsiteX4" fmla="*/ 0 w 2787651"/>
                    <a:gd name="connsiteY4" fmla="*/ 284163 h 1697183"/>
                    <a:gd name="connsiteX5" fmla="*/ 0 w 2787651"/>
                    <a:gd name="connsiteY5" fmla="*/ 0 h 169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7651" h="1697183">
                      <a:moveTo>
                        <a:pt x="0" y="0"/>
                      </a:moveTo>
                      <a:lnTo>
                        <a:pt x="986427" y="0"/>
                      </a:lnTo>
                      <a:lnTo>
                        <a:pt x="2787651" y="1466955"/>
                      </a:lnTo>
                      <a:lnTo>
                        <a:pt x="2787651" y="1697183"/>
                      </a:lnTo>
                      <a:lnTo>
                        <a:pt x="0" y="284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 flipH="1" flipV="1">
                  <a:off x="7985755" y="4619165"/>
                  <a:ext cx="1037523" cy="1037523"/>
                </a:xfrm>
                <a:prstGeom prst="rect">
                  <a:avLst/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 rot="11379122" flipH="1" flipV="1">
                  <a:off x="7981137" y="5653654"/>
                  <a:ext cx="4874" cy="2645"/>
                </a:xfrm>
                <a:custGeom>
                  <a:avLst/>
                  <a:gdLst>
                    <a:gd name="connsiteX0" fmla="*/ 6265 w 6265"/>
                    <a:gd name="connsiteY0" fmla="*/ 3399 h 3399"/>
                    <a:gd name="connsiteX1" fmla="*/ 0 w 6265"/>
                    <a:gd name="connsiteY1" fmla="*/ 0 h 3399"/>
                    <a:gd name="connsiteX2" fmla="*/ 5687 w 6265"/>
                    <a:gd name="connsiteY2" fmla="*/ 0 h 3399"/>
                    <a:gd name="connsiteX3" fmla="*/ 6265 w 6265"/>
                    <a:gd name="connsiteY3" fmla="*/ 3399 h 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5" h="3399">
                      <a:moveTo>
                        <a:pt x="6265" y="3399"/>
                      </a:moveTo>
                      <a:lnTo>
                        <a:pt x="0" y="0"/>
                      </a:lnTo>
                      <a:lnTo>
                        <a:pt x="5687" y="0"/>
                      </a:lnTo>
                      <a:lnTo>
                        <a:pt x="6265" y="33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 flipH="1" flipV="1">
                  <a:off x="6854360" y="3697766"/>
                  <a:ext cx="1138642" cy="1958924"/>
                </a:xfrm>
                <a:custGeom>
                  <a:avLst/>
                  <a:gdLst>
                    <a:gd name="connsiteX0" fmla="*/ 9315 w 1463465"/>
                    <a:gd name="connsiteY0" fmla="*/ 0 h 2517751"/>
                    <a:gd name="connsiteX1" fmla="*/ 1463465 w 1463465"/>
                    <a:gd name="connsiteY1" fmla="*/ 1936472 h 2517751"/>
                    <a:gd name="connsiteX2" fmla="*/ 1463465 w 1463465"/>
                    <a:gd name="connsiteY2" fmla="*/ 2517751 h 2517751"/>
                    <a:gd name="connsiteX3" fmla="*/ 0 w 1463465"/>
                    <a:gd name="connsiteY3" fmla="*/ 1324869 h 2517751"/>
                    <a:gd name="connsiteX4" fmla="*/ 9315 w 1463465"/>
                    <a:gd name="connsiteY4" fmla="*/ 0 h 251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65" h="2517751">
                      <a:moveTo>
                        <a:pt x="9315" y="0"/>
                      </a:moveTo>
                      <a:lnTo>
                        <a:pt x="1463465" y="1936472"/>
                      </a:lnTo>
                      <a:lnTo>
                        <a:pt x="1463465" y="2517751"/>
                      </a:lnTo>
                      <a:lnTo>
                        <a:pt x="0" y="1324869"/>
                      </a:lnTo>
                      <a:lnTo>
                        <a:pt x="9315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4840574" y="2070168"/>
                <a:ext cx="2185424" cy="2185424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252408" y="1481919"/>
                <a:ext cx="3362199" cy="3361911"/>
                <a:chOff x="4252408" y="1481919"/>
                <a:chExt cx="3362199" cy="3361911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" name="梯形 27"/>
                <p:cNvSpPr/>
                <p:nvPr/>
              </p:nvSpPr>
              <p:spPr>
                <a:xfrm flipV="1">
                  <a:off x="4395429" y="1481919"/>
                  <a:ext cx="3079746" cy="588238"/>
                </a:xfrm>
                <a:prstGeom prst="trapezoid">
                  <a:avLst>
                    <a:gd name="adj" fmla="val 7465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梯形 28"/>
                <p:cNvSpPr/>
                <p:nvPr/>
              </p:nvSpPr>
              <p:spPr>
                <a:xfrm>
                  <a:off x="4389855" y="4255592"/>
                  <a:ext cx="3079746" cy="588238"/>
                </a:xfrm>
                <a:prstGeom prst="trapezoid">
                  <a:avLst>
                    <a:gd name="adj" fmla="val 7465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梯形 29"/>
                <p:cNvSpPr/>
                <p:nvPr/>
              </p:nvSpPr>
              <p:spPr>
                <a:xfrm rot="16200000">
                  <a:off x="6840239" y="2868945"/>
                  <a:ext cx="960498" cy="588238"/>
                </a:xfrm>
                <a:prstGeom prst="trapezoid">
                  <a:avLst>
                    <a:gd name="adj" fmla="val 50494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梯形 30"/>
                <p:cNvSpPr/>
                <p:nvPr/>
              </p:nvSpPr>
              <p:spPr>
                <a:xfrm rot="5400000" flipH="1">
                  <a:off x="4066278" y="2868945"/>
                  <a:ext cx="960498" cy="588238"/>
                </a:xfrm>
                <a:prstGeom prst="trapezoid">
                  <a:avLst>
                    <a:gd name="adj" fmla="val 50494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9" name="任意多边形: 形状 8"/>
            <p:cNvSpPr/>
            <p:nvPr/>
          </p:nvSpPr>
          <p:spPr bwMode="auto">
            <a:xfrm>
              <a:off x="7899557" y="1805424"/>
              <a:ext cx="390823" cy="39009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3899580" y="1809855"/>
              <a:ext cx="490015" cy="402752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7885058" y="4593708"/>
              <a:ext cx="419820" cy="40455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914426" y="4587190"/>
              <a:ext cx="460321" cy="45983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659819" y="3061638"/>
              <a:ext cx="813348" cy="68733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8" name="arrow-on-target_68291"/>
          <p:cNvSpPr>
            <a:spLocks noChangeAspect="1"/>
          </p:cNvSpPr>
          <p:nvPr/>
        </p:nvSpPr>
        <p:spPr bwMode="auto">
          <a:xfrm>
            <a:off x="431218" y="32259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E1F27"/>
          </a:solidFill>
          <a:ln>
            <a:noFill/>
          </a:ln>
        </p:spPr>
      </p:sp>
      <p:cxnSp>
        <p:nvCxnSpPr>
          <p:cNvPr id="51" name="直接连接符 50"/>
          <p:cNvCxnSpPr/>
          <p:nvPr/>
        </p:nvCxnSpPr>
        <p:spPr>
          <a:xfrm>
            <a:off x="1128408" y="446270"/>
            <a:ext cx="0" cy="381787"/>
          </a:xfrm>
          <a:prstGeom prst="line">
            <a:avLst/>
          </a:prstGeom>
          <a:ln w="19050" cap="rnd">
            <a:solidFill>
              <a:srgbClr val="EE1F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90320" y="407035"/>
            <a:ext cx="34861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Body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——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告知内容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结构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44145" y="1199515"/>
            <a:ext cx="4076700" cy="2553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总：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1.Various activities are scheduled for the day.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To improve our spoken English and equip ourselves with a better knowledge of English culture, English Corner organizes various activities this Sunday.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00675" y="2833370"/>
            <a:ext cx="1413510" cy="156845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rgbClr val="C00000"/>
                </a:solidFill>
              </a:rPr>
              <a:t>告知内容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061325" y="1199515"/>
            <a:ext cx="3954145" cy="224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1: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--We will have a theme discussion, sharing our understanding of the English culture and our puzzles.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--If possible, our personal experiences of the English culture will also be shared 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7320" y="4124325"/>
            <a:ext cx="4078605" cy="2553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2: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--The highlight is when some live performances will be presented by talented students. 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--You are expected to exhibit some representative English culture, offering us a new dimension in understanding.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61325" y="3994150"/>
            <a:ext cx="4007485" cy="2553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总：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1.Hopefully, the event can be a cultural feast.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2.I’m convinced that the activities will be a success, having you with us.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I’m sure it will enhance our understanding of English culture and better our spoken English.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4" grpId="1"/>
      <p:bldP spid="56" grpId="0" bldLvl="0" animBg="1"/>
      <p:bldP spid="56" grpId="1"/>
      <p:bldP spid="57" grpId="0" bldLvl="0" animBg="1"/>
      <p:bldP spid="57" grpId="1"/>
      <p:bldP spid="60" grpId="0" bldLvl="0" animBg="1"/>
      <p:bldP spid="60" grpId="1"/>
    </p:bldLst>
  </p:timing>
</p:sld>
</file>

<file path=ppt/tags/tag1.xml><?xml version="1.0" encoding="utf-8"?>
<p:tagLst xmlns:p="http://schemas.openxmlformats.org/presentationml/2006/main">
  <p:tag name="KSO_WM_UNIT_TABLE_BEAUTIFY" val="smartTable{484ae3bb-061c-4ea3-a445-8c31b9ee64e0}"/>
  <p:tag name="TABLE_ENDDRAG_ORIGIN_RECT" val="915*286"/>
  <p:tag name="TABLE_ENDDRAG_RECT" val="15*225*915*2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木材纹理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木材纹理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10554</Words>
  <Application>WPS 演示</Application>
  <PresentationFormat>宽屏</PresentationFormat>
  <Paragraphs>276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Times New Roman</vt:lpstr>
      <vt:lpstr>Wingdings</vt:lpstr>
      <vt:lpstr>幼圆</vt:lpstr>
      <vt:lpstr>Arial Narrow</vt:lpstr>
      <vt:lpstr>Century</vt:lpstr>
      <vt:lpstr>Arial Unicode MS</vt:lpstr>
      <vt:lpstr>方正姚体</vt:lpstr>
      <vt:lpstr>Rockwell Condensed</vt:lpstr>
      <vt:lpstr>Rockwell</vt:lpstr>
      <vt:lpstr>Calibri</vt:lpstr>
      <vt:lpstr>HelveticaNeue</vt:lpstr>
      <vt:lpstr>Corbel</vt:lpstr>
      <vt:lpstr>华文新魏</vt:lpstr>
      <vt:lpstr>木材纹理</vt:lpstr>
      <vt:lpstr>PowerPoint 演示文稿</vt:lpstr>
      <vt:lpstr>2022年2月 浙江十校返校考应用文讲评 邀请信</vt:lpstr>
      <vt:lpstr>试题呈现</vt:lpstr>
      <vt:lpstr>审题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邀请信--高考真题2017.6</vt:lpstr>
      <vt:lpstr>PowerPoint 演示文稿</vt:lpstr>
      <vt:lpstr>邀请信--高考真题2017.11</vt:lpstr>
      <vt:lpstr>PowerPoint 演示文稿</vt:lpstr>
      <vt:lpstr>邀请信--2019年6月全国高考卷III</vt:lpstr>
      <vt:lpstr>PowerPoint 演示文稿</vt:lpstr>
      <vt:lpstr>邀请信--高考真题2020.1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ttthinker</dc:creator>
  <cp:lastModifiedBy>24147</cp:lastModifiedBy>
  <cp:revision>16</cp:revision>
  <dcterms:created xsi:type="dcterms:W3CDTF">2022-02-10T10:06:00Z</dcterms:created>
  <dcterms:modified xsi:type="dcterms:W3CDTF">2022-02-17T09:17:16Z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7383F477E82E40F38ECFB243B8F2807B</vt:lpwstr>
  </property>
  <property fmtid="{D5CDD505-2E9C-101B-9397-08002B2CF9AE}" pid="3" name="KSOProductBuildVer">
    <vt:lpwstr>2052-11.8.2.8411</vt:lpwstr>
  </property>
</Properties>
</file>