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726" r:id="rId3"/>
    <p:sldId id="655" r:id="rId4"/>
    <p:sldId id="710" r:id="rId6"/>
    <p:sldId id="709" r:id="rId7"/>
    <p:sldId id="711" r:id="rId8"/>
    <p:sldId id="284" r:id="rId9"/>
    <p:sldId id="714" r:id="rId10"/>
    <p:sldId id="275" r:id="rId11"/>
    <p:sldId id="272" r:id="rId12"/>
    <p:sldId id="277" r:id="rId13"/>
    <p:sldId id="712" r:id="rId14"/>
    <p:sldId id="278" r:id="rId15"/>
    <p:sldId id="264" r:id="rId16"/>
    <p:sldId id="262" r:id="rId17"/>
    <p:sldId id="259" r:id="rId18"/>
    <p:sldId id="267" r:id="rId19"/>
    <p:sldId id="268" r:id="rId20"/>
    <p:sldId id="71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17414-E400-4645-BDA8-A1941FD192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3625-DC72-451E-9676-9A1AEB78FB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00BBA90-24D1-48B8-8DE6-46780014BEE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01DD32-F988-428C-A791-A0D3BB2EDBC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903625-DC72-451E-9676-9A1AEB78FB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575E12-CC94-43C3-B3C3-BA574D8A8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615985-3F06-47A5-855F-3E69F111734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75E12-CC94-43C3-B3C3-BA574D8A88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15985-3F06-47A5-855F-3E69F111734E}"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nchorCtr="0">
            <a:spAutoFit/>
          </a:bodyPr>
          <a:p>
            <a:pPr>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a:buNone/>
            </a:pP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a:buNone/>
            </a:pPr>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nchorCtr="0">
            <a:spAutoFit/>
          </a:bodyPr>
          <a:p>
            <a:pPr>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720" y="1433891"/>
            <a:ext cx="5939881" cy="5207620"/>
          </a:xfrm>
          <a:prstGeom prst="rect">
            <a:avLst/>
          </a:prstGeom>
        </p:spPr>
      </p:pic>
      <p:sp>
        <p:nvSpPr>
          <p:cNvPr id="11" name="文本框 10"/>
          <p:cNvSpPr txBox="1"/>
          <p:nvPr/>
        </p:nvSpPr>
        <p:spPr>
          <a:xfrm>
            <a:off x="6423785" y="1888504"/>
            <a:ext cx="5635083" cy="1384995"/>
          </a:xfrm>
          <a:prstGeom prst="rect">
            <a:avLst/>
          </a:prstGeom>
          <a:noFill/>
        </p:spPr>
        <p:txBody>
          <a:bodyPr wrap="square" rtlCol="0">
            <a:spAutoFit/>
          </a:bodyPr>
          <a:lstStyle/>
          <a:p>
            <a:r>
              <a:rPr lang="en-US" altLang="zh-CN" sz="2800" b="1" dirty="0">
                <a:solidFill>
                  <a:srgbClr val="0000CC"/>
                </a:solidFill>
              </a:rPr>
              <a:t>B</a:t>
            </a:r>
            <a:r>
              <a:rPr lang="zh-CN" altLang="en-US" sz="2800" b="1" dirty="0">
                <a:solidFill>
                  <a:srgbClr val="0000CC"/>
                </a:solidFill>
              </a:rPr>
              <a:t>同学</a:t>
            </a:r>
            <a:r>
              <a:rPr lang="en-US" altLang="zh-CN" sz="2800" b="1" dirty="0">
                <a:solidFill>
                  <a:srgbClr val="0000CC"/>
                </a:solidFill>
              </a:rPr>
              <a:t>: 1.</a:t>
            </a:r>
            <a:r>
              <a:rPr lang="zh-CN" altLang="en-US" sz="2800" b="1" dirty="0">
                <a:solidFill>
                  <a:srgbClr val="0000CC"/>
                </a:solidFill>
              </a:rPr>
              <a:t>就分组</a:t>
            </a:r>
            <a:r>
              <a:rPr lang="en-US" altLang="zh-CN" sz="2800" b="1" dirty="0">
                <a:solidFill>
                  <a:srgbClr val="0000CC"/>
                </a:solidFill>
              </a:rPr>
              <a:t>B</a:t>
            </a:r>
            <a:r>
              <a:rPr lang="zh-CN" altLang="en-US" sz="2800" b="1" dirty="0">
                <a:solidFill>
                  <a:srgbClr val="0000CC"/>
                </a:solidFill>
              </a:rPr>
              <a:t>提出了几个问题？</a:t>
            </a:r>
            <a:endParaRPr lang="en-US" altLang="zh-CN" sz="2800" b="1" dirty="0">
              <a:solidFill>
                <a:srgbClr val="0000CC"/>
              </a:solidFill>
            </a:endParaRPr>
          </a:p>
          <a:p>
            <a:r>
              <a:rPr lang="zh-CN" altLang="en-US" sz="2800" b="1" dirty="0">
                <a:solidFill>
                  <a:srgbClr val="0000CC"/>
                </a:solidFill>
              </a:rPr>
              <a:t>             </a:t>
            </a:r>
            <a:r>
              <a:rPr lang="en-US" altLang="zh-CN" sz="2800" b="1" dirty="0">
                <a:solidFill>
                  <a:srgbClr val="0000CC"/>
                </a:solidFill>
              </a:rPr>
              <a:t>2.</a:t>
            </a:r>
            <a:r>
              <a:rPr lang="zh-CN" altLang="en-US" sz="2800" b="1" dirty="0">
                <a:solidFill>
                  <a:srgbClr val="0000CC"/>
                </a:solidFill>
              </a:rPr>
              <a:t>给了几个建议？</a:t>
            </a:r>
            <a:endParaRPr lang="en-US" altLang="zh-CN" sz="2800" b="1" dirty="0">
              <a:solidFill>
                <a:srgbClr val="0000CC"/>
              </a:solidFill>
            </a:endParaRPr>
          </a:p>
          <a:p>
            <a:r>
              <a:rPr lang="en-US" altLang="zh-CN" sz="2800" b="1" dirty="0">
                <a:solidFill>
                  <a:srgbClr val="FF0000"/>
                </a:solidFill>
              </a:rPr>
              <a:t>             </a:t>
            </a:r>
            <a:endParaRPr lang="zh-CN" altLang="en-US" sz="2800" b="1" dirty="0">
              <a:solidFill>
                <a:srgbClr val="FF0000"/>
              </a:solidFill>
            </a:endParaRPr>
          </a:p>
        </p:txBody>
      </p:sp>
      <p:sp>
        <p:nvSpPr>
          <p:cNvPr id="15" name="矩形 14"/>
          <p:cNvSpPr/>
          <p:nvPr/>
        </p:nvSpPr>
        <p:spPr>
          <a:xfrm>
            <a:off x="6289811" y="4037701"/>
            <a:ext cx="5133278" cy="1200329"/>
          </a:xfrm>
          <a:prstGeom prst="rect">
            <a:avLst/>
          </a:prstGeom>
          <a:noFill/>
        </p:spPr>
        <p:txBody>
          <a:bodyPr wrap="square" lIns="91440" tIns="45720" rIns="91440" bIns="45720">
            <a:spAutoFit/>
          </a:bodyPr>
          <a:lstStyle/>
          <a:p>
            <a:pPr algn="ctr"/>
            <a:r>
              <a:rPr lang="zh-CN" altLang="en-US" sz="4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不会审题</a:t>
            </a: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endPar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r>
              <a:rPr lang="zh-CN" alt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分析问题、解决问题表达不清</a:t>
            </a:r>
            <a:endParaRPr lang="zh-CN" altLang="en-US" sz="2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文本框 1"/>
          <p:cNvSpPr txBox="1"/>
          <p:nvPr/>
        </p:nvSpPr>
        <p:spPr>
          <a:xfrm>
            <a:off x="0" y="242570"/>
            <a:ext cx="4854214"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4" name="箭头: 燕尾形 3"/>
          <p:cNvSpPr/>
          <p:nvPr/>
        </p:nvSpPr>
        <p:spPr>
          <a:xfrm>
            <a:off x="5014980" y="563166"/>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973661" y="270778"/>
            <a:ext cx="430598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513" y="1336592"/>
            <a:ext cx="11968974" cy="4832092"/>
          </a:xfrm>
          <a:prstGeom prst="rect">
            <a:avLst/>
          </a:prstGeom>
          <a:noFill/>
        </p:spPr>
        <p:txBody>
          <a:bodyPr wrap="square" rtlCol="0">
            <a:spAutoFit/>
          </a:bodyPr>
          <a:lstStyle/>
          <a:p>
            <a:r>
              <a:rPr lang="zh-CN" altLang="en-US" sz="2800" b="1" dirty="0"/>
              <a:t>      假如你是李华，外教</a:t>
            </a:r>
            <a:r>
              <a:rPr lang="en-US" altLang="zh-CN" sz="2800" b="1" dirty="0"/>
              <a:t>Ryan</a:t>
            </a:r>
            <a:r>
              <a:rPr lang="zh-CN" altLang="en-US" sz="2800" b="1" dirty="0"/>
              <a:t>准备将学生随机分为两人一组，让大家课后练习口语，你认为这样分组存在问题。请你给外教写一封邮件，内容包括：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endParaRPr lang="en-US" altLang="zh-CN" sz="2800" b="1" dirty="0"/>
          </a:p>
          <a:p>
            <a:pPr marL="457200" indent="-457200">
              <a:buAutoNum type="arabicPeriod"/>
            </a:pPr>
            <a:r>
              <a:rPr lang="zh-CN" altLang="en-US" sz="2800" b="1" dirty="0"/>
              <a:t>提出建议</a:t>
            </a:r>
            <a:endParaRPr lang="en-US" altLang="zh-CN" sz="2800" b="1" dirty="0"/>
          </a:p>
        </p:txBody>
      </p:sp>
      <p:sp>
        <p:nvSpPr>
          <p:cNvPr id="6" name="文本框 5"/>
          <p:cNvSpPr txBox="1"/>
          <p:nvPr/>
        </p:nvSpPr>
        <p:spPr>
          <a:xfrm>
            <a:off x="-27840" y="3240510"/>
            <a:ext cx="2035499" cy="707886"/>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Problem1</a:t>
            </a:r>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zh-CN" altLang="en-US" sz="2000" b="1" dirty="0">
                <a:solidFill>
                  <a:srgbClr val="FF0000"/>
                </a:solidFill>
                <a:latin typeface="Times New Roman" panose="02020603050405020304" pitchFamily="18" charset="0"/>
                <a:cs typeface="Times New Roman" panose="02020603050405020304" pitchFamily="18" charset="0"/>
              </a:rPr>
              <a:t>随机分组</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558312" y="3367918"/>
            <a:ext cx="2916043"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Problem2:</a:t>
            </a:r>
            <a:r>
              <a:rPr lang="zh-CN" altLang="en-US" sz="2400" b="1" dirty="0">
                <a:solidFill>
                  <a:srgbClr val="FF0000"/>
                </a:solidFill>
                <a:latin typeface="Times New Roman" panose="02020603050405020304" pitchFamily="18" charset="0"/>
                <a:cs typeface="Times New Roman" panose="02020603050405020304" pitchFamily="18" charset="0"/>
              </a:rPr>
              <a:t>两人一组</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219334" y="5384310"/>
            <a:ext cx="1928920" cy="1938992"/>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Proposals </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1.</a:t>
            </a:r>
            <a:r>
              <a:rPr lang="zh-CN" altLang="en-US" sz="2400" b="1" dirty="0">
                <a:solidFill>
                  <a:srgbClr val="FF0000"/>
                </a:solidFill>
                <a:latin typeface="Times New Roman" panose="02020603050405020304" pitchFamily="18" charset="0"/>
                <a:cs typeface="Times New Roman" panose="02020603050405020304" pitchFamily="18" charset="0"/>
              </a:rPr>
              <a:t>兴趣分组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2.</a:t>
            </a:r>
            <a:r>
              <a:rPr lang="zh-CN" altLang="en-US" sz="2400" b="1" dirty="0">
                <a:solidFill>
                  <a:srgbClr val="FF0000"/>
                </a:solidFill>
                <a:latin typeface="Times New Roman" panose="02020603050405020304" pitchFamily="18" charset="0"/>
                <a:cs typeface="Times New Roman" panose="02020603050405020304" pitchFamily="18" charset="0"/>
              </a:rPr>
              <a:t>自愿分组</a:t>
            </a:r>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a:p>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326505" y="5397366"/>
            <a:ext cx="2312016" cy="1569660"/>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Proposals</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1. 4~5</a:t>
            </a:r>
            <a:r>
              <a:rPr lang="zh-CN" altLang="en-US" sz="2400" b="1" dirty="0">
                <a:solidFill>
                  <a:srgbClr val="FF0000"/>
                </a:solidFill>
                <a:latin typeface="Times New Roman" panose="02020603050405020304" pitchFamily="18" charset="0"/>
                <a:cs typeface="Times New Roman" panose="02020603050405020304" pitchFamily="18" charset="0"/>
              </a:rPr>
              <a:t>人一组</a:t>
            </a:r>
            <a:endParaRPr lang="en-US" altLang="zh-CN" sz="2400" b="1" dirty="0">
              <a:solidFill>
                <a:srgbClr val="FF0000"/>
              </a:solidFill>
              <a:latin typeface="Times New Roman" panose="02020603050405020304" pitchFamily="18" charset="0"/>
              <a:cs typeface="Times New Roman" panose="02020603050405020304" pitchFamily="18" charset="0"/>
            </a:endParaRPr>
          </a:p>
          <a:p>
            <a:r>
              <a:rPr lang="en-US" altLang="zh-CN" sz="2400" b="1" dirty="0">
                <a:solidFill>
                  <a:srgbClr val="FF0000"/>
                </a:solidFill>
                <a:latin typeface="Times New Roman" panose="02020603050405020304" pitchFamily="18" charset="0"/>
                <a:cs typeface="Times New Roman" panose="02020603050405020304" pitchFamily="18" charset="0"/>
              </a:rPr>
              <a:t> 2. </a:t>
            </a:r>
            <a:r>
              <a:rPr lang="zh-CN" altLang="en-US" sz="2400" b="1" dirty="0">
                <a:solidFill>
                  <a:srgbClr val="FF0000"/>
                </a:solidFill>
                <a:latin typeface="Times New Roman" panose="02020603050405020304" pitchFamily="18" charset="0"/>
                <a:cs typeface="Times New Roman" panose="02020603050405020304" pitchFamily="18" charset="0"/>
              </a:rPr>
              <a:t>以优带弱</a:t>
            </a:r>
            <a:endParaRPr lang="zh-CN" altLang="en-US" sz="2400" b="1" dirty="0">
              <a:solidFill>
                <a:srgbClr val="FF0000"/>
              </a:solidFill>
              <a:latin typeface="Times New Roman" panose="02020603050405020304" pitchFamily="18" charset="0"/>
              <a:cs typeface="Times New Roman" panose="02020603050405020304" pitchFamily="18" charset="0"/>
            </a:endParaRPr>
          </a:p>
          <a:p>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3" name="箭头: 下 12"/>
          <p:cNvSpPr/>
          <p:nvPr/>
        </p:nvSpPr>
        <p:spPr>
          <a:xfrm>
            <a:off x="3017226" y="4291248"/>
            <a:ext cx="222273" cy="10681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a:off x="7893669" y="4076313"/>
            <a:ext cx="245327" cy="1116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大括号 16"/>
          <p:cNvSpPr/>
          <p:nvPr/>
        </p:nvSpPr>
        <p:spPr>
          <a:xfrm>
            <a:off x="1167918" y="2927011"/>
            <a:ext cx="356839" cy="126545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18" name="左大括号 17"/>
          <p:cNvSpPr/>
          <p:nvPr/>
        </p:nvSpPr>
        <p:spPr>
          <a:xfrm>
            <a:off x="9310189" y="3121188"/>
            <a:ext cx="328332" cy="9307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4800" dirty="0"/>
          </a:p>
        </p:txBody>
      </p:sp>
      <p:sp>
        <p:nvSpPr>
          <p:cNvPr id="20" name="文本框 19"/>
          <p:cNvSpPr txBox="1"/>
          <p:nvPr/>
        </p:nvSpPr>
        <p:spPr>
          <a:xfrm>
            <a:off x="1514017" y="2702128"/>
            <a:ext cx="3440729" cy="40011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unbalanced language abilities</a:t>
            </a:r>
            <a:endParaRPr lang="zh-CN" altLang="en-US" sz="2000" b="1" dirty="0"/>
          </a:p>
        </p:txBody>
      </p:sp>
      <p:sp>
        <p:nvSpPr>
          <p:cNvPr id="21" name="文本框 20"/>
          <p:cNvSpPr txBox="1"/>
          <p:nvPr/>
        </p:nvSpPr>
        <p:spPr>
          <a:xfrm>
            <a:off x="1411271" y="3367918"/>
            <a:ext cx="3543475" cy="400110"/>
          </a:xfrm>
          <a:prstGeom prst="rect">
            <a:avLst/>
          </a:prstGeom>
          <a:noFill/>
        </p:spPr>
        <p:txBody>
          <a:bodyPr wrap="square" rtlCol="0">
            <a:spAutoFit/>
          </a:bodyPr>
          <a:lstStyle/>
          <a:p>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different interests and hobbies</a:t>
            </a:r>
            <a:endParaRPr lang="zh-CN" altLang="en-US" sz="2000" b="1" dirty="0"/>
          </a:p>
        </p:txBody>
      </p:sp>
      <p:sp>
        <p:nvSpPr>
          <p:cNvPr id="23" name="文本框 22"/>
          <p:cNvSpPr txBox="1"/>
          <p:nvPr/>
        </p:nvSpPr>
        <p:spPr>
          <a:xfrm>
            <a:off x="1528181" y="3922370"/>
            <a:ext cx="4138771" cy="408366"/>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feel uncomfortable or less motivated</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9638521" y="2750374"/>
            <a:ext cx="1629119"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人数太少</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9639638" y="3735259"/>
            <a:ext cx="1866436"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话题有限</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8818008" y="5426268"/>
            <a:ext cx="2999677" cy="461665"/>
          </a:xfrm>
          <a:prstGeom prst="rect">
            <a:avLst/>
          </a:prstGeom>
          <a:noFill/>
        </p:spPr>
        <p:txBody>
          <a:bodyPr wrap="square" rtlCol="0">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11513" y="326590"/>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8" name="文本框 7"/>
          <p:cNvSpPr txBox="1"/>
          <p:nvPr/>
        </p:nvSpPr>
        <p:spPr>
          <a:xfrm>
            <a:off x="6096000" y="-8873"/>
            <a:ext cx="5072222" cy="523220"/>
          </a:xfrm>
          <a:prstGeom prst="rect">
            <a:avLst/>
          </a:prstGeom>
          <a:noFill/>
        </p:spPr>
        <p:txBody>
          <a:bodyPr wrap="none" rtlCol="0" anchor="t">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Part2. 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Body?</a:t>
            </a:r>
            <a:endParaRPr lang="zh-CN" altLang="en-US" sz="2800" dirty="0"/>
          </a:p>
        </p:txBody>
      </p:sp>
      <p:sp>
        <p:nvSpPr>
          <p:cNvPr id="9" name="文本框 8"/>
          <p:cNvSpPr txBox="1"/>
          <p:nvPr/>
        </p:nvSpPr>
        <p:spPr>
          <a:xfrm>
            <a:off x="6354590" y="620039"/>
            <a:ext cx="4255845" cy="584775"/>
          </a:xfrm>
          <a:prstGeom prst="rect">
            <a:avLst/>
          </a:prstGeom>
          <a:noFill/>
        </p:spPr>
        <p:txBody>
          <a:bodyPr wrap="none" rtlCol="0" anchor="t">
            <a:spAutoFit/>
          </a:bodyPr>
          <a:lstStyle/>
          <a:p>
            <a:pPr algn="ct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sym typeface="+mn-ea"/>
              </a:rPr>
              <a:t>(Problems + Proposals)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1" grpId="0"/>
      <p:bldP spid="13" grpId="0" animBg="1"/>
      <p:bldP spid="14" grpId="0" animBg="1"/>
      <p:bldP spid="17" grpId="0" animBg="1"/>
      <p:bldP spid="18" grpId="0" animBg="1"/>
      <p:bldP spid="20" grpId="0"/>
      <p:bldP spid="21" grpId="0"/>
      <p:bldP spid="23" grpId="0"/>
      <p:bldP spid="24" grpId="0"/>
      <p:bldP spid="25" grpId="0"/>
      <p:bldP spid="33" grpId="0"/>
      <p:bldP spid="5"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171" y="4510502"/>
            <a:ext cx="12035886"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Randomly pairing up will make the more advanced students dominate the conversation while the other students to be improved will be at a disadvantage. </a:t>
            </a:r>
            <a:endParaRPr lang="en-US" altLang="zh-CN" sz="2800" b="1" dirty="0">
              <a:latin typeface="Times New Roman" panose="02020603050405020304" pitchFamily="18" charset="0"/>
              <a:cs typeface="Times New Roman" panose="02020603050405020304" pitchFamily="18" charset="0"/>
            </a:endParaRPr>
          </a:p>
          <a:p>
            <a:endParaRPr lang="zh-CN" altLang="en-US" dirty="0"/>
          </a:p>
        </p:txBody>
      </p:sp>
      <p:sp>
        <p:nvSpPr>
          <p:cNvPr id="10" name="文本框 9"/>
          <p:cNvSpPr txBox="1"/>
          <p:nvPr/>
        </p:nvSpPr>
        <p:spPr>
          <a:xfrm>
            <a:off x="78057" y="2992320"/>
            <a:ext cx="1211394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2. </a:t>
            </a:r>
            <a:r>
              <a:rPr lang="zh-CN" altLang="en-US" sz="2800" b="1" dirty="0">
                <a:latin typeface="Times New Roman" panose="02020603050405020304" pitchFamily="18" charset="0"/>
                <a:cs typeface="Times New Roman" panose="02020603050405020304" pitchFamily="18" charset="0"/>
              </a:rPr>
              <a:t>随意分组（</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Randomly pairing up </a:t>
            </a:r>
            <a:r>
              <a:rPr lang="zh-CN" altLang="en-US" sz="2800" b="1" dirty="0">
                <a:latin typeface="Times New Roman" panose="02020603050405020304" pitchFamily="18" charset="0"/>
                <a:cs typeface="Times New Roman" panose="02020603050405020304" pitchFamily="18" charset="0"/>
              </a:rPr>
              <a:t>）会使水平更高的同学（</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the more advanced students </a:t>
            </a:r>
            <a:r>
              <a:rPr lang="zh-CN" altLang="en-US" sz="2800" b="1" dirty="0">
                <a:latin typeface="Times New Roman" panose="02020603050405020304" pitchFamily="18" charset="0"/>
                <a:cs typeface="Times New Roman" panose="02020603050405020304" pitchFamily="18" charset="0"/>
              </a:rPr>
              <a:t>）在对话中占主导地位（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dominate the conversation </a:t>
            </a:r>
            <a:r>
              <a:rPr lang="zh-CN" altLang="en-US" sz="2800" b="1" dirty="0">
                <a:latin typeface="Times New Roman" panose="02020603050405020304" pitchFamily="18" charset="0"/>
                <a:cs typeface="Times New Roman" panose="02020603050405020304" pitchFamily="18" charset="0"/>
              </a:rPr>
              <a:t>）。相反，有待提高的同学则处于不利地位（</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be at a disadvantage </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3558973" y="0"/>
            <a:ext cx="428561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Problem1: </a:t>
            </a:r>
            <a:r>
              <a:rPr lang="zh-CN" altLang="en-US" sz="3200" b="1" dirty="0">
                <a:solidFill>
                  <a:srgbClr val="FF0000"/>
                </a:solidFill>
                <a:latin typeface="Times New Roman" panose="02020603050405020304" pitchFamily="18" charset="0"/>
                <a:cs typeface="Times New Roman" panose="02020603050405020304" pitchFamily="18" charset="0"/>
              </a:rPr>
              <a:t>随机分组 </a:t>
            </a:r>
            <a:endParaRPr lang="zh-CN" altLang="en-US"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0" y="1561055"/>
            <a:ext cx="11961544" cy="523220"/>
          </a:xfrm>
          <a:prstGeom prst="rect">
            <a:avLst/>
          </a:prstGeom>
          <a:noFill/>
        </p:spPr>
        <p:txBody>
          <a:bodyPr wrap="square" rtlCol="0">
            <a:spAutoFit/>
          </a:bodyPr>
          <a:lstStyle/>
          <a:p>
            <a:r>
              <a:rPr lang="en-US" altLang="zh-CN" sz="2800" b="1" dirty="0"/>
              <a:t>If you insisted on working in pairs, students would feel uncomfortable.</a:t>
            </a:r>
            <a:endParaRPr lang="en-US" altLang="zh-CN" sz="2800" b="1" dirty="0"/>
          </a:p>
        </p:txBody>
      </p:sp>
      <p:sp>
        <p:nvSpPr>
          <p:cNvPr id="6" name="文本框 5"/>
          <p:cNvSpPr txBox="1"/>
          <p:nvPr/>
        </p:nvSpPr>
        <p:spPr>
          <a:xfrm>
            <a:off x="78057" y="673920"/>
            <a:ext cx="1188348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 </a:t>
            </a:r>
            <a:r>
              <a:rPr lang="zh-CN" altLang="en-US" sz="2800" b="1" dirty="0">
                <a:latin typeface="Times New Roman" panose="02020603050405020304" pitchFamily="18" charset="0"/>
                <a:cs typeface="Times New Roman" panose="02020603050405020304" pitchFamily="18" charset="0"/>
              </a:rPr>
              <a:t>如果你一定要坚持随机分组（</a:t>
            </a:r>
            <a:r>
              <a:rPr lang="en-US" altLang="zh-CN" sz="2800" b="1" dirty="0">
                <a:solidFill>
                  <a:srgbClr val="0000CC"/>
                </a:solidFill>
              </a:rPr>
              <a:t> </a:t>
            </a:r>
            <a:r>
              <a:rPr lang="en-US" altLang="zh-CN" sz="2800" b="1" dirty="0">
                <a:solidFill>
                  <a:srgbClr val="FF0000"/>
                </a:solidFill>
              </a:rPr>
              <a:t>working in pairs </a:t>
            </a:r>
            <a:r>
              <a:rPr lang="zh-CN" altLang="en-US" sz="2800" b="1" dirty="0">
                <a:latin typeface="Times New Roman" panose="02020603050405020304" pitchFamily="18" charset="0"/>
                <a:cs typeface="Times New Roman" panose="02020603050405020304" pitchFamily="18" charset="0"/>
              </a:rPr>
              <a:t>）的话，学生会感到不舒服的。</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550" y="1074960"/>
            <a:ext cx="11864897"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为什么不根据</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的爱好和</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语言水平（</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language levels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去分组</a:t>
            </a:r>
            <a:r>
              <a:rPr lang="zh-CN" altLang="en-US"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group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）呢？</a:t>
            </a:r>
            <a:endPar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63549" y="1982902"/>
            <a:ext cx="11608419" cy="523220"/>
          </a:xfrm>
          <a:prstGeom prst="rect">
            <a:avLst/>
          </a:prstGeom>
          <a:noFill/>
        </p:spPr>
        <p:txBody>
          <a:bodyPr wrap="square" rtlCol="0">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Why not group students according to their hobbies and language levels?</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049333" y="195767"/>
            <a:ext cx="3014345" cy="58356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Proposal 1</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65769" y="3397772"/>
            <a:ext cx="11762678" cy="1384995"/>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自由</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选择他们自己的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伙伴（</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partners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）既可以让他们在快乐的氛围中（</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in a happy atmosphere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）学习又能提高学习效率（</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learning efficiency </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14659" y="4828934"/>
            <a:ext cx="11864897"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Choosing their own partners freely not only allows them to learn in a happy atmosphere but also improves learning efficiency.</a:t>
            </a: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15394"/>
            <a:ext cx="11980126"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不考虑到</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学生的兴趣和爱好</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taking students' interests and hobbies into account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会</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难以取得良好的效果。</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2749" y="1600120"/>
            <a:ext cx="12199435"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Not taking students' interests and hobbies into account will be difficult to have a good effect.</a:t>
            </a:r>
            <a:endPar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3652024" y="0"/>
            <a:ext cx="4031166" cy="584775"/>
          </a:xfrm>
          <a:prstGeom prst="rect">
            <a:avLst/>
          </a:prstGeom>
          <a:noFill/>
        </p:spPr>
        <p:txBody>
          <a:bodyPr wrap="square" rtlCol="0">
            <a:spAutoFit/>
          </a:bodyPr>
          <a:lstStyle/>
          <a:p>
            <a:pPr algn="r"/>
            <a:r>
              <a:rPr lang="en-US" altLang="zh-CN" sz="3200" b="1" dirty="0">
                <a:latin typeface="Times New Roman" panose="02020603050405020304" pitchFamily="18" charset="0"/>
                <a:cs typeface="Times New Roman" panose="02020603050405020304" pitchFamily="18" charset="0"/>
              </a:rPr>
              <a:t>Problem2: </a:t>
            </a:r>
            <a:r>
              <a:rPr lang="zh-CN" altLang="en-US" sz="3200" b="1" dirty="0">
                <a:solidFill>
                  <a:srgbClr val="FF0000"/>
                </a:solidFill>
                <a:latin typeface="Times New Roman" panose="02020603050405020304" pitchFamily="18" charset="0"/>
                <a:cs typeface="Times New Roman" panose="02020603050405020304" pitchFamily="18" charset="0"/>
              </a:rPr>
              <a:t>两人分组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23025" y="5031714"/>
            <a:ext cx="11667891" cy="523220"/>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如果随机进行分组的话，遇到困难他们将会不知所措（</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be at a loss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）的</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223025" y="5812091"/>
            <a:ext cx="11757101" cy="830997"/>
          </a:xfrm>
          <a:prstGeom prst="rect">
            <a:avLst/>
          </a:prstGeom>
          <a:noFill/>
        </p:spPr>
        <p:txBody>
          <a:bodyPr wrap="square" rtlCol="0">
            <a:spAutoFit/>
          </a:bodyPr>
          <a:lstStyle/>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如果两人分组的话，缺乏共同的兴趣他们将会倍感尴尬（</a:t>
            </a:r>
            <a:r>
              <a:rPr lang="en-US" altLang="zh-CN" sz="2400" b="1" dirty="0">
                <a:latin typeface="Times New Roman" panose="02020603050405020304" pitchFamily="18" charset="0"/>
                <a:cs typeface="Times New Roman" panose="02020603050405020304" pitchFamily="18" charset="0"/>
              </a:rPr>
              <a:t> be stuck in an awkward situation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58542" y="3510635"/>
            <a:ext cx="11996855" cy="954107"/>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If they are grouped in pairs</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their oral practice will be left into a state of silence without any common interest.</a:t>
            </a:r>
            <a:endParaRPr lang="zh-CN" altLang="en-US" sz="2800" b="1" dirty="0"/>
          </a:p>
        </p:txBody>
      </p:sp>
      <p:sp>
        <p:nvSpPr>
          <p:cNvPr id="15" name="文本框 14"/>
          <p:cNvSpPr txBox="1"/>
          <p:nvPr/>
        </p:nvSpPr>
        <p:spPr>
          <a:xfrm>
            <a:off x="-13012" y="2507179"/>
            <a:ext cx="11903928"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如果两人分组的话</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are grouped in pairs</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，万一没有共同爱好，</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他们的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口语练习将会陷入无话可说的境地</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err="1">
                <a:latin typeface="Times New Roman" panose="02020603050405020304" pitchFamily="18" charset="0"/>
                <a:cs typeface="Times New Roman" panose="02020603050405020304" pitchFamily="18" charset="0"/>
              </a:rPr>
              <a:t>sth</a:t>
            </a:r>
            <a:r>
              <a:rPr lang="en-US" altLang="zh-CN" sz="2800" b="1" dirty="0">
                <a:latin typeface="Times New Roman" panose="02020603050405020304" pitchFamily="18" charset="0"/>
                <a:cs typeface="Times New Roman" panose="02020603050405020304" pitchFamily="18" charset="0"/>
              </a:rPr>
              <a:t>. be left into a state of silence</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p>
        </p:txBody>
      </p:sp>
      <p:sp>
        <p:nvSpPr>
          <p:cNvPr id="6" name="文本框 5"/>
          <p:cNvSpPr txBox="1"/>
          <p:nvPr/>
        </p:nvSpPr>
        <p:spPr>
          <a:xfrm>
            <a:off x="223025" y="4385383"/>
            <a:ext cx="2297151" cy="646331"/>
          </a:xfrm>
          <a:prstGeom prst="rect">
            <a:avLst/>
          </a:prstGeom>
          <a:noFill/>
        </p:spPr>
        <p:txBody>
          <a:bodyPr wrap="square" rtlCol="0">
            <a:spAutoFit/>
          </a:bodyPr>
          <a:lstStyle/>
          <a:p>
            <a:r>
              <a:rPr lang="en-US" altLang="zh-CN" sz="3600" b="1" dirty="0">
                <a:solidFill>
                  <a:srgbClr val="FF0000"/>
                </a:solidFill>
                <a:latin typeface="Times New Roman" panose="02020603050405020304" pitchFamily="18" charset="0"/>
                <a:cs typeface="Times New Roman" panose="02020603050405020304" pitchFamily="18" charset="0"/>
              </a:rPr>
              <a:t>Imitation</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3" grpId="0"/>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94007" y="238240"/>
            <a:ext cx="2608238" cy="58477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Proposal 2 </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45685" y="3334658"/>
            <a:ext cx="11653026" cy="954107"/>
          </a:xfrm>
          <a:prstGeom prst="rect">
            <a:avLst/>
          </a:prstGeom>
          <a:noFill/>
        </p:spPr>
        <p:txBody>
          <a:bodyPr wrap="square" rtlCol="0">
            <a:spAutoFit/>
          </a:bodyPr>
          <a:lstStyle/>
          <a:p>
            <a:r>
              <a:rPr lang="en-US" altLang="zh-CN" sz="2800" b="1" dirty="0"/>
              <a:t>2.</a:t>
            </a:r>
            <a:r>
              <a:rPr lang="zh-CN" altLang="en-US" sz="2800" b="1" dirty="0"/>
              <a:t>多人组将会为学生提供更广泛的话题。</a:t>
            </a:r>
            <a:endParaRPr lang="en-US" altLang="zh-CN" sz="2800" b="1" dirty="0"/>
          </a:p>
          <a:p>
            <a:endParaRPr lang="zh-CN" altLang="en-US" sz="2800" b="1" dirty="0"/>
          </a:p>
        </p:txBody>
      </p:sp>
      <p:sp>
        <p:nvSpPr>
          <p:cNvPr id="2" name="文本框 1"/>
          <p:cNvSpPr txBox="1"/>
          <p:nvPr/>
        </p:nvSpPr>
        <p:spPr>
          <a:xfrm>
            <a:off x="277835" y="1024116"/>
            <a:ext cx="11653025" cy="954107"/>
          </a:xfrm>
          <a:prstGeom prst="rect">
            <a:avLst/>
          </a:prstGeom>
          <a:noFill/>
        </p:spPr>
        <p:txBody>
          <a:bodyPr wrap="square" rtlCol="0">
            <a:spAutoFit/>
          </a:bodyPr>
          <a:lstStyle/>
          <a:p>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我认为四到五人分组会更</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好，其中的</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口语大咖</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a:t>
            </a: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可以帮助其他学生快速进步。</a:t>
            </a:r>
            <a:endParaRPr lang="zh-CN" altLang="en-US"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39970" y="1978350"/>
            <a:ext cx="11742237" cy="954107"/>
          </a:xfrm>
          <a:prstGeom prst="rect">
            <a:avLst/>
          </a:prstGeom>
          <a:noFill/>
        </p:spPr>
        <p:txBody>
          <a:bodyPr wrap="square" rtlCol="0">
            <a:spAutoFit/>
          </a:bodyPr>
          <a:lstStyle/>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ersonally</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 group of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four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or</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 five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would be better.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A </a:t>
            </a:r>
            <a:r>
              <a:rPr lang="zh-CN" altLang="en-US"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hot shot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of this group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can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help</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other</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s</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mak</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e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rapid progress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nvSpPr>
        <p:spPr>
          <a:xfrm>
            <a:off x="680224" y="4438185"/>
            <a:ext cx="11062010" cy="523220"/>
          </a:xfrm>
          <a:prstGeom prst="rect">
            <a:avLst/>
          </a:prstGeom>
          <a:noFill/>
        </p:spPr>
        <p:txBody>
          <a:bodyPr wrap="square" rtlCol="0">
            <a:spAutoFit/>
          </a:bodyPr>
          <a:lstStyle/>
          <a:p>
            <a:r>
              <a:rPr lang="en-US" altLang="zh-CN" sz="2800" b="1" dirty="0"/>
              <a:t>A group of multiple members will provide  a wider range of topics. </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482" y="973772"/>
            <a:ext cx="12119517" cy="1735617"/>
          </a:xfrm>
          <a:prstGeom prst="rect">
            <a:avLst/>
          </a:prstGeom>
        </p:spPr>
      </p:pic>
      <p:sp>
        <p:nvSpPr>
          <p:cNvPr id="2" name="文本框 1"/>
          <p:cNvSpPr txBox="1"/>
          <p:nvPr/>
        </p:nvSpPr>
        <p:spPr>
          <a:xfrm>
            <a:off x="236855" y="2864424"/>
            <a:ext cx="8594911" cy="523220"/>
          </a:xfrm>
          <a:prstGeom prst="rect">
            <a:avLst/>
          </a:prstGeom>
          <a:noFill/>
        </p:spPr>
        <p:txBody>
          <a:bodyPr wrap="square" rtlCol="0">
            <a:spAutoFit/>
          </a:bodyPr>
          <a:lstStyle/>
          <a:p>
            <a:r>
              <a:rPr lang="zh-CN" altLang="en-US"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如果你能考虑我的建议我将不胜感激。</a:t>
            </a:r>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36855" y="3624042"/>
            <a:ext cx="11835160"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 would appreciate it if you can consider my suggestion.</a:t>
            </a:r>
            <a:endParaRPr lang="zh-CN" altLang="zh-CN"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326093" y="4731668"/>
            <a:ext cx="11318488" cy="954107"/>
          </a:xfrm>
          <a:prstGeom prst="rect">
            <a:avLst/>
          </a:prstGeom>
          <a:noFill/>
        </p:spPr>
        <p:txBody>
          <a:bodyPr wrap="square" rtlCol="0">
            <a:spAutoFit/>
          </a:bodyPr>
          <a:lstStyle/>
          <a:p>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谢谢你考虑我的建议。我坚信如果采用自愿结合的方式，我们的口语将会变得更好。</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36855" y="5689303"/>
            <a:ext cx="12119517" cy="954107"/>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Thank you for considering my suggestions.</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I firmly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hold the belief</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that our spoken English will be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better</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if we </a:t>
            </a:r>
            <a:r>
              <a:rPr lang="en-US" altLang="zh-CN" sz="2800" b="1" dirty="0">
                <a:latin typeface="Times New Roman" panose="02020603050405020304" pitchFamily="18" charset="0"/>
                <a:ea typeface="微软雅黑" panose="020B0503020204020204" charset="-122"/>
                <a:cs typeface="Times New Roman" panose="02020603050405020304" pitchFamily="18" charset="0"/>
              </a:rPr>
              <a:t>pair off voluntarily</a:t>
            </a:r>
            <a:r>
              <a:rPr lang="zh-CN" altLang="en-US" sz="2800" b="1" dirty="0">
                <a:latin typeface="Times New Roman" panose="02020603050405020304" pitchFamily="18" charset="0"/>
                <a:ea typeface="微软雅黑" panose="020B0503020204020204" charset="-122"/>
                <a:cs typeface="Times New Roman" panose="02020603050405020304" pitchFamily="18" charset="0"/>
              </a:rPr>
              <a:t>. </a:t>
            </a:r>
            <a:endParaRPr lang="zh-CN" altLang="en-US" sz="2800" b="1" dirty="0"/>
          </a:p>
        </p:txBody>
      </p:sp>
      <p:sp>
        <p:nvSpPr>
          <p:cNvPr id="7" name="矩形 6"/>
          <p:cNvSpPr/>
          <p:nvPr/>
        </p:nvSpPr>
        <p:spPr>
          <a:xfrm>
            <a:off x="5925920" y="1430690"/>
            <a:ext cx="4935367" cy="584775"/>
          </a:xfrm>
          <a:prstGeom prst="rect">
            <a:avLst/>
          </a:prstGeom>
          <a:noFill/>
        </p:spPr>
        <p:txBody>
          <a:bodyPr wrap="square" lIns="91440" tIns="45720" rIns="91440" bIns="45720">
            <a:spAutoFit/>
          </a:bodyPr>
          <a:lstStyle/>
          <a:p>
            <a:pPr algn="ctr"/>
            <a:r>
              <a:rPr lang="en-CA" altLang="en-US"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a:t>
            </a:r>
            <a:r>
              <a:rPr lang="en-US" altLang="en-US" sz="32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nding</a:t>
            </a:r>
            <a:r>
              <a:rPr lang="en-US" altLang="zh-CN" sz="32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(Thanks +</a:t>
            </a:r>
            <a:r>
              <a:rPr lang="en-US" altLang="zh-CN"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Wishes </a:t>
            </a:r>
            <a:r>
              <a:rPr lang="en-US" altLang="zh-CN"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6223519" y="538364"/>
            <a:ext cx="5216493" cy="523220"/>
          </a:xfrm>
          <a:prstGeom prst="rect">
            <a:avLst/>
          </a:prstGeom>
          <a:noFill/>
        </p:spPr>
        <p:txBody>
          <a:bodyPr wrap="none" rtlCol="0" anchor="t">
            <a:spAutoFit/>
          </a:bodyPr>
          <a:lstStyle/>
          <a:p>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Part</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3</a:t>
            </a:r>
            <a:r>
              <a:rPr lang="en-US"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 </a:t>
            </a:r>
            <a:r>
              <a:rPr lang="en-US" altLang="zh-CN" sz="28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rPr>
              <a:t>Ending</a:t>
            </a:r>
            <a:endParaRPr lang="en-CA" altLang="en-US" sz="2800" b="1" dirty="0">
              <a:ln w="6600">
                <a:solidFill>
                  <a:schemeClr val="accent2"/>
                </a:solidFill>
                <a:prstDash val="solid"/>
              </a:ln>
              <a:solidFill>
                <a:srgbClr val="FF0000"/>
              </a:solidFill>
              <a:effectLst>
                <a:outerShdw dist="38100" dir="2700000" algn="tl" rotWithShape="0">
                  <a:schemeClr val="accent2"/>
                </a:outerShdw>
              </a:effectLst>
              <a:sym typeface="+mn-ea"/>
            </a:endParaRPr>
          </a:p>
        </p:txBody>
      </p:sp>
      <p:sp>
        <p:nvSpPr>
          <p:cNvPr id="10" name="文本框 9"/>
          <p:cNvSpPr txBox="1"/>
          <p:nvPr/>
        </p:nvSpPr>
        <p:spPr>
          <a:xfrm>
            <a:off x="236855" y="-24949"/>
            <a:ext cx="492616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11" name="箭头: 燕尾形 10"/>
          <p:cNvSpPr/>
          <p:nvPr/>
        </p:nvSpPr>
        <p:spPr>
          <a:xfrm>
            <a:off x="5137924" y="94875"/>
            <a:ext cx="1347874" cy="30991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626103" y="-36952"/>
            <a:ext cx="4001694"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
        <p:nvSpPr>
          <p:cNvPr id="16" name="文本框 15"/>
          <p:cNvSpPr txBox="1"/>
          <p:nvPr/>
        </p:nvSpPr>
        <p:spPr>
          <a:xfrm>
            <a:off x="1780455" y="1910502"/>
            <a:ext cx="4145466"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Solve the problem</a:t>
            </a:r>
            <a:endParaRPr lang="zh-CN" altLang="en-US" sz="3200" dirty="0"/>
          </a:p>
        </p:txBody>
      </p:sp>
      <p:sp>
        <p:nvSpPr>
          <p:cNvPr id="17" name="箭头: 燕尾形 16"/>
          <p:cNvSpPr/>
          <p:nvPr/>
        </p:nvSpPr>
        <p:spPr>
          <a:xfrm>
            <a:off x="599874" y="1998880"/>
            <a:ext cx="1128566" cy="30942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1988" y="454863"/>
            <a:ext cx="1851102" cy="584775"/>
          </a:xfrm>
          <a:prstGeom prst="rect">
            <a:avLst/>
          </a:prstGeom>
          <a:noFill/>
        </p:spPr>
        <p:txBody>
          <a:bodyPr wrap="square" rtlCol="0">
            <a:spAutoFit/>
          </a:bodyPr>
          <a:lstStyle/>
          <a:p>
            <a:r>
              <a:rPr lang="en-US" altLang="zh-CN" sz="3200" b="1" dirty="0">
                <a:solidFill>
                  <a:srgbClr val="0000CC"/>
                </a:solidFill>
              </a:rPr>
              <a:t>C </a:t>
            </a:r>
            <a:r>
              <a:rPr lang="zh-CN" altLang="en-US" sz="3200" b="1" dirty="0">
                <a:solidFill>
                  <a:srgbClr val="0000CC"/>
                </a:solidFill>
              </a:rPr>
              <a:t>同学</a:t>
            </a:r>
            <a:endParaRPr lang="zh-CN" altLang="en-US" sz="32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0" grpId="0"/>
      <p:bldP spid="11" grpId="0" animBg="1"/>
      <p:bldP spid="13" grpId="0"/>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44465"/>
            <a:ext cx="12043317" cy="640080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Dear Ryan,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I’m Li Hua from Class 3. Learning that you intend to randomly group us in pairs to </a:t>
            </a:r>
            <a:r>
              <a:rPr lang="en-US" altLang="zh-CN" sz="2800" dirty="0" err="1">
                <a:latin typeface="Times New Roman" panose="02020603050405020304" pitchFamily="18" charset="0"/>
                <a:cs typeface="Times New Roman" panose="02020603050405020304" pitchFamily="18" charset="0"/>
              </a:rPr>
              <a:t>practise</a:t>
            </a:r>
            <a:r>
              <a:rPr lang="en-US" altLang="zh-CN" sz="2800" dirty="0">
                <a:latin typeface="Times New Roman" panose="02020603050405020304" pitchFamily="18" charset="0"/>
                <a:cs typeface="Times New Roman" panose="02020603050405020304" pitchFamily="18" charset="0"/>
              </a:rPr>
              <a:t> spoken English after class, I don’t think it’s a good idea. The reasons are as follows.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To begin with, randomly pairing up will make the more advanced students dominate the conversation while the other students to be improved will be at a disadvantage. Besides, students may feel uncomfortable if paired with someone who don’t get along well with or have difficulty communicating with.</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My suggestion is to group students based on their language abilities or to let students choose their own partners voluntarily. In this way, not only can everyone feel more comfortable but also improve their learning efficiency.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Thank you for considering my suggestions.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Yours sincerely,</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Li Hua</a:t>
            </a:r>
            <a:endParaRPr lang="en-US" altLang="zh-CN" sz="2800" dirty="0">
              <a:latin typeface="Times New Roman" panose="02020603050405020304" pitchFamily="18" charset="0"/>
              <a:cs typeface="Times New Roman" panose="02020603050405020304" pitchFamily="18" charset="0"/>
            </a:endParaRPr>
          </a:p>
          <a:p>
            <a:endParaRPr lang="zh-CN" altLang="en-US" dirty="0"/>
          </a:p>
        </p:txBody>
      </p:sp>
      <p:sp>
        <p:nvSpPr>
          <p:cNvPr id="4" name="文本框 3"/>
          <p:cNvSpPr txBox="1"/>
          <p:nvPr/>
        </p:nvSpPr>
        <p:spPr>
          <a:xfrm>
            <a:off x="114935" y="59690"/>
            <a:ext cx="4429418"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5 Appreciation</a:t>
            </a:r>
            <a:endParaRPr lang="zh-CN"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005" y="1587500"/>
            <a:ext cx="7880985" cy="5270500"/>
          </a:xfrm>
          <a:prstGeom prst="rect">
            <a:avLst/>
          </a:prstGeom>
        </p:spPr>
      </p:pic>
      <p:sp>
        <p:nvSpPr>
          <p:cNvPr id="4" name="文本框 3"/>
          <p:cNvSpPr txBox="1"/>
          <p:nvPr/>
        </p:nvSpPr>
        <p:spPr>
          <a:xfrm>
            <a:off x="0" y="80010"/>
            <a:ext cx="12094210" cy="150685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Homework</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      Please help Class D revise and polish this composition and write down your suggestions  in the comments section below.</a:t>
            </a:r>
            <a:endParaRPr lang="en-US" altLang="zh-CN"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845913" y="1750091"/>
            <a:ext cx="3791415"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D</a:t>
            </a:r>
            <a:r>
              <a:rPr lang="zh-CN" altLang="en-US" sz="2800" b="1">
                <a:solidFill>
                  <a:srgbClr val="FF0000"/>
                </a:solidFill>
                <a:latin typeface="Times New Roman" panose="02020603050405020304" pitchFamily="18" charset="0"/>
                <a:cs typeface="Times New Roman" panose="02020603050405020304" pitchFamily="18" charset="0"/>
              </a:rPr>
              <a:t>同学</a:t>
            </a:r>
            <a:r>
              <a:rPr lang="zh-CN" altLang="en-US" sz="2800" b="1" dirty="0">
                <a:solidFill>
                  <a:srgbClr val="FF0000"/>
                </a:solidFill>
                <a:latin typeface="Times New Roman" panose="02020603050405020304" pitchFamily="18" charset="0"/>
                <a:cs typeface="Times New Roman" panose="02020603050405020304" pitchFamily="18" charset="0"/>
              </a:rPr>
              <a:t>习作修改与润色</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7761265" y="1368756"/>
            <a:ext cx="4499950" cy="523220"/>
          </a:xfrm>
          <a:prstGeom prst="rect">
            <a:avLst/>
          </a:prstGeom>
          <a:noFill/>
        </p:spPr>
        <p:txBody>
          <a:bodyPr wrap="none" lIns="91440" tIns="45720" rIns="91440" bIns="45720">
            <a:spAutoFit/>
          </a:bodyPr>
          <a:lstStyle/>
          <a:p>
            <a:pPr algn="ctr"/>
            <a:r>
              <a:rPr lang="en-US" altLang="zh-CN" sz="2800" b="1" dirty="0">
                <a:ln w="22225">
                  <a:solidFill>
                    <a:schemeClr val="accent2"/>
                  </a:solidFill>
                  <a:prstDash val="solid"/>
                </a:ln>
                <a:solidFill>
                  <a:schemeClr val="accent2">
                    <a:lumMod val="40000"/>
                    <a:lumOff val="60000"/>
                  </a:schemeClr>
                </a:solidFill>
              </a:rPr>
              <a:t>THE COMMENTS SECTION</a:t>
            </a:r>
            <a:endParaRPr lang="zh-CN" altLang="en-US" sz="2800" b="1" cap="none" spc="0" dirty="0">
              <a:ln w="22225">
                <a:solidFill>
                  <a:schemeClr val="accent2"/>
                </a:solidFill>
                <a:prstDash val="solid"/>
              </a:ln>
              <a:solidFill>
                <a:schemeClr val="accent2">
                  <a:lumMod val="40000"/>
                  <a:lumOff val="60000"/>
                </a:schemeClr>
              </a:solidFill>
              <a:effectLst/>
            </a:endParaRPr>
          </a:p>
        </p:txBody>
      </p:sp>
      <p:pic>
        <p:nvPicPr>
          <p:cNvPr id="10"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4867" y="4966025"/>
            <a:ext cx="1036348" cy="19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548" y="5219911"/>
            <a:ext cx="799169" cy="20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42280" y="942529"/>
            <a:ext cx="9643420" cy="1297940"/>
          </a:xfrm>
          <a:prstGeom prst="rect">
            <a:avLst/>
          </a:prstGeom>
        </p:spPr>
        <p:txBody>
          <a:bodyPr wrap="square">
            <a:prstTxWarp prst="textArchUp">
              <a:avLst>
                <a:gd name="adj" fmla="val 11194495"/>
              </a:avLst>
            </a:prstTxWarp>
            <a:noAutofit/>
            <a:scene3d>
              <a:camera prst="orthographicFront"/>
              <a:lightRig rig="threePt" dir="t"/>
            </a:scene3d>
          </a:bodyPr>
          <a:lstStyle/>
          <a:p>
            <a:pPr algn="ctr"/>
            <a:r>
              <a:rPr lang="zh-CN" altLang="en-US" sz="8800" b="1" dirty="0">
                <a:latin typeface="宋体" panose="02010600030101010101" pitchFamily="2" charset="-122"/>
                <a:ea typeface="宋体" panose="02010600030101010101" pitchFamily="2" charset="-122"/>
              </a:rPr>
              <a:t>问题</a:t>
            </a:r>
            <a:r>
              <a:rPr lang="en-CA" altLang="en-US" sz="8800" b="1" dirty="0">
                <a:latin typeface="宋体" panose="02010600030101010101" pitchFamily="2" charset="-122"/>
                <a:ea typeface="宋体" panose="02010600030101010101" pitchFamily="2" charset="-122"/>
              </a:rPr>
              <a:t>--</a:t>
            </a:r>
            <a:r>
              <a:rPr lang="zh-CN" altLang="en-US" sz="8800" b="1" dirty="0">
                <a:latin typeface="宋体" panose="02010600030101010101" pitchFamily="2" charset="-122"/>
                <a:ea typeface="宋体" panose="02010600030101010101" pitchFamily="2" charset="-122"/>
              </a:rPr>
              <a:t>解决型高考应用文写作深度学习与能力</a:t>
            </a:r>
            <a:r>
              <a:rPr lang="zh-CN" altLang="en-US" sz="7200" b="1" dirty="0">
                <a:latin typeface="宋体" panose="02010600030101010101" pitchFamily="2" charset="-122"/>
                <a:ea typeface="宋体" panose="02010600030101010101" pitchFamily="2" charset="-122"/>
              </a:rPr>
              <a:t>提升</a:t>
            </a:r>
            <a:endParaRPr lang="zh-CN" altLang="en-US" sz="7200" b="1" dirty="0">
              <a:latin typeface="宋体" panose="02010600030101010101" pitchFamily="2" charset="-122"/>
              <a:ea typeface="宋体" panose="02010600030101010101" pitchFamily="2" charset="-122"/>
            </a:endParaRPr>
          </a:p>
          <a:p>
            <a:pPr algn="ctr"/>
            <a:endParaRPr lang="zh-CN" altLang="en-US" sz="60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2898851" y="6116673"/>
            <a:ext cx="5804535" cy="521970"/>
          </a:xfrm>
          <a:prstGeom prst="rect">
            <a:avLst/>
          </a:prstGeom>
        </p:spPr>
        <p:txBody>
          <a:bodyPr wrap="square">
            <a:spAutoFit/>
          </a:bodyPr>
          <a:lstStyle/>
          <a:p>
            <a:pPr algn="ctr"/>
            <a:r>
              <a:rPr lang="zh-CN" altLang="en-US" sz="2800" b="1" dirty="0">
                <a:latin typeface="宋体" panose="02010600030101010101" pitchFamily="2" charset="-122"/>
                <a:ea typeface="宋体" panose="02010600030101010101" pitchFamily="2" charset="-122"/>
              </a:rPr>
              <a:t>绍兴市上虞区丰惠中学</a:t>
            </a:r>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徐玉茹</a:t>
            </a:r>
            <a:endParaRPr lang="zh-CN" altLang="en-US" sz="2800" b="1" dirty="0">
              <a:latin typeface="宋体" panose="02010600030101010101" pitchFamily="2" charset="-122"/>
              <a:ea typeface="宋体" panose="02010600030101010101" pitchFamily="2" charset="-122"/>
            </a:endParaRPr>
          </a:p>
        </p:txBody>
      </p:sp>
      <p:sp>
        <p:nvSpPr>
          <p:cNvPr id="2" name="矩形 1"/>
          <p:cNvSpPr/>
          <p:nvPr/>
        </p:nvSpPr>
        <p:spPr bwMode="auto">
          <a:xfrm>
            <a:off x="2229485" y="3066226"/>
            <a:ext cx="7733030" cy="2849245"/>
          </a:xfrm>
          <a:prstGeom prst="rect">
            <a:avLst/>
          </a:prstGeom>
          <a:blipFill rotWithShape="1">
            <a:blip r:embed="rId1"/>
            <a:srcRect/>
            <a:stretch>
              <a:fillRect t="-33360" b="-33360"/>
            </a:stretch>
          </a:blipFill>
          <a:ln>
            <a:noFill/>
          </a:ln>
        </p:spPr>
        <p:txBody>
          <a:bodyPr vert="horz" wrap="square" lIns="91440" tIns="45720" rIns="91440" bIns="45720" numCol="1" rtlCol="0" anchor="t" anchorCtr="0" compatLnSpc="1"/>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392150" y="1682496"/>
            <a:ext cx="11697630"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2023</a:t>
            </a:r>
            <a:r>
              <a:rPr lang="zh-CN" altLang="en-US" sz="3200" b="1" dirty="0">
                <a:solidFill>
                  <a:srgbClr val="FF0000"/>
                </a:solidFill>
                <a:latin typeface="Times New Roman" panose="02020603050405020304" pitchFamily="18" charset="0"/>
                <a:cs typeface="Times New Roman" panose="02020603050405020304" pitchFamily="18" charset="0"/>
              </a:rPr>
              <a:t>年</a:t>
            </a:r>
            <a:r>
              <a:rPr lang="en-US" altLang="zh-CN" sz="3200" b="1" dirty="0">
                <a:solidFill>
                  <a:srgbClr val="FF0000"/>
                </a:solidFill>
                <a:latin typeface="Times New Roman" panose="02020603050405020304" pitchFamily="18" charset="0"/>
                <a:cs typeface="Times New Roman" panose="02020603050405020304" pitchFamily="18" charset="0"/>
              </a:rPr>
              <a:t>6</a:t>
            </a:r>
            <a:r>
              <a:rPr lang="zh-CN" altLang="en-US" sz="3200" b="1" dirty="0">
                <a:solidFill>
                  <a:srgbClr val="FF0000"/>
                </a:solidFill>
                <a:latin typeface="Times New Roman" panose="02020603050405020304" pitchFamily="18" charset="0"/>
                <a:cs typeface="Times New Roman" panose="02020603050405020304" pitchFamily="18" charset="0"/>
              </a:rPr>
              <a:t>月全国新课标</a:t>
            </a:r>
            <a:r>
              <a:rPr lang="en-US" altLang="zh-CN" sz="3200" b="1" dirty="0">
                <a:solidFill>
                  <a:srgbClr val="FF0000"/>
                </a:solidFill>
                <a:latin typeface="Times New Roman" panose="02020603050405020304" pitchFamily="18" charset="0"/>
                <a:cs typeface="Times New Roman" panose="02020603050405020304" pitchFamily="18" charset="0"/>
              </a:rPr>
              <a:t>I/II </a:t>
            </a:r>
            <a:r>
              <a:rPr lang="zh-CN" altLang="en-US" sz="3200" b="1" dirty="0">
                <a:solidFill>
                  <a:srgbClr val="FF0000"/>
                </a:solidFill>
                <a:latin typeface="Times New Roman" panose="02020603050405020304" pitchFamily="18" charset="0"/>
                <a:cs typeface="Times New Roman" panose="02020603050405020304" pitchFamily="18" charset="0"/>
              </a:rPr>
              <a:t>卷应用文写作课堂实践与研讨</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49" y="3549276"/>
            <a:ext cx="4434419" cy="3231655"/>
          </a:xfrm>
          <a:prstGeom prst="rect">
            <a:avLst/>
          </a:prstGeom>
        </p:spPr>
      </p:pic>
      <p:sp>
        <p:nvSpPr>
          <p:cNvPr id="4" name="矩形 3"/>
          <p:cNvSpPr/>
          <p:nvPr/>
        </p:nvSpPr>
        <p:spPr>
          <a:xfrm>
            <a:off x="1" y="304"/>
            <a:ext cx="6846848" cy="646331"/>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Activity 1 </a:t>
            </a:r>
            <a:r>
              <a:rPr lang="en-US" altLang="zh-CN"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Speaking and Talking</a:t>
            </a:r>
            <a:endParaRPr lang="zh-CN" alt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795" y="4128392"/>
            <a:ext cx="959034" cy="1605776"/>
          </a:xfrm>
          <a:prstGeom prst="rect">
            <a:avLst/>
          </a:prstGeom>
        </p:spPr>
      </p:pic>
      <p:sp>
        <p:nvSpPr>
          <p:cNvPr id="7" name="文本框 6"/>
          <p:cNvSpPr txBox="1"/>
          <p:nvPr/>
        </p:nvSpPr>
        <p:spPr>
          <a:xfrm>
            <a:off x="220406" y="876034"/>
            <a:ext cx="9902283" cy="521970"/>
          </a:xfrm>
          <a:prstGeom prst="rect">
            <a:avLst/>
          </a:prstGeom>
          <a:noFill/>
        </p:spPr>
        <p:txBody>
          <a:bodyPr wrap="square" rtlCol="0">
            <a:spAutoFit/>
          </a:bodyPr>
          <a:lstStyle/>
          <a:p>
            <a:r>
              <a:rPr lang="en-US" altLang="zh-CN" sz="2800" b="1" dirty="0"/>
              <a:t>As a Senior Three student, how should we learn English well? </a:t>
            </a:r>
            <a:endParaRPr lang="zh-CN" altLang="en-US" sz="2800" b="1" dirty="0"/>
          </a:p>
        </p:txBody>
      </p:sp>
      <p:sp>
        <p:nvSpPr>
          <p:cNvPr id="8" name="文本框 7"/>
          <p:cNvSpPr txBox="1"/>
          <p:nvPr/>
        </p:nvSpPr>
        <p:spPr>
          <a:xfrm>
            <a:off x="289932" y="1627194"/>
            <a:ext cx="4360127" cy="1384995"/>
          </a:xfrm>
          <a:prstGeom prst="rect">
            <a:avLst/>
          </a:prstGeom>
          <a:noFill/>
        </p:spPr>
        <p:txBody>
          <a:bodyPr wrap="square" rtlCol="0">
            <a:spAutoFit/>
          </a:bodyPr>
          <a:lstStyle/>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a:p>
            <a:r>
              <a:rPr lang="en-US" altLang="zh-CN" sz="2800" b="1" dirty="0">
                <a:solidFill>
                  <a:srgbClr val="0000FF"/>
                </a:solidFill>
              </a:rPr>
              <a:t>……</a:t>
            </a:r>
            <a:endParaRPr lang="en-US" altLang="zh-CN" sz="2800" b="1" dirty="0">
              <a:solidFill>
                <a:srgbClr val="0000FF"/>
              </a:solidFill>
            </a:endParaRPr>
          </a:p>
        </p:txBody>
      </p:sp>
      <p:sp>
        <p:nvSpPr>
          <p:cNvPr id="9" name="文本框 8"/>
          <p:cNvSpPr txBox="1"/>
          <p:nvPr/>
        </p:nvSpPr>
        <p:spPr>
          <a:xfrm>
            <a:off x="4810346" y="2461484"/>
            <a:ext cx="7062439" cy="1384995"/>
          </a:xfrm>
          <a:prstGeom prst="rect">
            <a:avLst/>
          </a:prstGeom>
          <a:noFill/>
        </p:spPr>
        <p:txBody>
          <a:bodyPr wrap="square" rtlCol="0">
            <a:spAutoFit/>
          </a:bodyPr>
          <a:lstStyle/>
          <a:p>
            <a:r>
              <a:rPr lang="en-US" altLang="zh-CN" sz="2800" b="1" dirty="0"/>
              <a:t>Is it reasonable to be grouped in pairs randomly for the spoken English training? </a:t>
            </a:r>
            <a:endParaRPr lang="en-US" altLang="zh-CN" sz="2800" b="1" dirty="0"/>
          </a:p>
          <a:p>
            <a:r>
              <a:rPr lang="en-US" altLang="zh-CN" sz="2800" b="1" dirty="0"/>
              <a:t>Why or Why not?</a:t>
            </a:r>
            <a:endParaRPr lang="zh-CN" altLang="en-US" sz="2800" b="1" dirty="0"/>
          </a:p>
        </p:txBody>
      </p:sp>
      <p:sp>
        <p:nvSpPr>
          <p:cNvPr id="11" name="对话气泡: 椭圆形 10"/>
          <p:cNvSpPr/>
          <p:nvPr/>
        </p:nvSpPr>
        <p:spPr>
          <a:xfrm>
            <a:off x="1345389" y="2670399"/>
            <a:ext cx="2909455" cy="126256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28700" y="2758600"/>
            <a:ext cx="2749168" cy="1200329"/>
          </a:xfrm>
          <a:prstGeom prst="rect">
            <a:avLst/>
          </a:prstGeom>
          <a:noFill/>
        </p:spPr>
        <p:txBody>
          <a:bodyPr wrap="square" rtlCol="0">
            <a:spAutoFit/>
          </a:bodyPr>
          <a:lstStyle/>
          <a:p>
            <a:r>
              <a:rPr lang="en-US" altLang="zh-CN" sz="2400" b="1" dirty="0">
                <a:solidFill>
                  <a:srgbClr val="FF0000"/>
                </a:solidFill>
                <a:latin typeface="Bell MT" panose="02020503060305020303" pitchFamily="18" charset="0"/>
              </a:rPr>
              <a:t>Mr. Ryan, our English-speaking     instructor</a:t>
            </a:r>
            <a:endParaRPr lang="zh-CN" altLang="en-US" sz="2400" b="1" dirty="0">
              <a:solidFill>
                <a:srgbClr val="FF0000"/>
              </a:solidFill>
              <a:latin typeface="Bell MT" panose="02020503060305020303" pitchFamily="18" charset="0"/>
            </a:endParaRPr>
          </a:p>
        </p:txBody>
      </p:sp>
      <p:sp>
        <p:nvSpPr>
          <p:cNvPr id="5" name="文本框 4"/>
          <p:cNvSpPr txBox="1"/>
          <p:nvPr/>
        </p:nvSpPr>
        <p:spPr>
          <a:xfrm>
            <a:off x="4979285" y="4257162"/>
            <a:ext cx="6071573" cy="1815882"/>
          </a:xfrm>
          <a:prstGeom prst="rect">
            <a:avLst/>
          </a:prstGeom>
          <a:noFill/>
        </p:spPr>
        <p:txBody>
          <a:bodyPr wrap="square" rtlCol="0">
            <a:spAutoFit/>
          </a:bodyPr>
          <a:lstStyle/>
          <a:p>
            <a:r>
              <a:rPr lang="en-US" altLang="zh-CN" sz="2800" b="1" dirty="0">
                <a:solidFill>
                  <a:srgbClr val="FF0000"/>
                </a:solidFill>
              </a:rPr>
              <a:t>Please present your reasons.</a:t>
            </a:r>
            <a:endParaRPr lang="en-US" altLang="zh-CN" sz="2800" b="1" dirty="0">
              <a:solidFill>
                <a:srgbClr val="FF0000"/>
              </a:solidFill>
            </a:endParaRPr>
          </a:p>
          <a:p>
            <a:r>
              <a:rPr lang="en-US" altLang="zh-CN" sz="2800" b="1" dirty="0">
                <a:solidFill>
                  <a:srgbClr val="0000CC"/>
                </a:solidFill>
              </a:rPr>
              <a:t>……</a:t>
            </a:r>
            <a:r>
              <a:rPr lang="en-US" altLang="zh-CN" sz="2800" b="1" dirty="0">
                <a:latin typeface="Times New Roman" panose="02020603050405020304" pitchFamily="18" charset="0"/>
                <a:cs typeface="Times New Roman" panose="02020603050405020304" pitchFamily="18" charset="0"/>
              </a:rPr>
              <a:t> </a:t>
            </a:r>
            <a:endParaRPr lang="en-US" altLang="zh-CN" sz="2800" b="1" dirty="0">
              <a:solidFill>
                <a:srgbClr val="0000CC"/>
              </a:solidFill>
            </a:endParaRPr>
          </a:p>
          <a:p>
            <a:r>
              <a:rPr lang="en-US" altLang="zh-CN" sz="2800" b="1" dirty="0">
                <a:solidFill>
                  <a:srgbClr val="0000CC"/>
                </a:solidFill>
              </a:rPr>
              <a:t>……</a:t>
            </a:r>
            <a:endParaRPr lang="en-US" altLang="zh-CN" sz="2800" b="1" dirty="0">
              <a:solidFill>
                <a:srgbClr val="0000CC"/>
              </a:solidFill>
            </a:endParaRPr>
          </a:p>
          <a:p>
            <a:r>
              <a:rPr lang="en-US" altLang="zh-CN" sz="2800" b="1" dirty="0">
                <a:solidFill>
                  <a:srgbClr val="0000CC"/>
                </a:solidFill>
              </a:rPr>
              <a:t>…… </a:t>
            </a:r>
            <a:endParaRPr lang="zh-CN" alt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additive="base">
                                        <p:cTn id="7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 calcmode="lin" valueType="num">
                                      <p:cBhvr additive="base">
                                        <p:cTn id="7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 calcmode="lin" valueType="num">
                                      <p:cBhvr additive="base">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additive="base">
                                        <p:cTn id="9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animBg="1"/>
      <p:bldP spid="1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722" y="1148576"/>
            <a:ext cx="11864898" cy="4832092"/>
          </a:xfrm>
          <a:prstGeom prst="rect">
            <a:avLst/>
          </a:prstGeom>
          <a:noFill/>
        </p:spPr>
        <p:txBody>
          <a:bodyPr wrap="square" rtlCol="0">
            <a:spAutoFit/>
          </a:bodyPr>
          <a:lstStyle/>
          <a:p>
            <a:r>
              <a:rPr lang="zh-CN" altLang="en-US" sz="2800" b="1" dirty="0"/>
              <a:t>       假如你是李华</a:t>
            </a:r>
            <a:r>
              <a:rPr lang="en-US" altLang="zh-CN" sz="2800" b="1" dirty="0"/>
              <a:t>, </a:t>
            </a:r>
            <a:r>
              <a:rPr lang="zh-CN" altLang="en-US" sz="2800" b="1" dirty="0"/>
              <a:t>外教</a:t>
            </a:r>
            <a:r>
              <a:rPr lang="en-US" altLang="zh-CN" sz="2800" b="1" dirty="0"/>
              <a:t>Ryan</a:t>
            </a:r>
            <a:r>
              <a:rPr lang="zh-CN" altLang="en-US" sz="2800" b="1" dirty="0"/>
              <a:t>准备将学生随机分为两人一组</a:t>
            </a:r>
            <a:r>
              <a:rPr lang="en-US" altLang="zh-CN" sz="2800" b="1" dirty="0"/>
              <a:t>, </a:t>
            </a:r>
            <a:r>
              <a:rPr lang="zh-CN" altLang="en-US" sz="2800" b="1" dirty="0"/>
              <a:t>让大家课后练习口语</a:t>
            </a:r>
            <a:r>
              <a:rPr lang="en-US" altLang="zh-CN" sz="2800" b="1" dirty="0"/>
              <a:t>, </a:t>
            </a:r>
            <a:r>
              <a:rPr lang="zh-CN" altLang="en-US" sz="2800" b="1" dirty="0"/>
              <a:t>你认为这样分组存在问题。请你给外教写一封邮件，内容包括：</a:t>
            </a:r>
            <a:endParaRPr lang="en-US" altLang="zh-CN" sz="2800" b="1" dirty="0"/>
          </a:p>
          <a:p>
            <a:pPr marL="457200" indent="-457200">
              <a:buAutoNum type="arabicPeriod"/>
            </a:pPr>
            <a:r>
              <a:rPr lang="zh-CN" altLang="en-US" sz="2800" b="1" dirty="0"/>
              <a:t>说明问题；</a:t>
            </a:r>
            <a:endParaRPr lang="en-US" altLang="zh-CN" sz="2800" b="1" dirty="0"/>
          </a:p>
          <a:p>
            <a:pPr marL="457200" indent="-457200">
              <a:buAutoNum type="arabicPeriod"/>
            </a:pPr>
            <a:r>
              <a:rPr lang="zh-CN" altLang="en-US" sz="2800" b="1" dirty="0"/>
              <a:t>提出建议。</a:t>
            </a:r>
            <a:endParaRPr lang="en-US" altLang="zh-CN" sz="2800" b="1" dirty="0"/>
          </a:p>
          <a:p>
            <a:r>
              <a:rPr lang="en-US" altLang="zh-CN" sz="2800" b="1" dirty="0"/>
              <a:t>Dear Ryan, </a:t>
            </a:r>
            <a:endParaRPr lang="en-US" altLang="zh-CN" sz="2800" b="1" dirty="0"/>
          </a:p>
          <a:p>
            <a:r>
              <a:rPr lang="en-US" altLang="zh-CN" sz="2800" b="1" dirty="0"/>
              <a:t>            I’m Li Hua from Class 3. </a:t>
            </a:r>
            <a:endParaRPr lang="en-US" altLang="zh-CN" sz="2800" b="1" dirty="0"/>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                                                                                                    Yours,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                                                                                            </a:t>
            </a:r>
            <a:r>
              <a:rPr lang="zh-CN" altLang="en-US" sz="2800" dirty="0">
                <a:latin typeface="Times New Roman" panose="02020603050405020304" pitchFamily="18" charset="0"/>
                <a:ea typeface="微软雅黑" panose="020B0503020204020204" charset="-122"/>
                <a:cs typeface="Times New Roman" panose="02020603050405020304" pitchFamily="18" charset="0"/>
              </a:rPr>
              <a:t>       Li Hua</a:t>
            </a:r>
            <a:r>
              <a:rPr lang="zh-CN" altLang="en-US" sz="2800" b="1" dirty="0"/>
              <a:t>                                   </a:t>
            </a:r>
            <a:endParaRPr lang="en-US" altLang="zh-CN" sz="2800" b="1" dirty="0"/>
          </a:p>
        </p:txBody>
      </p:sp>
      <p:sp>
        <p:nvSpPr>
          <p:cNvPr id="4" name="矩形 3"/>
          <p:cNvSpPr/>
          <p:nvPr/>
        </p:nvSpPr>
        <p:spPr>
          <a:xfrm>
            <a:off x="0" y="90321"/>
            <a:ext cx="11653023" cy="923330"/>
          </a:xfrm>
          <a:prstGeom prst="rect">
            <a:avLst/>
          </a:prstGeom>
          <a:noFill/>
        </p:spPr>
        <p:txBody>
          <a:bodyPr wrap="square" lIns="91440" tIns="45720" rIns="91440" bIns="45720">
            <a:spAutoFit/>
          </a:bodyPr>
          <a:lstStyle/>
          <a:p>
            <a:pPr algn="ct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高考真题再现 </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(2023</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年</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6</a:t>
            </a:r>
            <a:r>
              <a:rPr lang="zh-CN" altLang="en-US" sz="5400" b="1" dirty="0">
                <a:ln w="6600">
                  <a:solidFill>
                    <a:schemeClr val="accent2"/>
                  </a:solidFill>
                  <a:prstDash val="solid"/>
                </a:ln>
                <a:solidFill>
                  <a:srgbClr val="FFFFFF"/>
                </a:solidFill>
                <a:effectLst>
                  <a:outerShdw dist="38100" dir="2700000" algn="tl" rotWithShape="0">
                    <a:schemeClr val="accent2"/>
                  </a:outerShdw>
                </a:effectLst>
              </a:rPr>
              <a:t>月全国卷</a:t>
            </a:r>
            <a:r>
              <a:rPr lang="en-US" altLang="zh-CN" sz="5400" b="1" dirty="0">
                <a:ln w="6600">
                  <a:solidFill>
                    <a:schemeClr val="accent2"/>
                  </a:solidFill>
                  <a:prstDash val="solid"/>
                </a:ln>
                <a:solidFill>
                  <a:srgbClr val="FFFFFF"/>
                </a:solidFill>
                <a:effectLst>
                  <a:outerShdw dist="38100" dir="2700000" algn="tl" rotWithShape="0">
                    <a:schemeClr val="accent2"/>
                  </a:outerShdw>
                </a:effectLst>
              </a:rPr>
              <a:t>I/II)</a:t>
            </a:r>
            <a:endPar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798533" y="1181570"/>
            <a:ext cx="4918616" cy="800219"/>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13" name="文本框 12"/>
          <p:cNvSpPr txBox="1"/>
          <p:nvPr/>
        </p:nvSpPr>
        <p:spPr>
          <a:xfrm>
            <a:off x="1025910" y="3836020"/>
            <a:ext cx="4059045" cy="1508105"/>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en-US" altLang="zh-CN" dirty="0"/>
          </a:p>
          <a:p>
            <a:endParaRPr lang="zh-CN" altLang="en-US" dirty="0"/>
          </a:p>
        </p:txBody>
      </p:sp>
      <p:sp>
        <p:nvSpPr>
          <p:cNvPr id="4" name="矩形 3"/>
          <p:cNvSpPr/>
          <p:nvPr/>
        </p:nvSpPr>
        <p:spPr>
          <a:xfrm>
            <a:off x="0" y="54196"/>
            <a:ext cx="6534615" cy="645160"/>
          </a:xfrm>
          <a:prstGeom prst="rect">
            <a:avLst/>
          </a:prstGeom>
          <a:noFill/>
        </p:spPr>
        <p:txBody>
          <a:bodyPr wrap="square" lIns="91440" tIns="45720" rIns="91440" bIns="45720">
            <a:spAutoFit/>
          </a:bodyPr>
          <a:lstStyle/>
          <a:p>
            <a:pPr algn="ctr"/>
            <a:r>
              <a:rPr lang="en-US" altLang="zh-CN" sz="3600" b="1" cap="none" spc="0" dirty="0">
                <a:ln w="6600">
                  <a:solidFill>
                    <a:schemeClr val="accent2"/>
                  </a:solidFill>
                  <a:prstDash val="solid"/>
                </a:ln>
                <a:solidFill>
                  <a:srgbClr val="FFFFFF"/>
                </a:solidFill>
                <a:effectLst>
                  <a:outerShdw dist="38100" dir="2700000" algn="tl" rotWithShape="0">
                    <a:schemeClr val="accent2"/>
                  </a:outerShdw>
                </a:effectLst>
              </a:rPr>
              <a:t>Activity 2 </a:t>
            </a:r>
            <a:r>
              <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rPr>
              <a:t>Making a question</a:t>
            </a:r>
            <a:endParaRPr lang="en-CA" alt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文本框 7"/>
          <p:cNvSpPr txBox="1"/>
          <p:nvPr/>
        </p:nvSpPr>
        <p:spPr>
          <a:xfrm>
            <a:off x="2545266" y="3222031"/>
            <a:ext cx="6428678" cy="369332"/>
          </a:xfrm>
          <a:prstGeom prst="rect">
            <a:avLst/>
          </a:prstGeom>
          <a:noFill/>
        </p:spPr>
        <p:txBody>
          <a:bodyPr wrap="square">
            <a:spAutoFit/>
          </a:bodyPr>
          <a:lstStyle/>
          <a:p>
            <a:pPr algn="ctr"/>
            <a:endParaRPr lang="zh-CN" altLang="en-US" sz="1800" b="1" cap="none" spc="50" dirty="0">
              <a:ln w="9525" cmpd="sng">
                <a:solidFill>
                  <a:schemeClr val="accent1"/>
                </a:solidFill>
                <a:prstDash val="solid"/>
              </a:ln>
              <a:solidFill>
                <a:srgbClr val="FF00FF"/>
              </a:solidFill>
              <a:effectLst>
                <a:glow rad="38100">
                  <a:schemeClr val="accent1">
                    <a:alpha val="40000"/>
                  </a:schemeClr>
                </a:glow>
              </a:effectLst>
            </a:endParaRPr>
          </a:p>
        </p:txBody>
      </p:sp>
      <p:sp>
        <p:nvSpPr>
          <p:cNvPr id="2" name="文本框 1"/>
          <p:cNvSpPr txBox="1"/>
          <p:nvPr/>
        </p:nvSpPr>
        <p:spPr>
          <a:xfrm>
            <a:off x="484985" y="698878"/>
            <a:ext cx="10214517"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two or four and have a discussion about how to structure this short passage</a:t>
            </a:r>
            <a:r>
              <a:rPr lang="en-CA" altLang="en-US" sz="2800" dirty="0">
                <a:latin typeface="Times New Roman" panose="02020603050405020304" pitchFamily="18" charset="0"/>
                <a:cs typeface="Times New Roman" panose="02020603050405020304" pitchFamily="18" charset="0"/>
              </a:rPr>
              <a:t>. Then </a:t>
            </a:r>
            <a:r>
              <a:rPr lang="en-US" altLang="zh-CN" sz="2800" dirty="0">
                <a:latin typeface="Times New Roman" panose="02020603050405020304" pitchFamily="18" charset="0"/>
                <a:cs typeface="Times New Roman" panose="02020603050405020304" pitchFamily="18" charset="0"/>
              </a:rPr>
              <a:t>tell us</a:t>
            </a:r>
            <a:r>
              <a:rPr lang="en-CA" altLang="zh-CN" sz="2800" dirty="0">
                <a:latin typeface="Times New Roman" panose="02020603050405020304" pitchFamily="18" charset="0"/>
                <a:cs typeface="Times New Roman" panose="02020603050405020304" pitchFamily="18" charset="0"/>
              </a:rPr>
              <a:t> which</a:t>
            </a:r>
            <a:r>
              <a:rPr lang="en-US" altLang="zh-CN" sz="2800" dirty="0">
                <a:latin typeface="Times New Roman" panose="02020603050405020304" pitchFamily="18" charset="0"/>
                <a:cs typeface="Times New Roman" panose="02020603050405020304" pitchFamily="18" charset="0"/>
              </a:rPr>
              <a:t> points are difficult to write.</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357364" y="3236117"/>
            <a:ext cx="2891092" cy="646331"/>
          </a:xfrm>
          <a:prstGeom prst="rect">
            <a:avLst/>
          </a:prstGeom>
          <a:noFill/>
        </p:spPr>
        <p:txBody>
          <a:bodyPr wrap="square" lIns="91440" tIns="45720" rIns="91440" bIns="45720">
            <a:spAutoFit/>
          </a:bodyPr>
          <a:lstStyle/>
          <a:p>
            <a:pPr algn="ctr"/>
            <a:r>
              <a:rPr lang="en-US" altLang="zh-CN" sz="36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Structure</a:t>
            </a:r>
            <a:endParaRPr lang="zh-CN" altLang="en-US" sz="36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20" name="矩形 19"/>
          <p:cNvSpPr/>
          <p:nvPr/>
        </p:nvSpPr>
        <p:spPr>
          <a:xfrm>
            <a:off x="5804389" y="3147579"/>
            <a:ext cx="3657599" cy="646331"/>
          </a:xfrm>
          <a:prstGeom prst="rect">
            <a:avLst/>
          </a:prstGeom>
          <a:noFill/>
        </p:spPr>
        <p:txBody>
          <a:bodyPr wrap="square" lIns="91440" tIns="45720" rIns="91440" bIns="45720">
            <a:spAutoFit/>
          </a:bodyPr>
          <a:lstStyle/>
          <a:p>
            <a:pPr algn="ctr"/>
            <a:r>
              <a:rPr lang="en-US" altLang="zh-CN" sz="3600" b="1" cap="none" spc="50" dirty="0">
                <a:ln w="9525" cmpd="sng">
                  <a:solidFill>
                    <a:schemeClr val="accent1"/>
                  </a:solidFill>
                  <a:prstDash val="solid"/>
                </a:ln>
                <a:solidFill>
                  <a:srgbClr val="FF0000"/>
                </a:solidFill>
                <a:effectLst>
                  <a:glow rad="38100">
                    <a:schemeClr val="accent1">
                      <a:alpha val="40000"/>
                    </a:schemeClr>
                  </a:glow>
                </a:effectLst>
              </a:rPr>
              <a:t>Difficult points:</a:t>
            </a:r>
            <a:endParaRPr lang="zh-CN" altLang="en-US" sz="3600" b="1" cap="none"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22" name="左大括号 21"/>
          <p:cNvSpPr/>
          <p:nvPr/>
        </p:nvSpPr>
        <p:spPr>
          <a:xfrm>
            <a:off x="2995336" y="2267155"/>
            <a:ext cx="543941" cy="2648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矩形 23"/>
          <p:cNvSpPr/>
          <p:nvPr/>
        </p:nvSpPr>
        <p:spPr>
          <a:xfrm>
            <a:off x="3412385" y="1963356"/>
            <a:ext cx="3164435"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Beginning: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5" name="矩形 24"/>
          <p:cNvSpPr/>
          <p:nvPr/>
        </p:nvSpPr>
        <p:spPr>
          <a:xfrm>
            <a:off x="3394907" y="3197540"/>
            <a:ext cx="2322242"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Body: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7" name="矩形 26"/>
          <p:cNvSpPr/>
          <p:nvPr/>
        </p:nvSpPr>
        <p:spPr>
          <a:xfrm>
            <a:off x="3394907" y="4456037"/>
            <a:ext cx="2814884" cy="646331"/>
          </a:xfrm>
          <a:prstGeom prst="rect">
            <a:avLst/>
          </a:prstGeom>
          <a:noFill/>
        </p:spPr>
        <p:txBody>
          <a:bodyPr wrap="square" lIns="91440" tIns="45720" rIns="91440" bIns="45720">
            <a:spAutoFit/>
          </a:bodyPr>
          <a:lstStyle/>
          <a:p>
            <a:pPr algn="ctr"/>
            <a:r>
              <a:rPr lang="en-US" altLang="zh-CN"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Ending: …</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8" name="左大括号 27"/>
          <p:cNvSpPr/>
          <p:nvPr/>
        </p:nvSpPr>
        <p:spPr>
          <a:xfrm>
            <a:off x="9297398" y="2332236"/>
            <a:ext cx="543941" cy="24065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p:cNvSpPr/>
          <p:nvPr/>
        </p:nvSpPr>
        <p:spPr>
          <a:xfrm>
            <a:off x="9952733" y="1852492"/>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1" name="矩形 30"/>
          <p:cNvSpPr/>
          <p:nvPr/>
        </p:nvSpPr>
        <p:spPr>
          <a:xfrm>
            <a:off x="9952733" y="4277117"/>
            <a:ext cx="747320"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p:bldP spid="2" grpId="0"/>
      <p:bldP spid="6" grpId="0"/>
      <p:bldP spid="20" grpId="0"/>
      <p:bldP spid="22" grpId="0" animBg="1"/>
      <p:bldP spid="24" grpId="0"/>
      <p:bldP spid="25" grpId="0"/>
      <p:bldP spid="27" grpId="0"/>
      <p:bldP spid="28"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56565" y="3591560"/>
            <a:ext cx="1782445" cy="521970"/>
          </a:xfrm>
          <a:prstGeom prst="rect">
            <a:avLst/>
          </a:prstGeom>
        </p:spPr>
        <p:txBody>
          <a:bodyPr wrap="square">
            <a:spAutoFit/>
          </a:bodyPr>
          <a:lstStyle/>
          <a:p>
            <a:pPr algn="l"/>
            <a:r>
              <a:rPr lang="en-US" sz="2800" b="1"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随机</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2"/>
            </p:custDataLst>
          </p:nvPr>
        </p:nvSpPr>
        <p:spPr>
          <a:xfrm>
            <a:off x="469900" y="4622800"/>
            <a:ext cx="2298065"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两人一组</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2" name="文本框 11"/>
          <p:cNvSpPr txBox="1"/>
          <p:nvPr>
            <p:custDataLst>
              <p:tags r:id="rId3"/>
            </p:custDataLst>
          </p:nvPr>
        </p:nvSpPr>
        <p:spPr>
          <a:xfrm>
            <a:off x="538480" y="6035055"/>
            <a:ext cx="1408430" cy="521970"/>
          </a:xfrm>
          <a:prstGeom prst="rect">
            <a:avLst/>
          </a:prstGeom>
        </p:spPr>
        <p:txBody>
          <a:bodyPr wrap="square">
            <a:spAutoFit/>
          </a:bodyPr>
          <a:lstStyle/>
          <a:p>
            <a:pPr algn="l"/>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4. </a:t>
            </a:r>
            <a:r>
              <a:rPr lang="zh-CN" altLang="en-US" sz="2800" b="1" dirty="0">
                <a:latin typeface="Times New Roman" panose="02020603050405020304" pitchFamily="18" charset="0"/>
                <a:ea typeface="宋体" panose="02010600030101010101" pitchFamily="2" charset="-122"/>
                <a:cs typeface="Times New Roman" panose="02020603050405020304" pitchFamily="18" charset="0"/>
              </a:rPr>
              <a:t>口语</a:t>
            </a:r>
            <a:r>
              <a:rPr lang="en-US" sz="2800" b="1"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1" dirty="0">
              <a:latin typeface="宋体" panose="02010600030101010101" pitchFamily="2" charset="-122"/>
              <a:ea typeface="宋体" panose="02010600030101010101" pitchFamily="2" charset="-122"/>
            </a:endParaRPr>
          </a:p>
        </p:txBody>
      </p:sp>
      <p:sp>
        <p:nvSpPr>
          <p:cNvPr id="19" name="文本框 18"/>
          <p:cNvSpPr txBox="1"/>
          <p:nvPr/>
        </p:nvSpPr>
        <p:spPr>
          <a:xfrm>
            <a:off x="2432050" y="3591560"/>
            <a:ext cx="1845310" cy="521970"/>
          </a:xfrm>
          <a:prstGeom prst="rect">
            <a:avLst/>
          </a:prstGeom>
        </p:spPr>
        <p:txBody>
          <a:bodyPr wrap="square">
            <a:spAutoFit/>
          </a:bodyPr>
          <a:lstStyle/>
          <a:p>
            <a:pPr algn="l"/>
            <a:r>
              <a:rPr lang="en-US" sz="2800" dirty="0">
                <a:latin typeface="Times New Roman" panose="02020603050405020304" pitchFamily="18" charset="0"/>
                <a:ea typeface="宋体" panose="02010600030101010101" pitchFamily="2" charset="-122"/>
                <a:cs typeface="Times New Roman" panose="02020603050405020304" pitchFamily="18" charset="0"/>
              </a:rPr>
              <a:t>at random </a:t>
            </a:r>
            <a:endParaRPr lang="en-US" sz="2800" dirty="0">
              <a:latin typeface="宋体" panose="02010600030101010101" pitchFamily="2" charset="-122"/>
              <a:ea typeface="宋体" panose="02010600030101010101" pitchFamily="2" charset="-122"/>
            </a:endParaRPr>
          </a:p>
        </p:txBody>
      </p:sp>
      <p:sp>
        <p:nvSpPr>
          <p:cNvPr id="21" name="文本框 20"/>
          <p:cNvSpPr txBox="1"/>
          <p:nvPr/>
        </p:nvSpPr>
        <p:spPr>
          <a:xfrm>
            <a:off x="6396990" y="3656965"/>
            <a:ext cx="3284855" cy="521970"/>
          </a:xfrm>
          <a:prstGeom prst="rect">
            <a:avLst/>
          </a:prstGeom>
        </p:spPr>
        <p:txBody>
          <a:bodyPr wrap="square">
            <a:spAutoFit/>
          </a:bodyPr>
          <a:lstStyle/>
          <a:p>
            <a:pPr algn="l"/>
            <a:r>
              <a:rPr lang="zh-CN" altLang="en-US" sz="2800">
                <a:latin typeface="Times New Roman" panose="02020603050405020304" pitchFamily="18" charset="0"/>
                <a:ea typeface="微软雅黑" panose="020B0503020204020204" charset="-122"/>
                <a:cs typeface="Times New Roman" panose="02020603050405020304" pitchFamily="18" charset="0"/>
              </a:rPr>
              <a:t>in a random manner</a:t>
            </a:r>
            <a:endParaRPr lang="zh-CN" altLang="en-US" sz="2800">
              <a:latin typeface="Times New Roman" panose="02020603050405020304" pitchFamily="18" charset="0"/>
              <a:ea typeface="微软雅黑" panose="020B0503020204020204" charset="-122"/>
              <a:cs typeface="Times New Roman" panose="02020603050405020304" pitchFamily="18" charset="0"/>
            </a:endParaRPr>
          </a:p>
        </p:txBody>
      </p:sp>
      <p:sp>
        <p:nvSpPr>
          <p:cNvPr id="23" name="文本框 22"/>
          <p:cNvSpPr txBox="1"/>
          <p:nvPr/>
        </p:nvSpPr>
        <p:spPr>
          <a:xfrm>
            <a:off x="4402455" y="3620770"/>
            <a:ext cx="214312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randomly</a:t>
            </a:r>
            <a:endParaRPr lang="en-US" altLang="zh-CN" sz="1800" dirty="0">
              <a:latin typeface="Arial" panose="020B0604020202020204" pitchFamily="34" charset="0"/>
              <a:ea typeface="微软雅黑" panose="020B0503020204020204" charset="-122"/>
            </a:endParaRPr>
          </a:p>
        </p:txBody>
      </p:sp>
      <p:sp>
        <p:nvSpPr>
          <p:cNvPr id="24" name="文本框 23"/>
          <p:cNvSpPr txBox="1"/>
          <p:nvPr/>
        </p:nvSpPr>
        <p:spPr>
          <a:xfrm>
            <a:off x="9194165" y="2512695"/>
            <a:ext cx="2341880" cy="469265"/>
          </a:xfrm>
          <a:prstGeom prst="rect">
            <a:avLst/>
          </a:prstGeom>
        </p:spPr>
        <p:txBody>
          <a:bodyPr wrap="square">
            <a:noAutofit/>
          </a:bodyPr>
          <a:lstStyle/>
          <a:p>
            <a:pPr lvl="0" algn="l">
              <a:buClrTx/>
              <a:buSzTx/>
              <a:buFontTx/>
            </a:pPr>
            <a:endParaRPr lang="zh-CN" altLang="en-US" sz="28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5" name="文本框 24"/>
          <p:cNvSpPr txBox="1"/>
          <p:nvPr/>
        </p:nvSpPr>
        <p:spPr>
          <a:xfrm>
            <a:off x="5633085" y="4488071"/>
            <a:ext cx="2143760" cy="521970"/>
          </a:xfrm>
          <a:prstGeom prst="rect">
            <a:avLst/>
          </a:prstGeom>
        </p:spPr>
        <p:txBody>
          <a:bodyPr wrap="square">
            <a:spAutoFit/>
          </a:bodyPr>
          <a:lstStyle/>
          <a:p>
            <a:pPr algn="ctr"/>
            <a:r>
              <a:rPr lang="en-US" altLang="zh-CN" sz="2800" dirty="0">
                <a:latin typeface="Times New Roman" panose="02020603050405020304" pitchFamily="18" charset="0"/>
                <a:ea typeface="微软雅黑" panose="020B0503020204020204" charset="-122"/>
                <a:cs typeface="Times New Roman" panose="02020603050405020304" pitchFamily="18" charset="0"/>
              </a:rPr>
              <a:t>w</a:t>
            </a:r>
            <a:r>
              <a:rPr lang="zh-CN" altLang="en-US" sz="2800" dirty="0">
                <a:latin typeface="Times New Roman" panose="02020603050405020304" pitchFamily="18" charset="0"/>
                <a:ea typeface="微软雅黑" panose="020B0503020204020204" charset="-122"/>
                <a:cs typeface="Times New Roman" panose="02020603050405020304" pitchFamily="18" charset="0"/>
              </a:rPr>
              <a:t>ork in pairs</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25"/>
          <p:cNvSpPr txBox="1"/>
          <p:nvPr/>
        </p:nvSpPr>
        <p:spPr>
          <a:xfrm>
            <a:off x="8161020" y="4483755"/>
            <a:ext cx="2092960"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(sb) off</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26"/>
          <p:cNvSpPr txBox="1"/>
          <p:nvPr/>
        </p:nvSpPr>
        <p:spPr>
          <a:xfrm>
            <a:off x="2638983" y="5144594"/>
            <a:ext cx="2476305" cy="523220"/>
          </a:xfrm>
          <a:prstGeom prst="rect">
            <a:avLst/>
          </a:prstGeom>
        </p:spPr>
        <p:txBody>
          <a:bodyPr wrap="square">
            <a:spAutoFit/>
          </a:bodyPr>
          <a:lstStyle/>
          <a:p>
            <a:pPr algn="ctr"/>
            <a:r>
              <a:rPr lang="zh-CN" altLang="en-US" sz="2800" dirty="0">
                <a:latin typeface="Times New Roman" panose="02020603050405020304" pitchFamily="18" charset="0"/>
                <a:ea typeface="微软雅黑" panose="020B0503020204020204" charset="-122"/>
                <a:cs typeface="Times New Roman" panose="02020603050405020304" pitchFamily="18" charset="0"/>
              </a:rPr>
              <a:t>group of two</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8" name="文本框 27"/>
          <p:cNvSpPr txBox="1"/>
          <p:nvPr/>
        </p:nvSpPr>
        <p:spPr>
          <a:xfrm>
            <a:off x="2510472" y="5906522"/>
            <a:ext cx="2734945" cy="521970"/>
          </a:xfrm>
          <a:prstGeom prst="rect">
            <a:avLst/>
          </a:prstGeom>
        </p:spPr>
        <p:txBody>
          <a:bodyPr wrap="square">
            <a:spAutoFit/>
          </a:bodyPr>
          <a:lstStyle/>
          <a:p>
            <a:pPr algn="l"/>
            <a:r>
              <a:rPr lang="en-US" sz="2800" dirty="0">
                <a:latin typeface="Times New Roman" panose="02020603050405020304" pitchFamily="18" charset="0"/>
                <a:ea typeface="微软雅黑" panose="020B0503020204020204" charset="-122"/>
                <a:cs typeface="Times New Roman" panose="02020603050405020304" pitchFamily="18" charset="0"/>
              </a:rPr>
              <a:t>spoken</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English</a:t>
            </a:r>
            <a:endParaRPr lang="en-US" altLang="zh-CN"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29" name="文本框 28"/>
          <p:cNvSpPr txBox="1"/>
          <p:nvPr/>
        </p:nvSpPr>
        <p:spPr>
          <a:xfrm>
            <a:off x="5524779" y="5907018"/>
            <a:ext cx="2252345" cy="521970"/>
          </a:xfrm>
          <a:prstGeom prst="rect">
            <a:avLst/>
          </a:prstGeom>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verbal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0" name="文本框 29"/>
          <p:cNvSpPr txBox="1"/>
          <p:nvPr/>
        </p:nvSpPr>
        <p:spPr>
          <a:xfrm>
            <a:off x="8526462" y="5817870"/>
            <a:ext cx="2252345" cy="521970"/>
          </a:xfrm>
          <a:prstGeom prst="rect">
            <a:avLst/>
          </a:prstGeom>
        </p:spPr>
        <p:txBody>
          <a:bodyPr wrap="square">
            <a:spAutoFit/>
          </a:bodyPr>
          <a:lstStyle/>
          <a:p>
            <a:pPr algn="l"/>
            <a:r>
              <a:rPr lang="en-US" altLang="zh-CN" sz="2800" dirty="0">
                <a:latin typeface="Times New Roman" panose="02020603050405020304" pitchFamily="18" charset="0"/>
                <a:ea typeface="微软雅黑" panose="020B0503020204020204" charset="-122"/>
                <a:cs typeface="Times New Roman" panose="02020603050405020304" pitchFamily="18" charset="0"/>
              </a:rPr>
              <a:t>oral</a:t>
            </a:r>
            <a:r>
              <a:rPr lang="zh-CN" altLang="en-US" sz="2800" dirty="0">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a:latin typeface="Times New Roman" panose="02020603050405020304" pitchFamily="18" charset="0"/>
                <a:ea typeface="微软雅黑" panose="020B0503020204020204" charset="-122"/>
                <a:cs typeface="Times New Roman" panose="02020603050405020304" pitchFamily="18" charset="0"/>
              </a:rPr>
              <a:t>E</a:t>
            </a:r>
            <a:r>
              <a:rPr lang="zh-CN" altLang="en-US" sz="2800" dirty="0">
                <a:latin typeface="Times New Roman" panose="02020603050405020304" pitchFamily="18" charset="0"/>
                <a:ea typeface="微软雅黑" panose="020B0503020204020204" charset="-122"/>
                <a:cs typeface="Times New Roman" panose="02020603050405020304" pitchFamily="18" charset="0"/>
              </a:rPr>
              <a:t>nglish</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5" name="文本框 34"/>
          <p:cNvSpPr txBox="1"/>
          <p:nvPr/>
        </p:nvSpPr>
        <p:spPr>
          <a:xfrm>
            <a:off x="408188" y="2458724"/>
            <a:ext cx="1745847"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外教</a:t>
            </a:r>
            <a:endParaRPr lang="zh-CN" altLang="en-US" sz="2800" b="1" dirty="0"/>
          </a:p>
        </p:txBody>
      </p:sp>
      <p:sp>
        <p:nvSpPr>
          <p:cNvPr id="37" name="文本框 36"/>
          <p:cNvSpPr txBox="1"/>
          <p:nvPr/>
        </p:nvSpPr>
        <p:spPr>
          <a:xfrm>
            <a:off x="2239326" y="2458909"/>
            <a:ext cx="1739583"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Mr. Ryan</a:t>
            </a:r>
            <a:endParaRPr lang="en-US" altLang="zh-CN" sz="2800"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3978910" y="2464342"/>
            <a:ext cx="4764297"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 English-speaking instructor</a:t>
            </a:r>
            <a:endParaRPr lang="zh-CN" altLang="en-US" sz="2800" dirty="0"/>
          </a:p>
        </p:txBody>
      </p:sp>
      <p:sp>
        <p:nvSpPr>
          <p:cNvPr id="3" name="文本框 2"/>
          <p:cNvSpPr txBox="1"/>
          <p:nvPr/>
        </p:nvSpPr>
        <p:spPr>
          <a:xfrm>
            <a:off x="8393693" y="2485317"/>
            <a:ext cx="3360234"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foreign teacher</a:t>
            </a:r>
            <a:endParaRPr lang="zh-CN" altLang="en-US" sz="2800" dirty="0">
              <a:latin typeface="Times New Roman" panose="02020603050405020304" pitchFamily="18" charset="0"/>
              <a:cs typeface="Times New Roman" panose="02020603050405020304" pitchFamily="18" charset="0"/>
            </a:endParaRPr>
          </a:p>
        </p:txBody>
      </p:sp>
      <p:sp>
        <p:nvSpPr>
          <p:cNvPr id="4" name="矩形 3"/>
          <p:cNvSpPr/>
          <p:nvPr/>
        </p:nvSpPr>
        <p:spPr>
          <a:xfrm>
            <a:off x="2510472" y="831689"/>
            <a:ext cx="6458585" cy="521970"/>
          </a:xfrm>
          <a:prstGeom prst="rect">
            <a:avLst/>
          </a:prstGeom>
          <a:noFill/>
        </p:spPr>
        <p:txBody>
          <a:bodyPr wrap="square" lIns="91440" tIns="45720" rIns="91440" bIns="45720">
            <a:spAutoFit/>
          </a:bodyPr>
          <a:lstStyle/>
          <a:p>
            <a:pPr algn="ctr"/>
            <a:r>
              <a:rPr lang="en-US" altLang="zh-CN" sz="2800" b="1" dirty="0">
                <a:ln w="6600">
                  <a:solidFill>
                    <a:schemeClr val="accent2"/>
                  </a:solidFill>
                  <a:prstDash val="solid"/>
                </a:ln>
                <a:solidFill>
                  <a:srgbClr val="FF0000"/>
                </a:solidFill>
                <a:effectLst>
                  <a:outerShdw dist="38100" dir="2700000" algn="tl" rotWithShape="0">
                    <a:schemeClr val="accent2"/>
                  </a:outerShdw>
                </a:effectLst>
              </a:rPr>
              <a:t>1.How to express key words?</a:t>
            </a:r>
            <a:endParaRPr lang="en-US" altLang="zh-CN" sz="2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5" name="文本框 4"/>
          <p:cNvSpPr txBox="1"/>
          <p:nvPr/>
        </p:nvSpPr>
        <p:spPr>
          <a:xfrm>
            <a:off x="5374799" y="5144697"/>
            <a:ext cx="2143760" cy="523220"/>
          </a:xfrm>
          <a:prstGeom prst="rect">
            <a:avLst/>
          </a:prstGeom>
          <a:noFill/>
        </p:spPr>
        <p:txBody>
          <a:bodyPr wrap="square">
            <a:spAutoFit/>
          </a:bodyPr>
          <a:lstStyle/>
          <a:p>
            <a:pPr algn="l"/>
            <a:r>
              <a:rPr lang="zh-CN" altLang="en-US" sz="2800" dirty="0">
                <a:latin typeface="Times New Roman" panose="02020603050405020304" pitchFamily="18" charset="0"/>
                <a:ea typeface="微软雅黑" panose="020B0503020204020204" charset="-122"/>
                <a:cs typeface="Times New Roman" panose="02020603050405020304" pitchFamily="18" charset="0"/>
              </a:rPr>
              <a:t>pair </a:t>
            </a:r>
            <a:r>
              <a:rPr lang="en-US" altLang="zh-CN" sz="2800" dirty="0">
                <a:latin typeface="Times New Roman" panose="02020603050405020304" pitchFamily="18" charset="0"/>
                <a:ea typeface="微软雅黑" panose="020B0503020204020204" charset="-122"/>
                <a:cs typeface="Times New Roman" panose="02020603050405020304" pitchFamily="18" charset="0"/>
              </a:rPr>
              <a:t>up</a:t>
            </a:r>
            <a:endParaRPr lang="zh-CN" altLang="en-US" sz="28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a:off x="1455326" y="1695043"/>
            <a:ext cx="10080704" cy="523220"/>
          </a:xfrm>
          <a:prstGeom prst="rect">
            <a:avLst/>
          </a:prstGeom>
          <a:noFill/>
        </p:spPr>
        <p:txBody>
          <a:bodyPr wrap="square" rtlCol="0">
            <a:spAutoFit/>
          </a:bodyPr>
          <a:lstStyle/>
          <a:p>
            <a:r>
              <a:rPr lang="zh-CN" altLang="en-US" sz="2800" b="1" dirty="0">
                <a:solidFill>
                  <a:srgbClr val="FF0000"/>
                </a:solidFill>
                <a:latin typeface="Times New Roman" panose="02020603050405020304" pitchFamily="18" charset="0"/>
                <a:cs typeface="Times New Roman" panose="02020603050405020304" pitchFamily="18" charset="0"/>
              </a:rPr>
              <a:t>外教</a:t>
            </a:r>
            <a:r>
              <a:rPr lang="en-US" altLang="zh-CN" sz="2800" b="1" dirty="0">
                <a:latin typeface="Times New Roman" panose="02020603050405020304" pitchFamily="18" charset="0"/>
                <a:cs typeface="Times New Roman" panose="02020603050405020304" pitchFamily="18" charset="0"/>
              </a:rPr>
              <a:t>Ryan</a:t>
            </a:r>
            <a:r>
              <a:rPr lang="zh-CN" altLang="en-US" sz="2800" b="1" dirty="0">
                <a:latin typeface="Times New Roman" panose="02020603050405020304" pitchFamily="18" charset="0"/>
                <a:cs typeface="Times New Roman" panose="02020603050405020304" pitchFamily="18" charset="0"/>
              </a:rPr>
              <a:t>准备</a:t>
            </a:r>
            <a:r>
              <a:rPr lang="zh-CN" altLang="en-US" sz="2800" b="1" dirty="0">
                <a:solidFill>
                  <a:srgbClr val="FF00FF"/>
                </a:solidFill>
                <a:latin typeface="Times New Roman" panose="02020603050405020304" pitchFamily="18" charset="0"/>
                <a:cs typeface="Times New Roman" panose="02020603050405020304" pitchFamily="18" charset="0"/>
              </a:rPr>
              <a:t>将</a:t>
            </a:r>
            <a:r>
              <a:rPr lang="zh-CN" altLang="en-US" sz="2800" b="1" dirty="0">
                <a:latin typeface="Times New Roman" panose="02020603050405020304" pitchFamily="18" charset="0"/>
                <a:cs typeface="Times New Roman" panose="02020603050405020304" pitchFamily="18" charset="0"/>
              </a:rPr>
              <a:t>学生</a:t>
            </a:r>
            <a:r>
              <a:rPr lang="zh-CN" altLang="en-US" sz="2800" b="1" dirty="0">
                <a:solidFill>
                  <a:srgbClr val="FF0000"/>
                </a:solidFill>
                <a:latin typeface="Times New Roman" panose="02020603050405020304" pitchFamily="18" charset="0"/>
                <a:cs typeface="Times New Roman" panose="02020603050405020304" pitchFamily="18" charset="0"/>
              </a:rPr>
              <a:t>随机分为两人一组</a:t>
            </a:r>
            <a:r>
              <a:rPr lang="zh-CN" altLang="en-US" sz="2800" b="1" dirty="0">
                <a:latin typeface="Times New Roman" panose="02020603050405020304" pitchFamily="18" charset="0"/>
                <a:cs typeface="Times New Roman" panose="02020603050405020304" pitchFamily="18" charset="0"/>
              </a:rPr>
              <a:t>，让大家</a:t>
            </a:r>
            <a:r>
              <a:rPr lang="zh-CN" altLang="en-US" sz="2800" b="1" dirty="0">
                <a:solidFill>
                  <a:srgbClr val="0000CC"/>
                </a:solidFill>
                <a:latin typeface="Times New Roman" panose="02020603050405020304" pitchFamily="18" charset="0"/>
                <a:cs typeface="Times New Roman" panose="02020603050405020304" pitchFamily="18" charset="0"/>
              </a:rPr>
              <a:t>课后</a:t>
            </a:r>
            <a:r>
              <a:rPr lang="zh-CN" altLang="en-US" sz="2800" b="1" dirty="0">
                <a:solidFill>
                  <a:srgbClr val="FF0000"/>
                </a:solidFill>
                <a:latin typeface="Times New Roman" panose="02020603050405020304" pitchFamily="18" charset="0"/>
                <a:cs typeface="Times New Roman" panose="02020603050405020304" pitchFamily="18" charset="0"/>
              </a:rPr>
              <a:t>练习口语</a:t>
            </a:r>
            <a:r>
              <a:rPr lang="zh-CN" altLang="en-US" sz="2800" b="1"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767965" y="4487684"/>
            <a:ext cx="3070225"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group sb.in pairs</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46355" y="82550"/>
            <a:ext cx="5895340" cy="58356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3 F</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ind a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8" name="箭头: 燕尾形 7"/>
          <p:cNvSpPr/>
          <p:nvPr/>
        </p:nvSpPr>
        <p:spPr>
          <a:xfrm>
            <a:off x="5042737" y="350213"/>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020606" y="109318"/>
            <a:ext cx="4373787" cy="584775"/>
          </a:xfrm>
          <a:prstGeom prst="rect">
            <a:avLst/>
          </a:prstGeom>
          <a:noFill/>
        </p:spPr>
        <p:txBody>
          <a:bodyPr wrap="square">
            <a:spAutoFit/>
          </a:bodyPr>
          <a:lstStyle/>
          <a:p>
            <a:r>
              <a:rPr lang="en-CA" altLang="zh-CN" sz="18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ppt_y</p:attrName>
                                        </p:attrNameLst>
                                      </p:cBhvr>
                                      <p:tavLst>
                                        <p:tav tm="0">
                                          <p:val>
                                            <p:strVal val="#ppt_y+#ppt_h*1.125000"/>
                                          </p:val>
                                        </p:tav>
                                        <p:tav tm="100000">
                                          <p:val>
                                            <p:strVal val="#ppt_y"/>
                                          </p:val>
                                        </p:tav>
                                      </p:tavLst>
                                    </p:anim>
                                    <p:animEffect transition="in" filter="wipe(up)">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p:tgtEl>
                                          <p:spTgt spid="21"/>
                                        </p:tgtEl>
                                        <p:attrNameLst>
                                          <p:attrName>ppt_y</p:attrName>
                                        </p:attrNameLst>
                                      </p:cBhvr>
                                      <p:tavLst>
                                        <p:tav tm="0">
                                          <p:val>
                                            <p:strVal val="#ppt_y+#ppt_h*1.125000"/>
                                          </p:val>
                                        </p:tav>
                                        <p:tav tm="100000">
                                          <p:val>
                                            <p:strVal val="#ppt_y"/>
                                          </p:val>
                                        </p:tav>
                                      </p:tavLst>
                                    </p:anim>
                                    <p:animEffect transition="in" filter="wipe(up)">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nodePh="1">
                                  <p:stCondLst>
                                    <p:cond delay="0"/>
                                  </p:stCondLst>
                                  <p:endCondLst>
                                    <p:cond evt="begin" delay="0">
                                      <p:tn val="83"/>
                                    </p:cond>
                                  </p:end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ppt_y</p:attrName>
                                        </p:attrNameLst>
                                      </p:cBhvr>
                                      <p:tavLst>
                                        <p:tav tm="0">
                                          <p:val>
                                            <p:strVal val="#ppt_y+#ppt_h*1.125000"/>
                                          </p:val>
                                        </p:tav>
                                        <p:tav tm="100000">
                                          <p:val>
                                            <p:strVal val="#ppt_y"/>
                                          </p:val>
                                        </p:tav>
                                      </p:tavLst>
                                    </p:anim>
                                    <p:animEffect transition="in" filter="wipe(up)">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p:tgtEl>
                                          <p:spTgt spid="26"/>
                                        </p:tgtEl>
                                        <p:attrNameLst>
                                          <p:attrName>ppt_y</p:attrName>
                                        </p:attrNameLst>
                                      </p:cBhvr>
                                      <p:tavLst>
                                        <p:tav tm="0">
                                          <p:val>
                                            <p:strVal val="#ppt_y+#ppt_h*1.125000"/>
                                          </p:val>
                                        </p:tav>
                                        <p:tav tm="100000">
                                          <p:val>
                                            <p:strVal val="#ppt_y"/>
                                          </p:val>
                                        </p:tav>
                                      </p:tavLst>
                                    </p:anim>
                                    <p:animEffect transition="in" filter="wipe(up)">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p:tgtEl>
                                          <p:spTgt spid="27"/>
                                        </p:tgtEl>
                                        <p:attrNameLst>
                                          <p:attrName>ppt_y</p:attrName>
                                        </p:attrNameLst>
                                      </p:cBhvr>
                                      <p:tavLst>
                                        <p:tav tm="0">
                                          <p:val>
                                            <p:strVal val="#ppt_y+#ppt_h*1.125000"/>
                                          </p:val>
                                        </p:tav>
                                        <p:tav tm="100000">
                                          <p:val>
                                            <p:strVal val="#ppt_y"/>
                                          </p:val>
                                        </p:tav>
                                      </p:tavLst>
                                    </p:anim>
                                    <p:animEffect transition="in" filter="wipe(up)">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xEl>
                                              <p:pRg st="0" end="0"/>
                                            </p:txEl>
                                          </p:spTgt>
                                        </p:tgtEl>
                                        <p:attrNameLst>
                                          <p:attrName>style.visibility</p:attrName>
                                        </p:attrNameLst>
                                      </p:cBhvr>
                                      <p:to>
                                        <p:strVal val="visible"/>
                                      </p:to>
                                    </p:set>
                                    <p:anim calcmode="lin" valueType="num">
                                      <p:cBhvr additive="base">
                                        <p:cTn id="1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ppt_x"/>
                                          </p:val>
                                        </p:tav>
                                        <p:tav tm="100000">
                                          <p:val>
                                            <p:strVal val="#ppt_x"/>
                                          </p:val>
                                        </p:tav>
                                      </p:tavLst>
                                    </p:anim>
                                    <p:anim calcmode="lin" valueType="num">
                                      <p:cBhvr additive="base">
                                        <p:cTn id="1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p:tgtEl>
                                          <p:spTgt spid="28"/>
                                        </p:tgtEl>
                                        <p:attrNameLst>
                                          <p:attrName>ppt_y</p:attrName>
                                        </p:attrNameLst>
                                      </p:cBhvr>
                                      <p:tavLst>
                                        <p:tav tm="0">
                                          <p:val>
                                            <p:strVal val="#ppt_y+#ppt_h*1.125000"/>
                                          </p:val>
                                        </p:tav>
                                        <p:tav tm="100000">
                                          <p:val>
                                            <p:strVal val="#ppt_y"/>
                                          </p:val>
                                        </p:tav>
                                      </p:tavLst>
                                    </p:anim>
                                    <p:animEffect transition="in" filter="wipe(up)">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p:tgtEl>
                                          <p:spTgt spid="29"/>
                                        </p:tgtEl>
                                        <p:attrNameLst>
                                          <p:attrName>ppt_y</p:attrName>
                                        </p:attrNameLst>
                                      </p:cBhvr>
                                      <p:tavLst>
                                        <p:tav tm="0">
                                          <p:val>
                                            <p:strVal val="#ppt_y+#ppt_h*1.125000"/>
                                          </p:val>
                                        </p:tav>
                                        <p:tav tm="100000">
                                          <p:val>
                                            <p:strVal val="#ppt_y"/>
                                          </p:val>
                                        </p:tav>
                                      </p:tavLst>
                                    </p:anim>
                                    <p:animEffect transition="in" filter="wipe(up)">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p:tgtEl>
                                          <p:spTgt spid="30"/>
                                        </p:tgtEl>
                                        <p:attrNameLst>
                                          <p:attrName>ppt_y</p:attrName>
                                        </p:attrNameLst>
                                      </p:cBhvr>
                                      <p:tavLst>
                                        <p:tav tm="0">
                                          <p:val>
                                            <p:strVal val="#ppt_y+#ppt_h*1.125000"/>
                                          </p:val>
                                        </p:tav>
                                        <p:tav tm="100000">
                                          <p:val>
                                            <p:strVal val="#ppt_y"/>
                                          </p:val>
                                        </p:tav>
                                      </p:tavLst>
                                    </p:anim>
                                    <p:animEffect transition="in" filter="wipe(up)">
                                      <p:cBhvr>
                                        <p:cTn id="1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9" grpId="0"/>
      <p:bldP spid="19"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5" grpId="0"/>
      <p:bldP spid="37" grpId="0"/>
      <p:bldP spid="38" grpId="0"/>
      <p:bldP spid="3" grpId="0"/>
      <p:bldP spid="4" grpId="0"/>
      <p:bldP spid="13" grpId="0"/>
      <p:bldP spid="2" grpId="0"/>
      <p:bldP spid="6" grpId="0"/>
      <p:bldP spid="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0606" y="1139819"/>
            <a:ext cx="6867838" cy="3904565"/>
          </a:xfrm>
          <a:prstGeom prst="rect">
            <a:avLst/>
          </a:prstGeom>
        </p:spPr>
      </p:pic>
      <p:sp>
        <p:nvSpPr>
          <p:cNvPr id="12" name="文本框 11"/>
          <p:cNvSpPr txBox="1"/>
          <p:nvPr/>
        </p:nvSpPr>
        <p:spPr>
          <a:xfrm>
            <a:off x="3517278" y="5404175"/>
            <a:ext cx="4890742" cy="1231106"/>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1.</a:t>
            </a:r>
            <a:r>
              <a:rPr lang="zh-CN" altLang="en-US" sz="2800" b="1" dirty="0">
                <a:solidFill>
                  <a:srgbClr val="FF0000"/>
                </a:solidFill>
                <a:latin typeface="Times New Roman" panose="02020603050405020304" pitchFamily="18" charset="0"/>
                <a:cs typeface="Times New Roman" panose="02020603050405020304" pitchFamily="18" charset="0"/>
              </a:rPr>
              <a:t>要点遗漏。</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2.</a:t>
            </a:r>
            <a:r>
              <a:rPr lang="zh-CN" altLang="en-US" sz="2800" b="1" dirty="0">
                <a:solidFill>
                  <a:srgbClr val="FF0000"/>
                </a:solidFill>
                <a:latin typeface="Times New Roman" panose="02020603050405020304" pitchFamily="18" charset="0"/>
                <a:cs typeface="Times New Roman" panose="02020603050405020304" pitchFamily="18" charset="0"/>
              </a:rPr>
              <a:t>中式英语。</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zh-CN" altLang="en-US" dirty="0"/>
              <a:t>。</a:t>
            </a:r>
            <a:endParaRPr lang="zh-CN" altLang="en-US" dirty="0"/>
          </a:p>
        </p:txBody>
      </p:sp>
      <p:sp>
        <p:nvSpPr>
          <p:cNvPr id="13" name="文本框 12"/>
          <p:cNvSpPr txBox="1"/>
          <p:nvPr/>
        </p:nvSpPr>
        <p:spPr>
          <a:xfrm>
            <a:off x="6503267" y="5033346"/>
            <a:ext cx="4059044" cy="52197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en-US" dirty="0"/>
          </a:p>
        </p:txBody>
      </p:sp>
      <p:sp>
        <p:nvSpPr>
          <p:cNvPr id="14" name="文本框 13"/>
          <p:cNvSpPr txBox="1"/>
          <p:nvPr/>
        </p:nvSpPr>
        <p:spPr>
          <a:xfrm>
            <a:off x="5798834" y="2791275"/>
            <a:ext cx="1895709" cy="800219"/>
          </a:xfrm>
          <a:prstGeom prst="rect">
            <a:avLst/>
          </a:prstGeom>
          <a:noFill/>
        </p:spPr>
        <p:txBody>
          <a:bodyPr wrap="square" rtlCol="0">
            <a:spAutoFit/>
          </a:bodyPr>
          <a:lstStyle/>
          <a:p>
            <a:endParaRPr lang="en-US" altLang="zh-CN" sz="2800" b="1" dirty="0">
              <a:solidFill>
                <a:srgbClr val="FF0000"/>
              </a:solidFill>
            </a:endParaRPr>
          </a:p>
          <a:p>
            <a:endParaRPr lang="zh-CN" altLang="en-US" dirty="0"/>
          </a:p>
        </p:txBody>
      </p:sp>
      <p:sp>
        <p:nvSpPr>
          <p:cNvPr id="10" name="文本框 9"/>
          <p:cNvSpPr txBox="1"/>
          <p:nvPr/>
        </p:nvSpPr>
        <p:spPr>
          <a:xfrm>
            <a:off x="3625200" y="5558114"/>
            <a:ext cx="1583473" cy="523220"/>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A </a:t>
            </a:r>
            <a:r>
              <a:rPr lang="zh-CN" altLang="en-US" sz="2800" b="1" dirty="0">
                <a:solidFill>
                  <a:srgbClr val="0000CC"/>
                </a:solidFill>
                <a:latin typeface="Times New Roman" panose="02020603050405020304" pitchFamily="18" charset="0"/>
                <a:cs typeface="Times New Roman" panose="02020603050405020304" pitchFamily="18" charset="0"/>
              </a:rPr>
              <a:t>同学</a:t>
            </a:r>
            <a:endParaRPr lang="zh-CN" altLang="en-US" sz="2800" b="1" dirty="0">
              <a:solidFill>
                <a:srgbClr val="0000CC"/>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0" y="337104"/>
            <a:ext cx="4807585" cy="584775"/>
          </a:xfrm>
          <a:prstGeom prst="rect">
            <a:avLst/>
          </a:prstGeom>
          <a:noFill/>
        </p:spPr>
        <p:txBody>
          <a:bodyPr wrap="squar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3</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Find</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 problem</a:t>
            </a:r>
            <a:endParaRPr lang="zh-CN" altLang="en-US" sz="3200" dirty="0"/>
          </a:p>
        </p:txBody>
      </p:sp>
      <p:sp>
        <p:nvSpPr>
          <p:cNvPr id="3" name="箭头: 燕尾形 2"/>
          <p:cNvSpPr/>
          <p:nvPr/>
        </p:nvSpPr>
        <p:spPr>
          <a:xfrm>
            <a:off x="5007377" y="633304"/>
            <a:ext cx="1797915" cy="23946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997889" y="375148"/>
            <a:ext cx="4401109" cy="584775"/>
          </a:xfrm>
          <a:prstGeom prst="rect">
            <a:avLst/>
          </a:prstGeom>
          <a:noFill/>
        </p:spPr>
        <p:txBody>
          <a:bodyPr wrap="square">
            <a:spAutoFit/>
          </a:bodyPr>
          <a:lstStyle/>
          <a:p>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Analyse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nodePh="1">
                                  <p:stCondLst>
                                    <p:cond delay="0"/>
                                  </p:stCondLst>
                                  <p:endCondLst>
                                    <p:cond evt="begin" delay="0">
                                      <p:tn val="47"/>
                                    </p:cond>
                                  </p:end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P spid="2" grpId="0"/>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360" y="5536726"/>
            <a:ext cx="11240429"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00360" y="5006258"/>
            <a:ext cx="11935522"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我不认为以随机的方式</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in a random way</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 进行分组练习</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work in pair</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是个好主意。</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175" y="1765154"/>
            <a:ext cx="11913220" cy="95313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得知</a:t>
            </a:r>
            <a:r>
              <a:rPr lang="en-US" altLang="zh-CN" sz="2800" b="1" dirty="0">
                <a:latin typeface="Times New Roman" panose="02020603050405020304" pitchFamily="18" charset="0"/>
                <a:cs typeface="Times New Roman" panose="02020603050405020304" pitchFamily="18" charset="0"/>
              </a:rPr>
              <a:t>(Learning that )</a:t>
            </a:r>
            <a:r>
              <a:rPr lang="zh-CN" altLang="en-US" sz="2800" b="1" dirty="0">
                <a:latin typeface="Times New Roman" panose="02020603050405020304" pitchFamily="18" charset="0"/>
                <a:cs typeface="Times New Roman" panose="02020603050405020304" pitchFamily="18" charset="0"/>
              </a:rPr>
              <a:t>你想把我们随机</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randomly</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两人分组</a:t>
            </a:r>
            <a:r>
              <a:rPr lang="en-CA"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sym typeface="+mn-ea"/>
              </a:rPr>
              <a:t>group us in pairs</a:t>
            </a:r>
            <a:r>
              <a:rPr lang="en-CA"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进行课后口语训练</a:t>
            </a:r>
            <a:r>
              <a:rPr lang="en-US"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spoken English </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，我不认为它是一个好主意。</a:t>
            </a:r>
            <a:endParaRPr lang="zh-CN" altLang="en-US" sz="28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00360" y="3005681"/>
            <a:ext cx="12255191" cy="954107"/>
          </a:xfrm>
          <a:prstGeom prst="rect">
            <a:avLst/>
          </a:prstGeom>
          <a:noFill/>
        </p:spPr>
        <p:txBody>
          <a:bodyPr wrap="square" rtlCol="0">
            <a:spAutoFit/>
          </a:bodyPr>
          <a:lstStyle/>
          <a:p>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Learning that you intend </a:t>
            </a:r>
            <a:r>
              <a:rPr lang="en-US" altLang="zh-CN" sz="2800" b="1" dirty="0">
                <a:solidFill>
                  <a:srgbClr val="FF0000"/>
                </a:solidFill>
                <a:latin typeface="Times New Roman" panose="02020603050405020304" pitchFamily="18" charset="0"/>
                <a:cs typeface="Times New Roman" panose="02020603050405020304" pitchFamily="18" charset="0"/>
              </a:rPr>
              <a:t>to randomly group us in pairs to </a:t>
            </a:r>
            <a:r>
              <a:rPr lang="en-US" altLang="zh-CN" sz="2800" b="1" dirty="0" err="1">
                <a:solidFill>
                  <a:srgbClr val="FF0000"/>
                </a:solidFill>
                <a:latin typeface="Times New Roman" panose="02020603050405020304" pitchFamily="18" charset="0"/>
                <a:cs typeface="Times New Roman" panose="02020603050405020304" pitchFamily="18" charset="0"/>
              </a:rPr>
              <a:t>practise</a:t>
            </a:r>
            <a:r>
              <a:rPr lang="en-US" altLang="zh-CN" sz="2800" b="1" dirty="0">
                <a:solidFill>
                  <a:srgbClr val="FF0000"/>
                </a:solidFill>
                <a:latin typeface="Times New Roman" panose="02020603050405020304" pitchFamily="18" charset="0"/>
                <a:cs typeface="Times New Roman" panose="02020603050405020304" pitchFamily="18" charset="0"/>
              </a:rPr>
              <a:t> spoken English after class, </a:t>
            </a:r>
            <a:r>
              <a:rPr lang="en-US" altLang="zh-CN" sz="2800" b="1" dirty="0">
                <a:latin typeface="Times New Roman" panose="02020603050405020304" pitchFamily="18" charset="0"/>
                <a:cs typeface="Times New Roman" panose="02020603050405020304" pitchFamily="18" charset="0"/>
              </a:rPr>
              <a:t>I don’t think it’s a good idea.</a:t>
            </a:r>
            <a:endParaRPr lang="zh-CN" altLang="en-US" dirty="0"/>
          </a:p>
        </p:txBody>
      </p:sp>
      <p:sp>
        <p:nvSpPr>
          <p:cNvPr id="10" name="文本框 9"/>
          <p:cNvSpPr txBox="1"/>
          <p:nvPr/>
        </p:nvSpPr>
        <p:spPr>
          <a:xfrm>
            <a:off x="128239" y="897635"/>
            <a:ext cx="3504100"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Skill1</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：平铺直叙</a:t>
            </a:r>
            <a:endParaRPr lang="zh-CN" altLang="en-US" sz="3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00360" y="4299223"/>
            <a:ext cx="3709824" cy="584775"/>
          </a:xfrm>
          <a:prstGeom prst="rect">
            <a:avLst/>
          </a:prstGeom>
          <a:noFill/>
        </p:spPr>
        <p:txBody>
          <a:bodyPr wrap="square">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Skill2: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开门见山</a:t>
            </a:r>
            <a:endParaRPr lang="zh-CN" altLang="en-US" sz="3200" dirty="0"/>
          </a:p>
        </p:txBody>
      </p:sp>
      <p:sp>
        <p:nvSpPr>
          <p:cNvPr id="13" name="文本框 12"/>
          <p:cNvSpPr txBox="1"/>
          <p:nvPr/>
        </p:nvSpPr>
        <p:spPr>
          <a:xfrm>
            <a:off x="128239" y="5974802"/>
            <a:ext cx="11935522"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don’t</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think</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it’s</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微软雅黑" panose="020B0503020204020204" charset="-122"/>
                <a:cs typeface="Times New Roman" panose="02020603050405020304" pitchFamily="18" charset="0"/>
                <a:sym typeface="+mn-ea"/>
              </a:rPr>
              <a:t>fantastic </a:t>
            </a:r>
            <a:r>
              <a:rPr lang="en-US" altLang="zh-CN" sz="2800" b="1" dirty="0">
                <a:latin typeface="Times New Roman" panose="02020603050405020304" pitchFamily="18" charset="0"/>
                <a:cs typeface="Times New Roman" panose="02020603050405020304" pitchFamily="18" charset="0"/>
              </a:rPr>
              <a:t>idea</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to </a:t>
            </a:r>
            <a:r>
              <a:rPr lang="en-US" altLang="zh-CN" sz="2800" b="1" dirty="0">
                <a:solidFill>
                  <a:srgbClr val="0000CC"/>
                </a:solidFill>
                <a:latin typeface="Times New Roman" panose="02020603050405020304" pitchFamily="18" charset="0"/>
                <a:cs typeface="Times New Roman" panose="02020603050405020304" pitchFamily="18" charset="0"/>
              </a:rPr>
              <a:t>work in pairs in a random way</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14" name="矩形 13"/>
          <p:cNvSpPr/>
          <p:nvPr/>
        </p:nvSpPr>
        <p:spPr>
          <a:xfrm>
            <a:off x="6467654" y="833965"/>
            <a:ext cx="4490909" cy="584775"/>
          </a:xfrm>
          <a:prstGeom prst="rect">
            <a:avLst/>
          </a:prstGeom>
          <a:noFill/>
        </p:spPr>
        <p:txBody>
          <a:bodyPr wrap="none" lIns="91440" tIns="45720" rIns="91440" bIns="45720">
            <a:spAutoFit/>
          </a:bodyPr>
          <a:lstStyle/>
          <a:p>
            <a:pPr algn="ct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Background </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altLang="zh-CN"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Purpose</a:t>
            </a:r>
            <a:r>
              <a:rPr lang="en-US" altLang="zh-CN"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6151021" y="153670"/>
            <a:ext cx="5331909" cy="584775"/>
          </a:xfrm>
          <a:prstGeom prst="rect">
            <a:avLst/>
          </a:prstGeom>
          <a:noFill/>
        </p:spPr>
        <p:txBody>
          <a:bodyPr wrap="none" rtlCol="0" anchor="t">
            <a:spAutoFit/>
          </a:bodyPr>
          <a:lstStyle/>
          <a:p>
            <a:pPr algn="ctr"/>
            <a:r>
              <a:rPr lang="en-US" altLang="zh-CN" sz="3200" b="1" dirty="0">
                <a:ln w="6600">
                  <a:solidFill>
                    <a:schemeClr val="accent2"/>
                  </a:solidFill>
                  <a:prstDash val="solid"/>
                </a:ln>
                <a:solidFill>
                  <a:srgbClr val="FF0000"/>
                </a:solidFill>
                <a:effectLst>
                  <a:outerShdw dist="38100" dir="2700000" algn="tl" rotWithShape="0">
                    <a:schemeClr val="accent2"/>
                  </a:outerShdw>
                </a:effectLst>
                <a:sym typeface="+mn-ea"/>
              </a:rPr>
              <a:t>How to structure </a:t>
            </a:r>
            <a:r>
              <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rPr>
              <a:t>Beginning</a:t>
            </a:r>
            <a:endParaRPr lang="en-CA" altLang="en-US" sz="3200" b="1" dirty="0">
              <a:ln w="6600">
                <a:solidFill>
                  <a:schemeClr val="accent2"/>
                </a:solidFill>
                <a:prstDash val="solid"/>
              </a:ln>
              <a:solidFill>
                <a:srgbClr val="FF00FF"/>
              </a:solidFill>
              <a:effectLst>
                <a:outerShdw dist="38100" dir="2700000" algn="tl" rotWithShape="0">
                  <a:schemeClr val="accent2"/>
                </a:outerShdw>
              </a:effectLst>
              <a:sym typeface="+mn-ea"/>
            </a:endParaRPr>
          </a:p>
        </p:txBody>
      </p:sp>
      <p:sp>
        <p:nvSpPr>
          <p:cNvPr id="15" name="文本框 14"/>
          <p:cNvSpPr txBox="1"/>
          <p:nvPr/>
        </p:nvSpPr>
        <p:spPr>
          <a:xfrm>
            <a:off x="100330" y="92075"/>
            <a:ext cx="5447325" cy="584775"/>
          </a:xfrm>
          <a:prstGeom prst="rect">
            <a:avLst/>
          </a:prstGeom>
          <a:noFill/>
        </p:spPr>
        <p:txBody>
          <a:bodyPr wrap="none" rtlCol="0" anchor="t">
            <a:spAutoFit/>
          </a:bodyPr>
          <a:lstStyle/>
          <a:p>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Activity </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4</a:t>
            </a:r>
            <a:r>
              <a:rPr lang="en-US"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a:t>
            </a:r>
            <a:r>
              <a:rPr lang="en-CA" altLang="en-US" sz="3200" b="1" dirty="0">
                <a:ln w="6600">
                  <a:solidFill>
                    <a:schemeClr val="accent2"/>
                  </a:solidFill>
                  <a:prstDash val="solid"/>
                </a:ln>
                <a:solidFill>
                  <a:srgbClr val="FFFFFF"/>
                </a:solidFill>
                <a:effectLst>
                  <a:outerShdw dist="38100" dir="2700000" algn="tl" rotWithShape="0">
                    <a:schemeClr val="accent2"/>
                  </a:outerShdw>
                </a:effectLst>
                <a:sym typeface="+mn-ea"/>
              </a:rPr>
              <a:t>Solve</a:t>
            </a:r>
            <a:r>
              <a:rPr lang="en-CA" altLang="zh-CN" sz="3200" b="1" dirty="0">
                <a:ln w="6600">
                  <a:solidFill>
                    <a:schemeClr val="accent2"/>
                  </a:solidFill>
                  <a:prstDash val="solid"/>
                </a:ln>
                <a:solidFill>
                  <a:srgbClr val="FFFFFF"/>
                </a:solidFill>
                <a:effectLst>
                  <a:outerShdw dist="38100" dir="2700000" algn="tl" rotWithShape="0">
                    <a:schemeClr val="accent2"/>
                  </a:outerShdw>
                </a:effectLst>
                <a:sym typeface="+mn-ea"/>
              </a:rPr>
              <a:t> the problem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3" grpId="0"/>
      <p:bldP spid="14" grpId="0"/>
      <p:bldP spid="5"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793" y="791150"/>
            <a:ext cx="11990207" cy="1384995"/>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我真的非常喜欢你的教学风格。</a:t>
            </a:r>
            <a:r>
              <a:rPr lang="zh-CN" altLang="en-US" sz="2800" b="1" dirty="0"/>
              <a:t>但是，能做一些相关</a:t>
            </a:r>
            <a:r>
              <a:rPr lang="en-US" altLang="zh-CN" sz="2800" b="1" dirty="0"/>
              <a:t>(</a:t>
            </a:r>
            <a:r>
              <a:rPr lang="en-US" altLang="zh-CN" sz="2800" b="1" dirty="0">
                <a:solidFill>
                  <a:srgbClr val="FF0000"/>
                </a:solidFill>
              </a:rPr>
              <a:t>relevant</a:t>
            </a:r>
            <a:r>
              <a:rPr lang="en-US" altLang="zh-CN" sz="2800" b="1" i="1" dirty="0">
                <a:solidFill>
                  <a:srgbClr val="FF0000"/>
                </a:solidFill>
                <a:latin typeface="Times New Roman" panose="02020603050405020304" pitchFamily="18" charset="0"/>
                <a:cs typeface="Times New Roman" panose="02020603050405020304" pitchFamily="18" charset="0"/>
              </a:rPr>
              <a:t> adjustments </a:t>
            </a:r>
            <a:r>
              <a:rPr lang="en-US" altLang="zh-CN" sz="2800" b="1" dirty="0"/>
              <a:t>)</a:t>
            </a:r>
            <a:endParaRPr lang="en-US" altLang="zh-CN" sz="2800" b="1" dirty="0"/>
          </a:p>
          <a:p>
            <a:r>
              <a:rPr lang="zh-CN" altLang="en-US" sz="2800" b="1" dirty="0"/>
              <a:t>调整将再好不过。</a:t>
            </a:r>
            <a:endParaRPr lang="zh-CN" altLang="en-US"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01793" y="1741079"/>
            <a:ext cx="12154828" cy="1231106"/>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a:t>
            </a:r>
            <a:r>
              <a:rPr lang="en-US" altLang="zh-CN" sz="2800" b="1" dirty="0">
                <a:solidFill>
                  <a:srgbClr val="FF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really appreciate </a:t>
            </a:r>
            <a:r>
              <a:rPr lang="en-US" altLang="zh-CN" sz="2800" b="1" dirty="0">
                <a:latin typeface="Times New Roman" panose="02020603050405020304" pitchFamily="18" charset="0"/>
                <a:cs typeface="Times New Roman" panose="02020603050405020304" pitchFamily="18" charset="0"/>
              </a:rPr>
              <a:t>your teaching style , but </a:t>
            </a:r>
            <a:r>
              <a:rPr lang="en-US" altLang="zh-CN" sz="2800" b="1" i="1" dirty="0">
                <a:latin typeface="Times New Roman" panose="02020603050405020304" pitchFamily="18" charset="0"/>
                <a:cs typeface="Times New Roman" panose="02020603050405020304" pitchFamily="18" charset="0"/>
              </a:rPr>
              <a:t>it would  be better if </a:t>
            </a:r>
            <a:r>
              <a:rPr lang="en-US" altLang="zh-CN" sz="2800" b="1" i="1" dirty="0">
                <a:solidFill>
                  <a:srgbClr val="FF00FF"/>
                </a:solidFill>
                <a:latin typeface="Times New Roman" panose="02020603050405020304" pitchFamily="18" charset="0"/>
                <a:cs typeface="Times New Roman" panose="02020603050405020304" pitchFamily="18" charset="0"/>
              </a:rPr>
              <a:t> </a:t>
            </a:r>
            <a:r>
              <a:rPr lang="en-US" altLang="zh-CN" sz="2800" b="1" i="1" dirty="0">
                <a:solidFill>
                  <a:srgbClr val="FF0000"/>
                </a:solidFill>
                <a:latin typeface="Times New Roman" panose="02020603050405020304" pitchFamily="18" charset="0"/>
                <a:cs typeface="Times New Roman" panose="02020603050405020304" pitchFamily="18" charset="0"/>
              </a:rPr>
              <a:t>some relevant adjustments could be made .</a:t>
            </a:r>
            <a:endParaRPr lang="en-US" altLang="zh-CN" sz="2800" b="1" i="1" dirty="0">
              <a:solidFill>
                <a:srgbClr val="FF0000"/>
              </a:solidFill>
              <a:latin typeface="Times New Roman" panose="02020603050405020304" pitchFamily="18" charset="0"/>
              <a:cs typeface="Times New Roman" panose="02020603050405020304" pitchFamily="18" charset="0"/>
            </a:endParaRPr>
          </a:p>
          <a:p>
            <a:endParaRPr lang="zh-CN" altLang="en-US" dirty="0"/>
          </a:p>
        </p:txBody>
      </p:sp>
      <p:sp>
        <p:nvSpPr>
          <p:cNvPr id="8" name="矩形 7"/>
          <p:cNvSpPr/>
          <p:nvPr/>
        </p:nvSpPr>
        <p:spPr>
          <a:xfrm>
            <a:off x="133816" y="115218"/>
            <a:ext cx="5118710" cy="584775"/>
          </a:xfrm>
          <a:prstGeom prst="rect">
            <a:avLst/>
          </a:prstGeom>
          <a:noFill/>
        </p:spPr>
        <p:txBody>
          <a:bodyPr wrap="none" lIns="91440" tIns="45720" rIns="91440" bIns="45720">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Skill3: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欲抑先扬</a:t>
            </a:r>
            <a:r>
              <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，礼貌至上</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0" y="2810637"/>
            <a:ext cx="5531912" cy="584775"/>
          </a:xfrm>
          <a:prstGeom prst="rect">
            <a:avLst/>
          </a:prstGeom>
          <a:noFill/>
        </p:spPr>
        <p:txBody>
          <a:bodyPr wrap="square">
            <a:spAutoFit/>
          </a:bodyPr>
          <a:lstStyle/>
          <a:p>
            <a:pPr algn="ctr"/>
            <a:r>
              <a:rPr lang="en-US" altLang="zh-CN" sz="3200" b="1" dirty="0">
                <a:ln w="6600">
                  <a:solidFill>
                    <a:schemeClr val="accent2"/>
                  </a:solidFill>
                  <a:prstDash val="solid"/>
                </a:ln>
                <a:solidFill>
                  <a:srgbClr val="FFFFFF"/>
                </a:solidFill>
                <a:effectLst>
                  <a:outerShdw dist="38100" dir="2700000" algn="tl" rotWithShape="0">
                    <a:schemeClr val="accent2"/>
                  </a:outerShdw>
                </a:effectLst>
              </a:rPr>
              <a:t>Skill4: </a:t>
            </a:r>
            <a:r>
              <a:rPr lang="zh-CN" altLang="en-US" sz="3200" b="1" dirty="0">
                <a:ln w="6600">
                  <a:solidFill>
                    <a:schemeClr val="accent2"/>
                  </a:solidFill>
                  <a:prstDash val="solid"/>
                </a:ln>
                <a:solidFill>
                  <a:srgbClr val="FFFFFF"/>
                </a:solidFill>
                <a:effectLst>
                  <a:outerShdw dist="38100" dir="2700000" algn="tl" rotWithShape="0">
                    <a:schemeClr val="accent2"/>
                  </a:outerShdw>
                </a:effectLst>
              </a:rPr>
              <a:t>语气曲迂，语法妙用</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文本框 5"/>
          <p:cNvSpPr txBox="1"/>
          <p:nvPr/>
        </p:nvSpPr>
        <p:spPr>
          <a:xfrm>
            <a:off x="400514" y="3558470"/>
            <a:ext cx="11390972" cy="1815882"/>
          </a:xfrm>
          <a:prstGeom prst="rect">
            <a:avLst/>
          </a:prstGeom>
          <a:noFill/>
        </p:spPr>
        <p:txBody>
          <a:bodyPr wrap="square" rtlCol="0">
            <a:spAutoFit/>
          </a:bodyPr>
          <a:lstStyle/>
          <a:p>
            <a:r>
              <a:rPr lang="zh-CN" altLang="en-US" sz="2800" b="1" dirty="0"/>
              <a:t>我因占用（</a:t>
            </a:r>
            <a:r>
              <a:rPr lang="en-US" altLang="zh-CN" sz="2800" b="1" dirty="0">
                <a:solidFill>
                  <a:srgbClr val="FF0000"/>
                </a:solidFill>
              </a:rPr>
              <a:t>occupy</a:t>
            </a:r>
            <a:r>
              <a:rPr lang="zh-CN" altLang="en-US" sz="2800" b="1" dirty="0"/>
              <a:t>）了你的宝贵</a:t>
            </a:r>
            <a:r>
              <a:rPr lang="en-US" altLang="zh-CN" sz="2800" b="1" dirty="0"/>
              <a:t>(</a:t>
            </a:r>
            <a:r>
              <a:rPr lang="en-US" altLang="zh-CN" sz="2800" b="1" dirty="0">
                <a:latin typeface="Times New Roman" panose="02020603050405020304" pitchFamily="18" charset="0"/>
                <a:cs typeface="Times New Roman" panose="02020603050405020304" pitchFamily="18" charset="0"/>
              </a:rPr>
              <a:t>precious</a:t>
            </a:r>
            <a:r>
              <a:rPr lang="en-US" altLang="zh-CN" sz="2800" b="1" dirty="0"/>
              <a:t>)</a:t>
            </a:r>
            <a:r>
              <a:rPr lang="zh-CN" altLang="en-US" sz="2800" b="1" dirty="0"/>
              <a:t>时间而深感歉意</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apologize to sb. for </a:t>
            </a:r>
            <a:r>
              <a:rPr lang="en-US" altLang="zh-CN" sz="2800" b="1" dirty="0" err="1">
                <a:solidFill>
                  <a:srgbClr val="FF0000"/>
                </a:solidFill>
                <a:latin typeface="Times New Roman" panose="02020603050405020304" pitchFamily="18" charset="0"/>
                <a:cs typeface="Times New Roman" panose="02020603050405020304" pitchFamily="18" charset="0"/>
              </a:rPr>
              <a:t>sth</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t>)</a:t>
            </a:r>
            <a:r>
              <a:rPr lang="zh-CN" altLang="en-US" sz="2800" b="1" dirty="0"/>
              <a:t>。如果我是你的话，我将做一些相应的调整</a:t>
            </a:r>
            <a:r>
              <a:rPr lang="en-US" altLang="zh-CN" sz="2800" b="1" dirty="0"/>
              <a:t>(</a:t>
            </a:r>
            <a:r>
              <a:rPr lang="en-US" altLang="zh-CN" sz="2800" b="1" dirty="0">
                <a:solidFill>
                  <a:srgbClr val="FF0000"/>
                </a:solidFill>
                <a:latin typeface="Times New Roman" panose="02020603050405020304" pitchFamily="18" charset="0"/>
                <a:cs typeface="Times New Roman" panose="02020603050405020304" pitchFamily="18" charset="0"/>
              </a:rPr>
              <a:t>make some adjustments</a:t>
            </a:r>
            <a:r>
              <a:rPr lang="en-US" altLang="zh-CN" sz="2800" b="1" dirty="0">
                <a:latin typeface="Times New Roman" panose="02020603050405020304" pitchFamily="18" charset="0"/>
                <a:cs typeface="Times New Roman" panose="02020603050405020304" pitchFamily="18" charset="0"/>
              </a:rPr>
              <a:t> </a:t>
            </a:r>
            <a:r>
              <a:rPr lang="en-US" altLang="zh-CN" sz="2800" b="1" dirty="0"/>
              <a:t>)</a:t>
            </a:r>
            <a:r>
              <a:rPr lang="zh-CN" altLang="en-US" sz="2800" b="1" dirty="0"/>
              <a:t>。</a:t>
            </a:r>
            <a:endParaRPr lang="zh-CN" altLang="en-US" sz="2800" b="1" dirty="0"/>
          </a:p>
          <a:p>
            <a:endParaRPr lang="zh-CN" altLang="en-US" sz="2800" b="1" dirty="0"/>
          </a:p>
        </p:txBody>
      </p:sp>
      <p:sp>
        <p:nvSpPr>
          <p:cNvPr id="7" name="文本框 6"/>
          <p:cNvSpPr txBox="1"/>
          <p:nvPr/>
        </p:nvSpPr>
        <p:spPr>
          <a:xfrm>
            <a:off x="195145" y="4884208"/>
            <a:ext cx="10995103"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I’d like to apologize to you  for </a:t>
            </a:r>
            <a:r>
              <a:rPr lang="en-US" altLang="zh-CN" sz="2800" b="1" dirty="0">
                <a:solidFill>
                  <a:srgbClr val="FF0000"/>
                </a:solidFill>
                <a:latin typeface="Times New Roman" panose="02020603050405020304" pitchFamily="18" charset="0"/>
                <a:cs typeface="Times New Roman" panose="02020603050405020304" pitchFamily="18" charset="0"/>
              </a:rPr>
              <a:t>occupying</a:t>
            </a:r>
            <a:r>
              <a:rPr lang="en-US" altLang="zh-CN" sz="2800" b="1" dirty="0">
                <a:latin typeface="Times New Roman" panose="02020603050405020304" pitchFamily="18" charset="0"/>
                <a:cs typeface="Times New Roman" panose="02020603050405020304" pitchFamily="18" charset="0"/>
              </a:rPr>
              <a:t>  your precious time.  If I were you,  I would make some adjustments </a:t>
            </a:r>
            <a:r>
              <a:rPr lang="en-US" altLang="zh-CN" sz="2800" b="1" i="1" dirty="0">
                <a:solidFill>
                  <a:srgbClr val="FF0000"/>
                </a:solidFill>
                <a:latin typeface="Times New Roman" panose="02020603050405020304" pitchFamily="18" charset="0"/>
                <a:cs typeface="Times New Roman" panose="02020603050405020304" pitchFamily="18" charset="0"/>
              </a:rPr>
              <a:t>accordingly</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  </a:t>
            </a:r>
            <a:endParaRPr lang="en-US" altLang="zh-CN" sz="28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5" grpId="0"/>
      <p:bldP spid="6" grpId="0"/>
      <p:bldP spid="7" grpId="0"/>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5972</Words>
  <Application>WPS 演示</Application>
  <PresentationFormat>宽屏</PresentationFormat>
  <Paragraphs>308</Paragraphs>
  <Slides>18</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思源黑体</vt:lpstr>
      <vt:lpstr>Times New Roman</vt:lpstr>
      <vt:lpstr>Bell MT</vt:lpstr>
      <vt:lpstr>微软雅黑</vt:lpstr>
      <vt:lpstr>等线</vt:lpstr>
      <vt:lpstr>Arial Unicode MS</vt:lpstr>
      <vt:lpstr>等线 Light</vt:lpstr>
      <vt:lpstr>HelveticaNeue</vt:lpstr>
      <vt:lpstr>Shit Happens</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904532629@qq.com</dc:creator>
  <cp:lastModifiedBy>南山有谷堆</cp:lastModifiedBy>
  <cp:revision>108</cp:revision>
  <dcterms:created xsi:type="dcterms:W3CDTF">2023-06-27T00:59:00Z</dcterms:created>
  <dcterms:modified xsi:type="dcterms:W3CDTF">2023-09-18T01:19:18Z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A94A6C4229224657A3056F42D3287E1E</vt:lpwstr>
  </property>
  <property fmtid="{D5CDD505-2E9C-101B-9397-08002B2CF9AE}" pid="3" name="KSOProductBuildVer">
    <vt:lpwstr>2052-11.8.2.8506</vt:lpwstr>
  </property>
</Properties>
</file>