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3"/>
    <p:sldId id="266" r:id="rId4"/>
    <p:sldId id="275" r:id="rId5"/>
    <p:sldId id="271" r:id="rId6"/>
    <p:sldId id="268" r:id="rId7"/>
    <p:sldId id="269" r:id="rId8"/>
    <p:sldId id="273" r:id="rId9"/>
    <p:sldId id="267" r:id="rId10"/>
    <p:sldId id="272" r:id="rId11"/>
    <p:sldId id="274" r:id="rId12"/>
    <p:sldId id="265" r:id="rId13"/>
    <p:sldId id="262" r:id="rId14"/>
    <p:sldId id="263" r:id="rId15"/>
    <p:sldId id="279" r:id="rId16"/>
    <p:sldId id="280" r:id="rId17"/>
    <p:sldId id="284" r:id="rId18"/>
    <p:sldId id="285" r:id="rId19"/>
    <p:sldId id="289" r:id="rId20"/>
    <p:sldId id="286" r:id="rId21"/>
    <p:sldId id="277" r:id="rId22"/>
    <p:sldId id="288" r:id="rId23"/>
    <p:sldId id="291" r:id="rId24"/>
    <p:sldId id="290" r:id="rId25"/>
    <p:sldId id="292" r:id="rId26"/>
    <p:sldId id="293" r:id="rId27"/>
    <p:sldId id="278" r:id="rId28"/>
    <p:sldId id="26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78913E-107A-405E-99C3-FCFE4A4B3B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C5A524-5D1C-4B56-857A-4387A16F6B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6"/>
          <p:cNvSpPr/>
          <p:nvPr userDrawn="1"/>
        </p:nvSpPr>
        <p:spPr bwMode="auto">
          <a:xfrm>
            <a:off x="0" y="0"/>
            <a:ext cx="511175" cy="479425"/>
          </a:xfrm>
          <a:custGeom>
            <a:avLst/>
            <a:gdLst>
              <a:gd name="T0" fmla="*/ 424 w 424"/>
              <a:gd name="T1" fmla="*/ 0 h 398"/>
              <a:gd name="T2" fmla="*/ 377 w 424"/>
              <a:gd name="T3" fmla="*/ 36 h 398"/>
              <a:gd name="T4" fmla="*/ 282 w 424"/>
              <a:gd name="T5" fmla="*/ 239 h 398"/>
              <a:gd name="T6" fmla="*/ 244 w 424"/>
              <a:gd name="T7" fmla="*/ 271 h 398"/>
              <a:gd name="T8" fmla="*/ 30 w 424"/>
              <a:gd name="T9" fmla="*/ 370 h 398"/>
              <a:gd name="T10" fmla="*/ 11 w 424"/>
              <a:gd name="T11" fmla="*/ 398 h 398"/>
              <a:gd name="T12" fmla="*/ 4 w 424"/>
              <a:gd name="T13" fmla="*/ 378 h 398"/>
              <a:gd name="T14" fmla="*/ 202 w 424"/>
              <a:gd name="T15" fmla="*/ 213 h 398"/>
              <a:gd name="T16" fmla="*/ 223 w 424"/>
              <a:gd name="T17" fmla="*/ 189 h 398"/>
              <a:gd name="T18" fmla="*/ 424 w 424"/>
              <a:gd name="T1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" h="398">
                <a:moveTo>
                  <a:pt x="424" y="0"/>
                </a:moveTo>
                <a:cubicBezTo>
                  <a:pt x="416" y="22"/>
                  <a:pt x="391" y="22"/>
                  <a:pt x="377" y="36"/>
                </a:cubicBezTo>
                <a:cubicBezTo>
                  <a:pt x="319" y="92"/>
                  <a:pt x="285" y="159"/>
                  <a:pt x="282" y="239"/>
                </a:cubicBezTo>
                <a:cubicBezTo>
                  <a:pt x="280" y="268"/>
                  <a:pt x="280" y="281"/>
                  <a:pt x="244" y="271"/>
                </a:cubicBezTo>
                <a:cubicBezTo>
                  <a:pt x="145" y="242"/>
                  <a:pt x="85" y="303"/>
                  <a:pt x="30" y="370"/>
                </a:cubicBezTo>
                <a:cubicBezTo>
                  <a:pt x="23" y="379"/>
                  <a:pt x="17" y="389"/>
                  <a:pt x="11" y="398"/>
                </a:cubicBezTo>
                <a:cubicBezTo>
                  <a:pt x="0" y="393"/>
                  <a:pt x="2" y="384"/>
                  <a:pt x="4" y="378"/>
                </a:cubicBezTo>
                <a:cubicBezTo>
                  <a:pt x="28" y="282"/>
                  <a:pt x="103" y="218"/>
                  <a:pt x="202" y="213"/>
                </a:cubicBezTo>
                <a:cubicBezTo>
                  <a:pt x="221" y="212"/>
                  <a:pt x="221" y="202"/>
                  <a:pt x="223" y="189"/>
                </a:cubicBezTo>
                <a:cubicBezTo>
                  <a:pt x="236" y="99"/>
                  <a:pt x="334" y="7"/>
                  <a:pt x="424" y="0"/>
                </a:cubicBezTo>
                <a:close/>
              </a:path>
            </a:pathLst>
          </a:custGeom>
          <a:solidFill>
            <a:srgbClr val="4F81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63" y="0"/>
            <a:ext cx="3023937" cy="21701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9887"/>
            <a:ext cx="3220104" cy="2148113"/>
          </a:xfrm>
          <a:prstGeom prst="rect">
            <a:avLst/>
          </a:prstGeom>
        </p:spPr>
      </p:pic>
      <p:sp>
        <p:nvSpPr>
          <p:cNvPr id="5" name="Freeform 70"/>
          <p:cNvSpPr/>
          <p:nvPr userDrawn="1"/>
        </p:nvSpPr>
        <p:spPr bwMode="auto">
          <a:xfrm>
            <a:off x="11677235" y="0"/>
            <a:ext cx="315668" cy="418622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Freeform 70"/>
          <p:cNvSpPr/>
          <p:nvPr userDrawn="1"/>
        </p:nvSpPr>
        <p:spPr bwMode="auto">
          <a:xfrm>
            <a:off x="11918950" y="6469288"/>
            <a:ext cx="273050" cy="377825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Freeform 70"/>
          <p:cNvSpPr/>
          <p:nvPr userDrawn="1"/>
        </p:nvSpPr>
        <p:spPr bwMode="auto">
          <a:xfrm>
            <a:off x="11645900" y="6603226"/>
            <a:ext cx="273050" cy="377825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2883" y="5234806"/>
            <a:ext cx="1059117" cy="16231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087" y="-309249"/>
            <a:ext cx="1577347" cy="1577347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27615" y="6006229"/>
            <a:ext cx="43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fast </a:t>
            </a:r>
            <a:r>
              <a:rPr lang="en-US" altLang="zh-CN" sz="2400" b="1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mask-changing</a:t>
            </a:r>
            <a:r>
              <a:rPr lang="zh-CN" altLang="en-US" sz="2400" b="1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川剧变脸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71718" y="131737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heritage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66" y="690717"/>
            <a:ext cx="4315134" cy="23013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51243" y="2992107"/>
            <a:ext cx="336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针灸（</a:t>
            </a:r>
            <a:r>
              <a:rPr lang="en-US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Acupuncture</a:t>
            </a:r>
            <a:r>
              <a:rPr lang="zh-CN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）</a:t>
            </a:r>
            <a:endParaRPr lang="zh-CN" altLang="en-US" sz="2400" b="1" kern="100" dirty="0">
              <a:solidFill>
                <a:srgbClr val="0000FF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08485" y="3093786"/>
            <a:ext cx="488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The 24 solar terms </a:t>
            </a:r>
            <a:r>
              <a:rPr lang="zh-CN" altLang="en-US" sz="20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（二十四节气）</a:t>
            </a:r>
            <a:endParaRPr lang="zh-CN" altLang="en-US" sz="20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68" y="690717"/>
            <a:ext cx="4391527" cy="230442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277307" y="6061116"/>
            <a:ext cx="2797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茶文化 </a:t>
            </a:r>
            <a:r>
              <a:rPr lang="en-US" altLang="zh-CN" sz="24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tea culture</a:t>
            </a:r>
            <a:endParaRPr lang="zh-CN" altLang="en-US" sz="2400" b="1" kern="100" dirty="0">
              <a:solidFill>
                <a:srgbClr val="0000FF"/>
              </a:solidFill>
              <a:latin typeface="Arial Rounded MT Bold" panose="020F07040305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97" y="3551087"/>
            <a:ext cx="4376603" cy="2518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36" y="3506542"/>
            <a:ext cx="4300659" cy="2499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/>
          <p:nvPr/>
        </p:nvSpPr>
        <p:spPr bwMode="auto">
          <a:xfrm>
            <a:off x="11918950" y="6469288"/>
            <a:ext cx="273050" cy="377825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Freeform 70"/>
          <p:cNvSpPr/>
          <p:nvPr/>
        </p:nvSpPr>
        <p:spPr bwMode="auto">
          <a:xfrm>
            <a:off x="11645900" y="6603226"/>
            <a:ext cx="273050" cy="377825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" y="302260"/>
            <a:ext cx="10862945" cy="5969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6"/>
          <p:cNvSpPr/>
          <p:nvPr/>
        </p:nvSpPr>
        <p:spPr bwMode="auto">
          <a:xfrm>
            <a:off x="0" y="272245"/>
            <a:ext cx="511175" cy="479425"/>
          </a:xfrm>
          <a:custGeom>
            <a:avLst/>
            <a:gdLst>
              <a:gd name="T0" fmla="*/ 424 w 424"/>
              <a:gd name="T1" fmla="*/ 0 h 398"/>
              <a:gd name="T2" fmla="*/ 377 w 424"/>
              <a:gd name="T3" fmla="*/ 36 h 398"/>
              <a:gd name="T4" fmla="*/ 282 w 424"/>
              <a:gd name="T5" fmla="*/ 239 h 398"/>
              <a:gd name="T6" fmla="*/ 244 w 424"/>
              <a:gd name="T7" fmla="*/ 271 h 398"/>
              <a:gd name="T8" fmla="*/ 30 w 424"/>
              <a:gd name="T9" fmla="*/ 370 h 398"/>
              <a:gd name="T10" fmla="*/ 11 w 424"/>
              <a:gd name="T11" fmla="*/ 398 h 398"/>
              <a:gd name="T12" fmla="*/ 4 w 424"/>
              <a:gd name="T13" fmla="*/ 378 h 398"/>
              <a:gd name="T14" fmla="*/ 202 w 424"/>
              <a:gd name="T15" fmla="*/ 213 h 398"/>
              <a:gd name="T16" fmla="*/ 223 w 424"/>
              <a:gd name="T17" fmla="*/ 189 h 398"/>
              <a:gd name="T18" fmla="*/ 424 w 424"/>
              <a:gd name="T1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4" h="398">
                <a:moveTo>
                  <a:pt x="424" y="0"/>
                </a:moveTo>
                <a:cubicBezTo>
                  <a:pt x="416" y="22"/>
                  <a:pt x="391" y="22"/>
                  <a:pt x="377" y="36"/>
                </a:cubicBezTo>
                <a:cubicBezTo>
                  <a:pt x="319" y="92"/>
                  <a:pt x="285" y="159"/>
                  <a:pt x="282" y="239"/>
                </a:cubicBezTo>
                <a:cubicBezTo>
                  <a:pt x="280" y="268"/>
                  <a:pt x="280" y="281"/>
                  <a:pt x="244" y="271"/>
                </a:cubicBezTo>
                <a:cubicBezTo>
                  <a:pt x="145" y="242"/>
                  <a:pt x="85" y="303"/>
                  <a:pt x="30" y="370"/>
                </a:cubicBezTo>
                <a:cubicBezTo>
                  <a:pt x="23" y="379"/>
                  <a:pt x="17" y="389"/>
                  <a:pt x="11" y="398"/>
                </a:cubicBezTo>
                <a:cubicBezTo>
                  <a:pt x="0" y="393"/>
                  <a:pt x="2" y="384"/>
                  <a:pt x="4" y="378"/>
                </a:cubicBezTo>
                <a:cubicBezTo>
                  <a:pt x="28" y="282"/>
                  <a:pt x="103" y="218"/>
                  <a:pt x="202" y="213"/>
                </a:cubicBezTo>
                <a:cubicBezTo>
                  <a:pt x="221" y="212"/>
                  <a:pt x="221" y="202"/>
                  <a:pt x="223" y="189"/>
                </a:cubicBezTo>
                <a:cubicBezTo>
                  <a:pt x="236" y="99"/>
                  <a:pt x="334" y="7"/>
                  <a:pt x="424" y="0"/>
                </a:cubicBezTo>
                <a:close/>
              </a:path>
            </a:pathLst>
          </a:custGeom>
          <a:solidFill>
            <a:srgbClr val="4F81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Freeform 70"/>
          <p:cNvSpPr/>
          <p:nvPr/>
        </p:nvSpPr>
        <p:spPr bwMode="auto">
          <a:xfrm>
            <a:off x="819519" y="-146377"/>
            <a:ext cx="315668" cy="418622"/>
          </a:xfrm>
          <a:custGeom>
            <a:avLst/>
            <a:gdLst>
              <a:gd name="T0" fmla="*/ 226 w 226"/>
              <a:gd name="T1" fmla="*/ 0 h 313"/>
              <a:gd name="T2" fmla="*/ 206 w 226"/>
              <a:gd name="T3" fmla="*/ 14 h 313"/>
              <a:gd name="T4" fmla="*/ 161 w 226"/>
              <a:gd name="T5" fmla="*/ 143 h 313"/>
              <a:gd name="T6" fmla="*/ 143 w 226"/>
              <a:gd name="T7" fmla="*/ 174 h 313"/>
              <a:gd name="T8" fmla="*/ 38 w 226"/>
              <a:gd name="T9" fmla="*/ 296 h 313"/>
              <a:gd name="T10" fmla="*/ 33 w 226"/>
              <a:gd name="T11" fmla="*/ 313 h 313"/>
              <a:gd name="T12" fmla="*/ 58 w 226"/>
              <a:gd name="T13" fmla="*/ 161 h 313"/>
              <a:gd name="T14" fmla="*/ 117 w 226"/>
              <a:gd name="T15" fmla="*/ 78 h 313"/>
              <a:gd name="T16" fmla="*/ 226 w 226"/>
              <a:gd name="T1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313">
                <a:moveTo>
                  <a:pt x="226" y="0"/>
                </a:moveTo>
                <a:cubicBezTo>
                  <a:pt x="214" y="9"/>
                  <a:pt x="210" y="12"/>
                  <a:pt x="206" y="14"/>
                </a:cubicBezTo>
                <a:cubicBezTo>
                  <a:pt x="147" y="53"/>
                  <a:pt x="138" y="75"/>
                  <a:pt x="161" y="143"/>
                </a:cubicBezTo>
                <a:cubicBezTo>
                  <a:pt x="169" y="165"/>
                  <a:pt x="167" y="171"/>
                  <a:pt x="143" y="174"/>
                </a:cubicBezTo>
                <a:cubicBezTo>
                  <a:pt x="57" y="181"/>
                  <a:pt x="32" y="211"/>
                  <a:pt x="38" y="296"/>
                </a:cubicBezTo>
                <a:cubicBezTo>
                  <a:pt x="39" y="302"/>
                  <a:pt x="39" y="308"/>
                  <a:pt x="33" y="313"/>
                </a:cubicBezTo>
                <a:cubicBezTo>
                  <a:pt x="0" y="270"/>
                  <a:pt x="11" y="192"/>
                  <a:pt x="58" y="161"/>
                </a:cubicBezTo>
                <a:cubicBezTo>
                  <a:pt x="90" y="140"/>
                  <a:pt x="113" y="122"/>
                  <a:pt x="117" y="78"/>
                </a:cubicBezTo>
                <a:cubicBezTo>
                  <a:pt x="120" y="33"/>
                  <a:pt x="164" y="6"/>
                  <a:pt x="226" y="0"/>
                </a:cubicBezTo>
                <a:close/>
              </a:path>
            </a:pathLst>
          </a:custGeom>
          <a:solidFill>
            <a:srgbClr val="564D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389255"/>
            <a:ext cx="11081385" cy="5944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6353" y="-1007068"/>
            <a:ext cx="2486040" cy="23300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89547" y="439580"/>
            <a:ext cx="3326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2</a:t>
            </a:r>
            <a:r>
              <a:rPr lang="zh-CN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：深挖要点</a:t>
            </a:r>
            <a:endParaRPr lang="zh-CN" altLang="zh-CN" sz="32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9547" y="1132639"/>
            <a:ext cx="112254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Process of the activity:(several possibility) </a:t>
            </a:r>
            <a:endParaRPr lang="en-US" altLang="zh-CN" sz="2800" b="1" kern="100" dirty="0" smtClean="0">
              <a:latin typeface="Arial Rounded MT Bold" panose="020F07040305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展开</a:t>
            </a:r>
            <a:r>
              <a:rPr lang="zh-CN" altLang="zh-CN" sz="28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活动过程</a:t>
            </a:r>
            <a:r>
              <a:rPr lang="zh-CN" altLang="zh-CN" sz="2800" b="1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的几种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可能性</a:t>
            </a:r>
            <a:endParaRPr lang="en-US" altLang="zh-CN" sz="2800" kern="100" dirty="0" smtClean="0">
              <a:solidFill>
                <a:srgbClr val="0000FF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800" b="1" kern="10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理论</a:t>
            </a:r>
            <a:r>
              <a:rPr lang="zh-CN" altLang="zh-CN" sz="2800" b="1" kern="100" dirty="0">
                <a:solidFill>
                  <a:srgbClr val="FF000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知识层面：</a:t>
            </a:r>
            <a:endParaRPr lang="zh-CN" altLang="zh-CN" sz="2800" kern="100" dirty="0">
              <a:solidFill>
                <a:srgbClr val="FF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Offer us </a:t>
            </a:r>
            <a:r>
              <a:rPr lang="en-US" altLang="zh-CN" sz="2800" b="1" u="sng" kern="100" dirty="0">
                <a:solidFill>
                  <a:srgbClr val="00B05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report on </a:t>
            </a: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getting to know intangible cultural heritage around us(</a:t>
            </a:r>
            <a:r>
              <a:rPr lang="zh-CN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做</a:t>
            </a:r>
            <a:r>
              <a:rPr lang="zh-CN" altLang="zh-CN" sz="2800" b="1" u="sng" kern="100" dirty="0">
                <a:solidFill>
                  <a:srgbClr val="00B05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相关的报告，讲座</a:t>
            </a:r>
            <a:r>
              <a:rPr lang="en-US" altLang="zh-CN" sz="2800" kern="100" dirty="0">
                <a:solidFill>
                  <a:srgbClr val="00B05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solidFill>
                <a:srgbClr val="00B05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Learn about </a:t>
            </a:r>
            <a:r>
              <a:rPr lang="en-US" altLang="zh-CN" sz="2800" b="1" u="sng" kern="100" dirty="0">
                <a:solidFill>
                  <a:srgbClr val="00B05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ways to protect </a:t>
            </a: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intangible cultural heritage (</a:t>
            </a:r>
            <a:r>
              <a:rPr lang="zh-CN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了解保护非物质文化遗产的方法</a:t>
            </a:r>
            <a:r>
              <a:rPr lang="en-US" altLang="zh-CN" sz="2800" b="1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 smtClean="0"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8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7542" y="361921"/>
            <a:ext cx="3090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Step 2</a:t>
            </a:r>
            <a:r>
              <a:rPr lang="zh-CN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：深挖要点</a:t>
            </a:r>
            <a:endParaRPr lang="zh-CN" altLang="zh-CN" sz="28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195" y="776857"/>
            <a:ext cx="11651720" cy="541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FF000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实践体验层面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Experience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and learn about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process of making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art works about intangible cultural heritage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（亲身体验，学习制作艺术作品的过程，突出</a:t>
            </a:r>
            <a:r>
              <a:rPr lang="zh-CN" altLang="zh-CN" sz="2600" b="1" u="sng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我们身边）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display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of art works and handicrafts or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live performance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of music or a play or a dance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u="sng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现场艺术作品和手工艺品展示和即兴表演歌舞和演奏器乐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Record and collect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images of intangible cultural heritage and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show it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to the public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记录和收集非物质文化遗产</a:t>
            </a:r>
            <a:r>
              <a:rPr lang="zh-CN" altLang="zh-CN" sz="2600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72075" y="369172"/>
            <a:ext cx="2937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2</a:t>
            </a: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：深挖要点</a:t>
            </a:r>
            <a:endParaRPr lang="zh-CN" altLang="zh-CN" sz="28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7124" y="892392"/>
            <a:ext cx="1133606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solidFill>
                  <a:srgbClr val="FF0000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实践体验层面：</a:t>
            </a:r>
            <a:endParaRPr lang="zh-CN" altLang="zh-CN" sz="2600" kern="100" dirty="0">
              <a:solidFill>
                <a:srgbClr val="FF000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4) </a:t>
            </a:r>
            <a:r>
              <a:rPr lang="en-US" altLang="zh-CN" sz="2600" b="1" u="sng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Visit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local museums, comprehensive museums, such as Zhejiang Museum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600" kern="100" dirty="0" err="1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Liangzhu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Cultural Site Museum 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参观</a:t>
            </a:r>
            <a:r>
              <a:rPr lang="zh-CN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当地博物馆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或综合性博物馆）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5) Visit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local characteristic museums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 such as Chinese Tea Museum, Silk Museum, Zhang </a:t>
            </a:r>
            <a:r>
              <a:rPr lang="en-US" altLang="zh-CN" sz="2600" kern="100" dirty="0" err="1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XiaoQuan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Scissors Museum, Southern Song Street, </a:t>
            </a:r>
            <a:r>
              <a:rPr lang="en-US" altLang="zh-CN" sz="2600" kern="100" dirty="0" err="1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etc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参观</a:t>
            </a:r>
            <a:r>
              <a:rPr lang="zh-CN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当地特色的博物馆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600" kern="100" dirty="0" smtClean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6)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Interview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craftsmen and </a:t>
            </a:r>
            <a:r>
              <a:rPr lang="en-US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have a conversation with </a:t>
            </a:r>
            <a:r>
              <a:rPr lang="en-US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the master of intangible cultural heritage</a:t>
            </a:r>
            <a:r>
              <a:rPr lang="zh-CN" altLang="zh-CN" sz="2600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b="1" u="sng" kern="100" dirty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采访和对话</a:t>
            </a:r>
            <a:r>
              <a:rPr lang="zh-CN" altLang="zh-CN" sz="26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大师）</a:t>
            </a:r>
            <a:endParaRPr lang="zh-CN" altLang="zh-CN" sz="26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7611" y="283331"/>
            <a:ext cx="11340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Step 3</a:t>
            </a:r>
            <a:r>
              <a:rPr lang="zh-CN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Mind map of a news report:(</a:t>
            </a:r>
            <a:r>
              <a:rPr lang="zh-CN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全文构思—</a:t>
            </a: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structure) </a:t>
            </a:r>
            <a:endParaRPr lang="zh-CN" altLang="zh-CN" sz="28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discuss the main points of the body of the news report</a:t>
            </a:r>
            <a:endParaRPr lang="zh-CN" altLang="zh-CN" sz="28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Headline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Getting to Know the Intangible Cultural Heritage Around Us</a:t>
            </a:r>
            <a:endParaRPr lang="zh-CN" altLang="zh-CN" sz="28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 descr="C:\Users\Lenovo\Desktop\屏幕截图(2)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304"/>
            <a:ext cx="5355921" cy="384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D:\应用文\应用文-新闻报道\新闻报道（投稿）\2022学年第二学期四校联盟期中-新闻报道（非物质文遗）\news report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20" y="1668326"/>
            <a:ext cx="6918593" cy="454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:\应用文\应用文-新闻报道\新闻报道（投稿）\2022学年第二学期四校联盟期中-新闻报道（非物质文遗）\news report拓展内容.bmp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" y="968505"/>
            <a:ext cx="10912641" cy="5250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43" y="4895611"/>
            <a:ext cx="1380498" cy="16297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3452" y="445285"/>
            <a:ext cx="11273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Step 3</a:t>
            </a:r>
            <a:r>
              <a:rPr lang="zh-CN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Mind map of a news report:(</a:t>
            </a:r>
            <a:r>
              <a:rPr lang="zh-CN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全文构思—</a:t>
            </a:r>
            <a:r>
              <a:rPr lang="en-US" altLang="zh-CN" sz="2800" b="1" kern="100" dirty="0">
                <a:solidFill>
                  <a:prstClr val="black"/>
                </a:solidFill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structure) </a:t>
            </a:r>
            <a:endParaRPr lang="zh-CN" altLang="zh-CN" sz="2800" kern="100" dirty="0">
              <a:solidFill>
                <a:prstClr val="black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5484" y="160154"/>
            <a:ext cx="10611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Step 4</a:t>
            </a:r>
            <a:r>
              <a:rPr lang="zh-CN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Take a form of Intangible Cultural Heritage Around Us as an example(</a:t>
            </a:r>
            <a:r>
              <a:rPr lang="zh-CN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以剪纸为例说说对非物质文化遗产的了解和认识</a:t>
            </a:r>
            <a:r>
              <a:rPr lang="en-US" altLang="zh-CN" sz="2400" b="1" kern="100" dirty="0">
                <a:latin typeface="Arial Rounded MT Bold" panose="020F07040305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2400" kern="1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D:\应用文\应用文-新闻报道\新闻报道（投稿）\2022学年第二学期四校联盟期中-新闻报道（非物质文遗）\A form of Intagible Cultural Heritage.bmp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4" y="991151"/>
            <a:ext cx="10736925" cy="5741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833" y="433197"/>
            <a:ext cx="11121656" cy="569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5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Find the useful phrases and sentences from the textbook. </a:t>
            </a:r>
            <a:r>
              <a:rPr lang="en-US" altLang="zh-CN" sz="2600" b="1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(Book 2 Unit 1)</a:t>
            </a:r>
            <a:endParaRPr lang="zh-CN" altLang="zh-CN" sz="2600" kern="100" baseline="-250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Appreciating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own Intangible Cultural Heritage is very important to understand ourselves.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program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prevents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our motherland’s Intangible Cultural Heritage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disappearing.</a:t>
            </a:r>
            <a:endParaRPr lang="zh-CN" altLang="zh-CN" sz="26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need to establish a committee of experts to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preserve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cultural heritage and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 it from being harmed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.(P5)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activity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aimed to promote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wider interest in China’ s ancient history, culture and traditions.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They also hope to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further educate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people about the importance of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safeguarding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historic and cultural relics for future generations to understand and appreciate.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Intangible Cultural Heritage includes our country’s traditions, customs, and knowledge, such as the books and stories from </a:t>
            </a:r>
            <a:r>
              <a:rPr lang="en-US" altLang="zh-CN" sz="26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throughout our history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52" y="214837"/>
            <a:ext cx="8410353" cy="380645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6305" y="4142740"/>
            <a:ext cx="10360025" cy="217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00FF"/>
                </a:solidFill>
              </a:rPr>
              <a:t>2022</a:t>
            </a:r>
            <a:r>
              <a:rPr lang="zh-CN" altLang="en-US" sz="2800" b="1" dirty="0">
                <a:solidFill>
                  <a:srgbClr val="0000FF"/>
                </a:solidFill>
              </a:rPr>
              <a:t>学年第二学期浙江省四校联盟高一期中考试应用文</a:t>
            </a:r>
            <a:endParaRPr lang="zh-CN" altLang="en-US" sz="2800" b="1" dirty="0">
              <a:solidFill>
                <a:srgbClr val="0000FF"/>
              </a:solidFill>
            </a:endParaRPr>
          </a:p>
          <a:p>
            <a:pPr indent="0" algn="ctr" fontAlgn="auto">
              <a:lnSpc>
                <a:spcPts val="1360"/>
              </a:lnSpc>
            </a:pPr>
            <a:endParaRPr lang="zh-CN" altLang="en-US" sz="2800" b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3600" b="1" dirty="0">
                <a:solidFill>
                  <a:srgbClr val="002060"/>
                </a:solidFill>
              </a:rPr>
              <a:t>新闻报道：“了解我们身边的非物质文化遗产</a:t>
            </a:r>
            <a:r>
              <a:rPr lang="en-US" altLang="zh-CN" sz="3600" b="1" dirty="0">
                <a:solidFill>
                  <a:srgbClr val="002060"/>
                </a:solidFill>
              </a:rPr>
              <a:t>”</a:t>
            </a:r>
            <a:endParaRPr lang="zh-CN" altLang="en-US" sz="3600" b="1" dirty="0">
              <a:solidFill>
                <a:srgbClr val="002060"/>
              </a:solidFill>
            </a:endParaRPr>
          </a:p>
          <a:p>
            <a:pPr algn="ctr"/>
            <a:r>
              <a:rPr lang="zh-CN" altLang="en-US" sz="2000" b="1" i="1" dirty="0" smtClean="0">
                <a:solidFill>
                  <a:srgbClr val="0000FF"/>
                </a:solidFill>
              </a:rPr>
              <a:t>（</a:t>
            </a:r>
            <a:r>
              <a:rPr lang="en-US" altLang="zh-CN" sz="2000" b="1" i="1" dirty="0">
                <a:solidFill>
                  <a:srgbClr val="0000FF"/>
                </a:solidFill>
              </a:rPr>
              <a:t>Getting to Know the Intangible Cultural Heritage Around Us</a:t>
            </a:r>
            <a:r>
              <a:rPr lang="zh-CN" altLang="en-US" sz="2000" b="1" i="1" dirty="0" smtClean="0">
                <a:solidFill>
                  <a:srgbClr val="0000FF"/>
                </a:solidFill>
              </a:rPr>
              <a:t>）</a:t>
            </a:r>
            <a:endParaRPr lang="zh-CN" altLang="en-US" sz="2000" b="1" i="1" dirty="0" smtClean="0">
              <a:solidFill>
                <a:srgbClr val="0000FF"/>
              </a:solidFill>
            </a:endParaRPr>
          </a:p>
          <a:p>
            <a:pPr algn="ctr"/>
            <a:endParaRPr lang="zh-CN" altLang="en-US" sz="2000" b="1" i="1" dirty="0">
              <a:solidFill>
                <a:srgbClr val="0000FF"/>
              </a:solidFill>
            </a:endParaRPr>
          </a:p>
          <a:p>
            <a:pPr algn="ctr"/>
            <a:r>
              <a:rPr lang="zh-CN" altLang="en-US" sz="2000" b="1" dirty="0">
                <a:solidFill>
                  <a:srgbClr val="002060"/>
                </a:solidFill>
              </a:rPr>
              <a:t>杭州二中</a:t>
            </a:r>
            <a:r>
              <a:rPr lang="en-US" altLang="zh-CN" sz="2000" b="1" dirty="0">
                <a:solidFill>
                  <a:srgbClr val="002060"/>
                </a:solidFill>
              </a:rPr>
              <a:t>   </a:t>
            </a:r>
            <a:r>
              <a:rPr lang="zh-CN" altLang="en-US" sz="2000" b="1" dirty="0">
                <a:solidFill>
                  <a:srgbClr val="002060"/>
                </a:solidFill>
              </a:rPr>
              <a:t>许丽君</a:t>
            </a:r>
            <a:endParaRPr lang="zh-CN" alt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12" y="34885"/>
            <a:ext cx="2576250" cy="2576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08508" y="410967"/>
            <a:ext cx="90376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可借鉴的短语和词块：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Pass on 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future generation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world cultural heritage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disappearing</a:t>
            </a:r>
            <a:endParaRPr lang="zh-CN" altLang="zh-CN" sz="28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 increase knowledge and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appreciation</a:t>
            </a:r>
            <a:r>
              <a:rPr lang="en-US" altLang="zh-CN" sz="28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China’s ancient cultural heritage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0705" y="304165"/>
            <a:ext cx="10848340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7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6</a:t>
            </a:r>
            <a:r>
              <a:rPr lang="zh-CN" altLang="zh-CN" sz="27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7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Description in details</a:t>
            </a:r>
            <a:endParaRPr lang="en-US" altLang="zh-CN" sz="27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7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活动的过程：</a:t>
            </a:r>
            <a:endParaRPr lang="zh-CN" altLang="zh-CN" sz="2700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 paper cutting was listed in the UNESCO Intangible Cultural Heritage lists, because it has a history of more than 1500 years and it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represents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cultural values of people throughout China.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lecture about Chinese Intangible Cultural Heritage was given by a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craftsman.</a:t>
            </a:r>
            <a:endParaRPr lang="zh-CN" altLang="zh-CN" sz="27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craftsman explained to us the process of …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showed us 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many of his art works, which are highly awarded.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is amazing that there were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various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Intangible Cultural Heritage around us which is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soul of my country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saw a variety of handcrafted pottery pieces,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including</a:t>
            </a:r>
            <a:r>
              <a:rPr lang="en-US" altLang="zh-CN" sz="27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vases, bowls, and sculptures.</a:t>
            </a:r>
            <a:endParaRPr lang="zh-CN" altLang="zh-CN" sz="2700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4859" y="622061"/>
            <a:ext cx="11461898" cy="5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Description in details</a:t>
            </a:r>
            <a:endParaRPr lang="zh-CN" altLang="zh-CN" sz="26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活动的过程：</a:t>
            </a:r>
            <a:endParaRPr lang="zh-CN" altLang="zh-CN" sz="2600" b="1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A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learned scholar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delivered a speech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about traditional Chinese culture, talking about the history of Chinese characters, paintings and Tang poetry. After that, he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interacted with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some students, which surely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promoted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our knowledge.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It’s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great opportunity to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art of pottery.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The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writing brush has a long history in China. It represents one of the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 treasures of study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which also include paper, ink and ink stone.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Professor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Zhang from University told us about the history and Spread of Chinese tea,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followed by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tea party and we tasted different kind of tea.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We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had a chance to see beautiful works of art.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The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museum ran a program </a:t>
            </a:r>
            <a:r>
              <a:rPr lang="en-US" altLang="zh-CN" sz="27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aiming at </a:t>
            </a:r>
            <a:r>
              <a:rPr lang="en-US" altLang="zh-CN" sz="2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helping visitors realize the importance of Intangible Cultural Heritage protection.</a:t>
            </a:r>
            <a:endParaRPr lang="en-US" altLang="zh-CN" sz="2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628" y="938008"/>
            <a:ext cx="11057860" cy="4754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收获与感想：</a:t>
            </a:r>
            <a:endParaRPr lang="zh-CN" altLang="zh-CN" sz="2800" b="1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As a saying goes, “Our Intangible Cultural Heritage are both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sources of life and inspiration.”</a:t>
            </a:r>
            <a:endParaRPr lang="zh-CN" altLang="zh-CN" sz="2500" b="1" kern="100" dirty="0">
              <a:solidFill>
                <a:srgbClr val="0000FF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heritage is created and looked after by our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ancestors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is therefore our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responsibility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to take care of and add to.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the lecture, we visited the museum, we learned that Intangible Cultural Heritage is so important that it cannot be replaced, and preserving and protecting it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promises great benefits 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our future.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learnt many things from cultural heritage, such as our history how we used to live in the past and how we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developed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as a culture, which taught us important lessons.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I’m so proud of Chinese cultural heritage.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1495" y="269875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Description in details</a:t>
            </a:r>
            <a:endParaRPr lang="en-US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274" y="884786"/>
            <a:ext cx="11057860" cy="522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lnSpc>
                <a:spcPts val="308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收获与感想</a:t>
            </a:r>
            <a:r>
              <a:rPr lang="zh-CN" altLang="zh-CN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400" b="1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  <a:buFont typeface="+mj-lt"/>
              <a:buNone/>
            </a:pP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 The craftsmen have been working hard to </a:t>
            </a:r>
            <a:r>
              <a:rPr lang="en-US" altLang="zh-CN" sz="25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promote the awareness of </a:t>
            </a:r>
            <a:r>
              <a:rPr lang="en-US" altLang="zh-CN" sz="25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promoting Chinese cultural heritage among the young people. </a:t>
            </a:r>
            <a:endParaRPr lang="zh-CN" altLang="zh-CN" sz="25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All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cultural heritage are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natural treasures.</a:t>
            </a:r>
            <a:endParaRPr lang="en-US" altLang="zh-CN" sz="24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The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activity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served as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stage where we can promote the awareness of protecting Intangible Cultural Heritage and improve our knowledge.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It’s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 honor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get to know the Chinese tea culture and we felt so proud that our country has…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As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us students, it’s our responsibility to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enhance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cultural knowledge to spread all over the world.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Only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we learn to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value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Intangible Cultural Heritage, can we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prevent them from extinction.</a:t>
            </a:r>
            <a:endParaRPr lang="en-US" altLang="zh-CN" sz="24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Human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life lasts only a short time but art and culture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last forever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1495" y="269875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Description in details</a:t>
            </a:r>
            <a:endParaRPr lang="en-US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1274" y="950871"/>
            <a:ext cx="11057860" cy="404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fontAlgn="auto">
              <a:lnSpc>
                <a:spcPts val="3080"/>
              </a:lnSpc>
              <a:spcAft>
                <a:spcPts val="0"/>
              </a:spcAft>
              <a:buFont typeface="Wingdings" panose="05000000000000000000" charset="0"/>
              <a:buChar char="Ø"/>
            </a:pPr>
            <a:r>
              <a:rPr lang="zh-CN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收获与感想：</a:t>
            </a:r>
            <a:endParaRPr lang="zh-CN" altLang="zh-CN" sz="2800" b="1" kern="100" dirty="0">
              <a:solidFill>
                <a:srgbClr val="FF0000"/>
              </a:solidFill>
              <a:latin typeface="等线" panose="02010600030101010101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We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youth generation must attempt to protect and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preserve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best of human history.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All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these masterpieces reminded us of what we can achieve at our finest and inspired us to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live up to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great past in the future.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They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a link to our past and history and teach us a great.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Special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measures should be taken to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safeguard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Intangible Cultural Heritage, we make sure they will be passed on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from generation to generation.</a:t>
            </a:r>
            <a:endParaRPr lang="en-US" altLang="zh-CN" sz="2400" b="1" kern="1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0" algn="just" fontAlgn="auto">
              <a:lnSpc>
                <a:spcPts val="3080"/>
              </a:lnSpc>
              <a:spcAft>
                <a:spcPts val="0"/>
              </a:spcAft>
            </a:pP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In 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brief, not only did the special activity bring us a lot of fun, but also </a:t>
            </a:r>
            <a:r>
              <a:rPr lang="en-US" altLang="zh-CN" sz="2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fueled our passion</a:t>
            </a: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Intangible Cultural Heritage</a:t>
            </a:r>
            <a:r>
              <a:rPr lang="en-US" altLang="zh-CN" sz="24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31495" y="269875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Description in details</a:t>
            </a:r>
            <a:endParaRPr lang="en-US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5295" y="799465"/>
            <a:ext cx="10981690" cy="5359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ts val="316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to know the Intangible Cultural Heritage Around Us</a:t>
            </a:r>
            <a:endParaRPr lang="zh-CN" altLang="zh-CN" sz="2800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16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Aiming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increase our knowledge and appreciation of China’s intangible cultural heritage, a group of us students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participated in the activity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theme of “Getting to know the Intangible Cultural Heritage Around Us”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organized by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Union last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weekend.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16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themed on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 figure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delivered by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famous craftsman, who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showed us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make them and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displayed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of his art works, which are highly awarded. After the lecture, we did it with the help and guidance of the master, from which we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things from cultural heritage.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ts val="316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Not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we have an opportunity 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beautiful works of art, but also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fuel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passion and 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</a:t>
            </a:r>
            <a:r>
              <a:rPr lang="en-US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awareness in protecting the Intangible Cultural Heritage Around Us.</a:t>
            </a:r>
            <a:endParaRPr lang="zh-CN" altLang="zh-CN" sz="2800" b="1" kern="100" dirty="0">
              <a:latin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31495" y="148590"/>
            <a:ext cx="6096000" cy="491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Step 6</a:t>
            </a:r>
            <a:r>
              <a:rPr lang="zh-CN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Appreciation</a:t>
            </a:r>
            <a:endParaRPr lang="en-US" altLang="zh-CN" sz="26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48" y="652142"/>
            <a:ext cx="4843952" cy="486560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105248" y="1982977"/>
            <a:ext cx="3454903" cy="1101969"/>
            <a:chOff x="2590800" y="1606062"/>
            <a:chExt cx="2705271" cy="1101969"/>
          </a:xfrm>
        </p:grpSpPr>
        <p:sp>
          <p:nvSpPr>
            <p:cNvPr id="6" name="矩形: 圆角 10"/>
            <p:cNvSpPr/>
            <p:nvPr/>
          </p:nvSpPr>
          <p:spPr>
            <a:xfrm>
              <a:off x="2590800" y="1606062"/>
              <a:ext cx="2696308" cy="1101969"/>
            </a:xfrm>
            <a:prstGeom prst="roundRect">
              <a:avLst/>
            </a:prstGeom>
            <a:solidFill>
              <a:srgbClr val="EB6F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阿里巴巴普惠体 L" panose="00020600040101010101" pitchFamily="18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93992" y="1649214"/>
              <a:ext cx="2502079" cy="101566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6000" dirty="0">
                  <a:solidFill>
                    <a:schemeClr val="bg1"/>
                  </a:solidFill>
                  <a:latin typeface="腾讯体" panose="02010600010101010101" pitchFamily="2" charset="-122"/>
                  <a:ea typeface="腾讯体" panose="02010600010101010101" pitchFamily="2" charset="-122"/>
                  <a:sym typeface="+mn-ea"/>
                </a:rPr>
                <a:t>THANKS</a:t>
              </a:r>
              <a:endParaRPr lang="zh-CN" altLang="en-US" sz="6000" dirty="0">
                <a:solidFill>
                  <a:schemeClr val="bg1"/>
                </a:solidFill>
                <a:latin typeface="腾讯体" panose="02010600010101010101" pitchFamily="2" charset="-122"/>
                <a:ea typeface="腾讯体" panose="02010600010101010101" pitchFamily="2" charset="-122"/>
                <a:sym typeface="+mn-ea"/>
              </a:endParaRPr>
            </a:p>
          </p:txBody>
        </p:sp>
      </p:grpSp>
      <p:pic>
        <p:nvPicPr>
          <p:cNvPr id="9" name="Picture 13" descr="t0149b0775185a2b6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95" y="3689498"/>
            <a:ext cx="2057400" cy="182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60426" y="287077"/>
            <a:ext cx="693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2022</a:t>
            </a:r>
            <a:r>
              <a:rPr lang="zh-CN" altLang="en-US" sz="2800" b="1" dirty="0"/>
              <a:t>学年第二学期四校联盟期中</a:t>
            </a:r>
            <a:r>
              <a:rPr lang="en-US" altLang="zh-CN" sz="2800" b="1" dirty="0"/>
              <a:t>-</a:t>
            </a:r>
            <a:r>
              <a:rPr lang="zh-CN" altLang="en-US" sz="2800" b="1" dirty="0"/>
              <a:t>新闻报道</a:t>
            </a:r>
            <a:r>
              <a:rPr lang="zh-CN" altLang="en-US" sz="2800" b="1" dirty="0" smtClean="0"/>
              <a:t>（了解我们身边的非</a:t>
            </a:r>
            <a:r>
              <a:rPr lang="zh-CN" altLang="en-US" sz="2800" b="1" dirty="0"/>
              <a:t>物质</a:t>
            </a:r>
            <a:r>
              <a:rPr lang="zh-CN" altLang="en-US" sz="2800" b="1" dirty="0" smtClean="0"/>
              <a:t>文化遗产）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541499" y="1380520"/>
            <a:ext cx="109097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第一</a:t>
            </a:r>
            <a:r>
              <a:rPr lang="zh-CN" altLang="en-US" sz="2800" b="1" dirty="0"/>
              <a:t>节：应用文写作</a:t>
            </a:r>
            <a:r>
              <a:rPr lang="en-US" altLang="zh-CN" sz="2800" b="1" dirty="0"/>
              <a:t>(</a:t>
            </a:r>
            <a:r>
              <a:rPr lang="zh-CN" altLang="en-US" sz="2800" b="1" dirty="0"/>
              <a:t>满分</a:t>
            </a:r>
            <a:r>
              <a:rPr lang="en-US" altLang="zh-CN" sz="2800" b="1" dirty="0"/>
              <a:t>15</a:t>
            </a:r>
            <a:r>
              <a:rPr lang="zh-CN" altLang="en-US" sz="2800" b="1" dirty="0"/>
              <a:t>分</a:t>
            </a:r>
            <a:r>
              <a:rPr lang="en-US" altLang="zh-CN" sz="2800" b="1" dirty="0"/>
              <a:t>)</a:t>
            </a:r>
            <a:endParaRPr lang="en-US" altLang="zh-CN" sz="2800" b="1" dirty="0"/>
          </a:p>
          <a:p>
            <a:r>
              <a:rPr lang="zh-CN" altLang="en-US" sz="2800" b="1" dirty="0"/>
              <a:t>上周末你参加了校学生会组织的“</a:t>
            </a:r>
            <a:r>
              <a:rPr lang="zh-CN" altLang="en-US" sz="2800" b="1" dirty="0">
                <a:solidFill>
                  <a:srgbClr val="0000FF"/>
                </a:solidFill>
              </a:rPr>
              <a:t>了解我们身边的非物质文化遗产</a:t>
            </a:r>
            <a:r>
              <a:rPr lang="en-US" altLang="zh-CN" sz="2800" b="1" dirty="0"/>
              <a:t>(intangible cultural heritage)”</a:t>
            </a:r>
            <a:r>
              <a:rPr lang="zh-CN" altLang="en-US" sz="2800" b="1" dirty="0"/>
              <a:t>活动。请为校英文报写篇报道，内容包括：</a:t>
            </a:r>
            <a:endParaRPr lang="zh-CN" altLang="en-US" sz="2800" b="1" dirty="0"/>
          </a:p>
          <a:p>
            <a:r>
              <a:rPr lang="en-US" altLang="zh-CN" sz="2800" b="1" dirty="0"/>
              <a:t>1.</a:t>
            </a:r>
            <a:r>
              <a:rPr lang="zh-CN" altLang="en-US" sz="2800" b="1" dirty="0"/>
              <a:t>活动的过程；</a:t>
            </a:r>
            <a:endParaRPr lang="zh-CN" altLang="en-US" sz="2800" b="1" dirty="0"/>
          </a:p>
          <a:p>
            <a:r>
              <a:rPr lang="en-US" altLang="zh-CN" sz="2800" b="1" dirty="0"/>
              <a:t>2.</a:t>
            </a:r>
            <a:r>
              <a:rPr lang="zh-CN" altLang="en-US" sz="2800" b="1" dirty="0"/>
              <a:t>收获与感想。</a:t>
            </a:r>
            <a:endParaRPr lang="zh-CN" altLang="en-US" sz="2800" b="1" dirty="0"/>
          </a:p>
          <a:p>
            <a:endParaRPr lang="en-US" altLang="zh-CN" sz="2800" b="1" dirty="0" smtClean="0"/>
          </a:p>
          <a:p>
            <a:r>
              <a:rPr lang="zh-CN" altLang="en-US" sz="2800" b="1" dirty="0" smtClean="0"/>
              <a:t>注意</a:t>
            </a:r>
            <a:r>
              <a:rPr lang="zh-CN" altLang="en-US" sz="2800" b="1" dirty="0"/>
              <a:t>：</a:t>
            </a:r>
            <a:endParaRPr lang="zh-CN" altLang="en-US" sz="2800" b="1" dirty="0"/>
          </a:p>
          <a:p>
            <a:r>
              <a:rPr lang="en-US" altLang="zh-CN" sz="2800" b="1" dirty="0"/>
              <a:t>1.</a:t>
            </a:r>
            <a:r>
              <a:rPr lang="zh-CN" altLang="en-US" sz="2800" b="1" dirty="0"/>
              <a:t>写作词数应为</a:t>
            </a:r>
            <a:r>
              <a:rPr lang="en-US" altLang="zh-CN" sz="2800" b="1" dirty="0"/>
              <a:t>80</a:t>
            </a:r>
            <a:r>
              <a:rPr lang="zh-CN" altLang="en-US" sz="2800" b="1" dirty="0"/>
              <a:t>左右；</a:t>
            </a:r>
            <a:endParaRPr lang="zh-CN" altLang="en-US" sz="2800" b="1" dirty="0"/>
          </a:p>
          <a:p>
            <a:r>
              <a:rPr lang="en-US" altLang="zh-CN" sz="2800" b="1" dirty="0"/>
              <a:t>2.</a:t>
            </a:r>
            <a:r>
              <a:rPr lang="zh-CN" altLang="en-US" sz="2800" b="1" dirty="0"/>
              <a:t>请按如下格式在答题纸的相应位置作答。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422603" y="3040911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50"/>
                </a:solidFill>
              </a:rPr>
              <a:t>报道要素：审题找要点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Time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：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Who/attendee/participator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1" dirty="0" smtClean="0">
                <a:solidFill>
                  <a:srgbClr val="00B050"/>
                </a:solidFill>
              </a:rPr>
              <a:t>Organizer</a:t>
            </a:r>
            <a:endParaRPr lang="en-US" altLang="zh-CN" sz="2400" b="1" dirty="0" smtClean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400" b="1" dirty="0">
                <a:solidFill>
                  <a:srgbClr val="00B050"/>
                </a:solidFill>
              </a:rPr>
              <a:t>Activity</a:t>
            </a:r>
            <a:endParaRPr lang="zh-CN" alt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2106" y="1743739"/>
            <a:ext cx="1138445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309889" y="1782259"/>
            <a:ext cx="2506500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37084" y="2960161"/>
            <a:ext cx="992564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93899" y="3470337"/>
            <a:ext cx="2121490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536569" y="1780254"/>
            <a:ext cx="1773320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601157" y="1719857"/>
            <a:ext cx="564528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463064" y="1762567"/>
            <a:ext cx="1138445" cy="5847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32" y="1237154"/>
            <a:ext cx="3839888" cy="22455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23" y="3880511"/>
            <a:ext cx="4042899" cy="2286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96334" y="3386672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dialect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59464" y="6248310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/>
              <a:t>Chinese folk tale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773750" y="6166511"/>
            <a:ext cx="3917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/>
              <a:t>Chinese myth/fairy tale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5" y="1141146"/>
            <a:ext cx="4139600" cy="22455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194" y="3880511"/>
            <a:ext cx="4103742" cy="222165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557472" y="3347855"/>
            <a:ext cx="320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 Chinese calligraphy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5127" y="186341"/>
            <a:ext cx="1049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000" b="1" dirty="0" smtClean="0">
                <a:latin typeface="Arial Rounded MT Bold" panose="020F0704030504030204" pitchFamily="34" charset="0"/>
              </a:rPr>
              <a:t>2. Various </a:t>
            </a:r>
            <a:r>
              <a:rPr lang="en-US" altLang="zh-CN" sz="2000" b="1" dirty="0">
                <a:latin typeface="Arial Rounded MT Bold" panose="020F0704030504030204" pitchFamily="34" charset="0"/>
              </a:rPr>
              <a:t>Forms of Intangible Cultural </a:t>
            </a:r>
            <a:r>
              <a:rPr lang="en-US" altLang="zh-CN" sz="2000" b="1" dirty="0" smtClean="0">
                <a:latin typeface="Arial Rounded MT Bold" panose="020F0704030504030204" pitchFamily="34" charset="0"/>
              </a:rPr>
              <a:t>Heritage</a:t>
            </a:r>
            <a:endParaRPr lang="en-US" altLang="zh-CN" sz="2000" b="1" dirty="0" smtClean="0">
              <a:latin typeface="Arial Rounded MT Bold" panose="020F0704030504030204" pitchFamily="34" charset="0"/>
            </a:endParaRPr>
          </a:p>
          <a:p>
            <a:pPr lvl="0"/>
            <a:r>
              <a:rPr lang="zh-CN" altLang="zh-CN" sz="2000" b="1" dirty="0" smtClean="0"/>
              <a:t>（</a:t>
            </a:r>
            <a:r>
              <a:rPr lang="zh-CN" altLang="zh-CN" sz="2000" b="1" dirty="0"/>
              <a:t>细分非物质文化遗产的种类和形式，任选熟悉的，有话可说的作为切入点小点）</a:t>
            </a:r>
            <a:endParaRPr lang="zh-CN" altLang="zh-CN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253" y="203778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festivals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4863" y="1015784"/>
            <a:ext cx="3847647" cy="23664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0" y="1010530"/>
            <a:ext cx="3705079" cy="221666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1827" y="3200293"/>
            <a:ext cx="306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 smtClean="0"/>
              <a:t>The Spring </a:t>
            </a:r>
            <a:r>
              <a:rPr lang="en-US" altLang="zh-CN" dirty="0"/>
              <a:t>Festival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796156" y="3431126"/>
            <a:ext cx="379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New Year’s Day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56" y="3892791"/>
            <a:ext cx="3275714" cy="21838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717" y="3754471"/>
            <a:ext cx="3601272" cy="23527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961454" y="6076601"/>
            <a:ext cx="346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 smtClean="0"/>
              <a:t>Dragon Boat </a:t>
            </a:r>
            <a:r>
              <a:rPr lang="en-US" altLang="zh-CN" dirty="0"/>
              <a:t>Festival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000163" y="6107255"/>
            <a:ext cx="358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F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altLang="zh-CN" dirty="0" smtClean="0"/>
              <a:t>The Lantern </a:t>
            </a:r>
            <a:r>
              <a:rPr lang="en-US" altLang="zh-CN" dirty="0"/>
              <a:t>Festival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7115" y="211814"/>
            <a:ext cx="7905400" cy="570540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Traditional music and instrument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42" y="782354"/>
            <a:ext cx="3648469" cy="23217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403677" y="3126307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古筝</a:t>
            </a:r>
            <a:r>
              <a:rPr kumimoji="0" lang="en-US" altLang="zh-C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guzheng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93" y="3817460"/>
            <a:ext cx="3631858" cy="22640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93" y="930964"/>
            <a:ext cx="3520440" cy="230412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392443" y="6055026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Minority </a:t>
            </a:r>
            <a:r>
              <a:rPr lang="en-US" altLang="zh-CN" sz="2400" b="1" kern="0" dirty="0">
                <a:solidFill>
                  <a:srgbClr val="0000FF"/>
                </a:solidFill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dance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9227" y="3220927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Minority music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170" y="3739918"/>
            <a:ext cx="3356811" cy="231510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403677" y="6079646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琵琶 </a:t>
            </a:r>
            <a:r>
              <a:rPr lang="en-US" altLang="zh-CN" sz="2400" b="1" kern="0" dirty="0" err="1" smtClean="0">
                <a:solidFill>
                  <a:srgbClr val="0000FF"/>
                </a:solidFill>
                <a:latin typeface="Arial Rounded MT Bold" panose="020F0704030504030204" pitchFamily="34" charset="0"/>
                <a:ea typeface="微软雅黑" panose="020B0503020204020204" charset="-122"/>
                <a:cs typeface="Arial" panose="020B0604020202020204"/>
              </a:rPr>
              <a:t>PiPa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6" y="637675"/>
            <a:ext cx="3856217" cy="23781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10" y="637675"/>
            <a:ext cx="3795127" cy="24172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26" y="3659242"/>
            <a:ext cx="3926557" cy="239077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724659" y="159289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folk art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862" y="3095478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舞狮</a:t>
            </a:r>
            <a:r>
              <a:rPr lang="en-US" altLang="zh-CN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lion dance</a:t>
            </a:r>
            <a:endParaRPr lang="zh-CN" altLang="en-US" sz="2400" b="1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44480" y="3095478"/>
            <a:ext cx="2968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秧歌 </a:t>
            </a:r>
            <a:r>
              <a:rPr lang="en-US" altLang="zh-CN" sz="2400" b="1" dirty="0" err="1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Yongko</a:t>
            </a:r>
            <a:r>
              <a:rPr lang="en-US" altLang="zh-CN" sz="2400" b="1" dirty="0" smtClean="0">
                <a:solidFill>
                  <a:srgbClr val="3333FF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dance</a:t>
            </a:r>
            <a:endParaRPr lang="zh-CN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2708" y="6152116"/>
            <a:ext cx="2969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皮影戏</a:t>
            </a:r>
            <a:r>
              <a:rPr lang="en-US" altLang="zh-CN" sz="24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shadow play</a:t>
            </a:r>
            <a:endParaRPr lang="zh-CN" altLang="en-US" sz="2400" b="1" dirty="0">
              <a:solidFill>
                <a:srgbClr val="3333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8" y="3597742"/>
            <a:ext cx="3741821" cy="262892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39609" y="6263011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杂技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acrobatics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574601" y="3387854"/>
            <a:ext cx="328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吹糖人（糖画</a:t>
            </a:r>
            <a:r>
              <a:rPr lang="zh-CN" altLang="en-US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）</a:t>
            </a:r>
            <a:endParaRPr lang="en-US" altLang="zh-CN" sz="2400" b="1" dirty="0" smtClean="0">
              <a:solidFill>
                <a:srgbClr val="0000FF"/>
              </a:solidFill>
              <a:latin typeface="Arial Rounded MT Bold" panose="020F0704030504030204" pitchFamily="34" charset="0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sugar-figure </a:t>
            </a:r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blowing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588" y="841493"/>
            <a:ext cx="3873485" cy="2546361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62972" y="260320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handcraft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8" y="914400"/>
            <a:ext cx="3762375" cy="24688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68" y="3953866"/>
            <a:ext cx="3827870" cy="21812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40549" y="6207998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剪纸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paper-cutting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42524" y="3341687"/>
            <a:ext cx="328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丝织品 </a:t>
            </a:r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Silk fabrics </a:t>
            </a:r>
            <a:endParaRPr lang="zh-CN" altLang="en-US" sz="2400" b="1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91" y="4372479"/>
            <a:ext cx="3211033" cy="176422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672818" y="6077117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0000FF"/>
                </a:solidFill>
                <a:latin typeface="Arial Rounded MT Bold" panose="020F0704030504030204" pitchFamily="34" charset="0"/>
                <a:ea typeface="宋体" panose="02010600030101010101" pitchFamily="2" charset="-122"/>
              </a:rPr>
              <a:t>silk</a:t>
            </a:r>
            <a:endParaRPr lang="zh-CN" altLang="en-US" sz="28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25" y="659976"/>
            <a:ext cx="4008575" cy="25171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637154"/>
            <a:ext cx="4073293" cy="2419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8" y="3619920"/>
            <a:ext cx="4073294" cy="25735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01681" y="3107656"/>
            <a:ext cx="2642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玉雕</a:t>
            </a:r>
            <a:r>
              <a:rPr lang="en-US" altLang="zh-CN" sz="2400" b="1" dirty="0">
                <a:solidFill>
                  <a:srgbClr val="0000FF"/>
                </a:solidFill>
                <a:latin typeface="Arial Rounded MT Bold" panose="020F0704030504030204" pitchFamily="34" charset="0"/>
              </a:rPr>
              <a:t>jade carving</a:t>
            </a:r>
            <a:endParaRPr lang="zh-CN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70" y="3641980"/>
            <a:ext cx="4163030" cy="2286003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878119" y="166588"/>
            <a:ext cx="9403471" cy="581173"/>
          </a:xfrm>
        </p:spPr>
        <p:txBody>
          <a:bodyPr/>
          <a:lstStyle/>
          <a:p>
            <a:r>
              <a:rPr lang="en-US" altLang="zh-CN" sz="2800" dirty="0" smtClean="0">
                <a:latin typeface="Arial Rounded MT Bold" panose="020F0704030504030204" pitchFamily="34" charset="0"/>
              </a:rPr>
              <a:t> Chinese Features</a:t>
            </a:r>
            <a:r>
              <a:rPr lang="zh-CN" altLang="en-US" sz="2800" dirty="0" smtClean="0">
                <a:latin typeface="Arial Rounded MT Bold" panose="020F0704030504030204" pitchFamily="34" charset="0"/>
              </a:rPr>
              <a:t>：</a:t>
            </a:r>
            <a:r>
              <a:rPr lang="en-US" altLang="zh-CN" sz="2800" dirty="0" smtClean="0">
                <a:latin typeface="Arial Rounded MT Bold" panose="020F0704030504030204" pitchFamily="34" charset="0"/>
              </a:rPr>
              <a:t>Traditional art and skills</a:t>
            </a:r>
            <a:endParaRPr lang="zh-CN" altLang="en-US" sz="2800" dirty="0">
              <a:latin typeface="Arial Rounded MT Bold" panose="020F07040305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7603" y="5962608"/>
            <a:ext cx="2691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painting</a:t>
            </a:r>
            <a:endParaRPr lang="zh-CN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39694" y="3163002"/>
            <a:ext cx="2092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seal</a:t>
            </a:r>
            <a:endParaRPr lang="zh-CN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76872" y="6175507"/>
            <a:ext cx="289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Arial Rounded MT Bold" panose="020F0704030504030204" pitchFamily="34" charset="0"/>
              </a:rPr>
              <a:t>Chinese sculpture</a:t>
            </a:r>
            <a:endParaRPr lang="zh-CN" altLang="en-US" sz="2400" dirty="0">
              <a:solidFill>
                <a:srgbClr val="0000FF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7684</Words>
  <Application>WPS 演示</Application>
  <PresentationFormat>宽屏</PresentationFormat>
  <Paragraphs>203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5" baseType="lpstr">
      <vt:lpstr>Arial</vt:lpstr>
      <vt:lpstr>宋体</vt:lpstr>
      <vt:lpstr>Wingdings</vt:lpstr>
      <vt:lpstr>等线</vt:lpstr>
      <vt:lpstr>Times New Roman</vt:lpstr>
      <vt:lpstr>HelveticaNeue</vt:lpstr>
      <vt:lpstr>Corbel</vt:lpstr>
      <vt:lpstr>华文新魏</vt:lpstr>
      <vt:lpstr>Arial Rounded MT Bold</vt:lpstr>
      <vt:lpstr>微软雅黑</vt:lpstr>
      <vt:lpstr>Arial</vt:lpstr>
      <vt:lpstr>Arial Unicode MS</vt:lpstr>
      <vt:lpstr>Calibri</vt:lpstr>
      <vt:lpstr>Wingdings</vt:lpstr>
      <vt:lpstr>阿里巴巴普惠体 L</vt:lpstr>
      <vt:lpstr>腾讯体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 Chinese Features：Traditional festivals</vt:lpstr>
      <vt:lpstr>Traditional music and instrument</vt:lpstr>
      <vt:lpstr> Chinese Features：Traditional folk art</vt:lpstr>
      <vt:lpstr> Chinese Features：Traditional handcraft</vt:lpstr>
      <vt:lpstr> Chinese Features：Traditional art and skills</vt:lpstr>
      <vt:lpstr> Chinese Features：Traditional heritage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舒炀</dc:creator>
  <cp:lastModifiedBy>24147</cp:lastModifiedBy>
  <cp:revision>54</cp:revision>
  <dcterms:created xsi:type="dcterms:W3CDTF">2022-01-24T04:26:00Z</dcterms:created>
  <dcterms:modified xsi:type="dcterms:W3CDTF">2023-04-30T11:02:54Z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CFE2BF4A4B524240A578FA1888CC5C5E_12</vt:lpwstr>
  </property>
  <property fmtid="{D5CDD505-2E9C-101B-9397-08002B2CF9AE}" pid="3" name="KSOProductBuildVer">
    <vt:lpwstr>2052-11.8.2.8411</vt:lpwstr>
  </property>
</Properties>
</file>