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3"/>
  </p:sldMasterIdLst>
  <p:notesMasterIdLst>
    <p:notesMasterId r:id="rId6"/>
  </p:notesMasterIdLst>
  <p:handoutMasterIdLst>
    <p:handoutMasterId r:id="rId42"/>
  </p:handoutMasterIdLst>
  <p:sldIdLst>
    <p:sldId id="473" r:id="rId4"/>
    <p:sldId id="327" r:id="rId5"/>
    <p:sldId id="378" r:id="rId7"/>
    <p:sldId id="439" r:id="rId8"/>
    <p:sldId id="370" r:id="rId9"/>
    <p:sldId id="369" r:id="rId10"/>
    <p:sldId id="367" r:id="rId11"/>
    <p:sldId id="380" r:id="rId12"/>
    <p:sldId id="382" r:id="rId13"/>
    <p:sldId id="330" r:id="rId14"/>
    <p:sldId id="331" r:id="rId15"/>
    <p:sldId id="332" r:id="rId16"/>
    <p:sldId id="392" r:id="rId17"/>
    <p:sldId id="393" r:id="rId18"/>
    <p:sldId id="395" r:id="rId19"/>
    <p:sldId id="396" r:id="rId20"/>
    <p:sldId id="397" r:id="rId21"/>
    <p:sldId id="398" r:id="rId22"/>
    <p:sldId id="399" r:id="rId23"/>
    <p:sldId id="401" r:id="rId24"/>
    <p:sldId id="402" r:id="rId25"/>
    <p:sldId id="403" r:id="rId26"/>
    <p:sldId id="422" r:id="rId27"/>
    <p:sldId id="405" r:id="rId28"/>
    <p:sldId id="407" r:id="rId29"/>
    <p:sldId id="408" r:id="rId30"/>
    <p:sldId id="409" r:id="rId31"/>
    <p:sldId id="410" r:id="rId32"/>
    <p:sldId id="412" r:id="rId33"/>
    <p:sldId id="414" r:id="rId34"/>
    <p:sldId id="415" r:id="rId35"/>
    <p:sldId id="416" r:id="rId36"/>
    <p:sldId id="419" r:id="rId37"/>
    <p:sldId id="418" r:id="rId38"/>
    <p:sldId id="437" r:id="rId39"/>
    <p:sldId id="436" r:id="rId40"/>
    <p:sldId id="435" r:id="rId4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2"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28D6"/>
    <a:srgbClr val="2E15E9"/>
    <a:srgbClr val="E0F90A"/>
    <a:srgbClr val="C69C38"/>
    <a:srgbClr val="FFFFFF"/>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78" d="100"/>
          <a:sy n="78" d="100"/>
        </p:scale>
        <p:origin x="654" y="54"/>
      </p:cViewPr>
      <p:guideLst>
        <p:guide orient="horz" pos="2312"/>
        <p:guide pos="4012"/>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6" Type="http://schemas.openxmlformats.org/officeDocument/2006/relationships/commentAuthors" Target="commentAuthors.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2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zh-CN" sz="2400"/>
              <a:t>出现频次</a:t>
            </a:r>
            <a:endParaRPr lang="zh-CN" sz="2400"/>
          </a:p>
        </c:rich>
      </c:tx>
      <c:layout/>
      <c:overlay val="0"/>
      <c:spPr>
        <a:noFill/>
        <a:ln>
          <a:noFill/>
        </a:ln>
        <a:effectLst/>
      </c:spPr>
    </c:title>
    <c:autoTitleDeleted val="0"/>
    <c:plotArea>
      <c:layout/>
      <c:pieChart>
        <c:varyColors val="1"/>
        <c:ser>
          <c:idx val="0"/>
          <c:order val="0"/>
          <c:tx>
            <c:strRef>
              <c:f>Sheet1!$B$1</c:f>
              <c:strCache>
                <c:ptCount val="1"/>
                <c:pt idx="0">
                  <c:v>频次</c:v>
                </c:pt>
              </c:strCache>
            </c:strRef>
          </c:tx>
          <c:explosion val="0"/>
          <c:dPt>
            <c:idx val="0"/>
            <c:bubble3D val="0"/>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solidFill>
                <a:schemeClr val="accent4">
                  <a:alpha val="9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solidFill>
                <a:schemeClr val="accent3">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bubble3D val="0"/>
            <c:spPr>
              <a:solidFill>
                <a:schemeClr val="accent1">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6"/>
            <c:bubble3D val="0"/>
            <c:spPr>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7"/>
            <c:bubble3D val="0"/>
            <c:spPr>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8"/>
            <c:bubble3D val="0"/>
            <c:spPr>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9"/>
            <c:bubble3D val="0"/>
            <c:spPr>
              <a:solidFill>
                <a:schemeClr val="accent5">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0"/>
            <c:bubble3D val="0"/>
            <c:spPr>
              <a:gradFill rotWithShape="1">
                <a:gsLst>
                  <a:gs pos="0">
                    <a:schemeClr val="accent5">
                      <a:lumMod val="60000"/>
                      <a:shade val="51000"/>
                      <a:satMod val="130000"/>
                    </a:schemeClr>
                  </a:gs>
                  <a:gs pos="80000">
                    <a:schemeClr val="accent5">
                      <a:lumMod val="60000"/>
                      <a:shade val="93000"/>
                      <a:satMod val="130000"/>
                    </a:schemeClr>
                  </a:gs>
                  <a:gs pos="100000">
                    <a:schemeClr val="accent5">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0"/>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1"/>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2"/>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3"/>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4"/>
              <c:layout>
                <c:manualLayout>
                  <c:x val="0.0153032960370183"/>
                  <c:y val="-0.00864827167242765"/>
                </c:manualLayout>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5"/>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6"/>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eparator>
</c:separator>
              <c:extLst>
                <c:ext xmlns:c15="http://schemas.microsoft.com/office/drawing/2012/chart" uri="{CE6537A1-D6FC-4f65-9D91-7224C49458BB}"/>
              </c:extLst>
            </c:dLbl>
            <c:dLbl>
              <c:idx val="7"/>
              <c:layout>
                <c:manualLayout>
                  <c:x val="0.08506840467453"/>
                  <c:y val="0.128495752811432"/>
                </c:manualLayout>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8"/>
              <c:layout>
                <c:manualLayout>
                  <c:x val="0.0138889700174332"/>
                  <c:y val="0.0305026061832905"/>
                </c:manualLayout>
              </c:layout>
              <c:numFmt formatCode="General" sourceLinked="1"/>
              <c:spPr>
                <a:noFill/>
                <a:ln>
                  <a:noFill/>
                </a:ln>
                <a:effectLst/>
              </c:spPr>
              <c:txPr>
                <a:bodyPr rot="0" spcFirstLastPara="1" vertOverflow="ellipsis" vert="horz" wrap="square" lIns="38100" tIns="19050" rIns="38100" bIns="19050" anchor="ctr" anchorCtr="1">
                  <a:noAutofit/>
                </a:bodyPr>
                <a:lstStyle/>
                <a:p>
                  <a:pPr>
                    <a:defRPr lang="zh-CN" sz="1195" b="0" i="0" u="none" strike="noStrike" kern="1200" baseline="0">
                      <a:solidFill>
                        <a:schemeClr val="lt1">
                          <a:lumMod val="85000"/>
                        </a:schemeClr>
                      </a:solidFill>
                      <a:latin typeface="+mn-lt"/>
                      <a:ea typeface="+mn-ea"/>
                      <a:cs typeface="+mn-cs"/>
                    </a:defRPr>
                  </a:pPr>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105433"/>
                      <c:h val="0.1204173"/>
                    </c:manualLayout>
                  </c15:layout>
                </c:ext>
              </c:extLst>
            </c:dLbl>
            <c:dLbl>
              <c:idx val="9"/>
              <c:layout>
                <c:manualLayout>
                  <c:x val="0.0810634642839432"/>
                  <c:y val="0.0466399565339088"/>
                </c:manualLayout>
              </c:layout>
              <c:numFmt formatCode="General" sourceLinked="1"/>
              <c:spPr>
                <a:noFill/>
                <a:ln>
                  <a:noFill/>
                </a:ln>
                <a:effectLst/>
              </c:spPr>
              <c:txPr>
                <a:bodyPr rot="0" spcFirstLastPara="1" vertOverflow="ellipsis" vert="horz" wrap="square" lIns="38100" tIns="19050" rIns="38100" bIns="19050" anchor="ctr" anchorCtr="1">
                  <a:noAutofit/>
                </a:bodyPr>
                <a:lstStyle/>
                <a:p>
                  <a:pPr>
                    <a:defRPr lang="zh-CN" sz="1195" b="0" i="0" u="none" strike="noStrike" kern="1200" baseline="0">
                      <a:solidFill>
                        <a:schemeClr val="lt1">
                          <a:lumMod val="85000"/>
                        </a:schemeClr>
                      </a:solidFill>
                      <a:latin typeface="+mn-lt"/>
                      <a:ea typeface="+mn-ea"/>
                      <a:cs typeface="+mn-cs"/>
                    </a:defRPr>
                  </a:pPr>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489346"/>
                      <c:h val="0.2169595"/>
                    </c:manualLayout>
                  </c15:layout>
                </c:ext>
              </c:extLst>
            </c:dLbl>
            <c:dLbl>
              <c:idx val="10"/>
              <c:layout>
                <c:manualLayout>
                  <c:x val="0.0393857285380363"/>
                  <c:y val="0.149827092885971"/>
                </c:manualLayout>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lt1">
                        <a:lumMod val="85000"/>
                      </a:schemeClr>
                    </a:solidFill>
                    <a:latin typeface="+mn-lt"/>
                    <a:ea typeface="+mn-ea"/>
                    <a:cs typeface="+mn-cs"/>
                  </a:defRPr>
                </a:pPr>
              </a:p>
            </c:txPr>
            <c:dLblPos val="inEnd"/>
            <c:showLegendKey val="0"/>
            <c:showVal val="0"/>
            <c:showCatName val="1"/>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lt1">
                          <a:lumMod val="95000"/>
                          <a:alpha val="54000"/>
                        </a:schemeClr>
                      </a:solidFill>
                      <a:prstDash val="solid"/>
                      <a:round/>
                    </a:ln>
                    <a:effectLst/>
                  </c:spPr>
                </c15:leaderLines>
              </c:ext>
            </c:extLst>
          </c:dLbls>
          <c:cat>
            <c:strRef>
              <c:f>Sheet1!$A$2:$A$12</c:f>
              <c:strCache>
                <c:ptCount val="11"/>
                <c:pt idx="0">
                  <c:v>谓语动词</c:v>
                </c:pt>
                <c:pt idx="1">
                  <c:v>非谓语动词</c:v>
                </c:pt>
                <c:pt idx="2">
                  <c:v>名词</c:v>
                </c:pt>
                <c:pt idx="3">
                  <c:v>形容词副词</c:v>
                </c:pt>
                <c:pt idx="4">
                  <c:v>代词</c:v>
                </c:pt>
                <c:pt idx="5">
                  <c:v>冠词</c:v>
                </c:pt>
                <c:pt idx="6">
                  <c:v>介词</c:v>
                </c:pt>
                <c:pt idx="7">
                  <c:v>并列连词</c:v>
                </c:pt>
                <c:pt idx="8">
                  <c:v>状语从句</c:v>
                </c:pt>
                <c:pt idx="9">
                  <c:v>名词性从句</c:v>
                </c:pt>
                <c:pt idx="10">
                  <c:v>定语从句</c:v>
                </c:pt>
              </c:strCache>
            </c:strRef>
          </c:cat>
          <c:val>
            <c:numRef>
              <c:f>Sheet1!$B$2:$B$12</c:f>
              <c:numCache>
                <c:formatCode>General</c:formatCode>
                <c:ptCount val="11"/>
                <c:pt idx="0">
                  <c:v>8</c:v>
                </c:pt>
                <c:pt idx="1">
                  <c:v>13</c:v>
                </c:pt>
                <c:pt idx="2">
                  <c:v>9</c:v>
                </c:pt>
                <c:pt idx="3">
                  <c:v>9</c:v>
                </c:pt>
                <c:pt idx="4">
                  <c:v>1</c:v>
                </c:pt>
                <c:pt idx="5">
                  <c:v>5</c:v>
                </c:pt>
                <c:pt idx="6">
                  <c:v>5</c:v>
                </c:pt>
                <c:pt idx="7">
                  <c:v>5</c:v>
                </c:pt>
                <c:pt idx="8">
                  <c:v>0</c:v>
                </c:pt>
                <c:pt idx="9">
                  <c:v>2</c:v>
                </c:pt>
                <c:pt idx="10">
                  <c:v>3</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2000" b="0" i="0" u="none" strike="noStrike" kern="1200" baseline="0">
              <a:solidFill>
                <a:schemeClr val="lt1">
                  <a:lumMod val="85000"/>
                </a:schemeClr>
              </a:solidFill>
              <a:latin typeface="+mn-lt"/>
              <a:ea typeface="+mn-ea"/>
              <a:cs typeface="+mn-cs"/>
            </a:defRPr>
          </a:pPr>
        </a:p>
      </c:txPr>
    </c:legend>
    <c:plotVisOnly val="1"/>
    <c:dispBlanksAs val="gap"/>
    <c:showDLblsOverMax val="0"/>
  </c:chart>
  <c:spPr>
    <a:solidFill>
      <a:schemeClr val="tx1">
        <a:lumMod val="50000"/>
        <a:lumOff val="50000"/>
      </a:schemeClr>
    </a:solidFill>
    <a:ln>
      <a:noFill/>
    </a:ln>
    <a:effectLst/>
  </c:spPr>
  <c:txPr>
    <a:bodyPr/>
    <a:lstStyle/>
    <a:p>
      <a:pPr>
        <a:defRPr lang="zh-CN"/>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BC510C-A274-4F09-B4F8-A9F60256764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bg1">
            <a:lumMod val="95000"/>
          </a:schemeClr>
        </a:solidFill>
        <a:effectLst/>
      </p:bgPr>
    </p:bg>
    <p:spTree>
      <p:nvGrpSpPr>
        <p:cNvPr id="1" name=""/>
        <p:cNvGrpSpPr/>
        <p:nvPr/>
      </p:nvGrpSpPr>
      <p:grpSpPr>
        <a:xfrm>
          <a:off x="0" y="0"/>
          <a:ext cx="0" cy="0"/>
          <a:chOff x="0" y="0"/>
          <a:chExt cx="0" cy="0"/>
        </a:xfrm>
      </p:grpSpPr>
      <p:sp>
        <p:nvSpPr>
          <p:cNvPr id="3" name="矩形 2"/>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userDrawn="1"/>
        </p:nvSpPr>
        <p:spPr>
          <a:xfrm>
            <a:off x="8409905" y="2"/>
            <a:ext cx="2846231" cy="6857998"/>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355A0FF-2D89-4641-86DA-024CE1E6CE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E43C43A-12A0-4D1F-A9C7-16B72AF95DA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自定义版式">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45376" y="277586"/>
            <a:ext cx="8669258" cy="733488"/>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7" name="幻灯片编号占位符 2"/>
          <p:cNvSpPr>
            <a:spLocks noGrp="1"/>
          </p:cNvSpPr>
          <p:nvPr>
            <p:ph type="sldNum" sz="quarter" idx="4"/>
          </p:nvPr>
        </p:nvSpPr>
        <p:spPr>
          <a:xfrm>
            <a:off x="130175" y="6486525"/>
            <a:ext cx="1346200" cy="288925"/>
          </a:xfrm>
          <a:prstGeom prst="rect">
            <a:avLst/>
          </a:prstGeom>
        </p:spPr>
        <p:txBody>
          <a:bodyPr vert="horz" wrap="square" lIns="91440" tIns="45720" rIns="91440" bIns="45720" numCol="1" anchor="ctr" anchorCtr="0" compatLnSpc="1"/>
          <a:lstStyle>
            <a:lvl1pPr>
              <a:defRPr>
                <a:solidFill>
                  <a:srgbClr val="000000"/>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F076B01-FF31-4BA0-8113-5420592BE3C6}" type="slidenum">
              <a:rPr kumimoji="0" lang="en-US" altLang="zh-CN" sz="1200" b="0" i="0" u="none" strike="noStrike" kern="1200" cap="none" spc="0" normalizeH="0" baseline="0" noProof="0">
                <a:ln>
                  <a:noFill/>
                </a:ln>
                <a:solidFill>
                  <a:srgbClr val="000000"/>
                </a:solidFill>
                <a:effectLst/>
                <a:uLnTx/>
                <a:uFillTx/>
                <a:latin typeface="等线" panose="02010600030101010101" charset="-122"/>
                <a:ea typeface="等线" panose="02010600030101010101" charset="-122"/>
                <a:cs typeface="+mn-cs"/>
              </a:rPr>
            </a:fld>
            <a:endParaRPr kumimoji="0" lang="en-US" altLang="zh-CN" sz="1200" b="0" i="0" u="none" strike="noStrike" kern="1200" cap="none" spc="0" normalizeH="0" baseline="0" noProof="0">
              <a:ln>
                <a:noFill/>
              </a:ln>
              <a:solidFill>
                <a:srgbClr val="000000"/>
              </a:solidFill>
              <a:effectLst/>
              <a:uLnTx/>
              <a:uFillTx/>
              <a:latin typeface="等线" panose="02010600030101010101" charset="-122"/>
              <a:ea typeface="等线" panose="02010600030101010101" charset="-122"/>
              <a:cs typeface="+mn-cs"/>
            </a:endParaRPr>
          </a:p>
        </p:txBody>
      </p:sp>
      <p:sp>
        <p:nvSpPr>
          <p:cNvPr id="8" name="日期占位符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页脚占位符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11" name="日期占位符 2"/>
          <p:cNvSpPr>
            <a:spLocks noGrp="1"/>
          </p:cNvSpPr>
          <p:nvPr>
            <p:ph type="dt" sz="half" idx="2"/>
          </p:nvPr>
        </p:nvSpPr>
        <p:spPr>
          <a:xfrm>
            <a:off x="1117600" y="6245225"/>
            <a:ext cx="2535767" cy="476250"/>
          </a:xfrm>
          <a:prstGeom prst="rect">
            <a:avLst/>
          </a:prstGeom>
        </p:spPr>
        <p:txBody>
          <a:bodyPr vert="horz"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3"/>
          <p:cNvSpPr>
            <a:spLocks noGrp="1"/>
          </p:cNvSpPr>
          <p:nvPr>
            <p:ph type="ftr" sz="quarter" idx="3"/>
          </p:nvPr>
        </p:nvSpPr>
        <p:spPr>
          <a:xfrm>
            <a:off x="4572000" y="6245225"/>
            <a:ext cx="3860800" cy="476250"/>
          </a:xfrm>
          <a:prstGeom prst="rect">
            <a:avLst/>
          </a:prstGeom>
        </p:spPr>
        <p:txBody>
          <a:bodyPr vert="horz" anchor="b"/>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灯片编号占位符 4"/>
          <p:cNvSpPr>
            <a:spLocks noGrp="1"/>
          </p:cNvSpPr>
          <p:nvPr>
            <p:ph type="sldNum" sz="quarter" idx="4"/>
          </p:nvPr>
        </p:nvSpPr>
        <p:spPr>
          <a:xfrm>
            <a:off x="9249833" y="6245225"/>
            <a:ext cx="2535767" cy="476250"/>
          </a:xfrm>
          <a:prstGeom prst="rect">
            <a:avLst/>
          </a:prstGeom>
        </p:spPr>
        <p:txBody>
          <a:bodyPr vert="horz" wrap="square" lIns="91440" tIns="45720" rIns="91440" bIns="45720" numCol="1" anchor="b" anchorCtr="0" compatLnSpc="1"/>
          <a:p>
            <a:pPr algn="r" fontAlgn="base"/>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showMasterSp="0" userDrawn="1">
  <p:cSld name="标题和内容">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showMasterSp="0" userDrawn="1">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lumMod val="95000"/>
          </a:schemeClr>
        </a:solidFill>
        <a:effectLst/>
      </p:bgPr>
    </p:bg>
    <p:spTree>
      <p:nvGrpSpPr>
        <p:cNvPr id="1" name=""/>
        <p:cNvGrpSpPr/>
        <p:nvPr/>
      </p:nvGrpSpPr>
      <p:grpSpPr>
        <a:xfrm>
          <a:off x="0" y="0"/>
          <a:ext cx="0" cy="0"/>
          <a:chOff x="0" y="0"/>
          <a:chExt cx="0" cy="0"/>
        </a:xfrm>
      </p:grpSpPr>
      <p:sp>
        <p:nvSpPr>
          <p:cNvPr id="3" name="矩形 2"/>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矩形 1"/>
          <p:cNvSpPr/>
          <p:nvPr userDrawn="1"/>
        </p:nvSpPr>
        <p:spPr>
          <a:xfrm>
            <a:off x="822102" y="0"/>
            <a:ext cx="2846231" cy="6870877"/>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showMasterSp="0">
  <p:cSld name="2_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838238" y="365142"/>
            <a:ext cx="10515874" cy="1325625"/>
          </a:xfrm>
          <a:prstGeom prst="rect">
            <a:avLst/>
          </a:prstGeom>
        </p:spPr>
        <p:txBody>
          <a:bodyPr/>
          <a:lstStyle/>
          <a:p>
            <a:r>
              <a:rPr lang="zh-CN" altLang="en-US"/>
              <a:t>单击此处编辑母版标题样式</a:t>
            </a:r>
            <a:endParaRPr lang="en-US"/>
          </a:p>
        </p:txBody>
      </p:sp>
      <p:sp>
        <p:nvSpPr>
          <p:cNvPr id="3" name="Content Placeholder 2"/>
          <p:cNvSpPr>
            <a:spLocks noGrp="1"/>
          </p:cNvSpPr>
          <p:nvPr>
            <p:ph idx="1"/>
          </p:nvPr>
        </p:nvSpPr>
        <p:spPr>
          <a:xfrm>
            <a:off x="838238" y="1825726"/>
            <a:ext cx="10515874" cy="4351541"/>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a:xfrm>
            <a:off x="838238" y="6356646"/>
            <a:ext cx="2743272" cy="365142"/>
          </a:xfrm>
          <a:prstGeom prst="rect">
            <a:avLst/>
          </a:prstGeom>
        </p:spPr>
        <p:txBody>
          <a:bodyPr/>
          <a:lstStyle/>
          <a:p>
            <a:pPr fontAlgn="auto">
              <a:spcBef>
                <a:spcPct val="0"/>
              </a:spcBef>
              <a:spcAft>
                <a:spcPct val="0"/>
              </a:spcAft>
            </a:pPr>
            <a:endParaRPr lang="zh-CN" altLang="en-US">
              <a:solidFill>
                <a:prstClr val="black"/>
              </a:solidFill>
              <a:latin typeface="Calibri" panose="020F0502020204030204"/>
              <a:ea typeface="微软雅黑" panose="020B0503020204020204" charset="-122"/>
            </a:endParaRPr>
          </a:p>
        </p:txBody>
      </p:sp>
      <p:sp>
        <p:nvSpPr>
          <p:cNvPr id="5" name="Footer Placeholder 4"/>
          <p:cNvSpPr>
            <a:spLocks noGrp="1"/>
          </p:cNvSpPr>
          <p:nvPr>
            <p:ph type="ftr" sz="quarter" idx="11"/>
          </p:nvPr>
        </p:nvSpPr>
        <p:spPr>
          <a:xfrm>
            <a:off x="4038706" y="6356646"/>
            <a:ext cx="4114907" cy="365142"/>
          </a:xfrm>
          <a:prstGeom prst="rect">
            <a:avLst/>
          </a:prstGeom>
        </p:spPr>
        <p:txBody>
          <a:bodyPr/>
          <a:lstStyle/>
          <a:p>
            <a:pPr fontAlgn="auto">
              <a:spcBef>
                <a:spcPct val="0"/>
              </a:spcBef>
              <a:spcAft>
                <a:spcPct val="0"/>
              </a:spcAft>
            </a:pPr>
            <a:endParaRPr lang="zh-CN" altLang="en-US">
              <a:solidFill>
                <a:prstClr val="black"/>
              </a:solidFill>
              <a:latin typeface="Calibri" panose="020F0502020204030204"/>
              <a:ea typeface="微软雅黑" panose="020B0503020204020204" charset="-122"/>
            </a:endParaRPr>
          </a:p>
        </p:txBody>
      </p:sp>
      <p:sp>
        <p:nvSpPr>
          <p:cNvPr id="6" name="Slide Number Placeholder 5"/>
          <p:cNvSpPr>
            <a:spLocks noGrp="1"/>
          </p:cNvSpPr>
          <p:nvPr>
            <p:ph type="sldNum" sz="quarter" idx="12"/>
          </p:nvPr>
        </p:nvSpPr>
        <p:spPr>
          <a:xfrm>
            <a:off x="8610824" y="6356646"/>
            <a:ext cx="2743272" cy="365142"/>
          </a:xfrm>
          <a:prstGeom prst="rect">
            <a:avLst/>
          </a:prstGeom>
        </p:spPr>
        <p:txBody>
          <a:bodyPr/>
          <a:lstStyle/>
          <a:p>
            <a:pPr fontAlgn="auto">
              <a:spcBef>
                <a:spcPct val="0"/>
              </a:spcBef>
              <a:spcAft>
                <a:spcPct val="0"/>
              </a:spcAft>
            </a:pPr>
            <a:fld id="{7543FE73-A404-45C1-B77A-6DB3BD9EA953}" type="slidenum">
              <a:rPr lang="zh-CN" altLang="en-US" smtClean="0">
                <a:solidFill>
                  <a:prstClr val="black"/>
                </a:solidFill>
                <a:latin typeface="Calibri" panose="020F0502020204030204"/>
                <a:ea typeface="微软雅黑" panose="020B0503020204020204" charset="-122"/>
              </a:rPr>
            </a:fld>
            <a:endParaRPr lang="zh-CN" altLang="en-US">
              <a:solidFill>
                <a:prstClr val="black"/>
              </a:solidFill>
              <a:latin typeface="Calibri" panose="020F0502020204030204"/>
              <a:ea typeface="微软雅黑" panose="020B0503020204020204" charset="-122"/>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16" y="6356366"/>
            <a:ext cx="2743200" cy="365125"/>
          </a:xfrm>
        </p:spPr>
        <p:txBody>
          <a:bodyPr/>
          <a:lstStyle/>
          <a:p>
            <a:endParaRPr lang="zh-CN" altLang="en-US">
              <a:solidFill>
                <a:prstClr val="black"/>
              </a:solidFill>
            </a:endParaRPr>
          </a:p>
        </p:txBody>
      </p:sp>
      <p:sp>
        <p:nvSpPr>
          <p:cNvPr id="3" name="Footer Placeholder 2"/>
          <p:cNvSpPr>
            <a:spLocks noGrp="1"/>
          </p:cNvSpPr>
          <p:nvPr>
            <p:ph type="ftr" sz="quarter" idx="11"/>
          </p:nvPr>
        </p:nvSpPr>
        <p:spPr>
          <a:xfrm>
            <a:off x="4038616" y="6356366"/>
            <a:ext cx="4114800" cy="365125"/>
          </a:xfrm>
        </p:spPr>
        <p:txBody>
          <a:bodyPr/>
          <a:lstStyle/>
          <a:p>
            <a:endParaRPr lang="zh-CN" altLang="en-US">
              <a:solidFill>
                <a:prstClr val="black"/>
              </a:solidFill>
            </a:endParaRPr>
          </a:p>
        </p:txBody>
      </p:sp>
      <p:sp>
        <p:nvSpPr>
          <p:cNvPr id="4" name="Slide Number Placeholder 3"/>
          <p:cNvSpPr>
            <a:spLocks noGrp="1"/>
          </p:cNvSpPr>
          <p:nvPr>
            <p:ph type="sldNum" sz="quarter" idx="12"/>
          </p:nvPr>
        </p:nvSpPr>
        <p:spPr>
          <a:xfrm>
            <a:off x="8610600" y="6356366"/>
            <a:ext cx="2743200" cy="365125"/>
          </a:xfrm>
        </p:spPr>
        <p:txBody>
          <a:bodyPr/>
          <a:lstStyle/>
          <a:p>
            <a:fld id="{AEAEE83E-05BA-4923-BB58-8BE227149345}" type="slidenum">
              <a:rPr lang="zh-CN" altLang="en-US" smtClean="0">
                <a:solidFill>
                  <a:prstClr val="black"/>
                </a:solidFill>
              </a:rPr>
            </a:fld>
            <a:endParaRPr lang="zh-CN" altLang="en-US">
              <a:solidFill>
                <a:prstClr val="black"/>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userDrawn="1"/>
        </p:nvSpPr>
        <p:spPr>
          <a:xfrm rot="5400000">
            <a:off x="1581342" y="440641"/>
            <a:ext cx="2846231" cy="6008917"/>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p:cNvSpPr/>
          <p:nvPr userDrawn="1"/>
        </p:nvSpPr>
        <p:spPr>
          <a:xfrm rot="5400000">
            <a:off x="9755152" y="2431367"/>
            <a:ext cx="2846231" cy="2027463"/>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smtClean="0">
                <a:solidFill>
                  <a:schemeClr val="bg1"/>
                </a:solidFill>
                <a:latin typeface="+mj-lt"/>
              </a:rPr>
              <a:t>教学分析</a:t>
            </a:r>
            <a:endParaRPr kumimoji="1" lang="zh-CN" altLang="en-US" sz="2000" b="0" dirty="0">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设计">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smtClean="0">
                <a:solidFill>
                  <a:schemeClr val="bg1"/>
                </a:solidFill>
                <a:latin typeface="+mj-lt"/>
              </a:rPr>
              <a:t>教学设计</a:t>
            </a:r>
            <a:endParaRPr kumimoji="1" lang="zh-CN" altLang="en-US" sz="2000" b="0" dirty="0">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过程">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smtClean="0">
                <a:solidFill>
                  <a:schemeClr val="bg1"/>
                </a:solidFill>
                <a:latin typeface="+mj-lt"/>
              </a:rPr>
              <a:t>教学过程</a:t>
            </a:r>
            <a:endParaRPr kumimoji="1" lang="zh-CN" altLang="en-US" sz="2000" b="0" dirty="0">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1">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smtClean="0">
                <a:solidFill>
                  <a:schemeClr val="bg1"/>
                </a:solidFill>
                <a:latin typeface="+mj-lt"/>
              </a:rPr>
              <a:t>教学反思</a:t>
            </a:r>
            <a:endParaRPr kumimoji="1" lang="zh-CN" altLang="en-US" sz="2000" b="0" dirty="0">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日期占位符 2"/>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jpe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image" Target="file:///D:\qq&#25991;&#20214;\712321467\Image\C2C\Image2\%7b75232B38-A165-1FB7-499C-2E1C792CACB5%7d.png"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21.xml"/><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CDFA6-1E83-B64A-81A1-D9DB674537E5}" type="slidenum">
              <a:rPr kumimoji="1" lang="zh-CN" altLang="en-US" smtClean="0"/>
            </a:fld>
            <a:endParaRPr kumimoji="1" lang="zh-CN" altLang="en-US"/>
          </a:p>
        </p:txBody>
      </p:sp>
      <p:pic>
        <p:nvPicPr>
          <p:cNvPr id="5124" name="图片 6" descr="logo横版 png"/>
          <p:cNvPicPr>
            <a:picLocks noChangeAspect="1"/>
          </p:cNvPicPr>
          <p:nvPr userDrawn="1"/>
        </p:nvPicPr>
        <p:blipFill>
          <a:blip r:embed="rId18"/>
          <a:stretch>
            <a:fillRect/>
          </a:stretch>
        </p:blipFill>
        <p:spPr>
          <a:xfrm>
            <a:off x="11477625" y="825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D3B32"/>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 y="0"/>
            <a:ext cx="12192318" cy="6858318"/>
          </a:xfrm>
          <a:prstGeom prst="rect">
            <a:avLst/>
          </a:prstGeom>
        </p:spPr>
      </p:pic>
      <p:pic>
        <p:nvPicPr>
          <p:cNvPr id="3" name="图片 1073743875" descr="学科网 zxxk.com"/>
          <p:cNvPicPr>
            <a:picLocks noChangeAspect="1"/>
          </p:cNvPicPr>
          <p:nvPr/>
        </p:nvPicPr>
        <p:blipFill>
          <a:blip r:embed="rId6" r:link="rId7"/>
          <a:stretch>
            <a:fillRect/>
          </a:stretch>
        </p:blipFill>
        <p:spPr>
          <a:xfrm>
            <a:off x="838331" y="365057"/>
            <a:ext cx="9526" cy="9523"/>
          </a:xfrm>
          <a:prstGeom prst="rect">
            <a:avLst/>
          </a:prstGeom>
          <a:noFill/>
          <a:ln>
            <a:noFill/>
            <a:miter lim="800000"/>
            <a:headEnd/>
            <a:tailEnd/>
          </a:ln>
        </p:spPr>
      </p:pic>
      <p:pic>
        <p:nvPicPr>
          <p:cNvPr id="4" name="图片 1073743875" descr="学科网 zxxk.com"/>
          <p:cNvPicPr>
            <a:picLocks noChangeAspect="1"/>
          </p:cNvPicPr>
          <p:nvPr/>
        </p:nvPicPr>
        <p:blipFill>
          <a:blip r:embed="rId6" r:link="rId7"/>
          <a:stretch>
            <a:fillRect/>
          </a:stretch>
        </p:blipFill>
        <p:spPr>
          <a:xfrm>
            <a:off x="838331" y="365057"/>
            <a:ext cx="9526" cy="9523"/>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transition/>
  <p:txStyles>
    <p:titleStyle>
      <a:lvl1pPr algn="ctr" rtl="0" fontAlgn="base">
        <a:spcBef>
          <a:spcPct val="0"/>
        </a:spcBef>
        <a:spcAft>
          <a:spcPct val="0"/>
        </a:spcAft>
        <a:defRPr sz="5865" kern="1200">
          <a:solidFill>
            <a:schemeClr val="tx1"/>
          </a:solidFill>
          <a:latin typeface="+mj-lt"/>
          <a:ea typeface="微软雅黑" panose="020B0503020204020204" charset="-122"/>
          <a:cs typeface="+mj-cs"/>
        </a:defRPr>
      </a:lvl1pPr>
      <a:lvl2pPr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5pPr>
      <a:lvl6pPr marL="609600"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6pPr>
      <a:lvl7pPr marL="1219200"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7pPr>
      <a:lvl8pPr marL="1828800"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8pPr>
      <a:lvl9pPr marL="2438400" algn="ctr" rtl="0" fontAlgn="base">
        <a:spcBef>
          <a:spcPct val="0"/>
        </a:spcBef>
        <a:spcAft>
          <a:spcPct val="0"/>
        </a:spcAft>
        <a:defRPr sz="5865">
          <a:solidFill>
            <a:schemeClr val="tx1"/>
          </a:solidFill>
          <a:latin typeface="Calibri" panose="020F0502020204030204" pitchFamily="34" charset="0"/>
          <a:ea typeface="宋体" panose="02010600030101010101" pitchFamily="2" charset="-122"/>
        </a:defRPr>
      </a:lvl9pPr>
    </p:titleStyle>
    <p:bodyStyle>
      <a:lvl1pPr marL="457200" indent="-457200" algn="l" rtl="0" fontAlgn="base">
        <a:spcBef>
          <a:spcPct val="20000"/>
        </a:spcBef>
        <a:spcAft>
          <a:spcPct val="0"/>
        </a:spcAft>
        <a:buFont typeface="Arial" panose="020B0604020202020204" pitchFamily="34" charset="0"/>
        <a:buChar char="•"/>
        <a:defRPr sz="4265" kern="1200">
          <a:solidFill>
            <a:schemeClr val="tx1"/>
          </a:solidFill>
          <a:latin typeface="+mn-lt"/>
          <a:ea typeface="微软雅黑" panose="020B0503020204020204" charset="-122"/>
          <a:cs typeface="+mn-cs"/>
        </a:defRPr>
      </a:lvl1pPr>
      <a:lvl2pPr marL="990600" indent="-381000" algn="l" rtl="0" fontAlgn="base">
        <a:spcBef>
          <a:spcPct val="20000"/>
        </a:spcBef>
        <a:spcAft>
          <a:spcPct val="0"/>
        </a:spcAft>
        <a:buFont typeface="Arial" panose="020B0604020202020204" pitchFamily="34" charset="0"/>
        <a:buChar char="–"/>
        <a:defRPr sz="3735" kern="1200">
          <a:solidFill>
            <a:schemeClr val="tx1"/>
          </a:solidFill>
          <a:latin typeface="+mn-lt"/>
          <a:ea typeface="微软雅黑" panose="020B0503020204020204" charset="-122"/>
          <a:cs typeface="+mn-cs"/>
        </a:defRPr>
      </a:lvl2pPr>
      <a:lvl3pPr marL="1524000" indent="-304800" algn="l" rtl="0" fontAlgn="base">
        <a:spcBef>
          <a:spcPct val="20000"/>
        </a:spcBef>
        <a:spcAft>
          <a:spcPct val="0"/>
        </a:spcAft>
        <a:buFont typeface="Arial" panose="020B0604020202020204" pitchFamily="34" charset="0"/>
        <a:buChar char="•"/>
        <a:defRPr sz="3200" kern="1200">
          <a:solidFill>
            <a:schemeClr val="tx1"/>
          </a:solidFill>
          <a:latin typeface="+mn-lt"/>
          <a:ea typeface="微软雅黑" panose="020B0503020204020204" charset="-122"/>
          <a:cs typeface="+mn-cs"/>
        </a:defRPr>
      </a:lvl3pPr>
      <a:lvl4pPr marL="2132965" indent="-304800" algn="l" rtl="0" fontAlgn="base">
        <a:spcBef>
          <a:spcPct val="20000"/>
        </a:spcBef>
        <a:spcAft>
          <a:spcPct val="0"/>
        </a:spcAft>
        <a:buFont typeface="Arial" panose="020B0604020202020204" pitchFamily="34" charset="0"/>
        <a:buChar char="–"/>
        <a:defRPr sz="2665" kern="1200">
          <a:solidFill>
            <a:schemeClr val="tx1"/>
          </a:solidFill>
          <a:latin typeface="+mn-lt"/>
          <a:ea typeface="微软雅黑" panose="020B0503020204020204" charset="-122"/>
          <a:cs typeface="+mn-cs"/>
        </a:defRPr>
      </a:lvl4pPr>
      <a:lvl5pPr marL="2742565" indent="-304800" algn="l" rtl="0" fontAlgn="base">
        <a:spcBef>
          <a:spcPct val="20000"/>
        </a:spcBef>
        <a:spcAft>
          <a:spcPct val="0"/>
        </a:spcAft>
        <a:buFont typeface="Arial" panose="020B0604020202020204" pitchFamily="34" charset="0"/>
        <a:buChar char="»"/>
        <a:defRPr sz="2665" kern="1200">
          <a:solidFill>
            <a:schemeClr val="tx1"/>
          </a:solidFill>
          <a:latin typeface="+mn-lt"/>
          <a:ea typeface="微软雅黑" panose="020B0503020204020204" charset="-122"/>
          <a:cs typeface="+mn-cs"/>
        </a:defRPr>
      </a:lvl5pPr>
      <a:lvl6pPr marL="3352165"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1365"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image" Target="../media/image5.jpe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3" Type="http://schemas.openxmlformats.org/officeDocument/2006/relationships/slideLayout" Target="../slideLayouts/slideLayout9.xml"/><Relationship Id="rId12" Type="http://schemas.openxmlformats.org/officeDocument/2006/relationships/tags" Target="../tags/tag17.xml"/><Relationship Id="rId11" Type="http://schemas.openxmlformats.org/officeDocument/2006/relationships/tags" Target="../tags/tag16.xml"/><Relationship Id="rId10" Type="http://schemas.openxmlformats.org/officeDocument/2006/relationships/tags" Target="../tags/tag15.xml"/><Relationship Id="rId1" Type="http://schemas.openxmlformats.org/officeDocument/2006/relationships/tags" Target="../tags/tag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8" Type="http://schemas.openxmlformats.org/officeDocument/2006/relationships/slideLayout" Target="../slideLayouts/slideLayout9.xml"/><Relationship Id="rId17" Type="http://schemas.openxmlformats.org/officeDocument/2006/relationships/tags" Target="../tags/tag35.xml"/><Relationship Id="rId16" Type="http://schemas.openxmlformats.org/officeDocument/2006/relationships/tags" Target="../tags/tag34.xml"/><Relationship Id="rId15" Type="http://schemas.openxmlformats.org/officeDocument/2006/relationships/tags" Target="../tags/tag33.xml"/><Relationship Id="rId14" Type="http://schemas.openxmlformats.org/officeDocument/2006/relationships/tags" Target="../tags/tag32.xml"/><Relationship Id="rId13" Type="http://schemas.openxmlformats.org/officeDocument/2006/relationships/tags" Target="../tags/tag31.xml"/><Relationship Id="rId12" Type="http://schemas.openxmlformats.org/officeDocument/2006/relationships/tags" Target="../tags/tag30.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tags" Target="../tags/tag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49"/>
          <p:cNvSpPr/>
          <p:nvPr/>
        </p:nvSpPr>
        <p:spPr>
          <a:xfrm flipV="1">
            <a:off x="1628776" y="601665"/>
            <a:ext cx="8859838" cy="73025"/>
          </a:xfrm>
          <a:prstGeom prst="rect">
            <a:avLst/>
          </a:prstGeom>
          <a:solidFill>
            <a:srgbClr val="CC0000"/>
          </a:solidFill>
          <a:ln w="9525">
            <a:noFill/>
          </a:ln>
        </p:spPr>
        <p:txBody>
          <a:bodyPr rot="10800000" wrap="none" anchor="ctr"/>
          <a:lstStyle/>
          <a:p>
            <a:endParaRPr lang="zh-CN" altLang="en-US" sz="3600" dirty="0">
              <a:latin typeface="Times New Roman" panose="02020603050405020304" charset="0"/>
              <a:ea typeface="宋体" panose="02010600030101010101" pitchFamily="2" charset="-122"/>
            </a:endParaRPr>
          </a:p>
        </p:txBody>
      </p:sp>
      <p:grpSp>
        <p:nvGrpSpPr>
          <p:cNvPr id="27653" name="Group 34"/>
          <p:cNvGrpSpPr/>
          <p:nvPr/>
        </p:nvGrpSpPr>
        <p:grpSpPr>
          <a:xfrm>
            <a:off x="1521599" y="592140"/>
            <a:ext cx="11331575" cy="6224588"/>
            <a:chOff x="51" y="427"/>
            <a:chExt cx="7138" cy="3921"/>
          </a:xfrm>
        </p:grpSpPr>
        <p:sp>
          <p:nvSpPr>
            <p:cNvPr id="27654" name="Rectangle 15"/>
            <p:cNvSpPr/>
            <p:nvPr/>
          </p:nvSpPr>
          <p:spPr>
            <a:xfrm>
              <a:off x="1111" y="3471"/>
              <a:ext cx="5102" cy="545"/>
            </a:xfrm>
            <a:prstGeom prst="rect">
              <a:avLst/>
            </a:prstGeom>
            <a:noFill/>
            <a:ln w="9525">
              <a:noFill/>
            </a:ln>
          </p:spPr>
          <p:txBody>
            <a:bodyPr wrap="square" anchor="ctr">
              <a:spAutoFit/>
            </a:bodyPr>
            <a:lstStyle/>
            <a:p>
              <a:pPr>
                <a:lnSpc>
                  <a:spcPct val="90000"/>
                </a:lnSpc>
              </a:pP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主格</a:t>
              </a:r>
              <a:r>
                <a:rPr lang="zh-CN" altLang="en-US" sz="2800" b="1" dirty="0">
                  <a:latin typeface="Times New Roman" panose="02020603050405020304" charset="0"/>
                  <a:ea typeface="宋体" panose="02010600030101010101" pitchFamily="2" charset="-122"/>
                </a:rPr>
                <a:t>：作主语</a:t>
              </a:r>
              <a:endParaRPr lang="zh-CN" altLang="en-US" sz="2800" b="1" dirty="0">
                <a:latin typeface="Times New Roman" panose="02020603050405020304" charset="0"/>
                <a:ea typeface="宋体" panose="02010600030101010101" pitchFamily="2" charset="-122"/>
              </a:endParaRPr>
            </a:p>
            <a:p>
              <a:pPr>
                <a:lnSpc>
                  <a:spcPct val="90000"/>
                </a:lnSpc>
              </a:pPr>
              <a:r>
                <a:rPr lang="en-US" altLang="zh-CN"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it</a:t>
              </a: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r>
                <a:rPr lang="zh-CN" altLang="en-US" sz="2800" b="1" dirty="0">
                  <a:latin typeface="Times New Roman" panose="02020603050405020304" charset="0"/>
                  <a:ea typeface="宋体" panose="02010600030101010101" pitchFamily="2" charset="-122"/>
                </a:rPr>
                <a:t>作主语、宾语，</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形式主语</a:t>
              </a:r>
              <a:r>
                <a:rPr lang="zh-CN" altLang="en-US" sz="2800" b="1" dirty="0">
                  <a:latin typeface="Times New Roman" panose="02020603050405020304" charset="0"/>
                  <a:ea typeface="宋体" panose="02010600030101010101" pitchFamily="2" charset="-122"/>
                </a:rPr>
                <a:t>和</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形式宾语</a:t>
              </a:r>
              <a:r>
                <a:rPr lang="zh-CN" altLang="en-US" sz="2800" b="1" dirty="0">
                  <a:latin typeface="Times New Roman" panose="02020603050405020304" charset="0"/>
                  <a:ea typeface="宋体" panose="02010600030101010101" pitchFamily="2" charset="-122"/>
                </a:rPr>
                <a:t>；</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强调句</a:t>
              </a:r>
              <a:endPar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7655" name="Rectangle 17"/>
            <p:cNvSpPr/>
            <p:nvPr/>
          </p:nvSpPr>
          <p:spPr>
            <a:xfrm>
              <a:off x="51" y="2069"/>
              <a:ext cx="334" cy="872"/>
            </a:xfrm>
            <a:prstGeom prst="rect">
              <a:avLst/>
            </a:prstGeom>
            <a:solidFill>
              <a:srgbClr val="FFFF00"/>
            </a:solidFill>
            <a:ln w="9525">
              <a:noFill/>
            </a:ln>
          </p:spPr>
          <p:txBody>
            <a:bodyPr wrap="square" anchor="t">
              <a:spAutoFit/>
            </a:bodyPr>
            <a:lstStyle/>
            <a:p>
              <a:r>
                <a:rPr lang="zh-CN" altLang="en-US" sz="2800" b="1" dirty="0">
                  <a:latin typeface="Times New Roman" panose="02020603050405020304" charset="0"/>
                  <a:ea typeface="宋体" panose="02010600030101010101" pitchFamily="2" charset="-122"/>
                </a:rPr>
                <a:t>纯</a:t>
              </a:r>
              <a:endParaRPr lang="zh-CN" altLang="en-US" sz="2800" b="1" dirty="0">
                <a:latin typeface="Times New Roman" panose="02020603050405020304" charset="0"/>
                <a:ea typeface="宋体" panose="02010600030101010101" pitchFamily="2" charset="-122"/>
              </a:endParaRPr>
            </a:p>
            <a:p>
              <a:r>
                <a:rPr lang="zh-CN" altLang="en-US" sz="2800" b="1" dirty="0">
                  <a:latin typeface="Times New Roman" panose="02020603050405020304" charset="0"/>
                  <a:ea typeface="宋体" panose="02010600030101010101" pitchFamily="2" charset="-122"/>
                </a:rPr>
                <a:t>空</a:t>
              </a:r>
              <a:endParaRPr lang="zh-CN" altLang="en-US" sz="2800" b="1" dirty="0">
                <a:latin typeface="Times New Roman" panose="02020603050405020304" charset="0"/>
                <a:ea typeface="宋体" panose="02010600030101010101" pitchFamily="2" charset="-122"/>
              </a:endParaRPr>
            </a:p>
            <a:p>
              <a:r>
                <a:rPr lang="zh-CN" altLang="en-US" sz="2800" b="1" dirty="0">
                  <a:latin typeface="Times New Roman" panose="02020603050405020304" charset="0"/>
                  <a:ea typeface="宋体" panose="02010600030101010101" pitchFamily="2" charset="-122"/>
                </a:rPr>
                <a:t>格</a:t>
              </a:r>
              <a:endParaRPr lang="zh-CN" altLang="en-US" sz="2800" b="1" dirty="0">
                <a:latin typeface="Times New Roman" panose="02020603050405020304" charset="0"/>
                <a:ea typeface="宋体" panose="02010600030101010101" pitchFamily="2" charset="-122"/>
              </a:endParaRPr>
            </a:p>
          </p:txBody>
        </p:sp>
        <p:sp>
          <p:nvSpPr>
            <p:cNvPr id="27656" name="Rectangle 18"/>
            <p:cNvSpPr/>
            <p:nvPr/>
          </p:nvSpPr>
          <p:spPr>
            <a:xfrm>
              <a:off x="521" y="709"/>
              <a:ext cx="998" cy="329"/>
            </a:xfrm>
            <a:prstGeom prst="rect">
              <a:avLst/>
            </a:prstGeom>
            <a:noFill/>
            <a:ln w="9525">
              <a:noFill/>
            </a:ln>
          </p:spPr>
          <p:txBody>
            <a:bodyPr anchor="t">
              <a:spAutoFit/>
            </a:bodyPr>
            <a:lstStyle/>
            <a:p>
              <a:r>
                <a:rPr lang="zh-CN" altLang="en-US" sz="2800" b="1" dirty="0">
                  <a:latin typeface="Times New Roman" panose="02020603050405020304" charset="0"/>
                  <a:ea typeface="宋体" panose="02010600030101010101" pitchFamily="2" charset="-122"/>
                </a:rPr>
                <a:t>冠词</a:t>
              </a:r>
              <a:endParaRPr lang="zh-CN" altLang="en-US" sz="2800" b="1" dirty="0">
                <a:latin typeface="Times New Roman" panose="02020603050405020304" charset="0"/>
                <a:ea typeface="宋体" panose="02010600030101010101" pitchFamily="2" charset="-122"/>
              </a:endParaRPr>
            </a:p>
          </p:txBody>
        </p:sp>
        <p:sp>
          <p:nvSpPr>
            <p:cNvPr id="27657" name="Rectangle 19"/>
            <p:cNvSpPr/>
            <p:nvPr/>
          </p:nvSpPr>
          <p:spPr>
            <a:xfrm>
              <a:off x="1065" y="427"/>
              <a:ext cx="5126" cy="329"/>
            </a:xfrm>
            <a:prstGeom prst="rect">
              <a:avLst/>
            </a:prstGeom>
            <a:noFill/>
            <a:ln w="9525">
              <a:noFill/>
            </a:ln>
          </p:spPr>
          <p:txBody>
            <a:bodyPr anchor="t">
              <a:spAutoFit/>
            </a:bodyPr>
            <a:lstStyle/>
            <a:p>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定冠词</a:t>
              </a:r>
              <a:r>
                <a:rPr lang="en-US" altLang="zh-CN"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 </a:t>
              </a:r>
              <a:r>
                <a:rPr lang="zh-CN" altLang="en-US" sz="2800" b="1" dirty="0">
                  <a:latin typeface="Times New Roman" panose="02020603050405020304" charset="0"/>
                  <a:ea typeface="宋体" panose="02010600030101010101" pitchFamily="2" charset="-122"/>
                </a:rPr>
                <a:t>特指</a:t>
              </a:r>
              <a:r>
                <a:rPr lang="en-US" altLang="zh-CN" sz="2800" b="1" dirty="0">
                  <a:latin typeface="Times New Roman" panose="02020603050405020304" charset="0"/>
                  <a:ea typeface="宋体" panose="02010600030101010101" pitchFamily="2" charset="-122"/>
                </a:rPr>
                <a:t>; </a:t>
              </a:r>
              <a:r>
                <a:rPr lang="zh-CN" altLang="en-US" sz="2800" b="1" dirty="0">
                  <a:latin typeface="Times New Roman" panose="02020603050405020304" charset="0"/>
                  <a:ea typeface="宋体" panose="02010600030101010101" pitchFamily="2" charset="-122"/>
                </a:rPr>
                <a:t>固定短语中</a:t>
              </a:r>
              <a:r>
                <a:rPr lang="en-US" altLang="zh-CN" sz="2800" b="1" dirty="0">
                  <a:solidFill>
                    <a:srgbClr val="0000FF"/>
                  </a:solidFill>
                  <a:latin typeface="Times New Roman" panose="02020603050405020304" charset="0"/>
                  <a:ea typeface="宋体" panose="02010600030101010101" pitchFamily="2" charset="-122"/>
                </a:rPr>
                <a:t>(hit sb on the head</a:t>
              </a:r>
              <a:r>
                <a:rPr lang="zh-CN" altLang="en-US" sz="2800" b="1" dirty="0">
                  <a:solidFill>
                    <a:srgbClr val="0000FF"/>
                  </a:solidFill>
                  <a:latin typeface="Times New Roman" panose="02020603050405020304" charset="0"/>
                  <a:ea typeface="宋体" panose="02010600030101010101" pitchFamily="2" charset="-122"/>
                </a:rPr>
                <a:t>等</a:t>
              </a:r>
              <a:r>
                <a:rPr lang="en-US" altLang="zh-CN" sz="2800" b="1" dirty="0">
                  <a:latin typeface="Times New Roman" panose="02020603050405020304" charset="0"/>
                  <a:ea typeface="宋体" panose="02010600030101010101" pitchFamily="2" charset="-122"/>
                </a:rPr>
                <a:t>)</a:t>
              </a:r>
              <a:endParaRPr lang="en-US" altLang="zh-CN" sz="2800" b="1" dirty="0">
                <a:latin typeface="Times New Roman" panose="02020603050405020304" charset="0"/>
                <a:ea typeface="宋体" panose="02010600030101010101" pitchFamily="2" charset="-122"/>
              </a:endParaRPr>
            </a:p>
          </p:txBody>
        </p:sp>
        <p:sp>
          <p:nvSpPr>
            <p:cNvPr id="27658" name="Rectangle 20"/>
            <p:cNvSpPr/>
            <p:nvPr/>
          </p:nvSpPr>
          <p:spPr>
            <a:xfrm>
              <a:off x="1089" y="756"/>
              <a:ext cx="5325" cy="301"/>
            </a:xfrm>
            <a:prstGeom prst="rect">
              <a:avLst/>
            </a:prstGeom>
            <a:noFill/>
            <a:ln w="9525">
              <a:noFill/>
            </a:ln>
          </p:spPr>
          <p:txBody>
            <a:bodyPr wrap="square" anchor="t">
              <a:spAutoFit/>
            </a:bodyPr>
            <a:lstStyle/>
            <a:p>
              <a:pPr>
                <a:lnSpc>
                  <a:spcPct val="90000"/>
                </a:lnSpc>
              </a:pP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不定冠词：</a:t>
              </a:r>
              <a:r>
                <a:rPr lang="zh-CN" altLang="en-US" sz="2800" b="1" dirty="0">
                  <a:latin typeface="Times New Roman" panose="02020603050405020304" charset="0"/>
                  <a:ea typeface="宋体" panose="02010600030101010101" pitchFamily="2" charset="-122"/>
                </a:rPr>
                <a:t>泛指；固定短语中</a:t>
              </a:r>
              <a:r>
                <a:rPr lang="en-US" altLang="zh-CN" sz="2800" b="1" dirty="0">
                  <a:solidFill>
                    <a:srgbClr val="0000FF"/>
                  </a:solidFill>
                  <a:latin typeface="Times New Roman" panose="02020603050405020304" charset="0"/>
                  <a:ea typeface="宋体" panose="02010600030101010101" pitchFamily="2" charset="-122"/>
                </a:rPr>
                <a:t>(make a difference</a:t>
              </a:r>
              <a:r>
                <a:rPr lang="zh-CN" altLang="en-US" sz="2800" b="1" dirty="0">
                  <a:solidFill>
                    <a:srgbClr val="0000FF"/>
                  </a:solidFill>
                  <a:latin typeface="Times New Roman" panose="02020603050405020304" charset="0"/>
                  <a:ea typeface="宋体" panose="02010600030101010101" pitchFamily="2" charset="-122"/>
                </a:rPr>
                <a:t>等</a:t>
              </a:r>
              <a:r>
                <a:rPr lang="en-US" altLang="zh-CN" sz="2800" b="1" dirty="0">
                  <a:solidFill>
                    <a:srgbClr val="0000FF"/>
                  </a:solidFill>
                  <a:latin typeface="Times New Roman" panose="02020603050405020304" charset="0"/>
                  <a:ea typeface="宋体" panose="02010600030101010101" pitchFamily="2" charset="-122"/>
                </a:rPr>
                <a:t>)</a:t>
              </a:r>
              <a:endParaRPr lang="en-US" altLang="zh-CN" sz="2800" b="1" dirty="0">
                <a:solidFill>
                  <a:srgbClr val="0000FF"/>
                </a:solidFill>
                <a:latin typeface="Times New Roman" panose="02020603050405020304" charset="0"/>
                <a:ea typeface="宋体" panose="02010600030101010101" pitchFamily="2" charset="-122"/>
              </a:endParaRPr>
            </a:p>
          </p:txBody>
        </p:sp>
        <p:sp>
          <p:nvSpPr>
            <p:cNvPr id="27659" name="Rectangle 21"/>
            <p:cNvSpPr/>
            <p:nvPr/>
          </p:nvSpPr>
          <p:spPr>
            <a:xfrm>
              <a:off x="476" y="1570"/>
              <a:ext cx="1179" cy="329"/>
            </a:xfrm>
            <a:prstGeom prst="rect">
              <a:avLst/>
            </a:prstGeom>
            <a:noFill/>
            <a:ln w="9525">
              <a:noFill/>
            </a:ln>
          </p:spPr>
          <p:txBody>
            <a:bodyPr anchor="t">
              <a:spAutoFit/>
            </a:bodyPr>
            <a:lstStyle/>
            <a:p>
              <a:r>
                <a:rPr lang="zh-CN" altLang="en-US" sz="2800" b="1" dirty="0">
                  <a:latin typeface="Times New Roman" panose="02020603050405020304" charset="0"/>
                  <a:ea typeface="宋体" panose="02010600030101010101" pitchFamily="2" charset="-122"/>
                </a:rPr>
                <a:t>介词</a:t>
              </a:r>
              <a:endParaRPr lang="zh-CN" altLang="en-US" sz="2800" b="1" dirty="0">
                <a:latin typeface="Times New Roman" panose="02020603050405020304" charset="0"/>
                <a:ea typeface="宋体" panose="02010600030101010101" pitchFamily="2" charset="-122"/>
              </a:endParaRPr>
            </a:p>
          </p:txBody>
        </p:sp>
        <p:sp>
          <p:nvSpPr>
            <p:cNvPr id="27660" name="Rectangle 22"/>
            <p:cNvSpPr/>
            <p:nvPr/>
          </p:nvSpPr>
          <p:spPr>
            <a:xfrm>
              <a:off x="1112" y="1346"/>
              <a:ext cx="5394" cy="301"/>
            </a:xfrm>
            <a:prstGeom prst="rect">
              <a:avLst/>
            </a:prstGeom>
            <a:noFill/>
            <a:ln w="9525">
              <a:noFill/>
            </a:ln>
          </p:spPr>
          <p:txBody>
            <a:bodyPr wrap="square" anchor="t">
              <a:spAutoFit/>
            </a:bodyPr>
            <a:lstStyle/>
            <a:p>
              <a:pPr>
                <a:lnSpc>
                  <a:spcPct val="90000"/>
                </a:lnSpc>
              </a:pP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固定短语中的</a:t>
              </a:r>
              <a:r>
                <a:rPr lang="zh-CN" altLang="en-US" sz="2800" b="1" u="sng"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介词： </a:t>
              </a:r>
              <a:r>
                <a:rPr lang="en-US" altLang="zh-CN" sz="2800" b="1" dirty="0">
                  <a:solidFill>
                    <a:srgbClr val="0000FF"/>
                  </a:solidFill>
                  <a:latin typeface="Times New Roman" panose="02020603050405020304" charset="0"/>
                  <a:ea typeface="宋体" panose="02010600030101010101" pitchFamily="2" charset="-122"/>
                </a:rPr>
                <a:t>(focus on, be tired  of, in need</a:t>
              </a:r>
              <a:r>
                <a:rPr lang="zh-CN" altLang="en-US" sz="2800" b="1" dirty="0">
                  <a:solidFill>
                    <a:srgbClr val="0000FF"/>
                  </a:solidFill>
                  <a:latin typeface="Times New Roman" panose="02020603050405020304" charset="0"/>
                  <a:ea typeface="宋体" panose="02010600030101010101" pitchFamily="2" charset="-122"/>
                </a:rPr>
                <a:t>等</a:t>
              </a:r>
              <a:r>
                <a:rPr lang="en-US" altLang="zh-CN" sz="2800" b="1" dirty="0">
                  <a:solidFill>
                    <a:srgbClr val="0000FF"/>
                  </a:solidFill>
                  <a:latin typeface="Times New Roman" panose="02020603050405020304" charset="0"/>
                  <a:ea typeface="宋体" panose="02010600030101010101" pitchFamily="2" charset="-122"/>
                </a:rPr>
                <a:t>)</a:t>
              </a:r>
              <a:endParaRPr lang="en-US" altLang="zh-CN" sz="2800" b="1" dirty="0">
                <a:solidFill>
                  <a:srgbClr val="0000FF"/>
                </a:solidFill>
                <a:latin typeface="Times New Roman" panose="02020603050405020304" charset="0"/>
                <a:ea typeface="宋体" panose="02010600030101010101" pitchFamily="2" charset="-122"/>
              </a:endParaRPr>
            </a:p>
          </p:txBody>
        </p:sp>
        <p:sp>
          <p:nvSpPr>
            <p:cNvPr id="27661" name="Rectangle 23"/>
            <p:cNvSpPr/>
            <p:nvPr/>
          </p:nvSpPr>
          <p:spPr>
            <a:xfrm>
              <a:off x="1066" y="1842"/>
              <a:ext cx="5348" cy="329"/>
            </a:xfrm>
            <a:prstGeom prst="rect">
              <a:avLst/>
            </a:prstGeom>
            <a:noFill/>
            <a:ln w="9525">
              <a:noFill/>
            </a:ln>
          </p:spPr>
          <p:txBody>
            <a:bodyPr anchor="t">
              <a:spAutoFit/>
            </a:bodyPr>
            <a:lstStyle/>
            <a:p>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一般</a:t>
              </a:r>
              <a:r>
                <a:rPr lang="zh-CN" altLang="en-US" sz="2800" b="1" u="sng"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介词： </a:t>
              </a:r>
              <a:r>
                <a:rPr lang="en-US" altLang="zh-CN" sz="2800" b="1" dirty="0" smtClean="0">
                  <a:solidFill>
                    <a:srgbClr val="0000FF"/>
                  </a:solidFill>
                  <a:latin typeface="Times New Roman" panose="02020603050405020304" charset="0"/>
                  <a:ea typeface="宋体" panose="02010600030101010101" pitchFamily="2" charset="-122"/>
                </a:rPr>
                <a:t>(</a:t>
              </a:r>
              <a:r>
                <a:rPr lang="en-US" altLang="zh-CN" sz="2800" b="1" dirty="0">
                  <a:solidFill>
                    <a:srgbClr val="0000FF"/>
                  </a:solidFill>
                  <a:latin typeface="Times New Roman" panose="02020603050405020304" charset="0"/>
                  <a:ea typeface="宋体" panose="02010600030101010101" pitchFamily="2" charset="-122"/>
                </a:rPr>
                <a:t>at, in , on, as, to, by, from, </a:t>
              </a:r>
              <a:r>
                <a:rPr lang="en-US" altLang="zh-CN" sz="2800" b="1" dirty="0">
                  <a:solidFill>
                    <a:srgbClr val="FF0000"/>
                  </a:solidFill>
                  <a:latin typeface="Times New Roman" panose="02020603050405020304" charset="0"/>
                  <a:ea typeface="宋体" panose="02010600030101010101" pitchFamily="2" charset="-122"/>
                </a:rPr>
                <a:t>without</a:t>
              </a:r>
              <a:r>
                <a:rPr lang="zh-CN" altLang="en-US" sz="2800" b="1" dirty="0">
                  <a:solidFill>
                    <a:srgbClr val="0000FF"/>
                  </a:solidFill>
                  <a:latin typeface="Times New Roman" panose="02020603050405020304" charset="0"/>
                  <a:ea typeface="宋体" panose="02010600030101010101" pitchFamily="2" charset="-122"/>
                </a:rPr>
                <a:t>等</a:t>
              </a:r>
              <a:r>
                <a:rPr lang="en-US" altLang="zh-CN" sz="2800" b="1" dirty="0">
                  <a:solidFill>
                    <a:srgbClr val="0000FF"/>
                  </a:solidFill>
                  <a:latin typeface="Times New Roman" panose="02020603050405020304" charset="0"/>
                  <a:ea typeface="宋体" panose="02010600030101010101" pitchFamily="2" charset="-122"/>
                </a:rPr>
                <a:t>)</a:t>
              </a:r>
              <a:endParaRPr lang="en-US" altLang="zh-CN" sz="2800" b="1" dirty="0">
                <a:solidFill>
                  <a:srgbClr val="0000FF"/>
                </a:solidFill>
                <a:latin typeface="Times New Roman" panose="02020603050405020304" charset="0"/>
                <a:ea typeface="宋体" panose="02010600030101010101" pitchFamily="2" charset="-122"/>
              </a:endParaRPr>
            </a:p>
          </p:txBody>
        </p:sp>
        <p:sp>
          <p:nvSpPr>
            <p:cNvPr id="27662" name="Rectangle 24"/>
            <p:cNvSpPr/>
            <p:nvPr/>
          </p:nvSpPr>
          <p:spPr>
            <a:xfrm>
              <a:off x="521" y="2559"/>
              <a:ext cx="1316" cy="329"/>
            </a:xfrm>
            <a:prstGeom prst="rect">
              <a:avLst/>
            </a:prstGeom>
            <a:noFill/>
            <a:ln w="9525">
              <a:noFill/>
            </a:ln>
          </p:spPr>
          <p:txBody>
            <a:bodyPr anchor="t">
              <a:spAutoFit/>
            </a:bodyPr>
            <a:lstStyle/>
            <a:p>
              <a:r>
                <a:rPr lang="zh-CN" altLang="en-US" sz="2800" b="1" dirty="0">
                  <a:latin typeface="Times New Roman" panose="02020603050405020304" charset="0"/>
                  <a:ea typeface="宋体" panose="02010600030101010101" pitchFamily="2" charset="-122"/>
                </a:rPr>
                <a:t>连词</a:t>
              </a:r>
              <a:endParaRPr lang="zh-CN" altLang="en-US" sz="2800" b="1" dirty="0">
                <a:latin typeface="Times New Roman" panose="02020603050405020304" charset="0"/>
                <a:ea typeface="宋体" panose="02010600030101010101" pitchFamily="2" charset="-122"/>
              </a:endParaRPr>
            </a:p>
          </p:txBody>
        </p:sp>
        <p:sp>
          <p:nvSpPr>
            <p:cNvPr id="27663" name="Rectangle 25"/>
            <p:cNvSpPr/>
            <p:nvPr/>
          </p:nvSpPr>
          <p:spPr>
            <a:xfrm>
              <a:off x="1066" y="2160"/>
              <a:ext cx="4491" cy="301"/>
            </a:xfrm>
            <a:prstGeom prst="rect">
              <a:avLst/>
            </a:prstGeom>
            <a:noFill/>
            <a:ln w="9525">
              <a:noFill/>
            </a:ln>
          </p:spPr>
          <p:txBody>
            <a:bodyPr anchor="t">
              <a:spAutoFit/>
            </a:bodyPr>
            <a:lstStyle/>
            <a:p>
              <a:pPr>
                <a:lnSpc>
                  <a:spcPct val="90000"/>
                </a:lnSpc>
              </a:pP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并列连词</a:t>
              </a:r>
              <a:r>
                <a:rPr lang="zh-CN" altLang="en-US" sz="2800" b="1" dirty="0">
                  <a:latin typeface="Times New Roman" panose="02020603050405020304" charset="0"/>
                  <a:ea typeface="宋体" panose="02010600030101010101" pitchFamily="2" charset="-122"/>
                </a:rPr>
                <a:t>：</a:t>
              </a:r>
              <a:r>
                <a:rPr lang="en-US" altLang="zh-CN" sz="2800" b="1" dirty="0">
                  <a:solidFill>
                    <a:srgbClr val="0000FF"/>
                  </a:solidFill>
                  <a:latin typeface="Times New Roman" panose="02020603050405020304" charset="0"/>
                  <a:ea typeface="宋体" panose="02010600030101010101" pitchFamily="2" charset="-122"/>
                </a:rPr>
                <a:t>and, or, but, while(</a:t>
              </a:r>
              <a:r>
                <a:rPr lang="zh-CN" altLang="en-US" sz="2800" b="1" dirty="0">
                  <a:solidFill>
                    <a:srgbClr val="0000FF"/>
                  </a:solidFill>
                  <a:latin typeface="Times New Roman" panose="02020603050405020304" charset="0"/>
                  <a:ea typeface="宋体" panose="02010600030101010101" pitchFamily="2" charset="-122"/>
                </a:rPr>
                <a:t>而</a:t>
              </a:r>
              <a:r>
                <a:rPr lang="en-US" altLang="zh-CN" sz="2800" b="1" dirty="0">
                  <a:solidFill>
                    <a:srgbClr val="0000FF"/>
                  </a:solidFill>
                  <a:latin typeface="Times New Roman" panose="02020603050405020304" charset="0"/>
                  <a:ea typeface="宋体" panose="02010600030101010101" pitchFamily="2" charset="-122"/>
                </a:rPr>
                <a:t>), when </a:t>
              </a:r>
              <a:endParaRPr lang="zh-CN" altLang="en-US" sz="2800" b="1" dirty="0">
                <a:solidFill>
                  <a:srgbClr val="0000FF"/>
                </a:solidFill>
                <a:latin typeface="Times New Roman" panose="02020603050405020304" charset="0"/>
                <a:ea typeface="宋体" panose="02010600030101010101" pitchFamily="2" charset="-122"/>
              </a:endParaRPr>
            </a:p>
          </p:txBody>
        </p:sp>
        <p:sp>
          <p:nvSpPr>
            <p:cNvPr id="27664" name="Rectangle 26"/>
            <p:cNvSpPr/>
            <p:nvPr/>
          </p:nvSpPr>
          <p:spPr>
            <a:xfrm>
              <a:off x="1111" y="2707"/>
              <a:ext cx="5858" cy="301"/>
            </a:xfrm>
            <a:prstGeom prst="rect">
              <a:avLst/>
            </a:prstGeom>
            <a:noFill/>
            <a:ln w="9525">
              <a:noFill/>
            </a:ln>
          </p:spPr>
          <p:txBody>
            <a:bodyPr wrap="square" anchor="t">
              <a:spAutoFit/>
            </a:bodyPr>
            <a:lstStyle/>
            <a:p>
              <a:pPr>
                <a:lnSpc>
                  <a:spcPct val="90000"/>
                </a:lnSpc>
              </a:pPr>
              <a:r>
                <a:rPr lang="zh-CN" altLang="en-US" sz="28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从句连词：</a:t>
              </a:r>
              <a:r>
                <a:rPr lang="zh-CN" altLang="en-US" sz="2800" b="1" dirty="0">
                  <a:latin typeface="Times New Roman" panose="02020603050405020304" charset="0"/>
                  <a:ea typeface="宋体" panose="02010600030101010101" pitchFamily="2" charset="-122"/>
                </a:rPr>
                <a:t>引导</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定语从句</a:t>
              </a:r>
              <a:r>
                <a:rPr lang="zh-CN" altLang="en-US" sz="2800" b="1" dirty="0">
                  <a:latin typeface="Times New Roman" panose="02020603050405020304" charset="0"/>
                  <a:ea typeface="宋体" panose="02010600030101010101" pitchFamily="2" charset="-122"/>
                </a:rPr>
                <a:t>、</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状语从句、名词性从句的连词</a:t>
              </a:r>
              <a:endPar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7665" name="Rectangle 27"/>
            <p:cNvSpPr/>
            <p:nvPr/>
          </p:nvSpPr>
          <p:spPr>
            <a:xfrm>
              <a:off x="521" y="3583"/>
              <a:ext cx="1175" cy="329"/>
            </a:xfrm>
            <a:prstGeom prst="rect">
              <a:avLst/>
            </a:prstGeom>
            <a:noFill/>
            <a:ln w="9525">
              <a:noFill/>
            </a:ln>
          </p:spPr>
          <p:txBody>
            <a:bodyPr anchor="t">
              <a:spAutoFit/>
            </a:bodyPr>
            <a:lstStyle/>
            <a:p>
              <a:r>
                <a:rPr lang="zh-CN" altLang="en-US" sz="2800" b="1" dirty="0">
                  <a:latin typeface="Times New Roman" panose="02020603050405020304" charset="0"/>
                  <a:ea typeface="宋体" panose="02010600030101010101" pitchFamily="2" charset="-122"/>
                </a:rPr>
                <a:t>代词 </a:t>
              </a:r>
              <a:endParaRPr lang="zh-CN" altLang="en-US" sz="2800" b="1" dirty="0">
                <a:latin typeface="Times New Roman" panose="02020603050405020304" charset="0"/>
                <a:ea typeface="宋体" panose="02010600030101010101" pitchFamily="2" charset="-122"/>
              </a:endParaRPr>
            </a:p>
          </p:txBody>
        </p:sp>
        <p:sp>
          <p:nvSpPr>
            <p:cNvPr id="27666" name="Rectangle 28"/>
            <p:cNvSpPr/>
            <p:nvPr/>
          </p:nvSpPr>
          <p:spPr>
            <a:xfrm>
              <a:off x="612" y="4019"/>
              <a:ext cx="6577" cy="329"/>
            </a:xfrm>
            <a:prstGeom prst="rect">
              <a:avLst/>
            </a:prstGeom>
            <a:noFill/>
            <a:ln w="9525">
              <a:noFill/>
            </a:ln>
          </p:spPr>
          <p:txBody>
            <a:bodyPr anchor="t">
              <a:spAutoFit/>
            </a:bodyPr>
            <a:lstStyle/>
            <a:p>
              <a:r>
                <a:rPr lang="en-US" altLang="zh-CN" sz="2800" b="1" dirty="0" smtClean="0">
                  <a:latin typeface="Times New Roman" panose="02020603050405020304" charset="0"/>
                  <a:ea typeface="宋体" panose="02010600030101010101" pitchFamily="2" charset="-122"/>
                </a:rPr>
                <a:t>(</a:t>
              </a:r>
              <a:r>
                <a:rPr lang="zh-CN" altLang="en-US" sz="2800" b="1" u="sng" dirty="0">
                  <a:solidFill>
                    <a:srgbClr val="FF0000"/>
                  </a:solidFill>
                  <a:latin typeface="Times New Roman" panose="02020603050405020304" charset="0"/>
                  <a:ea typeface="宋体" panose="02010600030101010101" pitchFamily="2" charset="-122"/>
                </a:rPr>
                <a:t>强调结构中的</a:t>
              </a:r>
              <a:r>
                <a:rPr lang="en-US" altLang="zh-CN" sz="2800" b="1" u="sng" dirty="0">
                  <a:solidFill>
                    <a:srgbClr val="FF0000"/>
                  </a:solidFill>
                  <a:latin typeface="Times New Roman" panose="02020603050405020304" charset="0"/>
                  <a:ea typeface="宋体" panose="02010600030101010101" pitchFamily="2" charset="-122"/>
                </a:rPr>
                <a:t>that=It’s...that...</a:t>
              </a:r>
              <a:r>
                <a:rPr lang="en-US" altLang="zh-CN" sz="2800" b="1" dirty="0">
                  <a:latin typeface="Times New Roman" panose="02020603050405020304" charset="0"/>
                  <a:ea typeface="宋体" panose="02010600030101010101" pitchFamily="2" charset="-122"/>
                </a:rPr>
                <a:t>)</a:t>
              </a:r>
              <a:endParaRPr lang="en-US" altLang="zh-CN" sz="2800" b="1" dirty="0">
                <a:latin typeface="Times New Roman" panose="02020603050405020304" charset="0"/>
                <a:ea typeface="宋体" panose="02010600030101010101" pitchFamily="2" charset="-122"/>
              </a:endParaRPr>
            </a:p>
          </p:txBody>
        </p:sp>
        <p:sp>
          <p:nvSpPr>
            <p:cNvPr id="27667" name="AutoShape 29"/>
            <p:cNvSpPr/>
            <p:nvPr/>
          </p:nvSpPr>
          <p:spPr>
            <a:xfrm>
              <a:off x="385" y="890"/>
              <a:ext cx="136" cy="3311"/>
            </a:xfrm>
            <a:prstGeom prst="leftBrace">
              <a:avLst>
                <a:gd name="adj1" fmla="val 202767"/>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dirty="0">
                <a:latin typeface="Times New Roman" panose="02020603050405020304" charset="0"/>
                <a:ea typeface="宋体" panose="02010600030101010101" pitchFamily="2" charset="-122"/>
              </a:endParaRPr>
            </a:p>
          </p:txBody>
        </p:sp>
        <p:sp>
          <p:nvSpPr>
            <p:cNvPr id="27668" name="AutoShape 30"/>
            <p:cNvSpPr/>
            <p:nvPr/>
          </p:nvSpPr>
          <p:spPr>
            <a:xfrm>
              <a:off x="1066" y="572"/>
              <a:ext cx="45" cy="590"/>
            </a:xfrm>
            <a:prstGeom prst="leftBrace">
              <a:avLst>
                <a:gd name="adj1" fmla="val 109198"/>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dirty="0">
                <a:latin typeface="Times New Roman" panose="02020603050405020304" charset="0"/>
                <a:ea typeface="宋体" panose="02010600030101010101" pitchFamily="2" charset="-122"/>
              </a:endParaRPr>
            </a:p>
          </p:txBody>
        </p:sp>
        <p:sp>
          <p:nvSpPr>
            <p:cNvPr id="27669" name="AutoShape 31"/>
            <p:cNvSpPr/>
            <p:nvPr/>
          </p:nvSpPr>
          <p:spPr>
            <a:xfrm>
              <a:off x="1043" y="1434"/>
              <a:ext cx="46" cy="590"/>
            </a:xfrm>
            <a:prstGeom prst="leftBrace">
              <a:avLst>
                <a:gd name="adj1" fmla="val 106824"/>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dirty="0">
                <a:latin typeface="Times New Roman" panose="02020603050405020304" charset="0"/>
                <a:ea typeface="宋体" panose="02010600030101010101" pitchFamily="2" charset="-122"/>
              </a:endParaRPr>
            </a:p>
          </p:txBody>
        </p:sp>
        <p:sp>
          <p:nvSpPr>
            <p:cNvPr id="27670" name="AutoShape 32"/>
            <p:cNvSpPr/>
            <p:nvPr/>
          </p:nvSpPr>
          <p:spPr>
            <a:xfrm>
              <a:off x="1020" y="2296"/>
              <a:ext cx="136" cy="862"/>
            </a:xfrm>
            <a:prstGeom prst="leftBrace">
              <a:avLst>
                <a:gd name="adj1" fmla="val 52789"/>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dirty="0">
                <a:latin typeface="Times New Roman" panose="02020603050405020304" charset="0"/>
                <a:ea typeface="宋体" panose="02010600030101010101" pitchFamily="2" charset="-122"/>
              </a:endParaRPr>
            </a:p>
          </p:txBody>
        </p:sp>
        <p:sp>
          <p:nvSpPr>
            <p:cNvPr id="27671" name="AutoShape 33"/>
            <p:cNvSpPr/>
            <p:nvPr/>
          </p:nvSpPr>
          <p:spPr>
            <a:xfrm>
              <a:off x="1043" y="3459"/>
              <a:ext cx="136" cy="499"/>
            </a:xfrm>
            <a:prstGeom prst="leftBrace">
              <a:avLst>
                <a:gd name="adj1" fmla="val 30558"/>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dirty="0">
                <a:latin typeface="Times New Roman" panose="02020603050405020304" charset="0"/>
                <a:ea typeface="宋体" panose="02010600030101010101" pitchFamily="2" charset="-122"/>
              </a:endParaRPr>
            </a:p>
          </p:txBody>
        </p:sp>
      </p:grpSp>
      <p:sp>
        <p:nvSpPr>
          <p:cNvPr id="25" name="Rectangle 2"/>
          <p:cNvSpPr/>
          <p:nvPr/>
        </p:nvSpPr>
        <p:spPr>
          <a:xfrm>
            <a:off x="3648075" y="-46985"/>
            <a:ext cx="5181600" cy="706755"/>
          </a:xfrm>
          <a:prstGeom prst="rect">
            <a:avLst/>
          </a:prstGeom>
          <a:noFill/>
          <a:ln w="9525">
            <a:noFill/>
          </a:ln>
        </p:spPr>
        <p:txBody>
          <a:bodyPr wrap="square" anchor="ctr">
            <a:spAutoFit/>
          </a:bodyPr>
          <a:lstStyle/>
          <a:p>
            <a:r>
              <a:rPr lang="zh-CN" altLang="en-US" sz="4000" b="1" dirty="0" smtClean="0">
                <a:latin typeface="Times New Roman" panose="02020603050405020304" charset="0"/>
                <a:ea typeface="黑体" panose="02010609060101010101" pitchFamily="49" charset="-122"/>
              </a:rPr>
              <a:t>语篇填空  </a:t>
            </a:r>
            <a:r>
              <a:rPr lang="zh-CN" altLang="en-US" sz="4000" b="1" dirty="0" smtClean="0">
                <a:solidFill>
                  <a:srgbClr val="FF0000"/>
                </a:solidFill>
                <a:latin typeface="Times New Roman" panose="02020603050405020304" charset="0"/>
                <a:ea typeface="黑体" panose="02010609060101010101" pitchFamily="49" charset="-122"/>
              </a:rPr>
              <a:t>解题思路：</a:t>
            </a:r>
            <a:endParaRPr lang="zh-CN" altLang="en-US" sz="4000" b="1" dirty="0">
              <a:solidFill>
                <a:srgbClr val="FF0000"/>
              </a:solidFill>
              <a:latin typeface="Times New Roman" panose="02020603050405020304" charset="0"/>
              <a:ea typeface="黑体" panose="02010609060101010101" pitchFamily="49" charset="-122"/>
            </a:endParaRPr>
          </a:p>
        </p:txBody>
      </p:sp>
      <p:sp>
        <p:nvSpPr>
          <p:cNvPr id="2" name="文本框 1"/>
          <p:cNvSpPr txBox="1"/>
          <p:nvPr/>
        </p:nvSpPr>
        <p:spPr>
          <a:xfrm>
            <a:off x="142875" y="4694555"/>
            <a:ext cx="3435985" cy="521970"/>
          </a:xfrm>
          <a:prstGeom prst="rect">
            <a:avLst/>
          </a:prstGeom>
          <a:noFill/>
        </p:spPr>
        <p:txBody>
          <a:bodyPr wrap="square" rtlCol="0">
            <a:spAutoFit/>
          </a:bodyPr>
          <a:p>
            <a:r>
              <a:rPr lang="en-US" altLang="zh-CN"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r>
              <a:rPr lang="zh-CN" altLang="en-US"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一空一词</a:t>
            </a:r>
            <a:r>
              <a:rPr lang="en-US" altLang="zh-CN"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endParaRPr lang="en-US" altLang="zh-CN" sz="28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3" name="文本框 2"/>
          <p:cNvSpPr txBox="1"/>
          <p:nvPr/>
        </p:nvSpPr>
        <p:spPr>
          <a:xfrm>
            <a:off x="2412365" y="4660900"/>
            <a:ext cx="9893300" cy="494665"/>
          </a:xfrm>
          <a:prstGeom prst="rect">
            <a:avLst/>
          </a:prstGeom>
          <a:noFill/>
        </p:spPr>
        <p:txBody>
          <a:bodyPr wrap="square" rtlCol="0">
            <a:noAutofit/>
          </a:bodyPr>
          <a:p>
            <a:r>
              <a:rPr lang="en-US" altLang="zh-CN" sz="2400"/>
              <a:t>(</a:t>
            </a:r>
            <a:r>
              <a:rPr lang="en-US" altLang="zh-CN" sz="2400">
                <a:highlight>
                  <a:srgbClr val="FFFF00"/>
                </a:highlight>
              </a:rPr>
              <a:t>that,whose,which,who,whom</a:t>
            </a:r>
            <a:r>
              <a:rPr lang="en-US" altLang="zh-CN" sz="2400"/>
              <a:t>/  when, where, why, how</a:t>
            </a:r>
            <a:r>
              <a:rPr lang="zh-CN" altLang="en-US" sz="2400"/>
              <a:t>，</a:t>
            </a:r>
            <a:r>
              <a:rPr lang="en-US" altLang="zh-CN" sz="2400"/>
              <a:t>because, why</a:t>
            </a:r>
            <a:endParaRPr lang="en-US" altLang="zh-CN" sz="2400"/>
          </a:p>
          <a:p>
            <a:r>
              <a:rPr lang="en-US" altLang="zh-CN" sz="2400"/>
              <a:t>whether</a:t>
            </a:r>
            <a:r>
              <a:rPr lang="zh-CN" altLang="en-US" sz="2400"/>
              <a:t>等</a:t>
            </a:r>
            <a:r>
              <a:rPr lang="en-US" altLang="zh-CN" sz="2400"/>
              <a:t>)</a:t>
            </a:r>
            <a:endParaRPr lang="en-US" altLang="zh-CN" sz="24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4"/>
          <p:cNvGrpSpPr/>
          <p:nvPr/>
        </p:nvGrpSpPr>
        <p:grpSpPr>
          <a:xfrm>
            <a:off x="1115060" y="400685"/>
            <a:ext cx="10477500" cy="5617845"/>
            <a:chOff x="12" y="254"/>
            <a:chExt cx="6285" cy="3539"/>
          </a:xfrm>
        </p:grpSpPr>
        <p:sp>
          <p:nvSpPr>
            <p:cNvPr id="28674" name="Rectangle 3"/>
            <p:cNvSpPr/>
            <p:nvPr/>
          </p:nvSpPr>
          <p:spPr>
            <a:xfrm>
              <a:off x="1383" y="2517"/>
              <a:ext cx="4914" cy="1221"/>
            </a:xfrm>
            <a:prstGeom prst="rect">
              <a:avLst/>
            </a:prstGeom>
            <a:noFill/>
            <a:ln w="9525">
              <a:noFill/>
            </a:ln>
          </p:spPr>
          <p:txBody>
            <a:bodyPr wrap="square" anchor="ctr">
              <a:spAutoFit/>
            </a:bodyPr>
            <a:lstStyle/>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不定式</a:t>
              </a:r>
              <a:r>
                <a:rPr lang="en-US" altLang="zh-CN"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to do</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表</a:t>
              </a:r>
              <a:r>
                <a:rPr lang="zh-CN" altLang="en-US" sz="2400" b="1" u="sng" dirty="0">
                  <a:solidFill>
                    <a:srgbClr val="0000FF"/>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目的</a:t>
              </a:r>
              <a:r>
                <a:rPr lang="zh-CN" altLang="en-US" sz="2400" b="1" dirty="0">
                  <a:latin typeface="Times New Roman" panose="02020603050405020304" charset="0"/>
                  <a:ea typeface="宋体" panose="02010600030101010101" pitchFamily="2" charset="-122"/>
                </a:rPr>
                <a:t>、形容词后作状语、</a:t>
              </a:r>
              <a:r>
                <a:rPr lang="en-US" altLang="zh-CN" sz="2400" b="1" dirty="0">
                  <a:latin typeface="Times New Roman" panose="02020603050405020304" charset="0"/>
                  <a:ea typeface="宋体" panose="02010600030101010101" pitchFamily="2" charset="-122"/>
                </a:rPr>
                <a:t>enough to do</a:t>
              </a:r>
              <a:r>
                <a:rPr lang="zh-CN" altLang="en-US" sz="2400" b="1" dirty="0">
                  <a:latin typeface="Times New Roman" panose="02020603050405020304" charset="0"/>
                  <a:ea typeface="宋体" panose="02010600030101010101" pitchFamily="2" charset="-122"/>
                </a:rPr>
                <a:t>等</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a:p>
              <a:endParaRPr lang="en-US" altLang="zh-CN" sz="2400" b="1" dirty="0">
                <a:latin typeface="Times New Roman" panose="02020603050405020304" charset="0"/>
                <a:ea typeface="宋体" panose="02010600030101010101" pitchFamily="2" charset="-122"/>
              </a:endParaRPr>
            </a:p>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现在分词</a:t>
              </a:r>
              <a:r>
                <a:rPr lang="en-US" altLang="zh-CN"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doing</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 </a:t>
              </a:r>
              <a:r>
                <a:rPr lang="en-US" altLang="zh-CN" sz="2400" b="1" dirty="0">
                  <a:latin typeface="Times New Roman" panose="02020603050405020304" charset="0"/>
                  <a:ea typeface="宋体" panose="02010600030101010101" pitchFamily="2" charset="-122"/>
                </a:rPr>
                <a:t>(</a:t>
              </a:r>
              <a:r>
                <a:rPr lang="zh-CN" altLang="en-US" sz="2400" b="1" u="sng" dirty="0" smtClean="0">
                  <a:solidFill>
                    <a:srgbClr val="0000FF"/>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主动、进行</a:t>
              </a:r>
              <a:r>
                <a:rPr lang="zh-CN" altLang="en-US" sz="2400" b="1" dirty="0">
                  <a:solidFill>
                    <a:srgbClr val="0000FF"/>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作</a:t>
              </a:r>
              <a:r>
                <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定、状、补</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a:p>
              <a:endParaRPr lang="en-US" altLang="zh-CN" sz="2400" b="1" dirty="0">
                <a:latin typeface="Times New Roman" panose="02020603050405020304" charset="0"/>
                <a:ea typeface="宋体" panose="02010600030101010101" pitchFamily="2" charset="-122"/>
              </a:endParaRPr>
            </a:p>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过去分词 </a:t>
              </a:r>
              <a:r>
                <a:rPr lang="en-US" altLang="zh-CN"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done</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 </a:t>
              </a:r>
              <a:r>
                <a:rPr lang="en-US" altLang="zh-CN" sz="2400" b="1" dirty="0">
                  <a:latin typeface="Times New Roman" panose="02020603050405020304" charset="0"/>
                  <a:ea typeface="宋体" panose="02010600030101010101" pitchFamily="2" charset="-122"/>
                </a:rPr>
                <a:t>(</a:t>
              </a:r>
              <a:r>
                <a:rPr lang="zh-CN" altLang="en-US" sz="2400" b="1" u="sng" dirty="0" smtClean="0">
                  <a:solidFill>
                    <a:srgbClr val="0000FF"/>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被动、完成</a:t>
              </a:r>
              <a:r>
                <a:rPr lang="zh-CN" altLang="en-US" sz="2400" b="1" dirty="0">
                  <a:latin typeface="Times New Roman" panose="02020603050405020304" charset="0"/>
                  <a:ea typeface="宋体" panose="02010600030101010101" pitchFamily="2" charset="-122"/>
                </a:rPr>
                <a:t>，作</a:t>
              </a:r>
              <a:r>
                <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定、状、补</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p:txBody>
        </p:sp>
        <p:sp>
          <p:nvSpPr>
            <p:cNvPr id="28675" name="Rectangle 4"/>
            <p:cNvSpPr/>
            <p:nvPr/>
          </p:nvSpPr>
          <p:spPr>
            <a:xfrm>
              <a:off x="12" y="1797"/>
              <a:ext cx="373" cy="988"/>
            </a:xfrm>
            <a:prstGeom prst="rect">
              <a:avLst/>
            </a:prstGeom>
            <a:solidFill>
              <a:srgbClr val="FFFF00"/>
            </a:solidFill>
            <a:ln w="9525">
              <a:noFill/>
            </a:ln>
          </p:spPr>
          <p:txBody>
            <a:bodyPr anchor="t">
              <a:spAutoFit/>
            </a:bodyPr>
            <a:lstStyle/>
            <a:p>
              <a:r>
                <a:rPr lang="zh-CN" altLang="en-US" sz="2400" b="1" dirty="0" smtClean="0">
                  <a:effectLst>
                    <a:outerShdw blurRad="38100" dist="38100" dir="2700000" algn="tl">
                      <a:srgbClr val="000000">
                        <a:alpha val="43137"/>
                      </a:srgbClr>
                    </a:outerShdw>
                  </a:effectLst>
                  <a:latin typeface="Times New Roman" panose="02020603050405020304" charset="0"/>
                  <a:ea typeface="宋体" panose="02010600030101010101" pitchFamily="2" charset="-122"/>
                </a:rPr>
                <a:t>有提示词</a:t>
              </a:r>
              <a:endPar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8676" name="Rectangle 5"/>
            <p:cNvSpPr/>
            <p:nvPr/>
          </p:nvSpPr>
          <p:spPr>
            <a:xfrm>
              <a:off x="476" y="1133"/>
              <a:ext cx="1219" cy="368"/>
            </a:xfrm>
            <a:prstGeom prst="rect">
              <a:avLst/>
            </a:prstGeom>
            <a:noFill/>
            <a:ln w="9525">
              <a:noFill/>
            </a:ln>
          </p:spPr>
          <p:txBody>
            <a:bodyPr anchor="t">
              <a:spAutoFit/>
            </a:bodyPr>
            <a:lstStyle/>
            <a:p>
              <a:r>
                <a:rPr lang="zh-CN" altLang="en-US" sz="3200" b="1" dirty="0">
                  <a:solidFill>
                    <a:srgbClr val="0000FF"/>
                  </a:solidFill>
                  <a:latin typeface="Times New Roman" panose="02020603050405020304" charset="0"/>
                  <a:ea typeface="宋体" panose="02010600030101010101" pitchFamily="2" charset="-122"/>
                </a:rPr>
                <a:t>谓语</a:t>
              </a:r>
              <a:endParaRPr lang="zh-CN" altLang="en-US" sz="3200" b="1" dirty="0">
                <a:solidFill>
                  <a:srgbClr val="0000FF"/>
                </a:solidFill>
                <a:latin typeface="Times New Roman" panose="02020603050405020304" charset="0"/>
                <a:ea typeface="宋体" panose="02010600030101010101" pitchFamily="2" charset="-122"/>
              </a:endParaRPr>
            </a:p>
          </p:txBody>
        </p:sp>
        <p:sp>
          <p:nvSpPr>
            <p:cNvPr id="28677" name="Rectangle 6"/>
            <p:cNvSpPr/>
            <p:nvPr/>
          </p:nvSpPr>
          <p:spPr>
            <a:xfrm>
              <a:off x="1066" y="254"/>
              <a:ext cx="4944" cy="329"/>
            </a:xfrm>
            <a:prstGeom prst="rect">
              <a:avLst/>
            </a:prstGeom>
            <a:noFill/>
            <a:ln w="9525">
              <a:noFill/>
            </a:ln>
          </p:spPr>
          <p:txBody>
            <a:bodyPr wrap="square" anchor="t">
              <a:spAutoFit/>
            </a:bodyPr>
            <a:lstStyle/>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时态</a:t>
              </a:r>
              <a:r>
                <a:rPr lang="zh-CN" altLang="en-US" sz="2400" b="1" dirty="0">
                  <a:latin typeface="Times New Roman" panose="02020603050405020304" charset="0"/>
                  <a:ea typeface="宋体" panose="02010600030101010101" pitchFamily="2" charset="-122"/>
                </a:rPr>
                <a:t>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判断</a:t>
              </a:r>
              <a:r>
                <a:rPr lang="zh-CN" altLang="en-US" sz="2400" b="1" dirty="0" smtClean="0">
                  <a:latin typeface="Times New Roman" panose="02020603050405020304" charset="0"/>
                  <a:ea typeface="宋体" panose="02010600030101010101" pitchFamily="2" charset="-122"/>
                </a:rPr>
                <a:t>依据</a:t>
              </a:r>
              <a:r>
                <a:rPr lang="en-US" altLang="zh-CN" sz="2400" b="1" dirty="0" smtClean="0">
                  <a:latin typeface="Times New Roman" panose="02020603050405020304" charset="0"/>
                  <a:ea typeface="宋体" panose="02010600030101010101" pitchFamily="2" charset="-122"/>
                </a:rPr>
                <a:t>:</a:t>
              </a:r>
              <a:r>
                <a:rPr lang="zh-CN" altLang="en-US" sz="2800" b="1" dirty="0" smtClean="0">
                  <a:solidFill>
                    <a:srgbClr val="0000FF"/>
                  </a:solidFill>
                  <a:latin typeface="Times New Roman" panose="02020603050405020304" charset="0"/>
                  <a:ea typeface="宋体" panose="02010600030101010101" pitchFamily="2" charset="-122"/>
                </a:rPr>
                <a:t>上下文</a:t>
              </a:r>
              <a:r>
                <a:rPr lang="zh-CN" altLang="en-US" sz="2800" b="1" dirty="0">
                  <a:solidFill>
                    <a:srgbClr val="0000FF"/>
                  </a:solidFill>
                  <a:latin typeface="Times New Roman" panose="02020603050405020304" charset="0"/>
                  <a:ea typeface="宋体" panose="02010600030101010101" pitchFamily="2" charset="-122"/>
                </a:rPr>
                <a:t>时态、时间</a:t>
              </a:r>
              <a:r>
                <a:rPr lang="zh-CN" altLang="en-US" sz="2800" b="1" dirty="0" smtClean="0">
                  <a:solidFill>
                    <a:srgbClr val="0000FF"/>
                  </a:solidFill>
                  <a:latin typeface="Times New Roman" panose="02020603050405020304" charset="0"/>
                  <a:ea typeface="宋体" panose="02010600030101010101" pitchFamily="2" charset="-122"/>
                </a:rPr>
                <a:t>状语、固定句式</a:t>
              </a:r>
              <a:endParaRPr lang="zh-CN" altLang="en-US" sz="2800" b="1" dirty="0">
                <a:solidFill>
                  <a:srgbClr val="0000FF"/>
                </a:solidFill>
                <a:latin typeface="Times New Roman" panose="02020603050405020304" charset="0"/>
                <a:ea typeface="宋体" panose="02010600030101010101" pitchFamily="2" charset="-122"/>
              </a:endParaRPr>
            </a:p>
          </p:txBody>
        </p:sp>
        <p:sp>
          <p:nvSpPr>
            <p:cNvPr id="28678" name="Rectangle 7"/>
            <p:cNvSpPr/>
            <p:nvPr/>
          </p:nvSpPr>
          <p:spPr>
            <a:xfrm>
              <a:off x="1066" y="861"/>
              <a:ext cx="4740" cy="329"/>
            </a:xfrm>
            <a:prstGeom prst="rect">
              <a:avLst/>
            </a:prstGeom>
            <a:noFill/>
            <a:ln w="9525">
              <a:noFill/>
            </a:ln>
          </p:spPr>
          <p:txBody>
            <a:bodyPr anchor="t">
              <a:spAutoFit/>
            </a:bodyPr>
            <a:lstStyle/>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语态</a:t>
              </a:r>
              <a:r>
                <a:rPr lang="zh-CN" altLang="en-US" sz="2400" b="1" dirty="0">
                  <a:latin typeface="Times New Roman" panose="02020603050405020304" charset="0"/>
                  <a:ea typeface="宋体" panose="02010600030101010101" pitchFamily="2" charset="-122"/>
                </a:rPr>
                <a:t>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判断方法：</a:t>
              </a:r>
              <a:r>
                <a:rPr lang="zh-CN" altLang="en-US" sz="2800" b="1" dirty="0">
                  <a:solidFill>
                    <a:srgbClr val="0000FF"/>
                  </a:solidFill>
                  <a:latin typeface="Times New Roman" panose="02020603050405020304" charset="0"/>
                  <a:ea typeface="宋体" panose="02010600030101010101" pitchFamily="2" charset="-122"/>
                </a:rPr>
                <a:t>与主语的关系</a:t>
              </a:r>
              <a:r>
                <a:rPr lang="en-US" altLang="zh-CN" sz="2400" b="1" dirty="0">
                  <a:latin typeface="Times New Roman" panose="02020603050405020304" charset="0"/>
                  <a:ea typeface="宋体" panose="02010600030101010101" pitchFamily="2" charset="-122"/>
                </a:rPr>
                <a:t>)</a:t>
              </a:r>
              <a:endParaRPr lang="zh-CN" altLang="en-US" sz="2400" b="1" dirty="0">
                <a:latin typeface="Times New Roman" panose="02020603050405020304" charset="0"/>
                <a:ea typeface="宋体" panose="02010600030101010101" pitchFamily="2" charset="-122"/>
              </a:endParaRPr>
            </a:p>
          </p:txBody>
        </p:sp>
        <p:sp>
          <p:nvSpPr>
            <p:cNvPr id="28679" name="Rectangle 8"/>
            <p:cNvSpPr/>
            <p:nvPr/>
          </p:nvSpPr>
          <p:spPr>
            <a:xfrm>
              <a:off x="1057" y="1207"/>
              <a:ext cx="4953" cy="329"/>
            </a:xfrm>
            <a:prstGeom prst="rect">
              <a:avLst/>
            </a:prstGeom>
            <a:noFill/>
            <a:ln w="9525">
              <a:noFill/>
            </a:ln>
          </p:spPr>
          <p:txBody>
            <a:bodyPr wrap="square" anchor="t">
              <a:spAutoFit/>
            </a:bodyPr>
            <a:lstStyle/>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主谓一致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方法：</a:t>
              </a:r>
              <a:r>
                <a:rPr lang="zh-CN" altLang="en-US" sz="2800" b="1" dirty="0">
                  <a:solidFill>
                    <a:srgbClr val="0000FF"/>
                  </a:solidFill>
                  <a:latin typeface="Times New Roman" panose="02020603050405020304" charset="0"/>
                  <a:ea typeface="宋体" panose="02010600030101010101" pitchFamily="2" charset="-122"/>
                </a:rPr>
                <a:t>找准主语、主语是单数还是复数</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p:txBody>
        </p:sp>
        <p:sp>
          <p:nvSpPr>
            <p:cNvPr id="28680" name="Rectangle 9"/>
            <p:cNvSpPr/>
            <p:nvPr/>
          </p:nvSpPr>
          <p:spPr>
            <a:xfrm>
              <a:off x="1066" y="1842"/>
              <a:ext cx="5186" cy="329"/>
            </a:xfrm>
            <a:prstGeom prst="rect">
              <a:avLst/>
            </a:prstGeom>
            <a:noFill/>
            <a:ln w="9525">
              <a:noFill/>
            </a:ln>
          </p:spPr>
          <p:txBody>
            <a:bodyPr wrap="square" anchor="t">
              <a:spAutoFit/>
            </a:bodyPr>
            <a:lstStyle/>
            <a:p>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虚拟语气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方法：</a:t>
              </a:r>
              <a:r>
                <a:rPr lang="zh-CN" altLang="en-US" sz="2800" b="1" dirty="0">
                  <a:solidFill>
                    <a:srgbClr val="0000FF"/>
                  </a:solidFill>
                  <a:latin typeface="Times New Roman" panose="02020603050405020304" charset="0"/>
                  <a:ea typeface="宋体" panose="02010600030101010101" pitchFamily="2" charset="-122"/>
                </a:rPr>
                <a:t>虚拟条件、</a:t>
              </a:r>
              <a:r>
                <a:rPr lang="en-US" altLang="zh-CN" sz="2800" b="1" dirty="0">
                  <a:solidFill>
                    <a:srgbClr val="0000FF"/>
                  </a:solidFill>
                  <a:latin typeface="Times New Roman" panose="02020603050405020304" charset="0"/>
                  <a:ea typeface="宋体" panose="02010600030101010101" pitchFamily="2" charset="-122"/>
                </a:rPr>
                <a:t>suggest/insist</a:t>
              </a:r>
              <a:r>
                <a:rPr lang="zh-CN" altLang="en-US" sz="2800" b="1" dirty="0">
                  <a:solidFill>
                    <a:srgbClr val="0000FF"/>
                  </a:solidFill>
                  <a:latin typeface="Times New Roman" panose="02020603050405020304" charset="0"/>
                  <a:ea typeface="宋体" panose="02010600030101010101" pitchFamily="2" charset="-122"/>
                </a:rPr>
                <a:t>等特殊词等</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p:txBody>
        </p:sp>
        <p:sp>
          <p:nvSpPr>
            <p:cNvPr id="28681" name="Rectangle 10"/>
            <p:cNvSpPr/>
            <p:nvPr/>
          </p:nvSpPr>
          <p:spPr>
            <a:xfrm>
              <a:off x="521" y="3038"/>
              <a:ext cx="1361" cy="368"/>
            </a:xfrm>
            <a:prstGeom prst="rect">
              <a:avLst/>
            </a:prstGeom>
            <a:noFill/>
            <a:ln w="9525">
              <a:noFill/>
            </a:ln>
          </p:spPr>
          <p:txBody>
            <a:bodyPr anchor="t">
              <a:spAutoFit/>
            </a:bodyPr>
            <a:lstStyle/>
            <a:p>
              <a:r>
                <a:rPr lang="zh-CN" altLang="en-US" sz="3200" b="1" dirty="0">
                  <a:solidFill>
                    <a:srgbClr val="0000FF"/>
                  </a:solidFill>
                  <a:latin typeface="Times New Roman" panose="02020603050405020304" charset="0"/>
                  <a:ea typeface="宋体" panose="02010600030101010101" pitchFamily="2" charset="-122"/>
                </a:rPr>
                <a:t>非谓语</a:t>
              </a:r>
              <a:endParaRPr lang="zh-CN" altLang="en-US" sz="3200" b="1" dirty="0">
                <a:solidFill>
                  <a:srgbClr val="0000FF"/>
                </a:solidFill>
                <a:latin typeface="Times New Roman" panose="02020603050405020304" charset="0"/>
                <a:ea typeface="宋体" panose="02010600030101010101" pitchFamily="2" charset="-122"/>
              </a:endParaRPr>
            </a:p>
          </p:txBody>
        </p:sp>
        <p:sp>
          <p:nvSpPr>
            <p:cNvPr id="28682" name="AutoShape 11"/>
            <p:cNvSpPr/>
            <p:nvPr/>
          </p:nvSpPr>
          <p:spPr>
            <a:xfrm>
              <a:off x="340" y="1298"/>
              <a:ext cx="181" cy="1905"/>
            </a:xfrm>
            <a:prstGeom prst="leftBrace">
              <a:avLst>
                <a:gd name="adj1" fmla="val 87658"/>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8683" name="AutoShape 12"/>
            <p:cNvSpPr/>
            <p:nvPr/>
          </p:nvSpPr>
          <p:spPr>
            <a:xfrm>
              <a:off x="1292" y="2613"/>
              <a:ext cx="91" cy="1180"/>
            </a:xfrm>
            <a:prstGeom prst="leftBrace">
              <a:avLst>
                <a:gd name="adj1" fmla="val 107998"/>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8684" name="AutoShape 13"/>
            <p:cNvSpPr/>
            <p:nvPr/>
          </p:nvSpPr>
          <p:spPr>
            <a:xfrm>
              <a:off x="1020" y="391"/>
              <a:ext cx="91" cy="1950"/>
            </a:xfrm>
            <a:prstGeom prst="leftBrace">
              <a:avLst>
                <a:gd name="adj1" fmla="val 178472"/>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grpSp>
      <p:sp>
        <p:nvSpPr>
          <p:cNvPr id="3" name="文本框 2"/>
          <p:cNvSpPr txBox="1"/>
          <p:nvPr/>
        </p:nvSpPr>
        <p:spPr>
          <a:xfrm>
            <a:off x="1888490" y="2458720"/>
            <a:ext cx="1261745" cy="398780"/>
          </a:xfrm>
          <a:prstGeom prst="rect">
            <a:avLst/>
          </a:prstGeom>
          <a:noFill/>
        </p:spPr>
        <p:txBody>
          <a:bodyPr wrap="square" rtlCol="0">
            <a:spAutoFit/>
          </a:bodyPr>
          <a:p>
            <a:r>
              <a:rPr lang="en-US" altLang="zh-CN" sz="2000" b="1" dirty="0">
                <a:effectLst>
                  <a:outerShdw blurRad="38100" dist="38100" dir="2700000" algn="tl">
                    <a:srgbClr val="000000">
                      <a:alpha val="43137"/>
                    </a:srgbClr>
                  </a:outerShdw>
                </a:effectLst>
                <a:highlight>
                  <a:srgbClr val="FFFF00"/>
                </a:highlight>
                <a:latin typeface="Times New Roman" panose="02020603050405020304" charset="0"/>
                <a:ea typeface="宋体" panose="02010600030101010101" pitchFamily="2" charset="-122"/>
                <a:sym typeface="+mn-ea"/>
              </a:rPr>
              <a:t>(1-3</a:t>
            </a:r>
            <a:r>
              <a:rPr lang="zh-CN" altLang="en-US" sz="2000" b="1" dirty="0">
                <a:effectLst>
                  <a:outerShdw blurRad="38100" dist="38100" dir="2700000" algn="tl">
                    <a:srgbClr val="000000">
                      <a:alpha val="43137"/>
                    </a:srgbClr>
                  </a:outerShdw>
                </a:effectLst>
                <a:highlight>
                  <a:srgbClr val="FFFF00"/>
                </a:highlight>
                <a:latin typeface="Times New Roman" panose="02020603050405020304" charset="0"/>
                <a:ea typeface="宋体" panose="02010600030101010101" pitchFamily="2" charset="-122"/>
                <a:sym typeface="+mn-ea"/>
              </a:rPr>
              <a:t>词</a:t>
            </a:r>
            <a:r>
              <a:rPr lang="en-US" altLang="zh-CN" sz="2000" b="1" dirty="0">
                <a:effectLst>
                  <a:outerShdw blurRad="38100" dist="38100" dir="2700000" algn="tl">
                    <a:srgbClr val="000000">
                      <a:alpha val="43137"/>
                    </a:srgbClr>
                  </a:outerShdw>
                </a:effectLst>
                <a:highlight>
                  <a:srgbClr val="FFFF00"/>
                </a:highlight>
                <a:latin typeface="Times New Roman" panose="02020603050405020304" charset="0"/>
                <a:ea typeface="宋体" panose="02010600030101010101" pitchFamily="2" charset="-122"/>
                <a:sym typeface="+mn-ea"/>
              </a:rPr>
              <a:t>)</a:t>
            </a:r>
            <a:endParaRPr lang="en-US" altLang="zh-CN" sz="2000" b="1" dirty="0">
              <a:effectLst>
                <a:outerShdw blurRad="38100" dist="38100" dir="2700000" algn="tl">
                  <a:srgbClr val="000000">
                    <a:alpha val="43137"/>
                  </a:srgbClr>
                </a:outerShdw>
              </a:effectLst>
              <a:highlight>
                <a:srgbClr val="FFFF00"/>
              </a:highlight>
              <a:latin typeface="Times New Roman" panose="02020603050405020304" charset="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7" name="Group 17"/>
          <p:cNvGrpSpPr/>
          <p:nvPr/>
        </p:nvGrpSpPr>
        <p:grpSpPr>
          <a:xfrm>
            <a:off x="2315916" y="409959"/>
            <a:ext cx="9429751" cy="5811838"/>
            <a:chOff x="295" y="276"/>
            <a:chExt cx="5940" cy="3661"/>
          </a:xfrm>
        </p:grpSpPr>
        <p:sp>
          <p:nvSpPr>
            <p:cNvPr id="29698" name="Rectangle 3"/>
            <p:cNvSpPr/>
            <p:nvPr/>
          </p:nvSpPr>
          <p:spPr>
            <a:xfrm>
              <a:off x="998" y="3182"/>
              <a:ext cx="4694" cy="755"/>
            </a:xfrm>
            <a:prstGeom prst="rect">
              <a:avLst/>
            </a:prstGeom>
            <a:noFill/>
            <a:ln w="9525">
              <a:noFill/>
            </a:ln>
          </p:spPr>
          <p:txBody>
            <a:bodyPr anchor="ctr">
              <a:spAutoFit/>
            </a:bodyPr>
            <a:lstStyle/>
            <a:p>
              <a:r>
                <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人称代词</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宾格 </a:t>
              </a:r>
              <a:r>
                <a:rPr lang="en-US" altLang="zh-CN"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作宾语</a:t>
              </a:r>
              <a:r>
                <a:rPr lang="en-US" altLang="zh-CN"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endParaRPr lang="en-US" altLang="zh-CN"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a:p>
              <a:endParaRPr lang="en-US" altLang="zh-CN" sz="2400" b="1" dirty="0" smtClean="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a:p>
              <a:r>
                <a:rPr lang="zh-CN" altLang="en-US" sz="2400" b="1"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反身</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代词 </a:t>
              </a:r>
              <a:r>
                <a:rPr lang="en-US" altLang="zh-CN"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r>
                <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反指主语或宾语，即与主语或宾语一致</a:t>
              </a:r>
              <a:r>
                <a:rPr lang="en-US" altLang="zh-CN"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a:t>
              </a:r>
              <a:endParaRPr lang="en-US" altLang="zh-CN"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9699" name="Rectangle 4"/>
            <p:cNvSpPr/>
            <p:nvPr/>
          </p:nvSpPr>
          <p:spPr>
            <a:xfrm>
              <a:off x="385" y="513"/>
              <a:ext cx="1016" cy="329"/>
            </a:xfrm>
            <a:prstGeom prst="rect">
              <a:avLst/>
            </a:prstGeom>
            <a:noFill/>
            <a:ln w="9525">
              <a:noFill/>
            </a:ln>
          </p:spPr>
          <p:txBody>
            <a:bodyPr wrap="none" anchor="t">
              <a:spAutoFit/>
            </a:bodyPr>
            <a:lstStyle/>
            <a:p>
              <a:r>
                <a:rPr lang="zh-CN" altLang="en-US" sz="2800" b="1" dirty="0">
                  <a:solidFill>
                    <a:srgbClr val="0000FF"/>
                  </a:solidFill>
                  <a:latin typeface="Times New Roman" panose="02020603050405020304" charset="0"/>
                  <a:ea typeface="宋体" panose="02010600030101010101" pitchFamily="2" charset="-122"/>
                </a:rPr>
                <a:t>词类转换</a:t>
              </a:r>
              <a:endParaRPr lang="zh-CN" altLang="en-US" sz="2800" b="1" dirty="0">
                <a:solidFill>
                  <a:srgbClr val="0000FF"/>
                </a:solidFill>
                <a:latin typeface="Times New Roman" panose="02020603050405020304" charset="0"/>
                <a:ea typeface="宋体" panose="02010600030101010101" pitchFamily="2" charset="-122"/>
              </a:endParaRPr>
            </a:p>
          </p:txBody>
        </p:sp>
        <p:sp>
          <p:nvSpPr>
            <p:cNvPr id="29701" name="Rectangle 6"/>
            <p:cNvSpPr/>
            <p:nvPr/>
          </p:nvSpPr>
          <p:spPr>
            <a:xfrm>
              <a:off x="1565" y="276"/>
              <a:ext cx="4670" cy="988"/>
            </a:xfrm>
            <a:prstGeom prst="rect">
              <a:avLst/>
            </a:prstGeom>
            <a:noFill/>
            <a:ln w="9525">
              <a:noFill/>
            </a:ln>
          </p:spPr>
          <p:txBody>
            <a:bodyPr wrap="square" anchor="t">
              <a:spAutoFit/>
            </a:bodyPr>
            <a:lstStyle/>
            <a:p>
              <a:r>
                <a:rPr lang="zh-CN" altLang="en-US" sz="2400" b="1" dirty="0">
                  <a:latin typeface="Times New Roman" panose="02020603050405020304" charset="0"/>
                  <a:ea typeface="宋体" panose="02010600030101010101" pitchFamily="2" charset="-122"/>
                </a:rPr>
                <a:t>作主语、宾语、表语→</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填名词。</a:t>
              </a:r>
              <a:r>
                <a:rPr lang="en-US" altLang="en-US" sz="2400" b="1" u="sng">
                  <a:solidFill>
                    <a:srgbClr val="800000"/>
                  </a:solidFill>
                  <a:effectLst>
                    <a:outerShdw blurRad="38100" dist="38100" dir="2700000">
                      <a:srgbClr val="C0C0C0"/>
                    </a:outerShdw>
                  </a:effectLst>
                  <a:highlight>
                    <a:srgbClr val="FFFF00"/>
                  </a:highlight>
                  <a:latin typeface="华文隶书" panose="02010800040101010101" pitchFamily="2" charset="-122"/>
                  <a:ea typeface="华文隶书" panose="02010800040101010101" pitchFamily="2" charset="-122"/>
                  <a:sym typeface="+mn-ea"/>
                </a:rPr>
                <a:t>名词时，</a:t>
              </a:r>
              <a:r>
                <a:rPr lang="en-US" altLang="en-US" sz="2400" b="1" u="sng">
                  <a:solidFill>
                    <a:srgbClr val="000000"/>
                  </a:solidFill>
                  <a:effectLst>
                    <a:outerShdw blurRad="38100" dist="38100" dir="2700000">
                      <a:srgbClr val="C0C0C0"/>
                    </a:outerShdw>
                  </a:effectLst>
                  <a:highlight>
                    <a:srgbClr val="FFFF00"/>
                  </a:highlight>
                  <a:latin typeface="华文隶书" panose="02010800040101010101" pitchFamily="2" charset="-122"/>
                  <a:ea typeface="华文隶书" panose="02010800040101010101" pitchFamily="2" charset="-122"/>
                  <a:sym typeface="+mn-ea"/>
                </a:rPr>
                <a:t>则考虑：名词的数，词性转化</a:t>
              </a:r>
              <a:endParaRPr lang="zh-CN" altLang="en-US" sz="2400" b="1" u="sng" dirty="0">
                <a:solidFill>
                  <a:srgbClr val="FF0000"/>
                </a:solidFill>
                <a:effectLst>
                  <a:outerShdw blurRad="38100" dist="38100" dir="2700000" algn="tl">
                    <a:srgbClr val="000000">
                      <a:alpha val="43137"/>
                    </a:srgbClr>
                  </a:outerShdw>
                </a:effectLst>
                <a:highlight>
                  <a:srgbClr val="FFFF00"/>
                </a:highlight>
                <a:latin typeface="Times New Roman" panose="02020603050405020304" charset="0"/>
                <a:ea typeface="宋体" panose="02010600030101010101" pitchFamily="2" charset="-122"/>
              </a:endParaRPr>
            </a:p>
            <a:p>
              <a:r>
                <a:rPr lang="zh-CN" altLang="en-US" sz="2400" b="1" dirty="0">
                  <a:latin typeface="Times New Roman" panose="02020603050405020304" charset="0"/>
                  <a:ea typeface="宋体" panose="02010600030101010101" pitchFamily="2" charset="-122"/>
                </a:rPr>
                <a:t>作定语、表语、补语→</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填形容词</a:t>
              </a:r>
              <a:endPar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a:p>
              <a:r>
                <a:rPr lang="zh-CN" altLang="en-US" sz="2400" b="1" dirty="0">
                  <a:latin typeface="Times New Roman" panose="02020603050405020304" charset="0"/>
                  <a:ea typeface="宋体" panose="02010600030101010101" pitchFamily="2" charset="-122"/>
                </a:rPr>
                <a:t>作状语→</a:t>
              </a:r>
              <a:r>
                <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填副词</a:t>
              </a:r>
              <a:endParaRPr lang="zh-CN" altLang="en-US" sz="2400" b="1" u="sng"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9702" name="Rectangle 7"/>
            <p:cNvSpPr/>
            <p:nvPr/>
          </p:nvSpPr>
          <p:spPr>
            <a:xfrm>
              <a:off x="431" y="1482"/>
              <a:ext cx="1016" cy="329"/>
            </a:xfrm>
            <a:prstGeom prst="rect">
              <a:avLst/>
            </a:prstGeom>
            <a:noFill/>
            <a:ln w="9525">
              <a:noFill/>
            </a:ln>
          </p:spPr>
          <p:txBody>
            <a:bodyPr wrap="none" anchor="t">
              <a:spAutoFit/>
            </a:bodyPr>
            <a:lstStyle/>
            <a:p>
              <a:r>
                <a:rPr lang="zh-CN" altLang="en-US" sz="2800" b="1" dirty="0">
                  <a:solidFill>
                    <a:srgbClr val="0000FF"/>
                  </a:solidFill>
                  <a:latin typeface="Times New Roman" panose="02020603050405020304" charset="0"/>
                  <a:ea typeface="宋体" panose="02010600030101010101" pitchFamily="2" charset="-122"/>
                </a:rPr>
                <a:t>比较等级</a:t>
              </a:r>
              <a:endParaRPr lang="zh-CN" altLang="en-US" sz="2800" b="1" dirty="0">
                <a:solidFill>
                  <a:srgbClr val="0000FF"/>
                </a:solidFill>
                <a:latin typeface="Times New Roman" panose="02020603050405020304" charset="0"/>
                <a:ea typeface="宋体" panose="02010600030101010101" pitchFamily="2" charset="-122"/>
              </a:endParaRPr>
            </a:p>
          </p:txBody>
        </p:sp>
        <p:sp>
          <p:nvSpPr>
            <p:cNvPr id="29703" name="Rectangle 8"/>
            <p:cNvSpPr/>
            <p:nvPr/>
          </p:nvSpPr>
          <p:spPr>
            <a:xfrm>
              <a:off x="1610" y="1275"/>
              <a:ext cx="3833" cy="988"/>
            </a:xfrm>
            <a:prstGeom prst="rect">
              <a:avLst/>
            </a:prstGeom>
            <a:noFill/>
            <a:ln w="9525">
              <a:noFill/>
            </a:ln>
          </p:spPr>
          <p:txBody>
            <a:bodyPr wrap="square" anchor="t">
              <a:spAutoFit/>
            </a:bodyPr>
            <a:lstStyle/>
            <a:p>
              <a:r>
                <a:rPr lang="zh-CN" altLang="en-US" sz="2400" b="1"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比较级 </a:t>
              </a:r>
              <a:r>
                <a:rPr lang="en-US" altLang="zh-CN" sz="2400" b="1" dirty="0" smtClean="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两者比较，</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常有</a:t>
              </a:r>
              <a:r>
                <a:rPr lang="en-US" altLang="zh-CN"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than</a:t>
              </a:r>
              <a:r>
                <a:rPr lang="zh-CN" altLang="en-US" sz="2400" b="1" dirty="0">
                  <a:latin typeface="Times New Roman" panose="02020603050405020304" charset="0"/>
                  <a:ea typeface="宋体" panose="02010600030101010101" pitchFamily="2" charset="-122"/>
                </a:rPr>
                <a:t>，</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隐性</a:t>
              </a:r>
              <a:r>
                <a:rPr lang="zh-CN" altLang="en-US" sz="2400" b="1" dirty="0">
                  <a:latin typeface="Times New Roman" panose="02020603050405020304" charset="0"/>
                  <a:ea typeface="宋体" panose="02010600030101010101" pitchFamily="2" charset="-122"/>
                </a:rPr>
                <a:t>，</a:t>
              </a:r>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否定词与比较级连用表示最高级</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a:p>
              <a:endParaRPr lang="en-US" altLang="zh-CN" sz="2400" b="1" dirty="0" smtClean="0">
                <a:latin typeface="Times New Roman" panose="02020603050405020304" charset="0"/>
                <a:ea typeface="宋体" panose="02010600030101010101" pitchFamily="2" charset="-122"/>
              </a:endParaRPr>
            </a:p>
            <a:p>
              <a:r>
                <a:rPr lang="zh-CN" altLang="en-US" sz="2400" b="1"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最高级</a:t>
              </a:r>
              <a:r>
                <a:rPr lang="zh-CN" altLang="en-US" sz="2400" b="1" dirty="0" smtClean="0">
                  <a:latin typeface="Times New Roman" panose="02020603050405020304" charset="0"/>
                  <a:ea typeface="宋体" panose="02010600030101010101" pitchFamily="2" charset="-122"/>
                </a:rPr>
                <a:t> </a:t>
              </a:r>
              <a:r>
                <a:rPr lang="en-US" altLang="zh-CN" sz="2400" b="1" dirty="0" smtClean="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多者比较，常有</a:t>
              </a:r>
              <a:r>
                <a:rPr lang="en-US" altLang="zh-CN" sz="2400" b="1" dirty="0">
                  <a:latin typeface="Times New Roman" panose="02020603050405020304" charset="0"/>
                  <a:ea typeface="宋体" panose="02010600030101010101" pitchFamily="2" charset="-122"/>
                </a:rPr>
                <a:t>in, </a:t>
              </a:r>
              <a:r>
                <a:rPr lang="en-US" altLang="zh-CN" sz="2400" b="1" dirty="0" smtClean="0">
                  <a:latin typeface="Times New Roman" panose="02020603050405020304" charset="0"/>
                  <a:ea typeface="宋体" panose="02010600030101010101" pitchFamily="2" charset="-122"/>
                </a:rPr>
                <a:t>of </a:t>
              </a:r>
              <a:r>
                <a:rPr lang="zh-CN" altLang="en-US" sz="2400" b="1" dirty="0" smtClean="0">
                  <a:latin typeface="Times New Roman" panose="02020603050405020304" charset="0"/>
                  <a:ea typeface="宋体" panose="02010600030101010101" pitchFamily="2" charset="-122"/>
                </a:rPr>
                <a:t>短语</a:t>
              </a:r>
              <a:r>
                <a:rPr lang="zh-CN" altLang="en-US" sz="2400" b="1" dirty="0">
                  <a:latin typeface="Times New Roman" panose="02020603050405020304" charset="0"/>
                  <a:ea typeface="宋体" panose="02010600030101010101" pitchFamily="2" charset="-122"/>
                </a:rPr>
                <a:t>表范围</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p:txBody>
        </p:sp>
        <p:sp>
          <p:nvSpPr>
            <p:cNvPr id="29704" name="Rectangle 9"/>
            <p:cNvSpPr/>
            <p:nvPr/>
          </p:nvSpPr>
          <p:spPr>
            <a:xfrm>
              <a:off x="385" y="3251"/>
              <a:ext cx="566" cy="329"/>
            </a:xfrm>
            <a:prstGeom prst="rect">
              <a:avLst/>
            </a:prstGeom>
            <a:noFill/>
            <a:ln w="9525">
              <a:noFill/>
            </a:ln>
          </p:spPr>
          <p:txBody>
            <a:bodyPr wrap="none" anchor="t">
              <a:spAutoFit/>
            </a:bodyPr>
            <a:lstStyle/>
            <a:p>
              <a:r>
                <a:rPr lang="zh-CN" altLang="en-US" sz="2800" b="1" dirty="0">
                  <a:solidFill>
                    <a:srgbClr val="0000FF"/>
                  </a:solidFill>
                  <a:latin typeface="Times New Roman" panose="02020603050405020304" charset="0"/>
                  <a:ea typeface="宋体" panose="02010600030101010101" pitchFamily="2" charset="-122"/>
                </a:rPr>
                <a:t>代词</a:t>
              </a:r>
              <a:endParaRPr lang="zh-CN" altLang="en-US" sz="2800" b="1" dirty="0">
                <a:solidFill>
                  <a:srgbClr val="0000FF"/>
                </a:solidFill>
                <a:latin typeface="Times New Roman" panose="02020603050405020304" charset="0"/>
                <a:ea typeface="宋体" panose="02010600030101010101" pitchFamily="2" charset="-122"/>
              </a:endParaRPr>
            </a:p>
          </p:txBody>
        </p:sp>
        <p:sp>
          <p:nvSpPr>
            <p:cNvPr id="29705" name="Rectangle 10"/>
            <p:cNvSpPr/>
            <p:nvPr/>
          </p:nvSpPr>
          <p:spPr>
            <a:xfrm>
              <a:off x="1071" y="2526"/>
              <a:ext cx="886" cy="290"/>
            </a:xfrm>
            <a:prstGeom prst="rect">
              <a:avLst/>
            </a:prstGeom>
            <a:noFill/>
            <a:ln w="9525">
              <a:noFill/>
            </a:ln>
          </p:spPr>
          <p:txBody>
            <a:bodyPr wrap="none" anchor="t">
              <a:spAutoFit/>
            </a:bodyPr>
            <a:lstStyle/>
            <a:p>
              <a:r>
                <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rPr>
                <a:t>物主代词</a:t>
              </a:r>
              <a:endPar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
          <p:nvSpPr>
            <p:cNvPr id="29706" name="Rectangle 11"/>
            <p:cNvSpPr/>
            <p:nvPr/>
          </p:nvSpPr>
          <p:spPr>
            <a:xfrm>
              <a:off x="2109" y="2374"/>
              <a:ext cx="3719" cy="523"/>
            </a:xfrm>
            <a:prstGeom prst="rect">
              <a:avLst/>
            </a:prstGeom>
            <a:noFill/>
            <a:ln w="9525">
              <a:noFill/>
            </a:ln>
          </p:spPr>
          <p:txBody>
            <a:bodyPr anchor="t">
              <a:spAutoFit/>
            </a:bodyPr>
            <a:lstStyle/>
            <a:p>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形容</a:t>
              </a:r>
              <a:r>
                <a:rPr lang="zh-CN" altLang="en-US" sz="2400" b="1"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词性  </a:t>
              </a:r>
              <a:r>
                <a:rPr lang="en-US" altLang="zh-CN" sz="2400" b="1" dirty="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在名词前作定语</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a:p>
              <a:r>
                <a:rPr lang="zh-CN" altLang="en-US" sz="2400" b="1" dirty="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名词</a:t>
              </a:r>
              <a:r>
                <a:rPr lang="zh-CN" altLang="en-US" sz="2400" b="1" dirty="0" smtClean="0">
                  <a:solidFill>
                    <a:srgbClr val="FF0000"/>
                  </a:solidFill>
                  <a:effectLst>
                    <a:outerShdw blurRad="38100" dist="38100" dir="2700000" algn="tl">
                      <a:srgbClr val="000000">
                        <a:alpha val="43137"/>
                      </a:srgbClr>
                    </a:outerShdw>
                  </a:effectLst>
                  <a:latin typeface="Times New Roman" panose="02020603050405020304" charset="0"/>
                  <a:ea typeface="宋体" panose="02010600030101010101" pitchFamily="2" charset="-122"/>
                </a:rPr>
                <a:t>性</a:t>
              </a:r>
              <a:r>
                <a:rPr lang="zh-CN" altLang="en-US" sz="2400" b="1" dirty="0" smtClean="0">
                  <a:latin typeface="Times New Roman" panose="02020603050405020304" charset="0"/>
                  <a:ea typeface="宋体" panose="02010600030101010101" pitchFamily="2" charset="-122"/>
                </a:rPr>
                <a:t> </a:t>
              </a:r>
              <a:r>
                <a:rPr lang="en-US" altLang="zh-CN" sz="2400" b="1" dirty="0" smtClean="0">
                  <a:latin typeface="Times New Roman" panose="02020603050405020304" charset="0"/>
                  <a:ea typeface="宋体" panose="02010600030101010101" pitchFamily="2" charset="-122"/>
                </a:rPr>
                <a:t>(</a:t>
              </a:r>
              <a:r>
                <a:rPr lang="zh-CN" altLang="en-US" sz="2400" b="1" dirty="0">
                  <a:latin typeface="Times New Roman" panose="02020603050405020304" charset="0"/>
                  <a:ea typeface="宋体" panose="02010600030101010101" pitchFamily="2" charset="-122"/>
                </a:rPr>
                <a:t>作主语、宾语</a:t>
              </a:r>
              <a:r>
                <a:rPr lang="en-US" altLang="zh-CN" sz="2400" b="1" dirty="0">
                  <a:latin typeface="Times New Roman" panose="02020603050405020304" charset="0"/>
                  <a:ea typeface="宋体" panose="02010600030101010101" pitchFamily="2" charset="-122"/>
                </a:rPr>
                <a:t>)</a:t>
              </a:r>
              <a:endParaRPr lang="en-US" altLang="zh-CN" sz="2400" b="1" dirty="0">
                <a:latin typeface="Times New Roman" panose="02020603050405020304" charset="0"/>
                <a:ea typeface="宋体" panose="02010600030101010101" pitchFamily="2" charset="-122"/>
              </a:endParaRPr>
            </a:p>
          </p:txBody>
        </p:sp>
        <p:sp>
          <p:nvSpPr>
            <p:cNvPr id="29707" name="AutoShape 12"/>
            <p:cNvSpPr/>
            <p:nvPr/>
          </p:nvSpPr>
          <p:spPr>
            <a:xfrm>
              <a:off x="975" y="2690"/>
              <a:ext cx="45" cy="1134"/>
            </a:xfrm>
            <a:prstGeom prst="leftBrace">
              <a:avLst>
                <a:gd name="adj1" fmla="val 210000"/>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9708" name="AutoShape 13"/>
            <p:cNvSpPr/>
            <p:nvPr/>
          </p:nvSpPr>
          <p:spPr>
            <a:xfrm>
              <a:off x="2063" y="2463"/>
              <a:ext cx="45" cy="454"/>
            </a:xfrm>
            <a:prstGeom prst="leftBrace">
              <a:avLst>
                <a:gd name="adj1" fmla="val 84027"/>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9709" name="AutoShape 14"/>
            <p:cNvSpPr/>
            <p:nvPr/>
          </p:nvSpPr>
          <p:spPr>
            <a:xfrm>
              <a:off x="1383" y="332"/>
              <a:ext cx="182" cy="680"/>
            </a:xfrm>
            <a:prstGeom prst="leftBrace">
              <a:avLst>
                <a:gd name="adj1" fmla="val 31118"/>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9710" name="AutoShape 15"/>
            <p:cNvSpPr/>
            <p:nvPr/>
          </p:nvSpPr>
          <p:spPr>
            <a:xfrm>
              <a:off x="1474" y="1239"/>
              <a:ext cx="136" cy="907"/>
            </a:xfrm>
            <a:prstGeom prst="leftBrace">
              <a:avLst>
                <a:gd name="adj1" fmla="val 55545"/>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sp>
          <p:nvSpPr>
            <p:cNvPr id="29711" name="AutoShape 16"/>
            <p:cNvSpPr/>
            <p:nvPr/>
          </p:nvSpPr>
          <p:spPr>
            <a:xfrm>
              <a:off x="295" y="694"/>
              <a:ext cx="136" cy="2767"/>
            </a:xfrm>
            <a:prstGeom prst="leftBrace">
              <a:avLst>
                <a:gd name="adj1" fmla="val 169452"/>
                <a:gd name="adj2" fmla="val 50000"/>
              </a:avLst>
            </a:prstGeom>
            <a:noFill/>
            <a:ln w="9525" cap="flat" cmpd="sng">
              <a:solidFill>
                <a:schemeClr val="tx1"/>
              </a:solidFill>
              <a:prstDash val="solid"/>
              <a:round/>
              <a:headEnd type="none" w="med" len="med"/>
              <a:tailEnd type="none" w="med" len="med"/>
            </a:ln>
          </p:spPr>
          <p:txBody>
            <a:bodyPr wrap="none" anchor="ctr"/>
            <a:lstStyle/>
            <a:p>
              <a:endParaRPr lang="zh-CN" altLang="en-US" sz="2400" dirty="0">
                <a:latin typeface="Times New Roman" panose="02020603050405020304" charset="0"/>
                <a:ea typeface="宋体" panose="02010600030101010101" pitchFamily="2" charset="-122"/>
              </a:endParaRPr>
            </a:p>
          </p:txBody>
        </p:sp>
      </p:grpSp>
      <p:sp>
        <p:nvSpPr>
          <p:cNvPr id="17" name="Rectangle 4"/>
          <p:cNvSpPr/>
          <p:nvPr/>
        </p:nvSpPr>
        <p:spPr>
          <a:xfrm>
            <a:off x="1726047" y="2681099"/>
            <a:ext cx="592138" cy="1568450"/>
          </a:xfrm>
          <a:prstGeom prst="rect">
            <a:avLst/>
          </a:prstGeom>
          <a:solidFill>
            <a:srgbClr val="FFFF00"/>
          </a:solidFill>
          <a:ln w="9525">
            <a:noFill/>
          </a:ln>
        </p:spPr>
        <p:txBody>
          <a:bodyPr anchor="t">
            <a:spAutoFit/>
          </a:bodyPr>
          <a:lstStyle/>
          <a:p>
            <a:r>
              <a:rPr lang="zh-CN" altLang="en-US" sz="2400" b="1" dirty="0" smtClean="0">
                <a:effectLst>
                  <a:outerShdw blurRad="38100" dist="38100" dir="2700000" algn="tl">
                    <a:srgbClr val="000000">
                      <a:alpha val="43137"/>
                    </a:srgbClr>
                  </a:outerShdw>
                </a:effectLst>
                <a:latin typeface="Times New Roman" panose="02020603050405020304" charset="0"/>
                <a:ea typeface="宋体" panose="02010600030101010101" pitchFamily="2" charset="-122"/>
              </a:rPr>
              <a:t>有提示词</a:t>
            </a:r>
            <a:endParaRPr lang="zh-CN" altLang="en-US" sz="2400" b="1" dirty="0">
              <a:effectLst>
                <a:outerShdw blurRad="38100" dist="38100" dir="2700000" algn="tl">
                  <a:srgbClr val="000000">
                    <a:alpha val="43137"/>
                  </a:srgbClr>
                </a:outerShdw>
              </a:effectLst>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a:spLocks noGrp="1"/>
          </p:cNvSpPr>
          <p:nvPr/>
        </p:nvSpPr>
        <p:spPr>
          <a:xfrm>
            <a:off x="162256" y="65206"/>
            <a:ext cx="7250597" cy="519113"/>
          </a:xfrm>
          <a:prstGeom prst="rect">
            <a:avLst/>
          </a:prstGeom>
          <a:noFill/>
          <a:ln w="9525">
            <a:noFill/>
          </a:ln>
        </p:spPr>
        <p:txBody>
          <a:bodyPr anchor="ctr"/>
          <a:lstStyle/>
          <a:p>
            <a:pPr defTabSz="457200"/>
            <a:endPar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endParaRPr>
          </a:p>
        </p:txBody>
      </p:sp>
      <p:sp>
        <p:nvSpPr>
          <p:cNvPr id="2" name="圆角矩形 10"/>
          <p:cNvSpPr/>
          <p:nvPr/>
        </p:nvSpPr>
        <p:spPr>
          <a:xfrm>
            <a:off x="162256" y="65206"/>
            <a:ext cx="3321936"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时态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14" name="文本框 13"/>
          <p:cNvSpPr txBox="1"/>
          <p:nvPr/>
        </p:nvSpPr>
        <p:spPr>
          <a:xfrm>
            <a:off x="454315" y="993997"/>
            <a:ext cx="11943425" cy="42767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1.(2024</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浙江卷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Over the last two years, some supermarkets_______________(start) selling chicken or salad in packs _____________(design) with two halves containing separate portions (</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份</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endParaRPr>
          </a:p>
        </p:txBody>
      </p:sp>
      <p:sp>
        <p:nvSpPr>
          <p:cNvPr id="33" name="文本框 32"/>
          <p:cNvSpPr txBox="1"/>
          <p:nvPr/>
        </p:nvSpPr>
        <p:spPr>
          <a:xfrm>
            <a:off x="525780" y="3332480"/>
            <a:ext cx="10714355" cy="1938020"/>
          </a:xfrm>
          <a:prstGeom prst="rect">
            <a:avLst/>
          </a:prstGeom>
          <a:noFill/>
        </p:spPr>
        <p:txBody>
          <a:bodyPr wrap="square">
            <a:spAutoFit/>
          </a:bodyPr>
          <a:lstStyle/>
          <a:p>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没有连词：只有一个谓语</a:t>
            </a:r>
            <a:r>
              <a:rPr lang="en-US" altLang="zh-CN"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 另一个作非谓语。根据句意，</a:t>
            </a:r>
            <a:r>
              <a:rPr lang="en-US" altLang="zh-CN"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start</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作谓语，</a:t>
            </a:r>
            <a:r>
              <a:rPr lang="en-US" altLang="zh-CN"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design</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作后置定语。</a:t>
            </a:r>
            <a:endPar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endParaRPr>
          </a:p>
          <a:p>
            <a:endParaRPr lang="zh-CN" altLang="en-US" sz="3200" b="1" kern="0" dirty="0">
              <a:highlight>
                <a:srgbClr val="FFFF00"/>
              </a:highlight>
              <a:latin typeface="Calibri" panose="020F0502020204030204"/>
              <a:ea typeface="宋体" panose="02010600030101010101" pitchFamily="2" charset="-122"/>
              <a:sym typeface="+mn-ea"/>
            </a:endParaRPr>
          </a:p>
          <a:p>
            <a:endParaRPr kumimoji="0" lang="zh-CN" altLang="en-US" sz="3200" b="0" i="0" u="none" strike="noStrike" kern="0" cap="none" spc="0" normalizeH="0" baseline="0" noProof="0" dirty="0">
              <a:ln>
                <a:noFill/>
              </a:ln>
              <a:solidFill>
                <a:schemeClr val="tx1"/>
              </a:solidFill>
              <a:effectLst/>
              <a:uLnTx/>
              <a:uFillTx/>
              <a:latin typeface="Calibri" panose="020F0502020204030204"/>
              <a:ea typeface="宋体" panose="02010600030101010101" pitchFamily="2" charset="-122"/>
              <a:cs typeface="宋体" panose="02010600030101010101" pitchFamily="2" charset="-122"/>
              <a:sym typeface="黑体" panose="02010609060101010101" pitchFamily="49" charset="-122"/>
            </a:endParaRPr>
          </a:p>
        </p:txBody>
      </p:sp>
      <p:sp>
        <p:nvSpPr>
          <p:cNvPr id="4" name="矩形 3"/>
          <p:cNvSpPr/>
          <p:nvPr/>
        </p:nvSpPr>
        <p:spPr>
          <a:xfrm>
            <a:off x="3199765" y="1067435"/>
            <a:ext cx="3989705" cy="49720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760345" y="1549400"/>
            <a:ext cx="3506470"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have started</a:t>
            </a:r>
            <a:endParaRPr lang="zh-CN" altLang="en-US" sz="32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6" name="文本框 5"/>
          <p:cNvSpPr txBox="1"/>
          <p:nvPr/>
        </p:nvSpPr>
        <p:spPr>
          <a:xfrm>
            <a:off x="753568" y="2009604"/>
            <a:ext cx="1829303"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designed</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8" name="文本框 7"/>
          <p:cNvSpPr txBox="1"/>
          <p:nvPr/>
        </p:nvSpPr>
        <p:spPr>
          <a:xfrm>
            <a:off x="3802600" y="85077"/>
            <a:ext cx="5030682" cy="521970"/>
          </a:xfrm>
          <a:prstGeom prst="rect">
            <a:avLst/>
          </a:prstGeom>
          <a:solidFill>
            <a:srgbClr val="FFFF00"/>
          </a:solidFill>
        </p:spPr>
        <p:txBody>
          <a:bodyPr wrap="square">
            <a:spAutoFit/>
          </a:bodyPr>
          <a:lstStyle/>
          <a:p>
            <a:r>
              <a:rPr lang="en-US" altLang="zh-CN" sz="2800" b="1" spc="120" dirty="0">
                <a:highlight>
                  <a:srgbClr val="FFFF00"/>
                </a:highlight>
                <a:latin typeface="微软雅黑" panose="020B0503020204020204" charset="-122"/>
                <a:ea typeface="微软雅黑" panose="020B0503020204020204" charset="-122"/>
              </a:rPr>
              <a:t>1.</a:t>
            </a:r>
            <a:r>
              <a:rPr lang="zh-CN" altLang="en-US" sz="2800" b="1" spc="120" dirty="0">
                <a:highlight>
                  <a:srgbClr val="FFFF00"/>
                </a:highlight>
                <a:latin typeface="微软雅黑" panose="020B0503020204020204" charset="-122"/>
                <a:ea typeface="微软雅黑" panose="020B0503020204020204" charset="-122"/>
              </a:rPr>
              <a:t>根据时间状语判断时态</a:t>
            </a:r>
            <a:endParaRPr lang="zh-CN" altLang="en-US" sz="2800" b="1" dirty="0">
              <a:highlight>
                <a:srgbClr val="FFFF00"/>
              </a:highlight>
            </a:endParaRPr>
          </a:p>
        </p:txBody>
      </p:sp>
      <p:sp>
        <p:nvSpPr>
          <p:cNvPr id="3" name="文本框 2"/>
          <p:cNvSpPr txBox="1"/>
          <p:nvPr/>
        </p:nvSpPr>
        <p:spPr>
          <a:xfrm>
            <a:off x="462280" y="4933950"/>
            <a:ext cx="11523345" cy="1568450"/>
          </a:xfrm>
          <a:prstGeom prst="rect">
            <a:avLst/>
          </a:prstGeom>
          <a:noFill/>
        </p:spPr>
        <p:txBody>
          <a:bodyPr wrap="square" rtlCol="0">
            <a:spAutoFit/>
          </a:bodyPr>
          <a:p>
            <a:r>
              <a:rPr lang="zh-CN" altLang="en-US" sz="3200" b="1" kern="0" dirty="0">
                <a:latin typeface="Calibri" panose="020F0502020204030204"/>
                <a:ea typeface="宋体" panose="02010600030101010101" pitchFamily="2" charset="-122"/>
                <a:sym typeface="+mn-ea"/>
              </a:rPr>
              <a:t>现在完成时标志词：</a:t>
            </a:r>
            <a:r>
              <a:rPr lang="en-US" sz="3200" b="1" kern="0" dirty="0">
                <a:solidFill>
                  <a:srgbClr val="FF0000"/>
                </a:solidFill>
                <a:latin typeface="Times New Roman" panose="02020603050405020304" charset="0"/>
                <a:ea typeface="宋体" panose="02010600030101010101" pitchFamily="2" charset="-122"/>
                <a:sym typeface="+mn-ea"/>
              </a:rPr>
              <a:t>since+</a:t>
            </a:r>
            <a:r>
              <a:rPr lang="zh-CN" altLang="en-US" sz="3200" b="1" kern="0" dirty="0">
                <a:solidFill>
                  <a:srgbClr val="FF0000"/>
                </a:solidFill>
                <a:latin typeface="Times New Roman" panose="02020603050405020304" charset="0"/>
                <a:ea typeface="宋体" panose="02010600030101010101" pitchFamily="2" charset="-122"/>
                <a:sym typeface="+mn-ea"/>
              </a:rPr>
              <a:t>时间点</a:t>
            </a:r>
            <a:r>
              <a:rPr lang="en-US" altLang="zh-CN" sz="3200" b="1" kern="0" dirty="0">
                <a:solidFill>
                  <a:srgbClr val="FF0000"/>
                </a:solidFill>
                <a:latin typeface="Times New Roman" panose="02020603050405020304" charset="0"/>
                <a:ea typeface="宋体" panose="02010600030101010101" pitchFamily="2" charset="-122"/>
                <a:sym typeface="+mn-ea"/>
              </a:rPr>
              <a:t>, </a:t>
            </a:r>
            <a:r>
              <a:rPr lang="en-US" sz="3200" b="1" kern="0" dirty="0">
                <a:solidFill>
                  <a:srgbClr val="FF0000"/>
                </a:solidFill>
                <a:latin typeface="Times New Roman" panose="02020603050405020304" charset="0"/>
                <a:ea typeface="宋体" panose="02010600030101010101" pitchFamily="2" charset="-122"/>
                <a:sym typeface="+mn-ea"/>
              </a:rPr>
              <a:t>recently, lately, already, for/during/over/ in the last/past+</a:t>
            </a:r>
            <a:r>
              <a:rPr lang="zh-CN" altLang="en-US" sz="3200" b="1" kern="0" dirty="0">
                <a:solidFill>
                  <a:srgbClr val="FF0000"/>
                </a:solidFill>
                <a:latin typeface="Times New Roman" panose="02020603050405020304" charset="0"/>
                <a:ea typeface="宋体" panose="02010600030101010101" pitchFamily="2" charset="-122"/>
                <a:sym typeface="+mn-ea"/>
              </a:rPr>
              <a:t>时间段</a:t>
            </a:r>
            <a:r>
              <a:rPr lang="en-US" altLang="zh-CN" sz="3200" b="1" kern="0" dirty="0">
                <a:solidFill>
                  <a:srgbClr val="FF0000"/>
                </a:solidFill>
                <a:latin typeface="Times New Roman" panose="02020603050405020304" charset="0"/>
                <a:ea typeface="宋体" panose="02010600030101010101" pitchFamily="2" charset="-122"/>
                <a:sym typeface="+mn-ea"/>
              </a:rPr>
              <a:t>, </a:t>
            </a:r>
            <a:r>
              <a:rPr lang="en-US" sz="3200" b="1" kern="0" dirty="0">
                <a:solidFill>
                  <a:srgbClr val="FF0000"/>
                </a:solidFill>
                <a:latin typeface="Times New Roman" panose="02020603050405020304" charset="0"/>
                <a:ea typeface="宋体" panose="02010600030101010101" pitchFamily="2" charset="-122"/>
                <a:sym typeface="+mn-ea"/>
              </a:rPr>
              <a:t>so far= up to now, ever since</a:t>
            </a:r>
            <a:r>
              <a:rPr lang="zh-CN" altLang="en-US" sz="3200" b="1" kern="0" dirty="0">
                <a:solidFill>
                  <a:srgbClr val="FF0000"/>
                </a:solidFill>
                <a:latin typeface="Times New Roman" panose="02020603050405020304" charset="0"/>
                <a:ea typeface="宋体" panose="02010600030101010101" pitchFamily="2" charset="-122"/>
                <a:sym typeface="+mn-ea"/>
              </a:rPr>
              <a:t>等时间状语</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randombar(horizontal)">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4" grpId="0" bldLvl="0" animBg="1"/>
      <p:bldP spid="5" grpId="0"/>
      <p:bldP spid="6"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a:spLocks noGrp="1"/>
          </p:cNvSpPr>
          <p:nvPr/>
        </p:nvSpPr>
        <p:spPr>
          <a:xfrm>
            <a:off x="162256" y="65206"/>
            <a:ext cx="7250597" cy="519113"/>
          </a:xfrm>
          <a:prstGeom prst="rect">
            <a:avLst/>
          </a:prstGeom>
          <a:noFill/>
          <a:ln w="9525">
            <a:noFill/>
          </a:ln>
        </p:spPr>
        <p:txBody>
          <a:bodyPr anchor="ctr"/>
          <a:lstStyle/>
          <a:p>
            <a:pPr defTabSz="457200"/>
            <a:endPar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endParaRPr>
          </a:p>
        </p:txBody>
      </p:sp>
      <p:sp>
        <p:nvSpPr>
          <p:cNvPr id="3" name="文本框 2"/>
          <p:cNvSpPr txBox="1"/>
          <p:nvPr/>
        </p:nvSpPr>
        <p:spPr>
          <a:xfrm>
            <a:off x="88979" y="1529787"/>
            <a:ext cx="11909262" cy="3784600"/>
          </a:xfrm>
          <a:prstGeom prst="rect">
            <a:avLst/>
          </a:prstGeom>
          <a:noFill/>
        </p:spPr>
        <p:txBody>
          <a:bodyPr wrap="square">
            <a:spAutoFit/>
          </a:bodyPr>
          <a:lstStyle/>
          <a:p>
            <a:r>
              <a:rPr kumimoji="0" lang="en-US" altLang="zh-CN" sz="3200" i="0" u="none" strike="noStrike" kern="1200" cap="none" spc="0" normalizeH="0" baseline="0" noProof="0" dirty="0">
                <a:ln>
                  <a:noFill/>
                </a:ln>
                <a:solidFill>
                  <a:srgbClr val="0C0C0C"/>
                </a:solidFill>
                <a:effectLst/>
                <a:uLnTx/>
                <a:uFillTx/>
                <a:latin typeface="Times New Roman" panose="02020603050405020304" charset="0"/>
                <a:ea typeface="宋体" panose="02010600030101010101" pitchFamily="2" charset="-122"/>
                <a:cs typeface="Times New Roman" panose="02020603050405020304" charset="0"/>
              </a:rPr>
              <a:t>2.</a:t>
            </a:r>
            <a:r>
              <a:rPr kumimoji="0" lang="zh-CN" altLang="en-US" sz="3200" i="0" u="none" strike="noStrike" kern="1200" cap="none" spc="0" normalizeH="0" baseline="0" noProof="0" dirty="0">
                <a:ln>
                  <a:noFill/>
                </a:ln>
                <a:solidFill>
                  <a:srgbClr val="0C0C0C"/>
                </a:solidFill>
                <a:effectLst/>
                <a:uLnTx/>
                <a:uFillTx/>
                <a:latin typeface="Times New Roman" panose="02020603050405020304" charset="0"/>
                <a:ea typeface="宋体" panose="02010600030101010101" pitchFamily="2" charset="-122"/>
                <a:cs typeface="Times New Roman" panose="02020603050405020304" charset="0"/>
              </a:rPr>
              <a:t>（</a:t>
            </a:r>
            <a:r>
              <a:rPr kumimoji="0" lang="en-US" altLang="zh-CN" sz="3200" i="0" u="none" strike="noStrike" kern="1200" cap="none" spc="0" normalizeH="0" baseline="0" noProof="0" dirty="0">
                <a:ln>
                  <a:noFill/>
                </a:ln>
                <a:solidFill>
                  <a:srgbClr val="0C0C0C"/>
                </a:solidFill>
                <a:effectLst/>
                <a:uLnTx/>
                <a:uFillTx/>
                <a:latin typeface="Times New Roman" panose="02020603050405020304" charset="0"/>
                <a:ea typeface="Cambria" panose="02040503050406030204" pitchFamily="18" charset="0"/>
                <a:cs typeface="Times New Roman" panose="02020603050405020304" charset="0"/>
              </a:rPr>
              <a:t>2022</a:t>
            </a:r>
            <a:r>
              <a:rPr kumimoji="0" lang="zh-CN" altLang="en-US" sz="3200" i="0" u="none" strike="noStrike" kern="1200" cap="none" spc="0" normalizeH="0" baseline="0" noProof="0" dirty="0">
                <a:ln>
                  <a:noFill/>
                </a:ln>
                <a:solidFill>
                  <a:srgbClr val="0C0C0C"/>
                </a:solidFill>
                <a:effectLst/>
                <a:uLnTx/>
                <a:uFillTx/>
                <a:latin typeface="Times New Roman" panose="02020603050405020304" charset="0"/>
                <a:ea typeface="宋体" panose="02010600030101010101" pitchFamily="2" charset="-122"/>
                <a:cs typeface="Times New Roman" panose="02020603050405020304" charset="0"/>
              </a:rPr>
              <a:t>全国高考新高考</a:t>
            </a:r>
            <a:r>
              <a:rPr kumimoji="0" lang="en-US" altLang="zh-CN" sz="3200" i="0" u="none" strike="noStrike" kern="1200" cap="none" spc="0" normalizeH="0" baseline="0" noProof="0" dirty="0">
                <a:ln>
                  <a:noFill/>
                </a:ln>
                <a:solidFill>
                  <a:srgbClr val="0C0C0C"/>
                </a:solidFill>
                <a:effectLst/>
                <a:uLnTx/>
                <a:uFillTx/>
                <a:latin typeface="Times New Roman" panose="02020603050405020304" charset="0"/>
                <a:ea typeface="Cambria" panose="02040503050406030204" pitchFamily="18" charset="0"/>
                <a:cs typeface="Times New Roman" panose="02020603050405020304" charset="0"/>
              </a:rPr>
              <a:t>I</a:t>
            </a:r>
            <a:r>
              <a:rPr kumimoji="0" lang="zh-CN" altLang="en-US" sz="3200" i="0" u="none" strike="noStrike" kern="1200" cap="none" spc="0" normalizeH="0" baseline="0" noProof="0" dirty="0">
                <a:ln>
                  <a:noFill/>
                </a:ln>
                <a:solidFill>
                  <a:srgbClr val="0C0C0C"/>
                </a:solidFill>
                <a:effectLst/>
                <a:uLnTx/>
                <a:uFillTx/>
                <a:latin typeface="Times New Roman" panose="02020603050405020304" charset="0"/>
                <a:ea typeface="宋体" panose="02010600030101010101" pitchFamily="2" charset="-122"/>
                <a:cs typeface="Times New Roman" panose="02020603050405020304" charset="0"/>
              </a:rPr>
              <a:t>卷</a:t>
            </a:r>
            <a:r>
              <a:rPr kumimoji="0" lang="zh-CN" sz="3200" i="0" u="none" strike="noStrike" kern="1200" cap="none" spc="0" normalizeH="0" baseline="0" noProof="0" dirty="0">
                <a:ln>
                  <a:noFill/>
                </a:ln>
                <a:solidFill>
                  <a:srgbClr val="0C0C0C"/>
                </a:solidFill>
                <a:effectLst/>
                <a:uLnTx/>
                <a:uFillTx/>
                <a:latin typeface="Times New Roman" panose="02020603050405020304" charset="0"/>
                <a:ea typeface="宋体" panose="02010600030101010101" pitchFamily="2" charset="-122"/>
                <a:cs typeface="Times New Roman" panose="02020603050405020304" charset="0"/>
              </a:rPr>
              <a:t>）</a:t>
            </a:r>
            <a:r>
              <a:rPr kumimoji="0" lang="en-US" altLang="zh-CN" sz="3200" i="0" u="none" strike="noStrike" kern="1200" cap="none" spc="0" normalizeH="0" baseline="0" noProof="0" dirty="0">
                <a:ln>
                  <a:noFill/>
                </a:ln>
                <a:solidFill>
                  <a:srgbClr val="0C0C0C"/>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The plan will extend protection to a significant number of areas that </a:t>
            </a:r>
            <a:r>
              <a:rPr kumimoji="0" lang="en-US" altLang="zh-CN" sz="3200" b="0" i="0" u="sng"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___________</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(be) previously unprotected, bringing many of the existing protected areas for giant pandas under one authority to increase effectiveness and reduce inconsistencies in management.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endParaRPr>
          </a:p>
          <a:p>
            <a:endParaRPr lang="en-US" altLang="zh-CN" sz="2400" dirty="0">
              <a:solidFill>
                <a:srgbClr val="000000"/>
              </a:solidFill>
              <a:latin typeface="Cambria" panose="02040503050406030204" pitchFamily="18" charset="0"/>
              <a:ea typeface="Cambria" panose="02040503050406030204" pitchFamily="18" charset="0"/>
            </a:endParaRPr>
          </a:p>
          <a:p>
            <a:endParaRPr lang="en-US" altLang="zh-CN" sz="3200" dirty="0">
              <a:solidFill>
                <a:srgbClr val="000000"/>
              </a:solidFill>
              <a:latin typeface="Cambria" panose="02040503050406030204" pitchFamily="18" charset="0"/>
              <a:ea typeface="Cambria" panose="02040503050406030204" pitchFamily="18" charset="0"/>
            </a:endParaRPr>
          </a:p>
        </p:txBody>
      </p:sp>
      <p:sp>
        <p:nvSpPr>
          <p:cNvPr id="4" name="文本框 3"/>
          <p:cNvSpPr txBox="1"/>
          <p:nvPr/>
        </p:nvSpPr>
        <p:spPr>
          <a:xfrm>
            <a:off x="5544124" y="1996641"/>
            <a:ext cx="1104295"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were</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6" name="矩形 5"/>
          <p:cNvSpPr/>
          <p:nvPr/>
        </p:nvSpPr>
        <p:spPr>
          <a:xfrm>
            <a:off x="8496300" y="2121535"/>
            <a:ext cx="184277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3802601" y="61099"/>
            <a:ext cx="4364855" cy="521970"/>
          </a:xfrm>
          <a:prstGeom prst="rect">
            <a:avLst/>
          </a:prstGeom>
          <a:solidFill>
            <a:srgbClr val="FFFF00"/>
          </a:solidFill>
        </p:spPr>
        <p:txBody>
          <a:bodyPr wrap="square">
            <a:spAutoFit/>
          </a:bodyPr>
          <a:lstStyle/>
          <a:p>
            <a:r>
              <a:rPr lang="en-US" altLang="zh-CN" sz="2800" b="1" spc="120" dirty="0">
                <a:highlight>
                  <a:srgbClr val="FFFF00"/>
                </a:highlight>
                <a:latin typeface="微软雅黑" panose="020B0503020204020204" charset="-122"/>
                <a:ea typeface="微软雅黑" panose="020B0503020204020204" charset="-122"/>
              </a:rPr>
              <a:t>1.</a:t>
            </a:r>
            <a:r>
              <a:rPr lang="zh-CN" altLang="en-US" sz="2800" b="1" spc="120" dirty="0">
                <a:highlight>
                  <a:srgbClr val="FFFF00"/>
                </a:highlight>
                <a:latin typeface="微软雅黑" panose="020B0503020204020204" charset="-122"/>
                <a:ea typeface="微软雅黑" panose="020B0503020204020204" charset="-122"/>
              </a:rPr>
              <a:t>根据时间状语判断时态</a:t>
            </a:r>
            <a:endParaRPr lang="zh-CN" altLang="en-US" sz="2800" b="1" dirty="0">
              <a:highlight>
                <a:srgbClr val="FFFF00"/>
              </a:highlight>
            </a:endParaRPr>
          </a:p>
        </p:txBody>
      </p:sp>
      <p:sp>
        <p:nvSpPr>
          <p:cNvPr id="2" name="圆角矩形 10"/>
          <p:cNvSpPr/>
          <p:nvPr/>
        </p:nvSpPr>
        <p:spPr>
          <a:xfrm>
            <a:off x="88776" y="24138"/>
            <a:ext cx="3321936"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时态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12" name="文本框 11"/>
          <p:cNvSpPr txBox="1"/>
          <p:nvPr/>
        </p:nvSpPr>
        <p:spPr>
          <a:xfrm>
            <a:off x="441960" y="4624705"/>
            <a:ext cx="11399520" cy="953135"/>
          </a:xfrm>
          <a:prstGeom prst="rect">
            <a:avLst/>
          </a:prstGeom>
          <a:noFill/>
        </p:spPr>
        <p:txBody>
          <a:bodyPr wrap="square" rtlCol="0">
            <a:spAutoFit/>
          </a:bodyPr>
          <a:p>
            <a:r>
              <a:rPr lang="zh-CN" altLang="en-US" sz="2800" b="1" kern="0" dirty="0">
                <a:highlight>
                  <a:srgbClr val="FFFF00"/>
                </a:highlight>
                <a:latin typeface="Calibri" panose="020F0502020204030204"/>
                <a:ea typeface="宋体" panose="02010600030101010101" pitchFamily="2" charset="-122"/>
                <a:sym typeface="+mn-ea"/>
              </a:rPr>
              <a:t>过去完成时标志词：</a:t>
            </a:r>
            <a:r>
              <a:rPr lang="en-US" sz="2800" b="1" kern="0" noProof="0" dirty="0">
                <a:ln>
                  <a:noFill/>
                </a:ln>
                <a:effectLst/>
                <a:highlight>
                  <a:srgbClr val="FFFF00"/>
                </a:highlight>
                <a:uLnTx/>
                <a:uFillTx/>
                <a:latin typeface="Times New Roman" panose="02020603050405020304" charset="0"/>
                <a:ea typeface="宋体" panose="02010600030101010101" pitchFamily="2" charset="-122"/>
                <a:sym typeface="+mn-ea"/>
              </a:rPr>
              <a:t>by then , by/before/till the end of+</a:t>
            </a:r>
            <a:r>
              <a:rPr lang="zh-CN" altLang="en-US" sz="2800" b="1" kern="0" noProof="0" dirty="0">
                <a:ln>
                  <a:noFill/>
                </a:ln>
                <a:effectLst/>
                <a:highlight>
                  <a:srgbClr val="FFFF00"/>
                </a:highlight>
                <a:uLnTx/>
                <a:uFillTx/>
                <a:latin typeface="Calibri" panose="020F0502020204030204"/>
                <a:ea typeface="宋体" panose="02010600030101010101" pitchFamily="2" charset="-122"/>
                <a:sym typeface="+mn-ea"/>
              </a:rPr>
              <a:t>过去的时间点等时间状语</a:t>
            </a:r>
            <a:endParaRPr lang="zh-CN" altLang="en-US" sz="2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ldLvl="0" animBg="1"/>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10"/>
          <p:cNvSpPr/>
          <p:nvPr/>
        </p:nvSpPr>
        <p:spPr>
          <a:xfrm>
            <a:off x="162256" y="65206"/>
            <a:ext cx="3321936"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时态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7" name="文本框 6"/>
          <p:cNvSpPr txBox="1"/>
          <p:nvPr/>
        </p:nvSpPr>
        <p:spPr>
          <a:xfrm>
            <a:off x="3723541" y="99883"/>
            <a:ext cx="5260661" cy="521970"/>
          </a:xfrm>
          <a:prstGeom prst="rect">
            <a:avLst/>
          </a:prstGeom>
          <a:solidFill>
            <a:srgbClr val="FFFF00"/>
          </a:solidFill>
        </p:spPr>
        <p:txBody>
          <a:bodyPr wrap="square">
            <a:spAutoFit/>
          </a:bodyPr>
          <a:lstStyle/>
          <a:p>
            <a:r>
              <a:rPr lang="en-US" altLang="zh-CN" sz="2800" b="1" spc="120" dirty="0">
                <a:highlight>
                  <a:srgbClr val="FFFF00"/>
                </a:highlight>
                <a:latin typeface="微软雅黑" panose="020B0503020204020204" charset="-122"/>
                <a:ea typeface="微软雅黑" panose="020B0503020204020204" charset="-122"/>
              </a:rPr>
              <a:t> 2.</a:t>
            </a:r>
            <a:r>
              <a:rPr lang="zh-CN" altLang="en-US" sz="2800" b="1" spc="120" dirty="0">
                <a:highlight>
                  <a:srgbClr val="FFFF00"/>
                </a:highlight>
                <a:latin typeface="微软雅黑" panose="020B0503020204020204" charset="-122"/>
                <a:ea typeface="微软雅黑" panose="020B0503020204020204" charset="-122"/>
              </a:rPr>
              <a:t>根据上下文语境推测时态</a:t>
            </a:r>
            <a:endParaRPr lang="zh-CN" altLang="en-US" sz="2800" b="1" dirty="0">
              <a:highlight>
                <a:srgbClr val="FFFF00"/>
              </a:highlight>
            </a:endParaRPr>
          </a:p>
        </p:txBody>
      </p:sp>
      <p:sp>
        <p:nvSpPr>
          <p:cNvPr id="8" name="文本框 7"/>
          <p:cNvSpPr txBox="1"/>
          <p:nvPr/>
        </p:nvSpPr>
        <p:spPr>
          <a:xfrm>
            <a:off x="244360" y="923165"/>
            <a:ext cx="11943425" cy="15684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(2024</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年新课标</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II) “Some of the things that Tang was writing about____________(be) also Shakespeare’s concerns…...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1" name="矩形 10"/>
          <p:cNvSpPr/>
          <p:nvPr/>
        </p:nvSpPr>
        <p:spPr>
          <a:xfrm>
            <a:off x="6717030" y="932815"/>
            <a:ext cx="3705225" cy="5422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515691" y="1384838"/>
            <a:ext cx="1829303"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were</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14" name="文本框 13"/>
          <p:cNvSpPr txBox="1"/>
          <p:nvPr>
            <p:custDataLst>
              <p:tags r:id="rId1"/>
            </p:custDataLst>
          </p:nvPr>
        </p:nvSpPr>
        <p:spPr>
          <a:xfrm>
            <a:off x="407670" y="2423795"/>
            <a:ext cx="9564370" cy="582295"/>
          </a:xfrm>
          <a:prstGeom prst="rect">
            <a:avLst/>
          </a:prstGeom>
          <a:solidFill>
            <a:srgbClr val="FFFF00"/>
          </a:solidFill>
          <a:ln>
            <a:solidFill>
              <a:srgbClr val="FFBF53">
                <a:lumMod val="20000"/>
                <a:lumOff val="80000"/>
              </a:srgbClr>
            </a:solidFill>
          </a:ln>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defRPr/>
            </a:pPr>
            <a:r>
              <a:rPr lang="zh-CN" altLang="en-US" sz="2800" b="1" kern="0" noProof="0" dirty="0">
                <a:highlight>
                  <a:srgbClr val="FFFF00"/>
                </a:highlight>
                <a:latin typeface="Calibri" panose="020F0502020204030204"/>
                <a:ea typeface="宋体" panose="02010600030101010101" pitchFamily="2" charset="-122"/>
                <a:sym typeface="+mn-ea"/>
              </a:rPr>
              <a:t>根据空格前后的动词的形式以及整篇文章的语境来判断时态</a:t>
            </a:r>
            <a:endParaRPr kumimoji="0" lang="zh-CN" altLang="en-US" sz="2800" b="0" i="0" u="none" strike="noStrike" kern="0" cap="none" spc="0" normalizeH="0" baseline="0" noProof="0" dirty="0">
              <a:ln>
                <a:noFill/>
              </a:ln>
              <a:effectLst/>
              <a:highlight>
                <a:srgbClr val="FFFF00"/>
              </a:highligh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dirty="0">
                <a:ln>
                  <a:noFill/>
                </a:ln>
                <a:effectLst/>
                <a:highlight>
                  <a:srgbClr val="FF00FF"/>
                </a:highlight>
                <a:uLnTx/>
                <a:uFillTx/>
                <a:latin typeface="Calibri" panose="020F0502020204030204"/>
                <a:ea typeface="宋体" panose="02010600030101010101" pitchFamily="2" charset="-122"/>
                <a:sym typeface="+mn-ea"/>
              </a:rPr>
              <a:t> </a:t>
            </a:r>
            <a:endParaRPr kumimoji="0" lang="zh-CN" altLang="en-US" sz="2800" b="0" i="0" u="none" strike="noStrike" kern="0" cap="none" spc="0" normalizeH="0" baseline="0" noProof="0" dirty="0">
              <a:ln>
                <a:noFill/>
              </a:ln>
              <a:effectLst/>
              <a:highlight>
                <a:srgbClr val="FF00FF"/>
              </a:highligh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800" b="1" i="0" u="none" strike="noStrike" kern="0" cap="none" spc="0" normalizeH="0" baseline="0" noProof="0" dirty="0">
              <a:ln>
                <a:noFill/>
              </a:ln>
              <a:effectLst/>
              <a:highlight>
                <a:srgbClr val="FF00FF"/>
              </a:highlight>
              <a:uLnTx/>
              <a:uFillTx/>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randombar(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p:bldP spid="14"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652795" y="92741"/>
            <a:ext cx="3168629" cy="521970"/>
          </a:xfrm>
          <a:prstGeom prst="rect">
            <a:avLst/>
          </a:prstGeom>
          <a:solidFill>
            <a:srgbClr val="FFFF00"/>
          </a:solidFill>
        </p:spPr>
        <p:txBody>
          <a:bodyPr wrap="square">
            <a:spAutoFit/>
          </a:bodyPr>
          <a:lstStyle/>
          <a:p>
            <a:r>
              <a:rPr lang="en-US" altLang="zh-CN" sz="2800" b="1" spc="120" dirty="0">
                <a:highlight>
                  <a:srgbClr val="FFFF00"/>
                </a:highlight>
                <a:latin typeface="微软雅黑" panose="020B0503020204020204" charset="-122"/>
                <a:ea typeface="微软雅黑" panose="020B0503020204020204" charset="-122"/>
              </a:rPr>
              <a:t>3.</a:t>
            </a:r>
            <a:r>
              <a:rPr lang="zh-CN" altLang="en-US" sz="2800" b="1" spc="120" dirty="0">
                <a:highlight>
                  <a:srgbClr val="FFFF00"/>
                </a:highlight>
                <a:latin typeface="微软雅黑" panose="020B0503020204020204" charset="-122"/>
                <a:ea typeface="微软雅黑" panose="020B0503020204020204" charset="-122"/>
              </a:rPr>
              <a:t>固定搭配</a:t>
            </a:r>
            <a:r>
              <a:rPr lang="en-US" altLang="zh-CN" sz="2800" b="1" spc="120" dirty="0">
                <a:highlight>
                  <a:srgbClr val="FFFF00"/>
                </a:highlight>
                <a:latin typeface="微软雅黑" panose="020B0503020204020204" charset="-122"/>
                <a:ea typeface="微软雅黑" panose="020B0503020204020204" charset="-122"/>
              </a:rPr>
              <a:t>/</a:t>
            </a:r>
            <a:r>
              <a:rPr lang="zh-CN" altLang="en-US" sz="2800" b="1" spc="120" dirty="0">
                <a:highlight>
                  <a:srgbClr val="FFFF00"/>
                </a:highlight>
                <a:latin typeface="微软雅黑" panose="020B0503020204020204" charset="-122"/>
                <a:ea typeface="微软雅黑" panose="020B0503020204020204" charset="-122"/>
              </a:rPr>
              <a:t>句式</a:t>
            </a:r>
            <a:endParaRPr lang="zh-CN" altLang="en-US" sz="2800" b="1" dirty="0">
              <a:highlight>
                <a:srgbClr val="FFFF00"/>
              </a:highlight>
            </a:endParaRPr>
          </a:p>
        </p:txBody>
      </p:sp>
      <p:sp>
        <p:nvSpPr>
          <p:cNvPr id="4" name="文本框 3"/>
          <p:cNvSpPr txBox="1"/>
          <p:nvPr/>
        </p:nvSpPr>
        <p:spPr>
          <a:xfrm>
            <a:off x="29210" y="822960"/>
            <a:ext cx="11816080" cy="7293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1.( 2022</a:t>
            </a:r>
            <a:r>
              <a:rPr kumimoji="0" lang="zh-CN" altLang="en-US"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a:t>
            </a:r>
            <a:r>
              <a:rPr kumimoji="0" lang="zh-CN" altLang="en-US"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 </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Henry________________(fix)his car </a:t>
            </a:r>
            <a:r>
              <a:rPr kumimoji="0" lang="en-US" altLang="zh-CN" sz="3600" b="0" i="0" u="none" strike="noStrike" kern="1200" cap="none" spc="0" normalizeH="0" baseline="0" noProof="0" dirty="0">
                <a:ln>
                  <a:noFill/>
                </a:ln>
                <a:solidFill>
                  <a:srgbClr val="000000"/>
                </a:solidFill>
                <a:effectLst/>
                <a:highlight>
                  <a:srgbClr val="FFFF00"/>
                </a:highlight>
                <a:uLnTx/>
                <a:uFillTx/>
                <a:latin typeface="Times New Roman" panose="02020603050405020304" charset="0"/>
                <a:ea typeface="Cambria" panose="02040503050406030204" pitchFamily="18" charset="0"/>
                <a:cs typeface="Times New Roman" panose="02020603050405020304" charset="0"/>
              </a:rPr>
              <a:t>when</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he heard the screams.</a:t>
            </a: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lvl="0">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lvl="0">
              <a:defRPr/>
            </a:pP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2. It was the first time in a year and a half that she____________ (see) it.</a:t>
            </a: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p:txBody>
      </p:sp>
      <p:sp>
        <p:nvSpPr>
          <p:cNvPr id="5" name="文本框 4"/>
          <p:cNvSpPr txBox="1"/>
          <p:nvPr/>
        </p:nvSpPr>
        <p:spPr>
          <a:xfrm>
            <a:off x="5450840" y="822960"/>
            <a:ext cx="2626360"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was fixing</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6" name="文本框 5"/>
          <p:cNvSpPr txBox="1"/>
          <p:nvPr>
            <p:custDataLst>
              <p:tags r:id="rId1"/>
            </p:custDataLst>
          </p:nvPr>
        </p:nvSpPr>
        <p:spPr>
          <a:xfrm>
            <a:off x="277495" y="2235200"/>
            <a:ext cx="5048250" cy="1554480"/>
          </a:xfrm>
          <a:prstGeom prst="rect">
            <a:avLst/>
          </a:prstGeom>
          <a:solidFill>
            <a:srgbClr val="FFFF00"/>
          </a:solidFill>
          <a:ln>
            <a:solidFill>
              <a:srgbClr val="FFBF53">
                <a:lumMod val="20000"/>
                <a:lumOff val="80000"/>
              </a:srgbClr>
            </a:solidFill>
          </a:ln>
        </p:spPr>
        <p:txBody>
          <a:bodyPr wrap="square" rtlCol="0">
            <a:noAutofit/>
          </a:bodyPr>
          <a:lstStyle/>
          <a:p>
            <a:pPr marL="457200" lvl="0" indent="-457200">
              <a:buAutoNum type="arabicPeriod"/>
            </a:pPr>
            <a:r>
              <a:rPr lang="en-US" altLang="zh-CN" sz="2800" kern="0" dirty="0">
                <a:latin typeface="Times New Roman" panose="02020603050405020304" charset="0"/>
                <a:ea typeface="Cambria" panose="02040503050406030204" pitchFamily="18" charset="0"/>
                <a:cs typeface="Times New Roman" panose="02020603050405020304" charset="0"/>
                <a:sym typeface="+mn-ea"/>
              </a:rPr>
              <a:t>  be doing </a:t>
            </a:r>
            <a:r>
              <a:rPr lang="en-US" altLang="zh-CN" sz="2800" kern="0" dirty="0" err="1">
                <a:latin typeface="Times New Roman" panose="02020603050405020304" charset="0"/>
                <a:ea typeface="Cambria" panose="02040503050406030204" pitchFamily="18" charset="0"/>
                <a:cs typeface="Times New Roman" panose="02020603050405020304" charset="0"/>
                <a:sym typeface="+mn-ea"/>
              </a:rPr>
              <a:t>sth</a:t>
            </a:r>
            <a:r>
              <a:rPr lang="en-US" altLang="zh-CN" sz="2800" kern="0" dirty="0">
                <a:latin typeface="Times New Roman" panose="02020603050405020304" charset="0"/>
                <a:ea typeface="Cambria" panose="02040503050406030204" pitchFamily="18" charset="0"/>
                <a:cs typeface="Times New Roman" panose="02020603050405020304" charset="0"/>
                <a:sym typeface="+mn-ea"/>
              </a:rPr>
              <a:t> when sb did...</a:t>
            </a:r>
            <a:endParaRPr lang="en-US" altLang="zh-CN" sz="2800" kern="0" dirty="0">
              <a:latin typeface="Times New Roman" panose="02020603050405020304" charset="0"/>
              <a:ea typeface="Cambria" panose="02040503050406030204" pitchFamily="18" charset="0"/>
              <a:cs typeface="Times New Roman" panose="02020603050405020304" charset="0"/>
              <a:sym typeface="+mn-ea"/>
            </a:endParaRPr>
          </a:p>
          <a:p>
            <a:pPr lvl="0"/>
            <a:r>
              <a:rPr kumimoji="0" lang="en-US" altLang="zh-CN" sz="2800" i="0" u="none" strike="noStrike" kern="0" cap="none" spc="0" normalizeH="0" baseline="0" noProof="0" dirty="0">
                <a:ln>
                  <a:noFill/>
                </a:ln>
                <a:effectLst/>
                <a:uLnTx/>
                <a:uFillTx/>
                <a:latin typeface="Times New Roman" panose="02020603050405020304" charset="0"/>
                <a:ea typeface="Cambria" panose="02040503050406030204" pitchFamily="18" charset="0"/>
                <a:cs typeface="Times New Roman" panose="02020603050405020304" charset="0"/>
                <a:sym typeface="+mn-ea"/>
              </a:rPr>
              <a:t>       be about to do </a:t>
            </a:r>
            <a:r>
              <a:rPr kumimoji="0" lang="en-US" altLang="zh-CN" sz="2800" i="0" u="none" strike="noStrike" kern="0" cap="none" spc="0" normalizeH="0" baseline="0" noProof="0" dirty="0" err="1">
                <a:ln>
                  <a:noFill/>
                </a:ln>
                <a:effectLst/>
                <a:uLnTx/>
                <a:uFillTx/>
                <a:latin typeface="Times New Roman" panose="02020603050405020304" charset="0"/>
                <a:ea typeface="Cambria" panose="02040503050406030204" pitchFamily="18" charset="0"/>
                <a:cs typeface="Times New Roman" panose="02020603050405020304" charset="0"/>
                <a:sym typeface="+mn-ea"/>
              </a:rPr>
              <a:t>sth</a:t>
            </a:r>
            <a:r>
              <a:rPr lang="en-US" altLang="zh-CN" sz="2800" kern="0" dirty="0">
                <a:latin typeface="Times New Roman" panose="02020603050405020304" charset="0"/>
                <a:ea typeface="Cambria" panose="02040503050406030204" pitchFamily="18" charset="0"/>
                <a:cs typeface="Times New Roman" panose="02020603050405020304" charset="0"/>
                <a:sym typeface="+mn-ea"/>
              </a:rPr>
              <a:t> when…</a:t>
            </a:r>
            <a:endParaRPr lang="en-US" altLang="zh-CN" sz="2800" kern="0" dirty="0">
              <a:latin typeface="Times New Roman" panose="02020603050405020304" charset="0"/>
              <a:ea typeface="Cambria" panose="02040503050406030204" pitchFamily="18" charset="0"/>
              <a:cs typeface="Times New Roman" panose="02020603050405020304" charset="0"/>
              <a:sym typeface="+mn-ea"/>
            </a:endParaRPr>
          </a:p>
          <a:p>
            <a:pPr lvl="0"/>
            <a:r>
              <a:rPr kumimoji="0" lang="en-US" altLang="zh-CN" sz="2800" i="0" u="none" strike="noStrike" kern="0" cap="none" spc="0" normalizeH="0" baseline="0" noProof="0" dirty="0">
                <a:ln>
                  <a:noFill/>
                </a:ln>
                <a:effectLst/>
                <a:uLnTx/>
                <a:uFillTx/>
                <a:latin typeface="Times New Roman" panose="02020603050405020304" charset="0"/>
                <a:ea typeface="Cambria" panose="02040503050406030204" pitchFamily="18" charset="0"/>
                <a:cs typeface="Times New Roman" panose="02020603050405020304" charset="0"/>
                <a:sym typeface="+mn-ea"/>
              </a:rPr>
              <a:t>       had just done </a:t>
            </a:r>
            <a:r>
              <a:rPr kumimoji="0" lang="en-US" altLang="zh-CN" sz="2800" i="0" u="none" strike="noStrike" kern="0" cap="none" spc="0" normalizeH="0" baseline="0" noProof="0" dirty="0" err="1">
                <a:ln>
                  <a:noFill/>
                </a:ln>
                <a:effectLst/>
                <a:uLnTx/>
                <a:uFillTx/>
                <a:latin typeface="Times New Roman" panose="02020603050405020304" charset="0"/>
                <a:ea typeface="Cambria" panose="02040503050406030204" pitchFamily="18" charset="0"/>
                <a:cs typeface="Times New Roman" panose="02020603050405020304" charset="0"/>
                <a:sym typeface="+mn-ea"/>
              </a:rPr>
              <a:t>sth</a:t>
            </a:r>
            <a:r>
              <a:rPr kumimoji="0" lang="en-US" altLang="zh-CN" sz="2800" i="0" u="none" strike="noStrike" kern="0" cap="none" spc="0" normalizeH="0" baseline="0" noProof="0" dirty="0">
                <a:ln>
                  <a:noFill/>
                </a:ln>
                <a:effectLst/>
                <a:uLnTx/>
                <a:uFillTx/>
                <a:latin typeface="Times New Roman" panose="02020603050405020304" charset="0"/>
                <a:ea typeface="Cambria" panose="02040503050406030204" pitchFamily="18" charset="0"/>
                <a:cs typeface="Times New Roman" panose="02020603050405020304" charset="0"/>
                <a:sym typeface="+mn-ea"/>
              </a:rPr>
              <a:t>…when…</a:t>
            </a:r>
            <a:endParaRPr kumimoji="0" lang="zh-CN" altLang="en-US" sz="2800" i="0" u="none" strike="noStrike" kern="0" cap="none" spc="0" normalizeH="0" baseline="0" noProof="0" dirty="0">
              <a:ln>
                <a:noFill/>
              </a:ln>
              <a:effectLst/>
              <a:highlight>
                <a:srgbClr val="FFFF00"/>
              </a:highlight>
              <a:uLnTx/>
              <a:uFillTx/>
              <a:latin typeface="Times New Roman" panose="02020603050405020304" charset="0"/>
              <a:ea typeface="宋体" panose="02010600030101010101" pitchFamily="2" charset="-122"/>
              <a:cs typeface="Times New Roman" panose="02020603050405020304" charset="0"/>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2400" b="0" i="0" u="none" strike="noStrike" kern="0" cap="none" spc="0" normalizeH="0" baseline="0" noProof="0" dirty="0">
                <a:ln>
                  <a:noFill/>
                </a:ln>
                <a:effectLst/>
                <a:highlight>
                  <a:srgbClr val="FF00FF"/>
                </a:highlight>
                <a:uLnTx/>
                <a:uFillTx/>
                <a:latin typeface="Cambria" panose="02040503050406030204" pitchFamily="18" charset="0"/>
                <a:ea typeface="宋体" panose="02010600030101010101" pitchFamily="2" charset="-122"/>
                <a:sym typeface="+mn-ea"/>
              </a:rPr>
              <a:t> </a:t>
            </a:r>
            <a:endParaRPr kumimoji="0" lang="zh-CN" altLang="en-US" sz="2400" b="0" i="0" u="none" strike="noStrike" kern="0" cap="none" spc="0" normalizeH="0" baseline="0" noProof="0" dirty="0">
              <a:ln>
                <a:noFill/>
              </a:ln>
              <a:effectLst/>
              <a:highlight>
                <a:srgbClr val="FF00FF"/>
              </a:highlight>
              <a:uLnTx/>
              <a:uFillTx/>
              <a:latin typeface="Cambria" panose="02040503050406030204" pitchFamily="18" charset="0"/>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dirty="0">
              <a:ln>
                <a:noFill/>
              </a:ln>
              <a:effectLst/>
              <a:highlight>
                <a:srgbClr val="FF00FF"/>
              </a:highlight>
              <a:uLnTx/>
              <a:uFillTx/>
              <a:latin typeface="Cambria" panose="02040503050406030204" pitchFamily="18" charset="0"/>
              <a:ea typeface="宋体" panose="02010600030101010101" pitchFamily="2" charset="-122"/>
              <a:cs typeface="Times New Roman" panose="02020603050405020304" charset="0"/>
            </a:endParaRPr>
          </a:p>
        </p:txBody>
      </p:sp>
      <p:sp>
        <p:nvSpPr>
          <p:cNvPr id="7" name="文本框 6"/>
          <p:cNvSpPr txBox="1"/>
          <p:nvPr/>
        </p:nvSpPr>
        <p:spPr>
          <a:xfrm>
            <a:off x="1350744" y="4626151"/>
            <a:ext cx="1906747"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had seen</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8" name="文本框 7"/>
          <p:cNvSpPr txBox="1"/>
          <p:nvPr>
            <p:custDataLst>
              <p:tags r:id="rId2"/>
            </p:custDataLst>
          </p:nvPr>
        </p:nvSpPr>
        <p:spPr>
          <a:xfrm>
            <a:off x="215265" y="5433695"/>
            <a:ext cx="8322310" cy="586105"/>
          </a:xfrm>
          <a:prstGeom prst="rect">
            <a:avLst/>
          </a:prstGeom>
          <a:solidFill>
            <a:srgbClr val="FFFF00"/>
          </a:solidFill>
          <a:ln>
            <a:solidFill>
              <a:srgbClr val="FFBF53">
                <a:lumMod val="20000"/>
                <a:lumOff val="80000"/>
              </a:srgbClr>
            </a:solidFill>
          </a:ln>
        </p:spPr>
        <p:txBody>
          <a:bodyPr wrap="square" rtlCol="0">
            <a:noAutofit/>
          </a:bodyPr>
          <a:lstStyle/>
          <a:p>
            <a:pPr lvl="0"/>
            <a:r>
              <a:rPr lang="en-US" altLang="zh-CN" sz="3200" b="1" kern="0" dirty="0">
                <a:latin typeface="Times New Roman" panose="02020603050405020304" charset="0"/>
                <a:ea typeface="Cambria" panose="02040503050406030204" pitchFamily="18" charset="0"/>
                <a:cs typeface="Times New Roman" panose="02020603050405020304" charset="0"/>
                <a:sym typeface="+mn-ea"/>
              </a:rPr>
              <a:t>2.  </a:t>
            </a:r>
            <a:r>
              <a:rPr lang="en-US" altLang="zh-CN" sz="2800" kern="0" dirty="0">
                <a:latin typeface="Times New Roman" panose="02020603050405020304" charset="0"/>
                <a:ea typeface="Cambria" panose="02040503050406030204" pitchFamily="18" charset="0"/>
                <a:cs typeface="Times New Roman" panose="02020603050405020304" charset="0"/>
                <a:sym typeface="+mn-ea"/>
              </a:rPr>
              <a:t>It is the first/second…time that sb have/has done </a:t>
            </a:r>
            <a:r>
              <a:rPr lang="en-US" altLang="zh-CN" sz="2800" kern="0" dirty="0" err="1">
                <a:latin typeface="Times New Roman" panose="02020603050405020304" charset="0"/>
                <a:ea typeface="Cambria" panose="02040503050406030204" pitchFamily="18" charset="0"/>
                <a:cs typeface="Times New Roman" panose="02020603050405020304" charset="0"/>
                <a:sym typeface="+mn-ea"/>
              </a:rPr>
              <a:t>sth</a:t>
            </a:r>
            <a:endParaRPr kumimoji="0" lang="zh-CN" altLang="en-US" sz="2800" i="0" u="none" strike="noStrike" kern="0" cap="none" spc="0" normalizeH="0" baseline="0" noProof="0" dirty="0">
              <a:ln>
                <a:noFill/>
              </a:ln>
              <a:effectLst/>
              <a:highlight>
                <a:srgbClr val="FF00FF"/>
              </a:highlight>
              <a:uLnTx/>
              <a:uFillTx/>
              <a:latin typeface="Times New Roman" panose="02020603050405020304" charset="0"/>
              <a:ea typeface="宋体" panose="02010600030101010101" pitchFamily="2" charset="-122"/>
              <a:cs typeface="Times New Roman" panose="02020603050405020304" charset="0"/>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2800" i="0" u="none" strike="noStrike" kern="0" cap="none" spc="0" normalizeH="0" baseline="0" noProof="0" dirty="0">
                <a:ln>
                  <a:noFill/>
                </a:ln>
                <a:effectLst/>
                <a:highlight>
                  <a:srgbClr val="FFFF00"/>
                </a:highlight>
                <a:uLnTx/>
                <a:uFillTx/>
                <a:latin typeface="Times New Roman" panose="02020603050405020304" charset="0"/>
                <a:ea typeface="宋体" panose="02010600030101010101" pitchFamily="2" charset="-122"/>
                <a:cs typeface="Times New Roman" panose="02020603050405020304" charset="0"/>
              </a:rPr>
              <a:t>      </a:t>
            </a:r>
            <a:r>
              <a:rPr lang="en-US" altLang="zh-CN" sz="2800" kern="0" noProof="0" dirty="0">
                <a:highlight>
                  <a:srgbClr val="FFFF00"/>
                </a:highlight>
                <a:latin typeface="Times New Roman" panose="02020603050405020304" charset="0"/>
                <a:ea typeface="Cambria" panose="02040503050406030204" pitchFamily="18" charset="0"/>
                <a:cs typeface="Times New Roman" panose="02020603050405020304" charset="0"/>
              </a:rPr>
              <a:t>It was the first/second…time that sb had done </a:t>
            </a:r>
            <a:r>
              <a:rPr lang="en-US" altLang="zh-CN" sz="2800" kern="0" noProof="0" dirty="0" err="1">
                <a:highlight>
                  <a:srgbClr val="FFFF00"/>
                </a:highlight>
                <a:latin typeface="Times New Roman" panose="02020603050405020304" charset="0"/>
                <a:ea typeface="Cambria" panose="02040503050406030204" pitchFamily="18" charset="0"/>
                <a:cs typeface="Times New Roman" panose="02020603050405020304" charset="0"/>
              </a:rPr>
              <a:t>sth</a:t>
            </a:r>
            <a:endParaRPr kumimoji="0" lang="zh-CN" altLang="en-US" sz="2800" i="0" u="none" strike="noStrike" kern="0" cap="none" spc="0" normalizeH="0" baseline="0" noProof="0" dirty="0">
              <a:ln>
                <a:noFill/>
              </a:ln>
              <a:effectLst/>
              <a:highlight>
                <a:srgbClr val="FFFF00"/>
              </a:highlight>
              <a:uLnTx/>
              <a:uFillTx/>
              <a:latin typeface="Times New Roman" panose="02020603050405020304" charset="0"/>
              <a:ea typeface="宋体" panose="02010600030101010101" pitchFamily="2" charset="-122"/>
              <a:cs typeface="Times New Roman" panose="02020603050405020304" charset="0"/>
            </a:endParaRPr>
          </a:p>
        </p:txBody>
      </p:sp>
      <p:sp>
        <p:nvSpPr>
          <p:cNvPr id="9" name="圆角矩形 10"/>
          <p:cNvSpPr/>
          <p:nvPr/>
        </p:nvSpPr>
        <p:spPr>
          <a:xfrm>
            <a:off x="88776" y="24138"/>
            <a:ext cx="3168629"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时态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ldLvl="0" animBg="1"/>
      <p:bldP spid="7" grpId="0"/>
      <p:bldP spid="8"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2256" y="714660"/>
            <a:ext cx="11714452" cy="53848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lvl="0">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1. (2023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全国甲卷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)Carson </a:t>
            </a:r>
            <a:r>
              <a:rPr lang="en-US" altLang="zh-CN" sz="3200" dirty="0">
                <a:solidFill>
                  <a:srgbClr val="000000"/>
                </a:solidFill>
                <a:highlight>
                  <a:srgbClr val="FFFF00"/>
                </a:highlight>
                <a:latin typeface="Times New Roman" panose="02020603050405020304" charset="0"/>
                <a:ea typeface="Cambria" panose="02040503050406030204" pitchFamily="18" charset="0"/>
                <a:cs typeface="Times New Roman" panose="02020603050405020304" charset="0"/>
              </a:rPr>
              <a:t>proves</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that a simple lyric form that </a:t>
            </a:r>
            <a:r>
              <a:rPr lang="en-US" altLang="zh-CN" sz="3200" dirty="0">
                <a:solidFill>
                  <a:srgbClr val="000000"/>
                </a:solidFill>
                <a:highlight>
                  <a:srgbClr val="FFFF00"/>
                </a:highlight>
                <a:latin typeface="Times New Roman" panose="02020603050405020304" charset="0"/>
                <a:ea typeface="Cambria" panose="02040503050406030204" pitchFamily="18" charset="0"/>
                <a:cs typeface="Times New Roman" panose="02020603050405020304" charset="0"/>
              </a:rPr>
              <a:t>has been passed down</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through the ages </a:t>
            </a:r>
            <a:r>
              <a:rPr lang="en-US" altLang="zh-CN" sz="3200" dirty="0">
                <a:solidFill>
                  <a:srgbClr val="000000"/>
                </a:solidFill>
                <a:highlight>
                  <a:srgbClr val="FFFF00"/>
                </a:highlight>
                <a:latin typeface="Times New Roman" panose="02020603050405020304" charset="0"/>
                <a:ea typeface="Cambria" panose="02040503050406030204" pitchFamily="18" charset="0"/>
                <a:cs typeface="Times New Roman" panose="02020603050405020304" charset="0"/>
              </a:rPr>
              <a:t>can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still ________________ (employ) today to draw attention to important truths.</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lvl="0">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(2023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I </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a:t>
            </a:r>
            <a:r>
              <a:rPr lang="en-US" altLang="zh-CN" sz="3200" dirty="0" err="1">
                <a:solidFill>
                  <a:srgbClr val="000000"/>
                </a:solidFill>
                <a:latin typeface="Times New Roman" panose="02020603050405020304" charset="0"/>
                <a:ea typeface="Cambria" panose="02040503050406030204" pitchFamily="18" charset="0"/>
                <a:cs typeface="Times New Roman" panose="02020603050405020304" charset="0"/>
              </a:rPr>
              <a:t>Nanxiang</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aside, the best Xiao long bao have a fine skin, allowing them _________________ (lift) out of the steamer basket without allowing them tearing or spilling any of their contents.</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lvl="0">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9" name="文本框 8"/>
          <p:cNvSpPr txBox="1"/>
          <p:nvPr/>
        </p:nvSpPr>
        <p:spPr>
          <a:xfrm>
            <a:off x="3702050" y="2613660"/>
            <a:ext cx="4032885" cy="521970"/>
          </a:xfrm>
          <a:prstGeom prst="rect">
            <a:avLst/>
          </a:prstGeom>
          <a:noFill/>
        </p:spPr>
        <p:txBody>
          <a:bodyPr wrap="square">
            <a:spAutoFit/>
          </a:bodyPr>
          <a:lstStyle/>
          <a:p>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2</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个</a:t>
            </a:r>
            <a:r>
              <a:rPr kumimoji="0" lang="zh-CN" altLang="en-US"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连词</a:t>
            </a:r>
            <a:r>
              <a:rPr kumimoji="0" lang="en-US" altLang="zh-CN"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that</a:t>
            </a:r>
            <a:r>
              <a:rPr kumimoji="0" lang="zh-CN" altLang="en-US"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a:t>
            </a:r>
            <a:r>
              <a:rPr kumimoji="0" lang="en-US" altLang="zh-CN"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3</a:t>
            </a:r>
            <a:r>
              <a:rPr kumimoji="0" lang="zh-CN" altLang="en-US"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个谓语</a:t>
            </a:r>
            <a:endParaRPr kumimoji="0" lang="zh-CN" altLang="en-US" sz="28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endParaRPr>
          </a:p>
        </p:txBody>
      </p:sp>
      <p:sp>
        <p:nvSpPr>
          <p:cNvPr id="10" name="文本框 9"/>
          <p:cNvSpPr txBox="1"/>
          <p:nvPr/>
        </p:nvSpPr>
        <p:spPr>
          <a:xfrm>
            <a:off x="7734300" y="1468120"/>
            <a:ext cx="3814445" cy="583565"/>
          </a:xfrm>
          <a:prstGeom prst="rect">
            <a:avLst/>
          </a:prstGeom>
          <a:noFill/>
          <a:ln w="9525">
            <a:noFill/>
          </a:ln>
        </p:spPr>
        <p:txBody>
          <a:bodyPr wrap="square">
            <a:spAutoFit/>
          </a:bodyPr>
          <a:lstStyle/>
          <a:p>
            <a:pPr defTabSz="457200"/>
            <a:r>
              <a:rPr lang="en-US" altLang="zh-CN" sz="2400" dirty="0">
                <a:solidFill>
                  <a:srgbClr val="FF0000"/>
                </a:solidFill>
                <a:latin typeface="Cambria" panose="02040503050406030204" pitchFamily="18" charset="0"/>
                <a:ea typeface="Cambria" panose="02040503050406030204" pitchFamily="18" charset="0"/>
              </a:rPr>
              <a:t> </a:t>
            </a:r>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be employed</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2" name="矩形 11"/>
          <p:cNvSpPr/>
          <p:nvPr/>
        </p:nvSpPr>
        <p:spPr>
          <a:xfrm>
            <a:off x="5763260" y="1176020"/>
            <a:ext cx="71882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4718435" y="4015837"/>
            <a:ext cx="2270872" cy="583565"/>
          </a:xfrm>
          <a:prstGeom prst="rect">
            <a:avLst/>
          </a:prstGeom>
          <a:noFill/>
          <a:ln w="9525">
            <a:noFill/>
          </a:ln>
        </p:spPr>
        <p:txBody>
          <a:bodyPr wrap="square">
            <a:spAutoFit/>
          </a:bodyPr>
          <a:lstStyle/>
          <a:p>
            <a:pPr defTabSz="457200"/>
            <a:r>
              <a:rPr lang="en-US" altLang="zh-CN" sz="2400" dirty="0">
                <a:solidFill>
                  <a:srgbClr val="FF0000"/>
                </a:solidFill>
                <a:latin typeface="Cambria" panose="02040503050406030204" pitchFamily="18" charset="0"/>
                <a:ea typeface="Cambria" panose="02040503050406030204" pitchFamily="18" charset="0"/>
              </a:rPr>
              <a:t> </a:t>
            </a:r>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to be lifted</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5" name="矩形 14"/>
          <p:cNvSpPr/>
          <p:nvPr/>
        </p:nvSpPr>
        <p:spPr>
          <a:xfrm>
            <a:off x="9673590" y="1176020"/>
            <a:ext cx="70929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0824210" y="3620770"/>
            <a:ext cx="91948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7582526" y="5436500"/>
            <a:ext cx="3587272" cy="521970"/>
          </a:xfrm>
          <a:prstGeom prst="rect">
            <a:avLst/>
          </a:prstGeom>
          <a:noFill/>
        </p:spPr>
        <p:txBody>
          <a:bodyPr wrap="square">
            <a:spAutoFit/>
          </a:bodyPr>
          <a:lstStyle/>
          <a:p>
            <a:r>
              <a:rPr kumimoji="0" lang="en-US" altLang="zh-CN" sz="28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sym typeface="黑体" panose="02010609060101010101" pitchFamily="49" charset="-122"/>
              </a:rPr>
              <a:t>allow sth to be done</a:t>
            </a:r>
            <a:r>
              <a:rPr kumimoji="0" lang="en-US" altLang="zh-CN" sz="2800" b="1" i="0" u="none" strike="noStrike" kern="1200" cap="none" spc="0" normalizeH="0" baseline="0" noProof="0" dirty="0">
                <a:ln>
                  <a:noFill/>
                </a:ln>
                <a:solidFill>
                  <a:srgbClr val="FF0000"/>
                </a:solidFill>
                <a:effectLst/>
                <a:highlight>
                  <a:srgbClr val="00FFFF"/>
                </a:highlight>
                <a:uLnTx/>
                <a:uFillTx/>
                <a:latin typeface="Arial Black" panose="020B0A04020102020204" pitchFamily="34" charset="0"/>
                <a:ea typeface="等线" panose="02010600030101010101" charset="-122"/>
                <a:cs typeface="+mn-cs"/>
                <a:sym typeface="黑体" panose="02010609060101010101" pitchFamily="49" charset="-122"/>
              </a:rPr>
              <a:t> </a:t>
            </a:r>
            <a:endParaRPr lang="zh-CN" altLang="en-US" sz="2800" dirty="0"/>
          </a:p>
        </p:txBody>
      </p:sp>
      <p:sp>
        <p:nvSpPr>
          <p:cNvPr id="21" name="圆角矩形 10"/>
          <p:cNvSpPr/>
          <p:nvPr/>
        </p:nvSpPr>
        <p:spPr>
          <a:xfrm>
            <a:off x="78706" y="56958"/>
            <a:ext cx="3413507"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语态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randombar(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randombar(horizontal)">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randombar(horizontal)">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bldLvl="0" animBg="1"/>
      <p:bldP spid="13" grpId="0"/>
      <p:bldP spid="15" grpId="0" bldLvl="0" animBg="1"/>
      <p:bldP spid="16" grpId="0" bldLvl="0" animBg="1"/>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10"/>
          <p:cNvSpPr/>
          <p:nvPr/>
        </p:nvSpPr>
        <p:spPr>
          <a:xfrm>
            <a:off x="88776" y="24138"/>
            <a:ext cx="3166488"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语态</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6" name="文本框 5"/>
          <p:cNvSpPr txBox="1"/>
          <p:nvPr/>
        </p:nvSpPr>
        <p:spPr>
          <a:xfrm>
            <a:off x="269875" y="923925"/>
            <a:ext cx="11704320" cy="6432550"/>
          </a:xfrm>
          <a:prstGeom prst="rect">
            <a:avLst/>
          </a:prstGeom>
          <a:noFill/>
        </p:spPr>
        <p:txBody>
          <a:bodyPr wrap="square">
            <a:noAutofit/>
          </a:bodyPr>
          <a:lstStyle/>
          <a:p>
            <a:pPr lvl="0">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(2024</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年新课标</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II) A statue commemorating Shakespeare and Tang was put up at Shakespeare’s Birthplace Garden in 2017. Two years later, a six-meter-tall pavilion, ______________(inspire) by The Peony Pavilion, ______________(build) at the Firs Garden, just ten minutes’ walk from Shakespeare’s birthplace.</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4. (2024</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年浙江</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However, though it’s nice to get a few cents off a pack of sausages, it would help even more if </a:t>
            </a:r>
            <a:r>
              <a:rPr lang="en-US" altLang="zh-CN" sz="3200" b="1" dirty="0">
                <a:solidFill>
                  <a:srgbClr val="FF0000"/>
                </a:solidFill>
                <a:latin typeface="Times New Roman" panose="02020603050405020304" charset="0"/>
                <a:ea typeface="Cambria" panose="02040503050406030204" pitchFamily="18" charset="0"/>
                <a:cs typeface="Times New Roman" panose="02020603050405020304" charset="0"/>
              </a:rPr>
              <a:t>they</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could sometimes _____________(offer) in smaller packs. </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a:p>
            <a:pPr lvl="0">
              <a:defRPr/>
            </a:pP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30" name="文本框 29"/>
          <p:cNvSpPr txBox="1"/>
          <p:nvPr/>
        </p:nvSpPr>
        <p:spPr>
          <a:xfrm>
            <a:off x="0" y="3557343"/>
            <a:ext cx="11843590" cy="829945"/>
          </a:xfrm>
          <a:prstGeom prst="rect">
            <a:avLst/>
          </a:prstGeom>
          <a:noFill/>
        </p:spPr>
        <p:txBody>
          <a:bodyPr wrap="square">
            <a:spAutoFit/>
          </a:bodyPr>
          <a:lstStyle/>
          <a:p>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没有连词，</a:t>
            </a:r>
            <a:r>
              <a:rPr lang="en-US" altLang="zh-CN"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inspire</a:t>
            </a:r>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和</a:t>
            </a:r>
            <a:r>
              <a:rPr lang="en-US" altLang="zh-CN"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build</a:t>
            </a:r>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中只有一个谓语动词，根据句意</a:t>
            </a:r>
            <a:r>
              <a:rPr 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 </a:t>
            </a:r>
            <a:r>
              <a:rPr lang="en-US" altLang="zh-CN"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build</a:t>
            </a:r>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是谓语，</a:t>
            </a:r>
            <a:r>
              <a:rPr lang="en-US" altLang="zh-CN"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inspire</a:t>
            </a:r>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作后置定语</a:t>
            </a:r>
            <a:r>
              <a:rPr lang="zh-CN" altLang="en-US" sz="2400" b="1" dirty="0">
                <a:solidFill>
                  <a:srgbClr val="FF0000"/>
                </a:solidFill>
                <a:latin typeface="Arial Black" panose="020B0A04020102020204" pitchFamily="34" charset="0"/>
                <a:ea typeface="等线" panose="02010600030101010101" charset="-122"/>
                <a:sym typeface="黑体" panose="02010609060101010101" pitchFamily="49" charset="-122"/>
              </a:rPr>
              <a:t>。</a:t>
            </a:r>
            <a:endParaRPr lang="zh-CN" altLang="en-US" dirty="0"/>
          </a:p>
        </p:txBody>
      </p:sp>
      <p:sp>
        <p:nvSpPr>
          <p:cNvPr id="31" name="文本框 30"/>
          <p:cNvSpPr txBox="1"/>
          <p:nvPr/>
        </p:nvSpPr>
        <p:spPr>
          <a:xfrm>
            <a:off x="5837646" y="1848599"/>
            <a:ext cx="1829303"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inspired</a:t>
            </a:r>
            <a:endParaRPr lang="zh-CN" altLang="en-US" sz="32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32" name="文本框 31"/>
          <p:cNvSpPr txBox="1"/>
          <p:nvPr/>
        </p:nvSpPr>
        <p:spPr>
          <a:xfrm>
            <a:off x="3264535" y="2268855"/>
            <a:ext cx="3063240"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was built</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7" name="矩形 6"/>
          <p:cNvSpPr/>
          <p:nvPr/>
        </p:nvSpPr>
        <p:spPr>
          <a:xfrm>
            <a:off x="9632950" y="2037080"/>
            <a:ext cx="50228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4937113" y="5359757"/>
            <a:ext cx="1009015" cy="444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459740" y="5775960"/>
            <a:ext cx="3155950" cy="645160"/>
          </a:xfrm>
          <a:prstGeom prst="rect">
            <a:avLst/>
          </a:prstGeom>
          <a:noFill/>
        </p:spPr>
        <p:txBody>
          <a:bodyPr wrap="square" rtlCol="0">
            <a:spAutoFit/>
          </a:bodyPr>
          <a:lstStyle/>
          <a:p>
            <a:pPr defTabSz="1219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be offered</a:t>
            </a:r>
            <a:endParaRPr lang="zh-CN" altLang="en-US" sz="36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15" name="文本框 14"/>
          <p:cNvSpPr txBox="1"/>
          <p:nvPr/>
        </p:nvSpPr>
        <p:spPr>
          <a:xfrm>
            <a:off x="5837826" y="6397932"/>
            <a:ext cx="6279059" cy="460375"/>
          </a:xfrm>
          <a:prstGeom prst="rect">
            <a:avLst/>
          </a:prstGeom>
          <a:solidFill>
            <a:srgbClr val="FFFF00"/>
          </a:solidFill>
        </p:spPr>
        <p:txBody>
          <a:bodyPr wrap="square">
            <a:spAutoFit/>
          </a:bodyPr>
          <a:lstStyle/>
          <a:p>
            <a:r>
              <a:rPr kumimoji="0" lang="en-US" altLang="zh-CN"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rPr>
              <a:t>they</a:t>
            </a:r>
            <a:r>
              <a:rPr kumimoji="0" lang="zh-CN" altLang="en-US"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rPr>
              <a:t>指的是</a:t>
            </a:r>
            <a:r>
              <a:rPr kumimoji="0" lang="en-US" altLang="zh-CN"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rPr>
              <a:t>sausages,</a:t>
            </a:r>
            <a:r>
              <a:rPr kumimoji="0" lang="zh-CN" altLang="en-US"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rPr>
              <a:t>与</a:t>
            </a:r>
            <a:r>
              <a:rPr kumimoji="0" lang="en-US" altLang="zh-CN"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rPr>
              <a:t>offer</a:t>
            </a:r>
            <a:r>
              <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rPr>
              <a:t>是被动关系</a:t>
            </a:r>
            <a:endParaRPr lang="zh-CN" altLang="en-US" sz="2400" b="1" dirty="0">
              <a:solidFill>
                <a:srgbClr val="FF0000"/>
              </a:solidFill>
              <a:highlight>
                <a:srgbClr val="FFFF00"/>
              </a:highlight>
              <a:latin typeface="Arial Black" panose="020B0A04020102020204" pitchFamily="34" charset="0"/>
              <a:ea typeface="等线" panose="02010600030101010101" charset="-122"/>
              <a:sym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down)">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down)">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par>
                                <p:cTn id="23" presetID="14" presetClass="entr" presetSubtype="1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randombar(horizontal)">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down)">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7" grpId="0" bldLvl="0" animBg="1"/>
      <p:bldP spid="14" grpId="0"/>
      <p:bldP spid="1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26390" y="931545"/>
            <a:ext cx="11550015" cy="6155055"/>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(2023</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全国乙卷</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)___________________(visit) several times over the last 10 years, I was amazed by the co-existence of old and new, and how a city was able to keep such a rich heritage (</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遗产</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while constantly growing.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(2023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全国甲卷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…..,her fable begins, _______________ (borrow) some familiar words from many age-old fables.</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3. (2023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浙江</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1</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月</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In the Ming Dynasty, the center was the Forbidden City, ________________ (surround)in concentric(</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同心的</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)circles by the Inner City and Outer City. </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p:txBody>
      </p:sp>
      <p:sp>
        <p:nvSpPr>
          <p:cNvPr id="4" name="文本框 3"/>
          <p:cNvSpPr txBox="1"/>
          <p:nvPr/>
        </p:nvSpPr>
        <p:spPr>
          <a:xfrm>
            <a:off x="3696970" y="856615"/>
            <a:ext cx="4476115"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Having visited</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5" name="文本框 4"/>
          <p:cNvSpPr txBox="1"/>
          <p:nvPr/>
        </p:nvSpPr>
        <p:spPr>
          <a:xfrm>
            <a:off x="3697605" y="2606040"/>
            <a:ext cx="8178800" cy="521970"/>
          </a:xfrm>
          <a:prstGeom prst="rect">
            <a:avLst/>
          </a:prstGeom>
          <a:noFill/>
        </p:spPr>
        <p:txBody>
          <a:bodyPr wrap="square">
            <a:spAutoFit/>
          </a:bodyPr>
          <a:lstStyle/>
          <a:p>
            <a:r>
              <a:rPr kumimoji="0" lang="zh-CN" altLang="en-US"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连词</a:t>
            </a:r>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Cambria" panose="02040503050406030204" pitchFamily="18" charset="0"/>
                <a:sym typeface="黑体" panose="02010609060101010101" pitchFamily="49" charset="-122"/>
              </a:rPr>
              <a:t>and+2</a:t>
            </a:r>
            <a:r>
              <a:rPr kumimoji="0" lang="zh-CN" altLang="en-US"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个谓语：</a:t>
            </a:r>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Cambria" panose="02040503050406030204" pitchFamily="18" charset="0"/>
                <a:sym typeface="黑体" panose="02010609060101010101" pitchFamily="49" charset="-122"/>
              </a:rPr>
              <a:t>was; was able to keep</a:t>
            </a:r>
            <a:endPar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Cambria" panose="02040503050406030204" pitchFamily="18" charset="0"/>
              <a:sym typeface="黑体" panose="02010609060101010101" pitchFamily="49" charset="-122"/>
            </a:endParaRPr>
          </a:p>
        </p:txBody>
      </p:sp>
      <p:sp>
        <p:nvSpPr>
          <p:cNvPr id="7" name="矩形 6"/>
          <p:cNvSpPr/>
          <p:nvPr/>
        </p:nvSpPr>
        <p:spPr>
          <a:xfrm>
            <a:off x="327025" y="1440815"/>
            <a:ext cx="2800985" cy="574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7721557" y="3259503"/>
            <a:ext cx="2270872" cy="645160"/>
          </a:xfrm>
          <a:prstGeom prst="rect">
            <a:avLst/>
          </a:prstGeom>
          <a:noFill/>
          <a:ln w="9525">
            <a:noFill/>
          </a:ln>
        </p:spPr>
        <p:txBody>
          <a:bodyPr wrap="square">
            <a:spAutoFit/>
          </a:bodyPr>
          <a:lstStyle/>
          <a:p>
            <a:pPr defTabSz="457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borrowing</a:t>
            </a:r>
            <a:endPar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2" name="文本框 11"/>
          <p:cNvSpPr txBox="1"/>
          <p:nvPr/>
        </p:nvSpPr>
        <p:spPr>
          <a:xfrm>
            <a:off x="1426402" y="5274448"/>
            <a:ext cx="2270872" cy="645160"/>
          </a:xfrm>
          <a:prstGeom prst="rect">
            <a:avLst/>
          </a:prstGeom>
          <a:noFill/>
          <a:ln w="9525">
            <a:noFill/>
          </a:ln>
        </p:spPr>
        <p:txBody>
          <a:bodyPr wrap="square">
            <a:spAutoFit/>
          </a:bodyPr>
          <a:lstStyle/>
          <a:p>
            <a:pPr defTabSz="457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surrounded</a:t>
            </a:r>
            <a:endPar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9" name="圆角矩形 10"/>
          <p:cNvSpPr/>
          <p:nvPr/>
        </p:nvSpPr>
        <p:spPr>
          <a:xfrm>
            <a:off x="327025" y="13970"/>
            <a:ext cx="5930265" cy="591820"/>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非谓语动词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状语（高频考点）</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bldLvl="0" animBg="1"/>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140907" y="3060813"/>
            <a:ext cx="3032342" cy="3032342"/>
          </a:xfrm>
          <a:prstGeom prst="rect">
            <a:avLst/>
          </a:prstGeom>
        </p:spPr>
      </p:pic>
      <p:sp>
        <p:nvSpPr>
          <p:cNvPr id="9" name="文本框 8"/>
          <p:cNvSpPr txBox="1"/>
          <p:nvPr/>
        </p:nvSpPr>
        <p:spPr>
          <a:xfrm>
            <a:off x="4107180" y="1631315"/>
            <a:ext cx="7946390" cy="2760980"/>
          </a:xfrm>
          <a:prstGeom prst="rect">
            <a:avLst/>
          </a:prstGeom>
          <a:noFill/>
        </p:spPr>
        <p:txBody>
          <a:bodyPr wrap="square" rtlCol="0">
            <a:noAutofit/>
            <a:scene3d>
              <a:camera prst="orthographicFront"/>
              <a:lightRig rig="threePt" dir="t"/>
            </a:scene3d>
          </a:bodyPr>
          <a:lstStyle/>
          <a:p>
            <a:r>
              <a:rPr kumimoji="1" lang="zh-CN" altLang="en-US" sz="4400" b="1" dirty="0" smtClean="0">
                <a:ln w="22225">
                  <a:solidFill>
                    <a:schemeClr val="accent2"/>
                  </a:solidFill>
                  <a:prstDash val="solid"/>
                </a:ln>
                <a:solidFill>
                  <a:srgbClr val="FF0000"/>
                </a:solidFill>
                <a:effectLst/>
                <a:ea typeface="黑体" panose="02010609060101010101" pitchFamily="49" charset="-122"/>
              </a:rPr>
              <a:t>高考英语语法填空解题技巧</a:t>
            </a:r>
            <a:endParaRPr kumimoji="1" lang="en-US" altLang="zh-CN" sz="4400" b="1" dirty="0" smtClean="0">
              <a:ln w="22225">
                <a:solidFill>
                  <a:schemeClr val="accent2"/>
                </a:solidFill>
                <a:prstDash val="solid"/>
              </a:ln>
              <a:solidFill>
                <a:srgbClr val="FF0000"/>
              </a:solidFill>
              <a:effectLst/>
              <a:ea typeface="黑体" panose="02010609060101010101" pitchFamily="49" charset="-122"/>
            </a:endParaRPr>
          </a:p>
        </p:txBody>
      </p:sp>
      <p:sp>
        <p:nvSpPr>
          <p:cNvPr id="2" name="文本框 1"/>
          <p:cNvSpPr txBox="1"/>
          <p:nvPr/>
        </p:nvSpPr>
        <p:spPr>
          <a:xfrm>
            <a:off x="8460740" y="5176520"/>
            <a:ext cx="3799205" cy="645160"/>
          </a:xfrm>
          <a:prstGeom prst="rect">
            <a:avLst/>
          </a:prstGeom>
          <a:noFill/>
        </p:spPr>
        <p:txBody>
          <a:bodyPr wrap="square" rtlCol="0">
            <a:spAutoFit/>
          </a:bodyPr>
          <a:p>
            <a:r>
              <a:rPr lang="zh-CN" altLang="en-US" sz="3600">
                <a:latin typeface="宋体" panose="02010600030101010101" pitchFamily="2" charset="-122"/>
                <a:ea typeface="宋体" panose="02010600030101010101" pitchFamily="2" charset="-122"/>
                <a:cs typeface="宋体" panose="02010600030101010101" pitchFamily="2" charset="-122"/>
              </a:rPr>
              <a:t>谢耀玲</a:t>
            </a:r>
            <a:endParaRPr lang="zh-CN" altLang="en-US" sz="36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0"/>
          <p:cNvSpPr/>
          <p:nvPr/>
        </p:nvSpPr>
        <p:spPr>
          <a:xfrm>
            <a:off x="224901" y="71943"/>
            <a:ext cx="6434092"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非谓语动词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定语（高频考点）</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3" name="文本框 2"/>
          <p:cNvSpPr txBox="1"/>
          <p:nvPr/>
        </p:nvSpPr>
        <p:spPr>
          <a:xfrm>
            <a:off x="100026" y="944530"/>
            <a:ext cx="11714452" cy="49542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(2024</a:t>
            </a:r>
            <a:r>
              <a:rPr kumimoji="0" lang="zh-CN" altLang="en-US"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全国新课标</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II) Two years later, a six-meter-tall pavilion, ________________(inspire) by The Peony Pavilion, ________________(build) at the First Garden, just ten minutes’ walk from Shakespeare’s birthplace.</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2.(2024</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浙江</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Over the last two years, some supermarkets_______________ (start) selling chicken or salad in packs_______________(design) with two halves containing separate portions (</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份</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4" name="文本框 3"/>
          <p:cNvSpPr txBox="1"/>
          <p:nvPr/>
        </p:nvSpPr>
        <p:spPr>
          <a:xfrm>
            <a:off x="100330" y="2678430"/>
            <a:ext cx="12091670" cy="521970"/>
          </a:xfrm>
          <a:prstGeom prst="rect">
            <a:avLst/>
          </a:prstGeom>
          <a:solidFill>
            <a:srgbClr val="FFFF00"/>
          </a:solidFill>
        </p:spPr>
        <p:txBody>
          <a:bodyPr wrap="square">
            <a:spAutoFit/>
          </a:bodyPr>
          <a:lstStyle/>
          <a:p>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没有连词，只有一个谓语动词，根据句意</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build</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是谓语，</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inspire</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作后置定语</a:t>
            </a:r>
            <a:r>
              <a:rPr lang="zh-CN" altLang="en-US" sz="2800" b="1" dirty="0">
                <a:solidFill>
                  <a:srgbClr val="FF0000"/>
                </a:solidFill>
                <a:latin typeface="Arial Black" panose="020B0A04020102020204" pitchFamily="34" charset="0"/>
                <a:ea typeface="等线" panose="02010600030101010101" charset="-122"/>
                <a:sym typeface="黑体" panose="02010609060101010101" pitchFamily="49" charset="-122"/>
              </a:rPr>
              <a:t>。</a:t>
            </a:r>
            <a:endParaRPr lang="zh-CN" altLang="en-US" sz="2800" dirty="0"/>
          </a:p>
        </p:txBody>
      </p:sp>
      <p:sp>
        <p:nvSpPr>
          <p:cNvPr id="5" name="文本框 4"/>
          <p:cNvSpPr txBox="1"/>
          <p:nvPr/>
        </p:nvSpPr>
        <p:spPr>
          <a:xfrm>
            <a:off x="955209" y="1312104"/>
            <a:ext cx="1829303"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inspired</a:t>
            </a:r>
            <a:endParaRPr lang="zh-CN" altLang="en-US" sz="32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6" name="文本框 5"/>
          <p:cNvSpPr txBox="1"/>
          <p:nvPr/>
        </p:nvSpPr>
        <p:spPr>
          <a:xfrm>
            <a:off x="8211415" y="1311698"/>
            <a:ext cx="1829303"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was built</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7" name="文本框 6"/>
          <p:cNvSpPr txBox="1"/>
          <p:nvPr/>
        </p:nvSpPr>
        <p:spPr>
          <a:xfrm>
            <a:off x="341630" y="5580380"/>
            <a:ext cx="11613515" cy="1383665"/>
          </a:xfrm>
          <a:prstGeom prst="rect">
            <a:avLst/>
          </a:prstGeom>
          <a:noFill/>
        </p:spPr>
        <p:txBody>
          <a:bodyPr wrap="square">
            <a:spAutoFit/>
          </a:bodyPr>
          <a:lstStyle/>
          <a:p>
            <a:pPr indent="0" fontAlgn="auto">
              <a:lnSpc>
                <a:spcPct val="150000"/>
              </a:lnSpc>
            </a:pP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没有连词，只有一个谓语</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 另一个作非谓语。根据句意，</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start</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作谓语，</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design</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作后置定语，与</a:t>
            </a:r>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packs</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是被动关系。</a:t>
            </a:r>
            <a:endPar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endParaRPr>
          </a:p>
        </p:txBody>
      </p:sp>
      <p:sp>
        <p:nvSpPr>
          <p:cNvPr id="9" name="矩形 8"/>
          <p:cNvSpPr/>
          <p:nvPr/>
        </p:nvSpPr>
        <p:spPr>
          <a:xfrm>
            <a:off x="2459990" y="3894455"/>
            <a:ext cx="3825240" cy="48704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846070" y="4300220"/>
            <a:ext cx="2837180" cy="664845"/>
          </a:xfrm>
          <a:prstGeom prst="rect">
            <a:avLst/>
          </a:prstGeom>
          <a:noFill/>
        </p:spPr>
        <p:txBody>
          <a:bodyPr wrap="square" rtlCol="0">
            <a:no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have started</a:t>
            </a:r>
            <a:endParaRPr lang="zh-CN" altLang="en-US" sz="3200" dirty="0">
              <a:solidFill>
                <a:srgbClr val="FF0000"/>
              </a:solidFill>
              <a:latin typeface="Times New Roman" panose="02020603050405020304" charset="0"/>
              <a:ea typeface="微软雅黑" panose="020B0503020204020204" charset="-122"/>
              <a:cs typeface="Times New Roman" panose="02020603050405020304" charset="0"/>
            </a:endParaRPr>
          </a:p>
        </p:txBody>
      </p:sp>
      <p:sp>
        <p:nvSpPr>
          <p:cNvPr id="11" name="文本框 10"/>
          <p:cNvSpPr txBox="1"/>
          <p:nvPr/>
        </p:nvSpPr>
        <p:spPr>
          <a:xfrm>
            <a:off x="1567384" y="4838827"/>
            <a:ext cx="1829303" cy="583565"/>
          </a:xfrm>
          <a:prstGeom prst="rect">
            <a:avLst/>
          </a:prstGeom>
          <a:noFill/>
        </p:spPr>
        <p:txBody>
          <a:bodyPr wrap="square" rtlCol="0">
            <a:spAutoFit/>
          </a:bodyPr>
          <a:lstStyle/>
          <a:p>
            <a:pPr defTabSz="1219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designed</a:t>
            </a:r>
            <a:endParaRPr lang="zh-CN" altLang="en-US" sz="3200" dirty="0">
              <a:solidFill>
                <a:srgbClr val="FF0000"/>
              </a:solidFill>
              <a:latin typeface="Times New Roman" panose="02020603050405020304" charset="0"/>
              <a:ea typeface="微软雅黑" panose="020B0503020204020204"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p:bldP spid="7" grpId="0"/>
      <p:bldP spid="9" grpId="0" bldLvl="0" animBg="1"/>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3195" y="574040"/>
            <a:ext cx="11713845" cy="4645025"/>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3.</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(2022</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全国甲卷</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 A visually-challenged man from Beijing recently hiked (</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徒步</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 40 days to Xi’an, as a first step ___________ (journey) the Belt and Road route (</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路线</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 by foot.</a:t>
            </a: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4.</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(2023</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I </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)Shanghai may be the ____________ (recognize) home of the soup dumplings but food historians will actually point you to the neighboring canal town of </a:t>
            </a:r>
            <a:r>
              <a:rPr lang="en-US" altLang="zh-CN" sz="3600" dirty="0" err="1">
                <a:solidFill>
                  <a:srgbClr val="000000"/>
                </a:solidFill>
                <a:latin typeface="Times New Roman" panose="02020603050405020304" charset="0"/>
                <a:ea typeface="Cambria" panose="02040503050406030204" pitchFamily="18" charset="0"/>
                <a:cs typeface="Times New Roman" panose="02020603050405020304" charset="0"/>
              </a:rPr>
              <a:t>Nanxiang</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 as Xiao long Bao’s birthplace.</a:t>
            </a: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400" dirty="0">
              <a:solidFill>
                <a:srgbClr val="000000"/>
              </a:solidFill>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p:txBody>
      </p:sp>
      <p:sp>
        <p:nvSpPr>
          <p:cNvPr id="11" name="文本框 10"/>
          <p:cNvSpPr txBox="1"/>
          <p:nvPr/>
        </p:nvSpPr>
        <p:spPr>
          <a:xfrm>
            <a:off x="397746" y="2018188"/>
            <a:ext cx="2270872"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to journey</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2" name="矩形 11"/>
          <p:cNvSpPr/>
          <p:nvPr/>
        </p:nvSpPr>
        <p:spPr>
          <a:xfrm>
            <a:off x="1759585" y="1593215"/>
            <a:ext cx="1313815" cy="4248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2193440" y="6159431"/>
            <a:ext cx="10765334" cy="521970"/>
          </a:xfrm>
          <a:prstGeom prst="rect">
            <a:avLst/>
          </a:prstGeom>
          <a:noFill/>
        </p:spPr>
        <p:txBody>
          <a:bodyPr wrap="square">
            <a:spAutoFit/>
          </a:bodyPr>
          <a:lstStyle/>
          <a:p>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1</a:t>
            </a:r>
            <a:r>
              <a:rPr kumimoji="0" lang="zh-CN" altLang="en-US"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个连词</a:t>
            </a:r>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but</a:t>
            </a:r>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Cambria" panose="02040503050406030204" pitchFamily="18" charset="0"/>
                <a:sym typeface="黑体" panose="02010609060101010101" pitchFamily="49" charset="-122"/>
              </a:rPr>
              <a:t>, 2</a:t>
            </a:r>
            <a:r>
              <a:rPr kumimoji="0" lang="zh-CN" altLang="en-US"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个谓语：</a:t>
            </a:r>
            <a:r>
              <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rPr>
              <a:t>may be, will point</a:t>
            </a:r>
            <a:endParaRPr kumimoji="0" lang="en-US" altLang="zh-CN" sz="2800" b="1" i="0" u="none" strike="noStrike" kern="1200" cap="none" spc="0" normalizeH="0" baseline="0" noProof="0" dirty="0">
              <a:ln>
                <a:noFill/>
              </a:ln>
              <a:solidFill>
                <a:srgbClr val="FF0000"/>
              </a:solidFill>
              <a:effectLst/>
              <a:highlight>
                <a:srgbClr val="FFFF00"/>
              </a:highlight>
              <a:uLnTx/>
              <a:uFillTx/>
              <a:latin typeface="Cambria" panose="02040503050406030204" pitchFamily="18" charset="0"/>
              <a:ea typeface="等线" panose="02010600030101010101" charset="-122"/>
              <a:sym typeface="黑体" panose="02010609060101010101" pitchFamily="49" charset="-122"/>
            </a:endParaRPr>
          </a:p>
        </p:txBody>
      </p:sp>
      <p:sp>
        <p:nvSpPr>
          <p:cNvPr id="16" name="文本框 15"/>
          <p:cNvSpPr txBox="1"/>
          <p:nvPr/>
        </p:nvSpPr>
        <p:spPr>
          <a:xfrm>
            <a:off x="8933327" y="3795067"/>
            <a:ext cx="2270872"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recognized</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2" name="圆角矩形 10"/>
          <p:cNvSpPr/>
          <p:nvPr/>
        </p:nvSpPr>
        <p:spPr>
          <a:xfrm>
            <a:off x="162256" y="86585"/>
            <a:ext cx="6434092"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非谓语动词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定语（高频考点）</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randombar(horizontal)">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ldLvl="0" animBg="1"/>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62256" y="661320"/>
            <a:ext cx="11714452" cy="692404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1.(2023</a:t>
            </a:r>
            <a:r>
              <a:rPr kumimoji="0" lang="zh-CN" altLang="en-US"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新课标全国</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 </a:t>
            </a:r>
            <a:r>
              <a:rPr kumimoji="0" lang="zh-CN" altLang="en-US"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The dumplings arrive steaming and dangerously hot. To eat one, you have to decide whether __________ (bite) a small hole in it first, releasing the stream and risking a spill (</a:t>
            </a:r>
            <a:r>
              <a:rPr kumimoji="0" lang="zh-CN" altLang="en-US"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溢出</a:t>
            </a:r>
            <a:r>
              <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or to put the whole dumpling in your mouth, letting the hot soup explode on your tongue.</a:t>
            </a: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6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2.</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(2021</a:t>
            </a:r>
            <a:r>
              <a:rPr lang="zh-CN" altLang="en-US" sz="3600" dirty="0">
                <a:solidFill>
                  <a:srgbClr val="000000"/>
                </a:solidFill>
                <a:latin typeface="Times New Roman" panose="02020603050405020304" charset="0"/>
                <a:ea typeface="Cambria" panose="02040503050406030204" pitchFamily="18" charset="0"/>
                <a:cs typeface="Times New Roman" panose="02020603050405020304" charset="0"/>
              </a:rPr>
              <a:t>全国甲卷</a:t>
            </a:r>
            <a:r>
              <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rPr>
              <a:t>) After _______________ (spend) some time looking at all the defensive equipment at the wall, we decided it was time for some action and what better than to ride on a piece of history!</a:t>
            </a:r>
            <a:endParaRPr lang="en-US" altLang="zh-CN" sz="36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p:txBody>
      </p:sp>
      <p:sp>
        <p:nvSpPr>
          <p:cNvPr id="4" name="矩形 3"/>
          <p:cNvSpPr/>
          <p:nvPr/>
        </p:nvSpPr>
        <p:spPr>
          <a:xfrm>
            <a:off x="6280150" y="1287780"/>
            <a:ext cx="2845435" cy="5664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19040" y="2466975"/>
            <a:ext cx="165608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80499" y="1683030"/>
            <a:ext cx="1528268" cy="645160"/>
          </a:xfrm>
          <a:prstGeom prst="rect">
            <a:avLst/>
          </a:prstGeom>
          <a:noFill/>
          <a:ln w="9525">
            <a:noFill/>
          </a:ln>
        </p:spPr>
        <p:txBody>
          <a:bodyPr wrap="square">
            <a:spAutoFit/>
          </a:bodyPr>
          <a:lstStyle/>
          <a:p>
            <a:pPr defTabSz="457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to bite</a:t>
            </a:r>
            <a:endPar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9" name="矩形 8"/>
          <p:cNvSpPr/>
          <p:nvPr/>
        </p:nvSpPr>
        <p:spPr>
          <a:xfrm>
            <a:off x="3879850" y="4621530"/>
            <a:ext cx="1048385" cy="4667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5669915" y="4443095"/>
            <a:ext cx="2647315" cy="645160"/>
          </a:xfrm>
          <a:prstGeom prst="rect">
            <a:avLst/>
          </a:prstGeom>
          <a:noFill/>
          <a:ln w="9525">
            <a:noFill/>
          </a:ln>
        </p:spPr>
        <p:txBody>
          <a:bodyPr wrap="square">
            <a:spAutoFit/>
          </a:bodyPr>
          <a:lstStyle/>
          <a:p>
            <a:pPr defTabSz="457200"/>
            <a:r>
              <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rPr>
              <a:t>spending</a:t>
            </a:r>
            <a:endParaRPr lang="en-US" altLang="zh-CN" sz="36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6" name="圆角矩形 10"/>
          <p:cNvSpPr/>
          <p:nvPr/>
        </p:nvSpPr>
        <p:spPr>
          <a:xfrm>
            <a:off x="162256" y="69497"/>
            <a:ext cx="6434092"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非谓语动词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宾语（高频考点）</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randombar(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p:bldP spid="9" grpId="0" bldLvl="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custDataLst>
              <p:tags r:id="rId1"/>
            </p:custDataLst>
          </p:nvPr>
        </p:nvSpPr>
        <p:spPr>
          <a:xfrm>
            <a:off x="162256" y="584319"/>
            <a:ext cx="11778210" cy="1383665"/>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1.</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(2021</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浙江</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6</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月</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)In 1844, they bought it with $1,200 and some land from Charles Dresser, who performed their ______________(marry) ceremony in 1842.</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4" name="文本框 3"/>
          <p:cNvSpPr txBox="1"/>
          <p:nvPr>
            <p:custDataLst>
              <p:tags r:id="rId2"/>
            </p:custDataLst>
          </p:nvPr>
        </p:nvSpPr>
        <p:spPr>
          <a:xfrm>
            <a:off x="64466" y="1987184"/>
            <a:ext cx="11574024" cy="953135"/>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 (2022</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新高考全国</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II</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 They both fell ___________ (sleep) while watching TV.</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6" name="文本框 5"/>
          <p:cNvSpPr txBox="1"/>
          <p:nvPr>
            <p:custDataLst>
              <p:tags r:id="rId3"/>
            </p:custDataLst>
          </p:nvPr>
        </p:nvSpPr>
        <p:spPr>
          <a:xfrm>
            <a:off x="162784" y="3115423"/>
            <a:ext cx="12029744" cy="181483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3. (2023</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2)Since June 2017, right before the __________ (arrive) of the two new pandas, Meng </a:t>
            </a:r>
            <a:r>
              <a:rPr lang="en-US" altLang="zh-CN" sz="2800" dirty="0" err="1">
                <a:solidFill>
                  <a:srgbClr val="000000"/>
                </a:solidFill>
                <a:latin typeface="Times New Roman" panose="02020603050405020304" charset="0"/>
                <a:ea typeface="Cambria" panose="02040503050406030204" pitchFamily="18" charset="0"/>
                <a:cs typeface="Times New Roman" panose="02020603050405020304" charset="0"/>
              </a:rPr>
              <a:t>Meng</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 and Jiao Qing, I have been helping the panda keepers at the zoo to feel more comfortable and confident speaking English.</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9" name="矩形 8"/>
          <p:cNvSpPr/>
          <p:nvPr>
            <p:custDataLst>
              <p:tags r:id="rId4"/>
            </p:custDataLst>
          </p:nvPr>
        </p:nvSpPr>
        <p:spPr>
          <a:xfrm>
            <a:off x="3326130" y="1113155"/>
            <a:ext cx="159067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custDataLst>
              <p:tags r:id="rId5"/>
            </p:custDataLst>
          </p:nvPr>
        </p:nvSpPr>
        <p:spPr>
          <a:xfrm>
            <a:off x="5393055" y="2014220"/>
            <a:ext cx="511175" cy="40449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custDataLst>
              <p:tags r:id="rId6"/>
            </p:custDataLst>
          </p:nvPr>
        </p:nvSpPr>
        <p:spPr>
          <a:xfrm>
            <a:off x="7757795" y="3206115"/>
            <a:ext cx="519430" cy="3746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custDataLst>
              <p:tags r:id="rId7"/>
            </p:custDataLst>
          </p:nvPr>
        </p:nvSpPr>
        <p:spPr>
          <a:xfrm>
            <a:off x="6129203" y="924861"/>
            <a:ext cx="1711217"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marriage</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7" name="文本框 16"/>
          <p:cNvSpPr txBox="1"/>
          <p:nvPr>
            <p:custDataLst>
              <p:tags r:id="rId8"/>
            </p:custDataLst>
          </p:nvPr>
        </p:nvSpPr>
        <p:spPr>
          <a:xfrm>
            <a:off x="6210935" y="1861820"/>
            <a:ext cx="1546860" cy="297180"/>
          </a:xfrm>
          <a:prstGeom prst="rect">
            <a:avLst/>
          </a:prstGeom>
          <a:noFill/>
          <a:ln w="9525">
            <a:noFill/>
          </a:ln>
        </p:spPr>
        <p:txBody>
          <a:bodyPr wrap="square">
            <a:no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asleep</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9" name="文本框 18"/>
          <p:cNvSpPr txBox="1"/>
          <p:nvPr>
            <p:custDataLst>
              <p:tags r:id="rId9"/>
            </p:custDataLst>
          </p:nvPr>
        </p:nvSpPr>
        <p:spPr>
          <a:xfrm>
            <a:off x="8468360" y="3009265"/>
            <a:ext cx="1661160"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arrival</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8" name="圆角矩形 10"/>
          <p:cNvSpPr/>
          <p:nvPr/>
        </p:nvSpPr>
        <p:spPr>
          <a:xfrm>
            <a:off x="248182" y="42649"/>
            <a:ext cx="3313914"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动词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词性转换</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p:txBody>
      </p:sp>
      <p:sp>
        <p:nvSpPr>
          <p:cNvPr id="2" name="文本框 1"/>
          <p:cNvSpPr txBox="1"/>
          <p:nvPr>
            <p:custDataLst>
              <p:tags r:id="rId10"/>
            </p:custDataLst>
          </p:nvPr>
        </p:nvSpPr>
        <p:spPr>
          <a:xfrm>
            <a:off x="146589" y="5415578"/>
            <a:ext cx="12029744" cy="953135"/>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4. (2024</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浙江</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 Many supermarkets are no longer doing “buy one get one free” promotions because of the ______________(criticize) that they lead to waste. </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22" name="矩形 21"/>
          <p:cNvSpPr/>
          <p:nvPr>
            <p:custDataLst>
              <p:tags r:id="rId11"/>
            </p:custDataLst>
          </p:nvPr>
        </p:nvSpPr>
        <p:spPr>
          <a:xfrm>
            <a:off x="3479800" y="5886450"/>
            <a:ext cx="64071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6713614" y="6245765"/>
            <a:ext cx="3093454" cy="521970"/>
          </a:xfrm>
          <a:prstGeom prst="rect">
            <a:avLst/>
          </a:prstGeom>
          <a:noFill/>
        </p:spPr>
        <p:txBody>
          <a:bodyPr wrap="square">
            <a:spAutoFit/>
          </a:bodyPr>
          <a:lstStyle/>
          <a:p>
            <a:r>
              <a:rPr lang="zh-CN" altLang="en-US" sz="2800" b="1" dirty="0">
                <a:solidFill>
                  <a:srgbClr val="FF0000"/>
                </a:solidFill>
                <a:highlight>
                  <a:srgbClr val="FFFF00"/>
                </a:highlight>
                <a:latin typeface="宋体" panose="02010600030101010101" pitchFamily="2" charset="-122"/>
                <a:ea typeface="宋体" panose="02010600030101010101" pitchFamily="2" charset="-122"/>
                <a:sym typeface="黑体" panose="02010609060101010101" pitchFamily="49" charset="-122"/>
              </a:rPr>
              <a:t>定语从句修饰名词</a:t>
            </a:r>
            <a:endParaRPr lang="zh-CN" altLang="en-US" sz="2800" b="1" dirty="0">
              <a:solidFill>
                <a:srgbClr val="FF0000"/>
              </a:solidFill>
              <a:highlight>
                <a:srgbClr val="FFFF00"/>
              </a:highlight>
              <a:latin typeface="宋体" panose="02010600030101010101" pitchFamily="2" charset="-122"/>
              <a:ea typeface="宋体" panose="02010600030101010101" pitchFamily="2" charset="-122"/>
              <a:sym typeface="黑体" panose="02010609060101010101" pitchFamily="49" charset="-122"/>
            </a:endParaRPr>
          </a:p>
        </p:txBody>
      </p:sp>
      <p:sp>
        <p:nvSpPr>
          <p:cNvPr id="25" name="文本框 24"/>
          <p:cNvSpPr txBox="1"/>
          <p:nvPr>
            <p:custDataLst>
              <p:tags r:id="rId12"/>
            </p:custDataLst>
          </p:nvPr>
        </p:nvSpPr>
        <p:spPr>
          <a:xfrm>
            <a:off x="4305784" y="5784856"/>
            <a:ext cx="1711217"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criticism</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randombar(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randombar(horizontal)">
                                      <p:cBhvr>
                                        <p:cTn id="37" dur="500"/>
                                        <p:tgtEl>
                                          <p:spTgt spid="22"/>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randombar(horizontal)">
                                      <p:cBhvr>
                                        <p:cTn id="4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1" grpId="0" bldLvl="0" animBg="1"/>
      <p:bldP spid="13" grpId="0" bldLvl="0" animBg="1"/>
      <p:bldP spid="16" grpId="0"/>
      <p:bldP spid="17" grpId="0"/>
      <p:bldP spid="19" grpId="0"/>
      <p:bldP spid="22" grpId="0" bldLvl="0" animBg="1"/>
      <p:bldP spid="24" grpId="0"/>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7567" y="797510"/>
            <a:ext cx="12029744" cy="5692775"/>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1.</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(2021</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年北京卷</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)Sam walked her to a nearby convenience store so that she could __________(safe)wait for the police to take her home</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a:t>
            </a:r>
            <a:endPar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 (2023</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浙</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1</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月</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)The term “hutong”, ____________ (original)meaning “water well” in Mongolian, appeared first during the Yuan Dynasty.</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3.</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(2023</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I </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 No matter where I buy them, one steamer is _______ (rare) enough, yet two seems greedy, so I am always left wanting more next time.</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4. (2023</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2 </a:t>
            </a:r>
            <a:r>
              <a:rPr lang="zh-CN" altLang="en-US" sz="28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rPr>
              <a:t>) So, what are they learning? _____________ (basic), how to describe a panda’s life.</a:t>
            </a: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R="0" lvl="0" algn="l" defTabSz="914400" rtl="0" eaLnBrk="1" fontAlgn="auto" latinLnBrk="0" hangingPunct="1">
              <a:lnSpc>
                <a:spcPct val="100000"/>
              </a:lnSpc>
              <a:spcBef>
                <a:spcPts val="0"/>
              </a:spcBef>
              <a:spcAft>
                <a:spcPts val="0"/>
              </a:spcAft>
              <a:buClrTx/>
              <a:buSzTx/>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19" name="圆角矩形 10"/>
          <p:cNvSpPr/>
          <p:nvPr/>
        </p:nvSpPr>
        <p:spPr>
          <a:xfrm>
            <a:off x="219262" y="135186"/>
            <a:ext cx="4719468"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形容词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副词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词性转换</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p:txBody>
      </p:sp>
      <p:sp>
        <p:nvSpPr>
          <p:cNvPr id="18" name="矩形 17"/>
          <p:cNvSpPr/>
          <p:nvPr/>
        </p:nvSpPr>
        <p:spPr>
          <a:xfrm>
            <a:off x="2759075" y="1299845"/>
            <a:ext cx="118935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248239" y="1132585"/>
            <a:ext cx="1711217"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safely</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24" name="矩形 23"/>
          <p:cNvSpPr/>
          <p:nvPr/>
        </p:nvSpPr>
        <p:spPr>
          <a:xfrm>
            <a:off x="2271395" y="2656205"/>
            <a:ext cx="143192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5435600" y="2072640"/>
            <a:ext cx="2245995"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originally</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30" name="矩形 29"/>
          <p:cNvSpPr/>
          <p:nvPr/>
        </p:nvSpPr>
        <p:spPr>
          <a:xfrm>
            <a:off x="1015046" y="4273329"/>
            <a:ext cx="1129075" cy="39528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10289794" y="3689925"/>
            <a:ext cx="1711217"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rarely</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33" name="矩形 32"/>
          <p:cNvSpPr/>
          <p:nvPr/>
        </p:nvSpPr>
        <p:spPr>
          <a:xfrm>
            <a:off x="117475" y="5530215"/>
            <a:ext cx="4857750" cy="4946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8115940" y="4946604"/>
            <a:ext cx="1711217"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Basically</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randombar(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randombar(horizontal)">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randombar(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randombar(horizontal)">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randombar(horizontal)">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randombar(horizontal)">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randombar(horizontal)">
                                      <p:cBhvr>
                                        <p:cTn id="4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22" grpId="0"/>
      <p:bldP spid="24" grpId="0" bldLvl="0" animBg="1"/>
      <p:bldP spid="25" grpId="0"/>
      <p:bldP spid="30" grpId="0" bldLvl="0" animBg="1"/>
      <p:bldP spid="31" grpId="0"/>
      <p:bldP spid="33" grpId="0" bldLvl="0" animBg="1"/>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2256" y="751344"/>
            <a:ext cx="12029744" cy="403098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5.(2022</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全国甲卷</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In the last five years, Cao has walked through 34 countries in six continents, and in 2016, he reached the top of  Kilimanjaro, Africa’s ___________ (high) mountain</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6. (2024</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全国甲</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)Yellowstone was the______________ (large) United States national park — 2.2 million acres — until Wrangell-Saint Elias in southern Alaska,</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7" name="文本框 6"/>
          <p:cNvSpPr txBox="1"/>
          <p:nvPr/>
        </p:nvSpPr>
        <p:spPr>
          <a:xfrm>
            <a:off x="3997926" y="2234924"/>
            <a:ext cx="2003894"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highest</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8" name="矩形 7"/>
          <p:cNvSpPr/>
          <p:nvPr/>
        </p:nvSpPr>
        <p:spPr>
          <a:xfrm>
            <a:off x="8656320" y="1840230"/>
            <a:ext cx="194310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749290" y="3281045"/>
            <a:ext cx="65976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custDataLst>
              <p:tags r:id="rId1"/>
            </p:custDataLst>
          </p:nvPr>
        </p:nvSpPr>
        <p:spPr>
          <a:xfrm>
            <a:off x="290195" y="5197475"/>
            <a:ext cx="4549775" cy="949325"/>
          </a:xfrm>
          <a:prstGeom prst="rect">
            <a:avLst/>
          </a:prstGeom>
          <a:solidFill>
            <a:srgbClr val="FFFF00"/>
          </a:solidFill>
          <a:ln>
            <a:solidFill>
              <a:srgbClr val="FFBF53">
                <a:lumMod val="20000"/>
                <a:lumOff val="80000"/>
              </a:srgbClr>
            </a:solidFill>
          </a:ln>
        </p:spPr>
        <p:txBody>
          <a:bodyPr wrap="square" rtlCol="0">
            <a:noAutofit/>
          </a:bodyPr>
          <a:lstStyle/>
          <a:p>
            <a:pPr lvl="0"/>
            <a:r>
              <a:rPr lang="en-US" sz="2800" b="1" kern="0" dirty="0">
                <a:latin typeface="Times New Roman" panose="02020603050405020304" charset="0"/>
                <a:ea typeface="宋体" panose="02010600030101010101" pitchFamily="2" charset="-122"/>
                <a:cs typeface="Times New Roman" panose="02020603050405020304" charset="0"/>
                <a:sym typeface="+mn-ea"/>
              </a:rPr>
              <a:t>1. </a:t>
            </a:r>
            <a:r>
              <a:rPr lang="zh-CN" altLang="en-US" sz="2800" b="1" kern="0" dirty="0">
                <a:latin typeface="Times New Roman" panose="02020603050405020304" charset="0"/>
                <a:ea typeface="宋体" panose="02010600030101010101" pitchFamily="2" charset="-122"/>
                <a:cs typeface="Times New Roman" panose="02020603050405020304" charset="0"/>
                <a:sym typeface="+mn-ea"/>
              </a:rPr>
              <a:t>最高级前</a:t>
            </a:r>
            <a:r>
              <a:rPr lang="en-US" altLang="zh-CN" sz="2800" b="1" kern="0" dirty="0">
                <a:latin typeface="Times New Roman" panose="02020603050405020304" charset="0"/>
                <a:ea typeface="宋体" panose="02010600030101010101" pitchFamily="2" charset="-122"/>
                <a:cs typeface="Times New Roman" panose="02020603050405020304" charset="0"/>
                <a:sym typeface="+mn-ea"/>
              </a:rPr>
              <a:t>: </a:t>
            </a:r>
            <a:r>
              <a:rPr lang="zh-CN" altLang="en-US" sz="2800" b="1" kern="0" dirty="0">
                <a:latin typeface="Times New Roman" panose="02020603050405020304" charset="0"/>
                <a:ea typeface="宋体" panose="02010600030101010101" pitchFamily="2" charset="-122"/>
                <a:cs typeface="Times New Roman" panose="02020603050405020304" charset="0"/>
                <a:sym typeface="+mn-ea"/>
              </a:rPr>
              <a:t>定冠词</a:t>
            </a:r>
            <a:r>
              <a:rPr lang="en-US" altLang="zh-CN" sz="2800" b="1" kern="0" dirty="0">
                <a:latin typeface="Times New Roman" panose="02020603050405020304" charset="0"/>
                <a:ea typeface="宋体" panose="02010600030101010101" pitchFamily="2" charset="-122"/>
                <a:cs typeface="Times New Roman" panose="02020603050405020304" charset="0"/>
                <a:sym typeface="+mn-ea"/>
              </a:rPr>
              <a:t>the </a:t>
            </a:r>
            <a:endParaRPr lang="en-US" altLang="zh-CN" sz="2800" b="1" kern="0" dirty="0">
              <a:latin typeface="Times New Roman" panose="02020603050405020304" charset="0"/>
              <a:ea typeface="宋体" panose="02010600030101010101" pitchFamily="2" charset="-122"/>
              <a:cs typeface="Times New Roman" panose="02020603050405020304" charset="0"/>
              <a:sym typeface="+mn-ea"/>
            </a:endParaRPr>
          </a:p>
          <a:p>
            <a:pPr lvl="0"/>
            <a:r>
              <a:rPr lang="en-US" altLang="zh-CN" sz="2800" b="1" kern="0" dirty="0">
                <a:latin typeface="Times New Roman" panose="02020603050405020304" charset="0"/>
                <a:ea typeface="宋体" panose="02010600030101010101" pitchFamily="2" charset="-122"/>
                <a:cs typeface="Times New Roman" panose="02020603050405020304" charset="0"/>
                <a:sym typeface="+mn-ea"/>
              </a:rPr>
              <a:t>2. </a:t>
            </a:r>
            <a:r>
              <a:rPr lang="zh-CN" altLang="en-US" sz="2800" b="1" kern="0" dirty="0">
                <a:latin typeface="Times New Roman" panose="02020603050405020304" charset="0"/>
                <a:ea typeface="宋体" panose="02010600030101010101" pitchFamily="2" charset="-122"/>
                <a:cs typeface="Times New Roman" panose="02020603050405020304" charset="0"/>
                <a:sym typeface="+mn-ea"/>
              </a:rPr>
              <a:t>最高级句子中</a:t>
            </a:r>
            <a:r>
              <a:rPr lang="en-US" altLang="zh-CN" sz="2800" b="1" kern="0" dirty="0">
                <a:latin typeface="Times New Roman" panose="02020603050405020304" charset="0"/>
                <a:ea typeface="宋体" panose="02010600030101010101" pitchFamily="2" charset="-122"/>
                <a:cs typeface="Times New Roman" panose="02020603050405020304" charset="0"/>
                <a:sym typeface="+mn-ea"/>
              </a:rPr>
              <a:t>: </a:t>
            </a:r>
            <a:r>
              <a:rPr lang="zh-CN" altLang="en-US" sz="2800" b="1" kern="0" dirty="0">
                <a:latin typeface="Times New Roman" panose="02020603050405020304" charset="0"/>
                <a:ea typeface="宋体" panose="02010600030101010101" pitchFamily="2" charset="-122"/>
                <a:cs typeface="Times New Roman" panose="02020603050405020304" charset="0"/>
                <a:sym typeface="+mn-ea"/>
              </a:rPr>
              <a:t>一个范围。</a:t>
            </a:r>
            <a:endParaRPr lang="zh-CN" altLang="en-US" sz="2800" b="1" kern="0" dirty="0">
              <a:latin typeface="Times New Roman" panose="02020603050405020304" charset="0"/>
              <a:ea typeface="宋体" panose="02010600030101010101" pitchFamily="2" charset="-122"/>
              <a:cs typeface="Times New Roman" panose="02020603050405020304" charset="0"/>
              <a:sym typeface="+mn-ea"/>
            </a:endParaRPr>
          </a:p>
        </p:txBody>
      </p:sp>
      <p:sp>
        <p:nvSpPr>
          <p:cNvPr id="3" name="圆角矩形 10"/>
          <p:cNvSpPr/>
          <p:nvPr/>
        </p:nvSpPr>
        <p:spPr>
          <a:xfrm>
            <a:off x="228086" y="115496"/>
            <a:ext cx="5774184" cy="591823"/>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形容词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副词</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比较级</a:t>
            </a:r>
            <a:r>
              <a:rPr kumimoji="0" lang="en-US" altLang="zh-CN"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最高级</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p:txBody>
      </p:sp>
      <p:sp>
        <p:nvSpPr>
          <p:cNvPr id="4" name="矩形 3"/>
          <p:cNvSpPr/>
          <p:nvPr/>
        </p:nvSpPr>
        <p:spPr>
          <a:xfrm>
            <a:off x="227965" y="2313940"/>
            <a:ext cx="356933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579801" y="3186609"/>
            <a:ext cx="2003894"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largest</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ldLvl="0" animBg="1"/>
      <p:bldP spid="9" grpId="0" bldLvl="0" animBg="1"/>
      <p:bldP spid="10" grpId="0" bldLvl="0" animBg="1"/>
      <p:bldP spid="4" grpId="0" bldLvl="0" animBg="1"/>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a:spLocks noGrp="1"/>
          </p:cNvSpPr>
          <p:nvPr/>
        </p:nvSpPr>
        <p:spPr>
          <a:xfrm>
            <a:off x="162256" y="105013"/>
            <a:ext cx="4720463" cy="519113"/>
          </a:xfrm>
          <a:prstGeom prst="rect">
            <a:avLst/>
          </a:prstGeom>
          <a:noFill/>
          <a:ln w="9525">
            <a:noFill/>
          </a:ln>
        </p:spPr>
        <p:txBody>
          <a:bodyPr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2400" b="1" i="0" u="none" strike="noStrike" kern="1200" cap="none" spc="0" normalizeH="0" baseline="0" noProof="0" dirty="0">
              <a:ln>
                <a:noFill/>
              </a:ln>
              <a:solidFill>
                <a:srgbClr val="FF0000"/>
              </a:solidFill>
              <a:effectLst/>
              <a:highlight>
                <a:srgbClr val="FFFF00"/>
              </a:highlight>
              <a:uLnTx/>
              <a:uFillTx/>
              <a:latin typeface="Arial Black" panose="020B0A04020102020204" pitchFamily="34" charset="0"/>
              <a:ea typeface="等线" panose="02010600030101010101" charset="-122"/>
              <a:cs typeface="+mn-cs"/>
              <a:sym typeface="黑体" panose="02010609060101010101" pitchFamily="49" charset="-122"/>
            </a:endParaRPr>
          </a:p>
        </p:txBody>
      </p:sp>
      <p:sp>
        <p:nvSpPr>
          <p:cNvPr id="6" name="文本框 5"/>
          <p:cNvSpPr txBox="1"/>
          <p:nvPr/>
        </p:nvSpPr>
        <p:spPr>
          <a:xfrm>
            <a:off x="162256" y="751344"/>
            <a:ext cx="12029744" cy="58775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(2023</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新课标全国</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2)They also need to be ready to give_____________(interview) in English with international journalists.</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 (2021</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新高考全国</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1</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)The rolling sea of clouds you see once you are at the top will remind you how tiny we ___________ (human) are.</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(2021</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全国甲卷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Supposedly you can do it in two hours, but we stopped at the different gates and ________________ (watchtower) to fake pictures or just to watch the local people going about their daily routines.</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28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7" name="矩形 6"/>
          <p:cNvSpPr/>
          <p:nvPr/>
        </p:nvSpPr>
        <p:spPr>
          <a:xfrm>
            <a:off x="8022590" y="1304290"/>
            <a:ext cx="3916680" cy="6083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211580" y="1254125"/>
            <a:ext cx="2208530"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interviews</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9" name="文本框 8"/>
          <p:cNvSpPr txBox="1"/>
          <p:nvPr/>
        </p:nvSpPr>
        <p:spPr>
          <a:xfrm>
            <a:off x="4598327" y="1699075"/>
            <a:ext cx="7614081" cy="521970"/>
          </a:xfrm>
          <a:prstGeom prst="rect">
            <a:avLst/>
          </a:prstGeom>
          <a:noFill/>
        </p:spPr>
        <p:txBody>
          <a:bodyPr wrap="square">
            <a:spAutoFit/>
          </a:bodyPr>
          <a:lstStyle/>
          <a:p>
            <a:r>
              <a:rPr lang="zh-CN" altLang="en-US" sz="2800" b="1" dirty="0">
                <a:solidFill>
                  <a:srgbClr val="FF0000"/>
                </a:solidFill>
                <a:highlight>
                  <a:srgbClr val="FFFF00"/>
                </a:highlight>
                <a:latin typeface="宋体" panose="02010600030101010101" pitchFamily="2" charset="-122"/>
                <a:ea typeface="宋体" panose="02010600030101010101" pitchFamily="2" charset="-122"/>
                <a:sym typeface="黑体" panose="02010609060101010101" pitchFamily="49" charset="-122"/>
              </a:rPr>
              <a:t>上下文语境</a:t>
            </a:r>
            <a:endParaRPr lang="zh-CN" altLang="en-US" sz="2800" b="1" dirty="0">
              <a:solidFill>
                <a:srgbClr val="FF0000"/>
              </a:solidFill>
              <a:highlight>
                <a:srgbClr val="FFFF00"/>
              </a:highlight>
              <a:latin typeface="宋体" panose="02010600030101010101" pitchFamily="2" charset="-122"/>
              <a:ea typeface="宋体" panose="02010600030101010101" pitchFamily="2" charset="-122"/>
              <a:sym typeface="黑体" panose="02010609060101010101" pitchFamily="49" charset="-122"/>
            </a:endParaRPr>
          </a:p>
        </p:txBody>
      </p:sp>
      <p:sp>
        <p:nvSpPr>
          <p:cNvPr id="11" name="矩形 10"/>
          <p:cNvSpPr/>
          <p:nvPr/>
        </p:nvSpPr>
        <p:spPr>
          <a:xfrm>
            <a:off x="4041140" y="4333240"/>
            <a:ext cx="1653540"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392410" y="2828925"/>
            <a:ext cx="78803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512852" y="3296342"/>
            <a:ext cx="7614081" cy="521970"/>
          </a:xfrm>
          <a:prstGeom prst="rect">
            <a:avLst/>
          </a:prstGeom>
          <a:noFill/>
        </p:spPr>
        <p:txBody>
          <a:bodyPr wrap="square">
            <a:spAutoFit/>
          </a:bodyPr>
          <a:lstStyle/>
          <a:p>
            <a:r>
              <a:rPr lang="en-US" altLang="zh-CN"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________</a:t>
            </a:r>
            <a:r>
              <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前后的词是复数</a:t>
            </a:r>
            <a:endParaRPr lang="zh-CN" altLang="en-US" sz="28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endParaRPr>
          </a:p>
        </p:txBody>
      </p:sp>
      <p:sp>
        <p:nvSpPr>
          <p:cNvPr id="17" name="矩形 16"/>
          <p:cNvSpPr/>
          <p:nvPr/>
        </p:nvSpPr>
        <p:spPr>
          <a:xfrm>
            <a:off x="6096000" y="2828925"/>
            <a:ext cx="640715" cy="3949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6866636" y="2763654"/>
            <a:ext cx="1787006"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humans</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19" name="文本框 18"/>
          <p:cNvSpPr txBox="1"/>
          <p:nvPr/>
        </p:nvSpPr>
        <p:spPr>
          <a:xfrm>
            <a:off x="6096000" y="4197985"/>
            <a:ext cx="2491740" cy="583565"/>
          </a:xfrm>
          <a:prstGeom prst="rect">
            <a:avLst/>
          </a:prstGeom>
          <a:noFill/>
          <a:ln w="9525">
            <a:noFill/>
          </a:ln>
        </p:spPr>
        <p:txBody>
          <a:bodyPr wrap="square">
            <a:spAutoFit/>
          </a:bodyPr>
          <a:lstStyle/>
          <a:p>
            <a:pPr defTabSz="457200"/>
            <a:r>
              <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rPr>
              <a:t>watchtowers</a:t>
            </a:r>
            <a:endParaRPr lang="en-US" altLang="zh-CN" sz="3200" dirty="0">
              <a:solidFill>
                <a:srgbClr val="FF0000"/>
              </a:solidFill>
              <a:latin typeface="Times New Roman" panose="02020603050405020304" charset="0"/>
              <a:ea typeface="Cambria" panose="02040503050406030204" pitchFamily="18" charset="0"/>
              <a:cs typeface="Times New Roman" panose="02020603050405020304" charset="0"/>
            </a:endParaRPr>
          </a:p>
        </p:txBody>
      </p:sp>
      <p:sp>
        <p:nvSpPr>
          <p:cNvPr id="24" name="文本框 23"/>
          <p:cNvSpPr txBox="1"/>
          <p:nvPr/>
        </p:nvSpPr>
        <p:spPr>
          <a:xfrm>
            <a:off x="3935095" y="5691505"/>
            <a:ext cx="3398520" cy="583565"/>
          </a:xfrm>
          <a:prstGeom prst="rect">
            <a:avLst/>
          </a:prstGeom>
          <a:solidFill>
            <a:srgbClr val="FFFF00"/>
          </a:solidFill>
        </p:spPr>
        <p:txBody>
          <a:bodyPr wrap="square">
            <a:spAutoFit/>
          </a:bodyPr>
          <a:lstStyle/>
          <a:p>
            <a:r>
              <a:rPr lang="en-US" altLang="zh-CN" sz="32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n</a:t>
            </a:r>
            <a:r>
              <a:rPr lang="zh-CN" altLang="en-US" sz="32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复数</a:t>
            </a:r>
            <a:r>
              <a:rPr lang="en-US" altLang="zh-CN" sz="32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+and+n</a:t>
            </a:r>
            <a:r>
              <a:rPr lang="zh-CN" altLang="en-US" sz="32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rPr>
              <a:t>复数</a:t>
            </a:r>
            <a:endParaRPr lang="zh-CN" altLang="en-US" sz="3200" b="1" dirty="0">
              <a:solidFill>
                <a:srgbClr val="FF0000"/>
              </a:solidFill>
              <a:highlight>
                <a:srgbClr val="FFFF00"/>
              </a:highlight>
              <a:latin typeface="宋体" panose="02010600030101010101" pitchFamily="2" charset="-122"/>
              <a:ea typeface="宋体" panose="02010600030101010101" pitchFamily="2" charset="-122"/>
              <a:cs typeface="宋体" panose="02010600030101010101" pitchFamily="2" charset="-122"/>
              <a:sym typeface="黑体" panose="02010609060101010101" pitchFamily="49" charset="-122"/>
            </a:endParaRPr>
          </a:p>
        </p:txBody>
      </p:sp>
      <p:sp>
        <p:nvSpPr>
          <p:cNvPr id="2" name="圆角矩形 10"/>
          <p:cNvSpPr/>
          <p:nvPr/>
        </p:nvSpPr>
        <p:spPr>
          <a:xfrm>
            <a:off x="193040" y="124460"/>
            <a:ext cx="2424430" cy="591820"/>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名词单复数</a:t>
            </a:r>
            <a:endPar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17" dur="500"/>
                                        <p:tgtEl>
                                          <p:spTgt spid="8">
                                            <p:txEl>
                                              <p:pRg st="0" end="0"/>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randombar(horizontal)">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randombar(horizontal)">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randombar(horizont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randombar(horizontal)">
                                      <p:cBhvr>
                                        <p:cTn id="45" dur="500"/>
                                        <p:tgtEl>
                                          <p:spTgt spid="19"/>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randombar(horizontal)">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p:bldP spid="11" grpId="0" bldLvl="0" animBg="1"/>
      <p:bldP spid="15" grpId="0" bldLvl="0" animBg="1"/>
      <p:bldP spid="16" grpId="0"/>
      <p:bldP spid="17" grpId="0" bldLvl="0" animBg="1"/>
      <p:bldP spid="18" grpId="0"/>
      <p:bldP spid="19" grpId="0"/>
      <p:bldP spid="24"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85598" y="853438"/>
            <a:ext cx="12029744" cy="50158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(2021</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新高考卷</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As the song goes, this long and winding road “will never disappear”, and it will always stick in the visitor’s memory. It sure does in ____________ (I).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 (2021</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全国乙卷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Ecotourism has ______ (it) origin with the environmental movement of the 1970s. </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 </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(2023</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新课标全国</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I </a:t>
            </a:r>
            <a:r>
              <a:rPr lang="zh-CN" altLang="en-US" sz="3200" dirty="0">
                <a:solidFill>
                  <a:srgbClr val="000000"/>
                </a:solidFill>
                <a:latin typeface="Times New Roman" panose="02020603050405020304" charset="0"/>
                <a:ea typeface="Cambria" panose="02040503050406030204" pitchFamily="18" charset="0"/>
                <a:cs typeface="Times New Roman" panose="02020603050405020304" charset="0"/>
              </a:rPr>
              <a:t>卷</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a:t>
            </a:r>
            <a:r>
              <a:rPr lang="en-US" altLang="zh-CN" sz="3200" dirty="0" err="1">
                <a:solidFill>
                  <a:srgbClr val="000000"/>
                </a:solidFill>
                <a:latin typeface="Times New Roman" panose="02020603050405020304" charset="0"/>
                <a:ea typeface="Cambria" panose="02040503050406030204" pitchFamily="18" charset="0"/>
                <a:cs typeface="Times New Roman" panose="02020603050405020304" charset="0"/>
              </a:rPr>
              <a:t>Nanxiang</a:t>
            </a:r>
            <a:r>
              <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rPr>
              <a:t> aside, the best Xiao long bao have a fine skin, allowing them to be lifted out of the steamer basket without allowing them tearing or spilling any of_________(they) contents.</a:t>
            </a:r>
            <a:endParaRPr lang="en-US" altLang="zh-CN" sz="32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10" name="矩形 9"/>
          <p:cNvSpPr/>
          <p:nvPr/>
        </p:nvSpPr>
        <p:spPr>
          <a:xfrm>
            <a:off x="7549515" y="1397000"/>
            <a:ext cx="3384550" cy="45275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charset="-122"/>
              <a:cs typeface="+mn-cs"/>
            </a:endParaRPr>
          </a:p>
        </p:txBody>
      </p:sp>
      <p:sp>
        <p:nvSpPr>
          <p:cNvPr id="12" name="文本框 11"/>
          <p:cNvSpPr txBox="1"/>
          <p:nvPr/>
        </p:nvSpPr>
        <p:spPr>
          <a:xfrm>
            <a:off x="2196589" y="1849475"/>
            <a:ext cx="1219245" cy="58356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rPr>
              <a:t> </a:t>
            </a:r>
            <a:r>
              <a:rPr kumimoji="0" lang="en-US" altLang="zh-CN" sz="32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mine</a:t>
            </a:r>
            <a:endParaRPr kumimoji="0" lang="en-US" altLang="zh-CN" sz="32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3" name="矩形 12"/>
          <p:cNvSpPr/>
          <p:nvPr/>
        </p:nvSpPr>
        <p:spPr>
          <a:xfrm>
            <a:off x="8096250" y="2889885"/>
            <a:ext cx="1062990" cy="45275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charset="-122"/>
              <a:cs typeface="+mn-cs"/>
            </a:endParaRPr>
          </a:p>
        </p:txBody>
      </p:sp>
      <p:sp>
        <p:nvSpPr>
          <p:cNvPr id="14" name="文本框 13"/>
          <p:cNvSpPr txBox="1"/>
          <p:nvPr/>
        </p:nvSpPr>
        <p:spPr>
          <a:xfrm>
            <a:off x="6330364" y="2758916"/>
            <a:ext cx="1219245" cy="64516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rPr>
              <a:t> </a:t>
            </a:r>
            <a:r>
              <a:rPr kumimoji="0" lang="en-US" altLang="zh-CN" sz="36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its</a:t>
            </a:r>
            <a:endParaRPr kumimoji="0" lang="en-US" altLang="zh-CN" sz="36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5" name="矩形 14"/>
          <p:cNvSpPr/>
          <p:nvPr/>
        </p:nvSpPr>
        <p:spPr>
          <a:xfrm>
            <a:off x="9673590" y="5416550"/>
            <a:ext cx="1517650" cy="45275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charset="-122"/>
              <a:cs typeface="+mn-cs"/>
            </a:endParaRPr>
          </a:p>
        </p:txBody>
      </p:sp>
      <p:sp>
        <p:nvSpPr>
          <p:cNvPr id="16" name="文本框 15"/>
          <p:cNvSpPr txBox="1"/>
          <p:nvPr/>
        </p:nvSpPr>
        <p:spPr>
          <a:xfrm>
            <a:off x="6942810" y="5255116"/>
            <a:ext cx="1219245" cy="64516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rPr>
              <a:t> </a:t>
            </a:r>
            <a:r>
              <a:rPr kumimoji="0" lang="en-US" altLang="zh-CN" sz="36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their</a:t>
            </a:r>
            <a:endParaRPr kumimoji="0" lang="en-US" altLang="zh-CN" sz="36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4" name="圆角矩形 10"/>
          <p:cNvSpPr/>
          <p:nvPr/>
        </p:nvSpPr>
        <p:spPr>
          <a:xfrm>
            <a:off x="285751" y="91745"/>
            <a:ext cx="1561338"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代词</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linds(horizont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linds(horizontal)">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2" grpId="0"/>
      <p:bldP spid="13" grpId="0" bldLvl="0" animBg="1"/>
      <p:bldP spid="14" grpId="0"/>
      <p:bldP spid="15" grpId="0" bldLvl="0" animBg="1"/>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0"/>
          <p:cNvSpPr/>
          <p:nvPr/>
        </p:nvSpPr>
        <p:spPr>
          <a:xfrm>
            <a:off x="285750" y="91745"/>
            <a:ext cx="3571875"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连词</a:t>
            </a:r>
            <a:r>
              <a:rPr kumimoji="0" lang="en-US" altLang="zh-CN"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定语从句</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17" name="文本框 16"/>
          <p:cNvSpPr txBox="1"/>
          <p:nvPr/>
        </p:nvSpPr>
        <p:spPr>
          <a:xfrm>
            <a:off x="408940" y="1305065"/>
            <a:ext cx="11877195" cy="15684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1.(2022</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年全国甲卷语法填空</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)On the 1,100. Kilometer journey, the man Cao </a:t>
            </a:r>
            <a:r>
              <a:rPr kumimoji="0" lang="en-US" altLang="zh-CN" sz="3200" b="0" i="0" u="none" strike="noStrike" kern="1200" cap="none" spc="0" normalizeH="0" baseline="0" noProof="0" dirty="0" err="1">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Shengkang</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_______________ lost his eyesight at the age of eight in a car accident, crossed 40 cities and counties in three province.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20" name="文本框 19"/>
          <p:cNvSpPr txBox="1"/>
          <p:nvPr/>
        </p:nvSpPr>
        <p:spPr>
          <a:xfrm>
            <a:off x="256693" y="3852529"/>
            <a:ext cx="11877195" cy="1076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2.(2022</a:t>
            </a:r>
            <a:r>
              <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年北京卷</a:t>
            </a:r>
            <a:r>
              <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)That includes cups, bottles, and bags, most of ________ are only good for one use. </a:t>
            </a:r>
            <a:endParaRPr kumimoji="0" lang="en-US" altLang="zh-CN" sz="32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28" name="文本框 27"/>
          <p:cNvSpPr txBox="1"/>
          <p:nvPr/>
        </p:nvSpPr>
        <p:spPr>
          <a:xfrm>
            <a:off x="4012565" y="1873693"/>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29" name="文本框 28"/>
          <p:cNvSpPr txBox="1"/>
          <p:nvPr/>
        </p:nvSpPr>
        <p:spPr>
          <a:xfrm>
            <a:off x="3892247" y="2307135"/>
            <a:ext cx="593538"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51" name="矩形 50"/>
          <p:cNvSpPr/>
          <p:nvPr/>
        </p:nvSpPr>
        <p:spPr>
          <a:xfrm>
            <a:off x="7112000" y="1905635"/>
            <a:ext cx="72580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2" name="矩形 51"/>
          <p:cNvSpPr/>
          <p:nvPr/>
        </p:nvSpPr>
        <p:spPr>
          <a:xfrm>
            <a:off x="4253230" y="2411730"/>
            <a:ext cx="129222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54" name="直接连接符 53"/>
          <p:cNvCxnSpPr/>
          <p:nvPr/>
        </p:nvCxnSpPr>
        <p:spPr>
          <a:xfrm flipV="1">
            <a:off x="7993869" y="2286473"/>
            <a:ext cx="3960495" cy="2032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a:endCxn id="20" idx="2"/>
          </p:cNvCxnSpPr>
          <p:nvPr/>
        </p:nvCxnSpPr>
        <p:spPr>
          <a:xfrm>
            <a:off x="256540" y="4910371"/>
            <a:ext cx="5938520" cy="1841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4177665" y="3982085"/>
            <a:ext cx="1455420"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65" name="矩形 64"/>
          <p:cNvSpPr/>
          <p:nvPr/>
        </p:nvSpPr>
        <p:spPr>
          <a:xfrm>
            <a:off x="1967230" y="4491990"/>
            <a:ext cx="70421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66" name="文本框 65"/>
          <p:cNvSpPr txBox="1"/>
          <p:nvPr/>
        </p:nvSpPr>
        <p:spPr>
          <a:xfrm>
            <a:off x="9118824" y="3886329"/>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67" name="文本框 66"/>
          <p:cNvSpPr txBox="1"/>
          <p:nvPr/>
        </p:nvSpPr>
        <p:spPr>
          <a:xfrm>
            <a:off x="6316798" y="4348924"/>
            <a:ext cx="593538"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3" name="文本框 2"/>
          <p:cNvSpPr txBox="1"/>
          <p:nvPr/>
        </p:nvSpPr>
        <p:spPr>
          <a:xfrm>
            <a:off x="4804410" y="1766570"/>
            <a:ext cx="1989455" cy="6451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who</a:t>
            </a:r>
            <a:endParaRPr kumimoji="0" lang="zh-CN" altLang="en-US" sz="36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endParaRPr>
          </a:p>
        </p:txBody>
      </p:sp>
      <p:sp>
        <p:nvSpPr>
          <p:cNvPr id="4" name="文本框 3"/>
          <p:cNvSpPr txBox="1"/>
          <p:nvPr/>
        </p:nvSpPr>
        <p:spPr>
          <a:xfrm>
            <a:off x="408305" y="4491990"/>
            <a:ext cx="1104900" cy="317500"/>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which</a:t>
            </a:r>
            <a:endParaRPr kumimoji="0" lang="zh-CN" altLang="en-US" sz="18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randombar(horizontal)">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randombar(horizontal)">
                                      <p:cBhvr>
                                        <p:cTn id="12" dur="500"/>
                                        <p:tgtEl>
                                          <p:spTgt spid="51"/>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randombar(horizontal)">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randombar(horizontal)">
                                      <p:cBhvr>
                                        <p:cTn id="20" dur="500"/>
                                        <p:tgtEl>
                                          <p:spTgt spid="29"/>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randombar(horizontal)">
                                      <p:cBhvr>
                                        <p:cTn id="23" dur="500"/>
                                        <p:tgtEl>
                                          <p:spTgt spid="2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randombar(horizontal)">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randombar(horizontal)">
                                      <p:cBhvr>
                                        <p:cTn id="33" dur="500"/>
                                        <p:tgtEl>
                                          <p:spTgt spid="60"/>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64"/>
                                        </p:tgtEl>
                                        <p:attrNameLst>
                                          <p:attrName>style.visibility</p:attrName>
                                        </p:attrNameLst>
                                      </p:cBhvr>
                                      <p:to>
                                        <p:strVal val="visible"/>
                                      </p:to>
                                    </p:set>
                                    <p:animEffect transition="in" filter="randombar(horizontal)">
                                      <p:cBhvr>
                                        <p:cTn id="38" dur="500"/>
                                        <p:tgtEl>
                                          <p:spTgt spid="64"/>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5"/>
                                        </p:tgtEl>
                                        <p:attrNameLst>
                                          <p:attrName>style.visibility</p:attrName>
                                        </p:attrNameLst>
                                      </p:cBhvr>
                                      <p:to>
                                        <p:strVal val="visible"/>
                                      </p:to>
                                    </p:set>
                                    <p:animEffect transition="in" filter="randombar(horizontal)">
                                      <p:cBhvr>
                                        <p:cTn id="41" dur="500"/>
                                        <p:tgtEl>
                                          <p:spTgt spid="65"/>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66"/>
                                        </p:tgtEl>
                                        <p:attrNameLst>
                                          <p:attrName>style.visibility</p:attrName>
                                        </p:attrNameLst>
                                      </p:cBhvr>
                                      <p:to>
                                        <p:strVal val="visible"/>
                                      </p:to>
                                    </p:set>
                                    <p:animEffect transition="in" filter="randombar(horizontal)">
                                      <p:cBhvr>
                                        <p:cTn id="46" dur="500"/>
                                        <p:tgtEl>
                                          <p:spTgt spid="66"/>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randombar(horizontal)">
                                      <p:cBhvr>
                                        <p:cTn id="49" dur="500"/>
                                        <p:tgtEl>
                                          <p:spTgt spid="67"/>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randombar(horizontal)">
                                      <p:cBhvr>
                                        <p:cTn id="5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51" grpId="0" bldLvl="0" animBg="1"/>
      <p:bldP spid="52" grpId="0" bldLvl="0" animBg="1"/>
      <p:bldP spid="64" grpId="0" bldLvl="0" animBg="1"/>
      <p:bldP spid="65" grpId="0" bldLvl="0" animBg="1"/>
      <p:bldP spid="66" grpId="0"/>
      <p:bldP spid="67" grpId="0"/>
      <p:bldP spid="3"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10"/>
          <p:cNvSpPr/>
          <p:nvPr/>
        </p:nvSpPr>
        <p:spPr>
          <a:xfrm>
            <a:off x="285750" y="91745"/>
            <a:ext cx="4322826"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连词</a:t>
            </a:r>
            <a:r>
              <a:rPr kumimoji="0" lang="en-US" altLang="zh-CN"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名词性从句</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7" name="文本框 6"/>
          <p:cNvSpPr txBox="1"/>
          <p:nvPr/>
        </p:nvSpPr>
        <p:spPr>
          <a:xfrm>
            <a:off x="157402" y="877943"/>
            <a:ext cx="11877195" cy="8299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)Cobb, for her party, started to ask conference organizers who invited her to speak __________ she could do so remotely; about three-quarters of the time, they agreed.</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23" name="文本框 22"/>
          <p:cNvSpPr txBox="1"/>
          <p:nvPr/>
        </p:nvSpPr>
        <p:spPr>
          <a:xfrm>
            <a:off x="157402" y="1989043"/>
            <a:ext cx="11877195" cy="829945"/>
          </a:xfrm>
          <a:prstGeom prst="rect">
            <a:avLst/>
          </a:prstGeom>
          <a:noFill/>
          <a:ln>
            <a:noFill/>
          </a:ln>
        </p:spPr>
        <p:txBody>
          <a:bodyPr wrap="square">
            <a:spAutoFit/>
          </a:bodyPr>
          <a:lstStyle/>
          <a:p>
            <a:pPr lvl="0">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rPr>
              <a:t>(2024</a:t>
            </a:r>
            <a:r>
              <a:rPr lang="zh-CN" altLang="en-US" sz="2400" dirty="0">
                <a:solidFill>
                  <a:srgbClr val="000000"/>
                </a:solidFill>
                <a:latin typeface="Times New Roman" panose="02020603050405020304" charset="0"/>
                <a:ea typeface="Cambria" panose="02040503050406030204" pitchFamily="18" charset="0"/>
                <a:cs typeface="Times New Roman" panose="02020603050405020304" charset="0"/>
              </a:rPr>
              <a:t>全国甲</a:t>
            </a:r>
            <a:r>
              <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rPr>
              <a:t>)On a cool, starry night in mid-September 1870, four men relaxed before a campfire along the Firehole River in___________ is now northwestern Wyoming. </a:t>
            </a: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24" name="文本框 23"/>
          <p:cNvSpPr txBox="1"/>
          <p:nvPr/>
        </p:nvSpPr>
        <p:spPr>
          <a:xfrm>
            <a:off x="157401" y="3060652"/>
            <a:ext cx="11877195" cy="8299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(2019 </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年全国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I)While they are rare north of 88°, there is evidence_______ they range all the way across the Arctic, and as far south as James Bay in Canada.</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25" name="文本框 24"/>
          <p:cNvSpPr txBox="1"/>
          <p:nvPr/>
        </p:nvSpPr>
        <p:spPr>
          <a:xfrm>
            <a:off x="85645" y="4103807"/>
            <a:ext cx="11877195" cy="1198880"/>
          </a:xfrm>
          <a:prstGeom prst="rect">
            <a:avLst/>
          </a:prstGeom>
          <a:noFill/>
        </p:spPr>
        <p:txBody>
          <a:bodyPr wrap="square">
            <a:spAutoFit/>
          </a:bodyPr>
          <a:lstStyle/>
          <a:p>
            <a:pPr lvl="0">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4.</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rPr>
              <a:t>(2024</a:t>
            </a:r>
            <a:r>
              <a:rPr lang="zh-CN" altLang="en-US" sz="2400" dirty="0">
                <a:solidFill>
                  <a:srgbClr val="000000"/>
                </a:solidFill>
                <a:latin typeface="Times New Roman" panose="02020603050405020304" charset="0"/>
                <a:ea typeface="Cambria" panose="02040503050406030204" pitchFamily="18" charset="0"/>
                <a:cs typeface="Times New Roman" panose="02020603050405020304" charset="0"/>
              </a:rPr>
              <a:t>浙江</a:t>
            </a:r>
            <a:r>
              <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rPr>
              <a:t>) If most of their customers are happy to buy larger quantities, that’s _________they’ll promote. But that leaves the solo (</a:t>
            </a:r>
            <a:r>
              <a:rPr lang="zh-CN" altLang="en-US" sz="2400" dirty="0">
                <a:solidFill>
                  <a:srgbClr val="000000"/>
                </a:solidFill>
                <a:latin typeface="Times New Roman" panose="02020603050405020304" charset="0"/>
                <a:ea typeface="Cambria" panose="02040503050406030204" pitchFamily="18" charset="0"/>
                <a:cs typeface="Times New Roman" panose="02020603050405020304" charset="0"/>
              </a:rPr>
              <a:t>单独</a:t>
            </a:r>
            <a:r>
              <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rPr>
              <a:t>) customers out of pocket and disappointed.</a:t>
            </a:r>
            <a:endParaRPr lang="en-US" altLang="zh-CN" sz="2400" dirty="0">
              <a:solidFill>
                <a:srgbClr val="000000"/>
              </a:solidFill>
              <a:latin typeface="Times New Roman" panose="02020603050405020304" charset="0"/>
              <a:ea typeface="Cambria" panose="02040503050406030204" pitchFamily="18" charset="0"/>
              <a:cs typeface="Times New Roman" panose="02020603050405020304" charset="0"/>
            </a:endParaRPr>
          </a:p>
        </p:txBody>
      </p:sp>
      <p:sp>
        <p:nvSpPr>
          <p:cNvPr id="5" name="文本框 4"/>
          <p:cNvSpPr txBox="1"/>
          <p:nvPr/>
        </p:nvSpPr>
        <p:spPr>
          <a:xfrm>
            <a:off x="156765" y="5516479"/>
            <a:ext cx="11517364" cy="829945"/>
          </a:xfrm>
          <a:prstGeom prst="rect">
            <a:avLst/>
          </a:prstGeom>
          <a:noFill/>
        </p:spPr>
        <p:txBody>
          <a:bodyPr wrap="square">
            <a:spAutoFit/>
          </a:bodyPr>
          <a:lstStyle/>
          <a:p>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5.</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)_________ is so breathtaking about the experience is the out-of-this-world scenes.</a:t>
            </a:r>
            <a:endParaRPr lang="zh-CN" altLang="en-US" dirty="0">
              <a:latin typeface="Times New Roman" panose="02020603050405020304" charset="0"/>
              <a:cs typeface="Times New Roman" panose="02020603050405020304" charset="0"/>
            </a:endParaRPr>
          </a:p>
        </p:txBody>
      </p:sp>
      <p:sp>
        <p:nvSpPr>
          <p:cNvPr id="11" name="矩形 10"/>
          <p:cNvSpPr/>
          <p:nvPr/>
        </p:nvSpPr>
        <p:spPr>
          <a:xfrm>
            <a:off x="5910580" y="926465"/>
            <a:ext cx="491490" cy="3562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5" name="矩形 14"/>
          <p:cNvSpPr/>
          <p:nvPr/>
        </p:nvSpPr>
        <p:spPr>
          <a:xfrm>
            <a:off x="3074670" y="1351280"/>
            <a:ext cx="1118870"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6" name="直接连接符 15"/>
          <p:cNvCxnSpPr/>
          <p:nvPr/>
        </p:nvCxnSpPr>
        <p:spPr>
          <a:xfrm>
            <a:off x="6787247" y="1302333"/>
            <a:ext cx="4965338"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8479103" y="473886"/>
            <a:ext cx="6071546"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000000"/>
                </a:solidFill>
                <a:effectLst/>
                <a:highlight>
                  <a:srgbClr val="FFFF00"/>
                </a:highlight>
                <a:uLnTx/>
                <a:uFillTx/>
                <a:latin typeface="华文新魏" panose="02010800040101010101" pitchFamily="2" charset="-122"/>
                <a:ea typeface="华文新魏" panose="02010800040101010101" pitchFamily="2" charset="-122"/>
                <a:cs typeface="Times New Roman" panose="02020603050405020304" charset="0"/>
              </a:rPr>
              <a:t>ask sb to do </a:t>
            </a:r>
            <a:r>
              <a:rPr kumimoji="0" lang="en-US" altLang="zh-CN" sz="2400" b="1" i="0" u="none" strike="noStrike" kern="1200" cap="none" spc="0" normalizeH="0" baseline="0" noProof="0" dirty="0" err="1">
                <a:ln>
                  <a:noFill/>
                </a:ln>
                <a:solidFill>
                  <a:srgbClr val="000000"/>
                </a:solidFill>
                <a:effectLst/>
                <a:highlight>
                  <a:srgbClr val="FFFF00"/>
                </a:highlight>
                <a:uLnTx/>
                <a:uFillTx/>
                <a:latin typeface="华文新魏" panose="02010800040101010101" pitchFamily="2" charset="-122"/>
                <a:ea typeface="华文新魏" panose="02010800040101010101" pitchFamily="2" charset="-122"/>
                <a:cs typeface="Times New Roman" panose="02020603050405020304" charset="0"/>
              </a:rPr>
              <a:t>sth</a:t>
            </a:r>
            <a:endParaRPr kumimoji="0" lang="en-US" altLang="zh-CN" sz="2400" b="1" i="0" u="none" strike="noStrike" kern="1200" cap="none" spc="0" normalizeH="0" baseline="0" noProof="0" dirty="0" err="1">
              <a:ln>
                <a:noFill/>
              </a:ln>
              <a:solidFill>
                <a:srgbClr val="000000"/>
              </a:solidFill>
              <a:effectLst/>
              <a:highlight>
                <a:srgbClr val="FFFF00"/>
              </a:highlight>
              <a:uLnTx/>
              <a:uFillTx/>
              <a:latin typeface="华文新魏" panose="02010800040101010101" pitchFamily="2" charset="-122"/>
              <a:ea typeface="华文新魏" panose="02010800040101010101" pitchFamily="2" charset="-122"/>
              <a:cs typeface="Times New Roman" panose="02020603050405020304" charset="0"/>
            </a:endParaRPr>
          </a:p>
        </p:txBody>
      </p:sp>
      <p:sp>
        <p:nvSpPr>
          <p:cNvPr id="19" name="文本框 18"/>
          <p:cNvSpPr txBox="1"/>
          <p:nvPr/>
        </p:nvSpPr>
        <p:spPr>
          <a:xfrm>
            <a:off x="1079661" y="1191570"/>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20" name="文本框 19"/>
          <p:cNvSpPr txBox="1"/>
          <p:nvPr/>
        </p:nvSpPr>
        <p:spPr>
          <a:xfrm>
            <a:off x="5536565" y="1195705"/>
            <a:ext cx="671195"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21" name="文本框 20"/>
          <p:cNvSpPr txBox="1"/>
          <p:nvPr/>
        </p:nvSpPr>
        <p:spPr>
          <a:xfrm>
            <a:off x="5910839" y="1614057"/>
            <a:ext cx="6123755" cy="829945"/>
          </a:xfrm>
          <a:prstGeom prst="rect">
            <a:avLst/>
          </a:prstGeom>
          <a:noFill/>
        </p:spPr>
        <p:txBody>
          <a:bodyPr wrap="square">
            <a:spAutoFit/>
          </a:bodyPr>
          <a:lstStyle/>
          <a:p>
            <a:pPr lvl="0">
              <a:defRPr/>
            </a:pPr>
            <a:r>
              <a:rPr kumimoji="0" lang="zh-CN" altLang="en-US"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宾语从句</a:t>
            </a:r>
            <a:r>
              <a:rPr kumimoji="0" lang="en-US" altLang="zh-CN"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动词</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（宾语从句）</a:t>
            </a:r>
            <a:endPar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
        <p:nvSpPr>
          <p:cNvPr id="22" name="文本框 21"/>
          <p:cNvSpPr txBox="1"/>
          <p:nvPr/>
        </p:nvSpPr>
        <p:spPr>
          <a:xfrm>
            <a:off x="1730156" y="1224606"/>
            <a:ext cx="1073584"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what</a:t>
            </a:r>
            <a:endParaRPr kumimoji="0" lang="zh-CN" altLang="en-US" sz="18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endParaRPr>
          </a:p>
        </p:txBody>
      </p:sp>
      <p:sp>
        <p:nvSpPr>
          <p:cNvPr id="6" name="矩形 5"/>
          <p:cNvSpPr/>
          <p:nvPr/>
        </p:nvSpPr>
        <p:spPr>
          <a:xfrm>
            <a:off x="4424045" y="2463165"/>
            <a:ext cx="362585"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文本框 8"/>
          <p:cNvSpPr txBox="1"/>
          <p:nvPr/>
        </p:nvSpPr>
        <p:spPr>
          <a:xfrm>
            <a:off x="4845685" y="2339975"/>
            <a:ext cx="805815"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10" name="文本框 9"/>
          <p:cNvSpPr txBox="1"/>
          <p:nvPr/>
        </p:nvSpPr>
        <p:spPr>
          <a:xfrm>
            <a:off x="10097513" y="2340009"/>
            <a:ext cx="593538"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12" name="文本框 11"/>
          <p:cNvSpPr txBox="1"/>
          <p:nvPr/>
        </p:nvSpPr>
        <p:spPr>
          <a:xfrm>
            <a:off x="5225663" y="2318884"/>
            <a:ext cx="1073584"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what</a:t>
            </a:r>
            <a:endParaRPr kumimoji="0" lang="zh-CN" altLang="en-US" sz="18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endParaRPr>
          </a:p>
        </p:txBody>
      </p:sp>
      <p:sp>
        <p:nvSpPr>
          <p:cNvPr id="13" name="文本框 12"/>
          <p:cNvSpPr txBox="1"/>
          <p:nvPr/>
        </p:nvSpPr>
        <p:spPr>
          <a:xfrm>
            <a:off x="5993963" y="2682562"/>
            <a:ext cx="6123755" cy="460375"/>
          </a:xfrm>
          <a:prstGeom prst="rect">
            <a:avLst/>
          </a:prstGeom>
          <a:noFill/>
        </p:spPr>
        <p:txBody>
          <a:bodyPr wrap="square">
            <a:spAutoFit/>
          </a:bodyPr>
          <a:lstStyle/>
          <a:p>
            <a:pPr lvl="0">
              <a:defRPr/>
            </a:pPr>
            <a:r>
              <a:rPr kumimoji="0" lang="zh-CN" altLang="en-US"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宾语从句</a:t>
            </a:r>
            <a:r>
              <a:rPr kumimoji="0" lang="en-US" altLang="zh-CN"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a:t>
            </a:r>
            <a:r>
              <a:rPr lang="zh-CN" altLang="en-US" sz="2400" b="1" noProof="0"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介</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词</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（宾语从句）</a:t>
            </a:r>
            <a:endPar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endParaRPr>
          </a:p>
        </p:txBody>
      </p:sp>
      <p:sp>
        <p:nvSpPr>
          <p:cNvPr id="32" name="矩形 31"/>
          <p:cNvSpPr/>
          <p:nvPr/>
        </p:nvSpPr>
        <p:spPr>
          <a:xfrm>
            <a:off x="7506335" y="3136900"/>
            <a:ext cx="1191895"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3" name="文本框 32"/>
          <p:cNvSpPr txBox="1"/>
          <p:nvPr/>
        </p:nvSpPr>
        <p:spPr>
          <a:xfrm>
            <a:off x="8759203" y="3037780"/>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34" name="文本框 33"/>
          <p:cNvSpPr txBox="1"/>
          <p:nvPr/>
        </p:nvSpPr>
        <p:spPr>
          <a:xfrm>
            <a:off x="7954326" y="3363829"/>
            <a:ext cx="593538"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35" name="文本框 34"/>
          <p:cNvSpPr txBox="1"/>
          <p:nvPr/>
        </p:nvSpPr>
        <p:spPr>
          <a:xfrm>
            <a:off x="2251291" y="3764704"/>
            <a:ext cx="5702466" cy="737235"/>
          </a:xfrm>
          <a:prstGeom prst="rect">
            <a:avLst/>
          </a:prstGeom>
          <a:noFill/>
        </p:spPr>
        <p:txBody>
          <a:bodyPr wrap="square">
            <a:spAutoFit/>
          </a:bodyPr>
          <a:lstStyle/>
          <a:p>
            <a:pPr lvl="0">
              <a:defRPr/>
            </a:pPr>
            <a:r>
              <a:rPr kumimoji="0" lang="zh-CN" altLang="en-US"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同位语从句：</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抽象名词</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同位语从句</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endPar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
        <p:nvSpPr>
          <p:cNvPr id="36" name="文本框 35"/>
          <p:cNvSpPr txBox="1"/>
          <p:nvPr/>
        </p:nvSpPr>
        <p:spPr>
          <a:xfrm>
            <a:off x="9074150" y="3067685"/>
            <a:ext cx="1144905" cy="450215"/>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that</a:t>
            </a:r>
            <a:endParaRPr kumimoji="0" lang="zh-CN" altLang="en-US" sz="18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endParaRPr>
          </a:p>
        </p:txBody>
      </p:sp>
      <p:sp>
        <p:nvSpPr>
          <p:cNvPr id="14" name="矩形 13"/>
          <p:cNvSpPr/>
          <p:nvPr/>
        </p:nvSpPr>
        <p:spPr>
          <a:xfrm>
            <a:off x="9410700" y="4149725"/>
            <a:ext cx="886460"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文本框 16"/>
          <p:cNvSpPr txBox="1"/>
          <p:nvPr/>
        </p:nvSpPr>
        <p:spPr>
          <a:xfrm>
            <a:off x="-106379" y="4495939"/>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26" name="文本框 25"/>
          <p:cNvSpPr txBox="1"/>
          <p:nvPr/>
        </p:nvSpPr>
        <p:spPr>
          <a:xfrm>
            <a:off x="3260090" y="4422140"/>
            <a:ext cx="748030" cy="531495"/>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27" name="文本框 26"/>
          <p:cNvSpPr txBox="1"/>
          <p:nvPr/>
        </p:nvSpPr>
        <p:spPr>
          <a:xfrm>
            <a:off x="523077" y="4533900"/>
            <a:ext cx="1073584"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that</a:t>
            </a:r>
            <a:endParaRPr kumimoji="0" lang="zh-CN" altLang="en-US" sz="18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endParaRPr>
          </a:p>
        </p:txBody>
      </p:sp>
      <p:sp>
        <p:nvSpPr>
          <p:cNvPr id="41" name="文本框 40"/>
          <p:cNvSpPr txBox="1"/>
          <p:nvPr/>
        </p:nvSpPr>
        <p:spPr>
          <a:xfrm>
            <a:off x="1804170" y="4912660"/>
            <a:ext cx="5702466" cy="460375"/>
          </a:xfrm>
          <a:prstGeom prst="rect">
            <a:avLst/>
          </a:prstGeom>
          <a:noFill/>
        </p:spPr>
        <p:txBody>
          <a:bodyPr wrap="square">
            <a:spAutoFit/>
          </a:bodyPr>
          <a:lstStyle/>
          <a:p>
            <a:pPr lvl="0">
              <a:defRPr/>
            </a:pP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表语从句：</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be/</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系动词</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（表语从句）</a:t>
            </a:r>
            <a:endPar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endParaRPr>
          </a:p>
        </p:txBody>
      </p:sp>
      <p:sp>
        <p:nvSpPr>
          <p:cNvPr id="28" name="矩形 27"/>
          <p:cNvSpPr/>
          <p:nvPr/>
        </p:nvSpPr>
        <p:spPr>
          <a:xfrm>
            <a:off x="4670877" y="5535799"/>
            <a:ext cx="360211" cy="366782"/>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矩形 28"/>
          <p:cNvSpPr/>
          <p:nvPr/>
        </p:nvSpPr>
        <p:spPr>
          <a:xfrm>
            <a:off x="9594215" y="5595620"/>
            <a:ext cx="33337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0" name="文本框 29"/>
          <p:cNvSpPr txBox="1"/>
          <p:nvPr/>
        </p:nvSpPr>
        <p:spPr>
          <a:xfrm>
            <a:off x="3106585" y="5485795"/>
            <a:ext cx="651647" cy="5835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31" name="文本框 30"/>
          <p:cNvSpPr txBox="1"/>
          <p:nvPr/>
        </p:nvSpPr>
        <p:spPr>
          <a:xfrm>
            <a:off x="9291320" y="5459730"/>
            <a:ext cx="364490" cy="628650"/>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Pct val="100000"/>
              <a:buFontTx/>
              <a:buNone/>
              <a:defRPr/>
            </a:pPr>
            <a:r>
              <a:rPr kumimoji="0" lang="en-US" altLang="zh-CN"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rPr>
              <a:t>】</a:t>
            </a:r>
            <a:endParaRPr kumimoji="0" lang="zh-CN" altLang="en-US" sz="3200" b="1"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n-cs"/>
            </a:endParaRPr>
          </a:p>
        </p:txBody>
      </p:sp>
      <p:sp>
        <p:nvSpPr>
          <p:cNvPr id="38" name="文本框 37"/>
          <p:cNvSpPr txBox="1"/>
          <p:nvPr/>
        </p:nvSpPr>
        <p:spPr>
          <a:xfrm>
            <a:off x="3478084" y="5524078"/>
            <a:ext cx="1073584"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Times New Roman" panose="02020603050405020304" charset="0"/>
              </a:rPr>
              <a:t>what</a:t>
            </a:r>
            <a:endParaRPr kumimoji="0" lang="zh-CN" altLang="en-US" sz="18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endParaRPr>
          </a:p>
        </p:txBody>
      </p:sp>
      <p:sp>
        <p:nvSpPr>
          <p:cNvPr id="39" name="文本框 38"/>
          <p:cNvSpPr txBox="1"/>
          <p:nvPr/>
        </p:nvSpPr>
        <p:spPr>
          <a:xfrm>
            <a:off x="3018087" y="6135183"/>
            <a:ext cx="5702466" cy="460375"/>
          </a:xfrm>
          <a:prstGeom prst="rect">
            <a:avLst/>
          </a:prstGeom>
          <a:noFill/>
        </p:spPr>
        <p:txBody>
          <a:bodyPr wrap="square">
            <a:spAutoFit/>
          </a:bodyPr>
          <a:lstStyle/>
          <a:p>
            <a:pPr lvl="0">
              <a:defRPr/>
            </a:pP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主语从句</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（主语从句）</a:t>
            </a:r>
            <a:r>
              <a:rPr lang="en-US" altLang="zh-CN"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 be </a:t>
            </a:r>
            <a:r>
              <a:rPr lang="zh-CN" altLang="en-US" sz="2400" b="1" dirty="0">
                <a:solidFill>
                  <a:srgbClr val="000000"/>
                </a:solidFill>
                <a:highlight>
                  <a:srgbClr val="FFFF00"/>
                </a:highlight>
                <a:latin typeface="宋体" panose="02010600030101010101" pitchFamily="2" charset="-122"/>
                <a:ea typeface="宋体" panose="02010600030101010101" pitchFamily="2" charset="-122"/>
                <a:cs typeface="宋体" panose="02010600030101010101" pitchFamily="2" charset="-122"/>
              </a:rPr>
              <a:t>动词</a:t>
            </a:r>
            <a:endParaRPr kumimoji="0" lang="zh-CN" altLang="en-US" sz="2400" b="1" i="0" u="none" strike="noStrike" kern="1200" cap="none" spc="0" normalizeH="0" baseline="0" noProof="0" dirty="0">
              <a:ln>
                <a:noFill/>
              </a:ln>
              <a:solidFill>
                <a:srgbClr val="00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randombar(horizontal)">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randombar(horizontal)">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randombar(horizontal)">
                                      <p:cBhvr>
                                        <p:cTn id="25" dur="500"/>
                                        <p:tgtEl>
                                          <p:spTgt spid="19"/>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randombar(horizontal)">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randombar(horizontal)">
                                      <p:cBhvr>
                                        <p:cTn id="33" dur="5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randombar(horizontal)">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randombar(horizontal)">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randombar(horizontal)">
                                      <p:cBhvr>
                                        <p:cTn id="48" dur="500"/>
                                        <p:tgtEl>
                                          <p:spTgt spid="9"/>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randombar(horizontal)">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randombar(horizontal)">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randombar(horizontal)">
                                      <p:cBhvr>
                                        <p:cTn id="61" dur="500"/>
                                        <p:tgtEl>
                                          <p:spTgt spid="12"/>
                                        </p:tgtEl>
                                      </p:cBhvr>
                                    </p:animEffect>
                                  </p:childTnLst>
                                </p:cTn>
                              </p:par>
                            </p:childTnLst>
                          </p:cTn>
                        </p:par>
                        <p:par>
                          <p:cTn id="62" fill="hold">
                            <p:stCondLst>
                              <p:cond delay="500"/>
                            </p:stCondLst>
                            <p:childTnLst>
                              <p:par>
                                <p:cTn id="63" presetID="14" presetClass="entr" presetSubtype="1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randombar(horizontal)">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14" presetClass="entr" presetSubtype="10" fill="hold" grpId="0" nodeType="click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randombar(horizontal)">
                                      <p:cBhvr>
                                        <p:cTn id="70" dur="500"/>
                                        <p:tgtEl>
                                          <p:spTgt spid="33"/>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randombar(horizontal)">
                                      <p:cBhvr>
                                        <p:cTn id="73" dur="500"/>
                                        <p:tgtEl>
                                          <p:spTgt spid="34"/>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grpId="0" nodeType="click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randombar(horizontal)">
                                      <p:cBhvr>
                                        <p:cTn id="78" dur="500"/>
                                        <p:tgtEl>
                                          <p:spTgt spid="35"/>
                                        </p:tgtEl>
                                      </p:cBhvr>
                                    </p:animEffect>
                                  </p:childTnLst>
                                </p:cTn>
                              </p:par>
                            </p:childTnLst>
                          </p:cTn>
                        </p:par>
                      </p:childTnLst>
                    </p:cTn>
                  </p:par>
                  <p:par>
                    <p:cTn id="79" fill="hold">
                      <p:stCondLst>
                        <p:cond delay="indefinite"/>
                      </p:stCondLst>
                      <p:childTnLst>
                        <p:par>
                          <p:cTn id="80" fill="hold">
                            <p:stCondLst>
                              <p:cond delay="0"/>
                            </p:stCondLst>
                            <p:childTnLst>
                              <p:par>
                                <p:cTn id="81" presetID="14" presetClass="entr" presetSubtype="1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randombar(horizontal)">
                                      <p:cBhvr>
                                        <p:cTn id="83" dur="500"/>
                                        <p:tgtEl>
                                          <p:spTgt spid="36"/>
                                        </p:tgtEl>
                                      </p:cBhvr>
                                    </p:animEffect>
                                  </p:childTnLst>
                                </p:cTn>
                              </p:par>
                            </p:childTnLst>
                          </p:cTn>
                        </p:par>
                      </p:childTnLst>
                    </p:cTn>
                  </p:par>
                  <p:par>
                    <p:cTn id="84" fill="hold">
                      <p:stCondLst>
                        <p:cond delay="indefinite"/>
                      </p:stCondLst>
                      <p:childTnLst>
                        <p:par>
                          <p:cTn id="85" fill="hold">
                            <p:stCondLst>
                              <p:cond delay="0"/>
                            </p:stCondLst>
                            <p:childTnLst>
                              <p:par>
                                <p:cTn id="86" presetID="14" presetClass="entr" presetSubtype="10" fill="hold" grpId="0" nodeType="clickEffect">
                                  <p:stCondLst>
                                    <p:cond delay="0"/>
                                  </p:stCondLst>
                                  <p:childTnLst>
                                    <p:set>
                                      <p:cBhvr>
                                        <p:cTn id="87" dur="1" fill="hold">
                                          <p:stCondLst>
                                            <p:cond delay="0"/>
                                          </p:stCondLst>
                                        </p:cTn>
                                        <p:tgtEl>
                                          <p:spTgt spid="14"/>
                                        </p:tgtEl>
                                        <p:attrNameLst>
                                          <p:attrName>style.visibility</p:attrName>
                                        </p:attrNameLst>
                                      </p:cBhvr>
                                      <p:to>
                                        <p:strVal val="visible"/>
                                      </p:to>
                                    </p:set>
                                    <p:animEffect transition="in" filter="randombar(horizontal)">
                                      <p:cBhvr>
                                        <p:cTn id="88" dur="500"/>
                                        <p:tgtEl>
                                          <p:spTgt spid="14"/>
                                        </p:tgtEl>
                                      </p:cBhvr>
                                    </p:animEffec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randombar(horizontal)">
                                      <p:cBhvr>
                                        <p:cTn id="93" dur="500"/>
                                        <p:tgtEl>
                                          <p:spTgt spid="17"/>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Effect transition="in" filter="randombar(horizontal)">
                                      <p:cBhvr>
                                        <p:cTn id="96" dur="500"/>
                                        <p:tgtEl>
                                          <p:spTgt spid="26"/>
                                        </p:tgtEl>
                                      </p:cBhvr>
                                    </p:animEffect>
                                  </p:childTnLst>
                                </p:cTn>
                              </p:par>
                            </p:childTnLst>
                          </p:cTn>
                        </p:par>
                      </p:childTnLst>
                    </p:cTn>
                  </p:par>
                  <p:par>
                    <p:cTn id="97" fill="hold">
                      <p:stCondLst>
                        <p:cond delay="indefinite"/>
                      </p:stCondLst>
                      <p:childTnLst>
                        <p:par>
                          <p:cTn id="98" fill="hold">
                            <p:stCondLst>
                              <p:cond delay="0"/>
                            </p:stCondLst>
                            <p:childTnLst>
                              <p:par>
                                <p:cTn id="99" presetID="14" presetClass="entr" presetSubtype="10" fill="hold" grpId="0" nodeType="click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randombar(horizontal)">
                                      <p:cBhvr>
                                        <p:cTn id="101" dur="5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27"/>
                                        </p:tgtEl>
                                        <p:attrNameLst>
                                          <p:attrName>style.visibility</p:attrName>
                                        </p:attrNameLst>
                                      </p:cBhvr>
                                      <p:to>
                                        <p:strVal val="visible"/>
                                      </p:to>
                                    </p:set>
                                    <p:animEffect transition="in" filter="randombar(horizontal)">
                                      <p:cBhvr>
                                        <p:cTn id="106" dur="500"/>
                                        <p:tgtEl>
                                          <p:spTgt spid="27"/>
                                        </p:tgtEl>
                                      </p:cBhvr>
                                    </p:animEffect>
                                  </p:childTnLst>
                                </p:cTn>
                              </p:par>
                            </p:childTnLst>
                          </p:cTn>
                        </p:par>
                      </p:childTnLst>
                    </p:cTn>
                  </p:par>
                  <p:par>
                    <p:cTn id="107" fill="hold">
                      <p:stCondLst>
                        <p:cond delay="indefinite"/>
                      </p:stCondLst>
                      <p:childTnLst>
                        <p:par>
                          <p:cTn id="108" fill="hold">
                            <p:stCondLst>
                              <p:cond delay="0"/>
                            </p:stCondLst>
                            <p:childTnLst>
                              <p:par>
                                <p:cTn id="109" presetID="14" presetClass="entr" presetSubtype="10" fill="hold" grpId="0" nodeType="clickEffect">
                                  <p:stCondLst>
                                    <p:cond delay="0"/>
                                  </p:stCondLst>
                                  <p:childTnLst>
                                    <p:set>
                                      <p:cBhvr>
                                        <p:cTn id="110" dur="1" fill="hold">
                                          <p:stCondLst>
                                            <p:cond delay="0"/>
                                          </p:stCondLst>
                                        </p:cTn>
                                        <p:tgtEl>
                                          <p:spTgt spid="29"/>
                                        </p:tgtEl>
                                        <p:attrNameLst>
                                          <p:attrName>style.visibility</p:attrName>
                                        </p:attrNameLst>
                                      </p:cBhvr>
                                      <p:to>
                                        <p:strVal val="visible"/>
                                      </p:to>
                                    </p:set>
                                    <p:animEffect transition="in" filter="randombar(horizontal)">
                                      <p:cBhvr>
                                        <p:cTn id="111" dur="500"/>
                                        <p:tgtEl>
                                          <p:spTgt spid="29"/>
                                        </p:tgtEl>
                                      </p:cBhvr>
                                    </p:animEffect>
                                  </p:childTnLst>
                                </p:cTn>
                              </p:par>
                            </p:childTnLst>
                          </p:cTn>
                        </p:par>
                      </p:childTnLst>
                    </p:cTn>
                  </p:par>
                  <p:par>
                    <p:cTn id="112" fill="hold">
                      <p:stCondLst>
                        <p:cond delay="indefinite"/>
                      </p:stCondLst>
                      <p:childTnLst>
                        <p:par>
                          <p:cTn id="113" fill="hold">
                            <p:stCondLst>
                              <p:cond delay="0"/>
                            </p:stCondLst>
                            <p:childTnLst>
                              <p:par>
                                <p:cTn id="114" presetID="14" presetClass="entr" presetSubtype="10" fill="hold" grpId="0" nodeType="click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randombar(horizontal)">
                                      <p:cBhvr>
                                        <p:cTn id="116" dur="500"/>
                                        <p:tgtEl>
                                          <p:spTgt spid="30"/>
                                        </p:tgtEl>
                                      </p:cBhvr>
                                    </p:animEffect>
                                  </p:childTnLst>
                                </p:cTn>
                              </p:par>
                              <p:par>
                                <p:cTn id="117" presetID="14" presetClass="entr" presetSubtype="10" fill="hold" grpId="0" nodeType="withEffect">
                                  <p:stCondLst>
                                    <p:cond delay="0"/>
                                  </p:stCondLst>
                                  <p:childTnLst>
                                    <p:set>
                                      <p:cBhvr>
                                        <p:cTn id="118" dur="1" fill="hold">
                                          <p:stCondLst>
                                            <p:cond delay="0"/>
                                          </p:stCondLst>
                                        </p:cTn>
                                        <p:tgtEl>
                                          <p:spTgt spid="31"/>
                                        </p:tgtEl>
                                        <p:attrNameLst>
                                          <p:attrName>style.visibility</p:attrName>
                                        </p:attrNameLst>
                                      </p:cBhvr>
                                      <p:to>
                                        <p:strVal val="visible"/>
                                      </p:to>
                                    </p:set>
                                    <p:animEffect transition="in" filter="randombar(horizontal)">
                                      <p:cBhvr>
                                        <p:cTn id="119" dur="500"/>
                                        <p:tgtEl>
                                          <p:spTgt spid="31"/>
                                        </p:tgtEl>
                                      </p:cBhvr>
                                    </p:animEffect>
                                  </p:childTnLst>
                                </p:cTn>
                              </p:par>
                            </p:childTnLst>
                          </p:cTn>
                        </p:par>
                      </p:childTnLst>
                    </p:cTn>
                  </p:par>
                  <p:par>
                    <p:cTn id="120" fill="hold">
                      <p:stCondLst>
                        <p:cond delay="indefinite"/>
                      </p:stCondLst>
                      <p:childTnLst>
                        <p:par>
                          <p:cTn id="121" fill="hold">
                            <p:stCondLst>
                              <p:cond delay="0"/>
                            </p:stCondLst>
                            <p:childTnLst>
                              <p:par>
                                <p:cTn id="122" presetID="14" presetClass="entr" presetSubtype="1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randombar(horizontal)">
                                      <p:cBhvr>
                                        <p:cTn id="124" dur="500"/>
                                        <p:tgtEl>
                                          <p:spTgt spid="28"/>
                                        </p:tgtEl>
                                      </p:cBhvr>
                                    </p:animEffect>
                                  </p:childTnLst>
                                </p:cTn>
                              </p:par>
                            </p:childTnLst>
                          </p:cTn>
                        </p:par>
                      </p:childTnLst>
                    </p:cTn>
                  </p:par>
                  <p:par>
                    <p:cTn id="125" fill="hold">
                      <p:stCondLst>
                        <p:cond delay="indefinite"/>
                      </p:stCondLst>
                      <p:childTnLst>
                        <p:par>
                          <p:cTn id="126" fill="hold">
                            <p:stCondLst>
                              <p:cond delay="0"/>
                            </p:stCondLst>
                            <p:childTnLst>
                              <p:par>
                                <p:cTn id="127" presetID="14" presetClass="entr" presetSubtype="10" fill="hold" grpId="0" nodeType="click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randombar(horizontal)">
                                      <p:cBhvr>
                                        <p:cTn id="129" dur="500"/>
                                        <p:tgtEl>
                                          <p:spTgt spid="39"/>
                                        </p:tgtEl>
                                      </p:cBhvr>
                                    </p:animEffect>
                                  </p:childTnLst>
                                </p:cTn>
                              </p:par>
                            </p:childTnLst>
                          </p:cTn>
                        </p:par>
                      </p:childTnLst>
                    </p:cTn>
                  </p:par>
                  <p:par>
                    <p:cTn id="130" fill="hold">
                      <p:stCondLst>
                        <p:cond delay="indefinite"/>
                      </p:stCondLst>
                      <p:childTnLst>
                        <p:par>
                          <p:cTn id="131" fill="hold">
                            <p:stCondLst>
                              <p:cond delay="0"/>
                            </p:stCondLst>
                            <p:childTnLst>
                              <p:par>
                                <p:cTn id="132" presetID="14" presetClass="entr" presetSubtype="10" fill="hold" grpId="0" nodeType="clickEffect">
                                  <p:stCondLst>
                                    <p:cond delay="0"/>
                                  </p:stCondLst>
                                  <p:childTnLst>
                                    <p:set>
                                      <p:cBhvr>
                                        <p:cTn id="133" dur="1" fill="hold">
                                          <p:stCondLst>
                                            <p:cond delay="0"/>
                                          </p:stCondLst>
                                        </p:cTn>
                                        <p:tgtEl>
                                          <p:spTgt spid="38"/>
                                        </p:tgtEl>
                                        <p:attrNameLst>
                                          <p:attrName>style.visibility</p:attrName>
                                        </p:attrNameLst>
                                      </p:cBhvr>
                                      <p:to>
                                        <p:strVal val="visible"/>
                                      </p:to>
                                    </p:set>
                                    <p:animEffect transition="in" filter="randombar(horizontal)">
                                      <p:cBhvr>
                                        <p:cTn id="13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5" grpId="0" bldLvl="0" animBg="1"/>
      <p:bldP spid="18" grpId="0"/>
      <p:bldP spid="19" grpId="0"/>
      <p:bldP spid="20" grpId="0"/>
      <p:bldP spid="21" grpId="0"/>
      <p:bldP spid="22" grpId="0"/>
      <p:bldP spid="6" grpId="0" bldLvl="0" animBg="1"/>
      <p:bldP spid="9" grpId="0"/>
      <p:bldP spid="10" grpId="0"/>
      <p:bldP spid="12" grpId="0"/>
      <p:bldP spid="13" grpId="0"/>
      <p:bldP spid="32" grpId="0" bldLvl="0" animBg="1"/>
      <p:bldP spid="33" grpId="0"/>
      <p:bldP spid="34" grpId="0"/>
      <p:bldP spid="35" grpId="0"/>
      <p:bldP spid="36" grpId="0"/>
      <p:bldP spid="14" grpId="0" bldLvl="0" animBg="1"/>
      <p:bldP spid="17" grpId="0"/>
      <p:bldP spid="26" grpId="0"/>
      <p:bldP spid="27" grpId="0"/>
      <p:bldP spid="41" grpId="0"/>
      <p:bldP spid="28" grpId="0" bldLvl="0" animBg="1"/>
      <p:bldP spid="29" grpId="0" bldLvl="0" animBg="1"/>
      <p:bldP spid="30" grpId="0"/>
      <p:bldP spid="31"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2181503" y="947895"/>
            <a:ext cx="2764037" cy="1132417"/>
            <a:chOff x="4304043" y="1286668"/>
            <a:chExt cx="3837944" cy="2757793"/>
          </a:xfrm>
          <a:solidFill>
            <a:srgbClr val="A95711"/>
          </a:solidFill>
          <a:effectLst>
            <a:outerShdw blurRad="381000" dist="254000" dir="8100000" algn="tr" rotWithShape="0">
              <a:prstClr val="black">
                <a:alpha val="40000"/>
              </a:prstClr>
            </a:outerShdw>
          </a:effectLst>
        </p:grpSpPr>
        <p:sp>
          <p:nvSpPr>
            <p:cNvPr id="13" name="圆角矩形 44"/>
            <p:cNvSpPr/>
            <p:nvPr/>
          </p:nvSpPr>
          <p:spPr>
            <a:xfrm>
              <a:off x="4304043" y="1286668"/>
              <a:ext cx="3837944" cy="2757793"/>
            </a:xfrm>
            <a:prstGeom prst="roundRect">
              <a:avLst/>
            </a:prstGeom>
            <a:solidFill>
              <a:srgbClr val="00B0F0"/>
            </a:solidFill>
            <a:ln w="25400" cap="flat" cmpd="sng" algn="ctr">
              <a:solidFill>
                <a:srgbClr val="00B0F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14" name="圆角矩形 45"/>
            <p:cNvSpPr/>
            <p:nvPr/>
          </p:nvSpPr>
          <p:spPr>
            <a:xfrm>
              <a:off x="4351931" y="1367703"/>
              <a:ext cx="3742172" cy="2595722"/>
            </a:xfrm>
            <a:prstGeom prst="roundRect">
              <a:avLst/>
            </a:prstGeom>
            <a:solidFill>
              <a:srgbClr val="00B0F0"/>
            </a:solidFill>
            <a:ln w="25400" cap="flat" cmpd="sng" algn="ctr">
              <a:solidFill>
                <a:srgbClr val="00B0F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15" name="组合 14"/>
          <p:cNvGrpSpPr/>
          <p:nvPr/>
        </p:nvGrpSpPr>
        <p:grpSpPr>
          <a:xfrm>
            <a:off x="2181503" y="2465593"/>
            <a:ext cx="2764037" cy="1132417"/>
            <a:chOff x="4304043" y="1286668"/>
            <a:chExt cx="3837944" cy="2757793"/>
          </a:xfrm>
          <a:solidFill>
            <a:srgbClr val="F17475"/>
          </a:solidFill>
          <a:effectLst>
            <a:outerShdw blurRad="381000" dist="254000" dir="8100000" algn="tr" rotWithShape="0">
              <a:prstClr val="black">
                <a:alpha val="40000"/>
              </a:prstClr>
            </a:outerShdw>
          </a:effectLst>
        </p:grpSpPr>
        <p:sp>
          <p:nvSpPr>
            <p:cNvPr id="16" name="圆角矩形 48"/>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17" name="圆角矩形 49"/>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18" name="组合 17"/>
          <p:cNvGrpSpPr/>
          <p:nvPr/>
        </p:nvGrpSpPr>
        <p:grpSpPr>
          <a:xfrm>
            <a:off x="1173458" y="836627"/>
            <a:ext cx="3211374" cy="1382790"/>
            <a:chOff x="4304043" y="1286668"/>
            <a:chExt cx="3837944" cy="2757793"/>
          </a:xfrm>
          <a:effectLst>
            <a:outerShdw blurRad="381000" dist="254000" dir="8100000" algn="tr" rotWithShape="0">
              <a:prstClr val="black">
                <a:alpha val="40000"/>
              </a:prstClr>
            </a:outerShdw>
          </a:effectLst>
        </p:grpSpPr>
        <p:sp>
          <p:nvSpPr>
            <p:cNvPr id="19" name="圆角矩形 57"/>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0" name="圆角矩形 58"/>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21" name="组合 20"/>
          <p:cNvGrpSpPr/>
          <p:nvPr/>
        </p:nvGrpSpPr>
        <p:grpSpPr>
          <a:xfrm>
            <a:off x="1138974" y="2354325"/>
            <a:ext cx="3211374" cy="1315688"/>
            <a:chOff x="4304043" y="1286668"/>
            <a:chExt cx="3837944" cy="2757793"/>
          </a:xfrm>
          <a:effectLst>
            <a:outerShdw blurRad="381000" dist="254000" dir="8100000" algn="tr" rotWithShape="0">
              <a:prstClr val="black">
                <a:alpha val="40000"/>
              </a:prstClr>
            </a:outerShdw>
          </a:effectLst>
        </p:grpSpPr>
        <p:sp>
          <p:nvSpPr>
            <p:cNvPr id="22" name="圆角矩形 60"/>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3" name="圆角矩形 61"/>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24" name="组合 23"/>
          <p:cNvGrpSpPr/>
          <p:nvPr/>
        </p:nvGrpSpPr>
        <p:grpSpPr>
          <a:xfrm>
            <a:off x="7293720" y="917493"/>
            <a:ext cx="2764037" cy="1132417"/>
            <a:chOff x="4304043" y="1286668"/>
            <a:chExt cx="3837944" cy="2757793"/>
          </a:xfrm>
          <a:solidFill>
            <a:srgbClr val="FFBF53"/>
          </a:solidFill>
          <a:effectLst>
            <a:outerShdw blurRad="381000" dist="254000" dir="8100000" algn="tr" rotWithShape="0">
              <a:prstClr val="black">
                <a:alpha val="40000"/>
              </a:prstClr>
            </a:outerShdw>
          </a:effectLst>
        </p:grpSpPr>
        <p:sp>
          <p:nvSpPr>
            <p:cNvPr id="25" name="圆角矩形 51"/>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6" name="圆角矩形 52"/>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27" name="组合 26"/>
          <p:cNvGrpSpPr/>
          <p:nvPr/>
        </p:nvGrpSpPr>
        <p:grpSpPr>
          <a:xfrm>
            <a:off x="7293720" y="2435191"/>
            <a:ext cx="2764037" cy="1132417"/>
            <a:chOff x="4304043" y="1286668"/>
            <a:chExt cx="3837944" cy="2757793"/>
          </a:xfrm>
          <a:solidFill>
            <a:srgbClr val="C65885"/>
          </a:solidFill>
          <a:effectLst>
            <a:outerShdw blurRad="381000" dist="254000" dir="8100000" algn="tr" rotWithShape="0">
              <a:prstClr val="black">
                <a:alpha val="40000"/>
              </a:prstClr>
            </a:outerShdw>
          </a:effectLst>
        </p:grpSpPr>
        <p:sp>
          <p:nvSpPr>
            <p:cNvPr id="28" name="圆角矩形 1"/>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9" name="圆角矩形 55"/>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30" name="组合 29"/>
          <p:cNvGrpSpPr/>
          <p:nvPr/>
        </p:nvGrpSpPr>
        <p:grpSpPr>
          <a:xfrm>
            <a:off x="7854425" y="836627"/>
            <a:ext cx="3211374" cy="1315688"/>
            <a:chOff x="4304043" y="1286668"/>
            <a:chExt cx="3837944" cy="2757793"/>
          </a:xfrm>
          <a:effectLst>
            <a:outerShdw blurRad="381000" dist="254000" dir="8100000" algn="tr" rotWithShape="0">
              <a:prstClr val="black">
                <a:alpha val="40000"/>
              </a:prstClr>
            </a:outerShdw>
          </a:effectLst>
        </p:grpSpPr>
        <p:sp>
          <p:nvSpPr>
            <p:cNvPr id="31" name="圆角矩形 70"/>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32" name="圆角矩形 71"/>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33" name="组合 32"/>
          <p:cNvGrpSpPr/>
          <p:nvPr/>
        </p:nvGrpSpPr>
        <p:grpSpPr>
          <a:xfrm>
            <a:off x="7819939" y="2354325"/>
            <a:ext cx="3211374" cy="1315688"/>
            <a:chOff x="4304043" y="1286668"/>
            <a:chExt cx="3837944" cy="2757793"/>
          </a:xfrm>
          <a:effectLst>
            <a:outerShdw blurRad="381000" dist="254000" dir="8100000" algn="tr" rotWithShape="0">
              <a:prstClr val="black">
                <a:alpha val="40000"/>
              </a:prstClr>
            </a:outerShdw>
          </a:effectLst>
        </p:grpSpPr>
        <p:sp>
          <p:nvSpPr>
            <p:cNvPr id="34" name="圆角矩形 73"/>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35" name="圆角矩形 74"/>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sp>
        <p:nvSpPr>
          <p:cNvPr id="38" name="TextBox 79"/>
          <p:cNvSpPr txBox="1"/>
          <p:nvPr/>
        </p:nvSpPr>
        <p:spPr>
          <a:xfrm>
            <a:off x="1043097" y="1145896"/>
            <a:ext cx="2484127"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动词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40" name="TextBox 81"/>
          <p:cNvSpPr txBox="1"/>
          <p:nvPr/>
        </p:nvSpPr>
        <p:spPr>
          <a:xfrm>
            <a:off x="440370" y="2628217"/>
            <a:ext cx="2978150"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名词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42" name="圆角矩形 103"/>
          <p:cNvSpPr/>
          <p:nvPr/>
        </p:nvSpPr>
        <p:spPr bwMode="auto">
          <a:xfrm>
            <a:off x="5294167" y="2198082"/>
            <a:ext cx="1769475" cy="2308852"/>
          </a:xfrm>
          <a:prstGeom prst="roundRect">
            <a:avLst/>
          </a:prstGeom>
          <a:gradFill flip="none" rotWithShape="1">
            <a:gsLst>
              <a:gs pos="0">
                <a:srgbClr val="F0F0F0"/>
              </a:gs>
              <a:gs pos="100000">
                <a:srgbClr val="F1F1F1"/>
              </a:gs>
            </a:gsLst>
            <a:lin ang="2700000" scaled="1"/>
            <a:tileRect/>
          </a:gradFill>
          <a:ln w="38100" cap="flat" cmpd="sng" algn="ctr">
            <a:gradFill flip="none" rotWithShape="1">
              <a:gsLst>
                <a:gs pos="100000">
                  <a:srgbClr val="FFFFFF"/>
                </a:gs>
                <a:gs pos="0">
                  <a:srgbClr val="CECED0"/>
                </a:gs>
              </a:gsLst>
              <a:lin ang="18900000" scaled="0"/>
              <a:tileRect/>
            </a:gradFill>
            <a:prstDash val="solid"/>
            <a:miter lim="800000"/>
          </a:ln>
          <a:effectLst>
            <a:outerShdw blurRad="203200" dist="88900" dir="8100000" sx="102000" sy="102000" algn="tr" rotWithShape="0">
              <a:prstClr val="black">
                <a:alpha val="3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nvGrpSpPr>
          <p:cNvPr id="44" name="组合 43"/>
          <p:cNvGrpSpPr/>
          <p:nvPr/>
        </p:nvGrpSpPr>
        <p:grpSpPr>
          <a:xfrm>
            <a:off x="2147213" y="3932395"/>
            <a:ext cx="2764037" cy="1132417"/>
            <a:chOff x="4304043" y="1286668"/>
            <a:chExt cx="3837944" cy="2757793"/>
          </a:xfrm>
          <a:solidFill>
            <a:srgbClr val="0070C0"/>
          </a:solidFill>
          <a:effectLst>
            <a:outerShdw blurRad="381000" dist="254000" dir="8100000" algn="tr" rotWithShape="0">
              <a:prstClr val="black">
                <a:alpha val="40000"/>
              </a:prstClr>
            </a:outerShdw>
          </a:effectLst>
        </p:grpSpPr>
        <p:sp>
          <p:nvSpPr>
            <p:cNvPr id="45" name="圆角矩形 106"/>
            <p:cNvSpPr/>
            <p:nvPr/>
          </p:nvSpPr>
          <p:spPr>
            <a:xfrm>
              <a:off x="4304043" y="1286668"/>
              <a:ext cx="3837944" cy="2757793"/>
            </a:xfrm>
            <a:prstGeom prst="roundRect">
              <a:avLst/>
            </a:prstGeom>
            <a:grpFill/>
            <a:ln w="25400" cap="flat" cmpd="sng" algn="ctr">
              <a:solidFill>
                <a:srgbClr val="0070C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46" name="圆角矩形 107"/>
            <p:cNvSpPr/>
            <p:nvPr/>
          </p:nvSpPr>
          <p:spPr>
            <a:xfrm>
              <a:off x="4351931" y="1367703"/>
              <a:ext cx="3742172" cy="2595722"/>
            </a:xfrm>
            <a:prstGeom prst="roundRect">
              <a:avLst/>
            </a:prstGeom>
            <a:grpFill/>
            <a:ln w="25400" cap="flat" cmpd="sng" algn="ctr">
              <a:solidFill>
                <a:srgbClr val="0070C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47" name="组合 46"/>
          <p:cNvGrpSpPr/>
          <p:nvPr/>
        </p:nvGrpSpPr>
        <p:grpSpPr>
          <a:xfrm>
            <a:off x="2147213" y="5394848"/>
            <a:ext cx="2764037" cy="1132417"/>
            <a:chOff x="4304043" y="1286668"/>
            <a:chExt cx="3837944" cy="2757793"/>
          </a:xfrm>
          <a:solidFill>
            <a:srgbClr val="00B050"/>
          </a:solidFill>
          <a:effectLst>
            <a:outerShdw blurRad="381000" dist="254000" dir="8100000" algn="tr" rotWithShape="0">
              <a:prstClr val="black">
                <a:alpha val="40000"/>
              </a:prstClr>
            </a:outerShdw>
          </a:effectLst>
        </p:grpSpPr>
        <p:sp>
          <p:nvSpPr>
            <p:cNvPr id="48" name="圆角矩形 109"/>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49" name="圆角矩形 110"/>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50" name="组合 49"/>
          <p:cNvGrpSpPr/>
          <p:nvPr/>
        </p:nvGrpSpPr>
        <p:grpSpPr>
          <a:xfrm>
            <a:off x="1139168" y="3821127"/>
            <a:ext cx="3211374" cy="1315688"/>
            <a:chOff x="4304043" y="1286668"/>
            <a:chExt cx="3837944" cy="2757793"/>
          </a:xfrm>
          <a:effectLst>
            <a:outerShdw blurRad="381000" dist="254000" dir="8100000" algn="tr" rotWithShape="0">
              <a:prstClr val="black">
                <a:alpha val="40000"/>
              </a:prstClr>
            </a:outerShdw>
          </a:effectLst>
        </p:grpSpPr>
        <p:sp>
          <p:nvSpPr>
            <p:cNvPr id="51" name="圆角矩形 112"/>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52" name="圆角矩形 113"/>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53" name="组合 52"/>
          <p:cNvGrpSpPr/>
          <p:nvPr/>
        </p:nvGrpSpPr>
        <p:grpSpPr>
          <a:xfrm>
            <a:off x="1104684" y="5283580"/>
            <a:ext cx="3211374" cy="1315688"/>
            <a:chOff x="4304043" y="1286668"/>
            <a:chExt cx="3837944" cy="2757793"/>
          </a:xfrm>
          <a:effectLst>
            <a:outerShdw blurRad="381000" dist="254000" dir="8100000" algn="tr" rotWithShape="0">
              <a:prstClr val="black">
                <a:alpha val="40000"/>
              </a:prstClr>
            </a:outerShdw>
          </a:effectLst>
        </p:grpSpPr>
        <p:sp>
          <p:nvSpPr>
            <p:cNvPr id="54" name="圆角矩形 115"/>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55" name="圆角矩形 116"/>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56" name="组合 55"/>
          <p:cNvGrpSpPr/>
          <p:nvPr/>
        </p:nvGrpSpPr>
        <p:grpSpPr>
          <a:xfrm>
            <a:off x="7259430" y="3901993"/>
            <a:ext cx="2764037" cy="1132417"/>
            <a:chOff x="4304043" y="1286668"/>
            <a:chExt cx="3837944" cy="2757793"/>
          </a:xfrm>
          <a:solidFill>
            <a:srgbClr val="FFC000">
              <a:lumMod val="75000"/>
            </a:srgbClr>
          </a:solidFill>
          <a:effectLst>
            <a:outerShdw blurRad="381000" dist="254000" dir="8100000" algn="tr" rotWithShape="0">
              <a:prstClr val="black">
                <a:alpha val="40000"/>
              </a:prstClr>
            </a:outerShdw>
          </a:effectLst>
        </p:grpSpPr>
        <p:sp>
          <p:nvSpPr>
            <p:cNvPr id="57" name="圆角矩形 118"/>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58" name="圆角矩形 119"/>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59" name="组合 58"/>
          <p:cNvGrpSpPr/>
          <p:nvPr/>
        </p:nvGrpSpPr>
        <p:grpSpPr>
          <a:xfrm>
            <a:off x="7259430" y="5364446"/>
            <a:ext cx="2764037" cy="1132417"/>
            <a:chOff x="4304043" y="1286668"/>
            <a:chExt cx="3837944" cy="2757793"/>
          </a:xfrm>
          <a:solidFill>
            <a:srgbClr val="7030A0"/>
          </a:solidFill>
          <a:effectLst>
            <a:outerShdw blurRad="381000" dist="254000" dir="8100000" algn="tr" rotWithShape="0">
              <a:prstClr val="black">
                <a:alpha val="40000"/>
              </a:prstClr>
            </a:outerShdw>
          </a:effectLst>
        </p:grpSpPr>
        <p:sp>
          <p:nvSpPr>
            <p:cNvPr id="60" name="圆角矩形 121"/>
            <p:cNvSpPr/>
            <p:nvPr/>
          </p:nvSpPr>
          <p:spPr>
            <a:xfrm>
              <a:off x="4304043" y="1286668"/>
              <a:ext cx="3837944" cy="2757793"/>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61" name="圆角矩形 122"/>
            <p:cNvSpPr/>
            <p:nvPr/>
          </p:nvSpPr>
          <p:spPr>
            <a:xfrm>
              <a:off x="4351931" y="1367703"/>
              <a:ext cx="3742172" cy="2595722"/>
            </a:xfrm>
            <a:prstGeom prst="roundRect">
              <a:avLst/>
            </a:prstGeom>
            <a:grp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62" name="组合 61"/>
          <p:cNvGrpSpPr/>
          <p:nvPr/>
        </p:nvGrpSpPr>
        <p:grpSpPr>
          <a:xfrm>
            <a:off x="7820135" y="3821127"/>
            <a:ext cx="3211374" cy="1315688"/>
            <a:chOff x="4304043" y="1286668"/>
            <a:chExt cx="3837944" cy="2757793"/>
          </a:xfrm>
          <a:effectLst>
            <a:outerShdw blurRad="381000" dist="254000" dir="8100000" algn="tr" rotWithShape="0">
              <a:prstClr val="black">
                <a:alpha val="40000"/>
              </a:prstClr>
            </a:outerShdw>
          </a:effectLst>
        </p:grpSpPr>
        <p:sp>
          <p:nvSpPr>
            <p:cNvPr id="63" name="圆角矩形 124"/>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64" name="圆角矩形 125"/>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grpSp>
        <p:nvGrpSpPr>
          <p:cNvPr id="65" name="组合 64"/>
          <p:cNvGrpSpPr/>
          <p:nvPr/>
        </p:nvGrpSpPr>
        <p:grpSpPr>
          <a:xfrm>
            <a:off x="7785649" y="5283580"/>
            <a:ext cx="3211374" cy="1315688"/>
            <a:chOff x="4304043" y="1286668"/>
            <a:chExt cx="3837944" cy="2757793"/>
          </a:xfrm>
          <a:effectLst>
            <a:outerShdw blurRad="381000" dist="254000" dir="8100000" algn="tr" rotWithShape="0">
              <a:prstClr val="black">
                <a:alpha val="40000"/>
              </a:prstClr>
            </a:outerShdw>
          </a:effectLst>
        </p:grpSpPr>
        <p:sp>
          <p:nvSpPr>
            <p:cNvPr id="66" name="圆角矩形 127"/>
            <p:cNvSpPr/>
            <p:nvPr/>
          </p:nvSpPr>
          <p:spPr>
            <a:xfrm>
              <a:off x="4304043" y="1286668"/>
              <a:ext cx="3837944" cy="275779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67" name="圆角矩形 128"/>
            <p:cNvSpPr/>
            <p:nvPr/>
          </p:nvSpPr>
          <p:spPr>
            <a:xfrm>
              <a:off x="4351931" y="1367703"/>
              <a:ext cx="3742172" cy="2595722"/>
            </a:xfrm>
            <a:prstGeom prst="roundRect">
              <a:avLst/>
            </a:prstGeom>
            <a:gradFill>
              <a:gsLst>
                <a:gs pos="42000">
                  <a:srgbClr val="F0F0F0"/>
                </a:gs>
                <a:gs pos="0">
                  <a:srgbClr val="FFFFFF"/>
                </a:gs>
                <a:gs pos="100000">
                  <a:srgbClr val="FFFFFF">
                    <a:lumMod val="85000"/>
                  </a:srgbClr>
                </a:gs>
                <a:gs pos="0">
                  <a:srgbClr val="FFFFFF"/>
                </a:gs>
              </a:gsLst>
              <a:lin ang="18900000" scaled="0"/>
            </a:gradFill>
            <a:ln w="254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grpSp>
      <p:sp>
        <p:nvSpPr>
          <p:cNvPr id="68" name="TextBox 77"/>
          <p:cNvSpPr txBox="1"/>
          <p:nvPr/>
        </p:nvSpPr>
        <p:spPr>
          <a:xfrm>
            <a:off x="5379942" y="3149313"/>
            <a:ext cx="1727835" cy="520700"/>
          </a:xfrm>
          <a:prstGeom prst="rect">
            <a:avLst/>
          </a:prstGeom>
          <a:noFill/>
        </p:spPr>
        <p:txBody>
          <a:bodyPr wrap="square" lIns="91399" tIns="45699" rIns="91399" bIns="45699"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语法填空</a:t>
            </a:r>
            <a:endParaRPr kumimoji="0" lang="zh-CN" altLang="en-US" sz="28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70" name="TextBox 79"/>
          <p:cNvSpPr txBox="1"/>
          <p:nvPr/>
        </p:nvSpPr>
        <p:spPr>
          <a:xfrm>
            <a:off x="1480872" y="4146334"/>
            <a:ext cx="2484127"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rgbClr val="000000"/>
                </a:solidFill>
                <a:effectLst/>
                <a:uLnTx/>
                <a:uFillTx/>
                <a:latin typeface="Impact" panose="020B0806030902050204" pitchFamily="34" charset="0"/>
                <a:ea typeface="微软雅黑" panose="020B0503020204020204" charset="-122"/>
                <a:cs typeface="+mn-ea"/>
                <a:sym typeface="Impact" panose="020B0806030902050204" pitchFamily="34" charset="0"/>
              </a:rPr>
              <a:t>形容词</a:t>
            </a:r>
            <a:r>
              <a:rPr lang="en-US" altLang="zh-CN" sz="3200" b="1" dirty="0">
                <a:solidFill>
                  <a:srgbClr val="000000"/>
                </a:solidFill>
                <a:latin typeface="Impact" panose="020B0806030902050204" pitchFamily="34" charset="0"/>
                <a:ea typeface="微软雅黑" panose="020B0503020204020204" charset="-122"/>
                <a:cs typeface="+mn-ea"/>
                <a:sym typeface="Impact" panose="020B0806030902050204" pitchFamily="34" charset="0"/>
              </a:rPr>
              <a:t>/</a:t>
            </a:r>
            <a:r>
              <a:rPr lang="zh-CN" altLang="en-US" sz="3200" b="1" dirty="0">
                <a:solidFill>
                  <a:srgbClr val="000000"/>
                </a:solidFill>
                <a:latin typeface="Impact" panose="020B0806030902050204" pitchFamily="34" charset="0"/>
                <a:ea typeface="微软雅黑" panose="020B0503020204020204" charset="-122"/>
                <a:cs typeface="+mn-ea"/>
                <a:sym typeface="Impact" panose="020B0806030902050204" pitchFamily="34" charset="0"/>
              </a:rPr>
              <a:t>副词</a:t>
            </a:r>
            <a:endParaRPr kumimoji="0" lang="zh-CN" altLang="en-US" sz="3200" b="1" i="0" u="none" strike="noStrike" kern="1200" cap="none" spc="0" normalizeH="0" baseline="0" noProof="0" dirty="0">
              <a:ln>
                <a:noFill/>
              </a:ln>
              <a:solidFill>
                <a:srgbClr val="000000"/>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72" name="TextBox 81"/>
          <p:cNvSpPr txBox="1"/>
          <p:nvPr/>
        </p:nvSpPr>
        <p:spPr>
          <a:xfrm>
            <a:off x="489115" y="5641579"/>
            <a:ext cx="2978150"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代词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 name="Text Box 15"/>
          <p:cNvSpPr txBox="1">
            <a:spLocks noChangeArrowheads="1"/>
          </p:cNvSpPr>
          <p:nvPr/>
        </p:nvSpPr>
        <p:spPr bwMode="auto">
          <a:xfrm>
            <a:off x="4314999" y="849221"/>
            <a:ext cx="59055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   有</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提</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示</a:t>
            </a: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词</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p:txBody>
      </p:sp>
      <p:sp>
        <p:nvSpPr>
          <p:cNvPr id="3" name="Text Box 15"/>
          <p:cNvSpPr txBox="1">
            <a:spLocks noChangeArrowheads="1"/>
          </p:cNvSpPr>
          <p:nvPr/>
        </p:nvSpPr>
        <p:spPr bwMode="auto">
          <a:xfrm>
            <a:off x="7237654" y="727972"/>
            <a:ext cx="59055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   无</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提</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示</a:t>
            </a: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rPr>
              <a:t>词</a:t>
            </a:r>
            <a:endParaRPr kumimoji="0" lang="en-US" altLang="zh-CN"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200" cap="none" spc="0" normalizeH="0" baseline="0" noProof="0" dirty="0">
              <a:ln>
                <a:noFill/>
              </a:ln>
              <a:solidFill>
                <a:srgbClr val="000000"/>
              </a:solidFill>
              <a:effectLst/>
              <a:uLnTx/>
              <a:uFillTx/>
              <a:latin typeface="黑体" panose="02010609060101010101" pitchFamily="49" charset="-122"/>
              <a:ea typeface="黑体" panose="02010609060101010101" pitchFamily="49" charset="-122"/>
              <a:cs typeface="+mn-cs"/>
            </a:endParaRPr>
          </a:p>
        </p:txBody>
      </p:sp>
      <p:sp>
        <p:nvSpPr>
          <p:cNvPr id="74" name="TextBox 79"/>
          <p:cNvSpPr txBox="1"/>
          <p:nvPr/>
        </p:nvSpPr>
        <p:spPr>
          <a:xfrm>
            <a:off x="7645927" y="1145896"/>
            <a:ext cx="2484127"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介词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75" name="TextBox 81"/>
          <p:cNvSpPr txBox="1"/>
          <p:nvPr/>
        </p:nvSpPr>
        <p:spPr>
          <a:xfrm>
            <a:off x="7139582" y="2628800"/>
            <a:ext cx="2978150" cy="667641"/>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连词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76" name="TextBox 79"/>
          <p:cNvSpPr txBox="1"/>
          <p:nvPr/>
        </p:nvSpPr>
        <p:spPr>
          <a:xfrm>
            <a:off x="7645926" y="4151991"/>
            <a:ext cx="2484127" cy="729615"/>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rgbClr val="000000"/>
                </a:solidFill>
                <a:effectLst/>
                <a:uLnTx/>
                <a:uFillTx/>
                <a:latin typeface="Impact" panose="020B0806030902050204" pitchFamily="34" charset="0"/>
                <a:ea typeface="微软雅黑" panose="020B0503020204020204" charset="-122"/>
                <a:cs typeface="+mn-ea"/>
                <a:sym typeface="Impact" panose="020B0806030902050204" pitchFamily="34" charset="0"/>
              </a:rPr>
              <a:t>代词</a:t>
            </a:r>
            <a:endParaRPr kumimoji="0" lang="zh-CN" altLang="en-US" sz="3200" b="1" i="0" u="none" strike="noStrike" kern="1200" cap="none" spc="0" normalizeH="0" baseline="0" noProof="0" dirty="0">
              <a:ln>
                <a:noFill/>
              </a:ln>
              <a:solidFill>
                <a:srgbClr val="000000"/>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77" name="TextBox 81"/>
          <p:cNvSpPr txBox="1"/>
          <p:nvPr/>
        </p:nvSpPr>
        <p:spPr>
          <a:xfrm>
            <a:off x="7091945" y="5641579"/>
            <a:ext cx="2978150" cy="729615"/>
          </a:xfrm>
          <a:prstGeom prst="rect">
            <a:avLst/>
          </a:prstGeom>
          <a:noFill/>
        </p:spPr>
        <p:txBody>
          <a:bodyPr wrap="square" lIns="91399" tIns="45699" rIns="91399" bIns="45699" rtlCol="0">
            <a:spAutoFit/>
          </a:bodyPr>
          <a:lstStyle/>
          <a:p>
            <a:pPr marL="0" marR="0" lvl="0" indent="0" algn="r" defTabSz="914400" rtl="0" eaLnBrk="1" fontAlgn="auto" latinLnBrk="0" hangingPunct="1">
              <a:lnSpc>
                <a:spcPct val="13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rPr>
              <a:t>冠词</a:t>
            </a:r>
            <a:endParaRPr kumimoji="0" lang="zh-CN" altLang="en-US" sz="3200" b="1" i="0" u="none" strike="noStrike" kern="1200" cap="none" spc="0" normalizeH="0" baseline="0" noProof="0" dirty="0">
              <a:ln>
                <a:noFill/>
              </a:ln>
              <a:solidFill>
                <a:prstClr val="black"/>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5" name="标题 1"/>
          <p:cNvSpPr txBox="1"/>
          <p:nvPr/>
        </p:nvSpPr>
        <p:spPr>
          <a:xfrm>
            <a:off x="4872990" y="0"/>
            <a:ext cx="2991485" cy="767080"/>
          </a:xfrm>
          <a:prstGeom prst="rect">
            <a:avLst/>
          </a:prstGeom>
        </p:spPr>
        <p:txBody>
          <a:bodyPr vert="horz" lIns="121899" tIns="60949" rIns="121899" bIns="60949" rtlCol="0" anchor="b">
            <a:normAutofit fontScale="80000"/>
          </a:bodyPr>
          <a:lstStyle>
            <a:lvl1pPr algn="l" defTabSz="1219200" rtl="0" eaLnBrk="1" latinLnBrk="0" hangingPunct="1">
              <a:lnSpc>
                <a:spcPct val="85000"/>
              </a:lnSpc>
              <a:spcBef>
                <a:spcPct val="0"/>
              </a:spcBef>
              <a:buNone/>
              <a:defRPr sz="4400" b="0" kern="1200" cap="none" baseline="0">
                <a:solidFill>
                  <a:schemeClr val="accent2">
                    <a:lumMod val="50000"/>
                  </a:schemeClr>
                </a:solidFill>
                <a:effectLst/>
                <a:latin typeface="微软雅黑" panose="020B0503020204020204" charset="-122"/>
                <a:ea typeface="微软雅黑" panose="020B0503020204020204" charset="-122"/>
                <a:cs typeface="+mj-cs"/>
              </a:defRPr>
            </a:lvl1pPr>
          </a:lstStyle>
          <a:p>
            <a:pPr marL="0" marR="0" lvl="0" indent="0" algn="l" defTabSz="1219200" rtl="0" eaLnBrk="1" fontAlgn="auto" latinLnBrk="0" hangingPunct="1">
              <a:lnSpc>
                <a:spcPct val="85000"/>
              </a:lnSpc>
              <a:spcBef>
                <a:spcPct val="0"/>
              </a:spcBef>
              <a:spcAft>
                <a:spcPts val="0"/>
              </a:spcAft>
              <a:buClrTx/>
              <a:buSzTx/>
              <a:buFontTx/>
              <a:buNone/>
              <a:defRPr/>
            </a:pPr>
            <a:r>
              <a:rPr kumimoji="0" lang="zh-CN" altLang="en-US" sz="4400" b="1" i="0" u="none" strike="noStrike" kern="1200" cap="none" spc="0" normalizeH="0" baseline="0" noProof="0" dirty="0">
                <a:ln>
                  <a:noFill/>
                </a:ln>
                <a:solidFill>
                  <a:srgbClr val="FF0000"/>
                </a:solidFill>
                <a:effectLst/>
                <a:uLnTx/>
                <a:uFillTx/>
                <a:latin typeface="微软雅黑" panose="020B0503020204020204" charset="-122"/>
                <a:ea typeface="微软雅黑" panose="020B0503020204020204" charset="-122"/>
                <a:cs typeface="+mj-cs"/>
              </a:rPr>
              <a:t>试题命制类型</a:t>
            </a:r>
            <a:endParaRPr kumimoji="0" lang="zh-CN" altLang="en-US" sz="4400" b="1" i="0" u="none" strike="noStrike" kern="1200" cap="none" spc="0" normalizeH="0" baseline="0" noProof="0" dirty="0">
              <a:ln>
                <a:noFill/>
              </a:ln>
              <a:solidFill>
                <a:srgbClr val="FF0000"/>
              </a:solidFill>
              <a:effectLst/>
              <a:uLnTx/>
              <a:uFillTx/>
              <a:latin typeface="微软雅黑" panose="020B0503020204020204" charset="-122"/>
              <a:ea typeface="微软雅黑" panose="020B0503020204020204" charset="-122"/>
              <a:cs typeface="+mj-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10"/>
          <p:cNvSpPr/>
          <p:nvPr/>
        </p:nvSpPr>
        <p:spPr>
          <a:xfrm>
            <a:off x="285750" y="91745"/>
            <a:ext cx="3143250"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连词</a:t>
            </a:r>
            <a:r>
              <a:rPr kumimoji="0" lang="en-US" altLang="zh-CN"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并列句</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5" name="文本框 4"/>
          <p:cNvSpPr txBox="1"/>
          <p:nvPr>
            <p:custDataLst>
              <p:tags r:id="rId1"/>
            </p:custDataLst>
          </p:nvPr>
        </p:nvSpPr>
        <p:spPr>
          <a:xfrm>
            <a:off x="285750" y="715912"/>
            <a:ext cx="11877195" cy="119888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1.(2021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)Though it is the only unnatural thing on your way up the mountain, still it highlights the whole adventure ____________offers a place where you can sit down to rest your aching legs.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6" name="文本框 5"/>
          <p:cNvSpPr txBox="1"/>
          <p:nvPr>
            <p:custDataLst>
              <p:tags r:id="rId2"/>
            </p:custDataLst>
          </p:nvPr>
        </p:nvSpPr>
        <p:spPr>
          <a:xfrm>
            <a:off x="285749" y="2128087"/>
            <a:ext cx="11877195" cy="119888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2.(2021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月浙江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)In a study of 33 years of trends in Body Mass Index</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（体重指数）</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across 200 countries the scientists found that people worldwide are getting heavier ____________ that most of the rise is due to gains in BMT in rural areas.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7" name="文本框 6"/>
          <p:cNvSpPr txBox="1"/>
          <p:nvPr>
            <p:custDataLst>
              <p:tags r:id="rId3"/>
            </p:custDataLst>
          </p:nvPr>
        </p:nvSpPr>
        <p:spPr>
          <a:xfrm>
            <a:off x="285749" y="3757532"/>
            <a:ext cx="11877195" cy="119888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3.(2020</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年</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月浙江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)It’s also that they are on average healthier ____________ more productive for longer. Therefore, they can work for longer, consume more and in general be a boost to the economy.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8" name="矩形 7"/>
          <p:cNvSpPr/>
          <p:nvPr>
            <p:custDataLst>
              <p:tags r:id="rId4"/>
            </p:custDataLst>
          </p:nvPr>
        </p:nvSpPr>
        <p:spPr>
          <a:xfrm>
            <a:off x="314960" y="1132840"/>
            <a:ext cx="1313815"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矩形 8"/>
          <p:cNvSpPr/>
          <p:nvPr>
            <p:custDataLst>
              <p:tags r:id="rId5"/>
            </p:custDataLst>
          </p:nvPr>
        </p:nvSpPr>
        <p:spPr>
          <a:xfrm>
            <a:off x="5974715" y="1150620"/>
            <a:ext cx="802640"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文本框 9"/>
          <p:cNvSpPr txBox="1"/>
          <p:nvPr>
            <p:custDataLst>
              <p:tags r:id="rId6"/>
            </p:custDataLst>
          </p:nvPr>
        </p:nvSpPr>
        <p:spPr>
          <a:xfrm>
            <a:off x="2754735" y="1570099"/>
            <a:ext cx="3570195" cy="460375"/>
          </a:xfrm>
          <a:prstGeom prst="rect">
            <a:avLst/>
          </a:prstGeom>
          <a:solidFill>
            <a:srgbClr val="FBFBFB"/>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zh-CN"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mn-cs"/>
              </a:rPr>
              <a:t>两个动作间为并列关系</a:t>
            </a:r>
            <a:endParaRPr kumimoji="0" lang="zh-CN"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mn-cs"/>
            </a:endParaRPr>
          </a:p>
        </p:txBody>
      </p:sp>
      <p:sp>
        <p:nvSpPr>
          <p:cNvPr id="11" name="文本框 10"/>
          <p:cNvSpPr txBox="1"/>
          <p:nvPr>
            <p:custDataLst>
              <p:tags r:id="rId7"/>
            </p:custDataLst>
          </p:nvPr>
        </p:nvSpPr>
        <p:spPr>
          <a:xfrm>
            <a:off x="4842108" y="1011563"/>
            <a:ext cx="991764" cy="52197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and</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2" name="矩形 11"/>
          <p:cNvSpPr/>
          <p:nvPr>
            <p:custDataLst>
              <p:tags r:id="rId8"/>
            </p:custDataLst>
          </p:nvPr>
        </p:nvSpPr>
        <p:spPr>
          <a:xfrm>
            <a:off x="4521835" y="2536190"/>
            <a:ext cx="5185410" cy="3670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矩形 12"/>
          <p:cNvSpPr/>
          <p:nvPr>
            <p:custDataLst>
              <p:tags r:id="rId9"/>
            </p:custDataLst>
          </p:nvPr>
        </p:nvSpPr>
        <p:spPr>
          <a:xfrm>
            <a:off x="314959" y="2969405"/>
            <a:ext cx="7519671" cy="3667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4" name="文本框 13"/>
          <p:cNvSpPr txBox="1"/>
          <p:nvPr>
            <p:custDataLst>
              <p:tags r:id="rId10"/>
            </p:custDataLst>
          </p:nvPr>
        </p:nvSpPr>
        <p:spPr>
          <a:xfrm>
            <a:off x="2754735" y="3370046"/>
            <a:ext cx="3570195" cy="4603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zh-CN"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mn-cs"/>
              </a:rPr>
              <a:t>两个宾语从句为并列关系</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Calibri" panose="020F0502020204030204"/>
              <a:ea typeface="等线" panose="02010600030101010101" charset="-122"/>
              <a:cs typeface="+mn-cs"/>
            </a:endParaRPr>
          </a:p>
        </p:txBody>
      </p:sp>
      <p:sp>
        <p:nvSpPr>
          <p:cNvPr id="15" name="文本框 14"/>
          <p:cNvSpPr txBox="1"/>
          <p:nvPr>
            <p:custDataLst>
              <p:tags r:id="rId11"/>
            </p:custDataLst>
          </p:nvPr>
        </p:nvSpPr>
        <p:spPr>
          <a:xfrm>
            <a:off x="9835253" y="2444889"/>
            <a:ext cx="2206992" cy="52197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and</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6" name="矩形 15"/>
          <p:cNvSpPr/>
          <p:nvPr>
            <p:custDataLst>
              <p:tags r:id="rId12"/>
            </p:custDataLst>
          </p:nvPr>
        </p:nvSpPr>
        <p:spPr>
          <a:xfrm>
            <a:off x="6776720" y="3823335"/>
            <a:ext cx="116141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矩形 16"/>
          <p:cNvSpPr/>
          <p:nvPr>
            <p:custDataLst>
              <p:tags r:id="rId13"/>
            </p:custDataLst>
          </p:nvPr>
        </p:nvSpPr>
        <p:spPr>
          <a:xfrm>
            <a:off x="9808209" y="3823582"/>
            <a:ext cx="2234439" cy="366782"/>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8" name="文本框 17"/>
          <p:cNvSpPr txBox="1"/>
          <p:nvPr>
            <p:custDataLst>
              <p:tags r:id="rId14"/>
            </p:custDataLst>
          </p:nvPr>
        </p:nvSpPr>
        <p:spPr>
          <a:xfrm>
            <a:off x="7666129" y="4535473"/>
            <a:ext cx="3570195" cy="4603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zh-CN"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mn-cs"/>
              </a:rPr>
              <a:t>两个比较级为并列关系</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Calibri" panose="020F0502020204030204"/>
              <a:ea typeface="等线" panose="02010600030101010101" charset="-122"/>
              <a:cs typeface="+mn-cs"/>
            </a:endParaRPr>
          </a:p>
        </p:txBody>
      </p:sp>
      <p:sp>
        <p:nvSpPr>
          <p:cNvPr id="19" name="文本框 18"/>
          <p:cNvSpPr txBox="1"/>
          <p:nvPr>
            <p:custDataLst>
              <p:tags r:id="rId15"/>
            </p:custDataLst>
          </p:nvPr>
        </p:nvSpPr>
        <p:spPr>
          <a:xfrm>
            <a:off x="8704713" y="3717210"/>
            <a:ext cx="832479" cy="52197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and</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20" name="文本框 19"/>
          <p:cNvSpPr txBox="1"/>
          <p:nvPr>
            <p:custDataLst>
              <p:tags r:id="rId16"/>
            </p:custDataLst>
          </p:nvPr>
        </p:nvSpPr>
        <p:spPr>
          <a:xfrm>
            <a:off x="314805" y="5145935"/>
            <a:ext cx="11877195" cy="8299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4.(2023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全国乙卷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)It is a distinct visual contrast (</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反差</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that shouldn’t work, ____________ somehow these two very different worlds make a good combination.</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23" name="文本框 22"/>
          <p:cNvSpPr txBox="1"/>
          <p:nvPr>
            <p:custDataLst>
              <p:tags r:id="rId17"/>
            </p:custDataLst>
          </p:nvPr>
        </p:nvSpPr>
        <p:spPr>
          <a:xfrm>
            <a:off x="10235064" y="5046737"/>
            <a:ext cx="2206992" cy="521970"/>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but</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randombar(horizont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randombar(horizontal)">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randombar(horizontal)">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randombar(horizontal)">
                                      <p:cBhvr>
                                        <p:cTn id="43" dur="500"/>
                                        <p:tgtEl>
                                          <p:spTgt spid="17"/>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randombar(horizontal)">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randombar(horizontal)">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randombar(horizontal)">
                                      <p:cBhvr>
                                        <p:cTn id="56" dur="5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randombar(horizontal)">
                                      <p:cBhvr>
                                        <p:cTn id="6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0" grpId="0" bldLvl="0" animBg="1"/>
      <p:bldP spid="11" grpId="0"/>
      <p:bldP spid="12" grpId="0" bldLvl="0" animBg="1"/>
      <p:bldP spid="13" grpId="0" bldLvl="0" animBg="1"/>
      <p:bldP spid="14" grpId="0"/>
      <p:bldP spid="15" grpId="0"/>
      <p:bldP spid="16" grpId="0" bldLvl="0" animBg="1"/>
      <p:bldP spid="17" grpId="0" bldLvl="0" animBg="1"/>
      <p:bldP spid="18" grpId="0"/>
      <p:bldP spid="19" grpId="0"/>
      <p:bldP spid="2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10"/>
          <p:cNvSpPr/>
          <p:nvPr/>
        </p:nvSpPr>
        <p:spPr>
          <a:xfrm>
            <a:off x="285750" y="91745"/>
            <a:ext cx="3179826"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连词</a:t>
            </a:r>
            <a:r>
              <a:rPr kumimoji="0" lang="en-US" altLang="zh-CN"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并列句</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5" name="文本框 4"/>
          <p:cNvSpPr txBox="1"/>
          <p:nvPr/>
        </p:nvSpPr>
        <p:spPr>
          <a:xfrm>
            <a:off x="285750" y="715912"/>
            <a:ext cx="11877195" cy="48926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5.(2023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新课标全国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 </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The dumplings arrive steaming and dangerously hot. To eat one, you have to decide whether to bite a small hole in it first, releasing the stream and risking a spill (</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溢出</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__________to put the whole dumpling in your mouth, letting the hot soup explode on your tongue.</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6. (2021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Although Mary loved flowers, _________ she nor her husband was known as a gardener.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7.</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(2019</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II) I work not because I have to, _________because I want to.”</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p:txBody>
      </p:sp>
      <p:sp>
        <p:nvSpPr>
          <p:cNvPr id="6" name="矩形 5"/>
          <p:cNvSpPr/>
          <p:nvPr/>
        </p:nvSpPr>
        <p:spPr>
          <a:xfrm>
            <a:off x="2180590" y="1134110"/>
            <a:ext cx="1373505"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7" name="矩形 6"/>
          <p:cNvSpPr/>
          <p:nvPr/>
        </p:nvSpPr>
        <p:spPr>
          <a:xfrm>
            <a:off x="2127250" y="1595755"/>
            <a:ext cx="620395" cy="297815"/>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文本框 7"/>
          <p:cNvSpPr txBox="1"/>
          <p:nvPr/>
        </p:nvSpPr>
        <p:spPr>
          <a:xfrm>
            <a:off x="1294884" y="1441290"/>
            <a:ext cx="741561"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t>
            </a:r>
            <a:r>
              <a:rPr kumimoji="0" lang="en-US" altLang="zh-CN" sz="24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or</a:t>
            </a:r>
            <a:endParaRPr kumimoji="0" lang="en-US" altLang="zh-CN" sz="24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9" name="文本框 8"/>
          <p:cNvSpPr txBox="1"/>
          <p:nvPr/>
        </p:nvSpPr>
        <p:spPr>
          <a:xfrm>
            <a:off x="3723999" y="1902126"/>
            <a:ext cx="3570195" cy="4603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rPr>
              <a:t>whether…or…</a:t>
            </a:r>
            <a:endPar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endParaRPr>
          </a:p>
        </p:txBody>
      </p:sp>
      <p:sp>
        <p:nvSpPr>
          <p:cNvPr id="10" name="矩形 9"/>
          <p:cNvSpPr/>
          <p:nvPr/>
        </p:nvSpPr>
        <p:spPr>
          <a:xfrm>
            <a:off x="7815071" y="2629751"/>
            <a:ext cx="527813" cy="366782"/>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3379470" y="3078480"/>
            <a:ext cx="2851150" cy="460375"/>
          </a:xfrm>
          <a:prstGeom prst="rect">
            <a:avLst/>
          </a:prstGeom>
          <a:solidFill>
            <a:srgbClr val="FFFF00"/>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rPr>
              <a:t>neither…or…</a:t>
            </a:r>
            <a:endPar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endParaRPr>
          </a:p>
        </p:txBody>
      </p:sp>
      <p:sp>
        <p:nvSpPr>
          <p:cNvPr id="12" name="文本框 11"/>
          <p:cNvSpPr txBox="1"/>
          <p:nvPr/>
        </p:nvSpPr>
        <p:spPr>
          <a:xfrm>
            <a:off x="6031865" y="2489835"/>
            <a:ext cx="1262380"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 neither</a:t>
            </a:r>
            <a:endParaRPr kumimoji="0" lang="en-US" altLang="zh-CN" sz="24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7" name="矩形 16"/>
          <p:cNvSpPr/>
          <p:nvPr/>
        </p:nvSpPr>
        <p:spPr>
          <a:xfrm>
            <a:off x="3231515" y="4418965"/>
            <a:ext cx="492760" cy="36703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9" name="文本框 18"/>
          <p:cNvSpPr txBox="1"/>
          <p:nvPr/>
        </p:nvSpPr>
        <p:spPr>
          <a:xfrm>
            <a:off x="4550304" y="4771010"/>
            <a:ext cx="3570195" cy="4603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ct val="100000"/>
              <a:buFontTx/>
              <a:buNone/>
              <a:defRPr/>
            </a:pPr>
            <a:r>
              <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rPr>
              <a:t>not….but….</a:t>
            </a:r>
            <a:endPar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等线" panose="02010600030101010101" charset="-122"/>
              <a:cs typeface="Times New Roman" panose="02020603050405020304" charset="0"/>
            </a:endParaRPr>
          </a:p>
        </p:txBody>
      </p:sp>
      <p:sp>
        <p:nvSpPr>
          <p:cNvPr id="20" name="文本框 19"/>
          <p:cNvSpPr txBox="1"/>
          <p:nvPr/>
        </p:nvSpPr>
        <p:spPr>
          <a:xfrm>
            <a:off x="6231458" y="4325904"/>
            <a:ext cx="2206992"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but</a:t>
            </a:r>
            <a:endPar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randombar(horizont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randombar(horizont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randombar(horizontal)">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randombar(horizontal)">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randombar(horizontal)">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p:bldP spid="9" grpId="0"/>
      <p:bldP spid="10" grpId="0" bldLvl="0" animBg="1"/>
      <p:bldP spid="11" grpId="0" bldLvl="0" animBg="1"/>
      <p:bldP spid="12" grpId="0"/>
      <p:bldP spid="17" grpId="0" bldLvl="0" animBg="1"/>
      <p:bldP spid="19" grpId="0"/>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0"/>
          <p:cNvSpPr/>
          <p:nvPr/>
        </p:nvSpPr>
        <p:spPr>
          <a:xfrm>
            <a:off x="285750" y="91440"/>
            <a:ext cx="3757930"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连词</a:t>
            </a:r>
            <a:r>
              <a:rPr kumimoji="0" lang="en-US" altLang="zh-CN"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状语从句</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3" name="文本框 2"/>
          <p:cNvSpPr txBox="1"/>
          <p:nvPr/>
        </p:nvSpPr>
        <p:spPr>
          <a:xfrm>
            <a:off x="285750" y="715912"/>
            <a:ext cx="11877195" cy="8299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 (2015</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安徽卷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)_______________________________scientists have learned a lot about the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universe, there is much we still don’t know.</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4" name="文本框 3"/>
          <p:cNvSpPr txBox="1"/>
          <p:nvPr/>
        </p:nvSpPr>
        <p:spPr>
          <a:xfrm>
            <a:off x="285749" y="2271440"/>
            <a:ext cx="11877195" cy="8299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2.(2016</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天津卷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)____________the average age of the population increases, there are more and more old people to care for. </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5" name="文本框 4"/>
          <p:cNvSpPr txBox="1"/>
          <p:nvPr/>
        </p:nvSpPr>
        <p:spPr>
          <a:xfrm>
            <a:off x="397101" y="3806541"/>
            <a:ext cx="11877195" cy="26765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3.If you don’t understand something</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you may research</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study</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and talk to other people ___________ you figure it out.</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4.(2019·</a:t>
            </a:r>
            <a:r>
              <a:rPr kumimoji="0" lang="zh-CN" altLang="en-US"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全国</a:t>
            </a:r>
            <a:r>
              <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Ⅲ)On our way to the house</a:t>
            </a:r>
            <a:r>
              <a:rPr kumimoji="0" lang="zh-CN" altLang="en-US"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a:t>
            </a:r>
            <a:r>
              <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it was raining _______ hard that we couldn’t </a:t>
            </a: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help wondering how long it would take to get there.</a:t>
            </a: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p:txBody>
      </p:sp>
      <p:sp>
        <p:nvSpPr>
          <p:cNvPr id="7" name="文本框 6"/>
          <p:cNvSpPr txBox="1"/>
          <p:nvPr/>
        </p:nvSpPr>
        <p:spPr>
          <a:xfrm>
            <a:off x="2524014" y="638727"/>
            <a:ext cx="4324841"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Although/Though/While</a:t>
            </a:r>
            <a:endPar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8" name="文本框 7"/>
          <p:cNvSpPr txBox="1"/>
          <p:nvPr>
            <p:custDataLst>
              <p:tags r:id="rId1"/>
            </p:custDataLst>
          </p:nvPr>
        </p:nvSpPr>
        <p:spPr>
          <a:xfrm>
            <a:off x="397101" y="3096940"/>
            <a:ext cx="11098149" cy="519479"/>
          </a:xfrm>
          <a:prstGeom prst="rect">
            <a:avLst/>
          </a:prstGeom>
          <a:solidFill>
            <a:srgbClr val="FFFF00"/>
          </a:solid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随着人口平均年龄的增长，有越来越多的老年人需要照顾。随着</a:t>
            </a:r>
            <a:r>
              <a:rPr kumimoji="0" lang="en-US" altLang="zh-CN"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a:t>
            </a: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，时间状语</a:t>
            </a:r>
            <a:endPar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endParaRPr>
          </a:p>
        </p:txBody>
      </p:sp>
      <p:sp>
        <p:nvSpPr>
          <p:cNvPr id="9" name="文本框 8"/>
          <p:cNvSpPr txBox="1"/>
          <p:nvPr/>
        </p:nvSpPr>
        <p:spPr>
          <a:xfrm>
            <a:off x="2749567" y="2216810"/>
            <a:ext cx="1191498"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As</a:t>
            </a:r>
            <a:endPar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0" name="文本框 9"/>
          <p:cNvSpPr txBox="1"/>
          <p:nvPr>
            <p:custDataLst>
              <p:tags r:id="rId2"/>
            </p:custDataLst>
          </p:nvPr>
        </p:nvSpPr>
        <p:spPr>
          <a:xfrm>
            <a:off x="397101" y="4700963"/>
            <a:ext cx="4476652" cy="519479"/>
          </a:xfrm>
          <a:prstGeom prst="rect">
            <a:avLst/>
          </a:prstGeom>
          <a:solidFill>
            <a:srgbClr val="FFFF00"/>
          </a:solid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根据“</a:t>
            </a:r>
            <a:r>
              <a:rPr kumimoji="0" lang="en-US" altLang="zh-CN"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not...until..”</a:t>
            </a: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表示时间状语</a:t>
            </a:r>
            <a:endPar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endParaRPr>
          </a:p>
        </p:txBody>
      </p:sp>
      <p:sp>
        <p:nvSpPr>
          <p:cNvPr id="11" name="文本框 10"/>
          <p:cNvSpPr txBox="1"/>
          <p:nvPr/>
        </p:nvSpPr>
        <p:spPr>
          <a:xfrm>
            <a:off x="810277" y="4150890"/>
            <a:ext cx="1191498"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until</a:t>
            </a:r>
            <a:endPar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2" name="矩形 11"/>
          <p:cNvSpPr/>
          <p:nvPr/>
        </p:nvSpPr>
        <p:spPr>
          <a:xfrm>
            <a:off x="9405619" y="5362069"/>
            <a:ext cx="634493" cy="366782"/>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Pct val="100000"/>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文本框 12"/>
          <p:cNvSpPr txBox="1"/>
          <p:nvPr>
            <p:custDataLst>
              <p:tags r:id="rId3"/>
            </p:custDataLst>
          </p:nvPr>
        </p:nvSpPr>
        <p:spPr>
          <a:xfrm>
            <a:off x="511241" y="6114864"/>
            <a:ext cx="4476652" cy="519479"/>
          </a:xfrm>
          <a:prstGeom prst="rect">
            <a:avLst/>
          </a:prstGeom>
          <a:solidFill>
            <a:srgbClr val="FFFF00"/>
          </a:solid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根据“</a:t>
            </a:r>
            <a:r>
              <a:rPr kumimoji="0" lang="en-US" altLang="zh-CN"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so...that...”</a:t>
            </a:r>
            <a:r>
              <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rPr>
              <a:t>表示结果状语</a:t>
            </a:r>
            <a:endPar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000" b="1" i="0" u="none" strike="noStrike" kern="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sym typeface="+mn-ea"/>
            </a:endParaRPr>
          </a:p>
        </p:txBody>
      </p:sp>
      <p:sp>
        <p:nvSpPr>
          <p:cNvPr id="14" name="文本框 13"/>
          <p:cNvSpPr txBox="1"/>
          <p:nvPr/>
        </p:nvSpPr>
        <p:spPr>
          <a:xfrm>
            <a:off x="7928119" y="5267186"/>
            <a:ext cx="1191498" cy="460375"/>
          </a:xfrm>
          <a:prstGeom prst="rect">
            <a:avLst/>
          </a:prstGeom>
          <a:noFill/>
          <a:ln w="9525">
            <a:no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so</a:t>
            </a:r>
            <a:endParaRPr kumimoji="0" lang="en-US" altLang="zh-CN"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5" name="文本框 14"/>
          <p:cNvSpPr txBox="1"/>
          <p:nvPr/>
        </p:nvSpPr>
        <p:spPr>
          <a:xfrm>
            <a:off x="5749290" y="3164205"/>
            <a:ext cx="6413500" cy="3694430"/>
          </a:xfrm>
          <a:prstGeom prst="rect">
            <a:avLst/>
          </a:prstGeom>
          <a:solidFill>
            <a:schemeClr val="accent3">
              <a:lumMod val="20000"/>
              <a:lumOff val="80000"/>
            </a:schemeClr>
          </a:solidFill>
        </p:spPr>
        <p:txBody>
          <a:bodyPr wrap="square" rtlCol="0">
            <a:noAutofit/>
          </a:bodyPr>
          <a:lstStyle/>
          <a:p>
            <a:pPr marL="71755" marR="0" lvl="0" indent="0" algn="l" defTabSz="914400" rtl="0" eaLnBrk="1" fontAlgn="base" latinLnBrk="0" hangingPunct="1">
              <a:lnSpc>
                <a:spcPct val="100000"/>
              </a:lnSpc>
              <a:spcBef>
                <a:spcPct val="0"/>
              </a:spcBef>
              <a:spcAft>
                <a:spcPct val="0"/>
              </a:spcAft>
              <a:buClrTx/>
              <a:buSzTx/>
              <a:buFontTx/>
              <a:buNone/>
              <a:defRPr/>
            </a:pPr>
            <a:r>
              <a:rPr lang="zh-CN" altLang="en-US" sz="2400" b="1"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状语从句</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固定句型有：</a:t>
            </a:r>
            <a:endPar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so/such...that...;    so that….                                  </a:t>
            </a:r>
            <a:endPar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not...until...</a:t>
            </a:r>
            <a:endParaRPr kumimoji="0" lang="zh-CN"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It will/won’t be</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before...  ;       </a:t>
            </a:r>
            <a:endPar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It was</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before...</a:t>
            </a:r>
            <a:endParaRPr kumimoji="0" lang="zh-CN"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It is some time</a:t>
            </a:r>
            <a:r>
              <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t>
            </a: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since... ;         </a:t>
            </a:r>
            <a:endPar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no sooner...than...;                    </a:t>
            </a:r>
            <a:endPar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hardly...when...</a:t>
            </a:r>
            <a:endPar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endParaRPr>
          </a:p>
          <a:p>
            <a:pPr marL="71755"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sym typeface="+mn-ea"/>
              </a:rPr>
              <a:t>As….As …..</a:t>
            </a:r>
            <a:endParaRPr kumimoji="0" lang="zh-CN" altLang="zh-CN"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randombar(horizontal)">
                                      <p:cBhvr>
                                        <p:cTn id="4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ldLvl="0" animBg="1"/>
      <p:bldP spid="9" grpId="0"/>
      <p:bldP spid="10" grpId="0" bldLvl="0" animBg="1"/>
      <p:bldP spid="11" grpId="0"/>
      <p:bldP spid="12" grpId="0" bldLvl="0" animBg="1"/>
      <p:bldP spid="13" grpId="0" bldLvl="0" animBg="1"/>
      <p:bldP spid="14" grpId="0"/>
      <p:bldP spid="15"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10"/>
          <p:cNvSpPr/>
          <p:nvPr/>
        </p:nvSpPr>
        <p:spPr>
          <a:xfrm>
            <a:off x="285750" y="91745"/>
            <a:ext cx="1405890"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冠词</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2" name="文本框 1"/>
          <p:cNvSpPr txBox="1"/>
          <p:nvPr/>
        </p:nvSpPr>
        <p:spPr>
          <a:xfrm>
            <a:off x="157402" y="665297"/>
            <a:ext cx="11877195" cy="60007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1.(2022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全国甲卷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)______ friend of his, Wu Fan, volunteered to be his companion during the trip.</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II</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_________ Brown family live in an apartment building outside Toronto. On the day of the accident, Mrs. Brown was at work and Eric was at home with his father.</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Covering an area about three times _________ size of Yellowstone National Park, the GPNP will be one of the first national parks in the country.</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4. (2022</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The tactile(</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可触知的</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)paintings work as a way to show art to ________ blind because we don’t see with just Our eyes: We see with our brains.</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5.</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(2021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新高考全国卷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1)As the song goes, this long and winding road “will never disappear”, and it will always stick in the visitor’s memory. It sure does in mine. While you’re in China, Mount Huangshan is________ must to visit</a:t>
            </a:r>
            <a:r>
              <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rPr>
              <a:t>!</a:t>
            </a: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p:txBody>
      </p:sp>
      <p:sp>
        <p:nvSpPr>
          <p:cNvPr id="4" name="文本框 3"/>
          <p:cNvSpPr txBox="1"/>
          <p:nvPr/>
        </p:nvSpPr>
        <p:spPr>
          <a:xfrm>
            <a:off x="2560891" y="619327"/>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t>
            </a:r>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A</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5" name="文本框 4"/>
          <p:cNvSpPr txBox="1"/>
          <p:nvPr/>
        </p:nvSpPr>
        <p:spPr>
          <a:xfrm>
            <a:off x="1244600" y="1082040"/>
            <a:ext cx="3526155"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a:t>
            </a: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泛指</a:t>
            </a:r>
            <a:r>
              <a:rPr kumimoji="0" lang="en-US"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a:t>
            </a: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他的一个朋友</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7727315" y="3255645"/>
            <a:ext cx="2394585" cy="384175"/>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8" name="文本框 7"/>
          <p:cNvSpPr txBox="1"/>
          <p:nvPr/>
        </p:nvSpPr>
        <p:spPr>
          <a:xfrm>
            <a:off x="3550897" y="1659767"/>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The</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9" name="文本框 8"/>
          <p:cNvSpPr txBox="1"/>
          <p:nvPr/>
        </p:nvSpPr>
        <p:spPr>
          <a:xfrm>
            <a:off x="1993392" y="2554905"/>
            <a:ext cx="4937760" cy="460375"/>
          </a:xfrm>
          <a:prstGeom prst="rect">
            <a:avLst/>
          </a:prstGeom>
          <a:noFill/>
        </p:spPr>
        <p:txBody>
          <a:bodyPr wrap="square">
            <a:spAutoFit/>
          </a:bodyPr>
          <a:lstStyle/>
          <a:p>
            <a:pPr marL="0" marR="0" lvl="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the+姓氏，意为: 某某一家人</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
        <p:nvSpPr>
          <p:cNvPr id="10" name="文本框 9"/>
          <p:cNvSpPr txBox="1"/>
          <p:nvPr/>
        </p:nvSpPr>
        <p:spPr>
          <a:xfrm>
            <a:off x="7727013" y="3964605"/>
            <a:ext cx="4937760"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倍数+ the size of</a:t>
            </a:r>
            <a:endParaRPr kumimoji="0" lang="en-US" altLang="zh-CN" sz="2400" b="1" i="0" u="none" strike="noStrike" kern="1200" cap="none" spc="0" normalizeH="0" baseline="0" noProof="0" dirty="0">
              <a:ln>
                <a:noFill/>
              </a:ln>
              <a:solidFill>
                <a:srgbClr val="FF0000"/>
              </a:solidFill>
              <a:effectLst/>
              <a:highlight>
                <a:srgbClr val="FFFF00"/>
              </a:highlight>
              <a:uLnTx/>
              <a:uFillTx/>
              <a:latin typeface="Arial" panose="020B0604020202020204"/>
              <a:ea typeface="微软雅黑" panose="020B0503020204020204" charset="-122"/>
              <a:cs typeface="+mn-cs"/>
            </a:endParaRPr>
          </a:p>
        </p:txBody>
      </p:sp>
      <p:sp>
        <p:nvSpPr>
          <p:cNvPr id="11" name="矩形 10"/>
          <p:cNvSpPr/>
          <p:nvPr/>
        </p:nvSpPr>
        <p:spPr>
          <a:xfrm>
            <a:off x="10802239" y="4326806"/>
            <a:ext cx="710184" cy="384048"/>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文本框 11"/>
          <p:cNvSpPr txBox="1"/>
          <p:nvPr/>
        </p:nvSpPr>
        <p:spPr>
          <a:xfrm>
            <a:off x="8175555" y="4849919"/>
            <a:ext cx="4937760"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the + adj 表一类人</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Arial" panose="020B0604020202020204"/>
              <a:ea typeface="微软雅黑" panose="020B0503020204020204" charset="-122"/>
              <a:cs typeface="+mn-cs"/>
            </a:endParaRPr>
          </a:p>
        </p:txBody>
      </p:sp>
      <p:sp>
        <p:nvSpPr>
          <p:cNvPr id="13" name="文本框 12"/>
          <p:cNvSpPr txBox="1"/>
          <p:nvPr/>
        </p:nvSpPr>
        <p:spPr>
          <a:xfrm>
            <a:off x="8313687" y="3178682"/>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t>
            </a:r>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the</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4" name="文本框 13"/>
          <p:cNvSpPr txBox="1"/>
          <p:nvPr/>
        </p:nvSpPr>
        <p:spPr>
          <a:xfrm>
            <a:off x="9937635" y="4257484"/>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 the</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5" name="文本框 14"/>
          <p:cNvSpPr txBox="1"/>
          <p:nvPr/>
        </p:nvSpPr>
        <p:spPr>
          <a:xfrm>
            <a:off x="3088272" y="6090392"/>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6" name="文本框 15"/>
          <p:cNvSpPr txBox="1"/>
          <p:nvPr/>
        </p:nvSpPr>
        <p:spPr>
          <a:xfrm>
            <a:off x="6082538" y="6205635"/>
            <a:ext cx="4937760"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a must : </a:t>
            </a:r>
            <a:r>
              <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rPr>
              <a:t>绝对必要的事物</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randombar(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randombar(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randombar(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randombar(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randombar(horizontal)">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bldLvl="0" animBg="1"/>
      <p:bldP spid="8" grpId="0"/>
      <p:bldP spid="9" grpId="0"/>
      <p:bldP spid="10" grpId="0"/>
      <p:bldP spid="11" grpId="0" bldLvl="0" animBg="1"/>
      <p:bldP spid="12" grpId="0"/>
      <p:bldP spid="13" grpId="0"/>
      <p:bldP spid="14" grpId="0"/>
      <p:bldP spid="15" grpId="0"/>
      <p:bldP spid="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10"/>
          <p:cNvSpPr/>
          <p:nvPr/>
        </p:nvSpPr>
        <p:spPr>
          <a:xfrm>
            <a:off x="285750" y="91745"/>
            <a:ext cx="1405890" cy="506095"/>
          </a:xfrm>
          <a:prstGeom prst="roundRect">
            <a:avLst/>
          </a:prstGeom>
          <a:gradFill rotWithShape="1">
            <a:gsLst>
              <a:gs pos="0">
                <a:srgbClr val="75AC6B">
                  <a:shade val="51000"/>
                  <a:satMod val="130000"/>
                </a:srgbClr>
              </a:gs>
              <a:gs pos="80000">
                <a:srgbClr val="75AC6B">
                  <a:shade val="93000"/>
                  <a:satMod val="130000"/>
                </a:srgbClr>
              </a:gs>
              <a:gs pos="100000">
                <a:srgbClr val="75AC6B">
                  <a:shade val="94000"/>
                  <a:satMod val="135000"/>
                </a:srgbClr>
              </a:gs>
            </a:gsLst>
            <a:lin ang="16200000" scaled="0"/>
          </a:gradFill>
          <a:ln w="9525" cap="flat" cmpd="sng" algn="ctr">
            <a:solidFill>
              <a:srgbClr val="75AC6B">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0" cap="none" spc="0" normalizeH="0" baseline="0" noProof="0" dirty="0">
                <a:ln>
                  <a:noFill/>
                </a:ln>
                <a:solidFill>
                  <a:prstClr val="white"/>
                </a:solidFill>
                <a:effectLst/>
                <a:uLnTx/>
                <a:uFillTx/>
                <a:latin typeface="Adobe Devanagari" panose="02040503050201020203" charset="0"/>
                <a:ea typeface="宋体" panose="02010600030101010101" pitchFamily="2" charset="-122"/>
                <a:cs typeface="Adobe Devanagari" panose="02040503050201020203" charset="0"/>
              </a:rPr>
              <a:t>   </a:t>
            </a:r>
            <a:r>
              <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rPr>
              <a:t>冠词</a:t>
            </a:r>
            <a:endParaRPr kumimoji="0" lang="zh-CN" altLang="en-US" sz="3200" b="1" i="0" u="none" strike="noStrike" kern="0" cap="none" spc="0" normalizeH="0" baseline="0" noProof="0" dirty="0">
              <a:ln>
                <a:noFill/>
              </a:ln>
              <a:solidFill>
                <a:prstClr val="white"/>
              </a:solidFill>
              <a:effectLst/>
              <a:uLnTx/>
              <a:uFillTx/>
              <a:latin typeface="华文新魏" panose="02010800040101010101" pitchFamily="2" charset="-122"/>
              <a:ea typeface="华文新魏" panose="02010800040101010101" pitchFamily="2" charset="-122"/>
              <a:cs typeface="Adobe Devanagari" panose="02040503050201020203" charset="0"/>
            </a:endParaRPr>
          </a:p>
        </p:txBody>
      </p:sp>
      <p:sp>
        <p:nvSpPr>
          <p:cNvPr id="8" name="文本框 7"/>
          <p:cNvSpPr txBox="1"/>
          <p:nvPr/>
        </p:nvSpPr>
        <p:spPr>
          <a:xfrm>
            <a:off x="0" y="621030"/>
            <a:ext cx="12277725" cy="2959735"/>
          </a:xfrm>
          <a:prstGeom prst="rect">
            <a:avLst/>
          </a:prstGeom>
          <a:solidFill>
            <a:srgbClr val="FFFF00"/>
          </a:solidFill>
        </p:spPr>
        <p:txBody>
          <a:bodyPr wrap="square" rtlCol="0" anchor="t">
            <a:noAutofit/>
          </a:bodyPr>
          <a:lstStyle/>
          <a:p>
            <a:pPr marL="0" marR="0" lvl="0" indent="0" algn="l" defTabSz="914400" rtl="0" eaLnBrk="1" fontAlgn="auto" latinLnBrk="0" hangingPunct="1">
              <a:lnSpc>
                <a:spcPct val="130000"/>
              </a:lnSpc>
              <a:spcBef>
                <a:spcPct val="25000"/>
              </a:spcBef>
              <a:spcAft>
                <a:spcPts val="0"/>
              </a:spcAft>
              <a:buClrTx/>
              <a:buSzTx/>
              <a:buFontTx/>
              <a:buNone/>
              <a:defRPr/>
            </a:pPr>
            <a:r>
              <a:rPr kumimoji="0" lang="en-US"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1.</a:t>
            </a: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a:t>
            </a:r>
            <a:r>
              <a:rPr kumimoji="0" lang="en-US" altLang="zh-CN"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t>
            </a:r>
            <a:r>
              <a:rPr kumimoji="0" lang="zh-CN" altLang="en-US"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辅音音素；</a:t>
            </a: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an</a:t>
            </a:r>
            <a:r>
              <a:rPr kumimoji="0" lang="en-US" altLang="zh-CN"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t>
            </a:r>
            <a:r>
              <a:rPr kumimoji="0" lang="zh-CN" altLang="en-US"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元音音素;</a:t>
            </a: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     </a:t>
            </a:r>
            <a:endPar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914400" rtl="0" eaLnBrk="1" fontAlgn="auto" latinLnBrk="0" hangingPunct="1">
              <a:lnSpc>
                <a:spcPct val="130000"/>
              </a:lnSpc>
              <a:spcBef>
                <a:spcPct val="25000"/>
              </a:spcBef>
              <a:spcAft>
                <a:spcPts val="0"/>
              </a:spcAft>
              <a:buClrTx/>
              <a:buSzTx/>
              <a:buFontTx/>
              <a:buNone/>
              <a:defRPr/>
            </a:pP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a/an+</a:t>
            </a:r>
            <a:r>
              <a:rPr kumimoji="0" lang="zh-CN" altLang="en-US"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单数可数</a:t>
            </a:r>
            <a:r>
              <a:rPr kumimoji="0" lang="zh-CN" altLang="en-US" sz="2400" b="1" i="0" u="sng"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名词</a:t>
            </a:r>
            <a:endParaRPr kumimoji="0" lang="zh-CN" altLang="en-US" sz="2400" b="1" i="0" u="sng"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914400" rtl="0" eaLnBrk="1" fontAlgn="auto" latinLnBrk="0" hangingPunct="1">
              <a:lnSpc>
                <a:spcPct val="130000"/>
              </a:lnSpc>
              <a:spcBef>
                <a:spcPct val="25000"/>
              </a:spcBef>
              <a:spcAft>
                <a:spcPts val="0"/>
              </a:spcAft>
              <a:buClrTx/>
              <a:buSzTx/>
              <a:buFontTx/>
              <a:buNone/>
              <a:defRPr/>
            </a:pPr>
            <a:r>
              <a:rPr kumimoji="0" lang="en-US" altLang="zh-CN" sz="2400" b="1"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2.</a:t>
            </a:r>
            <a:r>
              <a:rPr kumimoji="0" lang="zh-CN" altLang="en-US" sz="2400" b="1"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如果空格后是</a:t>
            </a:r>
            <a:r>
              <a:rPr kumimoji="0" lang="zh-CN" altLang="en-US" sz="2400" b="1" u="sng"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序数词</a:t>
            </a:r>
            <a:r>
              <a:rPr kumimoji="0" lang="zh-CN" altLang="en-US" sz="2400" b="1"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、最高级或上文提到过的人或物等时，考虑空格处是否需要填</a:t>
            </a:r>
            <a:r>
              <a:rPr kumimoji="0" lang="en-US" altLang="zh-CN" sz="2400" b="1"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the</a:t>
            </a:r>
            <a:r>
              <a:rPr kumimoji="0" lang="zh-CN" altLang="en-US" sz="2400" b="1"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rPr>
              <a:t>；</a:t>
            </a:r>
            <a:endParaRPr kumimoji="0" lang="zh-CN" altLang="en-US" sz="2400" b="1"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914400" rtl="0" eaLnBrk="1" fontAlgn="auto" latinLnBrk="0" hangingPunct="1">
              <a:lnSpc>
                <a:spcPct val="130000"/>
              </a:lnSpc>
              <a:spcBef>
                <a:spcPct val="25000"/>
              </a:spcBef>
              <a:spcAft>
                <a:spcPts val="0"/>
              </a:spcAft>
              <a:buClrTx/>
              <a:buSzTx/>
              <a:buFontTx/>
              <a:buNone/>
              <a:defRPr/>
            </a:pPr>
            <a:r>
              <a:rPr kumimoji="0" lang="zh-CN" altLang="en-US"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3.固定搭配</a:t>
            </a:r>
            <a:r>
              <a:rPr kumimoji="0" lang="en-US" altLang="zh-CN"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 </a:t>
            </a: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in a word, a touch of,</a:t>
            </a:r>
            <a:r>
              <a:rPr kumimoji="0" lang="zh-CN" altLang="en-US"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倍数</a:t>
            </a:r>
            <a:r>
              <a:rPr kumimoji="0" lang="en-US" altLang="zh-CN"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+the size of, a range of</a:t>
            </a:r>
            <a:r>
              <a:rPr kumimoji="0" lang="zh-CN" altLang="en-US"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rPr>
              <a:t>等</a:t>
            </a:r>
            <a:endParaRPr kumimoji="0" lang="en-US" altLang="zh-CN" sz="2400" b="1" i="0" u="none" strike="noStrike" kern="0" cap="none" spc="0" normalizeH="0" baseline="0" noProof="0" dirty="0">
              <a:ln>
                <a:noFill/>
              </a:ln>
              <a:solidFill>
                <a:prstClr val="black"/>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0" algn="l" defTabSz="914400" rtl="0" eaLnBrk="1" fontAlgn="auto" latinLnBrk="0" hangingPunct="1">
              <a:lnSpc>
                <a:spcPct val="130000"/>
              </a:lnSpc>
              <a:spcBef>
                <a:spcPct val="25000"/>
              </a:spcBef>
              <a:spcAft>
                <a:spcPts val="0"/>
              </a:spcAft>
              <a:buClrTx/>
              <a:buSzTx/>
              <a:buFontTx/>
              <a:buNone/>
              <a:defRPr/>
            </a:pPr>
            <a:endParaRPr kumimoji="0" lang="zh-CN" altLang="en-US" sz="2400" b="1" i="0" u="none" strike="noStrike" kern="0" cap="none" spc="0" normalizeH="0" baseline="0" noProof="0" dirty="0">
              <a:ln>
                <a:noFill/>
              </a:ln>
              <a:solidFill>
                <a:srgbClr val="FF0000"/>
              </a:solidFill>
              <a:effectLst>
                <a:outerShdw blurRad="38100" dist="19050" dir="2700000" algn="tl" rotWithShape="0">
                  <a:prstClr val="black">
                    <a:alpha val="40000"/>
                  </a:prstClr>
                </a:outerShdw>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87591" y="3947709"/>
            <a:ext cx="11877195" cy="230695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6.(2023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新课标全国</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卷</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The meat should be fresh with ________ touch of sweetness and the soup hot, clear and delicious.</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7.(2023</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浙江</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1</a:t>
            </a: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月</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 In contrast to the court life and upper-class culture represented by the Forbidden City, the Summer Palace, and the Temple of Heaven, the hutongs reflect __________ culture of grassroots </a:t>
            </a:r>
            <a:r>
              <a:rPr kumimoji="0" lang="en-US" altLang="zh-CN" sz="2400" b="0" i="0" u="none" strike="noStrike" kern="1200" cap="none" spc="0" normalizeH="0" baseline="0" noProof="0" dirty="0" err="1">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Beijingers</a:t>
            </a:r>
            <a:r>
              <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rPr>
              <a:t>.</a:t>
            </a:r>
            <a:endParaRPr kumimoji="0" lang="en-US" altLang="zh-CN" sz="2400" b="0" i="0" u="none" strike="noStrike" kern="1200" cap="none" spc="0" normalizeH="0" baseline="0" noProof="0" dirty="0">
              <a:ln>
                <a:noFill/>
              </a:ln>
              <a:solidFill>
                <a:srgbClr val="000000"/>
              </a:solidFill>
              <a:effectLst/>
              <a:uLnTx/>
              <a:uFillTx/>
              <a:latin typeface="Times New Roman" panose="02020603050405020304" charset="0"/>
              <a:ea typeface="Cambria" panose="02040503050406030204" pitchFamily="18" charset="0"/>
              <a:cs typeface="Times New Roman" panose="02020603050405020304" charset="0"/>
            </a:endParaRPr>
          </a:p>
        </p:txBody>
      </p:sp>
      <p:sp>
        <p:nvSpPr>
          <p:cNvPr id="15" name="文本框 14"/>
          <p:cNvSpPr txBox="1"/>
          <p:nvPr/>
        </p:nvSpPr>
        <p:spPr>
          <a:xfrm>
            <a:off x="7672103" y="3847960"/>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a:t>
            </a:r>
            <a:endPar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p:txBody>
      </p:sp>
      <p:sp>
        <p:nvSpPr>
          <p:cNvPr id="16" name="文本框 15"/>
          <p:cNvSpPr txBox="1"/>
          <p:nvPr/>
        </p:nvSpPr>
        <p:spPr>
          <a:xfrm>
            <a:off x="4230891" y="4512064"/>
            <a:ext cx="4994199"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微软雅黑" panose="020B0503020204020204" charset="-122"/>
                <a:cs typeface="Times New Roman" panose="02020603050405020304" charset="0"/>
              </a:rPr>
              <a:t>固定搭配：</a:t>
            </a:r>
            <a:r>
              <a:rPr kumimoji="0" lang="en-US" altLang="zh-CN"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微软雅黑" panose="020B0503020204020204" charset="-122"/>
                <a:cs typeface="Times New Roman" panose="02020603050405020304" charset="0"/>
              </a:rPr>
              <a:t>a touch of</a:t>
            </a:r>
            <a:r>
              <a:rPr kumimoji="0" lang="zh-CN" altLang="en-US"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微软雅黑" panose="020B0503020204020204" charset="-122"/>
                <a:cs typeface="Times New Roman" panose="02020603050405020304" charset="0"/>
              </a:rPr>
              <a:t>一点点；稍许</a:t>
            </a:r>
            <a:endParaRPr kumimoji="0" lang="zh-CN" altLang="en-US" sz="2400" b="1" i="0" u="none" strike="noStrike" kern="1200" cap="none" spc="0" normalizeH="0" baseline="0" noProof="0" dirty="0">
              <a:ln>
                <a:noFill/>
              </a:ln>
              <a:solidFill>
                <a:srgbClr val="FF0000"/>
              </a:solidFill>
              <a:effectLst/>
              <a:highlight>
                <a:srgbClr val="FFFF00"/>
              </a:highlight>
              <a:uLnTx/>
              <a:uFillTx/>
              <a:latin typeface="Times New Roman" panose="02020603050405020304" charset="0"/>
              <a:ea typeface="微软雅黑" panose="020B0503020204020204" charset="-122"/>
              <a:cs typeface="Times New Roman" panose="02020603050405020304" charset="0"/>
            </a:endParaRPr>
          </a:p>
        </p:txBody>
      </p:sp>
      <p:sp>
        <p:nvSpPr>
          <p:cNvPr id="17" name="矩形 16"/>
          <p:cNvSpPr/>
          <p:nvPr/>
        </p:nvSpPr>
        <p:spPr>
          <a:xfrm>
            <a:off x="1981200" y="5904230"/>
            <a:ext cx="3943985" cy="313690"/>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8" name="文本框 17"/>
          <p:cNvSpPr txBox="1"/>
          <p:nvPr/>
        </p:nvSpPr>
        <p:spPr>
          <a:xfrm>
            <a:off x="3287527" y="6217748"/>
            <a:ext cx="4994199" cy="4603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highlight>
                  <a:srgbClr val="00FFFF"/>
                </a:highlight>
                <a:uLnTx/>
                <a:uFillTx/>
                <a:latin typeface="Times New Roman" panose="02020603050405020304" charset="0"/>
                <a:ea typeface="微软雅黑" panose="020B0503020204020204" charset="-122"/>
                <a:cs typeface="+mn-cs"/>
              </a:rPr>
              <a:t>特指</a:t>
            </a:r>
            <a:endParaRPr kumimoji="0" lang="zh-CN" altLang="en-US" sz="2400" b="1" i="0" u="none" strike="noStrike" kern="1200" cap="none" spc="0" normalizeH="0" baseline="0" noProof="0" dirty="0">
              <a:ln>
                <a:noFill/>
              </a:ln>
              <a:solidFill>
                <a:srgbClr val="FF0000"/>
              </a:solidFill>
              <a:effectLst/>
              <a:highlight>
                <a:srgbClr val="00FFFF"/>
              </a:highlight>
              <a:uLnTx/>
              <a:uFillTx/>
              <a:latin typeface="Times New Roman" panose="02020603050405020304" charset="0"/>
              <a:ea typeface="微软雅黑" panose="020B0503020204020204" charset="-122"/>
              <a:cs typeface="+mn-cs"/>
            </a:endParaRPr>
          </a:p>
        </p:txBody>
      </p:sp>
      <p:sp>
        <p:nvSpPr>
          <p:cNvPr id="19" name="文本框 18"/>
          <p:cNvSpPr txBox="1"/>
          <p:nvPr/>
        </p:nvSpPr>
        <p:spPr>
          <a:xfrm>
            <a:off x="646464" y="5695681"/>
            <a:ext cx="1219245" cy="521970"/>
          </a:xfrm>
          <a:prstGeom prst="rect">
            <a:avLst/>
          </a:prstGeom>
          <a:noFill/>
          <a:ln w="952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 </a:t>
            </a:r>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rPr>
              <a:t>the</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Cambria" panose="02040503050406030204" pitchFamily="18"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randombar(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randombar(horizont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randombar(horizontal)">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bldLvl="0" animBg="1"/>
      <p:bldP spid="18" grpId="0"/>
      <p:bldP spid="19" grpId="0"/>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64160" y="81915"/>
            <a:ext cx="11842750" cy="8378825"/>
          </a:xfrm>
          <a:prstGeom prst="rect">
            <a:avLst/>
          </a:prstGeom>
        </p:spPr>
        <p:txBody>
          <a:bodyPr>
            <a:noAutofit/>
          </a:bodyPr>
          <a:p>
            <a:pPr marL="0" indent="0" algn="l" defTabSz="266700">
              <a:lnSpc>
                <a:spcPct val="150000"/>
              </a:lnSpc>
              <a:spcBef>
                <a:spcPct val="0"/>
              </a:spcBef>
              <a:spcAft>
                <a:spcPct val="0"/>
              </a:spcAft>
            </a:pPr>
            <a:r>
              <a:rPr lang="en-US" altLang="zh-CN" sz="2400" b="1">
                <a:latin typeface="Times New Roman" panose="02020603050405020304" charset="0"/>
                <a:ea typeface="宋体" panose="02010600030101010101" pitchFamily="2" charset="-122"/>
                <a:cs typeface="Times New Roman" panose="02020603050405020304" charset="0"/>
              </a:rPr>
              <a:t>Homework </a:t>
            </a:r>
            <a:r>
              <a:rPr lang="zh-CN" altLang="en-US" sz="2400" b="1">
                <a:latin typeface="Times New Roman" panose="02020603050405020304" charset="0"/>
                <a:ea typeface="宋体" panose="02010600030101010101" pitchFamily="2" charset="-122"/>
                <a:cs typeface="Times New Roman" panose="02020603050405020304" charset="0"/>
              </a:rPr>
              <a:t>九省联考第二节</a:t>
            </a:r>
            <a:r>
              <a:rPr lang="en-US" altLang="zh-CN" sz="2400" b="1">
                <a:latin typeface="Times New Roman" panose="02020603050405020304" charset="0"/>
                <a:ea typeface="宋体" panose="02010600030101010101" pitchFamily="2" charset="-122"/>
                <a:cs typeface="Times New Roman" panose="02020603050405020304" charset="0"/>
              </a:rPr>
              <a:t>(</a:t>
            </a:r>
            <a:r>
              <a:rPr lang="zh-CN" altLang="en-US" sz="2400" b="1">
                <a:latin typeface="Times New Roman" panose="02020603050405020304" charset="0"/>
                <a:ea typeface="宋体" panose="02010600030101010101" pitchFamily="2" charset="-122"/>
                <a:cs typeface="Times New Roman" panose="02020603050405020304" charset="0"/>
              </a:rPr>
              <a:t>共</a:t>
            </a:r>
            <a:r>
              <a:rPr lang="en-US" altLang="zh-CN" sz="2400" b="1">
                <a:latin typeface="Times New Roman" panose="02020603050405020304" charset="0"/>
                <a:ea typeface="宋体" panose="02010600030101010101" pitchFamily="2" charset="-122"/>
                <a:cs typeface="Times New Roman" panose="02020603050405020304" charset="0"/>
              </a:rPr>
              <a:t>10</a:t>
            </a:r>
            <a:r>
              <a:rPr lang="zh-CN" altLang="en-US" sz="2400" b="1">
                <a:latin typeface="Times New Roman" panose="02020603050405020304" charset="0"/>
                <a:ea typeface="宋体" panose="02010600030101010101" pitchFamily="2" charset="-122"/>
                <a:cs typeface="Times New Roman" panose="02020603050405020304" charset="0"/>
              </a:rPr>
              <a:t>小题</a:t>
            </a:r>
            <a:r>
              <a:rPr lang="en-US" altLang="zh-CN" sz="2400" b="1">
                <a:latin typeface="Times New Roman" panose="02020603050405020304" charset="0"/>
                <a:ea typeface="宋体" panose="02010600030101010101" pitchFamily="2" charset="-122"/>
                <a:cs typeface="Times New Roman" panose="02020603050405020304" charset="0"/>
              </a:rPr>
              <a:t>;</a:t>
            </a:r>
            <a:r>
              <a:rPr lang="zh-CN" altLang="en-US" sz="2400" b="1">
                <a:latin typeface="Times New Roman" panose="02020603050405020304" charset="0"/>
                <a:ea typeface="宋体" panose="02010600030101010101" pitchFamily="2" charset="-122"/>
                <a:cs typeface="Times New Roman" panose="02020603050405020304" charset="0"/>
              </a:rPr>
              <a:t>每小题</a:t>
            </a:r>
            <a:r>
              <a:rPr lang="en-US" altLang="zh-CN" sz="2400" b="1">
                <a:latin typeface="Times New Roman" panose="02020603050405020304" charset="0"/>
                <a:ea typeface="宋体" panose="02010600030101010101" pitchFamily="2" charset="-122"/>
                <a:cs typeface="Times New Roman" panose="02020603050405020304" charset="0"/>
              </a:rPr>
              <a:t>1.5</a:t>
            </a:r>
            <a:r>
              <a:rPr lang="zh-CN" altLang="en-US" sz="2400" b="1">
                <a:latin typeface="Times New Roman" panose="02020603050405020304" charset="0"/>
                <a:ea typeface="宋体" panose="02010600030101010101" pitchFamily="2" charset="-122"/>
                <a:cs typeface="Times New Roman" panose="02020603050405020304" charset="0"/>
              </a:rPr>
              <a:t>分，满分</a:t>
            </a:r>
            <a:r>
              <a:rPr lang="en-US" altLang="zh-CN" sz="2400" b="1">
                <a:latin typeface="Times New Roman" panose="02020603050405020304" charset="0"/>
                <a:ea typeface="宋体" panose="02010600030101010101" pitchFamily="2" charset="-122"/>
                <a:cs typeface="Times New Roman" panose="02020603050405020304" charset="0"/>
              </a:rPr>
              <a:t>15</a:t>
            </a:r>
            <a:r>
              <a:rPr lang="zh-CN" altLang="en-US" sz="2400" b="1">
                <a:latin typeface="Times New Roman" panose="02020603050405020304" charset="0"/>
                <a:ea typeface="宋体" panose="02010600030101010101" pitchFamily="2" charset="-122"/>
                <a:cs typeface="Times New Roman" panose="02020603050405020304" charset="0"/>
              </a:rPr>
              <a:t>分</a:t>
            </a:r>
            <a:r>
              <a:rPr lang="en-US" altLang="zh-CN" sz="2400" b="1">
                <a:latin typeface="Times New Roman" panose="02020603050405020304" charset="0"/>
                <a:ea typeface="宋体" panose="02010600030101010101" pitchFamily="2" charset="-122"/>
                <a:cs typeface="Times New Roman" panose="02020603050405020304" charset="0"/>
              </a:rPr>
              <a:t>)</a:t>
            </a:r>
            <a:endParaRPr lang="en-US" altLang="zh-CN" sz="2400" b="1">
              <a:latin typeface="Times New Roman" panose="02020603050405020304" charset="0"/>
              <a:ea typeface="宋体" panose="02010600030101010101" pitchFamily="2" charset="-122"/>
              <a:cs typeface="Times New Roman" panose="02020603050405020304" charset="0"/>
            </a:endParaRPr>
          </a:p>
          <a:p>
            <a:pPr marL="0" indent="0" algn="l" defTabSz="266700">
              <a:lnSpc>
                <a:spcPct val="150000"/>
              </a:lnSpc>
              <a:spcBef>
                <a:spcPct val="0"/>
              </a:spcBef>
              <a:spcAft>
                <a:spcPct val="0"/>
              </a:spcAft>
            </a:pPr>
            <a:r>
              <a:rPr lang="zh-CN" altLang="en-US" sz="2000">
                <a:latin typeface="Times New Roman" panose="02020603050405020304" charset="0"/>
                <a:ea typeface="宋体" panose="02010600030101010101" pitchFamily="2" charset="-122"/>
                <a:cs typeface="Times New Roman" panose="02020603050405020304" charset="0"/>
              </a:rPr>
              <a:t>阅读下面短文，在空白处填入</a:t>
            </a:r>
            <a:r>
              <a:rPr lang="en-US" altLang="zh-CN" sz="2000">
                <a:latin typeface="Times New Roman" panose="02020603050405020304" charset="0"/>
                <a:ea typeface="宋体" panose="02010600030101010101" pitchFamily="2" charset="-122"/>
                <a:cs typeface="Times New Roman" panose="02020603050405020304" charset="0"/>
              </a:rPr>
              <a:t>1</a:t>
            </a:r>
            <a:r>
              <a:rPr lang="zh-CN" altLang="en-US" sz="2000">
                <a:latin typeface="Times New Roman" panose="02020603050405020304" charset="0"/>
                <a:ea typeface="宋体" panose="02010600030101010101" pitchFamily="2" charset="-122"/>
                <a:cs typeface="Times New Roman" panose="02020603050405020304" charset="0"/>
              </a:rPr>
              <a:t>个适当的单词或括号内单词的正确形式。</a:t>
            </a:r>
            <a:endParaRPr lang="zh-CN" altLang="en-US" sz="2000">
              <a:latin typeface="Times New Roman" panose="02020603050405020304" charset="0"/>
              <a:ea typeface="宋体" panose="02010600030101010101" pitchFamily="2" charset="-122"/>
              <a:cs typeface="Times New Roman" panose="02020603050405020304" charset="0"/>
            </a:endParaRPr>
          </a:p>
          <a:p>
            <a:pPr marL="0" indent="3048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The 21- year- old Olympic champion Zheng Qinwen made history as the first Asian player to win an Olympic singles title by 56</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(defeat)Croatia’s Donna Vekic in the final match in Paris on Saturday. It was the first singles medal for China in tennis since the sport returned to the Olympics in 1988.</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3048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Zheng expressed her thanks to her two coaches, Xia Xiyao and Yu Liqiao, both of 57</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previously coached LiNa. 58</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(Zheng)first coach was Xia Xiyao. After training under Xia for a year, she 59</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(send) to Yu Liqiao. Known for her strict and tough coaching style, Yu was famously demanding. Zheng remarked that during her stay in Wuhan, Yu was the coach who contributed most significantly 60</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her progress.</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4572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Zheng also revealed the lengths her supportive parents went to during her early 61</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(year) to prepare for the victory. “My parents sacrificed a lot for me," Zheng said. “When I was 12, my mum quit her job to support my tennis journey. When I was 14 62</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15, my father sold our house to help me to </a:t>
            </a:r>
            <a:r>
              <a:rPr lang="en-US" altLang="zh-CN" sz="2000" u="sng">
                <a:latin typeface="Times New Roman" panose="02020603050405020304" charset="0"/>
                <a:ea typeface="宋体" panose="02010600030101010101" pitchFamily="2" charset="-122"/>
                <a:cs typeface="Times New Roman" panose="02020603050405020304" charset="0"/>
              </a:rPr>
              <a:t>63              </a:t>
            </a:r>
            <a:r>
              <a:rPr lang="en-US" altLang="zh-CN" sz="2000">
                <a:latin typeface="Times New Roman" panose="02020603050405020304" charset="0"/>
                <a:ea typeface="宋体" panose="02010600030101010101" pitchFamily="2" charset="-122"/>
                <a:cs typeface="Times New Roman" panose="02020603050405020304" charset="0"/>
              </a:rPr>
              <a:t>(real) my tennis dream. My success is not just 64</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 (I) ; it’s also my parents’. They taught me how to stay 65</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(focus) on my dream. They always believed in me.”</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0" algn="l" defTabSz="266700">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179070" y="0"/>
            <a:ext cx="12013565" cy="8460740"/>
          </a:xfrm>
          <a:prstGeom prst="rect">
            <a:avLst/>
          </a:prstGeom>
        </p:spPr>
        <p:txBody>
          <a:bodyPr>
            <a:noAutofit/>
          </a:bodyPr>
          <a:p>
            <a:pPr marL="0" indent="0" algn="l" defTabSz="266700">
              <a:lnSpc>
                <a:spcPct val="150000"/>
              </a:lnSpc>
            </a:pPr>
            <a:r>
              <a:rPr lang="en-US" altLang="zh-CN" sz="2400" b="1">
                <a:latin typeface="Times New Roman" panose="02020603050405020304" charset="0"/>
                <a:ea typeface="宋体" panose="02010600030101010101" pitchFamily="2" charset="-122"/>
                <a:cs typeface="Times New Roman" panose="02020603050405020304" charset="0"/>
                <a:sym typeface="+mn-ea"/>
              </a:rPr>
              <a:t>Homework </a:t>
            </a:r>
            <a:r>
              <a:rPr lang="zh-CN" altLang="en-US" sz="2400" b="1">
                <a:latin typeface="Times New Roman" panose="02020603050405020304" charset="0"/>
                <a:ea typeface="宋体" panose="02010600030101010101" pitchFamily="2" charset="-122"/>
                <a:cs typeface="Times New Roman" panose="02020603050405020304" charset="0"/>
                <a:sym typeface="+mn-ea"/>
              </a:rPr>
              <a:t>九省联考第二节</a:t>
            </a:r>
            <a:r>
              <a:rPr lang="en-US" altLang="zh-CN" sz="2400" b="1">
                <a:latin typeface="Times New Roman" panose="02020603050405020304" charset="0"/>
                <a:ea typeface="宋体" panose="02010600030101010101" pitchFamily="2" charset="-122"/>
                <a:cs typeface="Times New Roman" panose="02020603050405020304" charset="0"/>
                <a:sym typeface="+mn-ea"/>
              </a:rPr>
              <a:t>(</a:t>
            </a:r>
            <a:r>
              <a:rPr lang="zh-CN" altLang="en-US" sz="2400" b="1">
                <a:latin typeface="Times New Roman" panose="02020603050405020304" charset="0"/>
                <a:ea typeface="宋体" panose="02010600030101010101" pitchFamily="2" charset="-122"/>
                <a:cs typeface="Times New Roman" panose="02020603050405020304" charset="0"/>
                <a:sym typeface="+mn-ea"/>
              </a:rPr>
              <a:t>共</a:t>
            </a:r>
            <a:r>
              <a:rPr lang="en-US" altLang="zh-CN" sz="2400" b="1">
                <a:latin typeface="Times New Roman" panose="02020603050405020304" charset="0"/>
                <a:ea typeface="宋体" panose="02010600030101010101" pitchFamily="2" charset="-122"/>
                <a:cs typeface="Times New Roman" panose="02020603050405020304" charset="0"/>
                <a:sym typeface="+mn-ea"/>
              </a:rPr>
              <a:t>10</a:t>
            </a:r>
            <a:r>
              <a:rPr lang="zh-CN" altLang="en-US" sz="2400" b="1">
                <a:latin typeface="Times New Roman" panose="02020603050405020304" charset="0"/>
                <a:ea typeface="宋体" panose="02010600030101010101" pitchFamily="2" charset="-122"/>
                <a:cs typeface="Times New Roman" panose="02020603050405020304" charset="0"/>
                <a:sym typeface="+mn-ea"/>
              </a:rPr>
              <a:t>小题</a:t>
            </a:r>
            <a:r>
              <a:rPr lang="en-US" altLang="zh-CN" sz="2400" b="1">
                <a:latin typeface="Times New Roman" panose="02020603050405020304" charset="0"/>
                <a:ea typeface="宋体" panose="02010600030101010101" pitchFamily="2" charset="-122"/>
                <a:cs typeface="Times New Roman" panose="02020603050405020304" charset="0"/>
                <a:sym typeface="+mn-ea"/>
              </a:rPr>
              <a:t>;</a:t>
            </a:r>
            <a:r>
              <a:rPr lang="zh-CN" altLang="en-US" sz="2400" b="1">
                <a:latin typeface="Times New Roman" panose="02020603050405020304" charset="0"/>
                <a:ea typeface="宋体" panose="02010600030101010101" pitchFamily="2" charset="-122"/>
                <a:cs typeface="Times New Roman" panose="02020603050405020304" charset="0"/>
                <a:sym typeface="+mn-ea"/>
              </a:rPr>
              <a:t>每小题</a:t>
            </a:r>
            <a:r>
              <a:rPr lang="en-US" altLang="zh-CN" sz="2400" b="1">
                <a:latin typeface="Times New Roman" panose="02020603050405020304" charset="0"/>
                <a:ea typeface="宋体" panose="02010600030101010101" pitchFamily="2" charset="-122"/>
                <a:cs typeface="Times New Roman" panose="02020603050405020304" charset="0"/>
                <a:sym typeface="+mn-ea"/>
              </a:rPr>
              <a:t>1.5</a:t>
            </a:r>
            <a:r>
              <a:rPr lang="zh-CN" altLang="en-US" sz="2400" b="1">
                <a:latin typeface="Times New Roman" panose="02020603050405020304" charset="0"/>
                <a:ea typeface="宋体" panose="02010600030101010101" pitchFamily="2" charset="-122"/>
                <a:cs typeface="Times New Roman" panose="02020603050405020304" charset="0"/>
                <a:sym typeface="+mn-ea"/>
              </a:rPr>
              <a:t>分，满分</a:t>
            </a:r>
            <a:r>
              <a:rPr lang="en-US" altLang="zh-CN" sz="2400" b="1">
                <a:latin typeface="Times New Roman" panose="02020603050405020304" charset="0"/>
                <a:ea typeface="宋体" panose="02010600030101010101" pitchFamily="2" charset="-122"/>
                <a:cs typeface="Times New Roman" panose="02020603050405020304" charset="0"/>
                <a:sym typeface="+mn-ea"/>
              </a:rPr>
              <a:t>15</a:t>
            </a:r>
            <a:r>
              <a:rPr lang="zh-CN" altLang="en-US" sz="2400" b="1">
                <a:latin typeface="Times New Roman" panose="02020603050405020304" charset="0"/>
                <a:ea typeface="宋体" panose="02010600030101010101" pitchFamily="2" charset="-122"/>
                <a:cs typeface="Times New Roman" panose="02020603050405020304" charset="0"/>
                <a:sym typeface="+mn-ea"/>
              </a:rPr>
              <a:t>分</a:t>
            </a:r>
            <a:r>
              <a:rPr lang="en-US" altLang="zh-CN" sz="2400" b="1">
                <a:latin typeface="Times New Roman" panose="02020603050405020304" charset="0"/>
                <a:ea typeface="宋体" panose="02010600030101010101" pitchFamily="2" charset="-122"/>
                <a:cs typeface="Times New Roman" panose="02020603050405020304" charset="0"/>
                <a:sym typeface="+mn-ea"/>
              </a:rPr>
              <a:t>)</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0" algn="l" defTabSz="266700">
              <a:lnSpc>
                <a:spcPct val="150000"/>
              </a:lnSpc>
              <a:spcBef>
                <a:spcPct val="0"/>
              </a:spcBef>
              <a:spcAft>
                <a:spcPct val="0"/>
              </a:spcAft>
            </a:pPr>
            <a:r>
              <a:rPr lang="zh-CN" altLang="en-US" sz="2000">
                <a:latin typeface="Times New Roman" panose="02020603050405020304" charset="0"/>
                <a:ea typeface="宋体" panose="02010600030101010101" pitchFamily="2" charset="-122"/>
                <a:cs typeface="Times New Roman" panose="02020603050405020304" charset="0"/>
              </a:rPr>
              <a:t>阅读下面短文，在空白处填入</a:t>
            </a:r>
            <a:r>
              <a:rPr lang="en-US" altLang="zh-CN" sz="2000">
                <a:latin typeface="Times New Roman" panose="02020603050405020304" charset="0"/>
                <a:ea typeface="宋体" panose="02010600030101010101" pitchFamily="2" charset="-122"/>
                <a:cs typeface="Times New Roman" panose="02020603050405020304" charset="0"/>
              </a:rPr>
              <a:t>1</a:t>
            </a:r>
            <a:r>
              <a:rPr lang="zh-CN" altLang="en-US" sz="2000">
                <a:latin typeface="Times New Roman" panose="02020603050405020304" charset="0"/>
                <a:ea typeface="宋体" panose="02010600030101010101" pitchFamily="2" charset="-122"/>
                <a:cs typeface="Times New Roman" panose="02020603050405020304" charset="0"/>
              </a:rPr>
              <a:t>个适当的单词或括号内单词的正确形式。</a:t>
            </a:r>
            <a:endParaRPr lang="zh-CN" altLang="en-US" sz="2000">
              <a:latin typeface="Times New Roman" panose="02020603050405020304" charset="0"/>
              <a:ea typeface="宋体" panose="02010600030101010101" pitchFamily="2" charset="-122"/>
              <a:cs typeface="Times New Roman" panose="02020603050405020304" charset="0"/>
            </a:endParaRPr>
          </a:p>
          <a:p>
            <a:pPr marL="0" indent="3048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The 21- year- old Olympic champion Zheng Qinwen made history as the first Asian player to win an Olympic singles title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by</a:t>
            </a:r>
            <a:r>
              <a:rPr lang="en-US" altLang="zh-CN" sz="2000">
                <a:latin typeface="Times New Roman" panose="02020603050405020304" charset="0"/>
                <a:ea typeface="宋体" panose="02010600030101010101" pitchFamily="2" charset="-122"/>
                <a:cs typeface="Times New Roman" panose="02020603050405020304" charset="0"/>
              </a:rPr>
              <a:t> 56</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defeating</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(defeat)Croatia’s Donna Vekic in the final match in Paris on Saturday. It was the first singles medal for China in tennis since the sport returned to the Olympics in 1988.</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3048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Zheng expressed her thanks to her two coaches, Xia Xiyao and Yu Liqiao, both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of </a:t>
            </a:r>
            <a:r>
              <a:rPr lang="en-US" altLang="zh-CN" sz="2000">
                <a:latin typeface="Times New Roman" panose="02020603050405020304" charset="0"/>
                <a:ea typeface="宋体" panose="02010600030101010101" pitchFamily="2" charset="-122"/>
                <a:cs typeface="Times New Roman" panose="02020603050405020304" charset="0"/>
              </a:rPr>
              <a:t>57</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whom</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previously coached LiNa. 58</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Zheng</a:t>
            </a:r>
            <a:r>
              <a:rPr lang="en-US" altLang="zh-CN" sz="2000" u="sng">
                <a:solidFill>
                  <a:srgbClr val="FF0000"/>
                </a:solidFill>
                <a:latin typeface="Times New Roman" panose="02020603050405020304" charset="0"/>
                <a:ea typeface="宋体" panose="02010600030101010101" pitchFamily="2" charset="-122"/>
                <a:cs typeface="Times New Roman" panose="02020603050405020304" charset="0"/>
              </a:rPr>
              <a:t>’</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s </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(Zheng)first coach was Xia Xiyao. After training under Xia for a year, she 59</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was sent</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(send) to Yu Liqiao. Known for her strict and tough coaching style, Yu was famously demanding. Zheng remarked that during her stay in Wuhan, Yu was the coach who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contributed</a:t>
            </a:r>
            <a:r>
              <a:rPr lang="en-US" altLang="zh-CN" sz="2000">
                <a:latin typeface="Times New Roman" panose="02020603050405020304" charset="0"/>
                <a:ea typeface="宋体" panose="02010600030101010101" pitchFamily="2" charset="-122"/>
                <a:cs typeface="Times New Roman" panose="02020603050405020304" charset="0"/>
              </a:rPr>
              <a:t> most significantly 60</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to</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her progress.</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457200" algn="l" defTabSz="266700">
              <a:lnSpc>
                <a:spcPct val="150000"/>
              </a:lnSpc>
              <a:spcBef>
                <a:spcPct val="0"/>
              </a:spcBef>
              <a:spcAft>
                <a:spcPct val="0"/>
              </a:spcAft>
            </a:pPr>
            <a:r>
              <a:rPr lang="en-US" altLang="zh-CN" sz="2000">
                <a:latin typeface="Times New Roman" panose="02020603050405020304" charset="0"/>
                <a:ea typeface="宋体" panose="02010600030101010101" pitchFamily="2" charset="-122"/>
                <a:cs typeface="Times New Roman" panose="02020603050405020304" charset="0"/>
              </a:rPr>
              <a:t>Zheng also revealed the lengths her supportive parents went to during her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early </a:t>
            </a:r>
            <a:r>
              <a:rPr lang="en-US" altLang="zh-CN" sz="2000">
                <a:latin typeface="Times New Roman" panose="02020603050405020304" charset="0"/>
                <a:ea typeface="宋体" panose="02010600030101010101" pitchFamily="2" charset="-122"/>
                <a:cs typeface="Times New Roman" panose="02020603050405020304" charset="0"/>
              </a:rPr>
              <a:t>61</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years </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(year) to prepare for the victory. “My parents sacrificed a lot for me," Zheng said. “When I was 12, my mum quit her job to support my tennis journey. When I was 14 62</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or</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15, my father sold our house to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help me to</a:t>
            </a:r>
            <a:r>
              <a:rPr lang="en-US" altLang="zh-CN" sz="2000">
                <a:latin typeface="Times New Roman" panose="02020603050405020304" charset="0"/>
                <a:ea typeface="宋体" panose="02010600030101010101" pitchFamily="2" charset="-122"/>
                <a:cs typeface="Times New Roman" panose="02020603050405020304" charset="0"/>
              </a:rPr>
              <a:t> </a:t>
            </a:r>
            <a:r>
              <a:rPr lang="en-US" altLang="zh-CN" sz="2000" u="sng">
                <a:latin typeface="Times New Roman" panose="02020603050405020304" charset="0"/>
                <a:ea typeface="宋体" panose="02010600030101010101" pitchFamily="2" charset="-122"/>
                <a:cs typeface="Times New Roman" panose="02020603050405020304" charset="0"/>
              </a:rPr>
              <a:t>63 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realize </a:t>
            </a:r>
            <a:r>
              <a:rPr lang="en-US" altLang="zh-CN" sz="2000">
                <a:latin typeface="Times New Roman" panose="02020603050405020304" charset="0"/>
                <a:ea typeface="宋体" panose="02010600030101010101" pitchFamily="2" charset="-122"/>
                <a:cs typeface="Times New Roman" panose="02020603050405020304" charset="0"/>
              </a:rPr>
              <a:t>(real) my tennis dream. My success is not just 64</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mine </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 (I) ; it’s also my </a:t>
            </a:r>
            <a:r>
              <a:rPr lang="en-US" altLang="zh-CN" sz="2000">
                <a:highlight>
                  <a:srgbClr val="FFFF00"/>
                </a:highlight>
                <a:latin typeface="Times New Roman" panose="02020603050405020304" charset="0"/>
                <a:ea typeface="宋体" panose="02010600030101010101" pitchFamily="2" charset="-122"/>
                <a:cs typeface="Times New Roman" panose="02020603050405020304" charset="0"/>
              </a:rPr>
              <a:t>parents’</a:t>
            </a:r>
            <a:r>
              <a:rPr lang="en-US" altLang="zh-CN" sz="2000">
                <a:latin typeface="Times New Roman" panose="02020603050405020304" charset="0"/>
                <a:ea typeface="宋体" panose="02010600030101010101" pitchFamily="2" charset="-122"/>
                <a:cs typeface="Times New Roman" panose="02020603050405020304" charset="0"/>
              </a:rPr>
              <a:t>. They taught me how to stay 65</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altLang="zh-CN" sz="2000" u="sng">
                <a:solidFill>
                  <a:srgbClr val="FF0000"/>
                </a:solidFill>
                <a:latin typeface="Times New Roman" panose="02020603050405020304" charset="0"/>
                <a:ea typeface="Times New Roman" panose="02020603050405020304"/>
                <a:cs typeface="Times New Roman" panose="02020603050405020304" charset="0"/>
              </a:rPr>
              <a:t>focused </a:t>
            </a:r>
            <a:r>
              <a:rPr lang="en-US" altLang="zh-CN" sz="2000" u="sng">
                <a:latin typeface="Times New Roman" panose="02020603050405020304" charset="0"/>
                <a:ea typeface="宋体" panose="02010600030101010101" pitchFamily="2" charset="-122"/>
                <a:cs typeface="Times New Roman" panose="02020603050405020304" charset="0"/>
              </a:rPr>
              <a:t>     </a:t>
            </a:r>
            <a:r>
              <a:rPr lang="en-US" altLang="zh-CN" sz="2000">
                <a:latin typeface="Times New Roman" panose="02020603050405020304" charset="0"/>
                <a:ea typeface="宋体" panose="02010600030101010101" pitchFamily="2" charset="-122"/>
                <a:cs typeface="Times New Roman" panose="02020603050405020304" charset="0"/>
              </a:rPr>
              <a:t>(focus) on my dream. They always believed in me.”</a:t>
            </a:r>
            <a:endParaRPr lang="en-US" altLang="zh-CN" sz="2000">
              <a:latin typeface="Times New Roman" panose="02020603050405020304" charset="0"/>
              <a:ea typeface="宋体" panose="02010600030101010101" pitchFamily="2" charset="-122"/>
              <a:cs typeface="Times New Roman" panose="02020603050405020304" charset="0"/>
            </a:endParaRPr>
          </a:p>
          <a:p>
            <a:pPr marL="0" indent="0" algn="l" defTabSz="266700">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194560" y="2462530"/>
            <a:ext cx="5964555" cy="1342390"/>
          </a:xfrm>
          <a:prstGeom prst="rect">
            <a:avLst/>
          </a:prstGeom>
          <a:noFill/>
          <a:effectLst>
            <a:reflection endPos="0" dist="50800" dir="5400000" sy="-100000" algn="bl" rotWithShape="0"/>
          </a:effectLst>
        </p:spPr>
        <p:txBody>
          <a:bodyPr wrap="square" rtlCol="0" anchor="ctr">
            <a:noAutofit/>
          </a:bodyPr>
          <a:lstStyle/>
          <a:p>
            <a:pPr algn="ctr"/>
            <a:r>
              <a:rPr lang="en-US" altLang="zh-CN" sz="9600" b="1">
                <a:solidFill>
                  <a:srgbClr val="523A2C"/>
                </a:solidFill>
                <a:latin typeface="ISOCP" panose="00000400000000000000" pitchFamily="2" charset="0"/>
                <a:ea typeface="造字工房悦黑（非商用）常规体" pitchFamily="50" charset="-122"/>
                <a:cs typeface="ISOCP" panose="00000400000000000000" pitchFamily="2" charset="0"/>
              </a:rPr>
              <a:t>THANKS!</a:t>
            </a:r>
            <a:endParaRPr lang="zh-CN" altLang="en-US" sz="9600" b="1">
              <a:solidFill>
                <a:srgbClr val="523A2C"/>
              </a:solidFill>
              <a:latin typeface="ISOCP" panose="00000400000000000000" pitchFamily="2" charset="0"/>
              <a:ea typeface="造字工房悦黑（非商用）常规体" pitchFamily="50" charset="-122"/>
              <a:cs typeface="ISOCP" panose="000004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25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p:nvPr/>
        </p:nvSpPr>
        <p:spPr>
          <a:xfrm>
            <a:off x="18699" y="11362"/>
            <a:ext cx="7701572" cy="554785"/>
          </a:xfrm>
          <a:custGeom>
            <a:avLst/>
            <a:gdLst/>
            <a:ahLst/>
            <a:cxnLst/>
            <a:rect l="l" t="t" r="r" b="b"/>
            <a:pathLst>
              <a:path w="2799715" h="624840">
                <a:moveTo>
                  <a:pt x="2799194" y="0"/>
                </a:moveTo>
                <a:lnTo>
                  <a:pt x="0" y="0"/>
                </a:lnTo>
                <a:lnTo>
                  <a:pt x="0" y="624573"/>
                </a:lnTo>
                <a:lnTo>
                  <a:pt x="2799194" y="624573"/>
                </a:lnTo>
                <a:lnTo>
                  <a:pt x="2799194" y="622808"/>
                </a:lnTo>
                <a:lnTo>
                  <a:pt x="2437942" y="312293"/>
                </a:lnTo>
                <a:lnTo>
                  <a:pt x="2799194" y="1765"/>
                </a:lnTo>
                <a:lnTo>
                  <a:pt x="2799194" y="0"/>
                </a:lnTo>
                <a:close/>
              </a:path>
            </a:pathLst>
          </a:custGeom>
          <a:solidFill>
            <a:schemeClr val="accent4"/>
          </a:solidFill>
        </p:spPr>
        <p:txBody>
          <a:bodyPr lIns="0" tIns="0" rIns="0" bIns="0"/>
          <a:lstStyle/>
          <a:p>
            <a:pPr>
              <a:buSzTx/>
            </a:pPr>
            <a:r>
              <a:rPr lang="zh-CN" altLang="en-US" sz="3200" b="1">
                <a:solidFill>
                  <a:prstClr val="white"/>
                </a:solidFill>
                <a:latin typeface="微软雅黑" panose="020B0503020204020204" charset="-122"/>
                <a:ea typeface="微软雅黑" panose="020B0503020204020204" charset="-122"/>
              </a:rPr>
              <a:t> 近三年高考真题及九月调考考点分布</a:t>
            </a:r>
            <a:endParaRPr sz="3200" b="1">
              <a:solidFill>
                <a:prstClr val="white"/>
              </a:solidFill>
              <a:latin typeface="微软雅黑" panose="020B0503020204020204" charset="-122"/>
              <a:ea typeface="微软雅黑" panose="020B0503020204020204" charset="-122"/>
            </a:endParaRPr>
          </a:p>
        </p:txBody>
      </p:sp>
      <p:sp>
        <p:nvSpPr>
          <p:cNvPr id="4" name="文本框 3"/>
          <p:cNvSpPr txBox="1"/>
          <p:nvPr/>
        </p:nvSpPr>
        <p:spPr>
          <a:xfrm>
            <a:off x="6744110" y="6288685"/>
            <a:ext cx="4450080" cy="521970"/>
          </a:xfrm>
          <a:prstGeom prst="rect">
            <a:avLst/>
          </a:prstGeom>
          <a:solidFill>
            <a:schemeClr val="accent2"/>
          </a:solidFill>
        </p:spPr>
        <p:txBody>
          <a:bodyPr wrap="none" rtlCol="0">
            <a:spAutoFit/>
          </a:bodyPr>
          <a:lstStyle>
            <a:defPPr>
              <a:defRPr lang="ru-RU"/>
            </a:defPPr>
            <a:lvl1pPr>
              <a:defRPr sz="2400" b="1">
                <a:solidFill>
                  <a:prstClr val="white"/>
                </a:solidFill>
                <a:latin typeface="微软雅黑" panose="020B0503020204020204" charset="-122"/>
                <a:ea typeface="微软雅黑" panose="020B0503020204020204" charset="-122"/>
              </a:defRPr>
            </a:lvl1pPr>
          </a:lstStyle>
          <a:p>
            <a:r>
              <a:rPr lang="zh-CN" altLang="en-US" sz="2800"/>
              <a:t>实词考查为重，尤其是动词</a:t>
            </a:r>
            <a:endParaRPr lang="zh-CN" altLang="en-US" sz="2800"/>
          </a:p>
        </p:txBody>
      </p:sp>
      <p:graphicFrame>
        <p:nvGraphicFramePr>
          <p:cNvPr id="3" name="Group 118"/>
          <p:cNvGraphicFramePr>
            <a:graphicFrameLocks noGrp="1"/>
          </p:cNvGraphicFramePr>
          <p:nvPr>
            <p:custDataLst>
              <p:tags r:id="rId2"/>
            </p:custDataLst>
          </p:nvPr>
        </p:nvGraphicFramePr>
        <p:xfrm>
          <a:off x="18699" y="566147"/>
          <a:ext cx="11939270" cy="5721985"/>
        </p:xfrm>
        <a:graphic>
          <a:graphicData uri="http://schemas.openxmlformats.org/drawingml/2006/table">
            <a:tbl>
              <a:tblPr/>
              <a:tblGrid>
                <a:gridCol w="1832610"/>
                <a:gridCol w="1171575"/>
                <a:gridCol w="918845"/>
                <a:gridCol w="665480"/>
                <a:gridCol w="919480"/>
                <a:gridCol w="666115"/>
                <a:gridCol w="666115"/>
                <a:gridCol w="666115"/>
                <a:gridCol w="1171575"/>
                <a:gridCol w="1171575"/>
                <a:gridCol w="917575"/>
                <a:gridCol w="1172210"/>
              </a:tblGrid>
              <a:tr h="646430">
                <a:tc rowSpan="2">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年份试卷</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FFFFFF"/>
                      </a:solidFill>
                      <a:prstDash val="dot"/>
                    </a:lnR>
                    <a:lnT w="19050" cap="rnd">
                      <a:solidFill>
                        <a:srgbClr val="E29A9A"/>
                      </a:solidFill>
                      <a:prstDash val="solid"/>
                    </a:lnT>
                    <a:lnB w="19050">
                      <a:solidFill>
                        <a:srgbClr val="E29A9A"/>
                      </a:solidFill>
                      <a:prstDash val="solid"/>
                    </a:lnB>
                    <a:lnTlToBr>
                      <a:noFill/>
                    </a:lnTlToBr>
                    <a:lnBlToTr>
                      <a:noFill/>
                    </a:lnBlToTr>
                    <a:solidFill>
                      <a:srgbClr val="E29A9A"/>
                    </a:solidFill>
                  </a:tcPr>
                </a:tc>
                <a:tc gridSpan="5">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有提示词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19050" cap="rnd">
                      <a:solidFill>
                        <a:srgbClr val="E29A9A"/>
                      </a:solidFill>
                      <a:prstDash val="solid"/>
                    </a:lnT>
                    <a:lnB w="3175" cap="rnd">
                      <a:solidFill>
                        <a:srgbClr val="FFFFFF"/>
                      </a:solidFill>
                      <a:prstDash val="dot"/>
                    </a:lnB>
                    <a:lnTlToBr>
                      <a:noFill/>
                    </a:lnTlToBr>
                    <a:lnBlToTr>
                      <a:noFill/>
                    </a:lnBlToTr>
                    <a:solidFill>
                      <a:srgbClr val="E29A9A"/>
                    </a:solidFill>
                  </a:tcPr>
                </a:tc>
                <a:tc hMerge="1">
                  <a:tcPr>
                    <a:lnT w="19050" cap="rnd">
                      <a:solidFill>
                        <a:srgbClr val="E29A9A"/>
                      </a:solidFill>
                      <a:prstDash val="solid"/>
                    </a:lnT>
                    <a:lnB w="3175" cap="rnd">
                      <a:solidFill>
                        <a:srgbClr val="FFFFFF"/>
                      </a:solidFill>
                      <a:prstDash val="dot"/>
                    </a:lnB>
                  </a:tcPr>
                </a:tc>
                <a:tc hMerge="1">
                  <a:tcPr>
                    <a:lnT w="19050" cap="rnd">
                      <a:solidFill>
                        <a:srgbClr val="E29A9A"/>
                      </a:solidFill>
                      <a:prstDash val="solid"/>
                    </a:lnT>
                    <a:lnB w="3175" cap="rnd">
                      <a:solidFill>
                        <a:srgbClr val="FFFFFF"/>
                      </a:solidFill>
                      <a:prstDash val="dot"/>
                    </a:lnB>
                  </a:tcPr>
                </a:tc>
                <a:tc hMerge="1">
                  <a:tcPr>
                    <a:lnT w="19050" cap="rnd">
                      <a:solidFill>
                        <a:srgbClr val="E29A9A"/>
                      </a:solidFill>
                      <a:prstDash val="solid"/>
                    </a:lnT>
                    <a:lnB w="3175" cap="rnd">
                      <a:solidFill>
                        <a:srgbClr val="FFFFFF"/>
                      </a:solidFill>
                      <a:prstDash val="dot"/>
                    </a:lnB>
                  </a:tcPr>
                </a:tc>
                <a:tc hMerge="1">
                  <a:tcPr>
                    <a:lnR w="3175">
                      <a:solidFill>
                        <a:srgbClr val="FFFFFF"/>
                      </a:solidFill>
                      <a:prstDash val="dot"/>
                    </a:lnR>
                    <a:lnT w="19050" cap="rnd">
                      <a:solidFill>
                        <a:srgbClr val="E29A9A"/>
                      </a:solidFill>
                      <a:prstDash val="solid"/>
                    </a:lnT>
                    <a:lnB w="3175" cap="rnd">
                      <a:solidFill>
                        <a:srgbClr val="FFFFFF"/>
                      </a:solidFill>
                      <a:prstDash val="dot"/>
                    </a:lnB>
                  </a:tcPr>
                </a:tc>
                <a:tc gridSpan="6">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无提示词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19050">
                      <a:solidFill>
                        <a:srgbClr val="E29A9A"/>
                      </a:solidFill>
                      <a:prstDash val="solid"/>
                    </a:lnR>
                    <a:lnT w="19050" cap="rnd">
                      <a:solidFill>
                        <a:srgbClr val="E29A9A"/>
                      </a:solidFill>
                      <a:prstDash val="solid"/>
                    </a:lnT>
                    <a:lnB w="3175" cap="rnd">
                      <a:solidFill>
                        <a:srgbClr val="FFFFFF"/>
                      </a:solidFill>
                      <a:prstDash val="dot"/>
                    </a:lnB>
                    <a:lnTlToBr>
                      <a:noFill/>
                    </a:lnTlToBr>
                    <a:lnBlToTr>
                      <a:noFill/>
                    </a:lnBlToTr>
                    <a:solidFill>
                      <a:srgbClr val="E29A9A"/>
                    </a:solidFill>
                  </a:tcPr>
                </a:tc>
                <a:tc hMerge="1">
                  <a:tcPr>
                    <a:lnT w="19050" cap="rnd">
                      <a:solidFill>
                        <a:srgbClr val="E29A9A"/>
                      </a:solidFill>
                      <a:prstDash val="solid"/>
                    </a:lnT>
                    <a:lnB w="3175" cap="rnd">
                      <a:solidFill>
                        <a:srgbClr val="FFFFFF"/>
                      </a:solidFill>
                      <a:prstDash val="dot"/>
                    </a:lnB>
                  </a:tcPr>
                </a:tc>
                <a:tc hMerge="1">
                  <a:tcPr>
                    <a:lnL w="12700" cap="flat" cmpd="sng" algn="ctr">
                      <a:solidFill>
                        <a:srgbClr val="000000"/>
                      </a:solidFill>
                      <a:prstDash val="solid"/>
                      <a:round/>
                      <a:headEnd type="none" w="med" len="med"/>
                      <a:tailEnd type="none" w="med" len="med"/>
                    </a:lnL>
                    <a:lnT w="19050" cap="rnd">
                      <a:solidFill>
                        <a:srgbClr val="E29A9A"/>
                      </a:solidFill>
                      <a:prstDash val="solid"/>
                    </a:lnT>
                    <a:lnB w="3175" cap="rnd">
                      <a:solidFill>
                        <a:srgbClr val="FFFFFF"/>
                      </a:solidFill>
                      <a:prstDash val="dot"/>
                    </a:lnB>
                  </a:tcPr>
                </a:tc>
                <a:tc hMerge="1">
                  <a:tcPr>
                    <a:lnT w="19050" cap="rnd">
                      <a:solidFill>
                        <a:srgbClr val="E29A9A"/>
                      </a:solidFill>
                      <a:prstDash val="solid"/>
                    </a:lnT>
                    <a:lnB w="3175" cap="rnd">
                      <a:solidFill>
                        <a:srgbClr val="FFFFFF"/>
                      </a:solidFill>
                      <a:prstDash val="dot"/>
                    </a:lnB>
                  </a:tcPr>
                </a:tc>
                <a:tc hMerge="1">
                  <a:tcPr>
                    <a:lnT w="19050" cap="rnd">
                      <a:solidFill>
                        <a:srgbClr val="E29A9A"/>
                      </a:solidFill>
                      <a:prstDash val="solid"/>
                    </a:lnT>
                    <a:lnB w="3175" cap="rnd">
                      <a:solidFill>
                        <a:srgbClr val="FFFFFF"/>
                      </a:solidFill>
                      <a:prstDash val="dot"/>
                    </a:lnB>
                  </a:tcPr>
                </a:tc>
                <a:tc hMerge="1">
                  <a:tcPr>
                    <a:lnR w="19050" cap="rnd">
                      <a:solidFill>
                        <a:srgbClr val="E29A9A"/>
                      </a:solidFill>
                      <a:prstDash val="solid"/>
                    </a:lnR>
                    <a:lnT w="19050" cap="rnd">
                      <a:solidFill>
                        <a:srgbClr val="E29A9A"/>
                      </a:solidFill>
                      <a:prstDash val="solid"/>
                    </a:lnT>
                    <a:lnB w="3175" cap="rnd">
                      <a:solidFill>
                        <a:srgbClr val="FFFFFF"/>
                      </a:solidFill>
                      <a:prstDash val="dot"/>
                    </a:lnB>
                  </a:tcPr>
                </a:tc>
              </a:tr>
              <a:tr h="1191895">
                <a:tc vMerge="1">
                  <a:tcPr>
                    <a:lnL w="19050" cap="rnd">
                      <a:solidFill>
                        <a:srgbClr val="E29A9A"/>
                      </a:solidFill>
                      <a:prstDash val="solid"/>
                    </a:lnL>
                    <a:lnR w="3175">
                      <a:solidFill>
                        <a:srgbClr val="FFFFFF"/>
                      </a:solidFill>
                      <a:prstDash val="dot"/>
                    </a:lnR>
                    <a:lnB w="19050" cap="rnd">
                      <a:solidFill>
                        <a:srgbClr val="E29A9A"/>
                      </a:solidFill>
                      <a:prstDash val="solid"/>
                    </a:lnB>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谓语动词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cap="rnd" cmpd="sng" algn="ctr">
                      <a:solidFill>
                        <a:srgbClr val="FFFFFF"/>
                      </a:solidFill>
                      <a:prstDash val="dot"/>
                      <a:round/>
                      <a:headEnd type="none" w="med" len="med"/>
                      <a:tailEnd type="none" w="med" len="med"/>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非谓语动词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名词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形容词副词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代词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冠词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cap="rnd" cmpd="sng" algn="ctr">
                      <a:solidFill>
                        <a:srgbClr val="FFFFFF"/>
                      </a:solidFill>
                      <a:prstDash val="dot"/>
                      <a:round/>
                      <a:headEnd type="none" w="med" len="med"/>
                      <a:tailEnd type="none" w="med" len="med"/>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介词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并列连词</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状语从句</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名词性从句</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3175">
                      <a:solidFill>
                        <a:srgbClr val="FFFFFF"/>
                      </a:solidFill>
                      <a:prstDash val="dot"/>
                    </a:lnR>
                    <a:lnT w="3175">
                      <a:solidFill>
                        <a:srgbClr val="FFFFFF"/>
                      </a:solidFill>
                      <a:prstDash val="dot"/>
                    </a:lnT>
                    <a:lnB w="19050">
                      <a:solidFill>
                        <a:srgbClr val="E29A9A"/>
                      </a:solidFill>
                      <a:prstDash val="solid"/>
                    </a:lnB>
                    <a:lnTlToBr>
                      <a:noFill/>
                    </a:lnTlToBr>
                    <a:lnBlToTr>
                      <a:noFill/>
                    </a:lnBlToTr>
                    <a:solidFill>
                      <a:srgbClr val="E29A9A"/>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zh-CN" altLang="en-US" sz="1800" b="1" spc="120">
                          <a:solidFill>
                            <a:srgbClr val="FFFFFF"/>
                          </a:solidFill>
                          <a:latin typeface="微软雅黑" panose="020B0503020204020204" charset="-122"/>
                          <a:ea typeface="微软雅黑" panose="020B0503020204020204" charset="-122"/>
                        </a:rPr>
                        <a:t>定语从句</a:t>
                      </a:r>
                      <a:endParaRPr lang="zh-CN" altLang="en-US" sz="1800" b="1" spc="120">
                        <a:solidFill>
                          <a:srgbClr val="FFFFFF"/>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FFFFFF"/>
                      </a:solidFill>
                      <a:prstDash val="dot"/>
                    </a:lnL>
                    <a:lnR w="19050" cap="rnd">
                      <a:solidFill>
                        <a:srgbClr val="E29A9A"/>
                      </a:solidFill>
                      <a:prstDash val="solid"/>
                    </a:lnR>
                    <a:lnT w="3175">
                      <a:solidFill>
                        <a:srgbClr val="FFFFFF"/>
                      </a:solidFill>
                      <a:prstDash val="dot"/>
                    </a:lnT>
                    <a:lnB w="19050">
                      <a:solidFill>
                        <a:srgbClr val="E29A9A"/>
                      </a:solidFill>
                      <a:prstDash val="solid"/>
                    </a:lnB>
                    <a:lnTlToBr>
                      <a:noFill/>
                    </a:lnTlToBr>
                    <a:lnBlToTr>
                      <a:noFill/>
                    </a:lnBlToTr>
                    <a:solidFill>
                      <a:srgbClr val="E29A9A"/>
                    </a:solidFill>
                  </a:tcPr>
                </a:tc>
              </a:tr>
              <a:tr h="574040">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2024</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I</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lang="zh-CN" altLang="en-US" sz="1600" b="1" spc="120">
                        <a:solidFill>
                          <a:srgbClr val="404040"/>
                        </a:solidFill>
                        <a:latin typeface="微软雅黑" panose="020B0503020204020204" charset="-122"/>
                        <a:ea typeface="微软雅黑" panose="020B0503020204020204" charset="-122"/>
                        <a:cs typeface="微软雅黑" panose="020B0503020204020204" charset="-122"/>
                        <a:sym typeface="+mn-ea"/>
                      </a:endParaRPr>
                    </a:p>
                  </a:txBody>
                  <a:tcPr marL="25395" marR="25395" marT="25395" marB="25395" vert="horz" anchor="ctr" horzOverflow="overflow">
                    <a:lnL w="19050" cap="rnd">
                      <a:solidFill>
                        <a:srgbClr val="E29A9A"/>
                      </a:solidFill>
                      <a:prstDash val="solid"/>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3</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19050">
                      <a:solidFill>
                        <a:srgbClr val="E29A9A"/>
                      </a:solidFill>
                      <a:prstDash val="soli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19050">
                      <a:solidFill>
                        <a:srgbClr val="E29A9A"/>
                      </a:solidFill>
                      <a:prstDash val="solid"/>
                    </a:lnT>
                    <a:lnB w="3175">
                      <a:solidFill>
                        <a:srgbClr val="E29A9A"/>
                      </a:solidFill>
                      <a:prstDash val="dot"/>
                    </a:lnB>
                    <a:lnTlToBr>
                      <a:noFill/>
                    </a:lnTlToBr>
                    <a:lnBlToTr>
                      <a:noFill/>
                    </a:lnBlToTr>
                    <a:solidFill>
                      <a:srgbClr val="F2F2F2"/>
                    </a:solidFill>
                  </a:tcPr>
                </a:tc>
              </a:tr>
              <a:tr h="572770">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 2024</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Ⅱ</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kumimoji="0" lang="zh-CN" altLang="en-US" sz="1600" b="1" i="0" u="none" strike="noStrike" cap="none" spc="120" normalizeH="0" baseline="0">
                        <a:ln>
                          <a:noFill/>
                        </a:ln>
                        <a:solidFill>
                          <a:srgbClr val="404040"/>
                        </a:solidFill>
                        <a:effectLst/>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3</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3175">
                      <a:solidFill>
                        <a:srgbClr val="E29A9A"/>
                      </a:solidFill>
                      <a:prstDash val="dot"/>
                    </a:lnT>
                    <a:lnB w="3175">
                      <a:solidFill>
                        <a:srgbClr val="E29A9A"/>
                      </a:solidFill>
                      <a:prstDash val="dot"/>
                    </a:lnB>
                    <a:lnTlToBr>
                      <a:noFill/>
                    </a:lnTlToBr>
                    <a:lnBlToTr>
                      <a:noFill/>
                    </a:lnBlToTr>
                    <a:solidFill>
                      <a:srgbClr val="FFFFFF"/>
                    </a:solidFill>
                  </a:tcPr>
                </a:tc>
              </a:tr>
              <a:tr h="574675">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2023</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I</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lang="zh-CN" altLang="en-US" sz="1600" b="1" spc="120">
                        <a:solidFill>
                          <a:srgbClr val="404040"/>
                        </a:solidFill>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4</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3175">
                      <a:solidFill>
                        <a:srgbClr val="E29A9A"/>
                      </a:solidFill>
                      <a:prstDash val="dot"/>
                    </a:lnT>
                    <a:lnB w="3175">
                      <a:solidFill>
                        <a:srgbClr val="E29A9A"/>
                      </a:solidFill>
                      <a:prstDash val="dot"/>
                    </a:lnB>
                    <a:lnTlToBr>
                      <a:noFill/>
                    </a:lnTlToBr>
                    <a:lnBlToTr>
                      <a:noFill/>
                    </a:lnBlToTr>
                    <a:solidFill>
                      <a:srgbClr val="F2F2F2"/>
                    </a:solidFill>
                  </a:tcPr>
                </a:tc>
              </a:tr>
              <a:tr h="573405">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 2023</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Ⅱ</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kumimoji="0" lang="zh-CN" altLang="en-US" sz="1600" b="1" i="0" u="none" strike="noStrike" cap="none" spc="120" normalizeH="0" baseline="0">
                        <a:ln>
                          <a:noFill/>
                        </a:ln>
                        <a:solidFill>
                          <a:srgbClr val="404040"/>
                        </a:solidFill>
                        <a:effectLst/>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a:solidFill>
                        <a:srgbClr val="E29A9A"/>
                      </a:solidFill>
                      <a:prstDash val="dot"/>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3175">
                      <a:solidFill>
                        <a:srgbClr val="E29A9A"/>
                      </a:solidFill>
                      <a:prstDash val="dot"/>
                    </a:lnT>
                    <a:lnB w="3175">
                      <a:solidFill>
                        <a:srgbClr val="E29A9A"/>
                      </a:solidFill>
                      <a:prstDash val="dot"/>
                    </a:lnB>
                    <a:lnTlToBr>
                      <a:noFill/>
                    </a:lnTlToBr>
                    <a:lnBlToTr>
                      <a:noFill/>
                    </a:lnBlToTr>
                    <a:solidFill>
                      <a:srgbClr val="FFFFFF"/>
                    </a:solidFill>
                  </a:tcPr>
                </a:tc>
              </a:tr>
              <a:tr h="462280">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2022</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I</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lang="zh-CN" altLang="en-US" sz="1600" b="1" spc="120">
                        <a:solidFill>
                          <a:srgbClr val="404040"/>
                        </a:solidFill>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3175">
                      <a:solidFill>
                        <a:srgbClr val="E29A9A"/>
                      </a:solidFill>
                      <a:prstDash val="dot"/>
                    </a:lnT>
                    <a:lnB w="3175" cap="flat" cmpd="sng" algn="ctr">
                      <a:solidFill>
                        <a:srgbClr val="E29A9A"/>
                      </a:solidFill>
                      <a:prstDash val="dot"/>
                      <a:round/>
                      <a:headEnd type="none" w="med" len="med"/>
                      <a:tailEnd type="none" w="med" len="med"/>
                    </a:lnB>
                    <a:lnTlToBr>
                      <a:noFill/>
                    </a:lnTlToBr>
                    <a:lnBlToTr>
                      <a:noFill/>
                    </a:lnBlToTr>
                    <a:solidFill>
                      <a:srgbClr val="F2F2F2"/>
                    </a:solidFill>
                  </a:tcPr>
                </a:tc>
              </a:tr>
              <a:tr h="614680">
                <a:tc>
                  <a:txBody>
                    <a:bodyPr wrap="square"/>
                    <a:lstStyle/>
                    <a:p>
                      <a:pPr marL="0" marR="0" lvl="0" indent="0" algn="ctr" defTabSz="914400" rtl="0" eaLnBrk="0" fontAlgn="base" latinLnBrk="0" hangingPunct="0">
                        <a:lnSpc>
                          <a:spcPct val="120000"/>
                        </a:lnSpc>
                        <a:spcBef>
                          <a:spcPct val="0"/>
                        </a:spcBef>
                        <a:spcAft>
                          <a:spcPct val="0"/>
                        </a:spcAft>
                        <a:buClrTx/>
                        <a:buSzTx/>
                        <a:buFontTx/>
                        <a:buNone/>
                        <a:defRPr/>
                      </a:pP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 2022</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新课标</a:t>
                      </a:r>
                      <a:r>
                        <a:rPr lang="en-US" altLang="zh-CN" sz="1600" b="1" spc="120">
                          <a:solidFill>
                            <a:srgbClr val="404040"/>
                          </a:solidFill>
                          <a:latin typeface="微软雅黑" panose="020B0503020204020204" charset="-122"/>
                          <a:ea typeface="微软雅黑" panose="020B0503020204020204" charset="-122"/>
                          <a:cs typeface="微软雅黑" panose="020B0503020204020204" charset="-122"/>
                        </a:rPr>
                        <a:t>Ⅱ</a:t>
                      </a:r>
                      <a:r>
                        <a:rPr lang="zh-CN" altLang="en-US" sz="1600" b="1" spc="120">
                          <a:solidFill>
                            <a:srgbClr val="404040"/>
                          </a:solidFill>
                          <a:latin typeface="微软雅黑" panose="020B0503020204020204" charset="-122"/>
                          <a:ea typeface="微软雅黑" panose="020B0503020204020204" charset="-122"/>
                          <a:cs typeface="微软雅黑" panose="020B0503020204020204" charset="-122"/>
                        </a:rPr>
                        <a:t>卷</a:t>
                      </a:r>
                      <a:endParaRPr lang="zh-CN" altLang="en-US" sz="1600" b="1" spc="120">
                        <a:solidFill>
                          <a:srgbClr val="404040"/>
                        </a:solidFill>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cmpd="sng" algn="ctr">
                      <a:solidFill>
                        <a:srgbClr val="E29A9A"/>
                      </a:solidFill>
                      <a:prstDash val="solid"/>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2</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3175" cap="flat" cmpd="sng" algn="ctr">
                      <a:solidFill>
                        <a:srgbClr val="E29A9A"/>
                      </a:solidFill>
                      <a:prstDash val="dot"/>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cap="flat" cmpd="sng" algn="ctr">
                      <a:solidFill>
                        <a:srgbClr val="E29A9A"/>
                      </a:solidFill>
                      <a:prstDash val="dot"/>
                      <a:round/>
                      <a:headEnd type="none" w="med" len="med"/>
                      <a:tailEnd type="none" w="med" len="med"/>
                    </a:lnL>
                    <a:lnR w="19050" cap="rnd" cmpd="sng" algn="ctr">
                      <a:solidFill>
                        <a:srgbClr val="E29A9A"/>
                      </a:solidFill>
                      <a:prstDash val="solid"/>
                      <a:round/>
                      <a:headEnd type="none" w="med" len="med"/>
                      <a:tailEnd type="none" w="med" len="med"/>
                    </a:lnR>
                    <a:lnT w="3175" cap="flat" cmpd="sng" algn="ctr">
                      <a:solidFill>
                        <a:srgbClr val="E29A9A"/>
                      </a:solidFill>
                      <a:prstDash val="dot"/>
                      <a:round/>
                      <a:headEnd type="none" w="med" len="med"/>
                      <a:tailEnd type="none" w="med" len="med"/>
                    </a:lnT>
                    <a:lnB w="3175">
                      <a:solidFill>
                        <a:srgbClr val="E29A9A"/>
                      </a:solidFill>
                      <a:prstDash val="dot"/>
                    </a:lnB>
                    <a:lnTlToBr>
                      <a:noFill/>
                    </a:lnTlToBr>
                    <a:lnBlToTr>
                      <a:noFill/>
                    </a:lnBlToTr>
                    <a:solidFill>
                      <a:srgbClr val="F2F2F2"/>
                    </a:solidFill>
                  </a:tcPr>
                </a:tc>
              </a:tr>
              <a:tr h="511810">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kumimoji="0" lang="en-US" altLang="zh-CN" sz="1600" b="1" i="0" u="none" strike="noStrike" cap="none" spc="120" normalizeH="0" baseline="0">
                          <a:ln>
                            <a:noFill/>
                          </a:ln>
                          <a:solidFill>
                            <a:srgbClr val="404040"/>
                          </a:solidFill>
                          <a:effectLst/>
                          <a:latin typeface="微软雅黑" panose="020B0503020204020204" charset="-122"/>
                          <a:ea typeface="微软雅黑" panose="020B0503020204020204" charset="-122"/>
                          <a:cs typeface="微软雅黑" panose="020B0503020204020204" charset="-122"/>
                        </a:rPr>
                        <a:t>2024</a:t>
                      </a:r>
                      <a:r>
                        <a:rPr kumimoji="0" lang="zh-CN" altLang="en-US" sz="1600" b="1" i="0" u="none" strike="noStrike" cap="none" spc="120" normalizeH="0" baseline="0">
                          <a:ln>
                            <a:noFill/>
                          </a:ln>
                          <a:solidFill>
                            <a:srgbClr val="404040"/>
                          </a:solidFill>
                          <a:effectLst/>
                          <a:latin typeface="微软雅黑" panose="020B0503020204020204" charset="-122"/>
                          <a:ea typeface="微软雅黑" panose="020B0503020204020204" charset="-122"/>
                          <a:cs typeface="微软雅黑" panose="020B0503020204020204" charset="-122"/>
                        </a:rPr>
                        <a:t>九月调考 </a:t>
                      </a:r>
                      <a:endParaRPr kumimoji="0" lang="zh-CN" altLang="en-US" sz="1600" b="1" i="0" u="none" strike="noStrike" cap="none" spc="120" normalizeH="0" baseline="0">
                        <a:ln>
                          <a:noFill/>
                        </a:ln>
                        <a:solidFill>
                          <a:srgbClr val="404040"/>
                        </a:solidFill>
                        <a:effectLst/>
                        <a:latin typeface="微软雅黑" panose="020B0503020204020204" charset="-122"/>
                        <a:ea typeface="微软雅黑" panose="020B0503020204020204" charset="-122"/>
                        <a:cs typeface="微软雅黑" panose="020B0503020204020204" charset="-122"/>
                      </a:endParaRPr>
                    </a:p>
                  </a:txBody>
                  <a:tcPr marL="25395" marR="25395" marT="25395" marB="25395" vert="horz" anchor="ctr" horzOverflow="overflow">
                    <a:lnL w="19050" cap="rnd">
                      <a:solidFill>
                        <a:srgbClr val="E29A9A"/>
                      </a:solidFill>
                      <a:prstDash val="solid"/>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4</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1</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3175">
                      <a:solidFill>
                        <a:srgbClr val="E29A9A"/>
                      </a:solidFill>
                      <a:prstDash val="dot"/>
                    </a:lnR>
                    <a:lnT w="3175">
                      <a:solidFill>
                        <a:srgbClr val="E29A9A"/>
                      </a:solidFill>
                      <a:prstDash val="dot"/>
                    </a:lnT>
                    <a:lnB w="19050" cap="rnd">
                      <a:solidFill>
                        <a:srgbClr val="E29A9A"/>
                      </a:solidFill>
                      <a:prstDash val="solid"/>
                    </a:lnB>
                    <a:lnTlToBr>
                      <a:noFill/>
                    </a:lnTlToBr>
                    <a:lnBlToTr>
                      <a:noFill/>
                    </a:lnBlToTr>
                    <a:solidFill>
                      <a:srgbClr val="FFFFFF"/>
                    </a:solidFill>
                  </a:tcPr>
                </a:tc>
                <a:tc>
                  <a:txBody>
                    <a:bodyPr wrap="square"/>
                    <a:lstStyle/>
                    <a:p>
                      <a:pPr marR="0" lvl="0" indent="0" algn="ctr" defTabSz="914400" rtl="0" eaLnBrk="0" fontAlgn="base" latinLnBrk="0" hangingPunct="0">
                        <a:lnSpc>
                          <a:spcPct val="120000"/>
                        </a:lnSpc>
                        <a:spcBef>
                          <a:spcPct val="0"/>
                        </a:spcBef>
                        <a:spcAft>
                          <a:spcPct val="0"/>
                        </a:spcAft>
                        <a:buClrTx/>
                        <a:buSzTx/>
                        <a:buFontTx/>
                        <a:buNone/>
                      </a:pPr>
                      <a:r>
                        <a:rPr lang="en-US" altLang="zh-CN" sz="1600" b="1" spc="120">
                          <a:solidFill>
                            <a:srgbClr val="404040"/>
                          </a:solidFill>
                          <a:latin typeface="微软雅黑" panose="020B0503020204020204" charset="-122"/>
                          <a:ea typeface="微软雅黑" panose="020B0503020204020204" charset="-122"/>
                        </a:rPr>
                        <a:t>0</a:t>
                      </a:r>
                      <a:endParaRPr lang="en-US" altLang="zh-CN" sz="1600" b="1" spc="120">
                        <a:solidFill>
                          <a:srgbClr val="404040"/>
                        </a:solidFill>
                        <a:latin typeface="微软雅黑" panose="020B0503020204020204" charset="-122"/>
                        <a:ea typeface="微软雅黑" panose="020B0503020204020204" charset="-122"/>
                      </a:endParaRPr>
                    </a:p>
                  </a:txBody>
                  <a:tcPr marL="25395" marR="25395" marT="25395" marB="25395" vert="horz" anchor="ctr" horzOverflow="overflow">
                    <a:lnL w="3175">
                      <a:solidFill>
                        <a:srgbClr val="E29A9A"/>
                      </a:solidFill>
                      <a:prstDash val="dot"/>
                    </a:lnL>
                    <a:lnR w="19050" cap="rnd">
                      <a:solidFill>
                        <a:srgbClr val="E29A9A"/>
                      </a:solidFill>
                      <a:prstDash val="solid"/>
                    </a:lnR>
                    <a:lnT w="3175">
                      <a:solidFill>
                        <a:srgbClr val="E29A9A"/>
                      </a:solidFill>
                      <a:prstDash val="dot"/>
                    </a:lnT>
                    <a:lnB w="19050" cap="rnd">
                      <a:solidFill>
                        <a:srgbClr val="E29A9A"/>
                      </a:solidFill>
                      <a:prstDash val="solid"/>
                    </a:lnB>
                    <a:lnTlToBr>
                      <a:noFill/>
                    </a:lnTlToBr>
                    <a:lnBlToTr>
                      <a:noFill/>
                    </a:lnBlToTr>
                    <a:solidFill>
                      <a:srgbClr val="FFFFFF"/>
                    </a:solidFill>
                  </a:tcPr>
                </a:tc>
              </a:tr>
            </a:tbl>
          </a:graphicData>
        </a:graphic>
      </p:graphicFrame>
      <p:graphicFrame>
        <p:nvGraphicFramePr>
          <p:cNvPr id="5" name="图表 4"/>
          <p:cNvGraphicFramePr/>
          <p:nvPr/>
        </p:nvGraphicFramePr>
        <p:xfrm>
          <a:off x="6456132" y="566147"/>
          <a:ext cx="5717487" cy="5722539"/>
        </p:xfrm>
        <a:graphic>
          <a:graphicData uri="http://schemas.openxmlformats.org/drawingml/2006/chart">
            <c:chart xmlns:c="http://schemas.openxmlformats.org/drawingml/2006/chart" xmlns:r="http://schemas.openxmlformats.org/officeDocument/2006/relationships" r:id="rId1"/>
          </a:graphicData>
        </a:graphic>
      </p:graphicFrame>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35" y="-106680"/>
            <a:ext cx="12118975" cy="8985885"/>
          </a:xfrm>
          <a:prstGeom prst="rect">
            <a:avLst/>
          </a:prstGeom>
          <a:noFill/>
        </p:spPr>
        <p:txBody>
          <a:bodyPr wrap="square" rtlCol="0">
            <a:noAutofit/>
          </a:bodyPr>
          <a:p>
            <a:pPr algn="ctr"/>
            <a:r>
              <a:rPr lang="en-US" altLang="zh-CN" sz="2400">
                <a:latin typeface="Times New Roman" panose="02020603050405020304" charset="0"/>
                <a:cs typeface="Times New Roman" panose="02020603050405020304" charset="0"/>
              </a:rPr>
              <a:t>“Nice” to Meet You, Hangzhou</a:t>
            </a:r>
            <a:endParaRPr lang="en-US" altLang="zh-CN" sz="2400">
              <a:latin typeface="Times New Roman" panose="02020603050405020304" charset="0"/>
              <a:cs typeface="Times New Roman" panose="02020603050405020304" charset="0"/>
            </a:endParaRPr>
          </a:p>
          <a:p>
            <a:r>
              <a:rPr lang="en-US" altLang="zh-CN" sz="2400">
                <a:latin typeface="Times New Roman" panose="02020603050405020304" charset="0"/>
                <a:cs typeface="Times New Roman" panose="02020603050405020304" charset="0"/>
              </a:rPr>
              <a:t>       Nice, France and Hangzhou, China have been developing a unique bond since their official declaration</a:t>
            </a:r>
            <a:r>
              <a:rPr lang="en-US" altLang="zh-CN" sz="2400" u="sng">
                <a:latin typeface="Times New Roman" panose="02020603050405020304" charset="0"/>
                <a:cs typeface="Times New Roman" panose="02020603050405020304" charset="0"/>
              </a:rPr>
              <a:t> 56         </a:t>
            </a:r>
            <a:r>
              <a:rPr lang="en-US" altLang="zh-CN" sz="2400">
                <a:latin typeface="Times New Roman" panose="02020603050405020304" charset="0"/>
                <a:cs typeface="Times New Roman" panose="02020603050405020304" charset="0"/>
              </a:rPr>
              <a:t>sister cities in 1998, connecting the two vibrant cultures separated by 9, 300 kilometers through numerous </a:t>
            </a:r>
            <a:r>
              <a:rPr lang="en-US" altLang="zh-CN" sz="2400" u="sng">
                <a:latin typeface="Times New Roman" panose="02020603050405020304" charset="0"/>
                <a:cs typeface="Times New Roman" panose="02020603050405020304" charset="0"/>
              </a:rPr>
              <a:t> 57          </a:t>
            </a:r>
            <a:r>
              <a:rPr lang="en-US" altLang="zh-CN" sz="2400">
                <a:latin typeface="Times New Roman" panose="02020603050405020304" charset="0"/>
                <a:cs typeface="Times New Roman" panose="02020603050405020304" charset="0"/>
              </a:rPr>
              <a:t>( mitiative). To Rudy Salles, deputy chairman of the Nice Tourist Office,the sister-city rerationship between the two is a perfect match.</a:t>
            </a:r>
            <a:endParaRPr lang="en-US" altLang="zh-CN" sz="2400">
              <a:latin typeface="Times New Roman" panose="02020603050405020304" charset="0"/>
              <a:cs typeface="Times New Roman" panose="02020603050405020304" charset="0"/>
            </a:endParaRPr>
          </a:p>
          <a:p>
            <a:r>
              <a:rPr lang="en-US" altLang="zh-CN" sz="2400">
                <a:latin typeface="Times New Roman" panose="02020603050405020304" charset="0"/>
                <a:cs typeface="Times New Roman" panose="02020603050405020304" charset="0"/>
              </a:rPr>
              <a:t>        Having visited Hangzhou several times, Salles describes it as “a very well- organized and</a:t>
            </a:r>
            <a:r>
              <a:rPr lang="en-US" altLang="zh-CN" sz="2400" u="sng">
                <a:latin typeface="Times New Roman" panose="02020603050405020304" charset="0"/>
                <a:cs typeface="Times New Roman" panose="02020603050405020304" charset="0"/>
              </a:rPr>
              <a:t> 58  </a:t>
            </a:r>
            <a:r>
              <a:rPr lang="en-US" altLang="zh-CN" sz="2400">
                <a:latin typeface="Times New Roman" panose="02020603050405020304" charset="0"/>
                <a:cs typeface="Times New Roman" panose="02020603050405020304" charset="0"/>
              </a:rPr>
              <a:t> (welcome) city”. He recalls a Nice food festival at the Dragon Hotel Hangzhou, where traditional food, such as salade nicoise </a:t>
            </a:r>
            <a:r>
              <a:rPr lang="en-US" altLang="zh-CN" sz="2400" u="sng">
                <a:latin typeface="Times New Roman" panose="02020603050405020304" charset="0"/>
                <a:cs typeface="Times New Roman" panose="02020603050405020304" charset="0"/>
              </a:rPr>
              <a:t>59           </a:t>
            </a:r>
            <a:r>
              <a:rPr lang="en-US" altLang="zh-CN" sz="2400">
                <a:latin typeface="Times New Roman" panose="02020603050405020304" charset="0"/>
                <a:cs typeface="Times New Roman" panose="02020603050405020304" charset="0"/>
              </a:rPr>
              <a:t>(make) from tomatoes, hard-boiled eggs and olives and dressed with olive oil, and pan bagnat,60</a:t>
            </a:r>
            <a:r>
              <a:rPr lang="en-US" altLang="zh-CN" sz="2400" u="sng">
                <a:latin typeface="Times New Roman" panose="02020603050405020304" charset="0"/>
                <a:cs typeface="Times New Roman" panose="02020603050405020304" charset="0"/>
              </a:rPr>
              <a:t>                 </a:t>
            </a:r>
            <a:r>
              <a:rPr lang="en-US" altLang="zh-CN" sz="2400">
                <a:latin typeface="Times New Roman" panose="02020603050405020304" charset="0"/>
                <a:cs typeface="Times New Roman" panose="02020603050405020304" charset="0"/>
              </a:rPr>
              <a:t>a sandwich made from whole wheat bread enclosing the classic salade nicoise, was served.</a:t>
            </a:r>
            <a:endParaRPr lang="en-US" altLang="zh-CN" sz="2400">
              <a:latin typeface="Times New Roman" panose="02020603050405020304" charset="0"/>
              <a:cs typeface="Times New Roman" panose="02020603050405020304" charset="0"/>
            </a:endParaRPr>
          </a:p>
          <a:p>
            <a:r>
              <a:rPr lang="en-US" altLang="zh-CN" sz="2400">
                <a:latin typeface="Times New Roman" panose="02020603050405020304" charset="0"/>
                <a:cs typeface="Times New Roman" panose="02020603050405020304" charset="0"/>
              </a:rPr>
              <a:t>       The cultural exchange between the two cities reached a new </a:t>
            </a:r>
            <a:r>
              <a:rPr lang="en-US" altLang="zh-CN" sz="2400" u="sng">
                <a:latin typeface="Times New Roman" panose="02020603050405020304" charset="0"/>
                <a:cs typeface="Times New Roman" panose="02020603050405020304" charset="0"/>
              </a:rPr>
              <a:t>61                </a:t>
            </a:r>
            <a:r>
              <a:rPr lang="en-US" altLang="zh-CN" sz="2400">
                <a:latin typeface="Times New Roman" panose="02020603050405020304" charset="0"/>
                <a:cs typeface="Times New Roman" panose="02020603050405020304" charset="0"/>
              </a:rPr>
              <a:t>(high) in 2017 when Hangzhou Opera and Dance Drama Theater </a:t>
            </a:r>
            <a:r>
              <a:rPr lang="en-US" altLang="zh-CN" sz="2400" u="sng">
                <a:latin typeface="Times New Roman" panose="02020603050405020304" charset="0"/>
                <a:cs typeface="Times New Roman" panose="02020603050405020304" charset="0"/>
              </a:rPr>
              <a:t>62                </a:t>
            </a:r>
            <a:r>
              <a:rPr lang="en-US" altLang="zh-CN" sz="2400">
                <a:latin typeface="Times New Roman" panose="02020603050405020304" charset="0"/>
                <a:cs typeface="Times New Roman" panose="02020603050405020304" charset="0"/>
              </a:rPr>
              <a:t>(stage)the show To Meet the Grand Canal in Nice, at the invitation of the Nice government. In addition to the formal show, Chinese performers organized flash events on the streets of Nice </a:t>
            </a:r>
            <a:r>
              <a:rPr lang="en-US" altLang="zh-CN" sz="2400" u="sng">
                <a:latin typeface="Times New Roman" panose="02020603050405020304" charset="0"/>
                <a:cs typeface="Times New Roman" panose="02020603050405020304" charset="0"/>
              </a:rPr>
              <a:t>63            </a:t>
            </a:r>
            <a:r>
              <a:rPr lang="en-US" altLang="zh-CN" sz="2400">
                <a:latin typeface="Times New Roman" panose="02020603050405020304" charset="0"/>
                <a:cs typeface="Times New Roman" panose="02020603050405020304" charset="0"/>
              </a:rPr>
              <a:t> (engage) more people.</a:t>
            </a:r>
            <a:endParaRPr lang="en-US" altLang="zh-CN" sz="2400">
              <a:latin typeface="Times New Roman" panose="02020603050405020304" charset="0"/>
              <a:cs typeface="Times New Roman" panose="02020603050405020304" charset="0"/>
            </a:endParaRPr>
          </a:p>
          <a:p>
            <a:r>
              <a:rPr lang="en-US" altLang="zh-CN" sz="2400">
                <a:latin typeface="Times New Roman" panose="02020603050405020304" charset="0"/>
                <a:cs typeface="Times New Roman" panose="02020603050405020304" charset="0"/>
              </a:rPr>
              <a:t>       In 2014 the Grand Canal was listed as a UNESCO World Heritage Site. At the news, the Nice government approached Hangzhou, keen to learn from its experience, as Nice was seeking a similar status. In 2021</a:t>
            </a:r>
            <a:r>
              <a:rPr lang="zh-CN" altLang="en-US" sz="2400">
                <a:latin typeface="Times New Roman" panose="02020603050405020304" charset="0"/>
                <a:cs typeface="Times New Roman" panose="02020603050405020304" charset="0"/>
              </a:rPr>
              <a:t>，</a:t>
            </a:r>
            <a:r>
              <a:rPr lang="en-US" altLang="zh-CN" sz="2400">
                <a:latin typeface="Times New Roman" panose="02020603050405020304" charset="0"/>
                <a:cs typeface="Times New Roman" panose="02020603050405020304" charset="0"/>
              </a:rPr>
              <a:t>UNESCO added the city of Nice to its World Heritage List.“Our candidacy for UNESCO </a:t>
            </a:r>
            <a:r>
              <a:rPr lang="en-US" altLang="zh-CN" sz="2400" u="sng">
                <a:latin typeface="Times New Roman" panose="02020603050405020304" charset="0"/>
                <a:cs typeface="Times New Roman" panose="02020603050405020304" charset="0"/>
              </a:rPr>
              <a:t>64                   </a:t>
            </a:r>
            <a:r>
              <a:rPr lang="en-US" altLang="zh-CN" sz="2400">
                <a:latin typeface="Times New Roman" panose="02020603050405020304" charset="0"/>
                <a:cs typeface="Times New Roman" panose="02020603050405020304" charset="0"/>
              </a:rPr>
              <a:t>(support) by China, for </a:t>
            </a:r>
            <a:r>
              <a:rPr lang="en-US" altLang="zh-CN" sz="2400" u="sng">
                <a:latin typeface="Times New Roman" panose="02020603050405020304" charset="0"/>
                <a:cs typeface="Times New Roman" panose="02020603050405020304" charset="0"/>
              </a:rPr>
              <a:t>65                </a:t>
            </a:r>
            <a:r>
              <a:rPr lang="en-US" altLang="zh-CN" sz="2400">
                <a:latin typeface="Times New Roman" panose="02020603050405020304" charset="0"/>
                <a:cs typeface="Times New Roman" panose="02020603050405020304" charset="0"/>
              </a:rPr>
              <a:t>we are so grateful, ” says Salles.</a:t>
            </a:r>
            <a:endParaRPr lang="en-US" altLang="zh-CN" sz="2400">
              <a:latin typeface="Times New Roman" panose="02020603050405020304" charset="0"/>
              <a:cs typeface="Times New Roman" panose="02020603050405020304" charset="0"/>
            </a:endParaRPr>
          </a:p>
          <a:p>
            <a:endParaRPr lang="zh-CN" altLang="en-US" sz="2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4315" y="126365"/>
            <a:ext cx="11693525" cy="4516755"/>
          </a:xfrm>
          <a:prstGeom prst="rect">
            <a:avLst/>
          </a:prstGeom>
        </p:spPr>
        <p:txBody>
          <a:bodyPr>
            <a:noAutofit/>
          </a:bodyPr>
          <a:p>
            <a:pPr marL="0" indent="0" algn="ctr"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“Nice” to Meet You, Hangzhou</a:t>
            </a:r>
            <a:endParaRPr lang="en-US" altLang="zh-CN" sz="3200">
              <a:latin typeface="Times New Roman" panose="02020603050405020304"/>
              <a:ea typeface="宋体" panose="02010600030101010101" pitchFamily="2" charset="-122"/>
            </a:endParaRPr>
          </a:p>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   Nice, France and Hangzhou, China have been developing a unique bond since their official declaration </a:t>
            </a:r>
            <a:r>
              <a:rPr lang="en-US" altLang="zh-CN" sz="3200" u="sng">
                <a:latin typeface="Times New Roman" panose="02020603050405020304"/>
                <a:ea typeface="宋体" panose="02010600030101010101" pitchFamily="2" charset="-122"/>
              </a:rPr>
              <a:t>56             </a:t>
            </a:r>
            <a:r>
              <a:rPr lang="en-US" altLang="zh-CN" sz="3200">
                <a:latin typeface="Times New Roman" panose="02020603050405020304"/>
                <a:ea typeface="宋体" panose="02010600030101010101" pitchFamily="2" charset="-122"/>
              </a:rPr>
              <a:t>sister cities in 1998,   connecting the two vibrant cultures separate</a:t>
            </a:r>
            <a:r>
              <a:rPr lang="en-US" altLang="zh-CN" sz="3200">
                <a:latin typeface="Times New Roman" panose="02020603050405020304"/>
                <a:ea typeface="Times New Roman" panose="02020603050405020304"/>
              </a:rPr>
              <a:t>d</a:t>
            </a:r>
            <a:r>
              <a:rPr lang="en-US" altLang="zh-CN" sz="3200">
                <a:latin typeface="Times New Roman" panose="02020603050405020304"/>
                <a:ea typeface="宋体" panose="02010600030101010101" pitchFamily="2" charset="-122"/>
              </a:rPr>
              <a:t> by 9, 300 kilometers through</a:t>
            </a:r>
            <a:r>
              <a:rPr lang="en-US" altLang="zh-CN" sz="3200">
                <a:highlight>
                  <a:srgbClr val="FFFF00"/>
                </a:highlight>
                <a:latin typeface="Times New Roman" panose="02020603050405020304"/>
                <a:ea typeface="宋体" panose="02010600030101010101" pitchFamily="2" charset="-122"/>
              </a:rPr>
              <a:t> numerous</a:t>
            </a:r>
            <a:r>
              <a:rPr lang="en-US" altLang="zh-CN" sz="3200" u="sng">
                <a:latin typeface="Times New Roman" panose="02020603050405020304"/>
                <a:ea typeface="宋体" panose="02010600030101010101" pitchFamily="2" charset="-122"/>
              </a:rPr>
              <a:t>  </a:t>
            </a:r>
            <a:r>
              <a:rPr lang="en-US" altLang="zh-CN" sz="3200" u="sng">
                <a:latin typeface="Times New Roman" panose="02020603050405020304"/>
                <a:ea typeface="Times New Roman" panose="02020603050405020304"/>
              </a:rPr>
              <a:t>57  </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 mitiative). To Rudy Salles, deputy chairman of the Nice Tourist Office,the sister-city rerationship between the two is a per</a:t>
            </a:r>
            <a:r>
              <a:rPr lang="en-US" altLang="zh-CN" sz="3200">
                <a:latin typeface="Times New Roman" panose="02020603050405020304"/>
                <a:ea typeface="Times New Roman" panose="02020603050405020304"/>
              </a:rPr>
              <a:t>f</a:t>
            </a:r>
            <a:r>
              <a:rPr lang="en-US" altLang="zh-CN" sz="3200">
                <a:latin typeface="Times New Roman" panose="02020603050405020304"/>
                <a:ea typeface="宋体" panose="02010600030101010101" pitchFamily="2" charset="-122"/>
              </a:rPr>
              <a:t>ect match.</a:t>
            </a:r>
            <a:endParaRPr lang="en-US" altLang="zh-CN" sz="3200">
              <a:latin typeface="Times New Roman" panose="02020603050405020304"/>
              <a:ea typeface="宋体" panose="02010600030101010101" pitchFamily="2" charset="-122"/>
            </a:endParaRPr>
          </a:p>
        </p:txBody>
      </p:sp>
      <p:sp>
        <p:nvSpPr>
          <p:cNvPr id="4" name="文本框 3"/>
          <p:cNvSpPr txBox="1"/>
          <p:nvPr/>
        </p:nvSpPr>
        <p:spPr>
          <a:xfrm>
            <a:off x="6667500" y="1772285"/>
            <a:ext cx="1018540" cy="583565"/>
          </a:xfrm>
          <a:prstGeom prst="rect">
            <a:avLst/>
          </a:prstGeom>
          <a:noFill/>
        </p:spPr>
        <p:txBody>
          <a:bodyPr wrap="square" rtlCol="0">
            <a:spAutoFit/>
          </a:bodyPr>
          <a:p>
            <a:r>
              <a:rPr lang="en-US" altLang="zh-CN" sz="3200">
                <a:solidFill>
                  <a:srgbClr val="FF0000"/>
                </a:solidFill>
                <a:latin typeface="Times New Roman" panose="02020603050405020304" charset="0"/>
                <a:cs typeface="Times New Roman" panose="02020603050405020304" charset="0"/>
              </a:rPr>
              <a:t>as</a:t>
            </a:r>
            <a:endParaRPr lang="en-US" altLang="zh-CN" sz="3200">
              <a:solidFill>
                <a:srgbClr val="FF0000"/>
              </a:solidFill>
              <a:latin typeface="Times New Roman" panose="02020603050405020304" charset="0"/>
              <a:cs typeface="Times New Roman" panose="02020603050405020304" charset="0"/>
            </a:endParaRPr>
          </a:p>
        </p:txBody>
      </p:sp>
      <p:grpSp>
        <p:nvGrpSpPr>
          <p:cNvPr id="18" name="组合 17"/>
          <p:cNvGrpSpPr/>
          <p:nvPr/>
        </p:nvGrpSpPr>
        <p:grpSpPr>
          <a:xfrm>
            <a:off x="7964148" y="1495122"/>
            <a:ext cx="3211195" cy="1137920"/>
            <a:chOff x="4304043" y="1286668"/>
            <a:chExt cx="3837730" cy="2269432"/>
          </a:xfrm>
          <a:effectLst>
            <a:outerShdw blurRad="381000" dist="254000" dir="8100000" algn="tr" rotWithShape="0">
              <a:prstClr val="black">
                <a:alpha val="40000"/>
              </a:prstClr>
            </a:outerShdw>
          </a:effectLst>
        </p:grpSpPr>
        <p:sp>
          <p:nvSpPr>
            <p:cNvPr id="19" name="圆角矩形 57"/>
            <p:cNvSpPr/>
            <p:nvPr/>
          </p:nvSpPr>
          <p:spPr>
            <a:xfrm>
              <a:off x="4304043" y="1286668"/>
              <a:ext cx="3837730" cy="2269432"/>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0" name="圆角矩形 58"/>
            <p:cNvSpPr/>
            <p:nvPr/>
          </p:nvSpPr>
          <p:spPr>
            <a:xfrm>
              <a:off x="4304043" y="1367719"/>
              <a:ext cx="3741350" cy="2187114"/>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无提示词：介词</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as </a:t>
              </a:r>
              <a:r>
                <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作为</a:t>
              </a: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grpSp>
      <p:grpSp>
        <p:nvGrpSpPr>
          <p:cNvPr id="6" name="组合 5"/>
          <p:cNvGrpSpPr/>
          <p:nvPr/>
        </p:nvGrpSpPr>
        <p:grpSpPr>
          <a:xfrm>
            <a:off x="1344297" y="5435600"/>
            <a:ext cx="9749790" cy="1282065"/>
            <a:chOff x="1823785" y="1779307"/>
            <a:chExt cx="6587424" cy="2556910"/>
          </a:xfrm>
          <a:effectLst>
            <a:outerShdw blurRad="381000" dist="254000" dir="8100000" algn="tr" rotWithShape="0">
              <a:prstClr val="black">
                <a:alpha val="40000"/>
              </a:prstClr>
            </a:outerShdw>
          </a:effectLst>
        </p:grpSpPr>
        <p:sp>
          <p:nvSpPr>
            <p:cNvPr id="7" name="圆角矩形 57"/>
            <p:cNvSpPr/>
            <p:nvPr/>
          </p:nvSpPr>
          <p:spPr>
            <a:xfrm>
              <a:off x="2240808" y="2415052"/>
              <a:ext cx="5199062" cy="1532373"/>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8" name="圆角矩形 58"/>
            <p:cNvSpPr/>
            <p:nvPr/>
          </p:nvSpPr>
          <p:spPr>
            <a:xfrm>
              <a:off x="1823785" y="1779307"/>
              <a:ext cx="6587424" cy="255691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有提示词：名词</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限定语</a:t>
              </a:r>
              <a:r>
                <a:rPr lang="en-US" altLang="zh-CN" sz="2800">
                  <a:highlight>
                    <a:srgbClr val="FFFF00"/>
                  </a:highlight>
                  <a:latin typeface="Times New Roman" panose="02020603050405020304"/>
                  <a:ea typeface="宋体" panose="02010600030101010101" pitchFamily="2" charset="-122"/>
                  <a:sym typeface="+mn-ea"/>
                </a:rPr>
                <a:t>numerous, </a:t>
              </a:r>
              <a:r>
                <a:rPr lang="zh-CN" altLang="en-US" sz="2800">
                  <a:latin typeface="Times New Roman" panose="02020603050405020304"/>
                  <a:ea typeface="宋体" panose="02010600030101010101" pitchFamily="2" charset="-122"/>
                  <a:sym typeface="+mn-ea"/>
                </a:rPr>
                <a:t>用名词复数；</a:t>
              </a:r>
              <a:endParaRPr lang="zh-CN" altLang="en-US" sz="2800">
                <a:latin typeface="Times New Roman" panose="02020603050405020304"/>
                <a:ea typeface="宋体" panose="02010600030101010101" pitchFamily="2" charset="-122"/>
                <a:sym typeface="+mn-ea"/>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a:latin typeface="Times New Roman" panose="02020603050405020304"/>
                  <a:ea typeface="宋体" panose="02010600030101010101" pitchFamily="2" charset="-122"/>
                  <a:sym typeface="+mn-ea"/>
                </a:rPr>
                <a:t>类比：</a:t>
              </a:r>
              <a:r>
                <a:rPr lang="en-US" altLang="zh-CN" sz="2800">
                  <a:latin typeface="Times New Roman" panose="02020603050405020304"/>
                  <a:ea typeface="宋体" panose="02010600030101010101" pitchFamily="2" charset="-122"/>
                  <a:sym typeface="+mn-ea"/>
                </a:rPr>
                <a:t>many,  a lot of, some, several</a:t>
              </a:r>
              <a:r>
                <a:rPr lang="zh-CN" altLang="en-US" sz="2800">
                  <a:latin typeface="Times New Roman" panose="02020603050405020304"/>
                  <a:ea typeface="宋体" panose="02010600030101010101" pitchFamily="2" charset="-122"/>
                  <a:sym typeface="+mn-ea"/>
                </a:rPr>
                <a:t>，</a:t>
              </a:r>
              <a:r>
                <a:rPr lang="en-US" altLang="zh-CN" sz="2800">
                  <a:latin typeface="Times New Roman" panose="02020603050405020304"/>
                  <a:ea typeface="宋体" panose="02010600030101010101" pitchFamily="2" charset="-122"/>
                  <a:sym typeface="+mn-ea"/>
                </a:rPr>
                <a:t>a great number of</a:t>
              </a:r>
              <a:r>
                <a:rPr lang="zh-CN" altLang="en-US" sz="2800">
                  <a:latin typeface="Times New Roman" panose="02020603050405020304"/>
                  <a:ea typeface="宋体" panose="02010600030101010101" pitchFamily="2" charset="-122"/>
                  <a:sym typeface="+mn-ea"/>
                </a:rPr>
                <a:t>等</a:t>
              </a:r>
              <a:endParaRPr lang="zh-CN" altLang="en-US" sz="2800">
                <a:latin typeface="Times New Roman" panose="02020603050405020304"/>
                <a:ea typeface="宋体" panose="02010600030101010101" pitchFamily="2" charset="-122"/>
                <a:sym typeface="+mn-ea"/>
              </a:endParaRPr>
            </a:p>
          </p:txBody>
        </p:sp>
      </p:grpSp>
      <p:sp>
        <p:nvSpPr>
          <p:cNvPr id="9" name="文本框 8"/>
          <p:cNvSpPr txBox="1"/>
          <p:nvPr/>
        </p:nvSpPr>
        <p:spPr>
          <a:xfrm>
            <a:off x="4142740" y="3196590"/>
            <a:ext cx="2026285" cy="583565"/>
          </a:xfrm>
          <a:prstGeom prst="rect">
            <a:avLst/>
          </a:prstGeom>
          <a:noFill/>
        </p:spPr>
        <p:txBody>
          <a:bodyPr wrap="square" rtlCol="0">
            <a:spAutoFit/>
          </a:bodyPr>
          <a:p>
            <a:r>
              <a:rPr lang="en-US" altLang="zh-CN" sz="3200">
                <a:solidFill>
                  <a:srgbClr val="FF0000"/>
                </a:solidFill>
                <a:latin typeface="Times New Roman" panose="02020603050405020304" charset="0"/>
                <a:cs typeface="Times New Roman" panose="02020603050405020304" charset="0"/>
                <a:sym typeface="+mn-ea"/>
              </a:rPr>
              <a:t>mitiatives</a:t>
            </a:r>
            <a:endParaRPr lang="en-US" altLang="zh-CN" sz="320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00050" y="401320"/>
            <a:ext cx="11262360" cy="4034155"/>
          </a:xfrm>
          <a:prstGeom prst="rect">
            <a:avLst/>
          </a:prstGeom>
        </p:spPr>
        <p:txBody>
          <a:bodyPr>
            <a:noAutofit/>
          </a:bodyPr>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   Having visited Hangzhou several times, Salles describes it as “a very well- </a:t>
            </a:r>
            <a:r>
              <a:rPr lang="en-US" altLang="zh-CN" sz="3200">
                <a:highlight>
                  <a:srgbClr val="FFFF00"/>
                </a:highlight>
                <a:latin typeface="Times New Roman" panose="02020603050405020304"/>
                <a:ea typeface="宋体" panose="02010600030101010101" pitchFamily="2" charset="-122"/>
              </a:rPr>
              <a:t>organized </a:t>
            </a:r>
            <a:r>
              <a:rPr lang="en-US" altLang="zh-CN" sz="3200">
                <a:latin typeface="Times New Roman" panose="02020603050405020304"/>
                <a:ea typeface="宋体" panose="02010600030101010101" pitchFamily="2" charset="-122"/>
              </a:rPr>
              <a:t>and </a:t>
            </a:r>
            <a:r>
              <a:rPr lang="en-US" altLang="zh-CN" sz="3200">
                <a:latin typeface="Times New Roman" panose="02020603050405020304"/>
                <a:ea typeface="Times New Roman" panose="02020603050405020304"/>
              </a:rPr>
              <a:t>58</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(welcome) city”. He recalls a Nice food festival at the Dragon Hotel Hangzhou, where traditional food, such as </a:t>
            </a:r>
            <a:r>
              <a:rPr lang="en-US" altLang="zh-CN" sz="3200">
                <a:highlight>
                  <a:srgbClr val="FFFF00"/>
                </a:highlight>
                <a:latin typeface="Times New Roman" panose="02020603050405020304"/>
                <a:ea typeface="宋体" panose="02010600030101010101" pitchFamily="2" charset="-122"/>
              </a:rPr>
              <a:t>salade nicoise </a:t>
            </a:r>
            <a:r>
              <a:rPr lang="en-US" altLang="zh-CN" sz="3200">
                <a:latin typeface="Times New Roman" panose="02020603050405020304"/>
                <a:ea typeface="Times New Roman" panose="02020603050405020304"/>
              </a:rPr>
              <a:t>5</a:t>
            </a:r>
            <a:r>
              <a:rPr lang="en-US" altLang="zh-CN" sz="3200">
                <a:latin typeface="Times New Roman" panose="02020603050405020304"/>
                <a:ea typeface="宋体" panose="02010600030101010101" pitchFamily="2" charset="-122"/>
              </a:rPr>
              <a:t>9</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 (make) from tomatoes, hard-boiled eggs and olives and dressed with olive oil, and pan bagnat,60</a:t>
            </a:r>
            <a:r>
              <a:rPr lang="en-US" altLang="zh-CN" sz="3200" u="sng">
                <a:solidFill>
                  <a:schemeClr val="tx1"/>
                </a:solidFill>
                <a:latin typeface="Times New Roman" panose="02020603050405020304"/>
                <a:ea typeface="宋体" panose="02010600030101010101" pitchFamily="2" charset="-122"/>
              </a:rPr>
              <a:t>   </a:t>
            </a:r>
            <a:r>
              <a:rPr lang="en-US" altLang="zh-CN" sz="3200" u="sng">
                <a:solidFill>
                  <a:schemeClr val="tx1"/>
                </a:solidFill>
                <a:latin typeface="Times New Roman" panose="02020603050405020304"/>
                <a:ea typeface="Times New Roman" panose="02020603050405020304"/>
              </a:rPr>
              <a:t>          </a:t>
            </a:r>
            <a:r>
              <a:rPr lang="en-US" altLang="zh-CN" sz="3200">
                <a:latin typeface="Times New Roman" panose="02020603050405020304"/>
                <a:ea typeface="宋体" panose="02010600030101010101" pitchFamily="2" charset="-122"/>
              </a:rPr>
              <a:t>sandwich ma</a:t>
            </a:r>
            <a:r>
              <a:rPr lang="en-US" altLang="zh-CN" sz="3200">
                <a:latin typeface="Times New Roman" panose="02020603050405020304"/>
                <a:ea typeface="Times New Roman" panose="02020603050405020304"/>
              </a:rPr>
              <a:t>d</a:t>
            </a:r>
            <a:r>
              <a:rPr lang="en-US" altLang="zh-CN" sz="3200">
                <a:latin typeface="Times New Roman" panose="02020603050405020304"/>
                <a:ea typeface="宋体" panose="02010600030101010101" pitchFamily="2" charset="-122"/>
              </a:rPr>
              <a:t>e </a:t>
            </a:r>
            <a:r>
              <a:rPr lang="en-US" altLang="zh-CN" sz="3200">
                <a:latin typeface="Times New Roman" panose="02020603050405020304"/>
                <a:ea typeface="Times New Roman" panose="02020603050405020304"/>
              </a:rPr>
              <a:t>f</a:t>
            </a:r>
            <a:r>
              <a:rPr lang="en-US" altLang="zh-CN" sz="3200">
                <a:latin typeface="Times New Roman" panose="02020603050405020304"/>
                <a:ea typeface="宋体" panose="02010600030101010101" pitchFamily="2" charset="-122"/>
              </a:rPr>
              <a:t>rom whole wheat bread enclosing the classic salade nicoise, was served.</a:t>
            </a:r>
            <a:endParaRPr lang="en-US" altLang="zh-CN" sz="3200">
              <a:latin typeface="Times New Roman" panose="02020603050405020304"/>
              <a:ea typeface="宋体" panose="02010600030101010101" pitchFamily="2" charset="-122"/>
            </a:endParaRPr>
          </a:p>
        </p:txBody>
      </p:sp>
      <p:grpSp>
        <p:nvGrpSpPr>
          <p:cNvPr id="18" name="组合 17"/>
          <p:cNvGrpSpPr/>
          <p:nvPr/>
        </p:nvGrpSpPr>
        <p:grpSpPr>
          <a:xfrm>
            <a:off x="8041577" y="401320"/>
            <a:ext cx="4031043" cy="1260475"/>
            <a:chOff x="3851872" y="-1655201"/>
            <a:chExt cx="5345654" cy="3022920"/>
          </a:xfrm>
          <a:effectLst>
            <a:outerShdw blurRad="381000" dist="254000" dir="8100000" algn="tr" rotWithShape="0">
              <a:prstClr val="black">
                <a:alpha val="40000"/>
              </a:prstClr>
            </a:outerShdw>
          </a:effectLst>
        </p:grpSpPr>
        <p:sp>
          <p:nvSpPr>
            <p:cNvPr id="19" name="圆角矩形 57"/>
            <p:cNvSpPr/>
            <p:nvPr/>
          </p:nvSpPr>
          <p:spPr>
            <a:xfrm>
              <a:off x="3851955" y="-112522"/>
              <a:ext cx="5027677" cy="1253332"/>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0" name="圆角矩形 58"/>
            <p:cNvSpPr/>
            <p:nvPr/>
          </p:nvSpPr>
          <p:spPr>
            <a:xfrm>
              <a:off x="3851872" y="-1655201"/>
              <a:ext cx="5345654" cy="302292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非谓语</a:t>
              </a:r>
              <a:endPar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doing</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（主动）</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grpSp>
      <p:sp>
        <p:nvSpPr>
          <p:cNvPr id="3" name="文本框 2"/>
          <p:cNvSpPr txBox="1"/>
          <p:nvPr/>
        </p:nvSpPr>
        <p:spPr>
          <a:xfrm>
            <a:off x="5375275" y="1268730"/>
            <a:ext cx="2143760" cy="887730"/>
          </a:xfrm>
          <a:prstGeom prst="rect">
            <a:avLst/>
          </a:prstGeom>
          <a:noFill/>
        </p:spPr>
        <p:txBody>
          <a:bodyPr wrap="square" rtlCol="0">
            <a:noAutofit/>
          </a:bodyPr>
          <a:p>
            <a:r>
              <a:rPr lang="en-US" altLang="zh-CN" sz="3200">
                <a:solidFill>
                  <a:srgbClr val="FF0000"/>
                </a:solidFill>
                <a:latin typeface="Times New Roman" panose="02020603050405020304"/>
                <a:ea typeface="Times New Roman" panose="02020603050405020304"/>
                <a:sym typeface="+mn-ea"/>
              </a:rPr>
              <a:t>welcoming</a:t>
            </a:r>
            <a:endParaRPr lang="en-US" altLang="zh-CN" sz="3200">
              <a:solidFill>
                <a:srgbClr val="FF0000"/>
              </a:solidFill>
              <a:latin typeface="Times New Roman" panose="02020603050405020304"/>
              <a:ea typeface="Times New Roman" panose="02020603050405020304"/>
              <a:sym typeface="+mn-ea"/>
            </a:endParaRPr>
          </a:p>
        </p:txBody>
      </p:sp>
      <p:grpSp>
        <p:nvGrpSpPr>
          <p:cNvPr id="4" name="组合 3"/>
          <p:cNvGrpSpPr/>
          <p:nvPr/>
        </p:nvGrpSpPr>
        <p:grpSpPr>
          <a:xfrm>
            <a:off x="7661275" y="3338830"/>
            <a:ext cx="3784600" cy="1097280"/>
            <a:chOff x="9736128" y="1187887"/>
            <a:chExt cx="4796332" cy="2188381"/>
          </a:xfrm>
          <a:effectLst>
            <a:outerShdw blurRad="381000" dist="254000" dir="8100000" algn="tr" rotWithShape="0">
              <a:prstClr val="black">
                <a:alpha val="40000"/>
              </a:prstClr>
            </a:outerShdw>
          </a:effectLst>
        </p:grpSpPr>
        <p:sp>
          <p:nvSpPr>
            <p:cNvPr id="5" name="圆角矩形 57"/>
            <p:cNvSpPr/>
            <p:nvPr/>
          </p:nvSpPr>
          <p:spPr>
            <a:xfrm>
              <a:off x="10218176" y="1187887"/>
              <a:ext cx="4130663" cy="2188381"/>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6" name="圆角矩形 58"/>
            <p:cNvSpPr/>
            <p:nvPr/>
          </p:nvSpPr>
          <p:spPr>
            <a:xfrm>
              <a:off x="9736128" y="1187887"/>
              <a:ext cx="4796332" cy="2187115"/>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非谓语</a:t>
              </a:r>
              <a:endPar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done</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（被动）</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grpSp>
      <p:sp>
        <p:nvSpPr>
          <p:cNvPr id="7" name="文本框 6"/>
          <p:cNvSpPr txBox="1"/>
          <p:nvPr/>
        </p:nvSpPr>
        <p:spPr>
          <a:xfrm>
            <a:off x="7519035" y="2718435"/>
            <a:ext cx="1399540"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made</a:t>
            </a:r>
            <a:r>
              <a:rPr lang="en-US" altLang="zh-CN" sz="3200">
                <a:latin typeface="Times New Roman" panose="02020603050405020304"/>
                <a:ea typeface="宋体" panose="02010600030101010101" pitchFamily="2" charset="-122"/>
                <a:sym typeface="+mn-ea"/>
              </a:rPr>
              <a:t> </a:t>
            </a:r>
            <a:endParaRPr lang="zh-CN" altLang="en-US" sz="3200"/>
          </a:p>
        </p:txBody>
      </p:sp>
      <p:sp>
        <p:nvSpPr>
          <p:cNvPr id="8" name="圆角矩形 58"/>
          <p:cNvSpPr/>
          <p:nvPr/>
        </p:nvSpPr>
        <p:spPr>
          <a:xfrm>
            <a:off x="7378065" y="5476875"/>
            <a:ext cx="3902075" cy="103505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无提示词：不定冠词</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a:t>
            </a:r>
            <a:r>
              <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en-US" altLang="zh-CN"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an </a:t>
            </a: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sp>
        <p:nvSpPr>
          <p:cNvPr id="9" name="文本框 8"/>
          <p:cNvSpPr txBox="1"/>
          <p:nvPr/>
        </p:nvSpPr>
        <p:spPr>
          <a:xfrm>
            <a:off x="3693160" y="4169410"/>
            <a:ext cx="822960"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a </a:t>
            </a:r>
            <a:endParaRPr lang="en-US" altLang="zh-CN" sz="3200">
              <a:solidFill>
                <a:srgbClr val="FF0000"/>
              </a:solidFill>
              <a:latin typeface="Times New Roman" panose="02020603050405020304"/>
              <a:ea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84480" y="312420"/>
            <a:ext cx="11602720" cy="13688695"/>
          </a:xfrm>
          <a:prstGeom prst="rect">
            <a:avLst/>
          </a:prstGeom>
        </p:spPr>
        <p:txBody>
          <a:bodyPr>
            <a:noAutofit/>
          </a:bodyPr>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  The cultural exchange between the two cities reached a </a:t>
            </a:r>
            <a:r>
              <a:rPr lang="en-US" altLang="zh-CN" sz="3200">
                <a:highlight>
                  <a:srgbClr val="FFFF00"/>
                </a:highlight>
                <a:latin typeface="Times New Roman" panose="02020603050405020304"/>
                <a:ea typeface="宋体" panose="02010600030101010101" pitchFamily="2" charset="-122"/>
              </a:rPr>
              <a:t>new</a:t>
            </a:r>
            <a:r>
              <a:rPr lang="en-US" altLang="zh-CN" sz="3200">
                <a:latin typeface="Times New Roman" panose="02020603050405020304"/>
                <a:ea typeface="宋体" panose="02010600030101010101" pitchFamily="2" charset="-122"/>
              </a:rPr>
              <a:t> </a:t>
            </a:r>
            <a:r>
              <a:rPr lang="en-US" altLang="zh-CN" sz="3200" u="sng">
                <a:latin typeface="Times New Roman" panose="02020603050405020304"/>
                <a:ea typeface="宋体" panose="02010600030101010101" pitchFamily="2" charset="-122"/>
              </a:rPr>
              <a:t>61        </a:t>
            </a:r>
            <a:r>
              <a:rPr lang="en-US" altLang="zh-CN" sz="3200">
                <a:latin typeface="Times New Roman" panose="02020603050405020304"/>
                <a:ea typeface="宋体" panose="02010600030101010101" pitchFamily="2" charset="-122"/>
              </a:rPr>
              <a:t>(high) in 2017 </a:t>
            </a:r>
            <a:r>
              <a:rPr lang="en-US" altLang="zh-CN" sz="3200">
                <a:highlight>
                  <a:srgbClr val="FFFF00"/>
                </a:highlight>
                <a:latin typeface="Times New Roman" panose="02020603050405020304"/>
                <a:ea typeface="宋体" panose="02010600030101010101" pitchFamily="2" charset="-122"/>
              </a:rPr>
              <a:t>when </a:t>
            </a:r>
            <a:r>
              <a:rPr lang="en-US" altLang="zh-CN" sz="3200">
                <a:latin typeface="Times New Roman" panose="02020603050405020304"/>
                <a:ea typeface="宋体" panose="02010600030101010101" pitchFamily="2" charset="-122"/>
              </a:rPr>
              <a:t>Hangzhou Opera and Dance Drama Theater </a:t>
            </a:r>
            <a:endParaRPr lang="en-US" altLang="zh-CN" sz="3200">
              <a:latin typeface="Times New Roman" panose="02020603050405020304"/>
              <a:ea typeface="宋体" panose="02010600030101010101" pitchFamily="2" charset="-122"/>
            </a:endParaRPr>
          </a:p>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62</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 stage)the show To Meet the Grand Canal in Nice, at the invitation of the Nice government. In addition to the formal show, Chinese performers </a:t>
            </a:r>
            <a:r>
              <a:rPr lang="en-US" altLang="zh-CN" sz="3200">
                <a:highlight>
                  <a:srgbClr val="FFFF00"/>
                </a:highlight>
                <a:latin typeface="Times New Roman" panose="02020603050405020304"/>
                <a:ea typeface="宋体" panose="02010600030101010101" pitchFamily="2" charset="-122"/>
              </a:rPr>
              <a:t>organized </a:t>
            </a:r>
            <a:r>
              <a:rPr lang="en-US" altLang="zh-CN" sz="3200">
                <a:latin typeface="Times New Roman" panose="02020603050405020304"/>
                <a:ea typeface="宋体" panose="02010600030101010101" pitchFamily="2" charset="-122"/>
              </a:rPr>
              <a:t>flash events on the streets of Nice </a:t>
            </a:r>
            <a:endParaRPr lang="en-US" altLang="zh-CN" sz="3200">
              <a:latin typeface="Times New Roman" panose="02020603050405020304"/>
              <a:ea typeface="宋体" panose="02010600030101010101" pitchFamily="2" charset="-122"/>
            </a:endParaRPr>
          </a:p>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63</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 engage) more people.</a:t>
            </a:r>
            <a:endParaRPr lang="en-US" altLang="zh-CN" sz="3200">
              <a:latin typeface="Times New Roman" panose="02020603050405020304"/>
              <a:ea typeface="宋体" panose="02010600030101010101" pitchFamily="2" charset="-122"/>
            </a:endParaRPr>
          </a:p>
        </p:txBody>
      </p:sp>
      <p:grpSp>
        <p:nvGrpSpPr>
          <p:cNvPr id="18" name="组合 17"/>
          <p:cNvGrpSpPr/>
          <p:nvPr/>
        </p:nvGrpSpPr>
        <p:grpSpPr>
          <a:xfrm>
            <a:off x="4091305" y="31750"/>
            <a:ext cx="4570730" cy="1178560"/>
            <a:chOff x="3851872" y="-1655201"/>
            <a:chExt cx="6518598" cy="3022920"/>
          </a:xfrm>
          <a:effectLst>
            <a:outerShdw blurRad="381000" dist="254000" dir="8100000" algn="tr" rotWithShape="0">
              <a:prstClr val="black">
                <a:alpha val="40000"/>
              </a:prstClr>
            </a:outerShdw>
          </a:effectLst>
        </p:grpSpPr>
        <p:sp>
          <p:nvSpPr>
            <p:cNvPr id="19" name="圆角矩形 57"/>
            <p:cNvSpPr/>
            <p:nvPr/>
          </p:nvSpPr>
          <p:spPr>
            <a:xfrm>
              <a:off x="3851955" y="-112522"/>
              <a:ext cx="5027677" cy="1253332"/>
            </a:xfrm>
            <a:prstGeom prst="roundRect">
              <a:avLst/>
            </a:prstGeom>
            <a:gradFill>
              <a:gsLst>
                <a:gs pos="62000">
                  <a:srgbClr val="FFFFFF">
                    <a:lumMod val="95000"/>
                  </a:srgbClr>
                </a:gs>
                <a:gs pos="0">
                  <a:srgbClr val="FFFFFF"/>
                </a:gs>
                <a:gs pos="100000">
                  <a:srgbClr val="FFFFFF">
                    <a:lumMod val="85000"/>
                  </a:srgbClr>
                </a:gs>
                <a:gs pos="0">
                  <a:srgbClr val="FFFFFF"/>
                </a:gs>
              </a:gsLst>
              <a:lin ang="8100000" scaled="0"/>
            </a:gra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05" b="0" i="0" u="none" strike="noStrike" kern="0" cap="none" spc="0" normalizeH="0" baseline="0" noProof="0">
                <a:ln>
                  <a:noFill/>
                </a:ln>
                <a:solidFill>
                  <a:srgbClr val="FFFFFF"/>
                </a:solidFill>
                <a:effectLst/>
                <a:uLnTx/>
                <a:uFillTx/>
                <a:latin typeface="Impact" panose="020B0806030902050204" pitchFamily="34" charset="0"/>
                <a:ea typeface="微软雅黑" panose="020B0503020204020204" charset="-122"/>
                <a:cs typeface="+mn-ea"/>
                <a:sym typeface="Impact" panose="020B0806030902050204" pitchFamily="34" charset="0"/>
              </a:endParaRPr>
            </a:p>
          </p:txBody>
        </p:sp>
        <p:sp>
          <p:nvSpPr>
            <p:cNvPr id="20" name="圆角矩形 58"/>
            <p:cNvSpPr/>
            <p:nvPr/>
          </p:nvSpPr>
          <p:spPr>
            <a:xfrm>
              <a:off x="3851872" y="-1655201"/>
              <a:ext cx="6518598" cy="302292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有提示词：限定语</a:t>
              </a:r>
              <a:r>
                <a:rPr kumimoji="0" lang="en-US" altLang="zh-CN" sz="2800" b="1"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new</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形容词</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名词</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grpSp>
      <p:sp>
        <p:nvSpPr>
          <p:cNvPr id="3" name="文本框 2"/>
          <p:cNvSpPr txBox="1"/>
          <p:nvPr/>
        </p:nvSpPr>
        <p:spPr>
          <a:xfrm>
            <a:off x="10875010" y="328930"/>
            <a:ext cx="1605915"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height </a:t>
            </a:r>
            <a:endParaRPr lang="zh-CN" altLang="en-US"/>
          </a:p>
        </p:txBody>
      </p:sp>
      <p:sp>
        <p:nvSpPr>
          <p:cNvPr id="4" name="圆角矩形 58"/>
          <p:cNvSpPr/>
          <p:nvPr/>
        </p:nvSpPr>
        <p:spPr>
          <a:xfrm>
            <a:off x="4330700" y="1959610"/>
            <a:ext cx="3775710" cy="117856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有提示词：动词</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谓语</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时态</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语态</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sp>
        <p:nvSpPr>
          <p:cNvPr id="5" name="文本框 4"/>
          <p:cNvSpPr txBox="1"/>
          <p:nvPr/>
        </p:nvSpPr>
        <p:spPr>
          <a:xfrm>
            <a:off x="1276350" y="1857375"/>
            <a:ext cx="1374775"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 staged </a:t>
            </a:r>
            <a:endParaRPr lang="en-US" altLang="zh-CN" sz="3200">
              <a:solidFill>
                <a:srgbClr val="FF0000"/>
              </a:solidFill>
              <a:latin typeface="Times New Roman" panose="02020603050405020304"/>
              <a:ea typeface="Times New Roman" panose="02020603050405020304"/>
            </a:endParaRPr>
          </a:p>
        </p:txBody>
      </p:sp>
      <p:sp>
        <p:nvSpPr>
          <p:cNvPr id="6" name="圆角矩形 58"/>
          <p:cNvSpPr/>
          <p:nvPr/>
        </p:nvSpPr>
        <p:spPr>
          <a:xfrm>
            <a:off x="4414520" y="4881880"/>
            <a:ext cx="3784600" cy="1096645"/>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非谓语</a:t>
            </a:r>
            <a:endPar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to do</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（目的）</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sp>
        <p:nvSpPr>
          <p:cNvPr id="7" name="文本框 6"/>
          <p:cNvSpPr txBox="1"/>
          <p:nvPr/>
        </p:nvSpPr>
        <p:spPr>
          <a:xfrm>
            <a:off x="1151255" y="4039235"/>
            <a:ext cx="2139950" cy="583565"/>
          </a:xfrm>
          <a:prstGeom prst="rect">
            <a:avLst/>
          </a:prstGeom>
          <a:noFill/>
        </p:spPr>
        <p:txBody>
          <a:bodyPr wrap="square" rtlCol="0">
            <a:spAutoFit/>
          </a:bodyPr>
          <a:p>
            <a:r>
              <a:rPr lang="en-US" altLang="zh-CN">
                <a:solidFill>
                  <a:srgbClr val="FF0000"/>
                </a:solidFill>
                <a:latin typeface="Times New Roman" panose="02020603050405020304"/>
                <a:ea typeface="宋体" panose="02010600030101010101" pitchFamily="2" charset="-122"/>
                <a:sym typeface="+mn-ea"/>
              </a:rPr>
              <a:t> </a:t>
            </a:r>
            <a:r>
              <a:rPr lang="en-US" altLang="zh-CN" sz="3200">
                <a:solidFill>
                  <a:srgbClr val="FF0000"/>
                </a:solidFill>
                <a:latin typeface="Times New Roman" panose="02020603050405020304"/>
                <a:ea typeface="Times New Roman" panose="02020603050405020304"/>
                <a:sym typeface="+mn-ea"/>
              </a:rPr>
              <a:t>to engage  </a:t>
            </a:r>
            <a:endParaRPr lang="en-US" altLang="zh-CN" sz="3200">
              <a:solidFill>
                <a:srgbClr val="FF0000"/>
              </a:solidFill>
              <a:latin typeface="Times New Roman" panose="02020603050405020304"/>
              <a:ea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4" grpId="0" animBg="1"/>
      <p:bldP spid="7" grpId="0"/>
      <p:bldP spid="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89255" y="404495"/>
            <a:ext cx="11668125" cy="12858115"/>
          </a:xfrm>
          <a:prstGeom prst="rect">
            <a:avLst/>
          </a:prstGeom>
        </p:spPr>
        <p:txBody>
          <a:bodyPr>
            <a:noAutofit/>
          </a:bodyPr>
          <a:p>
            <a:pPr marL="0" indent="304800" algn="l" defTabSz="266700">
              <a:lnSpc>
                <a:spcPct val="150000"/>
              </a:lnSpc>
              <a:spcBef>
                <a:spcPct val="0"/>
              </a:spcBef>
              <a:spcAft>
                <a:spcPct val="0"/>
              </a:spcAft>
            </a:pPr>
            <a:r>
              <a:rPr lang="en-US" altLang="zh-CN" sz="3200">
                <a:latin typeface="Times New Roman" panose="02020603050405020304"/>
                <a:ea typeface="宋体" panose="02010600030101010101" pitchFamily="2" charset="-122"/>
              </a:rPr>
              <a:t>   In 2014 the Grand Canal was listed as a UNESCO World Heritage Site. At the news, the Nice government approached Hangzhou, keen to learn from its experience, as Nice was seeking a similar status. In 2021</a:t>
            </a:r>
            <a:r>
              <a:rPr lang="zh-CN" altLang="en-US" sz="3200">
                <a:latin typeface="宋体" panose="02010600030101010101" pitchFamily="2" charset="-122"/>
                <a:ea typeface="宋体" panose="02010600030101010101" pitchFamily="2" charset="-122"/>
              </a:rPr>
              <a:t>，</a:t>
            </a:r>
            <a:r>
              <a:rPr lang="en-US" altLang="zh-CN" sz="3200">
                <a:latin typeface="Times New Roman" panose="02020603050405020304"/>
                <a:ea typeface="宋体" panose="02010600030101010101" pitchFamily="2" charset="-122"/>
              </a:rPr>
              <a:t>UNESCO added the city of Nice to its World Heritage List.“Our candidacy for UNESCO 64</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(support) </a:t>
            </a:r>
            <a:r>
              <a:rPr lang="en-US" altLang="zh-CN" sz="3200">
                <a:highlight>
                  <a:srgbClr val="FFFF00"/>
                </a:highlight>
                <a:latin typeface="Times New Roman" panose="02020603050405020304"/>
                <a:ea typeface="宋体" panose="02010600030101010101" pitchFamily="2" charset="-122"/>
              </a:rPr>
              <a:t>by </a:t>
            </a:r>
            <a:r>
              <a:rPr lang="en-US" altLang="zh-CN" sz="3200">
                <a:latin typeface="Times New Roman" panose="02020603050405020304"/>
                <a:ea typeface="宋体" panose="02010600030101010101" pitchFamily="2" charset="-122"/>
              </a:rPr>
              <a:t>China</a:t>
            </a:r>
            <a:r>
              <a:rPr lang="en-US" altLang="zh-CN" sz="3200">
                <a:highlight>
                  <a:srgbClr val="FF0000"/>
                </a:highlight>
                <a:latin typeface="Times New Roman" panose="02020603050405020304"/>
                <a:ea typeface="宋体" panose="02010600030101010101" pitchFamily="2" charset="-122"/>
              </a:rPr>
              <a:t>,</a:t>
            </a:r>
            <a:r>
              <a:rPr lang="en-US" altLang="zh-CN" sz="3200">
                <a:latin typeface="Times New Roman" panose="02020603050405020304"/>
                <a:ea typeface="宋体" panose="02010600030101010101" pitchFamily="2" charset="-122"/>
              </a:rPr>
              <a:t> </a:t>
            </a:r>
            <a:r>
              <a:rPr lang="en-US" altLang="zh-CN" sz="3200">
                <a:highlight>
                  <a:srgbClr val="FFFF00"/>
                </a:highlight>
                <a:latin typeface="Times New Roman" panose="02020603050405020304"/>
                <a:ea typeface="宋体" panose="02010600030101010101" pitchFamily="2" charset="-122"/>
              </a:rPr>
              <a:t>for 65</a:t>
            </a:r>
            <a:r>
              <a:rPr lang="en-US" altLang="zh-CN" sz="3200" u="sng">
                <a:highlight>
                  <a:srgbClr val="FFFF00"/>
                </a:highlight>
                <a:latin typeface="Times New Roman" panose="02020603050405020304"/>
                <a:ea typeface="宋体" panose="02010600030101010101" pitchFamily="2" charset="-122"/>
              </a:rPr>
              <a:t>  </a:t>
            </a:r>
            <a:r>
              <a:rPr lang="en-US" altLang="zh-CN" sz="3200" u="sng">
                <a:latin typeface="Times New Roman" panose="02020603050405020304"/>
                <a:ea typeface="宋体" panose="02010600030101010101" pitchFamily="2" charset="-122"/>
              </a:rPr>
              <a:t>                </a:t>
            </a:r>
            <a:r>
              <a:rPr lang="en-US" altLang="zh-CN" sz="3200">
                <a:latin typeface="Times New Roman" panose="02020603050405020304"/>
                <a:ea typeface="宋体" panose="02010600030101010101" pitchFamily="2" charset="-122"/>
              </a:rPr>
              <a:t>we are</a:t>
            </a:r>
            <a:r>
              <a:rPr lang="en-US" altLang="zh-CN" sz="3200">
                <a:highlight>
                  <a:srgbClr val="FFFF00"/>
                </a:highlight>
                <a:latin typeface="Times New Roman" panose="02020603050405020304"/>
                <a:ea typeface="宋体" panose="02010600030101010101" pitchFamily="2" charset="-122"/>
              </a:rPr>
              <a:t> so grateful</a:t>
            </a:r>
            <a:r>
              <a:rPr lang="en-US" altLang="zh-CN" sz="3200">
                <a:latin typeface="Times New Roman" panose="02020603050405020304"/>
                <a:ea typeface="宋体" panose="02010600030101010101" pitchFamily="2" charset="-122"/>
              </a:rPr>
              <a:t>, ” says Salles.</a:t>
            </a:r>
            <a:endParaRPr lang="en-US" altLang="zh-CN" sz="3200">
              <a:latin typeface="Times New Roman" panose="02020603050405020304"/>
              <a:ea typeface="宋体" panose="02010600030101010101" pitchFamily="2" charset="-122"/>
            </a:endParaRPr>
          </a:p>
        </p:txBody>
      </p:sp>
      <p:sp>
        <p:nvSpPr>
          <p:cNvPr id="4" name="圆角矩形 58"/>
          <p:cNvSpPr/>
          <p:nvPr/>
        </p:nvSpPr>
        <p:spPr>
          <a:xfrm>
            <a:off x="7880350" y="4110355"/>
            <a:ext cx="3775710" cy="117856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有提示词：动词</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谓语</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时态</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a:t>
            </a:r>
            <a:r>
              <a:rPr kumimoji="0" lang="zh-CN" altLang="en-US"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语态</a:t>
            </a:r>
            <a:r>
              <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en-US" altLang="zh-CN"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sp>
        <p:nvSpPr>
          <p:cNvPr id="3" name="文本框 2"/>
          <p:cNvSpPr txBox="1"/>
          <p:nvPr/>
        </p:nvSpPr>
        <p:spPr>
          <a:xfrm>
            <a:off x="6687820" y="3367405"/>
            <a:ext cx="3671570"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was supported  </a:t>
            </a:r>
            <a:endParaRPr lang="en-US" altLang="zh-CN" sz="3200">
              <a:solidFill>
                <a:srgbClr val="FF0000"/>
              </a:solidFill>
              <a:latin typeface="Times New Roman" panose="02020603050405020304"/>
              <a:ea typeface="Times New Roman" panose="02020603050405020304"/>
            </a:endParaRPr>
          </a:p>
        </p:txBody>
      </p:sp>
      <p:sp>
        <p:nvSpPr>
          <p:cNvPr id="8" name="圆角矩形 58"/>
          <p:cNvSpPr/>
          <p:nvPr/>
        </p:nvSpPr>
        <p:spPr>
          <a:xfrm>
            <a:off x="577215" y="5124450"/>
            <a:ext cx="4897755" cy="1501140"/>
          </a:xfrm>
          <a:prstGeom prst="roundRect">
            <a:avLst/>
          </a:prstGeom>
          <a:solidFill>
            <a:schemeClr val="accent2">
              <a:lumMod val="20000"/>
              <a:lumOff val="80000"/>
            </a:schemeClr>
          </a:solidFill>
          <a:ln w="25400" cap="flat" cmpd="sng" algn="ctr">
            <a:noFill/>
            <a:prstDash val="solid"/>
            <a:miter lim="800000"/>
          </a:ln>
          <a:effectLst/>
        </p:spPr>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无提示词：</a:t>
            </a:r>
            <a:r>
              <a:rPr kumimoji="0" lang="en-US" altLang="zh-CN" sz="2800" b="0" i="0" u="none" strike="noStrike" kern="0" cap="none" spc="0" normalizeH="0" baseline="0" noProof="0">
                <a:ln>
                  <a:noFill/>
                </a:ln>
                <a:solidFill>
                  <a:schemeClr val="tx1"/>
                </a:solidFill>
                <a:effectLst/>
                <a:uLnTx/>
                <a:uFillTx/>
                <a:latin typeface="Times New Roman" panose="02020603050405020304" charset="0"/>
                <a:ea typeface="宋体" panose="02010600030101010101" pitchFamily="2" charset="-122"/>
                <a:cs typeface="Times New Roman" panose="02020603050405020304" charset="0"/>
                <a:sym typeface="Impact" panose="020B0806030902050204" pitchFamily="34" charset="0"/>
              </a:rPr>
              <a:t>be grateful for </a:t>
            </a:r>
            <a:endParaRPr kumimoji="0" lang="en-US" altLang="zh-CN" sz="2800" b="0" i="0" u="none" strike="noStrike" kern="0" cap="none" spc="0" normalizeH="0" baseline="0" noProof="0">
              <a:ln>
                <a:noFill/>
              </a:ln>
              <a:solidFill>
                <a:schemeClr val="tx1"/>
              </a:solidFill>
              <a:effectLst/>
              <a:uLnTx/>
              <a:uFillTx/>
              <a:latin typeface="Times New Roman" panose="02020603050405020304" charset="0"/>
              <a:ea typeface="宋体" panose="02010600030101010101" pitchFamily="2" charset="-122"/>
              <a:cs typeface="Times New Roman" panose="02020603050405020304" charset="0"/>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chemeClr val="tx1"/>
                </a:solidFill>
                <a:effectLst/>
                <a:uLnTx/>
                <a:uFillTx/>
                <a:latin typeface="Times New Roman" panose="02020603050405020304" charset="0"/>
                <a:ea typeface="宋体" panose="02010600030101010101" pitchFamily="2" charset="-122"/>
                <a:cs typeface="Times New Roman" panose="02020603050405020304" charset="0"/>
                <a:sym typeface="Impact" panose="020B0806030902050204" pitchFamily="34" charset="0"/>
              </a:rPr>
              <a:t>缺宾语</a:t>
            </a:r>
            <a:endParaRPr kumimoji="0" lang="zh-CN" altLang="en-US" sz="2800" b="0" i="0" u="none" strike="noStrike" kern="0" cap="none" spc="0" normalizeH="0" baseline="0" noProof="0">
              <a:ln>
                <a:noFill/>
              </a:ln>
              <a:solidFill>
                <a:schemeClr val="tx1"/>
              </a:solidFill>
              <a:effectLst/>
              <a:uLnTx/>
              <a:uFillTx/>
              <a:latin typeface="Times New Roman" panose="02020603050405020304" charset="0"/>
              <a:ea typeface="宋体" panose="02010600030101010101" pitchFamily="2" charset="-122"/>
              <a:cs typeface="Times New Roman" panose="02020603050405020304" charset="0"/>
              <a:sym typeface="Impact" panose="020B0806030902050204" pitchFamily="34" charset="0"/>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连词</a:t>
            </a:r>
            <a:r>
              <a:rPr kumimoji="0" lang="en-US" altLang="zh-CN" sz="2800" b="1" i="0" u="none" strike="noStrike" kern="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r>
              <a:rPr kumimoji="0" lang="en-US" altLang="zh-CN" sz="2800" b="1"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which</a:t>
            </a:r>
            <a:r>
              <a:rPr kumimoji="0" lang="en-US" altLang="zh-CN"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rPr>
              <a:t> </a:t>
            </a:r>
            <a:endParaRPr kumimoji="0" lang="zh-CN" altLang="en-US" sz="2800" b="0" i="0" u="none" strike="noStrike" kern="0" cap="none" spc="0" normalizeH="0" baseline="0" noProof="0">
              <a:ln>
                <a:noFill/>
              </a:ln>
              <a:solidFill>
                <a:srgbClr val="FF0000"/>
              </a:solidFill>
              <a:effectLst/>
              <a:uLnTx/>
              <a:uFillTx/>
              <a:latin typeface="宋体" panose="02010600030101010101" pitchFamily="2" charset="-122"/>
              <a:ea typeface="宋体" panose="02010600030101010101" pitchFamily="2" charset="-122"/>
              <a:cs typeface="宋体" panose="02010600030101010101" pitchFamily="2" charset="-122"/>
              <a:sym typeface="Impact" panose="020B0806030902050204" pitchFamily="34" charset="0"/>
            </a:endParaRPr>
          </a:p>
        </p:txBody>
      </p:sp>
      <p:sp>
        <p:nvSpPr>
          <p:cNvPr id="5" name="文本框 4"/>
          <p:cNvSpPr txBox="1"/>
          <p:nvPr/>
        </p:nvSpPr>
        <p:spPr>
          <a:xfrm>
            <a:off x="2839085" y="4083050"/>
            <a:ext cx="1399540" cy="583565"/>
          </a:xfrm>
          <a:prstGeom prst="rect">
            <a:avLst/>
          </a:prstGeom>
          <a:noFill/>
        </p:spPr>
        <p:txBody>
          <a:bodyPr wrap="square" rtlCol="0">
            <a:spAutoFit/>
          </a:bodyPr>
          <a:p>
            <a:r>
              <a:rPr lang="en-US" altLang="zh-CN" sz="3200">
                <a:solidFill>
                  <a:srgbClr val="FF0000"/>
                </a:solidFill>
                <a:latin typeface="Times New Roman" panose="02020603050405020304"/>
                <a:ea typeface="Times New Roman" panose="02020603050405020304"/>
                <a:sym typeface="+mn-ea"/>
              </a:rPr>
              <a:t>which </a:t>
            </a:r>
            <a:endParaRPr lang="en-US" altLang="zh-CN" sz="3200">
              <a:solidFill>
                <a:srgbClr val="FF0000"/>
              </a:solidFill>
              <a:latin typeface="Times New Roman" panose="02020603050405020304"/>
              <a:ea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3" grpId="0"/>
    </p:bldLst>
  </p:timing>
</p:sld>
</file>

<file path=ppt/tags/tag1.xml><?xml version="1.0" encoding="utf-8"?>
<p:tagLst xmlns:p="http://schemas.openxmlformats.org/presentationml/2006/main">
  <p:tag name="KSO_WM_UNIT_TABLE_BEAUTIFY" val="smartTable{9eebd9f7-bf30-4428-a596-527cbb2c7da8}"/>
  <p:tag name="TABLE_COLORIDX" val="h"/>
  <p:tag name="TABLE_ENDDRAG_ORIGIN_RECT" val="940*415"/>
  <p:tag name="TABLE_ENDDRAG_RECT" val="9*71*940*415"/>
  <p:tag name="TABLE_SKINIDX" val="0"/>
</p:tagLst>
</file>

<file path=ppt/tags/tag10.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1.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2.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3.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4.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5.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6.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7.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xml><?xml version="1.0" encoding="utf-8"?>
<p:tagLst xmlns:p="http://schemas.openxmlformats.org/presentationml/2006/main">
  <p:tag name="KSO_WM_SPECIAL_SOURCE" val="bdnull"/>
</p:tagLst>
</file>

<file path=ppt/tags/tag20.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1.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2.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3.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4.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5.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6.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7.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8.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29.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31.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32.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33.xml><?xml version="1.0" encoding="utf-8"?>
<p:tagLst xmlns:p="http://schemas.openxmlformats.org/presentationml/2006/main">
  <p:tag name="KSO_WM_DIAGRAM_VIRTUALLY_FRAME" val="{&quot;height&quot;:445.332125984252,&quot;left&quot;:22.49992125984252,&quot;top&quot;:56.37102362204723,&quot;width&quot;:957.1895275590553}"/>
</p:tagLst>
</file>

<file path=ppt/tags/tag34.xml><?xml version="1.0" encoding="utf-8"?>
<p:tagLst xmlns:p="http://schemas.openxmlformats.org/presentationml/2006/main">
  <p:tag name="KSO_WM_DIAGRAM_VIRTUALLY_FRAME" val="{&quot;height&quot;:445.332125984252,&quot;left&quot;:22.499921259842537,&quot;top&quot;:56.37102362204723,&quot;width&quot;:957.1895275590553}"/>
</p:tagLst>
</file>

<file path=ppt/tags/tag35.xml><?xml version="1.0" encoding="utf-8"?>
<p:tagLst xmlns:p="http://schemas.openxmlformats.org/presentationml/2006/main">
  <p:tag name="KSO_WM_DIAGRAM_VIRTUALLY_FRAME" val="{&quot;height&quot;:445.332125984252,&quot;left&quot;:22.499921259842537,&quot;top&quot;:56.37102362204723,&quot;width&quot;:957.1895275590553}"/>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7.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8.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ags/tag9.xml><?xml version="1.0" encoding="utf-8"?>
<p:tagLst xmlns:p="http://schemas.openxmlformats.org/presentationml/2006/main">
  <p:tag name="KSO_WM_DIAGRAM_VIRTUALLY_FRAME" val="{&quot;height&quot;:445.76409448818896,&quot;left&quot;:11.542440944881855,&quot;top&quot;:46.00937007874016,&quot;width&quot;:950.0491338582676}"/>
</p:tagLst>
</file>

<file path=ppt/theme/theme1.xml><?xml version="1.0" encoding="utf-8"?>
<a:theme xmlns:a="http://schemas.openxmlformats.org/drawingml/2006/main" name="Office 主题">
  <a:themeElements>
    <a:clrScheme name="自定义 161">
      <a:dk1>
        <a:sysClr val="windowText" lastClr="000000"/>
      </a:dk1>
      <a:lt1>
        <a:sysClr val="window" lastClr="FFFFFF"/>
      </a:lt1>
      <a:dk2>
        <a:srgbClr val="1F497D"/>
      </a:dk2>
      <a:lt2>
        <a:srgbClr val="EEECE1"/>
      </a:lt2>
      <a:accent1>
        <a:srgbClr val="0070C0"/>
      </a:accent1>
      <a:accent2>
        <a:srgbClr val="E94744"/>
      </a:accent2>
      <a:accent3>
        <a:srgbClr val="009288"/>
      </a:accent3>
      <a:accent4>
        <a:srgbClr val="F36F00"/>
      </a:accent4>
      <a:accent5>
        <a:srgbClr val="70AD47"/>
      </a:accent5>
      <a:accent6>
        <a:srgbClr val="005364"/>
      </a:accent6>
      <a:hlink>
        <a:srgbClr val="FF0066"/>
      </a:hlink>
      <a:folHlink>
        <a:srgbClr val="0070C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自定义 276">
      <a:dk1>
        <a:sysClr val="windowText" lastClr="000000"/>
      </a:dk1>
      <a:lt1>
        <a:sysClr val="window" lastClr="FFFFFF"/>
      </a:lt1>
      <a:dk2>
        <a:srgbClr val="7F7F7F"/>
      </a:dk2>
      <a:lt2>
        <a:srgbClr val="7F7F7F"/>
      </a:lt2>
      <a:accent1>
        <a:srgbClr val="C00002"/>
      </a:accent1>
      <a:accent2>
        <a:srgbClr val="C00002"/>
      </a:accent2>
      <a:accent3>
        <a:srgbClr val="C00002"/>
      </a:accent3>
      <a:accent4>
        <a:srgbClr val="C00002"/>
      </a:accent4>
      <a:accent5>
        <a:srgbClr val="808080"/>
      </a:accent5>
      <a:accent6>
        <a:srgbClr val="808080"/>
      </a:accent6>
      <a:hlink>
        <a:srgbClr val="FFFFFF"/>
      </a:hlink>
      <a:folHlink>
        <a:srgbClr val="FFFFFF"/>
      </a:folHlink>
    </a:clrScheme>
    <a:fontScheme name="自定义 1">
      <a:majorFont>
        <a:latin typeface="Calibri"/>
        <a:ea typeface="微软雅黑"/>
        <a:cs typeface="Arial"/>
      </a:majorFont>
      <a:minorFont>
        <a:latin typeface="Calibri"/>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anose="020B0503020204020204" charset="-122"/>
            <a:ea typeface="微软雅黑" panose="020B050302020402020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19193</Words>
  <Application>WPS 演示</Application>
  <PresentationFormat>宽屏</PresentationFormat>
  <Paragraphs>945</Paragraphs>
  <Slides>37</Slides>
  <Notes>1</Notes>
  <HiddenSlides>0</HiddenSlides>
  <MMClips>0</MMClips>
  <ScaleCrop>false</ScaleCrop>
  <HeadingPairs>
    <vt:vector size="6" baseType="variant">
      <vt:variant>
        <vt:lpstr>已用的字体</vt:lpstr>
      </vt:variant>
      <vt:variant>
        <vt:i4>22</vt:i4>
      </vt:variant>
      <vt:variant>
        <vt:lpstr>主题</vt:lpstr>
      </vt:variant>
      <vt:variant>
        <vt:i4>2</vt:i4>
      </vt:variant>
      <vt:variant>
        <vt:lpstr>幻灯片标题</vt:lpstr>
      </vt:variant>
      <vt:variant>
        <vt:i4>37</vt:i4>
      </vt:variant>
    </vt:vector>
  </HeadingPairs>
  <TitlesOfParts>
    <vt:vector size="61" baseType="lpstr">
      <vt:lpstr>Arial</vt:lpstr>
      <vt:lpstr>宋体</vt:lpstr>
      <vt:lpstr>Wingdings</vt:lpstr>
      <vt:lpstr>Arial</vt:lpstr>
      <vt:lpstr>等线</vt:lpstr>
      <vt:lpstr>微软雅黑</vt:lpstr>
      <vt:lpstr>Calibri</vt:lpstr>
      <vt:lpstr>Calibri</vt:lpstr>
      <vt:lpstr>黑体</vt:lpstr>
      <vt:lpstr>Impact</vt:lpstr>
      <vt:lpstr>Times New Roman</vt:lpstr>
      <vt:lpstr>Times New Roman</vt:lpstr>
      <vt:lpstr>Arial Unicode MS</vt:lpstr>
      <vt:lpstr>华文隶书</vt:lpstr>
      <vt:lpstr>Arial Black</vt:lpstr>
      <vt:lpstr>Adobe Devanagari</vt:lpstr>
      <vt:lpstr>华文新魏</vt:lpstr>
      <vt:lpstr>Cambria</vt:lpstr>
      <vt:lpstr>ISOCP</vt:lpstr>
      <vt:lpstr>造字工房悦黑（非商用）常规体</vt:lpstr>
      <vt:lpstr>HelveticaNeue</vt:lpstr>
      <vt:lpstr>Segoe Print</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ASUS</dc:creator>
  <cp:lastModifiedBy>Administrator</cp:lastModifiedBy>
  <cp:revision>105</cp:revision>
  <dcterms:created xsi:type="dcterms:W3CDTF">2019-10-31T04:00:00Z</dcterms:created>
  <dcterms:modified xsi:type="dcterms:W3CDTF">2024-11-13T02:39:22Z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FF99500B7EBE4DD6891303FC577A4EC6_13</vt:lpwstr>
  </property>
</Properties>
</file>