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82" r:id="rId3"/>
    <p:sldId id="257" r:id="rId4"/>
    <p:sldId id="519" r:id="rId5"/>
    <p:sldId id="515" r:id="rId6"/>
    <p:sldId id="567" r:id="rId7"/>
    <p:sldId id="534" r:id="rId8"/>
    <p:sldId id="565" r:id="rId9"/>
    <p:sldId id="566" r:id="rId10"/>
    <p:sldId id="568" r:id="rId11"/>
    <p:sldId id="533" r:id="rId12"/>
    <p:sldId id="570" r:id="rId13"/>
    <p:sldId id="552" r:id="rId14"/>
    <p:sldId id="546" r:id="rId15"/>
    <p:sldId id="545" r:id="rId16"/>
    <p:sldId id="543" r:id="rId17"/>
    <p:sldId id="544" r:id="rId18"/>
    <p:sldId id="542" r:id="rId19"/>
    <p:sldId id="282" r:id="rId20"/>
    <p:sldId id="54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5" clrIdx="0"/>
  <p:cmAuthor id="2" name="gws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56A"/>
    <a:srgbClr val="6D88A3"/>
    <a:srgbClr val="CE3B9B"/>
    <a:srgbClr val="FF5050"/>
    <a:srgbClr val="AC7B41"/>
    <a:srgbClr val="DDAE6B"/>
    <a:srgbClr val="EDD5B1"/>
    <a:srgbClr val="C00000"/>
    <a:srgbClr val="E8C99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0" autoAdjust="0"/>
    <p:restoredTop sz="95494" autoAdjust="0"/>
  </p:normalViewPr>
  <p:slideViewPr>
    <p:cSldViewPr>
      <p:cViewPr varScale="1">
        <p:scale>
          <a:sx n="66" d="100"/>
          <a:sy n="66" d="100"/>
        </p:scale>
        <p:origin x="60" y="100"/>
      </p:cViewPr>
      <p:guideLst>
        <p:guide orient="horz" pos="2135"/>
        <p:guide pos="3877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0T08:37:21.703" idx="1">
    <p:pos x="10" y="10"/>
    <p:text>请不要使用带有别的公众号的相关图片  下同</p:text>
  </p:cm>
  <p:cm authorId="2" dt="2022-02-21T15:35:58.229" idx="1">
    <p:pos x="166" y="16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0T08:43:15.185" idx="5">
    <p:pos x="10" y="10"/>
    <p:text>请提供一个写作的范本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C4E81-94A5-4B0D-89F9-40CC1A886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061B-54CC-4CD0-9C21-E614D860A2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A8E-176A-4FF3-9D6F-8265D5663635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56D-84C2-4A8A-B629-15DC6A2ED580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709514-3715-40DC-8E49-573A9D864C96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2665-750A-45CA-8BCA-F625D151E0E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9305-C674-4A01-8EAA-62590B2A510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A4-8301-4877-9F02-EBB331CFBBDA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2809-1A14-446B-8458-2E79A9A413E6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B147-B10D-4A4F-894A-C6FCE0A1C699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F1C2-A265-46B9-B5E3-CC4C583F7BBD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5CA7-E3EE-49B8-942E-27ADB14AE5B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12CF-1971-40B9-858D-A1282F19C94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09514-3715-40DC-8E49-573A9D864C96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5.wdp"/><Relationship Id="rId8" Type="http://schemas.openxmlformats.org/officeDocument/2006/relationships/image" Target="../media/image4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microsoft.com/office/2007/relationships/hdphoto" Target="../media/image10.wdp"/><Relationship Id="rId16" Type="http://schemas.openxmlformats.org/officeDocument/2006/relationships/slideLayout" Target="../slideLayouts/slideLayout7.xml"/><Relationship Id="rId15" Type="http://schemas.microsoft.com/office/2007/relationships/hdphoto" Target="../media/image16.wdp"/><Relationship Id="rId14" Type="http://schemas.openxmlformats.org/officeDocument/2006/relationships/image" Target="../media/image15.png"/><Relationship Id="rId13" Type="http://schemas.microsoft.com/office/2007/relationships/hdphoto" Target="../media/image14.wdp"/><Relationship Id="rId12" Type="http://schemas.openxmlformats.org/officeDocument/2006/relationships/image" Target="../media/image13.pn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83432" y="1268561"/>
            <a:ext cx="7164523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lnSpc>
                <a:spcPct val="12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are the target readers? 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9254" y="1844926"/>
            <a:ext cx="1800559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Tourists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43560" y="1992102"/>
            <a:ext cx="1050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text was written for people who are interested in art and art history, and who enjoy visiting museums.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9506421" y="23957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Critical thinking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225" y="3068955"/>
            <a:ext cx="11017250" cy="60769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20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What’s the author’s purpose of writing this passage?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1270" y="3799205"/>
            <a:ext cx="9566275" cy="9531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order to attract people to the exhibiton and spread the Chinese traditional culture to the world.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615" y="4874895"/>
            <a:ext cx="95808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How to spread the Chinese traditional culture to the world?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39470" y="2852420"/>
            <a:ext cx="107194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This painting, showing high mountains, trees, and houses covered in snow,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made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extraordinary skill.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Some of the items on display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thought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have come from the collection of Emoeror Qianlong...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No one will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admitted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exhibition after 4:30 p.m.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No photos or food and drink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allowed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museum.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1382" y="981317"/>
            <a:ext cx="10009112" cy="10763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200" kern="100">
                <a:latin typeface="Times New Roman" panose="02020603050405020304" pitchFamily="18" charset="0"/>
                <a:sym typeface="Wingdings" panose="05000000000000000000" pitchFamily="2" charset="2"/>
              </a:rPr>
              <a:t>What are </a:t>
            </a: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the language features of the announcement?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Voice: 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120237" y="-115"/>
            <a:ext cx="3089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Language Features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83885" y="1484434"/>
            <a:ext cx="2232248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passive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83432" y="1056247"/>
            <a:ext cx="10009112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kern="100">
                <a:latin typeface="Times New Roman" panose="02020603050405020304" pitchFamily="18" charset="0"/>
                <a:sym typeface="Wingdings" panose="05000000000000000000" pitchFamily="2" charset="2"/>
              </a:rPr>
              <a:t>What are </a:t>
            </a: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the language features of the announcement?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Voice: 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Sentence type: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Words &amp; phrases: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Person: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Tense: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52155" y="2500001"/>
            <a:ext cx="780448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simple sentences and imperative sentences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55640" y="1807649"/>
            <a:ext cx="223224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passive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11824" y="3274162"/>
            <a:ext cx="223224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formal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99656" y="3996039"/>
            <a:ext cx="223224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first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39616" y="4749566"/>
            <a:ext cx="504056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simple present and future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9120237" y="-115"/>
            <a:ext cx="3089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Language Features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0934" y="1067009"/>
            <a:ext cx="9709921" cy="403187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should be included in an announcement?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How should the information be arranged?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31135" y="3547012"/>
            <a:ext cx="2059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1.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Theme                                                  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00482" y="1672605"/>
            <a:ext cx="1152128" cy="41384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423592" y="1672605"/>
            <a:ext cx="2520278" cy="463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on display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5185871" y="1650248"/>
            <a:ext cx="1293833" cy="492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721705" y="1658203"/>
            <a:ext cx="1600909" cy="492731"/>
          </a:xfrm>
          <a:prstGeom prst="round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8546153" y="1673176"/>
            <a:ext cx="2691331" cy="412703"/>
          </a:xfrm>
          <a:prstGeom prst="roundRect">
            <a:avLst/>
          </a:prstGeom>
          <a:solidFill>
            <a:srgbClr val="CE3B9B"/>
          </a:solidFill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emotions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1097935" y="2303989"/>
            <a:ext cx="2455002" cy="37038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Exhibition period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086147" y="2214589"/>
            <a:ext cx="2088232" cy="43007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6947838" y="2266804"/>
            <a:ext cx="1803559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price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9031135" y="2303990"/>
            <a:ext cx="1889401" cy="32585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Visiting rules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31135" y="4497613"/>
            <a:ext cx="2482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2.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Highlights                                                   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50179" y="5443439"/>
            <a:ext cx="2482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3.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Details                                                   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120237" y="-115"/>
            <a:ext cx="3089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Language Features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0144 0.28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6563 0.274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15729 0.2759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0365 0.396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 0.00487 L -0.18724 0.42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04519 0.46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07422 0.481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1181 0.47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13555 0.476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5457" y="680389"/>
            <a:ext cx="9145016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You are now going to write an announcement for art club members about a trip to see an exhibition.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1361" y="2012371"/>
            <a:ext cx="10873208" cy="564257"/>
          </a:xfrm>
          <a:prstGeom prst="rect">
            <a:avLst/>
          </a:prstGeom>
          <a:noFill/>
          <a:ln w="19050">
            <a:solidFill>
              <a:srgbClr val="83A8DF"/>
            </a:solidFill>
          </a:ln>
        </p:spPr>
        <p:txBody>
          <a:bodyPr wrap="square" rtlCol="0">
            <a:spAutoFit/>
          </a:bodyPr>
          <a:lstStyle/>
          <a:p>
            <a:pPr marL="363855" indent="-363855">
              <a:lnSpc>
                <a:spcPct val="12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Work in groups. Brainstorm the details about the exhibition and take notes.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15480" y="2706953"/>
            <a:ext cx="9709921" cy="41602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is the exhibition about? (name, items &amp; purpose )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are the highlights?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How will you feel?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When are you going?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Where shall you meet?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How are you going to get there?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What’s the ticket price?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should you bring?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rules should you obey?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11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….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0391507" y="-837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Discussion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251" y="4008286"/>
            <a:ext cx="46942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7157" y="-31192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Writing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5480" y="2132856"/>
            <a:ext cx="1130525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405" indent="-446405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To: Art Club members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405" indent="-446405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From: J. Turner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On March 15, we will go to see “Making an Impression: the Birth of Impressionism”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This exhibition is about the beginning of the Impressionist movement. Its highlights are paintings by Monet,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Renoir. We will meet at school at 10 a.m. and take the metro to the museum. Bring your mobilephone to take pictures and a notebook for notes and sketches. Bring some money for lunch, too.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6596" y="524724"/>
            <a:ext cx="9855032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now going to write an announcement for art club members about a trip to see an exhibition.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000">
            <a:off x="91299" y="1439388"/>
            <a:ext cx="2016224" cy="65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7157" y="-31192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Writing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79770" y="822130"/>
            <a:ext cx="853671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Write your announcement based on your notes.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2855" r="11637"/>
          <a:stretch>
            <a:fillRect/>
          </a:stretch>
        </p:blipFill>
        <p:spPr>
          <a:xfrm>
            <a:off x="119380" y="1844675"/>
            <a:ext cx="12072620" cy="30899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7878" y="-40717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Show time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63176" y="745554"/>
            <a:ext cx="1011372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Exchange drafts with a partner. Use this checklist to give feedback on your partner’s draft.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3176" y="2186020"/>
            <a:ext cx="9721080" cy="3046988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1. Is the announcement clear and to the point?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2. Is all the necessary information about the exhibition and the trip included?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3. Does the writer use correct grammar, punctuation, and spelling?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1343471" y="5323250"/>
            <a:ext cx="100811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your draft back and revise it. Then put up your announcement in the classroom.</a:t>
            </a:r>
            <a:endParaRPr lang="zh-CN" altLang="en-US" sz="3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4871864" y="1509943"/>
            <a:ext cx="6552728" cy="48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305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announcement.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i="1" dirty="0">
                <a:latin typeface="Times New Roman" panose="02020603050405020304" pitchFamily="18" charset="0"/>
              </a:rPr>
              <a:t>Useful information:</a:t>
            </a:r>
            <a:endParaRPr lang="en-US" altLang="zh-CN" sz="3200" b="1" i="1" dirty="0">
              <a:latin typeface="Times New Roman" panose="02020603050405020304" pitchFamily="18" charset="0"/>
            </a:endParaRPr>
          </a:p>
          <a:p>
            <a:pPr marL="363855" indent="-36385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the Bounds of History: A Collaborative Exhibition Between the Palace Museum and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Dunhuang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Location: Wu men, the Palace Museum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Dates: 2021-09-17 through 2021-11-18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You can search on the Internet for more details.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88640"/>
            <a:ext cx="4752528" cy="11506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58" y="332656"/>
            <a:ext cx="4321366" cy="59897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5735" b="10101"/>
          <a:stretch>
            <a:fillRect/>
          </a:stretch>
        </p:blipFill>
        <p:spPr>
          <a:xfrm>
            <a:off x="-34280" y="-54203"/>
            <a:ext cx="12165608" cy="689240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3632" y="116632"/>
            <a:ext cx="6284579" cy="1305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Thank You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660" y="1052830"/>
            <a:ext cx="8956040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kern="10" cap="none" spc="0" dirty="0">
                <a:ln w="22225">
                  <a:solidFill>
                    <a:srgbClr val="EDD5B1"/>
                  </a:solidFill>
                  <a:prstDash val="solid"/>
                </a:ln>
                <a:solidFill>
                  <a:srgbClr val="AC7B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 1 Using Language</a:t>
            </a:r>
            <a:endParaRPr lang="en-US" altLang="zh-CN" sz="4400" b="1" kern="10" cap="none" spc="0" dirty="0">
              <a:ln w="22225">
                <a:solidFill>
                  <a:srgbClr val="EDD5B1"/>
                </a:solidFill>
                <a:prstDash val="solid"/>
              </a:ln>
              <a:solidFill>
                <a:srgbClr val="AC7B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cap="none" spc="0" dirty="0">
                <a:ln w="22225">
                  <a:solidFill>
                    <a:srgbClr val="EDD5B1"/>
                  </a:solidFill>
                  <a:prstDash val="solid"/>
                </a:ln>
                <a:solidFill>
                  <a:srgbClr val="AC7B41"/>
                </a:solidFill>
                <a:effectLst/>
              </a:rPr>
              <a:t>Ancient Chinese Art on Show</a:t>
            </a:r>
            <a:endParaRPr lang="en-US" altLang="zh-CN" sz="4400" b="1" cap="none" spc="0" dirty="0">
              <a:ln w="22225">
                <a:solidFill>
                  <a:srgbClr val="EDD5B1"/>
                </a:solidFill>
                <a:prstDash val="solid"/>
              </a:ln>
              <a:solidFill>
                <a:srgbClr val="AC7B41"/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408" y="476672"/>
            <a:ext cx="11280775" cy="75565"/>
          </a:xfrm>
          <a:prstGeom prst="rect">
            <a:avLst/>
          </a:prstGeom>
          <a:solidFill>
            <a:srgbClr val="E8C99C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5900" b="4851"/>
          <a:stretch>
            <a:fillRect/>
          </a:stretch>
        </p:blipFill>
        <p:spPr>
          <a:xfrm>
            <a:off x="4805332" y="2852936"/>
            <a:ext cx="2581335" cy="34563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701" r="2751" b="3800"/>
          <a:stretch>
            <a:fillRect/>
          </a:stretch>
        </p:blipFill>
        <p:spPr>
          <a:xfrm>
            <a:off x="1053851" y="2852936"/>
            <a:ext cx="2189043" cy="3456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826952"/>
            <a:ext cx="2581334" cy="34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621" b="88276" l="12500" r="74847">
                        <a14:foregroundMark x1="29075" y1="12786" x2="31464" y2="12377"/>
                        <a14:foregroundMark x1="30116" y1="12377" x2="40717" y2="9314"/>
                        <a14:foregroundMark x1="40717" y1="9314" x2="46415" y2="9150"/>
                        <a14:foregroundMark x1="46415" y1="9150" x2="52665" y2="10621"/>
                        <a14:foregroundMark x1="52665" y1="10621" x2="54779" y2="12092"/>
                        <a14:foregroundMark x1="12592" y1="39869" x2="13848" y2="37908"/>
                        <a14:foregroundMark x1="12500" y1="39297" x2="13971" y2="35008"/>
                        <a14:foregroundMark x1="57200" y1="56373" x2="57200" y2="56373"/>
                        <a14:foregroundMark x1="57200" y1="54861" x2="57384" y2="57925"/>
                        <a14:foregroundMark x1="43015" y1="36928" x2="45221" y2="38317"/>
                        <a14:foregroundMark x1="44056" y1="36683" x2="44577" y2="38603"/>
                        <a14:foregroundMark x1="44056" y1="19036" x2="45527" y2="18750"/>
                        <a14:foregroundMark x1="44056" y1="19444" x2="45833" y2="19853"/>
                        <a14:foregroundMark x1="24786" y1="82067" x2="36244" y2="88685"/>
                        <a14:foregroundMark x1="36244" y1="88685" x2="49142" y2="90441"/>
                        <a14:foregroundMark x1="49142" y1="90441" x2="55239" y2="88276"/>
                        <a14:foregroundMark x1="55239" y1="88276" x2="63634" y2="82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5" t="3801" r="17713" b="9051"/>
          <a:stretch>
            <a:fillRect/>
          </a:stretch>
        </p:blipFill>
        <p:spPr bwMode="auto">
          <a:xfrm>
            <a:off x="9901714" y="1466805"/>
            <a:ext cx="2426175" cy="21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4560000" flipV="1">
            <a:off x="7174094" y="3894732"/>
            <a:ext cx="358388" cy="494397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7980000" flipV="1">
            <a:off x="5699768" y="4117729"/>
            <a:ext cx="497149" cy="473556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0140000" flipV="1">
            <a:off x="4027717" y="4077609"/>
            <a:ext cx="728162" cy="182463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5660" y="837850"/>
            <a:ext cx="11334115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art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you ever seen in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4366940" y="3381596"/>
            <a:ext cx="2885146" cy="649399"/>
          </a:xfrm>
          <a:prstGeom prst="round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Chinese Art</a:t>
            </a:r>
            <a:endParaRPr kumimoji="0" lang="zh-CN" altLang="en-US" sz="3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00125" y="2072078"/>
            <a:ext cx="3111968" cy="825372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calligraphy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185653" y="4252866"/>
            <a:ext cx="2816385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ink wash paintings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980600" y="4652987"/>
            <a:ext cx="2620877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Bronze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bowls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7671513" y="3560013"/>
            <a:ext cx="2881323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Aceramic vases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7054236" y="1649759"/>
            <a:ext cx="2881322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Jade sculptures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5759030" y="2004999"/>
            <a:ext cx="864096" cy="825372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8605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3020000">
            <a:off x="3981686" y="3165903"/>
            <a:ext cx="706669" cy="3392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440000" flipV="1">
            <a:off x="6952555" y="2827363"/>
            <a:ext cx="317049" cy="680474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21" name="TextBox 12"/>
          <p:cNvSpPr txBox="1"/>
          <p:nvPr/>
        </p:nvSpPr>
        <p:spPr>
          <a:xfrm>
            <a:off x="9840416" y="23957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Brainstorming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0" y="1591991"/>
            <a:ext cx="1857542" cy="27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1"/>
          <a:stretch>
            <a:fillRect/>
          </a:stretch>
        </p:blipFill>
        <p:spPr bwMode="auto">
          <a:xfrm>
            <a:off x="22226" y="4697785"/>
            <a:ext cx="2164268" cy="205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76600" l="14093" r="86807">
                        <a14:foregroundMark x1="21889" y1="54200" x2="14093" y2="35400"/>
                        <a14:foregroundMark x1="14093" y1="35400" x2="19790" y2="23800"/>
                        <a14:foregroundMark x1="80360" y1="24000" x2="80960" y2="45800"/>
                        <a14:foregroundMark x1="80960" y1="45800" x2="79310" y2="50400"/>
                        <a14:foregroundMark x1="86807" y1="28400" x2="84258" y2="44800"/>
                        <a14:foregroundMark x1="34783" y1="65600" x2="49325" y2="80000"/>
                        <a14:foregroundMark x1="49325" y1="80000" x2="63718" y2="74200"/>
                        <a14:foregroundMark x1="63718" y1="74200" x2="65667" y2="68800"/>
                        <a14:foregroundMark x1="18741" y1="22200" x2="34633" y2="20400"/>
                        <a14:foregroundMark x1="34633" y1="20400" x2="52324" y2="21800"/>
                        <a14:foregroundMark x1="52324" y1="21800" x2="64318" y2="20200"/>
                        <a14:foregroundMark x1="64768" y1="67200" x2="56672" y2="7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14810" r="10964" b="19724"/>
          <a:stretch>
            <a:fillRect/>
          </a:stretch>
        </p:blipFill>
        <p:spPr bwMode="auto">
          <a:xfrm>
            <a:off x="7359737" y="5600557"/>
            <a:ext cx="2007988" cy="125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69" t="11194" r="33161" b="21787"/>
          <a:stretch>
            <a:fillRect/>
          </a:stretch>
        </p:blipFill>
        <p:spPr bwMode="auto">
          <a:xfrm>
            <a:off x="9896921" y="3808217"/>
            <a:ext cx="1697287" cy="26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0280" y="548640"/>
            <a:ext cx="4677410" cy="63112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2464" y="23957"/>
            <a:ext cx="177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Prediction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180" y="1700530"/>
            <a:ext cx="6401435" cy="304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expect to read from the text?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Where can you read the text?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3. What is the text type of the passage?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8521065" y="577850"/>
            <a:ext cx="2578735" cy="3632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288257" y="1556515"/>
            <a:ext cx="1339919" cy="189104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1136630" y="4796790"/>
            <a:ext cx="962660" cy="19462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5505" y="836295"/>
            <a:ext cx="7920990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to see if you are right.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83432" y="1765131"/>
            <a:ext cx="7164523" cy="2158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can you read the text?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What is the text type of the passage?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10272464" y="23957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Skimming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31264" y="3500811"/>
            <a:ext cx="3854858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Narration(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记叙文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9"/>
          <p:cNvSpPr txBox="1"/>
          <p:nvPr>
            <p:custDataLst>
              <p:tags r:id="rId3"/>
            </p:custDataLst>
          </p:nvPr>
        </p:nvSpPr>
        <p:spPr>
          <a:xfrm>
            <a:off x="6683746" y="3501062"/>
            <a:ext cx="496243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Argumentative Essay(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议论文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>
            <p:custDataLst>
              <p:tags r:id="rId4"/>
            </p:custDataLst>
          </p:nvPr>
        </p:nvSpPr>
        <p:spPr>
          <a:xfrm>
            <a:off x="1631369" y="4223350"/>
            <a:ext cx="4229100" cy="64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Expository Writing(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说明文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/>
          <p:nvPr>
            <p:custDataLst>
              <p:tags r:id="rId5"/>
            </p:custDataLst>
          </p:nvPr>
        </p:nvSpPr>
        <p:spPr>
          <a:xfrm>
            <a:off x="6683746" y="4292850"/>
            <a:ext cx="421155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Practical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Writing(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00258" y="4652939"/>
            <a:ext cx="8674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59461" y="2148168"/>
            <a:ext cx="6696745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Advertising leaflets(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宣传册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or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newspaper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432" y="5169937"/>
            <a:ext cx="11089232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3. What the content of the text is? Or what is the main idea of this text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3472" y="5705822"/>
            <a:ext cx="10680548" cy="66120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defTabSz="91440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text is a short introduction about the ancient Chinese art exhibition.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4495" y="1268730"/>
            <a:ext cx="4088765" cy="551751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9770" y="692590"/>
            <a:ext cx="9289390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Skim the text and match the main idea of each part.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0272464" y="23957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Skimming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7283" y="4542389"/>
            <a:ext cx="560922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An introduction of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3410" y="3540349"/>
            <a:ext cx="473238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Highlights of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7283" y="5485751"/>
            <a:ext cx="578055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 brief summary of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283" y="2029637"/>
            <a:ext cx="5609228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Matters needing attention about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>
            <a:off x="8040370" y="1517650"/>
            <a:ext cx="4104640" cy="5753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795728" y="140718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1(para 1)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>
            <a:stCxn id="17" idx="3"/>
            <a:endCxn id="21" idx="1"/>
          </p:cNvCxnSpPr>
          <p:nvPr/>
        </p:nvCxnSpPr>
        <p:spPr>
          <a:xfrm flipV="1">
            <a:off x="5855876" y="1805192"/>
            <a:ext cx="2184400" cy="3029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8031480" y="2188210"/>
            <a:ext cx="4104640" cy="26244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795728" y="290183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2(para 2-4)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>
            <a:stCxn id="18" idx="3"/>
          </p:cNvCxnSpPr>
          <p:nvPr/>
        </p:nvCxnSpPr>
        <p:spPr>
          <a:xfrm flipV="1">
            <a:off x="4985796" y="3832736"/>
            <a:ext cx="30544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9" idx="3"/>
          </p:cNvCxnSpPr>
          <p:nvPr/>
        </p:nvCxnSpPr>
        <p:spPr>
          <a:xfrm flipV="1">
            <a:off x="6027840" y="5093573"/>
            <a:ext cx="1965819" cy="684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>
            <p:custDataLst>
              <p:tags r:id="rId6"/>
            </p:custDataLst>
          </p:nvPr>
        </p:nvSpPr>
        <p:spPr>
          <a:xfrm>
            <a:off x="8031757" y="4908295"/>
            <a:ext cx="4104456" cy="3705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824997" y="480118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Part3(para5) 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24997" y="558654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4(Para6—9)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>
            <p:custDataLst>
              <p:tags r:id="rId7"/>
            </p:custDataLst>
          </p:nvPr>
        </p:nvSpPr>
        <p:spPr>
          <a:xfrm>
            <a:off x="8053705" y="5362575"/>
            <a:ext cx="4104640" cy="10902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>
            <a:stCxn id="20" idx="3"/>
            <a:endCxn id="36" idx="1"/>
          </p:cNvCxnSpPr>
          <p:nvPr/>
        </p:nvCxnSpPr>
        <p:spPr>
          <a:xfrm>
            <a:off x="5855876" y="2568246"/>
            <a:ext cx="2197735" cy="3340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3" grpId="0"/>
      <p:bldP spid="22" grpId="0" bldLvl="0" animBg="1"/>
      <p:bldP spid="23" grpId="0"/>
      <p:bldP spid="29" grpId="0" bldLvl="0" animBg="1"/>
      <p:bldP spid="32" grpId="0"/>
      <p:bldP spid="33" grpId="0"/>
      <p:bldP spid="3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0280" y="548640"/>
            <a:ext cx="4677410" cy="63112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267" y="1079230"/>
            <a:ext cx="655272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Read the text carefully and find the basic information.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9506421" y="23957"/>
            <a:ext cx="272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Detailed reading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: 圆角 10"/>
          <p:cNvSpPr/>
          <p:nvPr/>
        </p:nvSpPr>
        <p:spPr>
          <a:xfrm>
            <a:off x="1272070" y="2492157"/>
            <a:ext cx="1152128" cy="41384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271434" y="2996631"/>
            <a:ext cx="2520278" cy="463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on display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272223" y="3522346"/>
            <a:ext cx="1293833" cy="492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271588" y="4076573"/>
            <a:ext cx="1600909" cy="492731"/>
          </a:xfrm>
          <a:prstGeom prst="round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1271067" y="4653446"/>
            <a:ext cx="2691331" cy="412703"/>
          </a:xfrm>
          <a:prstGeom prst="roundRect">
            <a:avLst/>
          </a:prstGeom>
          <a:solidFill>
            <a:srgbClr val="CE3B9B"/>
          </a:solidFill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emotions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1272705" y="5740143"/>
            <a:ext cx="1152128" cy="49273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3071420" y="5267300"/>
            <a:ext cx="984445" cy="31724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2720975" y="5445125"/>
            <a:ext cx="0" cy="11518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711213" y="5452317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矩形: 圆角 52"/>
          <p:cNvSpPr/>
          <p:nvPr/>
        </p:nvSpPr>
        <p:spPr>
          <a:xfrm>
            <a:off x="3061727" y="5640273"/>
            <a:ext cx="2088232" cy="43007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3071190" y="6121372"/>
            <a:ext cx="1803559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price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423795" y="5984240"/>
            <a:ext cx="287655" cy="5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矩形: 圆角 50"/>
          <p:cNvSpPr/>
          <p:nvPr/>
        </p:nvSpPr>
        <p:spPr>
          <a:xfrm>
            <a:off x="3071189" y="6494579"/>
            <a:ext cx="1013766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711636" y="587714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711636" y="6258783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711636" y="660993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23570" y="2705100"/>
            <a:ext cx="12065" cy="3315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5" idx="1"/>
          </p:cNvCxnSpPr>
          <p:nvPr/>
        </p:nvCxnSpPr>
        <p:spPr>
          <a:xfrm>
            <a:off x="623570" y="2696210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5635" y="3221355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2935" y="3746500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5635" y="4314190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35635" y="4848225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22935" y="5991225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>
            <a:off x="5994658" y="4628980"/>
            <a:ext cx="1138787" cy="11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24421" y="2516227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30505" y="2858135"/>
            <a:ext cx="1944370" cy="1688465"/>
          </a:xfrm>
          <a:prstGeom prst="roundRect">
            <a:avLst/>
          </a:prstGeom>
          <a:ln w="38100">
            <a:solidFill>
              <a:srgbClr val="AC7B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Chinese Art on Show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>
            <a:stCxn id="2" idx="3"/>
          </p:cNvCxnSpPr>
          <p:nvPr/>
        </p:nvCxnSpPr>
        <p:spPr>
          <a:xfrm flipV="1">
            <a:off x="2174967" y="3697094"/>
            <a:ext cx="536657" cy="58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711624" y="1052736"/>
            <a:ext cx="0" cy="49685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11624" y="105273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1624" y="177281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711624" y="2528701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84587" y="364502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711624" y="465313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711624" y="6021288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3431705" y="836712"/>
            <a:ext cx="1152128" cy="41384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3431704" y="1510731"/>
            <a:ext cx="2520278" cy="463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on display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3430588" y="2240281"/>
            <a:ext cx="1293833" cy="492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3430588" y="3379343"/>
            <a:ext cx="1600909" cy="492731"/>
          </a:xfrm>
          <a:prstGeom prst="round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3404667" y="4426116"/>
            <a:ext cx="2691331" cy="412703"/>
          </a:xfrm>
          <a:prstGeom prst="roundRect">
            <a:avLst/>
          </a:prstGeom>
          <a:solidFill>
            <a:srgbClr val="CE3B9B"/>
          </a:solidFill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emotions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3431705" y="5802373"/>
            <a:ext cx="1152128" cy="49273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83833" y="1043635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矩形: 圆角 28"/>
          <p:cNvSpPr/>
          <p:nvPr/>
        </p:nvSpPr>
        <p:spPr>
          <a:xfrm>
            <a:off x="5303912" y="867887"/>
            <a:ext cx="6832645" cy="413847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Shang to Qing: Chinese Art Through the Ages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951982" y="177822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矩形: 圆角 32"/>
          <p:cNvSpPr/>
          <p:nvPr/>
        </p:nvSpPr>
        <p:spPr>
          <a:xfrm>
            <a:off x="6528051" y="1412786"/>
            <a:ext cx="5608504" cy="64805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Bronze bowls, ceramic vases, jade sculptures and ink wash paintings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441499" y="2191897"/>
            <a:ext cx="6695052" cy="599223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display the Chinese artistic genius from ancient times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029221" y="3645024"/>
            <a:ext cx="1138787" cy="11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029221" y="3656176"/>
            <a:ext cx="1138787" cy="4915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5029221" y="3175078"/>
            <a:ext cx="1138787" cy="4699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168008" y="2808451"/>
            <a:ext cx="58710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painting called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Clearing After Snow on a Mountain Pass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68007" y="3471964"/>
            <a:ext cx="54554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collection of nearly 100 bronze objects.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138266" y="3914915"/>
            <a:ext cx="61206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Many fine examples of Tang Dynasty sculptures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7032104" y="4426115"/>
            <a:ext cx="4320477" cy="412703"/>
          </a:xfrm>
          <a:prstGeom prst="roundRect">
            <a:avLst/>
          </a:prstGeom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amazed, thrilled and fascinated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4570312" y="602128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4943873" y="5164662"/>
            <a:ext cx="0" cy="14936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943873" y="5157042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965251" y="566124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930352" y="6165304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943873" y="665833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矩形: 圆角 49"/>
          <p:cNvSpPr/>
          <p:nvPr/>
        </p:nvSpPr>
        <p:spPr>
          <a:xfrm>
            <a:off x="5327575" y="4956785"/>
            <a:ext cx="984445" cy="31724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5329884" y="6462829"/>
            <a:ext cx="1013766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5329885" y="5979132"/>
            <a:ext cx="1803559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price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5303912" y="5437708"/>
            <a:ext cx="2088232" cy="43007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456038" y="4800957"/>
            <a:ext cx="4212016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runs until November 25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531336" y="5445214"/>
            <a:ext cx="4751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9:00 a.m. - 5:00 p.m. (Tuesday to Sunday)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383144" y="6359337"/>
            <a:ext cx="6277249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Photos or food and drink are prohibited.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216375" y="5984678"/>
            <a:ext cx="4893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Adults: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$10,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students: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$8,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children uder12: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$5,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9506421" y="23957"/>
            <a:ext cx="272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Detailed reading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54" grpId="0"/>
      <p:bldP spid="55" grpId="0"/>
      <p:bldP spid="57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4415" t="5808" r="3749"/>
          <a:stretch>
            <a:fillRect/>
          </a:stretch>
        </p:blipFill>
        <p:spPr>
          <a:xfrm>
            <a:off x="2207568" y="631711"/>
            <a:ext cx="9649071" cy="633182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712879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Complete the advertising leaflet below.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5880" y="1277175"/>
            <a:ext cx="6088437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Shang to Qing: Chinese Art Through the Ages.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79976" y="1628800"/>
            <a:ext cx="1345240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years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60098" y="2924944"/>
            <a:ext cx="1176091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Yin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8569" y="3296470"/>
            <a:ext cx="3065472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bronze objects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15880" y="3667996"/>
            <a:ext cx="4577640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Dynasty sculptures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87688" y="4164860"/>
            <a:ext cx="8469607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transported to another time with its amazing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99829" y="4513627"/>
            <a:ext cx="1640385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25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392" y="4898547"/>
            <a:ext cx="65434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9:00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40214" y="4878442"/>
            <a:ext cx="65434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5:00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38784" y="5194749"/>
            <a:ext cx="1196161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26992" y="5564197"/>
            <a:ext cx="44114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99062" y="5580825"/>
            <a:ext cx="31290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6465" y="1550038"/>
            <a:ext cx="180935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45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zh-CN" sz="2000" b="1" dirty="0">
              <a:solidFill>
                <a:srgbClr val="4455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629" y="4003294"/>
            <a:ext cx="26334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45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emotions</a:t>
            </a:r>
            <a:endParaRPr lang="en-US" altLang="zh-CN" sz="2000" b="1" dirty="0">
              <a:solidFill>
                <a:srgbClr val="4455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5158" y="5004123"/>
            <a:ext cx="180935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45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 needing attention: details</a:t>
            </a:r>
            <a:endParaRPr lang="en-US" altLang="zh-CN" sz="2000" b="1" dirty="0">
              <a:solidFill>
                <a:srgbClr val="4455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2"/>
            </p:custDataLst>
          </p:nvPr>
        </p:nvSpPr>
        <p:spPr>
          <a:xfrm>
            <a:off x="705091" y="1477477"/>
            <a:ext cx="1679848" cy="4898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2213720" y="2600159"/>
            <a:ext cx="1679848" cy="4898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>
            <a:off x="64459" y="3936359"/>
            <a:ext cx="2514005" cy="4898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>
            <p:custDataLst>
              <p:tags r:id="rId5"/>
            </p:custDataLst>
          </p:nvPr>
        </p:nvSpPr>
        <p:spPr>
          <a:xfrm>
            <a:off x="708437" y="4716716"/>
            <a:ext cx="1499131" cy="17448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tags/tag1.xml><?xml version="1.0" encoding="utf-8"?>
<p:tagLst xmlns:p="http://schemas.openxmlformats.org/presentationml/2006/main">
  <p:tag name="AS_UNIQUEID" val="2627"/>
</p:tagLst>
</file>

<file path=ppt/tags/tag10.xml><?xml version="1.0" encoding="utf-8"?>
<p:tagLst xmlns:p="http://schemas.openxmlformats.org/presentationml/2006/main">
  <p:tag name="AS_UNIQUEID" val="451"/>
</p:tagLst>
</file>

<file path=ppt/tags/tag11.xml><?xml version="1.0" encoding="utf-8"?>
<p:tagLst xmlns:p="http://schemas.openxmlformats.org/presentationml/2006/main">
  <p:tag name="AS_UNIQUEID" val="451"/>
</p:tagLst>
</file>

<file path=ppt/tags/tag12.xml><?xml version="1.0" encoding="utf-8"?>
<p:tagLst xmlns:p="http://schemas.openxmlformats.org/presentationml/2006/main">
  <p:tag name="AS_UNIQUEID" val="465"/>
</p:tagLst>
</file>

<file path=ppt/tags/tag13.xml><?xml version="1.0" encoding="utf-8"?>
<p:tagLst xmlns:p="http://schemas.openxmlformats.org/presentationml/2006/main">
  <p:tag name="AS_UNIQUEID" val="465"/>
</p:tagLst>
</file>

<file path=ppt/tags/tag14.xml><?xml version="1.0" encoding="utf-8"?>
<p:tagLst xmlns:p="http://schemas.openxmlformats.org/presentationml/2006/main">
  <p:tag name="AS_UNIQUEID" val="465"/>
</p:tagLst>
</file>

<file path=ppt/tags/tag15.xml><?xml version="1.0" encoding="utf-8"?>
<p:tagLst xmlns:p="http://schemas.openxmlformats.org/presentationml/2006/main">
  <p:tag name="AS_UNIQUEID" val="465"/>
</p:tagLst>
</file>

<file path=ppt/tags/tag16.xml><?xml version="1.0" encoding="utf-8"?>
<p:tagLst xmlns:p="http://schemas.openxmlformats.org/presentationml/2006/main">
  <p:tag name="AS_UNIQUEID" val="465"/>
</p:tagLst>
</file>

<file path=ppt/tags/tag17.xml><?xml version="1.0" encoding="utf-8"?>
<p:tagLst xmlns:p="http://schemas.openxmlformats.org/presentationml/2006/main">
  <p:tag name="AS_UNIQUEID" val="465"/>
</p:tagLst>
</file>

<file path=ppt/tags/tag18.xml><?xml version="1.0" encoding="utf-8"?>
<p:tagLst xmlns:p="http://schemas.openxmlformats.org/presentationml/2006/main">
  <p:tag name="AS_UNIQUEID" val="465"/>
</p:tagLst>
</file>

<file path=ppt/tags/tag19.xml><?xml version="1.0" encoding="utf-8"?>
<p:tagLst xmlns:p="http://schemas.openxmlformats.org/presentationml/2006/main">
  <p:tag name="AS_UNIQUEID" val="465"/>
</p:tagLst>
</file>

<file path=ppt/tags/tag2.xml><?xml version="1.0" encoding="utf-8"?>
<p:tagLst xmlns:p="http://schemas.openxmlformats.org/presentationml/2006/main">
  <p:tag name="AS_UNIQUEID" val="2627"/>
</p:tagLst>
</file>

<file path=ppt/tags/tag3.xml><?xml version="1.0" encoding="utf-8"?>
<p:tagLst xmlns:p="http://schemas.openxmlformats.org/presentationml/2006/main">
  <p:tag name="AS_UNIQUEID" val="2627"/>
</p:tagLst>
</file>

<file path=ppt/tags/tag4.xml><?xml version="1.0" encoding="utf-8"?>
<p:tagLst xmlns:p="http://schemas.openxmlformats.org/presentationml/2006/main">
  <p:tag name="AS_UNIQUEID" val="2627"/>
</p:tagLst>
</file>

<file path=ppt/tags/tag5.xml><?xml version="1.0" encoding="utf-8"?>
<p:tagLst xmlns:p="http://schemas.openxmlformats.org/presentationml/2006/main">
  <p:tag name="AS_UNIQUEID" val="2627"/>
</p:tagLst>
</file>

<file path=ppt/tags/tag6.xml><?xml version="1.0" encoding="utf-8"?>
<p:tagLst xmlns:p="http://schemas.openxmlformats.org/presentationml/2006/main">
  <p:tag name="AS_UNIQUEID" val="465"/>
</p:tagLst>
</file>

<file path=ppt/tags/tag7.xml><?xml version="1.0" encoding="utf-8"?>
<p:tagLst xmlns:p="http://schemas.openxmlformats.org/presentationml/2006/main">
  <p:tag name="AS_UNIQUEID" val="465"/>
</p:tagLst>
</file>

<file path=ppt/tags/tag8.xml><?xml version="1.0" encoding="utf-8"?>
<p:tagLst xmlns:p="http://schemas.openxmlformats.org/presentationml/2006/main">
  <p:tag name="AS_UNIQUEID" val="465"/>
</p:tagLst>
</file>

<file path=ppt/tags/tag9.xml><?xml version="1.0" encoding="utf-8"?>
<p:tagLst xmlns:p="http://schemas.openxmlformats.org/presentationml/2006/main">
  <p:tag name="AS_UNIQUEID" val="4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5263</Words>
  <Application>WPS 演示</Application>
  <PresentationFormat>宽屏</PresentationFormat>
  <Paragraphs>341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Tw Cen MT</vt:lpstr>
      <vt:lpstr>Wingdings 3</vt:lpstr>
      <vt:lpstr>Times New Roman</vt:lpstr>
      <vt:lpstr>华文仿宋</vt:lpstr>
      <vt:lpstr>微软雅黑</vt:lpstr>
      <vt:lpstr>Arial Unicode MS</vt:lpstr>
      <vt:lpstr>Tw Cen MT Condensed</vt:lpstr>
      <vt:lpstr>Calibri</vt:lpstr>
      <vt:lpstr>HelveticaNeue</vt:lpstr>
      <vt:lpstr>Corbel</vt:lpstr>
      <vt:lpstr>华文新魏</vt:lpstr>
      <vt:lpstr>积分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HZXL</dc:creator>
  <cp:lastModifiedBy>24147</cp:lastModifiedBy>
  <cp:revision>346</cp:revision>
  <dcterms:created xsi:type="dcterms:W3CDTF">2017-10-07T05:09:00Z</dcterms:created>
  <dcterms:modified xsi:type="dcterms:W3CDTF">2022-03-10T17:29:52Z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65B9D973C2CC47998FA436893552EE63</vt:lpwstr>
  </property>
  <property fmtid="{D5CDD505-2E9C-101B-9397-08002B2CF9AE}" pid="3" name="KSOProductBuildVer">
    <vt:lpwstr>2052-11.8.2.8411</vt:lpwstr>
  </property>
</Properties>
</file>