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1361" r:id="rId3"/>
    <p:sldId id="730" r:id="rId4"/>
    <p:sldId id="731" r:id="rId5"/>
    <p:sldId id="732" r:id="rId6"/>
    <p:sldId id="733" r:id="rId7"/>
    <p:sldId id="734" r:id="rId8"/>
    <p:sldId id="735" r:id="rId9"/>
    <p:sldId id="736" r:id="rId10"/>
    <p:sldId id="737" r:id="rId11"/>
    <p:sldId id="738" r:id="rId12"/>
    <p:sldId id="739" r:id="rId13"/>
    <p:sldId id="740" r:id="rId14"/>
    <p:sldId id="741" r:id="rId15"/>
    <p:sldId id="742" r:id="rId16"/>
    <p:sldId id="743" r:id="rId17"/>
    <p:sldId id="744" r:id="rId18"/>
    <p:sldId id="745" r:id="rId19"/>
    <p:sldId id="746" r:id="rId20"/>
    <p:sldId id="747" r:id="rId21"/>
    <p:sldId id="748" r:id="rId22"/>
    <p:sldId id="749" r:id="rId23"/>
    <p:sldId id="750" r:id="rId24"/>
    <p:sldId id="751" r:id="rId25"/>
    <p:sldId id="752" r:id="rId26"/>
    <p:sldId id="753" r:id="rId27"/>
    <p:sldId id="754" r:id="rId28"/>
    <p:sldId id="755" r:id="rId29"/>
    <p:sldId id="756" r:id="rId30"/>
    <p:sldId id="757" r:id="rId31"/>
    <p:sldId id="758" r:id="rId32"/>
    <p:sldId id="759" r:id="rId33"/>
    <p:sldId id="760" r:id="rId34"/>
    <p:sldId id="761" r:id="rId35"/>
    <p:sldId id="762" r:id="rId36"/>
    <p:sldId id="763" r:id="rId37"/>
    <p:sldId id="764" r:id="rId38"/>
    <p:sldId id="765" r:id="rId39"/>
    <p:sldId id="766" r:id="rId40"/>
    <p:sldId id="767" r:id="rId41"/>
    <p:sldId id="768" r:id="rId42"/>
    <p:sldId id="769" r:id="rId43"/>
    <p:sldId id="770" r:id="rId44"/>
    <p:sldId id="771" r:id="rId45"/>
    <p:sldId id="772" r:id="rId46"/>
    <p:sldId id="773" r:id="rId47"/>
    <p:sldId id="774" r:id="rId48"/>
    <p:sldId id="775" r:id="rId49"/>
    <p:sldId id="776" r:id="rId50"/>
    <p:sldId id="777" r:id="rId51"/>
    <p:sldId id="778" r:id="rId52"/>
    <p:sldId id="779" r:id="rId53"/>
    <p:sldId id="780" r:id="rId54"/>
    <p:sldId id="781" r:id="rId55"/>
    <p:sldId id="782" r:id="rId56"/>
    <p:sldId id="783" r:id="rId57"/>
    <p:sldId id="784" r:id="rId58"/>
    <p:sldId id="785" r:id="rId59"/>
    <p:sldId id="786" r:id="rId60"/>
    <p:sldId id="3213" r:id="rId6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5C37"/>
    <a:srgbClr val="87110F"/>
    <a:srgbClr val="E7675A"/>
    <a:srgbClr val="B56230"/>
    <a:srgbClr val="ED7D31"/>
    <a:srgbClr val="EB1375"/>
    <a:srgbClr val="EFEFEF"/>
    <a:srgbClr val="DCDBD9"/>
    <a:srgbClr val="F6F6F8"/>
    <a:srgbClr val="F7F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6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90" y="-234"/>
      </p:cViewPr>
      <p:guideLst>
        <p:guide orient="horz" pos="215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6" Type="http://schemas.openxmlformats.org/officeDocument/2006/relationships/tableStyles" Target="tableStyles.xml"/><Relationship Id="rId65" Type="http://schemas.openxmlformats.org/officeDocument/2006/relationships/viewProps" Target="viewProps.xml"/><Relationship Id="rId64" Type="http://schemas.openxmlformats.org/officeDocument/2006/relationships/presProps" Target="presProps.xml"/><Relationship Id="rId63" Type="http://schemas.openxmlformats.org/officeDocument/2006/relationships/handoutMaster" Target="handoutMasters/handoutMaster1.xml"/><Relationship Id="rId62" Type="http://schemas.openxmlformats.org/officeDocument/2006/relationships/notesMaster" Target="notesMasters/notesMaster1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185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54186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54187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54188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179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54180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54181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1054182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5418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5418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词汇精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" y="0"/>
            <a:ext cx="12244045" cy="6858000"/>
          </a:xfrm>
          <a:prstGeom prst="rect">
            <a:avLst/>
          </a:prstGeom>
        </p:spPr>
      </p:pic>
      <p:sp>
        <p:nvSpPr>
          <p:cNvPr id="1048606" name="标题 1"/>
          <p:cNvSpPr>
            <a:spLocks noGrp="1"/>
          </p:cNvSpPr>
          <p:nvPr>
            <p:ph type="title" hasCustomPrompt="1"/>
          </p:nvPr>
        </p:nvSpPr>
        <p:spPr>
          <a:xfrm>
            <a:off x="1572329" y="2365489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4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高考词汇精讲</a:t>
            </a:r>
            <a:endParaRPr lang="zh-CN" altLang="en-US" sz="4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07" name="矩形 7"/>
          <p:cNvSpPr/>
          <p:nvPr userDrawn="1"/>
        </p:nvSpPr>
        <p:spPr>
          <a:xfrm>
            <a:off x="4" y="1672681"/>
            <a:ext cx="1338146" cy="223709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08" name="矩形 8"/>
          <p:cNvSpPr/>
          <p:nvPr userDrawn="1"/>
        </p:nvSpPr>
        <p:spPr>
          <a:xfrm>
            <a:off x="1416209" y="3691052"/>
            <a:ext cx="2330605" cy="21872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09" name="矩形 9"/>
          <p:cNvSpPr/>
          <p:nvPr userDrawn="1"/>
        </p:nvSpPr>
        <p:spPr>
          <a:xfrm>
            <a:off x="3902934" y="3691051"/>
            <a:ext cx="2330605" cy="2187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8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48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4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48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6" grpId="0"/>
      <p:bldP spid="1048607" grpId="0" animBg="1"/>
      <p:bldP spid="1048608" grpId="0" animBg="1"/>
      <p:bldP spid="1048609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词汇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标题 1"/>
          <p:cNvSpPr>
            <a:spLocks noGrp="1"/>
          </p:cNvSpPr>
          <p:nvPr>
            <p:ph type="title" hasCustomPrompt="1"/>
          </p:nvPr>
        </p:nvSpPr>
        <p:spPr>
          <a:xfrm>
            <a:off x="1676400" y="2428101"/>
            <a:ext cx="10515600" cy="1325563"/>
          </a:xfrm>
        </p:spPr>
        <p:txBody>
          <a:bodyPr/>
          <a:lstStyle/>
          <a:p>
            <a:r>
              <a:rPr lang="zh-CN" altLang="en-US" dirty="0" smtClean="0"/>
              <a:t>高考词汇精讲</a:t>
            </a:r>
            <a:endParaRPr lang="zh-CN" altLang="en-US" dirty="0"/>
          </a:p>
        </p:txBody>
      </p:sp>
      <p:pic>
        <p:nvPicPr>
          <p:cNvPr id="209715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48702" name="标题 1"/>
          <p:cNvSpPr txBox="1"/>
          <p:nvPr userDrawn="1"/>
        </p:nvSpPr>
        <p:spPr>
          <a:xfrm>
            <a:off x="1572329" y="371096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高考词汇精练</a:t>
            </a:r>
            <a:endParaRPr lang="zh-CN" altLang="en-US" sz="4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03" name="矩形 7"/>
          <p:cNvSpPr/>
          <p:nvPr userDrawn="1"/>
        </p:nvSpPr>
        <p:spPr>
          <a:xfrm>
            <a:off x="4" y="3018156"/>
            <a:ext cx="1338146" cy="223709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04" name="矩形 8"/>
          <p:cNvSpPr/>
          <p:nvPr userDrawn="1"/>
        </p:nvSpPr>
        <p:spPr>
          <a:xfrm>
            <a:off x="1416209" y="5036527"/>
            <a:ext cx="2330605" cy="21872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05" name="矩形 9"/>
          <p:cNvSpPr/>
          <p:nvPr userDrawn="1"/>
        </p:nvSpPr>
        <p:spPr>
          <a:xfrm>
            <a:off x="3902934" y="5036526"/>
            <a:ext cx="2330605" cy="2187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8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48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48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48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02" grpId="0"/>
      <p:bldP spid="1048703" grpId="0" animBg="1"/>
      <p:bldP spid="1048704" grpId="0" animBg="1"/>
      <p:bldP spid="1048705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148" name="标题 1"/>
          <p:cNvSpPr>
            <a:spLocks noGrp="1"/>
          </p:cNvSpPr>
          <p:nvPr>
            <p:ph type="ctrTitle" hasCustomPrompt="1"/>
          </p:nvPr>
        </p:nvSpPr>
        <p:spPr>
          <a:xfrm>
            <a:off x="2807854" y="317359"/>
            <a:ext cx="9144000" cy="761855"/>
          </a:xfrm>
        </p:spPr>
        <p:txBody>
          <a:bodyPr anchor="b">
            <a:normAutofit/>
          </a:bodyPr>
          <a:lstStyle>
            <a:lvl1pPr algn="ctr">
              <a:defRPr sz="3200" b="1"/>
            </a:lvl1pPr>
          </a:lstStyle>
          <a:p>
            <a:r>
              <a:rPr lang="zh-CN" altLang="en-US" dirty="0" smtClean="0"/>
              <a:t>章标题</a:t>
            </a:r>
            <a:endParaRPr lang="zh-CN" altLang="en-US" dirty="0"/>
          </a:p>
        </p:txBody>
      </p:sp>
      <p:sp>
        <p:nvSpPr>
          <p:cNvPr id="1054149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2807854" y="1147313"/>
            <a:ext cx="9144000" cy="532249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各节标题（含超级链接）</a:t>
            </a:r>
            <a:endParaRPr lang="zh-CN" altLang="en-US" dirty="0"/>
          </a:p>
        </p:txBody>
      </p:sp>
      <p:grpSp>
        <p:nvGrpSpPr>
          <p:cNvPr id="2301" name="组合 3"/>
          <p:cNvGrpSpPr/>
          <p:nvPr userDrawn="1"/>
        </p:nvGrpSpPr>
        <p:grpSpPr>
          <a:xfrm>
            <a:off x="114982" y="1908692"/>
            <a:ext cx="3026493" cy="2905010"/>
            <a:chOff x="71850" y="1261711"/>
            <a:chExt cx="3026493" cy="2905010"/>
          </a:xfrm>
        </p:grpSpPr>
        <p:grpSp>
          <p:nvGrpSpPr>
            <p:cNvPr id="2302" name="Group 1"/>
            <p:cNvGrpSpPr/>
            <p:nvPr userDrawn="1"/>
          </p:nvGrpSpPr>
          <p:grpSpPr>
            <a:xfrm>
              <a:off x="129104" y="1261711"/>
              <a:ext cx="2969239" cy="2905010"/>
              <a:chOff x="-949635" y="0"/>
              <a:chExt cx="7009631" cy="6858000"/>
            </a:xfrm>
          </p:grpSpPr>
          <p:sp>
            <p:nvSpPr>
              <p:cNvPr id="1054150" name="Diamond 3"/>
              <p:cNvSpPr/>
              <p:nvPr/>
            </p:nvSpPr>
            <p:spPr bwMode="auto">
              <a:xfrm>
                <a:off x="-949635" y="0"/>
                <a:ext cx="7009631" cy="6858000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  <a:alpha val="3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54151" name="Diamond 4"/>
              <p:cNvSpPr/>
              <p:nvPr/>
            </p:nvSpPr>
            <p:spPr bwMode="auto">
              <a:xfrm>
                <a:off x="-176517" y="653134"/>
                <a:ext cx="5647878" cy="5525706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303" name="Group 2"/>
            <p:cNvGrpSpPr/>
            <p:nvPr userDrawn="1"/>
          </p:nvGrpSpPr>
          <p:grpSpPr>
            <a:xfrm>
              <a:off x="71850" y="1824845"/>
              <a:ext cx="1778742" cy="1778742"/>
              <a:chOff x="990600" y="2044717"/>
              <a:chExt cx="2768566" cy="2768566"/>
            </a:xfrm>
          </p:grpSpPr>
          <p:sp>
            <p:nvSpPr>
              <p:cNvPr id="1054152" name="Diamond 5"/>
              <p:cNvSpPr/>
              <p:nvPr/>
            </p:nvSpPr>
            <p:spPr bwMode="auto">
              <a:xfrm>
                <a:off x="990600" y="2044717"/>
                <a:ext cx="2768566" cy="2768566"/>
              </a:xfrm>
              <a:prstGeom prst="diamond">
                <a:avLst/>
              </a:prstGeom>
              <a:solidFill>
                <a:schemeClr val="accent1"/>
              </a:solidFill>
              <a:ln w="5080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2304" name="Group 9"/>
              <p:cNvGrpSpPr/>
              <p:nvPr/>
            </p:nvGrpSpPr>
            <p:grpSpPr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054153" name="TextBox 7"/>
                <p:cNvSpPr txBox="1"/>
                <p:nvPr/>
              </p:nvSpPr>
              <p:spPr>
                <a:xfrm>
                  <a:off x="2345143" y="2365645"/>
                  <a:ext cx="1800200" cy="67710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77500" lnSpcReduction="20000"/>
                </a:bodyPr>
                <a:lstStyle/>
                <a:p>
                  <a:pPr algn="ctr"/>
                  <a:r>
                    <a:rPr lang="zh-CN" altLang="en-US" sz="4400" dirty="0">
                      <a:solidFill>
                        <a:schemeClr val="bg1"/>
                      </a:solidFill>
                    </a:rPr>
                    <a:t>目录</a:t>
                  </a:r>
                  <a:endParaRPr lang="zh-CN" altLang="en-US" sz="4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54154" name="TextBox 8"/>
                <p:cNvSpPr txBox="1"/>
                <p:nvPr/>
              </p:nvSpPr>
              <p:spPr>
                <a:xfrm>
                  <a:off x="2345143" y="3142785"/>
                  <a:ext cx="1800200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77500" lnSpcReduction="20000"/>
                </a:bodyPr>
                <a:lstStyle/>
                <a:p>
                  <a:pPr algn="ctr"/>
                  <a:r>
                    <a:rPr lang="en-US" altLang="zh-CN" sz="1400">
                      <a:solidFill>
                        <a:schemeClr val="bg1"/>
                      </a:solidFill>
                    </a:rPr>
                    <a:t>CONTENTS</a:t>
                  </a:r>
                  <a:endParaRPr lang="en-US" altLang="zh-CN" sz="140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1054155" name="动作按钮: 后退或前一项 15">
            <a:hlinkClick r:id="" action="ppaction://hlinkshowjump?jump=previousslide" highlightClick="1"/>
          </p:cNvPr>
          <p:cNvSpPr/>
          <p:nvPr userDrawn="1"/>
        </p:nvSpPr>
        <p:spPr>
          <a:xfrm>
            <a:off x="10990894" y="6513077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54156" name="动作按钮: 前进或下一项 16">
            <a:hlinkClick r:id="" action="ppaction://hlinkshowjump?jump=nextslide" highlightClick="1"/>
          </p:cNvPr>
          <p:cNvSpPr/>
          <p:nvPr userDrawn="1"/>
        </p:nvSpPr>
        <p:spPr>
          <a:xfrm>
            <a:off x="11354432" y="6525777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54157" name="动作按钮: 结束 17">
            <a:hlinkClick r:id="" action="ppaction://hlinkshowjump?jump=endshow" highlightClick="1"/>
          </p:cNvPr>
          <p:cNvSpPr/>
          <p:nvPr userDrawn="1"/>
        </p:nvSpPr>
        <p:spPr>
          <a:xfrm>
            <a:off x="11708444" y="6514665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cxnSp>
        <p:nvCxnSpPr>
          <p:cNvPr id="3145732" name="直接连接符 18"/>
          <p:cNvCxnSpPr/>
          <p:nvPr userDrawn="1"/>
        </p:nvCxnSpPr>
        <p:spPr>
          <a:xfrm>
            <a:off x="2807854" y="1105093"/>
            <a:ext cx="915459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6" name="Group 1"/>
          <p:cNvGrpSpPr/>
          <p:nvPr userDrawn="1"/>
        </p:nvGrpSpPr>
        <p:grpSpPr>
          <a:xfrm>
            <a:off x="821831" y="1261711"/>
            <a:ext cx="2969239" cy="2905010"/>
            <a:chOff x="-949635" y="0"/>
            <a:chExt cx="7009631" cy="6858000"/>
          </a:xfrm>
        </p:grpSpPr>
        <p:sp>
          <p:nvSpPr>
            <p:cNvPr id="1054158" name="Diamond 3"/>
            <p:cNvSpPr/>
            <p:nvPr/>
          </p:nvSpPr>
          <p:spPr bwMode="auto">
            <a:xfrm>
              <a:off x="-949635" y="0"/>
              <a:ext cx="7009631" cy="6858000"/>
            </a:xfrm>
            <a:prstGeom prst="diamond">
              <a:avLst/>
            </a:prstGeom>
            <a:solidFill>
              <a:schemeClr val="tx2">
                <a:lumMod val="20000"/>
                <a:lumOff val="80000"/>
                <a:alpha val="3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54159" name="Diamond 4"/>
            <p:cNvSpPr/>
            <p:nvPr/>
          </p:nvSpPr>
          <p:spPr bwMode="auto">
            <a:xfrm>
              <a:off x="-176517" y="653134"/>
              <a:ext cx="5647878" cy="5525706"/>
            </a:xfrm>
            <a:prstGeom prst="diamond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2307" name="Group 2"/>
          <p:cNvGrpSpPr/>
          <p:nvPr userDrawn="1"/>
        </p:nvGrpSpPr>
        <p:grpSpPr>
          <a:xfrm>
            <a:off x="764577" y="1824845"/>
            <a:ext cx="1778742" cy="1778742"/>
            <a:chOff x="990600" y="2044717"/>
            <a:chExt cx="2768566" cy="2768566"/>
          </a:xfrm>
        </p:grpSpPr>
        <p:sp>
          <p:nvSpPr>
            <p:cNvPr id="1054160" name="Diamond 5"/>
            <p:cNvSpPr/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chemeClr val="accent1"/>
            </a:solidFill>
            <a:ln w="5080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2308" name="Group 9"/>
            <p:cNvGrpSpPr/>
            <p:nvPr/>
          </p:nvGrpSpPr>
          <p:grpSpPr>
            <a:xfrm>
              <a:off x="1429100" y="2771847"/>
              <a:ext cx="1800200" cy="992584"/>
              <a:chOff x="2345143" y="2365645"/>
              <a:chExt cx="1800200" cy="992584"/>
            </a:xfrm>
          </p:grpSpPr>
          <p:sp>
            <p:nvSpPr>
              <p:cNvPr id="1054161" name="TextBox 7"/>
              <p:cNvSpPr txBox="1"/>
              <p:nvPr/>
            </p:nvSpPr>
            <p:spPr>
              <a:xfrm>
                <a:off x="2345143" y="2365645"/>
                <a:ext cx="1800200" cy="677107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77500" lnSpcReduction="20000"/>
              </a:bodyPr>
              <a:lstStyle/>
              <a:p>
                <a:pPr algn="ctr"/>
                <a:r>
                  <a:rPr lang="zh-CN" altLang="en-US" sz="4400" dirty="0">
                    <a:solidFill>
                      <a:schemeClr val="bg1"/>
                    </a:solidFill>
                  </a:rPr>
                  <a:t>目录</a:t>
                </a:r>
                <a:endParaRPr lang="zh-CN" altLang="en-US" sz="4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4162" name="TextBox 8"/>
              <p:cNvSpPr txBox="1"/>
              <p:nvPr/>
            </p:nvSpPr>
            <p:spPr>
              <a:xfrm>
                <a:off x="2345143" y="3142785"/>
                <a:ext cx="1800200" cy="215444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77500" lnSpcReduction="20000"/>
              </a:bodyPr>
              <a:lstStyle/>
              <a:p>
                <a:pPr algn="ctr"/>
                <a:r>
                  <a:rPr lang="en-US" altLang="zh-CN" sz="1400">
                    <a:solidFill>
                      <a:schemeClr val="bg1"/>
                    </a:solidFill>
                  </a:rPr>
                  <a:t>CONTENTS</a:t>
                </a:r>
                <a:endParaRPr lang="en-US" altLang="zh-CN" sz="140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054163" name="Diamond 11"/>
          <p:cNvSpPr/>
          <p:nvPr userDrawn="1"/>
        </p:nvSpPr>
        <p:spPr bwMode="auto">
          <a:xfrm>
            <a:off x="1879174" y="951570"/>
            <a:ext cx="739798" cy="739797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en-US" altLang="zh-CN" sz="2400" b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54164" name="Diamond 12"/>
          <p:cNvSpPr/>
          <p:nvPr userDrawn="1"/>
        </p:nvSpPr>
        <p:spPr bwMode="auto">
          <a:xfrm>
            <a:off x="2707062" y="1762528"/>
            <a:ext cx="739798" cy="739797"/>
          </a:xfrm>
          <a:prstGeom prst="diamond">
            <a:avLst/>
          </a:prstGeom>
          <a:solidFill>
            <a:schemeClr val="accent3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en-US" altLang="zh-CN" sz="2400" b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54165" name="Diamond 13"/>
          <p:cNvSpPr/>
          <p:nvPr userDrawn="1"/>
        </p:nvSpPr>
        <p:spPr bwMode="auto">
          <a:xfrm>
            <a:off x="2707062" y="2907540"/>
            <a:ext cx="739798" cy="739797"/>
          </a:xfrm>
          <a:prstGeom prst="diamond">
            <a:avLst/>
          </a:prstGeom>
          <a:solidFill>
            <a:schemeClr val="accent4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</a:rPr>
              <a:t>03</a:t>
            </a:r>
            <a:endParaRPr lang="en-US" altLang="zh-CN" sz="2400" b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54166" name="Diamond 14"/>
          <p:cNvSpPr/>
          <p:nvPr userDrawn="1"/>
        </p:nvSpPr>
        <p:spPr bwMode="auto">
          <a:xfrm>
            <a:off x="1879174" y="3768327"/>
            <a:ext cx="739798" cy="739797"/>
          </a:xfrm>
          <a:prstGeom prst="diamond">
            <a:avLst/>
          </a:prstGeom>
          <a:solidFill>
            <a:schemeClr val="accent5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</a:rPr>
              <a:t>04</a:t>
            </a:r>
            <a:endParaRPr lang="en-US" altLang="zh-CN" sz="2400" b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2309" name="Group 21"/>
          <p:cNvGrpSpPr/>
          <p:nvPr userDrawn="1"/>
        </p:nvGrpSpPr>
        <p:grpSpPr>
          <a:xfrm>
            <a:off x="2618972" y="1135204"/>
            <a:ext cx="2545865" cy="361864"/>
            <a:chOff x="3943834" y="704409"/>
            <a:chExt cx="3962574" cy="563232"/>
          </a:xfrm>
        </p:grpSpPr>
        <p:sp>
          <p:nvSpPr>
            <p:cNvPr id="1054167" name="TextBox 19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accent1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1054168" name="TextBox 20"/>
            <p:cNvSpPr txBox="1"/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  <a:endParaRPr lang="zh-CN" altLang="en-US" sz="105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310" name="Group 22"/>
          <p:cNvGrpSpPr/>
          <p:nvPr userDrawn="1"/>
        </p:nvGrpSpPr>
        <p:grpSpPr>
          <a:xfrm>
            <a:off x="3446860" y="1930146"/>
            <a:ext cx="2545865" cy="361864"/>
            <a:chOff x="3943834" y="704409"/>
            <a:chExt cx="3962574" cy="563232"/>
          </a:xfrm>
        </p:grpSpPr>
        <p:sp>
          <p:nvSpPr>
            <p:cNvPr id="1054169" name="TextBox 23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054170" name="TextBox 24"/>
            <p:cNvSpPr txBox="1"/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  <a:endParaRPr lang="zh-CN" altLang="en-US" sz="105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311" name="Group 25"/>
          <p:cNvGrpSpPr/>
          <p:nvPr userDrawn="1"/>
        </p:nvGrpSpPr>
        <p:grpSpPr>
          <a:xfrm>
            <a:off x="3446860" y="3148925"/>
            <a:ext cx="2545865" cy="361864"/>
            <a:chOff x="3943834" y="704409"/>
            <a:chExt cx="3962574" cy="563232"/>
          </a:xfrm>
        </p:grpSpPr>
        <p:sp>
          <p:nvSpPr>
            <p:cNvPr id="1054171" name="TextBox 26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1054172" name="TextBox 27"/>
            <p:cNvSpPr txBox="1"/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  <a:endParaRPr lang="zh-CN" altLang="en-US" sz="105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312" name="Group 28"/>
          <p:cNvGrpSpPr/>
          <p:nvPr userDrawn="1"/>
        </p:nvGrpSpPr>
        <p:grpSpPr>
          <a:xfrm>
            <a:off x="2618972" y="4024449"/>
            <a:ext cx="2545865" cy="361864"/>
            <a:chOff x="3943834" y="704409"/>
            <a:chExt cx="3962574" cy="563232"/>
          </a:xfrm>
        </p:grpSpPr>
        <p:sp>
          <p:nvSpPr>
            <p:cNvPr id="1054173" name="TextBox 29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1054174" name="TextBox 30"/>
            <p:cNvSpPr txBox="1"/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  <a:endParaRPr lang="zh-CN" altLang="en-US" sz="105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1054175" name="文本框 30">
            <a:hlinkClick r:id="" action="ppaction://noaction"/>
          </p:cNvPr>
          <p:cNvSpPr txBox="1">
            <a:spLocks noChangeArrowheads="1"/>
          </p:cNvSpPr>
          <p:nvPr userDrawn="1"/>
        </p:nvSpPr>
        <p:spPr bwMode="auto">
          <a:xfrm>
            <a:off x="10071100" y="6511490"/>
            <a:ext cx="887413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 smtClean="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1400" b="1" dirty="0" smtClean="0">
              <a:solidFill>
                <a:srgbClr val="BFBF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4176" name="动作按钮: 后退或前一项 31">
            <a:hlinkClick r:id="" action="ppaction://hlinkshowjump?jump=previousslide" highlightClick="1"/>
          </p:cNvPr>
          <p:cNvSpPr/>
          <p:nvPr userDrawn="1"/>
        </p:nvSpPr>
        <p:spPr>
          <a:xfrm>
            <a:off x="11042650" y="6513077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54177" name="动作按钮: 前进或下一项 32">
            <a:hlinkClick r:id="" action="ppaction://hlinkshowjump?jump=nextslide" highlightClick="1"/>
          </p:cNvPr>
          <p:cNvSpPr/>
          <p:nvPr userDrawn="1"/>
        </p:nvSpPr>
        <p:spPr>
          <a:xfrm>
            <a:off x="11406188" y="6525777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54178" name="动作按钮: 结束 33">
            <a:hlinkClick r:id="" action="ppaction://hlinkshowjump?jump=endshow" highlightClick="1"/>
          </p:cNvPr>
          <p:cNvSpPr/>
          <p:nvPr userDrawn="1"/>
        </p:nvSpPr>
        <p:spPr>
          <a:xfrm>
            <a:off x="11760200" y="6514665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54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54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54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54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54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54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54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54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163" grpId="0" animBg="1"/>
      <p:bldP spid="1054164" grpId="0" animBg="1"/>
      <p:bldP spid="1054165" grpId="0" animBg="1"/>
      <p:bldP spid="105416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标题 1"/>
          <p:cNvSpPr>
            <a:spLocks noGrp="1"/>
          </p:cNvSpPr>
          <p:nvPr>
            <p:ph type="title" hasCustomPrompt="1"/>
          </p:nvPr>
        </p:nvSpPr>
        <p:spPr>
          <a:xfrm>
            <a:off x="108222" y="80457"/>
            <a:ext cx="11905977" cy="644166"/>
          </a:xfrm>
        </p:spPr>
        <p:txBody>
          <a:bodyPr/>
          <a:lstStyle>
            <a:lvl1pPr algn="ctr"/>
          </a:lstStyle>
          <a:p>
            <a:r>
              <a:rPr lang="zh-CN" altLang="en-US" dirty="0" smtClean="0"/>
              <a:t>课时标题</a:t>
            </a:r>
            <a:endParaRPr lang="zh-CN" altLang="en-US" dirty="0"/>
          </a:p>
        </p:txBody>
      </p:sp>
      <p:sp>
        <p:nvSpPr>
          <p:cNvPr id="104858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489018" y="6430679"/>
            <a:ext cx="372373" cy="365125"/>
          </a:xfrm>
        </p:spPr>
        <p:txBody>
          <a:bodyPr/>
          <a:lstStyle>
            <a:lvl1pPr>
              <a:defRPr sz="1200"/>
            </a:lvl1pPr>
          </a:lstStyle>
          <a:p>
            <a:fld id="{E82546D3-0A1B-4AD3-8423-C2D4F2A3C69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048586" name="文本框 29">
            <a:hlinkClick r:id="rId2" action="ppaction://hlinksldjump"/>
          </p:cNvPr>
          <p:cNvSpPr txBox="1">
            <a:spLocks noChangeArrowheads="1"/>
          </p:cNvSpPr>
          <p:nvPr userDrawn="1"/>
        </p:nvSpPr>
        <p:spPr bwMode="auto">
          <a:xfrm>
            <a:off x="10071100" y="6511490"/>
            <a:ext cx="887413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 smtClean="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1400" b="1" dirty="0" smtClean="0">
              <a:solidFill>
                <a:srgbClr val="BFBF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587" name="动作按钮: 后退或前一项 30">
            <a:hlinkClick r:id="" action="ppaction://hlinkshowjump?jump=previousslide" highlightClick="1"/>
          </p:cNvPr>
          <p:cNvSpPr/>
          <p:nvPr userDrawn="1"/>
        </p:nvSpPr>
        <p:spPr>
          <a:xfrm>
            <a:off x="11042650" y="6513077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588" name="动作按钮: 前进或下一项 31">
            <a:hlinkClick r:id="" action="ppaction://hlinkshowjump?jump=nextslide" highlightClick="1"/>
          </p:cNvPr>
          <p:cNvSpPr/>
          <p:nvPr userDrawn="1"/>
        </p:nvSpPr>
        <p:spPr>
          <a:xfrm>
            <a:off x="11406188" y="6525777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589" name="动作按钮: 结束 32">
            <a:hlinkClick r:id="" action="ppaction://hlinkshowjump?jump=endshow" highlightClick="1"/>
          </p:cNvPr>
          <p:cNvSpPr/>
          <p:nvPr userDrawn="1"/>
        </p:nvSpPr>
        <p:spPr>
          <a:xfrm>
            <a:off x="11760200" y="6514665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cxnSp>
        <p:nvCxnSpPr>
          <p:cNvPr id="3145728" name="直接连接符 37"/>
          <p:cNvCxnSpPr/>
          <p:nvPr userDrawn="1"/>
        </p:nvCxnSpPr>
        <p:spPr>
          <a:xfrm>
            <a:off x="139148" y="6292912"/>
            <a:ext cx="11875052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29" name="直接连接符 38"/>
          <p:cNvCxnSpPr/>
          <p:nvPr userDrawn="1"/>
        </p:nvCxnSpPr>
        <p:spPr>
          <a:xfrm>
            <a:off x="139148" y="791981"/>
            <a:ext cx="11875052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0" name="直接连接符 40"/>
          <p:cNvCxnSpPr/>
          <p:nvPr userDrawn="1"/>
        </p:nvCxnSpPr>
        <p:spPr>
          <a:xfrm>
            <a:off x="3130484" y="1221941"/>
            <a:ext cx="0" cy="4641011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42"/>
          <p:cNvGrpSpPr/>
          <p:nvPr userDrawn="1"/>
        </p:nvGrpSpPr>
        <p:grpSpPr>
          <a:xfrm>
            <a:off x="108223" y="2106221"/>
            <a:ext cx="3026493" cy="2905010"/>
            <a:chOff x="755951" y="2210607"/>
            <a:chExt cx="3026493" cy="2905010"/>
          </a:xfrm>
        </p:grpSpPr>
        <p:grpSp>
          <p:nvGrpSpPr>
            <p:cNvPr id="22" name="Group 1"/>
            <p:cNvGrpSpPr/>
            <p:nvPr/>
          </p:nvGrpSpPr>
          <p:grpSpPr>
            <a:xfrm>
              <a:off x="813205" y="2210607"/>
              <a:ext cx="2969239" cy="2905010"/>
              <a:chOff x="-949635" y="0"/>
              <a:chExt cx="7009631" cy="6858000"/>
            </a:xfrm>
          </p:grpSpPr>
          <p:sp>
            <p:nvSpPr>
              <p:cNvPr id="1048590" name="Diamond 3"/>
              <p:cNvSpPr/>
              <p:nvPr/>
            </p:nvSpPr>
            <p:spPr bwMode="auto">
              <a:xfrm>
                <a:off x="-949635" y="0"/>
                <a:ext cx="7009631" cy="6858000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  <a:alpha val="3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48591" name="Diamond 4"/>
              <p:cNvSpPr/>
              <p:nvPr/>
            </p:nvSpPr>
            <p:spPr bwMode="auto">
              <a:xfrm>
                <a:off x="-176517" y="653134"/>
                <a:ext cx="5647878" cy="5525706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3" name="Group 2"/>
            <p:cNvGrpSpPr/>
            <p:nvPr/>
          </p:nvGrpSpPr>
          <p:grpSpPr>
            <a:xfrm>
              <a:off x="755951" y="2773741"/>
              <a:ext cx="1778742" cy="1778742"/>
              <a:chOff x="990600" y="2044717"/>
              <a:chExt cx="2768566" cy="2768566"/>
            </a:xfrm>
          </p:grpSpPr>
          <p:sp>
            <p:nvSpPr>
              <p:cNvPr id="1048592" name="Diamond 5"/>
              <p:cNvSpPr/>
              <p:nvPr/>
            </p:nvSpPr>
            <p:spPr bwMode="auto">
              <a:xfrm>
                <a:off x="990600" y="2044717"/>
                <a:ext cx="2768566" cy="2768566"/>
              </a:xfrm>
              <a:prstGeom prst="diamond">
                <a:avLst/>
              </a:prstGeom>
              <a:solidFill>
                <a:schemeClr val="accent1"/>
              </a:solidFill>
              <a:ln w="5080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24" name="Group 9"/>
              <p:cNvGrpSpPr/>
              <p:nvPr/>
            </p:nvGrpSpPr>
            <p:grpSpPr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048593" name="TextBox 7"/>
                <p:cNvSpPr txBox="1"/>
                <p:nvPr/>
              </p:nvSpPr>
              <p:spPr>
                <a:xfrm>
                  <a:off x="2345143" y="2365645"/>
                  <a:ext cx="1800200" cy="67710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86364" lnSpcReduction="20000"/>
                </a:bodyPr>
                <a:lstStyle/>
                <a:p>
                  <a:pPr algn="ctr"/>
                  <a:r>
                    <a:rPr lang="zh-CN" altLang="en-US" sz="4400" dirty="0">
                      <a:solidFill>
                        <a:schemeClr val="bg1"/>
                      </a:solidFill>
                    </a:rPr>
                    <a:t>目录</a:t>
                  </a:r>
                  <a:endParaRPr lang="zh-CN" altLang="en-US" sz="4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48594" name="TextBox 8"/>
                <p:cNvSpPr txBox="1"/>
                <p:nvPr/>
              </p:nvSpPr>
              <p:spPr>
                <a:xfrm>
                  <a:off x="2345143" y="3142785"/>
                  <a:ext cx="1800200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92857" lnSpcReduction="20000"/>
                </a:bodyPr>
                <a:lstStyle/>
                <a:p>
                  <a:pPr algn="ctr"/>
                  <a:r>
                    <a:rPr lang="en-US" altLang="zh-CN" sz="1400" dirty="0">
                      <a:solidFill>
                        <a:schemeClr val="bg1"/>
                      </a:solidFill>
                    </a:rPr>
                    <a:t>CONTENTS</a:t>
                  </a:r>
                  <a:endParaRPr lang="en-US" altLang="zh-CN" sz="14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标题 1"/>
          <p:cNvSpPr>
            <a:spLocks noGrp="1"/>
          </p:cNvSpPr>
          <p:nvPr>
            <p:ph type="title" hasCustomPrompt="1"/>
          </p:nvPr>
        </p:nvSpPr>
        <p:spPr>
          <a:xfrm>
            <a:off x="241540" y="0"/>
            <a:ext cx="11701077" cy="465826"/>
          </a:xfrm>
        </p:spPr>
        <p:txBody>
          <a:bodyPr anchor="ctr" anchorCtr="0">
            <a:noAutofit/>
          </a:bodyPr>
          <a:lstStyle>
            <a:lvl1pPr algn="l">
              <a:defRPr sz="2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zh-CN" altLang="en-US" dirty="0" smtClean="0"/>
              <a:t>每节各个考点内容</a:t>
            </a:r>
            <a:endParaRPr lang="zh-CN" altLang="en-US" dirty="0"/>
          </a:p>
        </p:txBody>
      </p:sp>
      <p:sp>
        <p:nvSpPr>
          <p:cNvPr id="1048612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241540" y="534838"/>
            <a:ext cx="11701077" cy="59119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主文档内容</a:t>
            </a:r>
            <a:endParaRPr lang="zh-CN" altLang="en-US" dirty="0" smtClean="0"/>
          </a:p>
        </p:txBody>
      </p:sp>
      <p:sp>
        <p:nvSpPr>
          <p:cNvPr id="1048613" name="文本框 6">
            <a:hlinkClick r:id="rId2" action="ppaction://hlinksldjump"/>
          </p:cNvPr>
          <p:cNvSpPr txBox="1">
            <a:spLocks noChangeArrowheads="1"/>
          </p:cNvSpPr>
          <p:nvPr userDrawn="1"/>
        </p:nvSpPr>
        <p:spPr bwMode="auto">
          <a:xfrm>
            <a:off x="10071100" y="6511490"/>
            <a:ext cx="887413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 smtClean="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1400" b="1" dirty="0" smtClean="0">
              <a:solidFill>
                <a:srgbClr val="BFBF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14" name="动作按钮: 后退或前一项 7">
            <a:hlinkClick r:id="" action="ppaction://hlinkshowjump?jump=previousslide" highlightClick="1"/>
          </p:cNvPr>
          <p:cNvSpPr/>
          <p:nvPr userDrawn="1"/>
        </p:nvSpPr>
        <p:spPr>
          <a:xfrm>
            <a:off x="11042650" y="6513077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615" name="动作按钮: 前进或下一项 8">
            <a:hlinkClick r:id="" action="ppaction://hlinkshowjump?jump=nextslide" highlightClick="1"/>
          </p:cNvPr>
          <p:cNvSpPr/>
          <p:nvPr userDrawn="1"/>
        </p:nvSpPr>
        <p:spPr>
          <a:xfrm>
            <a:off x="11406188" y="6525777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616" name="动作按钮: 结束 9">
            <a:hlinkClick r:id="" action="ppaction://hlinkshowjump?jump=endshow" highlightClick="1"/>
          </p:cNvPr>
          <p:cNvSpPr/>
          <p:nvPr userDrawn="1"/>
        </p:nvSpPr>
        <p:spPr>
          <a:xfrm>
            <a:off x="11760200" y="6514665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cxnSp>
        <p:nvCxnSpPr>
          <p:cNvPr id="3145731" name="直接连接符 4"/>
          <p:cNvCxnSpPr/>
          <p:nvPr userDrawn="1"/>
        </p:nvCxnSpPr>
        <p:spPr>
          <a:xfrm>
            <a:off x="241540" y="465826"/>
            <a:ext cx="1170107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3.png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8E961-0A61-4EB6-98E7-EFE1458794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546D3-0A1B-4AD3-8423-C2D4F2A3C694}" type="slidenum">
              <a:rPr lang="zh-CN" altLang="en-US" smtClean="0"/>
            </a:fld>
            <a:endParaRPr lang="zh-CN" altLang="en-US"/>
          </a:p>
        </p:txBody>
      </p:sp>
      <p:pic>
        <p:nvPicPr>
          <p:cNvPr id="2097152" name="图片 6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3611" y="0"/>
            <a:ext cx="12188389" cy="6858000"/>
          </a:xfrm>
          <a:prstGeom prst="rect">
            <a:avLst/>
          </a:prstGeom>
        </p:spPr>
      </p:pic>
      <p:sp>
        <p:nvSpPr>
          <p:cNvPr id="1048581" name="文本框 7"/>
          <p:cNvSpPr txBox="1"/>
          <p:nvPr userDrawn="1"/>
        </p:nvSpPr>
        <p:spPr>
          <a:xfrm>
            <a:off x="432854" y="6501159"/>
            <a:ext cx="4279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82C8A1B-FD01-4FEC-BC4C-A4CD3B747067}" type="slidenum">
              <a:rPr lang="zh-CN" alt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582" name="矩形 8">
            <a:hlinkClick r:id="" action="ppaction://hlinkshowjump?jump=previousslide"/>
          </p:cNvPr>
          <p:cNvSpPr/>
          <p:nvPr userDrawn="1"/>
        </p:nvSpPr>
        <p:spPr>
          <a:xfrm>
            <a:off x="-1" y="6280397"/>
            <a:ext cx="459107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583" name="矩形 9">
            <a:hlinkClick r:id="" action="ppaction://hlinkshowjump?jump=nextslide"/>
          </p:cNvPr>
          <p:cNvSpPr/>
          <p:nvPr userDrawn="1"/>
        </p:nvSpPr>
        <p:spPr>
          <a:xfrm>
            <a:off x="834588" y="6280397"/>
            <a:ext cx="459107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92330" cy="687895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98145" y="1251585"/>
            <a:ext cx="90322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40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高考</a:t>
            </a:r>
            <a:r>
              <a:rPr lang="en-US" altLang="zh-CN" sz="40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3500</a:t>
            </a:r>
            <a:r>
              <a:rPr lang="zh-CN" altLang="en-US" sz="40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单词巧学巧记和精讲精练 </a:t>
            </a:r>
            <a:r>
              <a:rPr lang="en-US" altLang="zh-CN" sz="40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-9</a:t>
            </a:r>
            <a:endParaRPr lang="en-US" altLang="zh-CN" sz="4000" b="1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442200" y="4076065"/>
            <a:ext cx="46456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i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 </a:t>
            </a:r>
            <a:r>
              <a:rPr lang="zh-CN" altLang="en-US" sz="2800" b="1" i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结构法记单词  </a:t>
            </a:r>
            <a:r>
              <a:rPr lang="en-US" altLang="zh-CN" sz="2800" b="1" i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15-16</a:t>
            </a:r>
            <a:endParaRPr lang="en-US" altLang="zh-CN" sz="2800" b="1" i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056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person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057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007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pɜːsən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008" name="表格 6"/>
          <p:cNvGraphicFramePr>
            <a:graphicFrameLocks noGrp="1"/>
          </p:cNvGraphicFramePr>
          <p:nvPr/>
        </p:nvGraphicFramePr>
        <p:xfrm>
          <a:off x="6092078" y="1174398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per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每个＋儿子→人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need  one  or  two  persons  to  help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009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personal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pɜːsənl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010" name="表格 10"/>
          <p:cNvGraphicFramePr>
            <a:graphicFrameLocks noGrp="1"/>
          </p:cNvGraphicFramePr>
          <p:nvPr/>
        </p:nvGraphicFramePr>
        <p:xfrm>
          <a:off x="6092078" y="2902636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person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个人＋的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personal  affairs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011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9600"/>
                <a:gridCol w="34092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personally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pɜːsənəlɪ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012" name="表格 12"/>
          <p:cNvGraphicFramePr>
            <a:graphicFrameLocks noGrp="1"/>
          </p:cNvGraphicFramePr>
          <p:nvPr/>
        </p:nvGraphicFramePr>
        <p:xfrm>
          <a:off x="6092078" y="4629686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personal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ly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个人＋地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handle  a  problem  personally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]in  person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058" name="文本框 19"/>
          <p:cNvSpPr txBox="1"/>
          <p:nvPr/>
        </p:nvSpPr>
        <p:spPr>
          <a:xfrm>
            <a:off x="225987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人</a:t>
            </a:r>
            <a:r>
              <a:rPr lang="en-US" altLang="zh-CN" sz="2400" b="1" dirty="0"/>
              <a:t>(</a:t>
            </a:r>
            <a:r>
              <a:rPr lang="zh-CN" altLang="en-US" sz="2400" b="1" dirty="0"/>
              <a:t>男或女</a:t>
            </a:r>
            <a:r>
              <a:rPr lang="en-US" altLang="zh-CN" sz="2400" b="1" dirty="0"/>
              <a:t>)</a:t>
            </a:r>
            <a:endParaRPr lang="zh-CN" altLang="en-US" sz="2400" dirty="0"/>
          </a:p>
        </p:txBody>
      </p:sp>
      <p:sp>
        <p:nvSpPr>
          <p:cNvPr id="1051059" name="文本框 20"/>
          <p:cNvSpPr txBox="1"/>
          <p:nvPr/>
        </p:nvSpPr>
        <p:spPr>
          <a:xfrm>
            <a:off x="225987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个人的；私人的</a:t>
            </a:r>
            <a:endParaRPr lang="zh-CN" altLang="en-US" sz="2400" b="1" dirty="0"/>
          </a:p>
        </p:txBody>
      </p:sp>
      <p:sp>
        <p:nvSpPr>
          <p:cNvPr id="1051060" name="文本框 21"/>
          <p:cNvSpPr txBox="1"/>
          <p:nvPr/>
        </p:nvSpPr>
        <p:spPr>
          <a:xfrm>
            <a:off x="2271028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adv.</a:t>
            </a:r>
            <a:r>
              <a:rPr lang="zh-CN" altLang="en-US" sz="2400" b="1" dirty="0"/>
              <a:t>亲自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6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6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056" grpId="0"/>
      <p:bldP spid="1051057" grpId="0"/>
      <p:bldP spid="1051058" grpId="0"/>
      <p:bldP spid="1051059" grpId="0"/>
      <p:bldP spid="10510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061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person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062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013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14394"/>
                <a:gridCol w="281334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personality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pɜːsə'nælətɪ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014" name="表格 6"/>
          <p:cNvGraphicFramePr>
            <a:graphicFrameLocks noGrp="1"/>
          </p:cNvGraphicFramePr>
          <p:nvPr/>
        </p:nvGraphicFramePr>
        <p:xfrm>
          <a:off x="6092078" y="1174398"/>
          <a:ext cx="560081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630"/>
                <a:gridCol w="478518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person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ality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个人＋性质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pleasant  personality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015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01868"/>
                <a:gridCol w="282587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personnel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pɜːsə'nel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016" name="表格 10"/>
          <p:cNvGraphicFramePr>
            <a:graphicFrameLocks noGrp="1"/>
          </p:cNvGraphicFramePr>
          <p:nvPr/>
        </p:nvGraphicFramePr>
        <p:xfrm>
          <a:off x="6092078" y="2932149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pt-BR" altLang="zh-CN" sz="2400" dirty="0" smtClean="0">
                          <a:solidFill>
                            <a:schemeClr val="tx1"/>
                          </a:solidFill>
                        </a:rPr>
                        <a:t>person</a:t>
                      </a:r>
                      <a:r>
                        <a:rPr lang="zh-CN" altLang="pt-BR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pt-BR" altLang="zh-CN" sz="2400" dirty="0" smtClean="0">
                          <a:solidFill>
                            <a:schemeClr val="tx1"/>
                          </a:solidFill>
                        </a:rPr>
                        <a:t>nel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个人＋人→众人→</a:t>
                      </a:r>
                      <a:endParaRPr lang="en-US" altLang="zh-CN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全体人员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063" name="文本框 19"/>
          <p:cNvSpPr txBox="1"/>
          <p:nvPr/>
        </p:nvSpPr>
        <p:spPr>
          <a:xfrm>
            <a:off x="2873647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个性，性格</a:t>
            </a:r>
            <a:endParaRPr lang="zh-CN" altLang="en-US" sz="2400" dirty="0"/>
          </a:p>
        </p:txBody>
      </p:sp>
      <p:sp>
        <p:nvSpPr>
          <p:cNvPr id="1051064" name="文本框 20"/>
          <p:cNvSpPr txBox="1"/>
          <p:nvPr/>
        </p:nvSpPr>
        <p:spPr>
          <a:xfrm>
            <a:off x="2873647" y="334343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全体人员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061" grpId="0"/>
      <p:bldP spid="1051062" grpId="0"/>
      <p:bldP spid="1051063" grpId="0"/>
      <p:bldP spid="105106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065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persuade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066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017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persuade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pə'sweɪd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018" name="表格 6"/>
          <p:cNvGraphicFramePr>
            <a:graphicFrameLocks noGrp="1"/>
          </p:cNvGraphicFramePr>
          <p:nvPr/>
        </p:nvGraphicFramePr>
        <p:xfrm>
          <a:off x="6092078" y="1010186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persuade  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sb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to  do  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sth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019" name="表格 9"/>
          <p:cNvGraphicFramePr>
            <a:graphicFrameLocks noGrp="1"/>
          </p:cNvGraphicFramePr>
          <p:nvPr/>
        </p:nvGraphicFramePr>
        <p:xfrm>
          <a:off x="241540" y="299044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45182"/>
                <a:gridCol w="318255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persuasion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pə'sweɪʒən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020" name="表格 10"/>
          <p:cNvGraphicFramePr>
            <a:graphicFrameLocks noGrp="1"/>
          </p:cNvGraphicFramePr>
          <p:nvPr/>
        </p:nvGraphicFramePr>
        <p:xfrm>
          <a:off x="6092078" y="3033882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persua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(de)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sion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劝服＋名词后缀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 skills  in  persuasion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067" name="文本框 19"/>
          <p:cNvSpPr txBox="1"/>
          <p:nvPr/>
        </p:nvSpPr>
        <p:spPr>
          <a:xfrm>
            <a:off x="2538650" y="1608641"/>
            <a:ext cx="3130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</a:t>
            </a:r>
            <a:r>
              <a:rPr lang="en-US" altLang="zh-CN" sz="2400" b="1" dirty="0" err="1"/>
              <a:t>.</a:t>
            </a:r>
            <a:r>
              <a:rPr lang="zh-CN" altLang="en-US" sz="2400" b="1" dirty="0"/>
              <a:t>劝服，说服</a:t>
            </a:r>
            <a:endParaRPr lang="zh-CN" altLang="en-US" sz="2400" dirty="0"/>
          </a:p>
        </p:txBody>
      </p:sp>
      <p:sp>
        <p:nvSpPr>
          <p:cNvPr id="1051068" name="文本框 20"/>
          <p:cNvSpPr txBox="1"/>
          <p:nvPr/>
        </p:nvSpPr>
        <p:spPr>
          <a:xfrm>
            <a:off x="2538650" y="3466097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劝说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065" grpId="0"/>
      <p:bldP spid="1051066" grpId="0"/>
      <p:bldP spid="1051067" grpId="0"/>
      <p:bldP spid="105106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069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philosophy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070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021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14394"/>
                <a:gridCol w="281334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philosophy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fɪ'lɒsəfɪ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022" name="表格 6"/>
          <p:cNvGraphicFramePr>
            <a:graphicFrameLocks noGrp="1"/>
          </p:cNvGraphicFramePr>
          <p:nvPr/>
        </p:nvGraphicFramePr>
        <p:xfrm>
          <a:off x="6092078" y="1174398"/>
          <a:ext cx="560081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630"/>
                <a:gridCol w="478518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philo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sophy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爱＋智慧→哲学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major  in  philosophy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023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01868"/>
                <a:gridCol w="282587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philosopher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fɪ'lɒsəfə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024" name="表格 10"/>
          <p:cNvGraphicFramePr>
            <a:graphicFrameLocks noGrp="1"/>
          </p:cNvGraphicFramePr>
          <p:nvPr/>
        </p:nvGraphicFramePr>
        <p:xfrm>
          <a:off x="6092078" y="2907097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pt-BR" altLang="zh-CN" sz="2400" dirty="0" smtClean="0">
                          <a:solidFill>
                            <a:schemeClr val="tx1"/>
                          </a:solidFill>
                        </a:rPr>
                        <a:t>philosoph(y)</a:t>
                      </a:r>
                      <a:r>
                        <a:rPr lang="zh-CN" altLang="pt-BR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pt-BR" altLang="zh-CN" sz="2400" dirty="0" smtClean="0">
                          <a:solidFill>
                            <a:schemeClr val="tx1"/>
                          </a:solidFill>
                        </a:rPr>
                        <a:t>er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哲学＋人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  ancient  Greek  philosopher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071" name="文本框 19"/>
          <p:cNvSpPr txBox="1"/>
          <p:nvPr/>
        </p:nvSpPr>
        <p:spPr>
          <a:xfrm>
            <a:off x="2873647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哲学</a:t>
            </a:r>
            <a:endParaRPr lang="zh-CN" altLang="en-US" sz="2400" dirty="0"/>
          </a:p>
        </p:txBody>
      </p:sp>
      <p:sp>
        <p:nvSpPr>
          <p:cNvPr id="1051072" name="文本框 20"/>
          <p:cNvSpPr txBox="1"/>
          <p:nvPr/>
        </p:nvSpPr>
        <p:spPr>
          <a:xfrm>
            <a:off x="2873647" y="334343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哲学家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069" grpId="0"/>
      <p:bldP spid="1051070" grpId="0"/>
      <p:bldP spid="1051071" grpId="0"/>
      <p:bldP spid="105107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073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physical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074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025" name="表格 5"/>
          <p:cNvGraphicFramePr>
            <a:graphicFrameLocks noGrp="1"/>
          </p:cNvGraphicFramePr>
          <p:nvPr/>
        </p:nvGraphicFramePr>
        <p:xfrm>
          <a:off x="241540" y="74585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11367"/>
                <a:gridCol w="3316373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physical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fɪzɪkl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026" name="表格 6"/>
          <p:cNvGraphicFramePr>
            <a:graphicFrameLocks noGrp="1"/>
          </p:cNvGraphicFramePr>
          <p:nvPr/>
        </p:nvGraphicFramePr>
        <p:xfrm>
          <a:off x="241540" y="1824492"/>
          <a:ext cx="563045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7786"/>
                <a:gridCol w="484266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physical  health  and  mental  health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027" name="表格 7"/>
          <p:cNvGraphicFramePr>
            <a:graphicFrameLocks noGrp="1"/>
          </p:cNvGraphicFramePr>
          <p:nvPr/>
        </p:nvGraphicFramePr>
        <p:xfrm>
          <a:off x="241540" y="328674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8997"/>
                <a:gridCol w="3048743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physics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fɪzɪks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028" name="表格 8"/>
          <p:cNvGraphicFramePr>
            <a:graphicFrameLocks noGrp="1"/>
          </p:cNvGraphicFramePr>
          <p:nvPr/>
        </p:nvGraphicFramePr>
        <p:xfrm>
          <a:off x="241540" y="431992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phys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(i)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ics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物理＋学科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specialize  in  physics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029" name="表格 9"/>
          <p:cNvGraphicFramePr>
            <a:graphicFrameLocks noGrp="1"/>
          </p:cNvGraphicFramePr>
          <p:nvPr/>
        </p:nvGraphicFramePr>
        <p:xfrm>
          <a:off x="6514877" y="74585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32909"/>
                <a:gridCol w="3094831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physicist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fɪzɪsɪst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030" name="表格 10"/>
          <p:cNvGraphicFramePr>
            <a:graphicFrameLocks noGrp="1"/>
          </p:cNvGraphicFramePr>
          <p:nvPr/>
        </p:nvGraphicFramePr>
        <p:xfrm>
          <a:off x="6514877" y="1775220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physic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ist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物理的＋专家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 physicist  who  won  a  Nobel Prize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031" name="表格 11"/>
          <p:cNvGraphicFramePr>
            <a:graphicFrameLocks noGrp="1"/>
          </p:cNvGraphicFramePr>
          <p:nvPr/>
        </p:nvGraphicFramePr>
        <p:xfrm>
          <a:off x="6514877" y="3286740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50343"/>
                <a:gridCol w="307845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physician</a:t>
                      </a:r>
                      <a:endParaRPr lang="zh-CN" altLang="en-US" sz="28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fɪ'zɪʃən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en-US" altLang="zh-CN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032" name="表格 12"/>
          <p:cNvGraphicFramePr>
            <a:graphicFrameLocks noGrp="1"/>
          </p:cNvGraphicFramePr>
          <p:nvPr/>
        </p:nvGraphicFramePr>
        <p:xfrm>
          <a:off x="6514877" y="4264167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physic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ian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身体的＋人→管身体的人→内科医生　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关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]musician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075" name="文本框 19"/>
          <p:cNvSpPr txBox="1"/>
          <p:nvPr/>
        </p:nvSpPr>
        <p:spPr>
          <a:xfrm>
            <a:off x="2358322" y="1247101"/>
            <a:ext cx="3683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身体的；物理的</a:t>
            </a:r>
            <a:endParaRPr lang="zh-CN" altLang="en-US" sz="2400" dirty="0"/>
          </a:p>
        </p:txBody>
      </p:sp>
      <p:sp>
        <p:nvSpPr>
          <p:cNvPr id="1051076" name="文本框 20"/>
          <p:cNvSpPr txBox="1"/>
          <p:nvPr/>
        </p:nvSpPr>
        <p:spPr>
          <a:xfrm>
            <a:off x="2618621" y="379234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物理学</a:t>
            </a:r>
            <a:endParaRPr lang="zh-CN" altLang="en-US" sz="2400" b="1" dirty="0"/>
          </a:p>
        </p:txBody>
      </p:sp>
      <p:sp>
        <p:nvSpPr>
          <p:cNvPr id="1051077" name="文本框 22"/>
          <p:cNvSpPr txBox="1"/>
          <p:nvPr/>
        </p:nvSpPr>
        <p:spPr>
          <a:xfrm>
            <a:off x="8918083" y="1223693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物理学家</a:t>
            </a:r>
            <a:endParaRPr lang="zh-CN" altLang="en-US" sz="2400" dirty="0"/>
          </a:p>
        </p:txBody>
      </p:sp>
      <p:sp>
        <p:nvSpPr>
          <p:cNvPr id="1051078" name="文本框 23"/>
          <p:cNvSpPr txBox="1"/>
          <p:nvPr/>
        </p:nvSpPr>
        <p:spPr>
          <a:xfrm>
            <a:off x="8802172" y="3766220"/>
            <a:ext cx="3510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内科医生</a:t>
            </a:r>
            <a:endParaRPr lang="en-US" altLang="zh-C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6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6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96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5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96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073" grpId="0"/>
      <p:bldP spid="1051074" grpId="0"/>
      <p:bldP spid="1051075" grpId="0"/>
      <p:bldP spid="1051076" grpId="0"/>
      <p:bldP spid="1051077" grpId="0"/>
      <p:bldP spid="105107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079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place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080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033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pleɪs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034" name="表格 6"/>
          <p:cNvGraphicFramePr>
            <a:graphicFrameLocks noGrp="1"/>
          </p:cNvGraphicFramePr>
          <p:nvPr/>
        </p:nvGraphicFramePr>
        <p:xfrm>
          <a:off x="6092078" y="93640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travel  to  a  sacred  place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035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replace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rɪ'pleɪs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036" name="表格 10"/>
          <p:cNvGraphicFramePr>
            <a:graphicFrameLocks noGrp="1"/>
          </p:cNvGraphicFramePr>
          <p:nvPr/>
        </p:nvGraphicFramePr>
        <p:xfrm>
          <a:off x="6092078" y="2840006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re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place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重复＋放置→替代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replace  an  old  chair  with  a  new one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037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9600"/>
                <a:gridCol w="34092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palace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pæləs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038" name="表格 12"/>
          <p:cNvGraphicFramePr>
            <a:graphicFrameLocks noGrp="1"/>
          </p:cNvGraphicFramePr>
          <p:nvPr/>
        </p:nvGraphicFramePr>
        <p:xfrm>
          <a:off x="6092078" y="4379166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place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中有表示一流的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，第一流的地方当数“宫殿”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 Summer  Palace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081" name="文本框 19"/>
          <p:cNvSpPr txBox="1"/>
          <p:nvPr/>
        </p:nvSpPr>
        <p:spPr>
          <a:xfrm>
            <a:off x="225987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 smtClean="0"/>
              <a:t>地方  </a:t>
            </a:r>
            <a:r>
              <a:rPr lang="en-US" altLang="zh-CN" sz="2400" b="1" i="1" dirty="0" err="1" smtClean="0"/>
              <a:t>vt</a:t>
            </a:r>
            <a:r>
              <a:rPr lang="en-US" altLang="zh-CN" sz="2400" b="1" i="1" dirty="0" err="1"/>
              <a:t>.</a:t>
            </a:r>
            <a:r>
              <a:rPr lang="zh-CN" altLang="en-US" sz="2400" b="1" dirty="0"/>
              <a:t>放置</a:t>
            </a:r>
            <a:endParaRPr lang="zh-CN" altLang="en-US" sz="2400" dirty="0"/>
          </a:p>
        </p:txBody>
      </p:sp>
      <p:sp>
        <p:nvSpPr>
          <p:cNvPr id="1051082" name="文本框 20"/>
          <p:cNvSpPr txBox="1"/>
          <p:nvPr/>
        </p:nvSpPr>
        <p:spPr>
          <a:xfrm>
            <a:off x="225987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zh-CN" altLang="en-US" sz="2400" b="1" dirty="0"/>
              <a:t>替代，替换</a:t>
            </a:r>
            <a:endParaRPr lang="zh-CN" altLang="en-US" sz="2400" b="1" dirty="0"/>
          </a:p>
        </p:txBody>
      </p:sp>
      <p:sp>
        <p:nvSpPr>
          <p:cNvPr id="1051083" name="文本框 21"/>
          <p:cNvSpPr txBox="1"/>
          <p:nvPr/>
        </p:nvSpPr>
        <p:spPr>
          <a:xfrm>
            <a:off x="2271028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宫殿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6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6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079" grpId="0"/>
      <p:bldP spid="1051080" grpId="0"/>
      <p:bldP spid="1051081" grpId="0"/>
      <p:bldP spid="1051082" grpId="0"/>
      <p:bldP spid="105108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084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plain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085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039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plain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pleɪn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040" name="表格 6"/>
          <p:cNvGraphicFramePr>
            <a:graphicFrameLocks noGrp="1"/>
          </p:cNvGraphicFramePr>
          <p:nvPr/>
        </p:nvGraphicFramePr>
        <p:xfrm>
          <a:off x="6092078" y="1196703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 Northeast  Plain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041" name="表格 9"/>
          <p:cNvGraphicFramePr>
            <a:graphicFrameLocks noGrp="1"/>
          </p:cNvGraphicFramePr>
          <p:nvPr/>
        </p:nvGraphicFramePr>
        <p:xfrm>
          <a:off x="241540" y="286778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56333"/>
                <a:gridCol w="317140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explain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ɪk'spleɪn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042" name="表格 10"/>
          <p:cNvGraphicFramePr>
            <a:graphicFrameLocks noGrp="1"/>
          </p:cNvGraphicFramePr>
          <p:nvPr/>
        </p:nvGraphicFramePr>
        <p:xfrm>
          <a:off x="6048011" y="2577697"/>
          <a:ext cx="5563767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77334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ex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plain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向外＋清楚→向外讲清楚→解释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explain  a  new  regulation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086" name="文本框 19"/>
          <p:cNvSpPr txBox="1"/>
          <p:nvPr/>
        </p:nvSpPr>
        <p:spPr>
          <a:xfrm>
            <a:off x="2538649" y="1608641"/>
            <a:ext cx="3362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平原</a:t>
            </a:r>
            <a:r>
              <a:rPr lang="en-US" altLang="zh-CN" sz="2400" b="1" i="1" dirty="0"/>
              <a:t>adj.</a:t>
            </a:r>
            <a:r>
              <a:rPr lang="zh-CN" altLang="en-US" sz="2400" b="1" dirty="0"/>
              <a:t>清楚的</a:t>
            </a:r>
            <a:endParaRPr lang="zh-CN" altLang="en-US" sz="2400" dirty="0"/>
          </a:p>
        </p:txBody>
      </p:sp>
      <p:sp>
        <p:nvSpPr>
          <p:cNvPr id="1051087" name="文本框 20"/>
          <p:cNvSpPr txBox="1"/>
          <p:nvPr/>
        </p:nvSpPr>
        <p:spPr>
          <a:xfrm>
            <a:off x="2530708" y="334343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解释</a:t>
            </a:r>
            <a:endParaRPr lang="zh-CN" altLang="en-US" sz="2400" b="1" dirty="0"/>
          </a:p>
        </p:txBody>
      </p:sp>
      <p:graphicFrame>
        <p:nvGraphicFramePr>
          <p:cNvPr id="4196043" name="表格 11"/>
          <p:cNvGraphicFramePr>
            <a:graphicFrameLocks noGrp="1"/>
          </p:cNvGraphicFramePr>
          <p:nvPr/>
        </p:nvGraphicFramePr>
        <p:xfrm>
          <a:off x="260128" y="452559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82864"/>
                <a:gridCol w="304487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explanation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eksplə'neɪʃən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044" name="表格 12"/>
          <p:cNvGraphicFramePr>
            <a:graphicFrameLocks noGrp="1"/>
          </p:cNvGraphicFramePr>
          <p:nvPr/>
        </p:nvGraphicFramePr>
        <p:xfrm>
          <a:off x="6110666" y="4542302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expla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(i)n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ation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解释＋后缀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make  an  explanation  about  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sth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088" name="文本框 13"/>
          <p:cNvSpPr txBox="1"/>
          <p:nvPr/>
        </p:nvSpPr>
        <p:spPr>
          <a:xfrm>
            <a:off x="2599400" y="500124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解释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6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1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6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084" grpId="0"/>
      <p:bldP spid="1051085" grpId="0"/>
      <p:bldP spid="1051086" grpId="0"/>
      <p:bldP spid="1051087" grpId="0"/>
      <p:bldP spid="105108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089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plane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090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045" name="表格 4"/>
          <p:cNvGraphicFramePr>
            <a:graphicFrameLocks noGrp="1"/>
          </p:cNvGraphicFramePr>
          <p:nvPr/>
        </p:nvGraphicFramePr>
        <p:xfrm>
          <a:off x="241540" y="1165781"/>
          <a:ext cx="5427740" cy="1219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14394"/>
                <a:gridCol w="281334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pleɪn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046" name="表格 6"/>
          <p:cNvGraphicFramePr>
            <a:graphicFrameLocks noGrp="1"/>
          </p:cNvGraphicFramePr>
          <p:nvPr/>
        </p:nvGraphicFramePr>
        <p:xfrm>
          <a:off x="6092078" y="1174398"/>
          <a:ext cx="560081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630"/>
                <a:gridCol w="478518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travel  by  plane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]aircraft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047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01868"/>
                <a:gridCol w="282587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planet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plænɪt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048" name="表格 10"/>
          <p:cNvGraphicFramePr>
            <a:graphicFrameLocks noGrp="1"/>
          </p:cNvGraphicFramePr>
          <p:nvPr/>
        </p:nvGraphicFramePr>
        <p:xfrm>
          <a:off x="6092078" y="2706681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pt-BR" altLang="zh-CN" sz="2400" dirty="0" smtClean="0">
                          <a:solidFill>
                            <a:schemeClr val="tx1"/>
                          </a:solidFill>
                        </a:rPr>
                        <a:t>plane</a:t>
                      </a:r>
                      <a:r>
                        <a:rPr lang="zh-CN" altLang="pt-BR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pt-BR" altLang="zh-CN" sz="2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飞机＋走→去各“星球”要乘飞机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discover  a  new  planet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091" name="文本框 19"/>
          <p:cNvSpPr txBox="1"/>
          <p:nvPr/>
        </p:nvSpPr>
        <p:spPr>
          <a:xfrm>
            <a:off x="2873647" y="1642094"/>
            <a:ext cx="3370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(</a:t>
            </a:r>
            <a:r>
              <a:rPr lang="zh-CN" altLang="en-US" sz="2400" b="1" dirty="0"/>
              <a:t>＝</a:t>
            </a:r>
            <a:r>
              <a:rPr lang="en-US" altLang="zh-CN" sz="2400" b="1" dirty="0"/>
              <a:t>airplane</a:t>
            </a:r>
            <a:r>
              <a:rPr lang="zh-CN" altLang="en-US" sz="2400" b="1" dirty="0"/>
              <a:t>，</a:t>
            </a:r>
            <a:r>
              <a:rPr lang="en-US" altLang="zh-CN" sz="2400" b="1" dirty="0" err="1"/>
              <a:t>aeroplane</a:t>
            </a:r>
            <a:r>
              <a:rPr lang="en-US" altLang="zh-CN" sz="2400" b="1" dirty="0"/>
              <a:t>)</a:t>
            </a:r>
            <a:r>
              <a:rPr lang="en-US" altLang="zh-CN" sz="2400" b="1" i="1" dirty="0"/>
              <a:t>n.</a:t>
            </a:r>
            <a:r>
              <a:rPr lang="zh-CN" altLang="en-US" sz="2400" b="1" dirty="0"/>
              <a:t>飞机</a:t>
            </a:r>
            <a:endParaRPr lang="zh-CN" altLang="en-US" sz="2400" dirty="0"/>
          </a:p>
        </p:txBody>
      </p:sp>
      <p:sp>
        <p:nvSpPr>
          <p:cNvPr id="1051092" name="文本框 20"/>
          <p:cNvSpPr txBox="1"/>
          <p:nvPr/>
        </p:nvSpPr>
        <p:spPr>
          <a:xfrm>
            <a:off x="2873647" y="334343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星球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089" grpId="0"/>
      <p:bldP spid="1051090" grpId="0"/>
      <p:bldP spid="1051091" grpId="0"/>
      <p:bldP spid="105109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093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094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049" name="表格 5"/>
          <p:cNvGraphicFramePr>
            <a:graphicFrameLocks noGrp="1"/>
          </p:cNvGraphicFramePr>
          <p:nvPr/>
        </p:nvGraphicFramePr>
        <p:xfrm>
          <a:off x="241540" y="74585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11367"/>
                <a:gridCol w="3316373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please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pliːz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050" name="表格 6"/>
          <p:cNvGraphicFramePr>
            <a:graphicFrameLocks noGrp="1"/>
          </p:cNvGraphicFramePr>
          <p:nvPr/>
        </p:nvGraphicFramePr>
        <p:xfrm>
          <a:off x="241540" y="1824492"/>
          <a:ext cx="539169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380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try  to  please  everyone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051" name="表格 7"/>
          <p:cNvGraphicFramePr>
            <a:graphicFrameLocks noGrp="1"/>
          </p:cNvGraphicFramePr>
          <p:nvPr/>
        </p:nvGraphicFramePr>
        <p:xfrm>
          <a:off x="241540" y="328674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8997"/>
                <a:gridCol w="3048743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pleased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pliːzd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052" name="表格 8"/>
          <p:cNvGraphicFramePr>
            <a:graphicFrameLocks noGrp="1"/>
          </p:cNvGraphicFramePr>
          <p:nvPr/>
        </p:nvGraphicFramePr>
        <p:xfrm>
          <a:off x="241540" y="4319925"/>
          <a:ext cx="563045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8400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please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使高兴＋的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  pleased  to  meet  an  old  friend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053" name="表格 9"/>
          <p:cNvGraphicFramePr>
            <a:graphicFrameLocks noGrp="1"/>
          </p:cNvGraphicFramePr>
          <p:nvPr/>
        </p:nvGraphicFramePr>
        <p:xfrm>
          <a:off x="6514877" y="74585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32909"/>
                <a:gridCol w="3094831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pleasure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pleʒə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054" name="表格 10"/>
          <p:cNvGraphicFramePr>
            <a:graphicFrameLocks noGrp="1"/>
          </p:cNvGraphicFramePr>
          <p:nvPr/>
        </p:nvGraphicFramePr>
        <p:xfrm>
          <a:off x="6514877" y="1775220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pleas(e)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ure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使高兴＋名词后缀→愉快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take  pleasure  in  doing  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sth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055" name="表格 11"/>
          <p:cNvGraphicFramePr>
            <a:graphicFrameLocks noGrp="1"/>
          </p:cNvGraphicFramePr>
          <p:nvPr/>
        </p:nvGraphicFramePr>
        <p:xfrm>
          <a:off x="6514877" y="3286740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50343"/>
                <a:gridCol w="307845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pleasant</a:t>
                      </a:r>
                      <a:endParaRPr lang="zh-CN" altLang="en-US" sz="28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plezənt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en-US" altLang="zh-CN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056" name="表格 12"/>
          <p:cNvGraphicFramePr>
            <a:graphicFrameLocks noGrp="1"/>
          </p:cNvGraphicFramePr>
          <p:nvPr/>
        </p:nvGraphicFramePr>
        <p:xfrm>
          <a:off x="6514877" y="4264167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pleas(e)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ant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使高兴＋的→令人愉快的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pleasant  climate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095" name="文本框 19"/>
          <p:cNvSpPr txBox="1"/>
          <p:nvPr/>
        </p:nvSpPr>
        <p:spPr>
          <a:xfrm>
            <a:off x="2358322" y="1247101"/>
            <a:ext cx="3683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vi.</a:t>
            </a:r>
            <a:r>
              <a:rPr lang="zh-CN" altLang="en-US" sz="2400" b="1" dirty="0" smtClean="0"/>
              <a:t>请  </a:t>
            </a:r>
            <a:r>
              <a:rPr lang="en-US" altLang="zh-CN" sz="2400" b="1" i="1" dirty="0" err="1" smtClean="0"/>
              <a:t>vt</a:t>
            </a:r>
            <a:r>
              <a:rPr lang="en-US" altLang="zh-CN" sz="2400" b="1" i="1" dirty="0" err="1"/>
              <a:t>.</a:t>
            </a:r>
            <a:r>
              <a:rPr lang="zh-CN" altLang="en-US" sz="2400" b="1" dirty="0"/>
              <a:t>使高兴</a:t>
            </a:r>
            <a:endParaRPr lang="zh-CN" altLang="en-US" sz="2400" dirty="0"/>
          </a:p>
        </p:txBody>
      </p:sp>
      <p:sp>
        <p:nvSpPr>
          <p:cNvPr id="1051096" name="文本框 20"/>
          <p:cNvSpPr txBox="1"/>
          <p:nvPr/>
        </p:nvSpPr>
        <p:spPr>
          <a:xfrm>
            <a:off x="2618621" y="379234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高兴的</a:t>
            </a:r>
            <a:endParaRPr lang="zh-CN" altLang="en-US" sz="2400" b="1" dirty="0"/>
          </a:p>
        </p:txBody>
      </p:sp>
      <p:sp>
        <p:nvSpPr>
          <p:cNvPr id="1051097" name="文本框 22"/>
          <p:cNvSpPr txBox="1"/>
          <p:nvPr/>
        </p:nvSpPr>
        <p:spPr>
          <a:xfrm>
            <a:off x="8918083" y="1223693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愉快</a:t>
            </a:r>
            <a:endParaRPr lang="zh-CN" altLang="en-US" sz="2400" dirty="0"/>
          </a:p>
        </p:txBody>
      </p:sp>
      <p:sp>
        <p:nvSpPr>
          <p:cNvPr id="1051098" name="文本框 23"/>
          <p:cNvSpPr txBox="1"/>
          <p:nvPr/>
        </p:nvSpPr>
        <p:spPr>
          <a:xfrm>
            <a:off x="8802172" y="3766220"/>
            <a:ext cx="3510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令人愉快的</a:t>
            </a:r>
            <a:endParaRPr lang="en-US" altLang="zh-C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6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1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6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96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51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96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093" grpId="0"/>
      <p:bldP spid="1051094" grpId="0"/>
      <p:bldP spid="1051095" grpId="0"/>
      <p:bldP spid="1051096" grpId="0"/>
      <p:bldP spid="1051097" grpId="0"/>
      <p:bldP spid="105109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099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point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100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057" name="表格 4"/>
          <p:cNvGraphicFramePr>
            <a:graphicFrameLocks noGrp="1"/>
          </p:cNvGraphicFramePr>
          <p:nvPr/>
        </p:nvGraphicFramePr>
        <p:xfrm>
          <a:off x="241540" y="1165781"/>
          <a:ext cx="5427740" cy="1219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point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pɔɪnt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058" name="表格 6"/>
          <p:cNvGraphicFramePr>
            <a:graphicFrameLocks noGrp="1"/>
          </p:cNvGraphicFramePr>
          <p:nvPr/>
        </p:nvGraphicFramePr>
        <p:xfrm>
          <a:off x="6092078" y="113682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three  point  one  four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059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appoint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ə'pɔɪnt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060" name="表格 10"/>
          <p:cNvGraphicFramePr>
            <a:graphicFrameLocks noGrp="1"/>
          </p:cNvGraphicFramePr>
          <p:nvPr/>
        </p:nvGraphicFramePr>
        <p:xfrm>
          <a:off x="6092078" y="2739798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ap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point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加强＋指向→指任某人当官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appoint  Jane  to  be  monitor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061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01452"/>
                <a:gridCol w="302734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appointment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ə'pɔɪntmənt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062" name="表格 12"/>
          <p:cNvGraphicFramePr>
            <a:graphicFrameLocks noGrp="1"/>
          </p:cNvGraphicFramePr>
          <p:nvPr/>
        </p:nvGraphicFramePr>
        <p:xfrm>
          <a:off x="6092078" y="4629686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appoint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ment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任命＋后缀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  appointment  with  Mary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101" name="文本框 19"/>
          <p:cNvSpPr txBox="1"/>
          <p:nvPr/>
        </p:nvSpPr>
        <p:spPr>
          <a:xfrm>
            <a:off x="2259873" y="1642094"/>
            <a:ext cx="3370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点；小数点；</a:t>
            </a:r>
            <a:r>
              <a:rPr lang="zh-CN" altLang="en-US" sz="2400" b="1" dirty="0" smtClean="0"/>
              <a:t>分数</a:t>
            </a:r>
            <a:endParaRPr lang="en-US" altLang="zh-CN" sz="2400" b="1" dirty="0" smtClean="0"/>
          </a:p>
          <a:p>
            <a:r>
              <a:rPr lang="en-US" altLang="zh-CN" sz="2400" b="1" i="1" dirty="0" smtClean="0"/>
              <a:t>v</a:t>
            </a:r>
            <a:r>
              <a:rPr lang="en-US" altLang="zh-CN" sz="2400" b="1" i="1" dirty="0"/>
              <a:t>.</a:t>
            </a:r>
            <a:r>
              <a:rPr lang="zh-CN" altLang="en-US" sz="2400" b="1" dirty="0"/>
              <a:t>指向</a:t>
            </a:r>
            <a:endParaRPr lang="zh-CN" altLang="en-US" sz="2400" dirty="0"/>
          </a:p>
        </p:txBody>
      </p:sp>
      <p:sp>
        <p:nvSpPr>
          <p:cNvPr id="1051102" name="文本框 20"/>
          <p:cNvSpPr txBox="1"/>
          <p:nvPr/>
        </p:nvSpPr>
        <p:spPr>
          <a:xfrm>
            <a:off x="225987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</a:t>
            </a:r>
            <a:r>
              <a:rPr lang="en-US" altLang="zh-CN" sz="2400" b="1" dirty="0" err="1"/>
              <a:t>.</a:t>
            </a:r>
            <a:r>
              <a:rPr lang="zh-CN" altLang="en-US" sz="2400" b="1" dirty="0"/>
              <a:t>任命</a:t>
            </a:r>
            <a:endParaRPr lang="zh-CN" altLang="en-US" sz="2400" b="1" dirty="0"/>
          </a:p>
        </p:txBody>
      </p:sp>
      <p:sp>
        <p:nvSpPr>
          <p:cNvPr id="1051103" name="文本框 21"/>
          <p:cNvSpPr txBox="1"/>
          <p:nvPr/>
        </p:nvSpPr>
        <p:spPr>
          <a:xfrm>
            <a:off x="2634282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任命；约会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6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1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6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099" grpId="0"/>
      <p:bldP spid="1051100" grpId="0"/>
      <p:bldP spid="1051101" grpId="0"/>
      <p:bldP spid="1051102" grpId="0"/>
      <p:bldP spid="105110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017" name="标题 1"/>
          <p:cNvSpPr>
            <a:spLocks noGrp="1"/>
          </p:cNvSpPr>
          <p:nvPr>
            <p:ph type="title"/>
          </p:nvPr>
        </p:nvSpPr>
        <p:spPr>
          <a:xfrm>
            <a:off x="838333" y="4566"/>
            <a:ext cx="10515600" cy="771087"/>
          </a:xfrm>
        </p:spPr>
        <p:txBody>
          <a:bodyPr>
            <a:normAutofit/>
          </a:bodyPr>
          <a:lstStyle/>
          <a:p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结构法记单词</a:t>
            </a: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-15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018" name="Diamond 11"/>
          <p:cNvSpPr/>
          <p:nvPr/>
        </p:nvSpPr>
        <p:spPr bwMode="auto">
          <a:xfrm>
            <a:off x="2765322" y="2010806"/>
            <a:ext cx="739798" cy="739797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en-US" altLang="zh-CN" sz="24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51019" name="Diamond 12"/>
          <p:cNvSpPr/>
          <p:nvPr/>
        </p:nvSpPr>
        <p:spPr bwMode="auto">
          <a:xfrm>
            <a:off x="2765322" y="4476011"/>
            <a:ext cx="739798" cy="739797"/>
          </a:xfrm>
          <a:prstGeom prst="diamond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en-US" altLang="zh-CN" sz="24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1628" name="Group 22"/>
          <p:cNvGrpSpPr/>
          <p:nvPr/>
        </p:nvGrpSpPr>
        <p:grpSpPr>
          <a:xfrm>
            <a:off x="3582972" y="965609"/>
            <a:ext cx="8304227" cy="2758763"/>
            <a:chOff x="3943833" y="-122048"/>
            <a:chExt cx="8193673" cy="2068907"/>
          </a:xfrm>
        </p:grpSpPr>
        <p:sp>
          <p:nvSpPr>
            <p:cNvPr id="1051020" name="TextBox 23"/>
            <p:cNvSpPr txBox="1"/>
            <p:nvPr/>
          </p:nvSpPr>
          <p:spPr>
            <a:xfrm>
              <a:off x="3943833" y="-55144"/>
              <a:ext cx="3005472" cy="2002003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r>
                <a:rPr lang="zh-CN" altLang="en-US" sz="2400" b="1" dirty="0" smtClean="0">
                  <a:solidFill>
                    <a:schemeClr val="accent2">
                      <a:lumMod val="100000"/>
                    </a:schemeClr>
                  </a:solidFill>
                </a:rPr>
                <a:t>高考词汇精讲</a:t>
              </a:r>
              <a:endParaRPr lang="zh-CN" altLang="en-US" sz="2400" b="1" dirty="0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051021" name="TextBox 24"/>
            <p:cNvSpPr txBox="1"/>
            <p:nvPr/>
          </p:nvSpPr>
          <p:spPr>
            <a:xfrm>
              <a:off x="6949305" y="-122048"/>
              <a:ext cx="5188201" cy="2002003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depart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pass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per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people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person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persuade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philosophy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physical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place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plain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plane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please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point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记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political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629" name="Group 25"/>
          <p:cNvGrpSpPr/>
          <p:nvPr/>
        </p:nvGrpSpPr>
        <p:grpSpPr>
          <a:xfrm>
            <a:off x="3582972" y="3892034"/>
            <a:ext cx="8304228" cy="2163080"/>
            <a:chOff x="3943835" y="76699"/>
            <a:chExt cx="8193672" cy="1852422"/>
          </a:xfrm>
        </p:grpSpPr>
        <p:sp>
          <p:nvSpPr>
            <p:cNvPr id="1051022" name="TextBox 26"/>
            <p:cNvSpPr txBox="1"/>
            <p:nvPr/>
          </p:nvSpPr>
          <p:spPr>
            <a:xfrm>
              <a:off x="3943835" y="117724"/>
              <a:ext cx="3005471" cy="1811397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r>
                <a:rPr lang="zh-CN" alt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高考词汇精练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51023" name="TextBox 27"/>
            <p:cNvSpPr txBox="1"/>
            <p:nvPr/>
          </p:nvSpPr>
          <p:spPr>
            <a:xfrm>
              <a:off x="6949308" y="76699"/>
              <a:ext cx="5188199" cy="1852422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根据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提示写出单词的正确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形式 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II.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写出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单词的正确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含义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III.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单词活用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IV.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用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所给动词的适当形式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填空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V.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单句写作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1051024" name="矩形 2">
            <a:hlinkClick r:id="rId1" action="ppaction://hlinksldjump"/>
          </p:cNvPr>
          <p:cNvSpPr/>
          <p:nvPr/>
        </p:nvSpPr>
        <p:spPr>
          <a:xfrm>
            <a:off x="3880624" y="2207941"/>
            <a:ext cx="2017256" cy="379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025" name="矩形 3">
            <a:hlinkClick r:id="rId1" action="ppaction://hlinksldjump"/>
          </p:cNvPr>
          <p:cNvSpPr/>
          <p:nvPr/>
        </p:nvSpPr>
        <p:spPr>
          <a:xfrm>
            <a:off x="3880624" y="4795025"/>
            <a:ext cx="2017256" cy="379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104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point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105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063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14394"/>
                <a:gridCol w="281334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disappoint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dɪsə'pɔɪnt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064" name="表格 6"/>
          <p:cNvGraphicFramePr>
            <a:graphicFrameLocks noGrp="1"/>
          </p:cNvGraphicFramePr>
          <p:nvPr/>
        </p:nvGraphicFramePr>
        <p:xfrm>
          <a:off x="6092078" y="1174398"/>
          <a:ext cx="560081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630"/>
                <a:gridCol w="478518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dis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appoint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不＋任命→使失望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 disappointing  letter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065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01868"/>
                <a:gridCol w="282587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disappointed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dɪsə'pɔɪntɪd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066" name="表格 10"/>
          <p:cNvGraphicFramePr>
            <a:graphicFrameLocks noGrp="1"/>
          </p:cNvGraphicFramePr>
          <p:nvPr/>
        </p:nvGraphicFramePr>
        <p:xfrm>
          <a:off x="6092078" y="269415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look  disappointed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106" name="文本框 19"/>
          <p:cNvSpPr txBox="1"/>
          <p:nvPr/>
        </p:nvSpPr>
        <p:spPr>
          <a:xfrm>
            <a:off x="2873647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zh-CN" altLang="en-US" sz="2400" b="1" dirty="0"/>
              <a:t>使失望</a:t>
            </a:r>
            <a:endParaRPr lang="zh-CN" altLang="en-US" sz="2400" dirty="0"/>
          </a:p>
        </p:txBody>
      </p:sp>
      <p:sp>
        <p:nvSpPr>
          <p:cNvPr id="1051107" name="文本框 20"/>
          <p:cNvSpPr txBox="1"/>
          <p:nvPr/>
        </p:nvSpPr>
        <p:spPr>
          <a:xfrm>
            <a:off x="2873647" y="334343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失望的；</a:t>
            </a:r>
            <a:r>
              <a:rPr lang="zh-CN" altLang="en-US" sz="2400" b="1" dirty="0" smtClean="0"/>
              <a:t>失意的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104" grpId="0"/>
      <p:bldP spid="1051105" grpId="0"/>
      <p:bldP spid="1051106" grpId="0"/>
      <p:bldP spid="105110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108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political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109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067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political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pə'lɪtɪɪkl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068" name="表格 6"/>
          <p:cNvGraphicFramePr>
            <a:graphicFrameLocks noGrp="1"/>
          </p:cNvGraphicFramePr>
          <p:nvPr/>
        </p:nvGraphicFramePr>
        <p:xfrm>
          <a:off x="6092078" y="1196703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polit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ical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国家＋的→政治的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start  political  reforms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069" name="表格 9"/>
          <p:cNvGraphicFramePr>
            <a:graphicFrameLocks noGrp="1"/>
          </p:cNvGraphicFramePr>
          <p:nvPr/>
        </p:nvGraphicFramePr>
        <p:xfrm>
          <a:off x="241540" y="286778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56333"/>
                <a:gridCol w="317140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politics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pɒlətɪks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070" name="表格 10"/>
          <p:cNvGraphicFramePr>
            <a:graphicFrameLocks noGrp="1"/>
          </p:cNvGraphicFramePr>
          <p:nvPr/>
        </p:nvGraphicFramePr>
        <p:xfrm>
          <a:off x="6092078" y="288616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polit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ics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国家＋学科→政治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specialize  in  politics  at  college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110" name="文本框 19"/>
          <p:cNvSpPr txBox="1"/>
          <p:nvPr/>
        </p:nvSpPr>
        <p:spPr>
          <a:xfrm>
            <a:off x="2538649" y="1608641"/>
            <a:ext cx="3362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政治的</a:t>
            </a:r>
            <a:endParaRPr lang="zh-CN" altLang="en-US" sz="2400" dirty="0"/>
          </a:p>
        </p:txBody>
      </p:sp>
      <p:sp>
        <p:nvSpPr>
          <p:cNvPr id="1051111" name="文本框 20"/>
          <p:cNvSpPr txBox="1"/>
          <p:nvPr/>
        </p:nvSpPr>
        <p:spPr>
          <a:xfrm>
            <a:off x="2530708" y="334343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政治学</a:t>
            </a:r>
            <a:endParaRPr lang="zh-CN" altLang="en-US" sz="2400" b="1" dirty="0"/>
          </a:p>
        </p:txBody>
      </p:sp>
      <p:graphicFrame>
        <p:nvGraphicFramePr>
          <p:cNvPr id="4196071" name="表格 11"/>
          <p:cNvGraphicFramePr>
            <a:graphicFrameLocks noGrp="1"/>
          </p:cNvGraphicFramePr>
          <p:nvPr/>
        </p:nvGraphicFramePr>
        <p:xfrm>
          <a:off x="260128" y="452559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82864"/>
                <a:gridCol w="304487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politician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pɒlə'tɪʃən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072" name="表格 12"/>
          <p:cNvGraphicFramePr>
            <a:graphicFrameLocks noGrp="1"/>
          </p:cNvGraphicFramePr>
          <p:nvPr/>
        </p:nvGraphicFramePr>
        <p:xfrm>
          <a:off x="6110666" y="4542302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it-IT" altLang="zh-CN" sz="2400" dirty="0" smtClean="0">
                          <a:solidFill>
                            <a:schemeClr val="tx1"/>
                          </a:solidFill>
                        </a:rPr>
                        <a:t>politic</a:t>
                      </a:r>
                      <a:r>
                        <a:rPr lang="zh-CN" altLang="it-IT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it-IT" altLang="zh-CN" sz="2400" dirty="0" smtClean="0">
                          <a:solidFill>
                            <a:schemeClr val="tx1"/>
                          </a:solidFill>
                        </a:rPr>
                        <a:t>cian</a:t>
                      </a:r>
                      <a:r>
                        <a:rPr lang="zh-CN" altLang="it-IT" sz="2400" dirty="0" smtClean="0">
                          <a:solidFill>
                            <a:schemeClr val="tx1"/>
                          </a:solidFill>
                        </a:rPr>
                        <a:t>政治的＋人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  ambitious  politician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112" name="文本框 13"/>
          <p:cNvSpPr txBox="1"/>
          <p:nvPr/>
        </p:nvSpPr>
        <p:spPr>
          <a:xfrm>
            <a:off x="2599400" y="500124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政治家；政客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6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6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108" grpId="0"/>
      <p:bldP spid="1051109" grpId="0"/>
      <p:bldP spid="1051110" grpId="0"/>
      <p:bldP spid="1051111" grpId="0"/>
      <p:bldP spid="10511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113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114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I. </a:t>
            </a:r>
            <a:r>
              <a:rPr lang="zh-CN" altLang="en-US" dirty="0"/>
              <a:t>根据提示写出单词的正确形式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1115" name="文本占位符 2"/>
          <p:cNvSpPr>
            <a:spLocks noGrp="1"/>
          </p:cNvSpPr>
          <p:nvPr>
            <p:ph type="body" idx="1"/>
          </p:nvPr>
        </p:nvSpPr>
        <p:spPr>
          <a:xfrm>
            <a:off x="241540" y="644243"/>
            <a:ext cx="5871877" cy="5911999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n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人</a:t>
            </a:r>
            <a:r>
              <a:rPr lang="zh-CN" altLang="en-US" b="1" dirty="0"/>
              <a:t>口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/>
              <a:t>adj.</a:t>
            </a:r>
            <a:r>
              <a:rPr lang="zh-CN" altLang="en-US" b="1" dirty="0"/>
              <a:t>大众的，受欢迎的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/>
              <a:t>adj.</a:t>
            </a:r>
            <a:r>
              <a:rPr lang="zh-CN" altLang="en-US" b="1" dirty="0"/>
              <a:t>个人的；私人的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/>
              <a:t>adv.</a:t>
            </a:r>
            <a:r>
              <a:rPr lang="zh-CN" altLang="en-US" b="1" dirty="0"/>
              <a:t>亲自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err="1"/>
              <a:t>vt.</a:t>
            </a:r>
            <a:r>
              <a:rPr lang="zh-CN" altLang="en-US" b="1" dirty="0"/>
              <a:t>劝服，说服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6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err="1"/>
              <a:t>vt.</a:t>
            </a:r>
            <a:r>
              <a:rPr lang="zh-CN" altLang="en-US" b="1" dirty="0"/>
              <a:t>替代，替换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7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v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解</a:t>
            </a:r>
            <a:r>
              <a:rPr lang="zh-CN" altLang="en-US" b="1" dirty="0"/>
              <a:t>释</a:t>
            </a:r>
            <a:endParaRPr lang="zh-CN" altLang="en-US" b="1" dirty="0"/>
          </a:p>
        </p:txBody>
      </p:sp>
      <p:sp>
        <p:nvSpPr>
          <p:cNvPr id="1051116" name="文本占位符 2"/>
          <p:cNvSpPr txBox="1"/>
          <p:nvPr/>
        </p:nvSpPr>
        <p:spPr>
          <a:xfrm>
            <a:off x="6049402" y="644243"/>
            <a:ext cx="6038214" cy="5911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b="1" dirty="0"/>
              <a:t>8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n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解</a:t>
            </a:r>
            <a:r>
              <a:rPr lang="zh-CN" altLang="en-US" b="1" dirty="0"/>
              <a:t>释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9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/>
              <a:t>adj.</a:t>
            </a:r>
            <a:r>
              <a:rPr lang="zh-CN" altLang="en-US" b="1" dirty="0"/>
              <a:t>高兴的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10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n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愉</a:t>
            </a:r>
            <a:r>
              <a:rPr lang="zh-CN" altLang="en-US" b="1" dirty="0"/>
              <a:t>快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11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err="1"/>
              <a:t>vt.</a:t>
            </a:r>
            <a:r>
              <a:rPr lang="zh-CN" altLang="en-US" b="1" dirty="0"/>
              <a:t>任命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12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n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任</a:t>
            </a:r>
            <a:r>
              <a:rPr lang="zh-CN" altLang="en-US" b="1" dirty="0"/>
              <a:t>命；约会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13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err="1"/>
              <a:t>vt.</a:t>
            </a:r>
            <a:r>
              <a:rPr lang="zh-CN" altLang="en-US" b="1" dirty="0"/>
              <a:t>使失望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14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/>
              <a:t>adj.</a:t>
            </a:r>
            <a:r>
              <a:rPr lang="zh-CN" altLang="en-US" b="1" dirty="0"/>
              <a:t>失望的；</a:t>
            </a:r>
            <a:r>
              <a:rPr lang="zh-CN" altLang="en-US" b="1" dirty="0" smtClean="0"/>
              <a:t>失意的</a:t>
            </a:r>
            <a:endParaRPr lang="zh-CN" altLang="en-US" b="1" dirty="0"/>
          </a:p>
        </p:txBody>
      </p:sp>
      <p:sp>
        <p:nvSpPr>
          <p:cNvPr id="1051117" name="文本框 5"/>
          <p:cNvSpPr txBox="1"/>
          <p:nvPr/>
        </p:nvSpPr>
        <p:spPr>
          <a:xfrm>
            <a:off x="755118" y="502593"/>
            <a:ext cx="3105106" cy="4306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3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population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3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popular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3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personal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3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personally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163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persuade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3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replace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3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explain</a:t>
            </a:r>
            <a:endParaRPr lang="en-US" altLang="zh-CN" sz="2400" b="1" dirty="0">
              <a:solidFill>
                <a:srgbClr val="C00000"/>
              </a:solidFill>
            </a:endParaRPr>
          </a:p>
        </p:txBody>
      </p:sp>
      <p:sp>
        <p:nvSpPr>
          <p:cNvPr id="1051118" name="文本框 6"/>
          <p:cNvSpPr txBox="1"/>
          <p:nvPr/>
        </p:nvSpPr>
        <p:spPr>
          <a:xfrm>
            <a:off x="6648662" y="508513"/>
            <a:ext cx="3487780" cy="4306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3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explanation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163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pleased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3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pleasure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3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appoint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3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appointment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3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disappoint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3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disappointed</a:t>
            </a:r>
            <a:endParaRPr lang="en-US" altLang="zh-CN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1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1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1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1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51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51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51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113" grpId="0" animBg="1"/>
      <p:bldP spid="1051114" grpId="0"/>
      <p:bldP spid="1051115" grpId="0"/>
      <p:bldP spid="1051116" grpId="0"/>
      <p:bldP spid="1051117" grpId="0"/>
      <p:bldP spid="10511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119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120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II. </a:t>
            </a:r>
            <a:r>
              <a:rPr lang="zh-CN" altLang="en-US" dirty="0" smtClean="0"/>
              <a:t>写出</a:t>
            </a:r>
            <a:r>
              <a:rPr lang="zh-CN" altLang="en-US" dirty="0"/>
              <a:t>单词的正确含义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1121" name="文本占位符 2"/>
          <p:cNvSpPr>
            <a:spLocks noGrp="1"/>
          </p:cNvSpPr>
          <p:nvPr>
            <p:ph type="body" idx="1"/>
          </p:nvPr>
        </p:nvSpPr>
        <p:spPr>
          <a:xfrm>
            <a:off x="241540" y="711148"/>
            <a:ext cx="5871877" cy="5911999"/>
          </a:xfrm>
        </p:spPr>
        <p:txBody>
          <a:bodyPr>
            <a:normAutofit lnSpcReduction="10000"/>
          </a:bodyPr>
          <a:lstStyle/>
          <a:p>
            <a:pPr>
              <a:lnSpc>
                <a:spcPct val="13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depart </a:t>
            </a:r>
            <a:r>
              <a:rPr lang="en-US" altLang="zh-CN" b="1" i="1" dirty="0"/>
              <a:t>vi</a:t>
            </a:r>
            <a:r>
              <a:rPr lang="en-US" altLang="zh-CN" b="1" i="1" dirty="0" smtClean="0"/>
              <a:t>.   </a:t>
            </a:r>
            <a:r>
              <a:rPr lang="en-US" altLang="zh-CN" b="1" dirty="0" smtClean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departure </a:t>
            </a:r>
            <a:r>
              <a:rPr lang="en-US" altLang="zh-CN" b="1" i="1" dirty="0"/>
              <a:t>n</a:t>
            </a:r>
            <a:r>
              <a:rPr lang="zh-CN" altLang="en-US" b="1" i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department </a:t>
            </a:r>
            <a:r>
              <a:rPr lang="en-US" altLang="zh-CN" b="1" i="1" dirty="0"/>
              <a:t>n</a:t>
            </a:r>
            <a:r>
              <a:rPr lang="zh-CN" altLang="en-US" b="1" i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passage </a:t>
            </a:r>
            <a:r>
              <a:rPr lang="en-US" altLang="zh-CN" b="1" i="1" dirty="0"/>
              <a:t>n</a:t>
            </a:r>
            <a:r>
              <a:rPr lang="zh-CN" altLang="en-US" b="1" i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passenger </a:t>
            </a:r>
            <a:r>
              <a:rPr lang="en-US" altLang="zh-CN" b="1" i="1" dirty="0"/>
              <a:t>n</a:t>
            </a:r>
            <a:r>
              <a:rPr lang="zh-CN" altLang="en-US" b="1" i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6</a:t>
            </a:r>
            <a:r>
              <a:rPr lang="zh-CN" altLang="en-US" b="1" dirty="0" smtClean="0"/>
              <a:t>．</a:t>
            </a:r>
            <a:r>
              <a:rPr lang="en-US" altLang="zh-CN" b="1" dirty="0" smtClean="0"/>
              <a:t>passer-by </a:t>
            </a:r>
            <a:r>
              <a:rPr lang="en-US" altLang="zh-CN" b="1" i="1" dirty="0"/>
              <a:t>n</a:t>
            </a:r>
            <a:r>
              <a:rPr lang="zh-CN" altLang="en-US" b="1" i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7</a:t>
            </a:r>
            <a:r>
              <a:rPr lang="zh-CN" altLang="en-US" b="1" dirty="0"/>
              <a:t>．</a:t>
            </a:r>
            <a:r>
              <a:rPr lang="en-US" altLang="zh-CN" b="1" dirty="0"/>
              <a:t>passive </a:t>
            </a:r>
            <a:r>
              <a:rPr lang="en-US" altLang="zh-CN" b="1" i="1" dirty="0"/>
              <a:t>adj</a:t>
            </a:r>
            <a:r>
              <a:rPr lang="en-US" altLang="zh-CN" b="1" i="1" dirty="0" smtClean="0"/>
              <a:t>.   </a:t>
            </a:r>
            <a:r>
              <a:rPr lang="en-US" altLang="zh-CN" b="1" dirty="0" smtClean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8</a:t>
            </a:r>
            <a:r>
              <a:rPr lang="zh-CN" altLang="en-US" b="1" dirty="0"/>
              <a:t>．</a:t>
            </a:r>
            <a:r>
              <a:rPr lang="en-US" altLang="zh-CN" b="1" dirty="0"/>
              <a:t>percent </a:t>
            </a:r>
            <a:r>
              <a:rPr lang="en-US" altLang="zh-CN" b="1" i="1" dirty="0"/>
              <a:t>adj</a:t>
            </a:r>
            <a:r>
              <a:rPr lang="en-US" altLang="zh-CN" b="1" i="1" dirty="0" smtClean="0"/>
              <a:t>.   </a:t>
            </a:r>
            <a:r>
              <a:rPr lang="en-US" altLang="zh-CN" b="1" dirty="0" smtClean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9</a:t>
            </a:r>
            <a:r>
              <a:rPr lang="zh-CN" altLang="en-US" b="1" dirty="0"/>
              <a:t>．</a:t>
            </a:r>
            <a:r>
              <a:rPr lang="en-US" altLang="zh-CN" b="1" dirty="0"/>
              <a:t>percentage </a:t>
            </a:r>
            <a:r>
              <a:rPr lang="en-US" altLang="zh-CN" b="1" i="1" dirty="0"/>
              <a:t>n</a:t>
            </a:r>
            <a:r>
              <a:rPr lang="zh-CN" altLang="en-US" b="1" i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10</a:t>
            </a:r>
            <a:r>
              <a:rPr lang="zh-CN" altLang="en-US" b="1" dirty="0"/>
              <a:t>．</a:t>
            </a:r>
            <a:r>
              <a:rPr lang="en-US" altLang="zh-CN" b="1" dirty="0"/>
              <a:t>personnel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</p:txBody>
      </p:sp>
      <p:sp>
        <p:nvSpPr>
          <p:cNvPr id="1051122" name="文本占位符 2"/>
          <p:cNvSpPr txBox="1"/>
          <p:nvPr/>
        </p:nvSpPr>
        <p:spPr>
          <a:xfrm>
            <a:off x="6049402" y="711148"/>
            <a:ext cx="5871877" cy="591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b="1" dirty="0"/>
              <a:t>11</a:t>
            </a:r>
            <a:r>
              <a:rPr lang="zh-CN" altLang="en-US" b="1" dirty="0"/>
              <a:t>．</a:t>
            </a:r>
            <a:r>
              <a:rPr lang="en-US" altLang="zh-CN" b="1" dirty="0"/>
              <a:t>persuasion </a:t>
            </a:r>
            <a:r>
              <a:rPr lang="en-US" altLang="zh-CN" b="1" i="1" dirty="0"/>
              <a:t>n</a:t>
            </a:r>
            <a:r>
              <a:rPr lang="zh-CN" altLang="en-US" b="1" i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12</a:t>
            </a:r>
            <a:r>
              <a:rPr lang="zh-CN" altLang="en-US" b="1" dirty="0"/>
              <a:t>．</a:t>
            </a:r>
            <a:r>
              <a:rPr lang="en-US" altLang="zh-CN" b="1" dirty="0"/>
              <a:t>philosophy </a:t>
            </a:r>
            <a:r>
              <a:rPr lang="en-US" altLang="zh-CN" b="1" i="1" dirty="0"/>
              <a:t>n</a:t>
            </a:r>
            <a:r>
              <a:rPr lang="zh-CN" altLang="en-US" b="1" i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13</a:t>
            </a:r>
            <a:r>
              <a:rPr lang="zh-CN" altLang="en-US" b="1" dirty="0"/>
              <a:t>．</a:t>
            </a:r>
            <a:r>
              <a:rPr lang="en-US" altLang="zh-CN" b="1" dirty="0"/>
              <a:t>philosopher </a:t>
            </a:r>
            <a:r>
              <a:rPr lang="en-US" altLang="zh-CN" b="1" i="1" dirty="0"/>
              <a:t>n</a:t>
            </a:r>
            <a:r>
              <a:rPr lang="zh-CN" altLang="en-US" b="1" i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14</a:t>
            </a:r>
            <a:r>
              <a:rPr lang="zh-CN" altLang="en-US" b="1" dirty="0"/>
              <a:t>．</a:t>
            </a:r>
            <a:r>
              <a:rPr lang="en-US" altLang="zh-CN" b="1" dirty="0"/>
              <a:t>physical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15</a:t>
            </a:r>
            <a:r>
              <a:rPr lang="zh-CN" altLang="en-US" b="1" dirty="0"/>
              <a:t>．</a:t>
            </a:r>
            <a:r>
              <a:rPr lang="en-US" altLang="zh-CN" b="1" dirty="0"/>
              <a:t>physician </a:t>
            </a:r>
            <a:r>
              <a:rPr lang="en-US" altLang="zh-CN" b="1" i="1" dirty="0"/>
              <a:t>n</a:t>
            </a:r>
            <a:r>
              <a:rPr lang="zh-CN" altLang="en-US" b="1" i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16</a:t>
            </a:r>
            <a:r>
              <a:rPr lang="zh-CN" altLang="en-US" b="1" dirty="0"/>
              <a:t>．</a:t>
            </a:r>
            <a:r>
              <a:rPr lang="en-US" altLang="zh-CN" b="1" dirty="0"/>
              <a:t>palace </a:t>
            </a:r>
            <a:r>
              <a:rPr lang="en-US" altLang="zh-CN" b="1" i="1" dirty="0"/>
              <a:t>n</a:t>
            </a:r>
            <a:r>
              <a:rPr lang="zh-CN" altLang="en-US" b="1" i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 smtClean="0"/>
              <a:t>17</a:t>
            </a:r>
            <a:r>
              <a:rPr lang="zh-CN" altLang="en-US" b="1" dirty="0" smtClean="0"/>
              <a:t>．</a:t>
            </a:r>
            <a:r>
              <a:rPr lang="en-US" altLang="zh-CN" b="1" dirty="0" smtClean="0"/>
              <a:t>plain </a:t>
            </a:r>
            <a:r>
              <a:rPr lang="en-US" altLang="zh-CN" b="1" i="1" dirty="0" smtClean="0"/>
              <a:t>n./</a:t>
            </a:r>
            <a:r>
              <a:rPr lang="en-US" altLang="zh-CN" b="1" i="1" dirty="0" err="1" smtClean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 smtClean="0"/>
              <a:t>　　　　　</a:t>
            </a:r>
            <a:endParaRPr lang="zh-CN" altLang="en-US" b="1" dirty="0" smtClean="0"/>
          </a:p>
          <a:p>
            <a:pPr>
              <a:lnSpc>
                <a:spcPct val="130000"/>
              </a:lnSpc>
            </a:pPr>
            <a:r>
              <a:rPr lang="en-US" altLang="zh-CN" b="1" dirty="0" smtClean="0"/>
              <a:t>18</a:t>
            </a:r>
            <a:r>
              <a:rPr lang="zh-CN" altLang="en-US" b="1" dirty="0"/>
              <a:t>．</a:t>
            </a:r>
            <a:r>
              <a:rPr lang="en-US" altLang="zh-CN" b="1" dirty="0"/>
              <a:t>planet </a:t>
            </a:r>
            <a:r>
              <a:rPr lang="en-US" altLang="zh-CN" b="1" i="1" dirty="0"/>
              <a:t>n</a:t>
            </a:r>
            <a:r>
              <a:rPr lang="zh-CN" altLang="en-US" b="1" i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19</a:t>
            </a:r>
            <a:r>
              <a:rPr lang="zh-CN" altLang="en-US" b="1" dirty="0"/>
              <a:t>．</a:t>
            </a:r>
            <a:r>
              <a:rPr lang="en-US" altLang="zh-CN" b="1" dirty="0"/>
              <a:t>politician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</p:txBody>
      </p:sp>
      <p:sp>
        <p:nvSpPr>
          <p:cNvPr id="1051123" name="文本框 5"/>
          <p:cNvSpPr txBox="1"/>
          <p:nvPr/>
        </p:nvSpPr>
        <p:spPr>
          <a:xfrm>
            <a:off x="2153204" y="560974"/>
            <a:ext cx="366942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离开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  离开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       部门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通道</a:t>
            </a:r>
            <a:r>
              <a:rPr lang="zh-CN" altLang="en-US" sz="2200" b="1" dirty="0">
                <a:solidFill>
                  <a:srgbClr val="C00000"/>
                </a:solidFill>
              </a:rPr>
              <a:t>；</a:t>
            </a:r>
            <a:r>
              <a:rPr lang="en-US" altLang="zh-CN" sz="2200" b="1" dirty="0">
                <a:solidFill>
                  <a:srgbClr val="C00000"/>
                </a:solidFill>
              </a:rPr>
              <a:t>(</a:t>
            </a:r>
            <a:r>
              <a:rPr lang="zh-CN" altLang="en-US" sz="2200" b="1" dirty="0">
                <a:solidFill>
                  <a:srgbClr val="C00000"/>
                </a:solidFill>
              </a:rPr>
              <a:t>文章</a:t>
            </a:r>
            <a:r>
              <a:rPr lang="en-US" altLang="zh-CN" sz="2200" b="1" dirty="0">
                <a:solidFill>
                  <a:srgbClr val="C00000"/>
                </a:solidFill>
              </a:rPr>
              <a:t>)</a:t>
            </a:r>
            <a:r>
              <a:rPr lang="zh-CN" altLang="en-US" sz="2200" b="1" dirty="0" smtClean="0">
                <a:solidFill>
                  <a:srgbClr val="C00000"/>
                </a:solidFill>
              </a:rPr>
              <a:t>段落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  乘客</a:t>
            </a:r>
            <a:endParaRPr lang="zh-CN" altLang="en-US" sz="2200" b="1" dirty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  过路人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消极</a:t>
            </a:r>
            <a:r>
              <a:rPr lang="zh-CN" altLang="en-US" sz="2200" b="1" dirty="0">
                <a:solidFill>
                  <a:srgbClr val="C00000"/>
                </a:solidFill>
              </a:rPr>
              <a:t>的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百分之</a:t>
            </a:r>
            <a:r>
              <a:rPr lang="en-US" altLang="zh-CN" sz="2200" b="1" dirty="0" smtClean="0">
                <a:solidFill>
                  <a:srgbClr val="C00000"/>
                </a:solidFill>
              </a:rPr>
              <a:t>· · · · · ·</a:t>
            </a:r>
            <a:r>
              <a:rPr lang="zh-CN" altLang="en-US" sz="2200" b="1" dirty="0" smtClean="0">
                <a:solidFill>
                  <a:srgbClr val="C00000"/>
                </a:solidFill>
              </a:rPr>
              <a:t>的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    百分比</a:t>
            </a:r>
            <a:endParaRPr lang="zh-CN" altLang="en-US" sz="2200" b="1" dirty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 全体</a:t>
            </a:r>
            <a:r>
              <a:rPr lang="zh-CN" altLang="en-US" sz="2200" b="1" dirty="0">
                <a:solidFill>
                  <a:srgbClr val="C00000"/>
                </a:solidFill>
              </a:rPr>
              <a:t>人员</a:t>
            </a:r>
            <a:endParaRPr lang="zh-CN" altLang="en-US" sz="2200" b="1" dirty="0">
              <a:solidFill>
                <a:srgbClr val="C00000"/>
              </a:solidFill>
            </a:endParaRPr>
          </a:p>
        </p:txBody>
      </p:sp>
      <p:sp>
        <p:nvSpPr>
          <p:cNvPr id="1051124" name="文本框 6"/>
          <p:cNvSpPr txBox="1"/>
          <p:nvPr/>
        </p:nvSpPr>
        <p:spPr>
          <a:xfrm>
            <a:off x="8304058" y="538940"/>
            <a:ext cx="4214399" cy="5576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  劝说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 哲学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  哲学家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身体</a:t>
            </a:r>
            <a:r>
              <a:rPr lang="zh-CN" altLang="en-US" sz="2200" b="1" dirty="0">
                <a:solidFill>
                  <a:srgbClr val="C00000"/>
                </a:solidFill>
              </a:rPr>
              <a:t>的；物理的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内科医生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宫殿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平原</a:t>
            </a:r>
            <a:r>
              <a:rPr lang="zh-CN" altLang="en-US" sz="2200" b="1" dirty="0">
                <a:solidFill>
                  <a:srgbClr val="C00000"/>
                </a:solidFill>
              </a:rPr>
              <a:t>　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星球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政治家</a:t>
            </a:r>
            <a:r>
              <a:rPr lang="zh-CN" altLang="en-US" sz="2200" b="1" dirty="0">
                <a:solidFill>
                  <a:srgbClr val="C00000"/>
                </a:solidFill>
              </a:rPr>
              <a:t>；政客</a:t>
            </a:r>
            <a:endParaRPr lang="zh-CN" altLang="en-US" sz="2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1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1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1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1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1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5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5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5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119" grpId="0" animBg="1"/>
      <p:bldP spid="1051120" grpId="0"/>
      <p:bldP spid="1051121" grpId="0"/>
      <p:bldP spid="1051122" grpId="0"/>
      <p:bldP spid="1051123" grpId="0"/>
      <p:bldP spid="10511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125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126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III.</a:t>
            </a:r>
            <a:r>
              <a:rPr lang="zh-CN" altLang="en-US" dirty="0" smtClean="0"/>
              <a:t>单词活用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1127" name="文本占位符 2"/>
          <p:cNvSpPr>
            <a:spLocks noGrp="1"/>
          </p:cNvSpPr>
          <p:nvPr>
            <p:ph type="body" idx="1"/>
          </p:nvPr>
        </p:nvSpPr>
        <p:spPr>
          <a:xfrm>
            <a:off x="319918" y="563518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Just as is vividly described in the ____________(</a:t>
            </a:r>
            <a:r>
              <a:rPr lang="zh-CN" altLang="en-US" b="1" dirty="0"/>
              <a:t>段落</a:t>
            </a:r>
            <a:r>
              <a:rPr lang="en-US" altLang="zh-CN" b="1" dirty="0"/>
              <a:t>)above</a:t>
            </a:r>
            <a:r>
              <a:rPr lang="zh-CN" altLang="en-US" b="1" dirty="0"/>
              <a:t>，</a:t>
            </a:r>
            <a:r>
              <a:rPr lang="en-US" altLang="zh-CN" b="1" dirty="0"/>
              <a:t>everyone has their own plan in summer vacation.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The ____________(</a:t>
            </a:r>
            <a:r>
              <a:rPr lang="zh-CN" altLang="en-US" b="1" dirty="0"/>
              <a:t>过路人</a:t>
            </a:r>
            <a:r>
              <a:rPr lang="en-US" altLang="zh-CN" b="1" dirty="0"/>
              <a:t>)were scared to death on seeing the rushing taxi.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We have only a small </a:t>
            </a:r>
            <a:r>
              <a:rPr lang="en-US" altLang="zh-CN" b="1" dirty="0" smtClean="0"/>
              <a:t>______________(</a:t>
            </a:r>
            <a:r>
              <a:rPr lang="zh-CN" altLang="en-US" b="1" dirty="0"/>
              <a:t>百分率</a:t>
            </a:r>
            <a:r>
              <a:rPr lang="en-US" altLang="zh-CN" b="1" dirty="0"/>
              <a:t>) of foreign books.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The world's </a:t>
            </a:r>
            <a:r>
              <a:rPr lang="en-US" altLang="zh-CN" b="1" dirty="0" smtClean="0"/>
              <a:t>______________(</a:t>
            </a:r>
            <a:r>
              <a:rPr lang="zh-CN" altLang="en-US" b="1" dirty="0"/>
              <a:t>人口</a:t>
            </a:r>
            <a:r>
              <a:rPr lang="en-US" altLang="zh-CN" b="1" dirty="0"/>
              <a:t>)has grown to more than six times what it was in 1800.</a:t>
            </a:r>
            <a:endParaRPr lang="en-US" altLang="zh-CN" b="1" dirty="0"/>
          </a:p>
        </p:txBody>
      </p:sp>
      <p:sp>
        <p:nvSpPr>
          <p:cNvPr id="1051128" name="矩形 7"/>
          <p:cNvSpPr/>
          <p:nvPr/>
        </p:nvSpPr>
        <p:spPr>
          <a:xfrm>
            <a:off x="5282004" y="669765"/>
            <a:ext cx="1194558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passage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1129" name="矩形 8"/>
          <p:cNvSpPr/>
          <p:nvPr/>
        </p:nvSpPr>
        <p:spPr>
          <a:xfrm>
            <a:off x="1525026" y="2061394"/>
            <a:ext cx="1571264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passers-by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1130" name="矩形 9"/>
          <p:cNvSpPr/>
          <p:nvPr/>
        </p:nvSpPr>
        <p:spPr>
          <a:xfrm>
            <a:off x="3844962" y="2773640"/>
            <a:ext cx="1613775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percentage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1131" name="矩形 10"/>
          <p:cNvSpPr/>
          <p:nvPr/>
        </p:nvSpPr>
        <p:spPr>
          <a:xfrm>
            <a:off x="2671177" y="3552893"/>
            <a:ext cx="1604927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population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1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1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1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1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51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1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51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51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1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51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51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5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51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51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51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125" grpId="0" animBg="1"/>
      <p:bldP spid="1051126" grpId="0"/>
      <p:bldP spid="1051127" grpId="0"/>
      <p:bldP spid="1051128" grpId="0" animBg="1"/>
      <p:bldP spid="1051129" grpId="0" animBg="1"/>
      <p:bldP spid="1051130" grpId="0" animBg="1"/>
      <p:bldP spid="105113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132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133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III.</a:t>
            </a:r>
            <a:r>
              <a:rPr lang="zh-CN" altLang="en-US" dirty="0" smtClean="0"/>
              <a:t>单词活用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1134" name="文本占位符 2"/>
          <p:cNvSpPr>
            <a:spLocks noGrp="1"/>
          </p:cNvSpPr>
          <p:nvPr>
            <p:ph type="body" idx="1"/>
          </p:nvPr>
        </p:nvSpPr>
        <p:spPr>
          <a:xfrm>
            <a:off x="319918" y="563518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You'll be able to choose a room based on your own ____________(</a:t>
            </a:r>
            <a:r>
              <a:rPr lang="zh-CN" altLang="en-US" b="1" dirty="0"/>
              <a:t>个人的</a:t>
            </a:r>
            <a:r>
              <a:rPr lang="en-US" altLang="zh-CN" b="1" dirty="0"/>
              <a:t>)taste.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6</a:t>
            </a:r>
            <a:r>
              <a:rPr lang="zh-CN" altLang="en-US" b="1" dirty="0"/>
              <a:t>．</a:t>
            </a:r>
            <a:r>
              <a:rPr lang="en-US" altLang="zh-CN" b="1" dirty="0"/>
              <a:t>____________(</a:t>
            </a:r>
            <a:r>
              <a:rPr lang="zh-CN" altLang="en-US" b="1" dirty="0"/>
              <a:t>身体地</a:t>
            </a:r>
            <a:r>
              <a:rPr lang="en-US" altLang="zh-CN" b="1" dirty="0"/>
              <a:t>)active children are more likely to become active and healthy adults.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7</a:t>
            </a:r>
            <a:r>
              <a:rPr lang="zh-CN" altLang="en-US" b="1" dirty="0"/>
              <a:t>．</a:t>
            </a:r>
            <a:r>
              <a:rPr lang="en-US" altLang="zh-CN" b="1" dirty="0"/>
              <a:t>The doctor in charge of the operation was taken to the police station to give an </a:t>
            </a:r>
            <a:r>
              <a:rPr lang="en-US" altLang="zh-CN" b="1" dirty="0" smtClean="0"/>
              <a:t>______________(</a:t>
            </a:r>
            <a:r>
              <a:rPr lang="zh-CN" altLang="en-US" b="1" dirty="0"/>
              <a:t>解释</a:t>
            </a:r>
            <a:r>
              <a:rPr lang="en-US" altLang="zh-CN" b="1" dirty="0"/>
              <a:t>)of the medical accident.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8</a:t>
            </a:r>
            <a:r>
              <a:rPr lang="zh-CN" altLang="en-US" b="1" dirty="0"/>
              <a:t>．</a:t>
            </a:r>
            <a:r>
              <a:rPr lang="en-US" altLang="zh-CN" b="1" dirty="0"/>
              <a:t>He will have an </a:t>
            </a:r>
            <a:r>
              <a:rPr lang="en-US" altLang="zh-CN" b="1" dirty="0" smtClean="0"/>
              <a:t>_______________(</a:t>
            </a:r>
            <a:r>
              <a:rPr lang="zh-CN" altLang="en-US" b="1" dirty="0"/>
              <a:t>约会</a:t>
            </a:r>
            <a:r>
              <a:rPr lang="en-US" altLang="zh-CN" b="1" dirty="0"/>
              <a:t>)with his first foreign customers tonight.</a:t>
            </a:r>
            <a:endParaRPr lang="en-US" altLang="zh-CN" b="1" dirty="0"/>
          </a:p>
        </p:txBody>
      </p:sp>
      <p:sp>
        <p:nvSpPr>
          <p:cNvPr id="1051135" name="矩形 7"/>
          <p:cNvSpPr/>
          <p:nvPr/>
        </p:nvSpPr>
        <p:spPr>
          <a:xfrm>
            <a:off x="7603389" y="682291"/>
            <a:ext cx="1313180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personal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1136" name="矩形 8"/>
          <p:cNvSpPr/>
          <p:nvPr/>
        </p:nvSpPr>
        <p:spPr>
          <a:xfrm>
            <a:off x="998932" y="1418965"/>
            <a:ext cx="1516762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Physically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1137" name="矩形 9"/>
          <p:cNvSpPr/>
          <p:nvPr/>
        </p:nvSpPr>
        <p:spPr>
          <a:xfrm>
            <a:off x="600721" y="3403948"/>
            <a:ext cx="1723549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explanation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1138" name="矩形 10"/>
          <p:cNvSpPr/>
          <p:nvPr/>
        </p:nvSpPr>
        <p:spPr>
          <a:xfrm>
            <a:off x="3084535" y="4174695"/>
            <a:ext cx="1861407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appointment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1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1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1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51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1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1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51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51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51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51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51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51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51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5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132" grpId="0" animBg="1"/>
      <p:bldP spid="1051133" grpId="0"/>
      <p:bldP spid="1051134" grpId="0"/>
      <p:bldP spid="1051135" grpId="0" animBg="1"/>
      <p:bldP spid="1051136" grpId="0" animBg="1"/>
      <p:bldP spid="1051137" grpId="0" animBg="1"/>
      <p:bldP spid="105113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139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140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IV. </a:t>
            </a:r>
            <a:r>
              <a:rPr lang="zh-CN" altLang="en-US" dirty="0" smtClean="0"/>
              <a:t>用</a:t>
            </a:r>
            <a:r>
              <a:rPr lang="zh-CN" altLang="en-US" dirty="0"/>
              <a:t>所给动词的适当形式填空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1141" name="文本占位符 2"/>
          <p:cNvSpPr>
            <a:spLocks noGrp="1"/>
          </p:cNvSpPr>
          <p:nvPr>
            <p:ph type="body" idx="1"/>
          </p:nvPr>
        </p:nvSpPr>
        <p:spPr>
          <a:xfrm>
            <a:off x="319918" y="541216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In our daily life</a:t>
            </a:r>
            <a:r>
              <a:rPr lang="zh-CN" altLang="en-US" b="1" dirty="0"/>
              <a:t>，</a:t>
            </a:r>
            <a:r>
              <a:rPr lang="en-US" altLang="zh-CN" b="1" dirty="0" smtClean="0"/>
              <a:t>______________(</a:t>
            </a:r>
            <a:r>
              <a:rPr lang="en-US" altLang="zh-CN" b="1" dirty="0"/>
              <a:t>persuade) a woman to buy things that aren't suitable for her is quite easy.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The greatest love in the world is no doubt the love of a mother</a:t>
            </a:r>
            <a:r>
              <a:rPr lang="zh-CN" altLang="en-US" b="1" dirty="0"/>
              <a:t>，</a:t>
            </a:r>
            <a:r>
              <a:rPr lang="en-US" altLang="zh-CN" b="1" dirty="0"/>
              <a:t>which can </a:t>
            </a:r>
            <a:r>
              <a:rPr lang="en-US" altLang="zh-CN" b="1" dirty="0" smtClean="0"/>
              <a:t>________________(</a:t>
            </a:r>
            <a:r>
              <a:rPr lang="en-US" altLang="zh-CN" b="1" dirty="0"/>
              <a:t>replace) by nothing else.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Last week</a:t>
            </a:r>
            <a:r>
              <a:rPr lang="zh-CN" altLang="en-US" b="1" dirty="0"/>
              <a:t>，</a:t>
            </a:r>
            <a:r>
              <a:rPr lang="en-US" altLang="zh-CN" b="1" dirty="0"/>
              <a:t>he </a:t>
            </a:r>
            <a:r>
              <a:rPr lang="en-US" altLang="zh-CN" b="1" dirty="0" smtClean="0"/>
              <a:t>________________(</a:t>
            </a:r>
            <a:r>
              <a:rPr lang="en-US" altLang="zh-CN" b="1" dirty="0"/>
              <a:t>appoint)to the position of Export Manager for the company.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Mary was </a:t>
            </a:r>
            <a:r>
              <a:rPr lang="en-US" altLang="zh-CN" b="1" dirty="0" smtClean="0"/>
              <a:t>________________(</a:t>
            </a:r>
            <a:r>
              <a:rPr lang="en-US" altLang="zh-CN" b="1" dirty="0"/>
              <a:t>disappoint) that most of the guests had left when she arrived at the party.</a:t>
            </a:r>
            <a:endParaRPr lang="en-US" altLang="zh-CN" b="1" dirty="0"/>
          </a:p>
        </p:txBody>
      </p:sp>
      <p:sp>
        <p:nvSpPr>
          <p:cNvPr id="1051142" name="矩形 7"/>
          <p:cNvSpPr/>
          <p:nvPr/>
        </p:nvSpPr>
        <p:spPr>
          <a:xfrm>
            <a:off x="3266803" y="656969"/>
            <a:ext cx="1656223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persuading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1143" name="矩形 8"/>
          <p:cNvSpPr/>
          <p:nvPr/>
        </p:nvSpPr>
        <p:spPr>
          <a:xfrm>
            <a:off x="723114" y="2628935"/>
            <a:ext cx="1690719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be replaced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1144" name="矩形 9"/>
          <p:cNvSpPr/>
          <p:nvPr/>
        </p:nvSpPr>
        <p:spPr>
          <a:xfrm>
            <a:off x="2978704" y="3429000"/>
            <a:ext cx="2076209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was appointed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1145" name="矩形 10"/>
          <p:cNvSpPr/>
          <p:nvPr/>
        </p:nvSpPr>
        <p:spPr>
          <a:xfrm>
            <a:off x="2450354" y="4772881"/>
            <a:ext cx="1879041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disappointed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1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1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51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1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51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51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51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51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5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51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51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5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139" grpId="0" animBg="1"/>
      <p:bldP spid="1051140" grpId="0"/>
      <p:bldP spid="1051141" grpId="0"/>
      <p:bldP spid="1051142" grpId="0" animBg="1"/>
      <p:bldP spid="1051143" grpId="0" animBg="1"/>
      <p:bldP spid="1051144" grpId="0" animBg="1"/>
      <p:bldP spid="105114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146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147" name="标题 1"/>
          <p:cNvSpPr>
            <a:spLocks noGrp="1"/>
          </p:cNvSpPr>
          <p:nvPr>
            <p:ph type="title"/>
          </p:nvPr>
        </p:nvSpPr>
        <p:spPr>
          <a:xfrm>
            <a:off x="241540" y="0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V. </a:t>
            </a:r>
            <a:r>
              <a:rPr lang="zh-CN" altLang="en-US" dirty="0" smtClean="0"/>
              <a:t>单句写作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1148" name="文本占位符 2"/>
          <p:cNvSpPr>
            <a:spLocks noGrp="1"/>
          </p:cNvSpPr>
          <p:nvPr>
            <p:ph type="body" idx="1"/>
          </p:nvPr>
        </p:nvSpPr>
        <p:spPr>
          <a:xfrm>
            <a:off x="319918" y="1031406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ts val="23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．耐心地倾听别人是件快乐的事情。</a:t>
            </a:r>
            <a:r>
              <a:rPr lang="en-US" altLang="zh-CN" b="1" dirty="0"/>
              <a:t>(It is a pleasure to)</a:t>
            </a: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b="1" dirty="0" smtClean="0"/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r>
              <a:rPr lang="en-US" altLang="zh-CN" b="1" dirty="0" smtClean="0"/>
              <a:t>2</a:t>
            </a:r>
            <a:r>
              <a:rPr lang="zh-CN" altLang="en-US" b="1" dirty="0"/>
              <a:t>．非常高兴邀请你参加我们下周的英语派对。</a:t>
            </a:r>
            <a:r>
              <a:rPr lang="en-US" altLang="zh-CN" b="1" dirty="0"/>
              <a:t>(be pleased to)</a:t>
            </a: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b="1" dirty="0" smtClean="0"/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r>
              <a:rPr lang="en-US" altLang="zh-CN" b="1" dirty="0" smtClean="0"/>
              <a:t>3</a:t>
            </a:r>
            <a:r>
              <a:rPr lang="zh-CN" altLang="en-US" b="1" dirty="0"/>
              <a:t>．我们报纸的“外国文化”栏目非常受我们学生的欢迎。</a:t>
            </a:r>
            <a:r>
              <a:rPr lang="en-US" altLang="zh-CN" b="1" dirty="0"/>
              <a:t>(be popular among)</a:t>
            </a:r>
            <a:endParaRPr lang="en-US" altLang="zh-CN" b="1" dirty="0"/>
          </a:p>
        </p:txBody>
      </p:sp>
      <p:sp>
        <p:nvSpPr>
          <p:cNvPr id="1051149" name="矩形 6"/>
          <p:cNvSpPr/>
          <p:nvPr/>
        </p:nvSpPr>
        <p:spPr>
          <a:xfrm>
            <a:off x="817411" y="1462886"/>
            <a:ext cx="108477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It is a pleasure to listen to others patiently.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051150" name="矩形 7"/>
          <p:cNvSpPr/>
          <p:nvPr/>
        </p:nvSpPr>
        <p:spPr>
          <a:xfrm>
            <a:off x="817411" y="2716148"/>
            <a:ext cx="10847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I am pleased to invite you to attend our English party next week.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051151" name="矩形 8"/>
          <p:cNvSpPr/>
          <p:nvPr/>
        </p:nvSpPr>
        <p:spPr>
          <a:xfrm>
            <a:off x="817411" y="4046082"/>
            <a:ext cx="10847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The “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Foreign Cultures</a:t>
            </a:r>
            <a:r>
              <a:rPr lang="en-US" altLang="zh-CN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” section 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in our newspaper is very popular among us students.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1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1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1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5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5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5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146" grpId="0" animBg="1"/>
      <p:bldP spid="1051147" grpId="0"/>
      <p:bldP spid="1051148" grpId="0"/>
      <p:bldP spid="1051149" grpId="0"/>
      <p:bldP spid="1051150" grpId="0"/>
      <p:bldP spid="105115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152" name="标题 1"/>
          <p:cNvSpPr>
            <a:spLocks noGrp="1"/>
          </p:cNvSpPr>
          <p:nvPr>
            <p:ph type="title"/>
          </p:nvPr>
        </p:nvSpPr>
        <p:spPr>
          <a:xfrm>
            <a:off x="838333" y="4566"/>
            <a:ext cx="10515600" cy="771087"/>
          </a:xfrm>
        </p:spPr>
        <p:txBody>
          <a:bodyPr>
            <a:normAutofit/>
          </a:bodyPr>
          <a:lstStyle/>
          <a:p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结构法记单词</a:t>
            </a:r>
            <a:r>
              <a:rPr lang="en-US" altLang="zh-CN" sz="36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-16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153" name="Diamond 11"/>
          <p:cNvSpPr/>
          <p:nvPr/>
        </p:nvSpPr>
        <p:spPr bwMode="auto">
          <a:xfrm>
            <a:off x="2765322" y="2010806"/>
            <a:ext cx="739798" cy="739797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en-US" altLang="zh-CN" sz="24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51154" name="Diamond 12"/>
          <p:cNvSpPr/>
          <p:nvPr/>
        </p:nvSpPr>
        <p:spPr bwMode="auto">
          <a:xfrm>
            <a:off x="2765322" y="4476011"/>
            <a:ext cx="739798" cy="739797"/>
          </a:xfrm>
          <a:prstGeom prst="diamond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en-US" altLang="zh-CN" sz="24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1657" name="Group 22"/>
          <p:cNvGrpSpPr/>
          <p:nvPr/>
        </p:nvGrpSpPr>
        <p:grpSpPr>
          <a:xfrm>
            <a:off x="3582972" y="1054825"/>
            <a:ext cx="8304227" cy="2669547"/>
            <a:chOff x="3943833" y="-55144"/>
            <a:chExt cx="8193673" cy="2002003"/>
          </a:xfrm>
        </p:grpSpPr>
        <p:sp>
          <p:nvSpPr>
            <p:cNvPr id="1051155" name="TextBox 23"/>
            <p:cNvSpPr txBox="1"/>
            <p:nvPr/>
          </p:nvSpPr>
          <p:spPr>
            <a:xfrm>
              <a:off x="3943833" y="-55144"/>
              <a:ext cx="3005472" cy="2002003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r>
                <a:rPr lang="zh-CN" altLang="en-US" sz="2000" b="1" dirty="0" smtClean="0">
                  <a:solidFill>
                    <a:schemeClr val="accent2">
                      <a:lumMod val="100000"/>
                    </a:schemeClr>
                  </a:solidFill>
                </a:rPr>
                <a:t>高考词汇精讲</a:t>
              </a:r>
              <a:endParaRPr lang="zh-CN" altLang="en-US" sz="2000" b="1" dirty="0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051156" name="TextBox 24"/>
            <p:cNvSpPr txBox="1"/>
            <p:nvPr/>
          </p:nvSpPr>
          <p:spPr>
            <a:xfrm>
              <a:off x="6949305" y="-55144"/>
              <a:ext cx="5188201" cy="2002003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poison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pollute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pond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position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possess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possible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poster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power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practice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pray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prepare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present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press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记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primary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endParaRPr lang="zh-CN" altLang="en-US" dirty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658" name="Group 25"/>
          <p:cNvGrpSpPr/>
          <p:nvPr/>
        </p:nvGrpSpPr>
        <p:grpSpPr>
          <a:xfrm>
            <a:off x="3582972" y="3892034"/>
            <a:ext cx="8304228" cy="2163080"/>
            <a:chOff x="3943835" y="76699"/>
            <a:chExt cx="8193672" cy="1852422"/>
          </a:xfrm>
        </p:grpSpPr>
        <p:sp>
          <p:nvSpPr>
            <p:cNvPr id="1051157" name="TextBox 26"/>
            <p:cNvSpPr txBox="1"/>
            <p:nvPr/>
          </p:nvSpPr>
          <p:spPr>
            <a:xfrm>
              <a:off x="3943835" y="117724"/>
              <a:ext cx="3005471" cy="1811397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r>
                <a:rPr lang="zh-CN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高考词汇精练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51158" name="TextBox 27"/>
            <p:cNvSpPr txBox="1"/>
            <p:nvPr/>
          </p:nvSpPr>
          <p:spPr>
            <a:xfrm>
              <a:off x="6949308" y="76699"/>
              <a:ext cx="5188199" cy="1852422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I. 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根据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提示写出单词的正确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形式 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II. 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写出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单词的正确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含义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III. 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根据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语境写出所给单词的正确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形式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IV. 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用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所给动词的适当形式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填空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V. 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介词填空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VI. 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单句写作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1051159" name="矩形 2">
            <a:hlinkClick r:id="rId1" action="ppaction://hlinksldjump"/>
          </p:cNvPr>
          <p:cNvSpPr/>
          <p:nvPr/>
        </p:nvSpPr>
        <p:spPr>
          <a:xfrm>
            <a:off x="3880624" y="2207941"/>
            <a:ext cx="1672683" cy="379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160" name="矩形 3">
            <a:hlinkClick r:id="rId1" action="ppaction://hlinksldjump"/>
          </p:cNvPr>
          <p:cNvSpPr/>
          <p:nvPr/>
        </p:nvSpPr>
        <p:spPr>
          <a:xfrm>
            <a:off x="3880624" y="4795025"/>
            <a:ext cx="1672683" cy="379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02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高考词汇精讲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16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高考词汇精讲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162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poison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163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073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01035"/>
                <a:gridCol w="322670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poison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pɔɪzn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074" name="表格 6"/>
          <p:cNvGraphicFramePr>
            <a:graphicFrameLocks noGrp="1"/>
          </p:cNvGraphicFramePr>
          <p:nvPr/>
        </p:nvGraphicFramePr>
        <p:xfrm>
          <a:off x="6092078" y="1131018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remove poison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075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2880"/>
                <a:gridCol w="320486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poisonous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pɔɪzənəs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076" name="表格 10"/>
          <p:cNvGraphicFramePr>
            <a:graphicFrameLocks noGrp="1"/>
          </p:cNvGraphicFramePr>
          <p:nvPr/>
        </p:nvGraphicFramePr>
        <p:xfrm>
          <a:off x="6092078" y="289594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poison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ous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毒＋多的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poisonous grass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164" name="文本框 19"/>
          <p:cNvSpPr txBox="1"/>
          <p:nvPr/>
        </p:nvSpPr>
        <p:spPr>
          <a:xfrm>
            <a:off x="244776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毒</a:t>
            </a:r>
            <a:endParaRPr lang="zh-CN" altLang="en-US" sz="2400" dirty="0"/>
          </a:p>
        </p:txBody>
      </p:sp>
      <p:sp>
        <p:nvSpPr>
          <p:cNvPr id="1051165" name="文本框 20"/>
          <p:cNvSpPr txBox="1"/>
          <p:nvPr/>
        </p:nvSpPr>
        <p:spPr>
          <a:xfrm>
            <a:off x="247174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有毒的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162" grpId="0"/>
      <p:bldP spid="1051163" grpId="0"/>
      <p:bldP spid="1051164" grpId="0"/>
      <p:bldP spid="105116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166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pollute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167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077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pollute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pə'luːt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078" name="表格 6"/>
          <p:cNvGraphicFramePr>
            <a:graphicFrameLocks noGrp="1"/>
          </p:cNvGraphicFramePr>
          <p:nvPr/>
        </p:nvGraphicFramePr>
        <p:xfrm>
          <a:off x="6092078" y="1206018"/>
          <a:ext cx="574501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9545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谐音“泼路”→脏水泼路上→污染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pollute the air by smoke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079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pollution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pə'luːʃən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080" name="表格 10"/>
          <p:cNvGraphicFramePr>
            <a:graphicFrameLocks noGrp="1"/>
          </p:cNvGraphicFramePr>
          <p:nvPr/>
        </p:nvGraphicFramePr>
        <p:xfrm>
          <a:off x="6092078" y="2897169"/>
          <a:ext cx="561975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8293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pollut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(e)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污染＋名词后缀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prevent water/rubbish pollution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168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zh-CN" altLang="en-US" sz="2400" b="1" dirty="0"/>
              <a:t>污染</a:t>
            </a:r>
            <a:endParaRPr lang="zh-CN" altLang="en-US" sz="2400" dirty="0"/>
          </a:p>
        </p:txBody>
      </p:sp>
      <p:sp>
        <p:nvSpPr>
          <p:cNvPr id="1051169" name="文本框 20"/>
          <p:cNvSpPr txBox="1"/>
          <p:nvPr/>
        </p:nvSpPr>
        <p:spPr>
          <a:xfrm>
            <a:off x="2560955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污染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166" grpId="0"/>
      <p:bldP spid="1051167" grpId="0"/>
      <p:bldP spid="1051168" grpId="0"/>
      <p:bldP spid="105116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170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pond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171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081" name="表格 4"/>
          <p:cNvGraphicFramePr>
            <a:graphicFrameLocks noGrp="1"/>
          </p:cNvGraphicFramePr>
          <p:nvPr/>
        </p:nvGraphicFramePr>
        <p:xfrm>
          <a:off x="241540" y="76816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11367"/>
                <a:gridCol w="3316373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pond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pɒnd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082" name="表格 6"/>
          <p:cNvGraphicFramePr>
            <a:graphicFrameLocks noGrp="1"/>
          </p:cNvGraphicFramePr>
          <p:nvPr/>
        </p:nvGraphicFramePr>
        <p:xfrm>
          <a:off x="241540" y="1858301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catch a fish in a pond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083" name="表格 9"/>
          <p:cNvGraphicFramePr>
            <a:graphicFrameLocks noGrp="1"/>
          </p:cNvGraphicFramePr>
          <p:nvPr/>
        </p:nvGraphicFramePr>
        <p:xfrm>
          <a:off x="241540" y="328674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23962"/>
                <a:gridCol w="290377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pool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puːl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084" name="表格 10"/>
          <p:cNvGraphicFramePr>
            <a:graphicFrameLocks noGrp="1"/>
          </p:cNvGraphicFramePr>
          <p:nvPr/>
        </p:nvGraphicFramePr>
        <p:xfrm>
          <a:off x="294548" y="4032947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swimming pool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172" name="文本框 19"/>
          <p:cNvSpPr txBox="1"/>
          <p:nvPr/>
        </p:nvSpPr>
        <p:spPr>
          <a:xfrm>
            <a:off x="2358322" y="1243645"/>
            <a:ext cx="3683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水塘</a:t>
            </a:r>
            <a:endParaRPr lang="zh-CN" altLang="en-US" sz="2400" dirty="0"/>
          </a:p>
        </p:txBody>
      </p:sp>
      <p:sp>
        <p:nvSpPr>
          <p:cNvPr id="1051173" name="文本框 20"/>
          <p:cNvSpPr txBox="1"/>
          <p:nvPr/>
        </p:nvSpPr>
        <p:spPr>
          <a:xfrm>
            <a:off x="2763585" y="3753711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水池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170" grpId="0"/>
      <p:bldP spid="1051171" grpId="0"/>
      <p:bldP spid="1051172" grpId="0"/>
      <p:bldP spid="105117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174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port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175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085" name="表格 13"/>
          <p:cNvGraphicFramePr>
            <a:graphicFrameLocks noGrp="1"/>
          </p:cNvGraphicFramePr>
          <p:nvPr/>
        </p:nvGraphicFramePr>
        <p:xfrm>
          <a:off x="312860" y="83442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06099"/>
                <a:gridCol w="3021641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pɔːt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086" name="表格 14"/>
          <p:cNvGraphicFramePr>
            <a:graphicFrameLocks noGrp="1"/>
          </p:cNvGraphicFramePr>
          <p:nvPr/>
        </p:nvGraphicFramePr>
        <p:xfrm>
          <a:off x="326112" y="1871553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b="1" dirty="0" smtClean="0">
                          <a:solidFill>
                            <a:schemeClr val="tx1"/>
                          </a:solidFill>
                        </a:rPr>
                        <a:t>例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sail into a port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087" name="表格 15"/>
          <p:cNvGraphicFramePr>
            <a:graphicFrameLocks noGrp="1"/>
          </p:cNvGraphicFramePr>
          <p:nvPr/>
        </p:nvGraphicFramePr>
        <p:xfrm>
          <a:off x="432130" y="3299994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50343"/>
                <a:gridCol w="307845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portable</a:t>
                      </a:r>
                      <a:endParaRPr lang="zh-CN" altLang="en-US" sz="28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pɔːtəbl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en-US" altLang="zh-CN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088" name="表格 16"/>
          <p:cNvGraphicFramePr>
            <a:graphicFrameLocks noGrp="1"/>
          </p:cNvGraphicFramePr>
          <p:nvPr/>
        </p:nvGraphicFramePr>
        <p:xfrm>
          <a:off x="458634" y="4447963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port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able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搬运＋可以的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portable phone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176" name="文本框 22"/>
          <p:cNvSpPr txBox="1"/>
          <p:nvPr/>
        </p:nvSpPr>
        <p:spPr>
          <a:xfrm>
            <a:off x="2731419" y="130990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港口</a:t>
            </a:r>
            <a:endParaRPr lang="zh-CN" altLang="en-US" sz="2400" dirty="0"/>
          </a:p>
        </p:txBody>
      </p:sp>
      <p:sp>
        <p:nvSpPr>
          <p:cNvPr id="1051177" name="文本框 23"/>
          <p:cNvSpPr txBox="1"/>
          <p:nvPr/>
        </p:nvSpPr>
        <p:spPr>
          <a:xfrm>
            <a:off x="2795579" y="378021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便携式的，手提的</a:t>
            </a:r>
            <a:endParaRPr lang="en-US" altLang="zh-CN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174" grpId="0"/>
      <p:bldP spid="1051175" grpId="0"/>
      <p:bldP spid="1051176" grpId="0"/>
      <p:bldP spid="105117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178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port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179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089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porter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pɔːtə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090" name="表格 6"/>
          <p:cNvGraphicFramePr>
            <a:graphicFrameLocks noGrp="1"/>
          </p:cNvGraphicFramePr>
          <p:nvPr/>
        </p:nvGraphicFramePr>
        <p:xfrm>
          <a:off x="6092078" y="1165997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port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搬运＋人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hire 10 porters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091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88926"/>
                <a:gridCol w="3038814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ɪmpɔːt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   </a:t>
                      </a:r>
                      <a:r>
                        <a:rPr lang="en-US" altLang="zh-CN" sz="24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n.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进口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092" name="表格 10"/>
          <p:cNvGraphicFramePr>
            <a:graphicFrameLocks noGrp="1"/>
          </p:cNvGraphicFramePr>
          <p:nvPr/>
        </p:nvGraphicFramePr>
        <p:xfrm>
          <a:off x="6092078" y="288479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im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port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进入＋港口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import some laptop computers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093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88926"/>
                <a:gridCol w="3039874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export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ekspɔːt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 </a:t>
                      </a:r>
                      <a:r>
                        <a:rPr lang="en-US" altLang="zh-CN" sz="2400" b="1" i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 Unicode MS" panose="020B0604020202020204" charset="-122"/>
                        </a:rPr>
                        <a:t>n.</a:t>
                      </a:r>
                      <a:r>
                        <a:rPr lang="zh-CN" altLang="en-US" sz="24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 Unicode MS" panose="020B0604020202020204" charset="-122"/>
                        </a:rPr>
                        <a:t>出口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094" name="表格 12"/>
          <p:cNvGraphicFramePr>
            <a:graphicFrameLocks noGrp="1"/>
          </p:cNvGraphicFramePr>
          <p:nvPr/>
        </p:nvGraphicFramePr>
        <p:xfrm>
          <a:off x="6092078" y="4673873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ex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port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出＋港口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set up an export company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180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搬运工</a:t>
            </a:r>
            <a:endParaRPr lang="zh-CN" altLang="en-US" sz="2400" dirty="0"/>
          </a:p>
        </p:txBody>
      </p:sp>
      <p:sp>
        <p:nvSpPr>
          <p:cNvPr id="1051181" name="文本框 20"/>
          <p:cNvSpPr txBox="1"/>
          <p:nvPr/>
        </p:nvSpPr>
        <p:spPr>
          <a:xfrm>
            <a:off x="2595476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/</a:t>
            </a:r>
            <a:r>
              <a:rPr lang="en-US" altLang="zh-CN" sz="2400" b="1" dirty="0"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 </a:t>
            </a:r>
            <a:r>
              <a:rPr lang="en-US" altLang="zh-CN" sz="2400" b="1" dirty="0" err="1" smtClean="0"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ɪm'pɔ</a:t>
            </a:r>
            <a:r>
              <a:rPr lang="en-US" altLang="zh-CN" sz="2400" b="1" dirty="0" err="1"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ːt</a:t>
            </a:r>
            <a:r>
              <a:rPr lang="en-US" altLang="zh-CN" sz="2400" b="1" dirty="0"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/  </a:t>
            </a:r>
            <a:r>
              <a:rPr lang="en-US" altLang="zh-CN" sz="2400" b="1" dirty="0" smtClean="0"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 </a:t>
            </a:r>
            <a:r>
              <a:rPr lang="en-US" altLang="zh-CN" sz="2400" b="1" i="1" dirty="0" smtClean="0"/>
              <a:t>v.</a:t>
            </a:r>
            <a:r>
              <a:rPr lang="en-US" altLang="zh-CN" sz="2400" b="1" dirty="0" smtClean="0"/>
              <a:t> </a:t>
            </a:r>
            <a:r>
              <a:rPr lang="zh-CN" altLang="en-US" sz="2400" b="1" dirty="0" smtClean="0"/>
              <a:t>进口</a:t>
            </a:r>
            <a:endParaRPr lang="zh-CN" altLang="en-US" sz="2400" b="1" dirty="0"/>
          </a:p>
        </p:txBody>
      </p:sp>
      <p:sp>
        <p:nvSpPr>
          <p:cNvPr id="1051182" name="文本框 21"/>
          <p:cNvSpPr txBox="1"/>
          <p:nvPr/>
        </p:nvSpPr>
        <p:spPr>
          <a:xfrm>
            <a:off x="2597313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/</a:t>
            </a:r>
            <a:r>
              <a:rPr lang="en-US" altLang="zh-CN" sz="2400" b="1" dirty="0"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 </a:t>
            </a:r>
            <a:r>
              <a:rPr lang="en-US" altLang="zh-CN" sz="2400" b="1" dirty="0" err="1" smtClean="0"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ɪk‘spɔ</a:t>
            </a:r>
            <a:r>
              <a:rPr lang="en-US" altLang="zh-CN" sz="2400" b="1" dirty="0" err="1"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ː</a:t>
            </a:r>
            <a:r>
              <a:rPr lang="en-US" altLang="zh-CN" sz="2400" b="1" dirty="0" err="1" smtClean="0"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t</a:t>
            </a:r>
            <a:r>
              <a:rPr lang="en-US" altLang="zh-CN" sz="2400" b="1" dirty="0" smtClean="0"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/</a:t>
            </a:r>
            <a:r>
              <a:rPr lang="en-US" altLang="zh-CN" sz="2400" b="1" dirty="0" smtClean="0"/>
              <a:t>  </a:t>
            </a:r>
            <a:r>
              <a:rPr lang="en-US" altLang="zh-CN" sz="2400" b="1" i="1" dirty="0" smtClean="0"/>
              <a:t>v.</a:t>
            </a:r>
            <a:r>
              <a:rPr lang="en-US" altLang="zh-CN" sz="2400" b="1" dirty="0" smtClean="0"/>
              <a:t> </a:t>
            </a:r>
            <a:r>
              <a:rPr lang="zh-CN" altLang="en-US" sz="2400" b="1" dirty="0" smtClean="0"/>
              <a:t>出口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1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6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178" grpId="0"/>
      <p:bldP spid="1051179" grpId="0"/>
      <p:bldP spid="1051180" grpId="0"/>
      <p:bldP spid="1051181" grpId="0"/>
      <p:bldP spid="105118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183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port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184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095" name="表格 4"/>
          <p:cNvGraphicFramePr>
            <a:graphicFrameLocks noGrp="1"/>
          </p:cNvGraphicFramePr>
          <p:nvPr/>
        </p:nvGraphicFramePr>
        <p:xfrm>
          <a:off x="241540" y="76816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11367"/>
                <a:gridCol w="3316373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important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ɪm'pɔːtənt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096" name="表格 6"/>
          <p:cNvGraphicFramePr>
            <a:graphicFrameLocks noGrp="1"/>
          </p:cNvGraphicFramePr>
          <p:nvPr/>
        </p:nvGraphicFramePr>
        <p:xfrm>
          <a:off x="241540" y="1858301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import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ant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进口＋的→进口是</a:t>
                      </a:r>
                      <a:endParaRPr lang="en-US" altLang="zh-CN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重要的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 important meeting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097" name="表格 9"/>
          <p:cNvGraphicFramePr>
            <a:graphicFrameLocks noGrp="1"/>
          </p:cNvGraphicFramePr>
          <p:nvPr/>
        </p:nvGraphicFramePr>
        <p:xfrm>
          <a:off x="241540" y="328674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23962"/>
                <a:gridCol w="290377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importance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ɪm'pɔːtəns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098" name="表格 10"/>
          <p:cNvGraphicFramePr>
            <a:graphicFrameLocks noGrp="1"/>
          </p:cNvGraphicFramePr>
          <p:nvPr/>
        </p:nvGraphicFramePr>
        <p:xfrm>
          <a:off x="241540" y="439075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realize the importance of health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099" name="表格 13"/>
          <p:cNvGraphicFramePr>
            <a:graphicFrameLocks noGrp="1"/>
          </p:cNvGraphicFramePr>
          <p:nvPr/>
        </p:nvGraphicFramePr>
        <p:xfrm>
          <a:off x="6514877" y="76816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06099"/>
                <a:gridCol w="3021641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passport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pɑːspɔːt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100" name="表格 14"/>
          <p:cNvGraphicFramePr>
            <a:graphicFrameLocks noGrp="1"/>
          </p:cNvGraphicFramePr>
          <p:nvPr/>
        </p:nvGraphicFramePr>
        <p:xfrm>
          <a:off x="6514877" y="1858301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pass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port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经过＋港口→过港口出国要出示“护照”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101" name="表格 15"/>
          <p:cNvGraphicFramePr>
            <a:graphicFrameLocks noGrp="1"/>
          </p:cNvGraphicFramePr>
          <p:nvPr/>
        </p:nvGraphicFramePr>
        <p:xfrm>
          <a:off x="6514877" y="3286742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50343"/>
                <a:gridCol w="307845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</a:t>
                      </a:r>
                      <a:endParaRPr lang="zh-CN" altLang="en-US" sz="28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rɪ'pɔːt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en-US" altLang="zh-CN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102" name="表格 16"/>
          <p:cNvGraphicFramePr>
            <a:graphicFrameLocks noGrp="1"/>
          </p:cNvGraphicFramePr>
          <p:nvPr/>
        </p:nvGraphicFramePr>
        <p:xfrm>
          <a:off x="6514877" y="4368450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re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port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返回＋港口→回到港口要“报告”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report good news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185" name="文本框 19"/>
          <p:cNvSpPr txBox="1"/>
          <p:nvPr/>
        </p:nvSpPr>
        <p:spPr>
          <a:xfrm>
            <a:off x="2358322" y="1243645"/>
            <a:ext cx="3683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重要的</a:t>
            </a:r>
            <a:endParaRPr lang="zh-CN" altLang="en-US" sz="2400" dirty="0"/>
          </a:p>
        </p:txBody>
      </p:sp>
      <p:sp>
        <p:nvSpPr>
          <p:cNvPr id="1051186" name="文本框 20"/>
          <p:cNvSpPr txBox="1"/>
          <p:nvPr/>
        </p:nvSpPr>
        <p:spPr>
          <a:xfrm>
            <a:off x="2763585" y="3753711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重要性</a:t>
            </a:r>
            <a:endParaRPr lang="zh-CN" altLang="en-US" sz="2400" b="1" dirty="0"/>
          </a:p>
        </p:txBody>
      </p:sp>
      <p:sp>
        <p:nvSpPr>
          <p:cNvPr id="1051187" name="文本框 22"/>
          <p:cNvSpPr txBox="1"/>
          <p:nvPr/>
        </p:nvSpPr>
        <p:spPr>
          <a:xfrm>
            <a:off x="8906932" y="124364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护照</a:t>
            </a:r>
            <a:endParaRPr lang="zh-CN" altLang="en-US" sz="2400" dirty="0"/>
          </a:p>
        </p:txBody>
      </p:sp>
      <p:sp>
        <p:nvSpPr>
          <p:cNvPr id="1051188" name="文本框 23"/>
          <p:cNvSpPr txBox="1"/>
          <p:nvPr/>
        </p:nvSpPr>
        <p:spPr>
          <a:xfrm>
            <a:off x="8918083" y="3753711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n./v</a:t>
            </a:r>
            <a:r>
              <a:rPr lang="en-US" altLang="zh-CN" sz="2400" b="1" i="1" dirty="0" smtClean="0"/>
              <a:t>. </a:t>
            </a:r>
            <a:r>
              <a:rPr lang="zh-CN" altLang="en-US" sz="2400" b="1" dirty="0" smtClean="0"/>
              <a:t>报告</a:t>
            </a:r>
            <a:r>
              <a:rPr lang="zh-CN" altLang="en-US" sz="2400" b="1" dirty="0"/>
              <a:t>；报道</a:t>
            </a:r>
            <a:endParaRPr lang="en-US" altLang="zh-CN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6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6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96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5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96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183" grpId="0"/>
      <p:bldP spid="1051184" grpId="0"/>
      <p:bldP spid="1051185" grpId="0"/>
      <p:bldP spid="1051186" grpId="0"/>
      <p:bldP spid="1051187" grpId="0"/>
      <p:bldP spid="105118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189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position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190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103" name="表格 4"/>
          <p:cNvGraphicFramePr>
            <a:graphicFrameLocks noGrp="1"/>
          </p:cNvGraphicFramePr>
          <p:nvPr/>
        </p:nvGraphicFramePr>
        <p:xfrm>
          <a:off x="241540" y="76816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11367"/>
                <a:gridCol w="3316373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pə'zɪʃən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104" name="表格 6"/>
          <p:cNvGraphicFramePr>
            <a:graphicFrameLocks noGrp="1"/>
          </p:cNvGraphicFramePr>
          <p:nvPr/>
        </p:nvGraphicFramePr>
        <p:xfrm>
          <a:off x="241540" y="1858301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pos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(e)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tion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摆放＋后缀→摆在一个“位置”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 accurate position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105" name="表格 9"/>
          <p:cNvGraphicFramePr>
            <a:graphicFrameLocks noGrp="1"/>
          </p:cNvGraphicFramePr>
          <p:nvPr/>
        </p:nvGraphicFramePr>
        <p:xfrm>
          <a:off x="241540" y="328674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23962"/>
                <a:gridCol w="290377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positive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pɒzətɪv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106" name="表格 10"/>
          <p:cNvGraphicFramePr>
            <a:graphicFrameLocks noGrp="1"/>
          </p:cNvGraphicFramePr>
          <p:nvPr/>
        </p:nvGraphicFramePr>
        <p:xfrm>
          <a:off x="241540" y="439075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pos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(e)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tive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摆放＋的→明确的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give a positive answer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107" name="表格 13"/>
          <p:cNvGraphicFramePr>
            <a:graphicFrameLocks noGrp="1"/>
          </p:cNvGraphicFramePr>
          <p:nvPr/>
        </p:nvGraphicFramePr>
        <p:xfrm>
          <a:off x="6514877" y="76816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06099"/>
                <a:gridCol w="3021641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deposit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dɪ'pɒzɪt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108" name="表格 14"/>
          <p:cNvGraphicFramePr>
            <a:graphicFrameLocks noGrp="1"/>
          </p:cNvGraphicFramePr>
          <p:nvPr/>
        </p:nvGraphicFramePr>
        <p:xfrm>
          <a:off x="6514877" y="1858301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de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posit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离开＋放置→存放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pay an initial deposit of 500 dollars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109" name="表格 15"/>
          <p:cNvGraphicFramePr>
            <a:graphicFrameLocks noGrp="1"/>
          </p:cNvGraphicFramePr>
          <p:nvPr/>
        </p:nvGraphicFramePr>
        <p:xfrm>
          <a:off x="6514877" y="3286742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50343"/>
                <a:gridCol w="307845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expose</a:t>
                      </a:r>
                      <a:endParaRPr lang="zh-CN" altLang="en-US" sz="28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ɪk'spəʊz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en-US" altLang="zh-CN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110" name="表格 16"/>
          <p:cNvGraphicFramePr>
            <a:graphicFrameLocks noGrp="1"/>
          </p:cNvGraphicFramePr>
          <p:nvPr/>
        </p:nvGraphicFramePr>
        <p:xfrm>
          <a:off x="6514877" y="436845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ex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pose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向外＋摆放→暴露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expose a secret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191" name="文本框 19"/>
          <p:cNvSpPr txBox="1"/>
          <p:nvPr/>
        </p:nvSpPr>
        <p:spPr>
          <a:xfrm>
            <a:off x="2358322" y="1243645"/>
            <a:ext cx="3683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i="1" dirty="0" smtClean="0"/>
              <a:t>.</a:t>
            </a:r>
            <a:r>
              <a:rPr lang="en-US" altLang="zh-CN" sz="2400" b="1" dirty="0" smtClean="0"/>
              <a:t> </a:t>
            </a:r>
            <a:r>
              <a:rPr lang="zh-CN" altLang="en-US" sz="2400" b="1" dirty="0" smtClean="0"/>
              <a:t>位置</a:t>
            </a:r>
            <a:r>
              <a:rPr lang="zh-CN" altLang="en-US" sz="2400" b="1" dirty="0"/>
              <a:t>；地位</a:t>
            </a:r>
            <a:endParaRPr lang="zh-CN" altLang="en-US" sz="2400" dirty="0"/>
          </a:p>
        </p:txBody>
      </p:sp>
      <p:sp>
        <p:nvSpPr>
          <p:cNvPr id="1051192" name="文本框 20"/>
          <p:cNvSpPr txBox="1"/>
          <p:nvPr/>
        </p:nvSpPr>
        <p:spPr>
          <a:xfrm>
            <a:off x="2763585" y="3753711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i="1" dirty="0" smtClean="0"/>
              <a:t>.</a:t>
            </a:r>
            <a:r>
              <a:rPr lang="en-US" altLang="zh-CN" sz="2400" b="1" dirty="0" smtClean="0"/>
              <a:t> </a:t>
            </a:r>
            <a:r>
              <a:rPr lang="zh-CN" altLang="en-US" sz="2400" b="1" dirty="0" smtClean="0"/>
              <a:t>明确</a:t>
            </a:r>
            <a:r>
              <a:rPr lang="zh-CN" altLang="en-US" sz="2400" b="1" dirty="0"/>
              <a:t>的；积极的</a:t>
            </a:r>
            <a:endParaRPr lang="zh-CN" altLang="en-US" sz="2400" b="1" dirty="0"/>
          </a:p>
        </p:txBody>
      </p:sp>
      <p:sp>
        <p:nvSpPr>
          <p:cNvPr id="1051193" name="文本框 22"/>
          <p:cNvSpPr txBox="1"/>
          <p:nvPr/>
        </p:nvSpPr>
        <p:spPr>
          <a:xfrm>
            <a:off x="8906932" y="124364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v./n</a:t>
            </a:r>
            <a:r>
              <a:rPr lang="en-US" altLang="zh-CN" sz="2400" b="1" i="1" dirty="0" smtClean="0"/>
              <a:t>. </a:t>
            </a:r>
            <a:r>
              <a:rPr lang="zh-CN" altLang="en-US" sz="2400" b="1" dirty="0" smtClean="0"/>
              <a:t>存放</a:t>
            </a:r>
            <a:endParaRPr lang="zh-CN" altLang="en-US" sz="2400" dirty="0"/>
          </a:p>
        </p:txBody>
      </p:sp>
      <p:sp>
        <p:nvSpPr>
          <p:cNvPr id="1051194" name="文本框 23"/>
          <p:cNvSpPr txBox="1"/>
          <p:nvPr/>
        </p:nvSpPr>
        <p:spPr>
          <a:xfrm>
            <a:off x="8918083" y="3753711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zh-CN" altLang="en-US" sz="2400" b="1" dirty="0"/>
              <a:t>暴露，揭露</a:t>
            </a:r>
            <a:endParaRPr lang="en-US" altLang="zh-CN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6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1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6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96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5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96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189" grpId="0"/>
      <p:bldP spid="1051190" grpId="0"/>
      <p:bldP spid="1051191" grpId="0"/>
      <p:bldP spid="1051192" grpId="0"/>
      <p:bldP spid="1051193" grpId="0"/>
      <p:bldP spid="105119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195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possess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196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111" name="表格 4"/>
          <p:cNvGraphicFramePr>
            <a:graphicFrameLocks noGrp="1"/>
          </p:cNvGraphicFramePr>
          <p:nvPr/>
        </p:nvGraphicFramePr>
        <p:xfrm>
          <a:off x="241540" y="76816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11367"/>
                <a:gridCol w="3316373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possess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pə'zes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112" name="表格 6"/>
          <p:cNvGraphicFramePr>
            <a:graphicFrameLocks noGrp="1"/>
          </p:cNvGraphicFramePr>
          <p:nvPr/>
        </p:nvGraphicFramePr>
        <p:xfrm>
          <a:off x="241540" y="1858301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pos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sess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放＋坐→占座→占有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possess a factory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]own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113" name="表格 9"/>
          <p:cNvGraphicFramePr>
            <a:graphicFrameLocks noGrp="1"/>
          </p:cNvGraphicFramePr>
          <p:nvPr/>
        </p:nvGraphicFramePr>
        <p:xfrm>
          <a:off x="241540" y="328674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23962"/>
                <a:gridCol w="290377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possession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pə'zeʃən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114" name="表格 10"/>
          <p:cNvGraphicFramePr>
            <a:graphicFrameLocks noGrp="1"/>
          </p:cNvGraphicFramePr>
          <p:nvPr/>
        </p:nvGraphicFramePr>
        <p:xfrm>
          <a:off x="241540" y="439075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possess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拥有＋名词后缀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have possession of a big farm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115" name="表格 13"/>
          <p:cNvGraphicFramePr>
            <a:graphicFrameLocks noGrp="1"/>
          </p:cNvGraphicFramePr>
          <p:nvPr/>
        </p:nvGraphicFramePr>
        <p:xfrm>
          <a:off x="6514877" y="76816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06099"/>
                <a:gridCol w="3021641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assess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ə'ses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116" name="表格 14"/>
          <p:cNvGraphicFramePr>
            <a:graphicFrameLocks noGrp="1"/>
          </p:cNvGraphicFramePr>
          <p:nvPr/>
        </p:nvGraphicFramePr>
        <p:xfrm>
          <a:off x="6514877" y="1858301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sess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加强＋坐→坐下来慢慢看→评估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assess 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sb's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English level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117" name="表格 15"/>
          <p:cNvGraphicFramePr>
            <a:graphicFrameLocks noGrp="1"/>
          </p:cNvGraphicFramePr>
          <p:nvPr/>
        </p:nvGraphicFramePr>
        <p:xfrm>
          <a:off x="6514877" y="3286742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50343"/>
                <a:gridCol w="307845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assessment</a:t>
                      </a:r>
                      <a:endParaRPr lang="zh-CN" altLang="en-US" sz="28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ə'sesmənt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en-US" altLang="zh-CN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118" name="表格 16"/>
          <p:cNvGraphicFramePr>
            <a:graphicFrameLocks noGrp="1"/>
          </p:cNvGraphicFramePr>
          <p:nvPr/>
        </p:nvGraphicFramePr>
        <p:xfrm>
          <a:off x="6514877" y="436845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assess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ment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评估＋名词后缀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 assessment about 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sb's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property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197" name="文本框 19"/>
          <p:cNvSpPr txBox="1"/>
          <p:nvPr/>
        </p:nvSpPr>
        <p:spPr>
          <a:xfrm>
            <a:off x="2358322" y="1243645"/>
            <a:ext cx="3683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zh-CN" altLang="en-US" sz="2400" b="1" dirty="0"/>
              <a:t>拥有；占有</a:t>
            </a:r>
            <a:endParaRPr lang="zh-CN" altLang="en-US" sz="2400" dirty="0"/>
          </a:p>
        </p:txBody>
      </p:sp>
      <p:sp>
        <p:nvSpPr>
          <p:cNvPr id="1051198" name="文本框 20"/>
          <p:cNvSpPr txBox="1"/>
          <p:nvPr/>
        </p:nvSpPr>
        <p:spPr>
          <a:xfrm>
            <a:off x="2763585" y="3753711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拥有；财产</a:t>
            </a:r>
            <a:endParaRPr lang="zh-CN" altLang="en-US" sz="2400" b="1" dirty="0"/>
          </a:p>
        </p:txBody>
      </p:sp>
      <p:sp>
        <p:nvSpPr>
          <p:cNvPr id="1051199" name="文本框 22"/>
          <p:cNvSpPr txBox="1"/>
          <p:nvPr/>
        </p:nvSpPr>
        <p:spPr>
          <a:xfrm>
            <a:off x="8906932" y="124364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zh-CN" altLang="en-US" sz="2400" b="1" dirty="0"/>
              <a:t>评估</a:t>
            </a:r>
            <a:endParaRPr lang="zh-CN" altLang="en-US" sz="2400" dirty="0"/>
          </a:p>
        </p:txBody>
      </p:sp>
      <p:sp>
        <p:nvSpPr>
          <p:cNvPr id="1051200" name="文本框 23"/>
          <p:cNvSpPr txBox="1"/>
          <p:nvPr/>
        </p:nvSpPr>
        <p:spPr>
          <a:xfrm>
            <a:off x="8918083" y="3753711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评估</a:t>
            </a:r>
            <a:endParaRPr lang="en-US" altLang="zh-CN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6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1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6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96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51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96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195" grpId="0"/>
      <p:bldP spid="1051196" grpId="0"/>
      <p:bldP spid="1051197" grpId="0"/>
      <p:bldP spid="1051198" grpId="0"/>
      <p:bldP spid="1051199" grpId="0"/>
      <p:bldP spid="105120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201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possible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202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119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possible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pɒsəbl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120" name="表格 6"/>
          <p:cNvGraphicFramePr>
            <a:graphicFrameLocks noGrp="1"/>
          </p:cNvGraphicFramePr>
          <p:nvPr/>
        </p:nvGraphicFramePr>
        <p:xfrm>
          <a:off x="6092078" y="1206018"/>
          <a:ext cx="574501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9545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poss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ible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拥有＋可以的→可能的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possible offence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反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]impossible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121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possibility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pɒsə'bIlətɪ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122" name="表格 10"/>
          <p:cNvGraphicFramePr>
            <a:graphicFrameLocks noGrp="1"/>
          </p:cNvGraphicFramePr>
          <p:nvPr/>
        </p:nvGraphicFramePr>
        <p:xfrm>
          <a:off x="6092078" y="2897169"/>
          <a:ext cx="561975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8293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possib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(le)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ility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可能的＋性质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analyze the possibility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203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可能的</a:t>
            </a:r>
            <a:endParaRPr lang="zh-CN" altLang="en-US" sz="2400" dirty="0"/>
          </a:p>
        </p:txBody>
      </p:sp>
      <p:sp>
        <p:nvSpPr>
          <p:cNvPr id="1051204" name="文本框 20"/>
          <p:cNvSpPr txBox="1"/>
          <p:nvPr/>
        </p:nvSpPr>
        <p:spPr>
          <a:xfrm>
            <a:off x="2560955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可能性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201" grpId="0"/>
      <p:bldP spid="1051202" grpId="0"/>
      <p:bldP spid="1051203" grpId="0"/>
      <p:bldP spid="105120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027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depart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028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973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dɪ'pɑːt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974" name="表格 6"/>
          <p:cNvGraphicFramePr>
            <a:graphicFrameLocks noGrp="1"/>
          </p:cNvGraphicFramePr>
          <p:nvPr/>
        </p:nvGraphicFramePr>
        <p:xfrm>
          <a:off x="6092078" y="1211976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de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part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去掉＋部分→离开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depart  for  New  York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]leave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975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departure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dɪ'pɑːtʃə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976" name="表格 10"/>
          <p:cNvGraphicFramePr>
            <a:graphicFrameLocks noGrp="1"/>
          </p:cNvGraphicFramePr>
          <p:nvPr/>
        </p:nvGraphicFramePr>
        <p:xfrm>
          <a:off x="6092078" y="2902636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depart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ure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离开＋名词后缀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departure  time  and  arrival  time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977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38405"/>
                <a:gridCol w="329039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department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dɪ'pɑːtmənt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978" name="表格 12"/>
          <p:cNvGraphicFramePr>
            <a:graphicFrameLocks noGrp="1"/>
          </p:cNvGraphicFramePr>
          <p:nvPr/>
        </p:nvGraphicFramePr>
        <p:xfrm>
          <a:off x="6092078" y="4629686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depart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ment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离开＋名词后缀→把各部门分开去工作→部门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029" name="文本框 19"/>
          <p:cNvSpPr txBox="1"/>
          <p:nvPr/>
        </p:nvSpPr>
        <p:spPr>
          <a:xfrm>
            <a:off x="225987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vi.</a:t>
            </a:r>
            <a:r>
              <a:rPr lang="zh-CN" altLang="en-US" sz="2400" b="1" dirty="0"/>
              <a:t>离开</a:t>
            </a:r>
            <a:endParaRPr lang="zh-CN" altLang="en-US" sz="2400" dirty="0"/>
          </a:p>
        </p:txBody>
      </p:sp>
      <p:sp>
        <p:nvSpPr>
          <p:cNvPr id="1051030" name="文本框 20"/>
          <p:cNvSpPr txBox="1"/>
          <p:nvPr/>
        </p:nvSpPr>
        <p:spPr>
          <a:xfrm>
            <a:off x="225987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离开</a:t>
            </a:r>
            <a:endParaRPr lang="zh-CN" altLang="en-US" sz="2400" b="1" dirty="0"/>
          </a:p>
        </p:txBody>
      </p:sp>
      <p:sp>
        <p:nvSpPr>
          <p:cNvPr id="1051031" name="文本框 21"/>
          <p:cNvSpPr txBox="1"/>
          <p:nvPr/>
        </p:nvSpPr>
        <p:spPr>
          <a:xfrm>
            <a:off x="2346184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部门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5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5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027" grpId="0"/>
      <p:bldP spid="1051028" grpId="0"/>
      <p:bldP spid="1051029" grpId="0"/>
      <p:bldP spid="1051030" grpId="0"/>
      <p:bldP spid="105103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205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poster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206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123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01035"/>
                <a:gridCol w="322670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poster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pəʊstə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124" name="表格 6"/>
          <p:cNvGraphicFramePr>
            <a:graphicFrameLocks noGrp="1"/>
          </p:cNvGraphicFramePr>
          <p:nvPr/>
        </p:nvGraphicFramePr>
        <p:xfrm>
          <a:off x="5999314" y="1011748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post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柱子＋东西→贴在柱子上的东西→海报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put up a poster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125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2880"/>
                <a:gridCol w="320486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postpone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pə'spəʊn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126" name="表格 10"/>
          <p:cNvGraphicFramePr>
            <a:graphicFrameLocks noGrp="1"/>
          </p:cNvGraphicFramePr>
          <p:nvPr/>
        </p:nvGraphicFramePr>
        <p:xfrm>
          <a:off x="6092078" y="289594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post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pone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往后＋放→推迟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postpone a concert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]put off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207" name="文本框 19"/>
          <p:cNvSpPr txBox="1"/>
          <p:nvPr/>
        </p:nvSpPr>
        <p:spPr>
          <a:xfrm>
            <a:off x="244776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海报</a:t>
            </a:r>
            <a:endParaRPr lang="zh-CN" altLang="en-US" sz="2400" dirty="0"/>
          </a:p>
        </p:txBody>
      </p:sp>
      <p:sp>
        <p:nvSpPr>
          <p:cNvPr id="1051208" name="文本框 20"/>
          <p:cNvSpPr txBox="1"/>
          <p:nvPr/>
        </p:nvSpPr>
        <p:spPr>
          <a:xfrm>
            <a:off x="247174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zh-CN" altLang="en-US" sz="2400" b="1" dirty="0"/>
              <a:t>推迟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205" grpId="0"/>
      <p:bldP spid="1051206" grpId="0"/>
      <p:bldP spid="1051207" grpId="0"/>
      <p:bldP spid="105120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209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power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210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127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power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paʊə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128" name="表格 6"/>
          <p:cNvGraphicFramePr>
            <a:graphicFrameLocks noGrp="1"/>
          </p:cNvGraphicFramePr>
          <p:nvPr/>
        </p:nvGraphicFramePr>
        <p:xfrm>
          <a:off x="6092078" y="1206018"/>
          <a:ext cx="574501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95459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power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out of power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129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powerful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paʊəfl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130" name="表格 10"/>
          <p:cNvGraphicFramePr>
            <a:graphicFrameLocks noGrp="1"/>
          </p:cNvGraphicFramePr>
          <p:nvPr/>
        </p:nvGraphicFramePr>
        <p:xfrm>
          <a:off x="6092078" y="2897169"/>
          <a:ext cx="561975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8293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power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ful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威力＋充满的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powerful country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211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威力；权力；电力</a:t>
            </a:r>
            <a:endParaRPr lang="zh-CN" altLang="en-US" sz="2400" dirty="0"/>
          </a:p>
        </p:txBody>
      </p:sp>
      <p:sp>
        <p:nvSpPr>
          <p:cNvPr id="1051212" name="文本框 20"/>
          <p:cNvSpPr txBox="1"/>
          <p:nvPr/>
        </p:nvSpPr>
        <p:spPr>
          <a:xfrm>
            <a:off x="2560955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强大的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209" grpId="0"/>
      <p:bldP spid="1051210" grpId="0"/>
      <p:bldP spid="1051211" grpId="0"/>
      <p:bldP spid="10512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213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practice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214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131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01035"/>
                <a:gridCol w="322670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practice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præktɪs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132" name="表格 6"/>
          <p:cNvGraphicFramePr>
            <a:graphicFrameLocks noGrp="1"/>
          </p:cNvGraphicFramePr>
          <p:nvPr/>
        </p:nvGraphicFramePr>
        <p:xfrm>
          <a:off x="6092078" y="1131018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practice speaking German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133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2880"/>
                <a:gridCol w="320486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practical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præktɪkl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134" name="表格 10"/>
          <p:cNvGraphicFramePr>
            <a:graphicFrameLocks noGrp="1"/>
          </p:cNvGraphicFramePr>
          <p:nvPr/>
        </p:nvGraphicFramePr>
        <p:xfrm>
          <a:off x="6092078" y="289594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practic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(e)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实践＋的→实际的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play a practical joke on 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sb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215" name="文本框 19"/>
          <p:cNvSpPr txBox="1"/>
          <p:nvPr/>
        </p:nvSpPr>
        <p:spPr>
          <a:xfrm>
            <a:off x="244776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n./v.</a:t>
            </a:r>
            <a:r>
              <a:rPr lang="zh-CN" altLang="en-US" sz="2400" b="1" dirty="0"/>
              <a:t>练习，实践</a:t>
            </a:r>
            <a:endParaRPr lang="zh-CN" altLang="en-US" sz="2400" dirty="0"/>
          </a:p>
        </p:txBody>
      </p:sp>
      <p:sp>
        <p:nvSpPr>
          <p:cNvPr id="1051216" name="文本框 20"/>
          <p:cNvSpPr txBox="1"/>
          <p:nvPr/>
        </p:nvSpPr>
        <p:spPr>
          <a:xfrm>
            <a:off x="247174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实际的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213" grpId="0"/>
      <p:bldP spid="1051214" grpId="0"/>
      <p:bldP spid="1051215" grpId="0"/>
      <p:bldP spid="105121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217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pray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218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135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preɪ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136" name="表格 6"/>
          <p:cNvGraphicFramePr>
            <a:graphicFrameLocks noGrp="1"/>
          </p:cNvGraphicFramePr>
          <p:nvPr/>
        </p:nvGraphicFramePr>
        <p:xfrm>
          <a:off x="6092078" y="1206018"/>
          <a:ext cx="574501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95459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pray to God for forgiveness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137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prayer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preɪə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138" name="表格 10"/>
          <p:cNvGraphicFramePr>
            <a:graphicFrameLocks noGrp="1"/>
          </p:cNvGraphicFramePr>
          <p:nvPr/>
        </p:nvGraphicFramePr>
        <p:xfrm>
          <a:off x="6092078" y="2897169"/>
          <a:ext cx="561975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8293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pray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祷告＋东西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话语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say one's morning prayer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219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祈祷</a:t>
            </a:r>
            <a:endParaRPr lang="zh-CN" altLang="en-US" sz="2400" dirty="0"/>
          </a:p>
        </p:txBody>
      </p:sp>
      <p:sp>
        <p:nvSpPr>
          <p:cNvPr id="1051220" name="文本框 20"/>
          <p:cNvSpPr txBox="1"/>
          <p:nvPr/>
        </p:nvSpPr>
        <p:spPr>
          <a:xfrm>
            <a:off x="2560955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祷告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217" grpId="0"/>
      <p:bldP spid="1051218" grpId="0"/>
      <p:bldP spid="1051219" grpId="0"/>
      <p:bldP spid="105122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221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prepare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222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139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01035"/>
                <a:gridCol w="322670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prepare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prɪ'peə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140" name="表格 6"/>
          <p:cNvGraphicFramePr>
            <a:graphicFrameLocks noGrp="1"/>
          </p:cNvGraphicFramePr>
          <p:nvPr/>
        </p:nvGraphicFramePr>
        <p:xfrm>
          <a:off x="6092078" y="1131018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pre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pare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在前＋准备→准备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prepare for an exam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141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2880"/>
                <a:gridCol w="320486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preparation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prepə'reɪʃən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142" name="表格 10"/>
          <p:cNvGraphicFramePr>
            <a:graphicFrameLocks noGrp="1"/>
          </p:cNvGraphicFramePr>
          <p:nvPr/>
        </p:nvGraphicFramePr>
        <p:xfrm>
          <a:off x="6092078" y="289594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prepar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(e)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ation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准备＋后缀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make preparations for a party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223" name="文本框 19"/>
          <p:cNvSpPr txBox="1"/>
          <p:nvPr/>
        </p:nvSpPr>
        <p:spPr>
          <a:xfrm>
            <a:off x="244776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准备</a:t>
            </a:r>
            <a:endParaRPr lang="zh-CN" altLang="en-US" sz="2400" dirty="0"/>
          </a:p>
        </p:txBody>
      </p:sp>
      <p:sp>
        <p:nvSpPr>
          <p:cNvPr id="1051224" name="文本框 20"/>
          <p:cNvSpPr txBox="1"/>
          <p:nvPr/>
        </p:nvSpPr>
        <p:spPr>
          <a:xfrm>
            <a:off x="247174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准备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221" grpId="0"/>
      <p:bldP spid="1051222" grpId="0"/>
      <p:bldP spid="1051223" grpId="0"/>
      <p:bldP spid="105122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225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present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226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143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prɪ'zent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144" name="表格 6"/>
          <p:cNvGraphicFramePr>
            <a:graphicFrameLocks noGrp="1"/>
          </p:cNvGraphicFramePr>
          <p:nvPr/>
        </p:nvGraphicFramePr>
        <p:xfrm>
          <a:off x="6092078" y="1193492"/>
          <a:ext cx="566986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48441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pre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sent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在前＋送→递交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present a charming sight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145" name="表格 9"/>
          <p:cNvGraphicFramePr>
            <a:graphicFrameLocks noGrp="1"/>
          </p:cNvGraphicFramePr>
          <p:nvPr/>
        </p:nvGraphicFramePr>
        <p:xfrm>
          <a:off x="241540" y="2865030"/>
          <a:ext cx="5427740" cy="1219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prezənt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4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146" name="表格 10"/>
          <p:cNvGraphicFramePr>
            <a:graphicFrameLocks noGrp="1"/>
          </p:cNvGraphicFramePr>
          <p:nvPr/>
        </p:nvGraphicFramePr>
        <p:xfrm>
          <a:off x="6092078" y="2596545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receive a present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 the present time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227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zh-CN" altLang="en-US" sz="2400" b="1" dirty="0"/>
              <a:t>赠送；递交；呈现</a:t>
            </a:r>
            <a:endParaRPr lang="zh-CN" altLang="en-US" sz="2400" dirty="0"/>
          </a:p>
        </p:txBody>
      </p:sp>
      <p:sp>
        <p:nvSpPr>
          <p:cNvPr id="1051228" name="文本框 20"/>
          <p:cNvSpPr txBox="1"/>
          <p:nvPr/>
        </p:nvSpPr>
        <p:spPr>
          <a:xfrm>
            <a:off x="2560955" y="3303108"/>
            <a:ext cx="3370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 smtClean="0"/>
              <a:t>礼物</a:t>
            </a:r>
            <a:endParaRPr lang="en-US" altLang="zh-CN" sz="2400" b="1" dirty="0" smtClean="0"/>
          </a:p>
          <a:p>
            <a:r>
              <a:rPr lang="en-US" altLang="zh-CN" sz="2400" b="1" i="1" dirty="0" smtClean="0"/>
              <a:t>adj</a:t>
            </a:r>
            <a:r>
              <a:rPr lang="en-US" altLang="zh-CN" sz="2400" b="1" i="1" dirty="0"/>
              <a:t>.</a:t>
            </a:r>
            <a:r>
              <a:rPr lang="zh-CN" altLang="en-US" sz="2400" b="1" dirty="0"/>
              <a:t>现在的；在场的</a:t>
            </a:r>
            <a:endParaRPr lang="zh-CN" altLang="en-US" sz="2400" b="1" dirty="0"/>
          </a:p>
        </p:txBody>
      </p:sp>
      <p:graphicFrame>
        <p:nvGraphicFramePr>
          <p:cNvPr id="4196147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8613"/>
                <a:gridCol w="318912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represent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reprɪ'zent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148" name="表格 12"/>
          <p:cNvGraphicFramePr>
            <a:graphicFrameLocks noGrp="1"/>
          </p:cNvGraphicFramePr>
          <p:nvPr/>
        </p:nvGraphicFramePr>
        <p:xfrm>
          <a:off x="6092078" y="4552692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re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present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重复＋呈现→代表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represent a football team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229" name="文本框 20"/>
          <p:cNvSpPr txBox="1"/>
          <p:nvPr/>
        </p:nvSpPr>
        <p:spPr>
          <a:xfrm>
            <a:off x="2586007" y="4996209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zh-CN" altLang="en-US" sz="2400" b="1" dirty="0"/>
              <a:t>代表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1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225" grpId="0"/>
      <p:bldP spid="1051226" grpId="0"/>
      <p:bldP spid="1051227" grpId="0"/>
      <p:bldP spid="1051228" grpId="0"/>
      <p:bldP spid="105122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230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present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231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149" name="表格 4"/>
          <p:cNvGraphicFramePr>
            <a:graphicFrameLocks noGrp="1"/>
          </p:cNvGraphicFramePr>
          <p:nvPr/>
        </p:nvGraphicFramePr>
        <p:xfrm>
          <a:off x="241540" y="1165781"/>
          <a:ext cx="5562912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64707"/>
                <a:gridCol w="279820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representative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reprɪ'zentətɪv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150" name="表格 6"/>
          <p:cNvGraphicFramePr>
            <a:graphicFrameLocks noGrp="1"/>
          </p:cNvGraphicFramePr>
          <p:nvPr/>
        </p:nvGraphicFramePr>
        <p:xfrm>
          <a:off x="6092078" y="1206018"/>
          <a:ext cx="574501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9545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represent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(a)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tive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代表＋后缀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send a representative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151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14186"/>
                <a:gridCol w="2913554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presentation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prezən'teɪʃən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152" name="表格 10"/>
          <p:cNvGraphicFramePr>
            <a:graphicFrameLocks noGrp="1"/>
          </p:cNvGraphicFramePr>
          <p:nvPr/>
        </p:nvGraphicFramePr>
        <p:xfrm>
          <a:off x="6092078" y="2897169"/>
          <a:ext cx="561975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8293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present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(a)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tion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呈现＋后缀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make a presentation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232" name="文本框 19"/>
          <p:cNvSpPr txBox="1"/>
          <p:nvPr/>
        </p:nvSpPr>
        <p:spPr>
          <a:xfrm>
            <a:off x="2999933" y="1602337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en-US" altLang="zh-CN" sz="2400" b="1" dirty="0"/>
              <a:t>(</a:t>
            </a:r>
            <a:r>
              <a:rPr lang="zh-CN" altLang="en-US" sz="2400" b="1" dirty="0"/>
              <a:t>正式</a:t>
            </a:r>
            <a:r>
              <a:rPr lang="en-US" altLang="zh-CN" sz="2400" b="1" dirty="0"/>
              <a:t>)</a:t>
            </a:r>
            <a:r>
              <a:rPr lang="zh-CN" altLang="en-US" sz="2400" b="1" dirty="0"/>
              <a:t>代表</a:t>
            </a:r>
            <a:endParaRPr lang="zh-CN" altLang="en-US" sz="2400" dirty="0"/>
          </a:p>
        </p:txBody>
      </p:sp>
      <p:sp>
        <p:nvSpPr>
          <p:cNvPr id="1051233" name="文本框 20"/>
          <p:cNvSpPr txBox="1"/>
          <p:nvPr/>
        </p:nvSpPr>
        <p:spPr>
          <a:xfrm>
            <a:off x="2773897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/>
              <a:t>n.</a:t>
            </a:r>
            <a:r>
              <a:rPr lang="zh-CN" altLang="en-US" sz="2400" b="1" dirty="0" smtClean="0"/>
              <a:t>展示</a:t>
            </a:r>
            <a:r>
              <a:rPr lang="zh-CN" altLang="en-US" sz="2400" b="1" dirty="0"/>
              <a:t>；讲座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230" grpId="0"/>
      <p:bldP spid="1051231" grpId="0"/>
      <p:bldP spid="1051232" grpId="0"/>
      <p:bldP spid="105123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234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press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235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153" name="表格 4"/>
          <p:cNvGraphicFramePr>
            <a:graphicFrameLocks noGrp="1"/>
          </p:cNvGraphicFramePr>
          <p:nvPr/>
        </p:nvGraphicFramePr>
        <p:xfrm>
          <a:off x="241540" y="76816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11367"/>
                <a:gridCol w="3316373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press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pres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154" name="表格 6"/>
          <p:cNvGraphicFramePr>
            <a:graphicFrameLocks noGrp="1"/>
          </p:cNvGraphicFramePr>
          <p:nvPr/>
        </p:nvGraphicFramePr>
        <p:xfrm>
          <a:off x="241540" y="1858301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press the doorbell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155" name="表格 9"/>
          <p:cNvGraphicFramePr>
            <a:graphicFrameLocks noGrp="1"/>
          </p:cNvGraphicFramePr>
          <p:nvPr/>
        </p:nvGraphicFramePr>
        <p:xfrm>
          <a:off x="241540" y="328674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23962"/>
                <a:gridCol w="290377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pressure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preʒə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156" name="表格 10"/>
          <p:cNvGraphicFramePr>
            <a:graphicFrameLocks noGrp="1"/>
          </p:cNvGraphicFramePr>
          <p:nvPr/>
        </p:nvGraphicFramePr>
        <p:xfrm>
          <a:off x="241540" y="439075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press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ure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压＋名词后缀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under heavy work pressure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157" name="表格 13"/>
          <p:cNvGraphicFramePr>
            <a:graphicFrameLocks noGrp="1"/>
          </p:cNvGraphicFramePr>
          <p:nvPr/>
        </p:nvGraphicFramePr>
        <p:xfrm>
          <a:off x="6514877" y="76816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06099"/>
                <a:gridCol w="3021641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express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ɪk'spres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158" name="表格 14"/>
          <p:cNvGraphicFramePr>
            <a:graphicFrameLocks noGrp="1"/>
          </p:cNvGraphicFramePr>
          <p:nvPr/>
        </p:nvGraphicFramePr>
        <p:xfrm>
          <a:off x="6514877" y="1858301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ex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press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出＋压→“表达”出来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express sympathy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159" name="表格 15"/>
          <p:cNvGraphicFramePr>
            <a:graphicFrameLocks noGrp="1"/>
          </p:cNvGraphicFramePr>
          <p:nvPr/>
        </p:nvGraphicFramePr>
        <p:xfrm>
          <a:off x="6514877" y="3286742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50343"/>
                <a:gridCol w="307845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expression</a:t>
                      </a:r>
                      <a:endParaRPr lang="zh-CN" altLang="en-US" sz="28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ɪk'spreʃən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en-US" altLang="zh-CN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160" name="表格 16"/>
          <p:cNvGraphicFramePr>
            <a:graphicFrameLocks noGrp="1"/>
          </p:cNvGraphicFramePr>
          <p:nvPr/>
        </p:nvGraphicFramePr>
        <p:xfrm>
          <a:off x="6514877" y="436845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express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表达＋名词后缀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facial expressions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236" name="文本框 19"/>
          <p:cNvSpPr txBox="1"/>
          <p:nvPr/>
        </p:nvSpPr>
        <p:spPr>
          <a:xfrm>
            <a:off x="2358322" y="1243645"/>
            <a:ext cx="3683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en-US" altLang="zh-CN" sz="2400" b="1" i="1" dirty="0"/>
              <a:t>/n.</a:t>
            </a:r>
            <a:r>
              <a:rPr lang="zh-CN" altLang="en-US" sz="2400" b="1" dirty="0"/>
              <a:t>按，压</a:t>
            </a:r>
            <a:endParaRPr lang="zh-CN" altLang="en-US" sz="2400" dirty="0"/>
          </a:p>
        </p:txBody>
      </p:sp>
      <p:sp>
        <p:nvSpPr>
          <p:cNvPr id="1051237" name="文本框 20"/>
          <p:cNvSpPr txBox="1"/>
          <p:nvPr/>
        </p:nvSpPr>
        <p:spPr>
          <a:xfrm>
            <a:off x="2763585" y="3753711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压力</a:t>
            </a:r>
            <a:endParaRPr lang="zh-CN" altLang="en-US" sz="2400" b="1" dirty="0"/>
          </a:p>
        </p:txBody>
      </p:sp>
      <p:sp>
        <p:nvSpPr>
          <p:cNvPr id="1051238" name="文本框 22"/>
          <p:cNvSpPr txBox="1"/>
          <p:nvPr/>
        </p:nvSpPr>
        <p:spPr>
          <a:xfrm>
            <a:off x="8906932" y="124364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表达</a:t>
            </a:r>
            <a:r>
              <a:rPr lang="en-US" altLang="zh-CN" sz="2400" b="1" i="1" dirty="0"/>
              <a:t>adj.</a:t>
            </a:r>
            <a:r>
              <a:rPr lang="zh-CN" altLang="en-US" sz="2400" b="1" dirty="0"/>
              <a:t>快速的</a:t>
            </a:r>
            <a:endParaRPr lang="zh-CN" altLang="en-US" sz="2400" dirty="0"/>
          </a:p>
        </p:txBody>
      </p:sp>
      <p:sp>
        <p:nvSpPr>
          <p:cNvPr id="1051239" name="文本框 23"/>
          <p:cNvSpPr txBox="1"/>
          <p:nvPr/>
        </p:nvSpPr>
        <p:spPr>
          <a:xfrm>
            <a:off x="8918083" y="3753711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表情；词语</a:t>
            </a:r>
            <a:endParaRPr lang="en-US" altLang="zh-CN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1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9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51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9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234" grpId="0"/>
      <p:bldP spid="1051235" grpId="0"/>
      <p:bldP spid="1051236" grpId="0"/>
      <p:bldP spid="1051237" grpId="0"/>
      <p:bldP spid="1051238" grpId="0"/>
      <p:bldP spid="105123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240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press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241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161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01035"/>
                <a:gridCol w="322670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impress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ɪm'pres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162" name="表格 6"/>
          <p:cNvGraphicFramePr>
            <a:graphicFrameLocks noGrp="1"/>
          </p:cNvGraphicFramePr>
          <p:nvPr/>
        </p:nvGraphicFramePr>
        <p:xfrm>
          <a:off x="6092078" y="1080914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im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press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进入＋压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 deeply impressed by fantastic scenery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163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2880"/>
                <a:gridCol w="320486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impression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ɪm'preʃən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164" name="表格 10"/>
          <p:cNvGraphicFramePr>
            <a:graphicFrameLocks noGrp="1"/>
          </p:cNvGraphicFramePr>
          <p:nvPr/>
        </p:nvGraphicFramePr>
        <p:xfrm>
          <a:off x="6092078" y="2745633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impress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······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印象＋名词</a:t>
                      </a:r>
                      <a:endParaRPr lang="en-US" altLang="zh-CN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后缀→印象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first impression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242" name="文本框 19"/>
          <p:cNvSpPr txBox="1"/>
          <p:nvPr/>
        </p:nvSpPr>
        <p:spPr>
          <a:xfrm>
            <a:off x="244776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 smtClean="0"/>
              <a:t>给</a:t>
            </a:r>
            <a:r>
              <a:rPr lang="en-US" altLang="zh-CN" sz="2400" b="1" dirty="0" smtClean="0"/>
              <a:t>· · · · · · ·</a:t>
            </a:r>
            <a:r>
              <a:rPr lang="zh-CN" altLang="en-US" sz="2400" b="1" dirty="0" smtClean="0"/>
              <a:t>印</a:t>
            </a:r>
            <a:r>
              <a:rPr lang="zh-CN" altLang="en-US" sz="2400" b="1" dirty="0"/>
              <a:t>象</a:t>
            </a:r>
            <a:endParaRPr lang="zh-CN" altLang="en-US" sz="2400" dirty="0"/>
          </a:p>
        </p:txBody>
      </p:sp>
      <p:sp>
        <p:nvSpPr>
          <p:cNvPr id="1051243" name="文本框 20"/>
          <p:cNvSpPr txBox="1"/>
          <p:nvPr/>
        </p:nvSpPr>
        <p:spPr>
          <a:xfrm>
            <a:off x="247174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印象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240" grpId="0"/>
      <p:bldP spid="1051241" grpId="0"/>
      <p:bldP spid="1051242" grpId="0"/>
      <p:bldP spid="105124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244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primary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245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165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praɪmərɪ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166" name="表格 6"/>
          <p:cNvGraphicFramePr>
            <a:graphicFrameLocks noGrp="1"/>
          </p:cNvGraphicFramePr>
          <p:nvPr/>
        </p:nvGraphicFramePr>
        <p:xfrm>
          <a:off x="6092078" y="1206018"/>
          <a:ext cx="574501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9545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prim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(a)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ry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主要＋的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primary school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167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primitive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prɪmətɪv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168" name="表格 10"/>
          <p:cNvGraphicFramePr>
            <a:graphicFrameLocks noGrp="1"/>
          </p:cNvGraphicFramePr>
          <p:nvPr/>
        </p:nvGraphicFramePr>
        <p:xfrm>
          <a:off x="6092078" y="2897169"/>
          <a:ext cx="561975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8293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primi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tive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最初＋的→原始的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a primitive forest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246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主要的；初级的</a:t>
            </a:r>
            <a:endParaRPr lang="zh-CN" altLang="en-US" sz="2400" dirty="0"/>
          </a:p>
        </p:txBody>
      </p:sp>
      <p:sp>
        <p:nvSpPr>
          <p:cNvPr id="1051247" name="文本框 20"/>
          <p:cNvSpPr txBox="1"/>
          <p:nvPr/>
        </p:nvSpPr>
        <p:spPr>
          <a:xfrm>
            <a:off x="2560955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原始的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244" grpId="0"/>
      <p:bldP spid="1051245" grpId="0"/>
      <p:bldP spid="1051246" grpId="0"/>
      <p:bldP spid="10512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032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depart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033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979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14394"/>
                <a:gridCol w="281334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half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hɑːf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980" name="表格 6"/>
          <p:cNvGraphicFramePr>
            <a:graphicFrameLocks noGrp="1"/>
          </p:cNvGraphicFramePr>
          <p:nvPr/>
        </p:nvGraphicFramePr>
        <p:xfrm>
          <a:off x="6092078" y="848722"/>
          <a:ext cx="5600812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630"/>
                <a:gridCol w="478518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half  an  hour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 upper  half  of his  face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981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01868"/>
                <a:gridCol w="282587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whole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həʊl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982" name="表格 10"/>
          <p:cNvGraphicFramePr>
            <a:graphicFrameLocks noGrp="1"/>
          </p:cNvGraphicFramePr>
          <p:nvPr/>
        </p:nvGraphicFramePr>
        <p:xfrm>
          <a:off x="6092078" y="269415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cook  for  the  whole  family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034" name="文本框 19"/>
          <p:cNvSpPr txBox="1"/>
          <p:nvPr/>
        </p:nvSpPr>
        <p:spPr>
          <a:xfrm>
            <a:off x="2873647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一半</a:t>
            </a:r>
            <a:r>
              <a:rPr lang="zh-CN" altLang="en-US" sz="2400" b="1" dirty="0" smtClean="0"/>
              <a:t>的  </a:t>
            </a:r>
            <a:r>
              <a:rPr lang="en-US" altLang="zh-CN" sz="2400" b="1" i="1" dirty="0" smtClean="0"/>
              <a:t>n</a:t>
            </a:r>
            <a:r>
              <a:rPr lang="en-US" altLang="zh-CN" sz="2400" b="1" i="1" dirty="0"/>
              <a:t>.</a:t>
            </a:r>
            <a:r>
              <a:rPr lang="zh-CN" altLang="en-US" sz="2400" b="1" dirty="0"/>
              <a:t>一半</a:t>
            </a:r>
            <a:endParaRPr lang="zh-CN" altLang="en-US" sz="2400" dirty="0"/>
          </a:p>
        </p:txBody>
      </p:sp>
      <p:sp>
        <p:nvSpPr>
          <p:cNvPr id="1051035" name="文本框 20"/>
          <p:cNvSpPr txBox="1"/>
          <p:nvPr/>
        </p:nvSpPr>
        <p:spPr>
          <a:xfrm>
            <a:off x="2873647" y="334343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整个</a:t>
            </a:r>
            <a:r>
              <a:rPr lang="zh-CN" altLang="en-US" sz="2400" b="1" dirty="0" smtClean="0"/>
              <a:t>的  </a:t>
            </a:r>
            <a:r>
              <a:rPr lang="en-US" altLang="zh-CN" sz="2400" b="1" i="1" dirty="0" smtClean="0"/>
              <a:t>n</a:t>
            </a:r>
            <a:r>
              <a:rPr lang="en-US" altLang="zh-CN" sz="2400" b="1" i="1" dirty="0"/>
              <a:t>.</a:t>
            </a:r>
            <a:r>
              <a:rPr lang="zh-CN" altLang="en-US" sz="2400" b="1" dirty="0"/>
              <a:t>整个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032" grpId="0"/>
      <p:bldP spid="1051033" grpId="0"/>
      <p:bldP spid="1051034" grpId="0"/>
      <p:bldP spid="105103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248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249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I. </a:t>
            </a:r>
            <a:r>
              <a:rPr lang="zh-CN" altLang="en-US" dirty="0"/>
              <a:t>根据提示写出单词的正确形式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1250" name="文本占位符 2"/>
          <p:cNvSpPr>
            <a:spLocks noGrp="1"/>
          </p:cNvSpPr>
          <p:nvPr>
            <p:ph type="body" idx="1"/>
          </p:nvPr>
        </p:nvSpPr>
        <p:spPr>
          <a:xfrm>
            <a:off x="241540" y="555033"/>
            <a:ext cx="5871877" cy="5911999"/>
          </a:xfrm>
        </p:spPr>
        <p:txBody>
          <a:bodyPr>
            <a:normAutofit/>
          </a:bodyPr>
          <a:lstStyle/>
          <a:p>
            <a:pPr>
              <a:lnSpc>
                <a:spcPct val="137000"/>
              </a:lnSpc>
            </a:pPr>
            <a:r>
              <a:rPr lang="en-US" altLang="zh-CN" sz="2200" b="1" dirty="0"/>
              <a:t>1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err="1"/>
              <a:t>vt.</a:t>
            </a:r>
            <a:r>
              <a:rPr lang="zh-CN" altLang="en-US" sz="2200" b="1" dirty="0"/>
              <a:t>污染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2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i="1" dirty="0"/>
              <a:t>.</a:t>
            </a:r>
            <a:r>
              <a:rPr lang="zh-CN" altLang="en-US" sz="2200" b="1" dirty="0" smtClean="0"/>
              <a:t>污</a:t>
            </a:r>
            <a:r>
              <a:rPr lang="zh-CN" altLang="en-US" sz="2200" b="1" dirty="0"/>
              <a:t>染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3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adj.</a:t>
            </a:r>
            <a:r>
              <a:rPr lang="zh-CN" altLang="en-US" sz="2200" b="1" dirty="0"/>
              <a:t>重要的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4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i="1" dirty="0"/>
              <a:t>.</a:t>
            </a:r>
            <a:r>
              <a:rPr lang="zh-CN" altLang="en-US" sz="2200" b="1" dirty="0" smtClean="0"/>
              <a:t>重</a:t>
            </a:r>
            <a:r>
              <a:rPr lang="zh-CN" altLang="en-US" sz="2200" b="1" dirty="0"/>
              <a:t>要性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5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err="1"/>
              <a:t>vt.</a:t>
            </a:r>
            <a:r>
              <a:rPr lang="zh-CN" altLang="en-US" sz="2200" b="1" dirty="0"/>
              <a:t>拥有；占有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6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i="1" dirty="0"/>
              <a:t>.</a:t>
            </a:r>
            <a:r>
              <a:rPr lang="zh-CN" altLang="en-US" sz="2200" b="1" dirty="0" smtClean="0"/>
              <a:t>拥</a:t>
            </a:r>
            <a:r>
              <a:rPr lang="zh-CN" altLang="en-US" sz="2200" b="1" dirty="0"/>
              <a:t>有；财产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7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adj.</a:t>
            </a:r>
            <a:r>
              <a:rPr lang="zh-CN" altLang="en-US" sz="2200" b="1" dirty="0"/>
              <a:t>可能的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8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i="1" dirty="0"/>
              <a:t>.</a:t>
            </a:r>
            <a:r>
              <a:rPr lang="zh-CN" altLang="en-US" sz="2200" b="1" dirty="0" smtClean="0"/>
              <a:t>可</a:t>
            </a:r>
            <a:r>
              <a:rPr lang="zh-CN" altLang="en-US" sz="2200" b="1" dirty="0"/>
              <a:t>能性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9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i="1" dirty="0"/>
              <a:t>.</a:t>
            </a:r>
            <a:r>
              <a:rPr lang="zh-CN" altLang="en-US" sz="2200" b="1" dirty="0" smtClean="0"/>
              <a:t>威</a:t>
            </a:r>
            <a:r>
              <a:rPr lang="zh-CN" altLang="en-US" sz="2200" b="1" dirty="0"/>
              <a:t>力；权力；电力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10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adj.</a:t>
            </a:r>
            <a:r>
              <a:rPr lang="zh-CN" altLang="en-US" sz="2200" b="1" dirty="0"/>
              <a:t>强大的</a:t>
            </a:r>
            <a:endParaRPr lang="zh-CN" altLang="en-US" sz="2200" b="1" dirty="0"/>
          </a:p>
        </p:txBody>
      </p:sp>
      <p:sp>
        <p:nvSpPr>
          <p:cNvPr id="1051251" name="文本占位符 2"/>
          <p:cNvSpPr txBox="1"/>
          <p:nvPr/>
        </p:nvSpPr>
        <p:spPr>
          <a:xfrm>
            <a:off x="6049402" y="555033"/>
            <a:ext cx="6239242" cy="5911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7000"/>
              </a:lnSpc>
            </a:pPr>
            <a:r>
              <a:rPr lang="en-US" altLang="zh-CN" sz="2200" b="1" dirty="0"/>
              <a:t>11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n</a:t>
            </a:r>
            <a:r>
              <a:rPr lang="zh-CN" altLang="en-US" sz="2200" b="1" i="1" dirty="0"/>
              <a:t>．</a:t>
            </a:r>
            <a:r>
              <a:rPr lang="en-US" altLang="zh-CN" sz="2200" b="1" i="1" dirty="0"/>
              <a:t>/v.</a:t>
            </a:r>
            <a:r>
              <a:rPr lang="zh-CN" altLang="en-US" sz="2200" b="1" dirty="0"/>
              <a:t>练习，实践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12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adj.</a:t>
            </a:r>
            <a:r>
              <a:rPr lang="zh-CN" altLang="en-US" sz="2200" b="1" dirty="0"/>
              <a:t>实际的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13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v</a:t>
            </a:r>
            <a:r>
              <a:rPr lang="en-US" altLang="zh-CN" sz="2200" b="1" i="1" dirty="0"/>
              <a:t>.</a:t>
            </a:r>
            <a:r>
              <a:rPr lang="zh-CN" altLang="en-US" sz="2200" b="1" dirty="0" smtClean="0"/>
              <a:t>准</a:t>
            </a:r>
            <a:r>
              <a:rPr lang="zh-CN" altLang="en-US" sz="2200" b="1" dirty="0"/>
              <a:t>备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14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i="1" dirty="0"/>
              <a:t>.</a:t>
            </a:r>
            <a:r>
              <a:rPr lang="zh-CN" altLang="en-US" sz="2200" b="1" dirty="0" smtClean="0"/>
              <a:t>准</a:t>
            </a:r>
            <a:r>
              <a:rPr lang="zh-CN" altLang="en-US" sz="2200" b="1" dirty="0"/>
              <a:t>备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15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i="1" dirty="0"/>
              <a:t>.</a:t>
            </a:r>
            <a:r>
              <a:rPr lang="zh-CN" altLang="en-US" sz="2200" b="1" dirty="0" smtClean="0"/>
              <a:t>礼</a:t>
            </a:r>
            <a:r>
              <a:rPr lang="zh-CN" altLang="en-US" sz="2200" b="1" dirty="0"/>
              <a:t>物</a:t>
            </a:r>
            <a:r>
              <a:rPr lang="en-US" altLang="zh-CN" sz="2200" b="1" i="1" dirty="0"/>
              <a:t>adj.</a:t>
            </a:r>
            <a:r>
              <a:rPr lang="zh-CN" altLang="en-US" sz="2200" b="1" dirty="0"/>
              <a:t>现在的；在场的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16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i="1" dirty="0"/>
              <a:t>.</a:t>
            </a:r>
            <a:r>
              <a:rPr lang="zh-CN" altLang="en-US" sz="2200" b="1" dirty="0" smtClean="0"/>
              <a:t>压</a:t>
            </a:r>
            <a:r>
              <a:rPr lang="zh-CN" altLang="en-US" sz="2200" b="1" dirty="0"/>
              <a:t>力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17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v</a:t>
            </a:r>
            <a:r>
              <a:rPr lang="en-US" altLang="zh-CN" sz="2200" b="1" i="1" dirty="0"/>
              <a:t>.</a:t>
            </a:r>
            <a:r>
              <a:rPr lang="zh-CN" altLang="en-US" sz="2200" b="1" dirty="0" smtClean="0"/>
              <a:t>表</a:t>
            </a:r>
            <a:r>
              <a:rPr lang="zh-CN" altLang="en-US" sz="2200" b="1" dirty="0"/>
              <a:t>达</a:t>
            </a:r>
            <a:r>
              <a:rPr lang="en-US" altLang="zh-CN" sz="2200" b="1" i="1" dirty="0"/>
              <a:t>adj.</a:t>
            </a:r>
            <a:r>
              <a:rPr lang="zh-CN" altLang="en-US" sz="2200" b="1" dirty="0"/>
              <a:t>快速的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18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i="1" dirty="0"/>
              <a:t>.</a:t>
            </a:r>
            <a:r>
              <a:rPr lang="zh-CN" altLang="en-US" sz="2200" b="1" dirty="0" smtClean="0"/>
              <a:t>表</a:t>
            </a:r>
            <a:r>
              <a:rPr lang="zh-CN" altLang="en-US" sz="2200" b="1" dirty="0"/>
              <a:t>情；词语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19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v</a:t>
            </a:r>
            <a:r>
              <a:rPr lang="en-US" altLang="zh-CN" sz="2200" b="1" i="1" dirty="0"/>
              <a:t>.</a:t>
            </a:r>
            <a:r>
              <a:rPr lang="zh-CN" altLang="en-US" sz="2200" b="1" dirty="0" smtClean="0"/>
              <a:t>给</a:t>
            </a:r>
            <a:r>
              <a:rPr lang="en-US" altLang="zh-CN" sz="2000" b="1" dirty="0" smtClean="0"/>
              <a:t>· · · · · ·</a:t>
            </a:r>
            <a:r>
              <a:rPr lang="zh-CN" altLang="en-US" sz="2200" b="1" dirty="0" smtClean="0"/>
              <a:t>印</a:t>
            </a:r>
            <a:r>
              <a:rPr lang="zh-CN" altLang="en-US" sz="2200" b="1" dirty="0"/>
              <a:t>象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20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i="1" dirty="0"/>
              <a:t>.</a:t>
            </a:r>
            <a:r>
              <a:rPr lang="zh-CN" altLang="en-US" sz="2200" b="1" dirty="0" smtClean="0"/>
              <a:t>印</a:t>
            </a:r>
            <a:r>
              <a:rPr lang="zh-CN" altLang="en-US" sz="2200" b="1" dirty="0"/>
              <a:t>象</a:t>
            </a:r>
            <a:endParaRPr lang="zh-CN" altLang="en-US" sz="2200" b="1" dirty="0"/>
          </a:p>
        </p:txBody>
      </p:sp>
      <p:sp>
        <p:nvSpPr>
          <p:cNvPr id="1051252" name="文本框 5"/>
          <p:cNvSpPr txBox="1"/>
          <p:nvPr/>
        </p:nvSpPr>
        <p:spPr>
          <a:xfrm>
            <a:off x="678402" y="436086"/>
            <a:ext cx="3105106" cy="592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8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pollute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8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pollution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8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important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8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importance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158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possess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8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possession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8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possible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8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possibility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158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power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8000"/>
              </a:lnSpc>
            </a:pPr>
            <a:r>
              <a:rPr lang="en-US" altLang="zh-CN" sz="2400" b="1" smtClean="0">
                <a:solidFill>
                  <a:srgbClr val="C00000"/>
                </a:solidFill>
              </a:rPr>
              <a:t>  powerful</a:t>
            </a:r>
            <a:endParaRPr lang="en-US" altLang="zh-CN" sz="2400" b="1" dirty="0">
              <a:solidFill>
                <a:srgbClr val="C00000"/>
              </a:solidFill>
            </a:endParaRPr>
          </a:p>
        </p:txBody>
      </p:sp>
      <p:sp>
        <p:nvSpPr>
          <p:cNvPr id="1051253" name="文本框 6"/>
          <p:cNvSpPr txBox="1"/>
          <p:nvPr/>
        </p:nvSpPr>
        <p:spPr>
          <a:xfrm>
            <a:off x="6581757" y="486209"/>
            <a:ext cx="3030600" cy="592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8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practice(</a:t>
            </a:r>
            <a:r>
              <a:rPr lang="en-US" altLang="zh-CN" sz="2400" b="1" dirty="0" err="1" smtClean="0">
                <a:solidFill>
                  <a:srgbClr val="C00000"/>
                </a:solidFill>
              </a:rPr>
              <a:t>practise</a:t>
            </a:r>
            <a:r>
              <a:rPr lang="en-US" altLang="zh-CN" sz="2400" b="1" dirty="0">
                <a:solidFill>
                  <a:srgbClr val="C00000"/>
                </a:solidFill>
              </a:rPr>
              <a:t>)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practical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8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prepare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8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preparation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8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present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8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pressure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8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express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8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expression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8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impress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8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impression</a:t>
            </a:r>
            <a:endParaRPr lang="en-US" altLang="zh-CN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1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1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1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1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5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5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5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248" grpId="0" animBg="1"/>
      <p:bldP spid="1051249" grpId="0"/>
      <p:bldP spid="1051250" grpId="0"/>
      <p:bldP spid="1051251" grpId="0"/>
      <p:bldP spid="1051252" grpId="0"/>
      <p:bldP spid="105125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254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255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II. </a:t>
            </a:r>
            <a:r>
              <a:rPr lang="zh-CN" altLang="en-US" dirty="0" smtClean="0"/>
              <a:t>写出</a:t>
            </a:r>
            <a:r>
              <a:rPr lang="zh-CN" altLang="en-US" dirty="0"/>
              <a:t>单词的正确含义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1256" name="文本占位符 2"/>
          <p:cNvSpPr>
            <a:spLocks noGrp="1"/>
          </p:cNvSpPr>
          <p:nvPr>
            <p:ph type="body" idx="1"/>
          </p:nvPr>
        </p:nvSpPr>
        <p:spPr>
          <a:xfrm>
            <a:off x="241540" y="624046"/>
            <a:ext cx="5871877" cy="5911999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poison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poisonous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pond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pool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portable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6</a:t>
            </a:r>
            <a:r>
              <a:rPr lang="zh-CN" altLang="en-US" b="1" dirty="0"/>
              <a:t>．</a:t>
            </a:r>
            <a:r>
              <a:rPr lang="en-US" altLang="zh-CN" b="1" dirty="0"/>
              <a:t>import </a:t>
            </a:r>
            <a:r>
              <a:rPr lang="en-US" altLang="zh-CN" b="1" i="1" dirty="0" smtClean="0"/>
              <a:t>n</a:t>
            </a:r>
            <a:r>
              <a:rPr lang="en-US" altLang="zh-CN" b="1" i="1" dirty="0"/>
              <a:t>.</a:t>
            </a:r>
            <a:r>
              <a:rPr lang="en-US" altLang="zh-CN" b="1" i="1" dirty="0" smtClean="0"/>
              <a:t>/v.   </a:t>
            </a:r>
            <a:r>
              <a:rPr lang="en-US" altLang="zh-CN" b="1" dirty="0" smtClean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7</a:t>
            </a:r>
            <a:r>
              <a:rPr lang="zh-CN" altLang="en-US" b="1" dirty="0"/>
              <a:t>．</a:t>
            </a:r>
            <a:r>
              <a:rPr lang="en-US" altLang="zh-CN" b="1" dirty="0"/>
              <a:t>export </a:t>
            </a:r>
            <a:r>
              <a:rPr lang="en-US" altLang="zh-CN" b="1" i="1" dirty="0" smtClean="0"/>
              <a:t>n</a:t>
            </a:r>
            <a:r>
              <a:rPr lang="en-US" altLang="zh-CN" b="1" i="1" dirty="0"/>
              <a:t>.</a:t>
            </a:r>
            <a:r>
              <a:rPr lang="en-US" altLang="zh-CN" b="1" i="1" dirty="0" smtClean="0"/>
              <a:t>/v.   </a:t>
            </a:r>
            <a:r>
              <a:rPr lang="en-US" altLang="zh-CN" b="1" dirty="0" smtClean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8</a:t>
            </a:r>
            <a:r>
              <a:rPr lang="zh-CN" altLang="en-US" b="1" dirty="0"/>
              <a:t>．</a:t>
            </a:r>
            <a:r>
              <a:rPr lang="en-US" altLang="zh-CN" b="1" dirty="0"/>
              <a:t>passport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</p:txBody>
      </p:sp>
      <p:sp>
        <p:nvSpPr>
          <p:cNvPr id="1051257" name="文本占位符 2"/>
          <p:cNvSpPr txBox="1"/>
          <p:nvPr/>
        </p:nvSpPr>
        <p:spPr>
          <a:xfrm>
            <a:off x="6049402" y="555034"/>
            <a:ext cx="5871877" cy="591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b="1" dirty="0"/>
              <a:t>9</a:t>
            </a:r>
            <a:r>
              <a:rPr lang="zh-CN" altLang="en-US" b="1" dirty="0"/>
              <a:t>．</a:t>
            </a:r>
            <a:r>
              <a:rPr lang="en-US" altLang="zh-CN" b="1" dirty="0"/>
              <a:t>position </a:t>
            </a:r>
            <a:r>
              <a:rPr lang="en-US" altLang="zh-CN" b="1" i="1" dirty="0"/>
              <a:t>n</a:t>
            </a:r>
            <a:r>
              <a:rPr lang="zh-CN" altLang="en-US" b="1" i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10</a:t>
            </a:r>
            <a:r>
              <a:rPr lang="zh-CN" altLang="en-US" b="1" dirty="0"/>
              <a:t>．</a:t>
            </a:r>
            <a:r>
              <a:rPr lang="en-US" altLang="zh-CN" b="1" dirty="0"/>
              <a:t>positive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11</a:t>
            </a:r>
            <a:r>
              <a:rPr lang="zh-CN" altLang="en-US" b="1" dirty="0"/>
              <a:t>．</a:t>
            </a:r>
            <a:r>
              <a:rPr lang="en-US" altLang="zh-CN" b="1" dirty="0"/>
              <a:t>deposit </a:t>
            </a:r>
            <a:r>
              <a:rPr lang="en-US" altLang="zh-CN" b="1" i="1" dirty="0" smtClean="0"/>
              <a:t>v</a:t>
            </a:r>
            <a:r>
              <a:rPr lang="en-US" altLang="zh-CN" b="1" i="1" dirty="0"/>
              <a:t>.</a:t>
            </a:r>
            <a:r>
              <a:rPr lang="en-US" altLang="zh-CN" b="1" i="1" dirty="0" smtClean="0"/>
              <a:t>/n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12</a:t>
            </a:r>
            <a:r>
              <a:rPr lang="zh-CN" altLang="en-US" b="1" dirty="0"/>
              <a:t>．</a:t>
            </a:r>
            <a:r>
              <a:rPr lang="en-US" altLang="zh-CN" b="1" dirty="0"/>
              <a:t>expose </a:t>
            </a:r>
            <a:r>
              <a:rPr lang="en-US" altLang="zh-CN" b="1" i="1" dirty="0" err="1"/>
              <a:t>vt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13</a:t>
            </a:r>
            <a:r>
              <a:rPr lang="zh-CN" altLang="en-US" b="1" dirty="0"/>
              <a:t>．</a:t>
            </a:r>
            <a:r>
              <a:rPr lang="en-US" altLang="zh-CN" b="1" dirty="0"/>
              <a:t>assess </a:t>
            </a:r>
            <a:r>
              <a:rPr lang="en-US" altLang="zh-CN" b="1" i="1" dirty="0" err="1"/>
              <a:t>vt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14</a:t>
            </a:r>
            <a:r>
              <a:rPr lang="zh-CN" altLang="en-US" b="1" dirty="0"/>
              <a:t>．</a:t>
            </a:r>
            <a:r>
              <a:rPr lang="en-US" altLang="zh-CN" b="1" dirty="0"/>
              <a:t>assessment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15</a:t>
            </a:r>
            <a:r>
              <a:rPr lang="zh-CN" altLang="en-US" b="1" dirty="0"/>
              <a:t>．</a:t>
            </a:r>
            <a:r>
              <a:rPr lang="en-US" altLang="zh-CN" b="1" dirty="0"/>
              <a:t>poster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16</a:t>
            </a:r>
            <a:r>
              <a:rPr lang="zh-CN" altLang="en-US" b="1" dirty="0"/>
              <a:t>．</a:t>
            </a:r>
            <a:r>
              <a:rPr lang="en-US" altLang="zh-CN" b="1" dirty="0"/>
              <a:t>postpone </a:t>
            </a:r>
            <a:r>
              <a:rPr lang="en-US" altLang="zh-CN" b="1" i="1" dirty="0" err="1"/>
              <a:t>vt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</p:txBody>
      </p:sp>
      <p:sp>
        <p:nvSpPr>
          <p:cNvPr id="1051258" name="文本框 5"/>
          <p:cNvSpPr txBox="1"/>
          <p:nvPr/>
        </p:nvSpPr>
        <p:spPr>
          <a:xfrm>
            <a:off x="2514749" y="562971"/>
            <a:ext cx="2776703" cy="4819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毒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有毒的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水塘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水池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便携式</a:t>
            </a:r>
            <a:r>
              <a:rPr lang="zh-CN" altLang="en-US" sz="2400" b="1" dirty="0">
                <a:solidFill>
                  <a:srgbClr val="C00000"/>
                </a:solidFill>
              </a:rPr>
              <a:t>的，手提的</a:t>
            </a:r>
            <a:endParaRPr lang="zh-CN" altLang="en-US" sz="2400" b="1" dirty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进口</a:t>
            </a:r>
            <a:r>
              <a:rPr lang="zh-CN" altLang="en-US" sz="2400" b="1" dirty="0">
                <a:solidFill>
                  <a:srgbClr val="C00000"/>
                </a:solidFill>
              </a:rPr>
              <a:t>　进口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出口</a:t>
            </a:r>
            <a:r>
              <a:rPr lang="zh-CN" altLang="en-US" sz="2400" b="1" dirty="0">
                <a:solidFill>
                  <a:srgbClr val="C00000"/>
                </a:solidFill>
              </a:rPr>
              <a:t>　出口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护照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051259" name="文本框 6"/>
          <p:cNvSpPr txBox="1"/>
          <p:nvPr/>
        </p:nvSpPr>
        <p:spPr>
          <a:xfrm>
            <a:off x="8181786" y="424531"/>
            <a:ext cx="3649652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位置</a:t>
            </a:r>
            <a:r>
              <a:rPr lang="zh-CN" altLang="en-US" sz="2400" b="1" dirty="0">
                <a:solidFill>
                  <a:srgbClr val="C00000"/>
                </a:solidFill>
              </a:rPr>
              <a:t>；地位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明确</a:t>
            </a:r>
            <a:r>
              <a:rPr lang="zh-CN" altLang="en-US" sz="2400" b="1" dirty="0">
                <a:solidFill>
                  <a:srgbClr val="C00000"/>
                </a:solidFill>
              </a:rPr>
              <a:t>的；积极的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存放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暴露</a:t>
            </a:r>
            <a:r>
              <a:rPr lang="zh-CN" altLang="en-US" sz="2400" b="1" dirty="0">
                <a:solidFill>
                  <a:srgbClr val="C00000"/>
                </a:solidFill>
              </a:rPr>
              <a:t>，揭露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评估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   评估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海报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推迟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1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1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1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51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51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51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254" grpId="0" animBg="1"/>
      <p:bldP spid="1051255" grpId="0"/>
      <p:bldP spid="1051256" grpId="0"/>
      <p:bldP spid="1051257" grpId="0"/>
      <p:bldP spid="1051258" grpId="0"/>
      <p:bldP spid="105125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260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261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II. </a:t>
            </a:r>
            <a:r>
              <a:rPr lang="zh-CN" altLang="en-US" dirty="0" smtClean="0"/>
              <a:t>写出</a:t>
            </a:r>
            <a:r>
              <a:rPr lang="zh-CN" altLang="en-US" dirty="0"/>
              <a:t>单词的正确含义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1262" name="文本占位符 2"/>
          <p:cNvSpPr>
            <a:spLocks noGrp="1"/>
          </p:cNvSpPr>
          <p:nvPr>
            <p:ph type="body" idx="1"/>
          </p:nvPr>
        </p:nvSpPr>
        <p:spPr>
          <a:xfrm>
            <a:off x="241540" y="624046"/>
            <a:ext cx="5871877" cy="5911999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zh-CN" b="1" dirty="0"/>
              <a:t>17</a:t>
            </a:r>
            <a:r>
              <a:rPr lang="zh-CN" altLang="en-US" b="1" dirty="0"/>
              <a:t>．</a:t>
            </a:r>
            <a:r>
              <a:rPr lang="en-US" altLang="zh-CN" b="1" dirty="0"/>
              <a:t>prayer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18</a:t>
            </a:r>
            <a:r>
              <a:rPr lang="zh-CN" altLang="en-US" b="1" dirty="0"/>
              <a:t>．</a:t>
            </a:r>
            <a:r>
              <a:rPr lang="en-US" altLang="zh-CN" b="1" dirty="0"/>
              <a:t>present </a:t>
            </a:r>
            <a:r>
              <a:rPr lang="en-US" altLang="zh-CN" b="1" i="1" dirty="0" err="1"/>
              <a:t>vt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19</a:t>
            </a:r>
            <a:r>
              <a:rPr lang="zh-CN" altLang="en-US" b="1" dirty="0"/>
              <a:t>．</a:t>
            </a:r>
            <a:r>
              <a:rPr lang="en-US" altLang="zh-CN" b="1" dirty="0"/>
              <a:t>represent </a:t>
            </a:r>
            <a:r>
              <a:rPr lang="en-US" altLang="zh-CN" b="1" i="1" dirty="0" err="1"/>
              <a:t>vt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20</a:t>
            </a:r>
            <a:r>
              <a:rPr lang="zh-CN" altLang="en-US" b="1" dirty="0"/>
              <a:t>．</a:t>
            </a:r>
            <a:r>
              <a:rPr lang="en-US" altLang="zh-CN" b="1" dirty="0"/>
              <a:t>representative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21</a:t>
            </a:r>
            <a:r>
              <a:rPr lang="zh-CN" altLang="en-US" b="1" dirty="0"/>
              <a:t>．</a:t>
            </a:r>
            <a:r>
              <a:rPr lang="en-US" altLang="zh-CN" b="1" dirty="0"/>
              <a:t>presentation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22</a:t>
            </a:r>
            <a:r>
              <a:rPr lang="zh-CN" altLang="en-US" b="1" dirty="0"/>
              <a:t>．</a:t>
            </a:r>
            <a:r>
              <a:rPr lang="en-US" altLang="zh-CN" b="1" dirty="0"/>
              <a:t>press </a:t>
            </a:r>
            <a:r>
              <a:rPr lang="en-US" altLang="zh-CN" b="1" i="1" dirty="0" err="1"/>
              <a:t>vt</a:t>
            </a:r>
            <a:r>
              <a:rPr lang="en-US" altLang="zh-CN" b="1" i="1" dirty="0"/>
              <a:t>./n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23</a:t>
            </a:r>
            <a:r>
              <a:rPr lang="zh-CN" altLang="en-US" b="1" dirty="0"/>
              <a:t>．</a:t>
            </a:r>
            <a:r>
              <a:rPr lang="en-US" altLang="zh-CN" b="1" dirty="0"/>
              <a:t>primary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24</a:t>
            </a:r>
            <a:r>
              <a:rPr lang="zh-CN" altLang="en-US" b="1" dirty="0"/>
              <a:t>．</a:t>
            </a:r>
            <a:r>
              <a:rPr lang="en-US" altLang="zh-CN" b="1" dirty="0"/>
              <a:t>primitive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</p:txBody>
      </p:sp>
      <p:sp>
        <p:nvSpPr>
          <p:cNvPr id="1051263" name="文本框 5"/>
          <p:cNvSpPr txBox="1"/>
          <p:nvPr/>
        </p:nvSpPr>
        <p:spPr>
          <a:xfrm>
            <a:off x="2514749" y="473763"/>
            <a:ext cx="2776703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祷告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赠送</a:t>
            </a:r>
            <a:r>
              <a:rPr lang="zh-CN" altLang="en-US" sz="2400" b="1" dirty="0">
                <a:solidFill>
                  <a:srgbClr val="C00000"/>
                </a:solidFill>
              </a:rPr>
              <a:t>；递交；呈现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代表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             (</a:t>
            </a:r>
            <a:r>
              <a:rPr lang="zh-CN" altLang="en-US" sz="2400" b="1" dirty="0">
                <a:solidFill>
                  <a:srgbClr val="C00000"/>
                </a:solidFill>
              </a:rPr>
              <a:t>正式</a:t>
            </a:r>
            <a:r>
              <a:rPr lang="en-US" altLang="zh-CN" sz="2400" b="1" dirty="0">
                <a:solidFill>
                  <a:srgbClr val="C00000"/>
                </a:solidFill>
              </a:rPr>
              <a:t>)</a:t>
            </a:r>
            <a:r>
              <a:rPr lang="zh-CN" altLang="en-US" sz="2400" b="1" dirty="0">
                <a:solidFill>
                  <a:srgbClr val="C00000"/>
                </a:solidFill>
              </a:rPr>
              <a:t>代表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展示</a:t>
            </a:r>
            <a:r>
              <a:rPr lang="zh-CN" altLang="en-US" sz="2400" b="1" dirty="0">
                <a:solidFill>
                  <a:srgbClr val="C00000"/>
                </a:solidFill>
              </a:rPr>
              <a:t>；讲座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按</a:t>
            </a:r>
            <a:r>
              <a:rPr lang="zh-CN" altLang="en-US" sz="2400" b="1" dirty="0">
                <a:solidFill>
                  <a:srgbClr val="C00000"/>
                </a:solidFill>
              </a:rPr>
              <a:t>，压</a:t>
            </a:r>
            <a:endParaRPr lang="zh-CN" altLang="en-US" sz="2400" b="1" dirty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主要</a:t>
            </a:r>
            <a:r>
              <a:rPr lang="zh-CN" altLang="en-US" sz="2400" b="1" dirty="0">
                <a:solidFill>
                  <a:srgbClr val="C00000"/>
                </a:solidFill>
              </a:rPr>
              <a:t>的；初级的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原始</a:t>
            </a:r>
            <a:r>
              <a:rPr lang="zh-CN" altLang="en-US" sz="2400" b="1" dirty="0">
                <a:solidFill>
                  <a:srgbClr val="C00000"/>
                </a:solidFill>
              </a:rPr>
              <a:t>的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1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1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1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1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1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51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260" grpId="0" animBg="1"/>
      <p:bldP spid="1051261" grpId="0"/>
      <p:bldP spid="1051262" grpId="0"/>
      <p:bldP spid="105126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264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265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III. </a:t>
            </a:r>
            <a:r>
              <a:rPr lang="zh-CN" altLang="en-US" dirty="0" smtClean="0"/>
              <a:t>根据</a:t>
            </a:r>
            <a:r>
              <a:rPr lang="zh-CN" altLang="en-US" dirty="0"/>
              <a:t>语境写出所给单词的正确</a:t>
            </a:r>
            <a:r>
              <a:rPr lang="zh-CN" altLang="en-US" dirty="0" smtClean="0"/>
              <a:t>形式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1266" name="文本占位符 2"/>
          <p:cNvSpPr>
            <a:spLocks noGrp="1"/>
          </p:cNvSpPr>
          <p:nvPr>
            <p:ph type="body" idx="1"/>
          </p:nvPr>
        </p:nvSpPr>
        <p:spPr>
          <a:xfrm>
            <a:off x="319918" y="563518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The burning plastic gave off ____________(poison) gas, which is harmful to our health.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It is recognized that environment ____________(pollute) has become one of the most serious problems that people face.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Health is of great ____________(important) in our life.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Their opponents were in ____________ (possess)of the ball for most of the match.</a:t>
            </a:r>
            <a:endParaRPr lang="en-US" altLang="zh-CN" b="1" dirty="0"/>
          </a:p>
        </p:txBody>
      </p:sp>
      <p:sp>
        <p:nvSpPr>
          <p:cNvPr id="1051267" name="矩形 7"/>
          <p:cNvSpPr/>
          <p:nvPr/>
        </p:nvSpPr>
        <p:spPr>
          <a:xfrm>
            <a:off x="4582171" y="678793"/>
            <a:ext cx="1486304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poisonous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1268" name="矩形 8"/>
          <p:cNvSpPr/>
          <p:nvPr/>
        </p:nvSpPr>
        <p:spPr>
          <a:xfrm>
            <a:off x="5349992" y="1428934"/>
            <a:ext cx="1380506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pollution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1269" name="矩形 9"/>
          <p:cNvSpPr/>
          <p:nvPr/>
        </p:nvSpPr>
        <p:spPr>
          <a:xfrm>
            <a:off x="3162940" y="2785982"/>
            <a:ext cx="1688283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importance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1270" name="矩形 10"/>
          <p:cNvSpPr/>
          <p:nvPr/>
        </p:nvSpPr>
        <p:spPr>
          <a:xfrm>
            <a:off x="4156979" y="3530668"/>
            <a:ext cx="1537600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possession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1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1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5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5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5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5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5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5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5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5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5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264" grpId="0" animBg="1"/>
      <p:bldP spid="1051265" grpId="0"/>
      <p:bldP spid="1051266" grpId="0"/>
      <p:bldP spid="1051267" grpId="0" animBg="1"/>
      <p:bldP spid="1051268" grpId="0" animBg="1"/>
      <p:bldP spid="1051269" grpId="0" animBg="1"/>
      <p:bldP spid="105127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271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27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III. </a:t>
            </a:r>
            <a:r>
              <a:rPr lang="zh-CN" altLang="en-US" dirty="0" smtClean="0"/>
              <a:t>根据</a:t>
            </a:r>
            <a:r>
              <a:rPr lang="zh-CN" altLang="en-US" dirty="0"/>
              <a:t>语境写出所给单词的正确</a:t>
            </a:r>
            <a:r>
              <a:rPr lang="zh-CN" altLang="en-US" dirty="0" smtClean="0"/>
              <a:t>形式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1273" name="文本占位符 2"/>
          <p:cNvSpPr>
            <a:spLocks noGrp="1"/>
          </p:cNvSpPr>
          <p:nvPr>
            <p:ph type="body" idx="1"/>
          </p:nvPr>
        </p:nvSpPr>
        <p:spPr>
          <a:xfrm>
            <a:off x="319918" y="563518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He was right in his ____________(assess) and wrong in his prediction.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6</a:t>
            </a:r>
            <a:r>
              <a:rPr lang="zh-CN" altLang="en-US" b="1" dirty="0"/>
              <a:t>．</a:t>
            </a:r>
            <a:r>
              <a:rPr lang="en-US" altLang="zh-CN" b="1" dirty="0"/>
              <a:t>There is no ____________(possible) that he can finish the task in such a short time.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7</a:t>
            </a:r>
            <a:r>
              <a:rPr lang="zh-CN" altLang="en-US" b="1" dirty="0"/>
              <a:t>．</a:t>
            </a:r>
            <a:r>
              <a:rPr lang="en-US" altLang="zh-CN" b="1" dirty="0"/>
              <a:t>No matter how ____________(power) the enemy seems</a:t>
            </a:r>
            <a:r>
              <a:rPr lang="zh-CN" altLang="en-US" b="1" dirty="0"/>
              <a:t>，</a:t>
            </a:r>
            <a:r>
              <a:rPr lang="en-US" altLang="zh-CN" b="1" dirty="0"/>
              <a:t>we must fight against them to the end.</a:t>
            </a:r>
            <a:endParaRPr lang="en-US" altLang="zh-CN" b="1" dirty="0"/>
          </a:p>
        </p:txBody>
      </p:sp>
      <p:sp>
        <p:nvSpPr>
          <p:cNvPr id="1051274" name="矩形 7"/>
          <p:cNvSpPr/>
          <p:nvPr/>
        </p:nvSpPr>
        <p:spPr>
          <a:xfrm>
            <a:off x="3334152" y="672300"/>
            <a:ext cx="1622560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assessment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1275" name="矩形 8"/>
          <p:cNvSpPr/>
          <p:nvPr/>
        </p:nvSpPr>
        <p:spPr>
          <a:xfrm>
            <a:off x="2448504" y="1434242"/>
            <a:ext cx="1518364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possibility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1276" name="矩形 9"/>
          <p:cNvSpPr/>
          <p:nvPr/>
        </p:nvSpPr>
        <p:spPr>
          <a:xfrm>
            <a:off x="3097021" y="2175522"/>
            <a:ext cx="1364476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powerful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5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5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5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5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5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5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271" grpId="0" animBg="1"/>
      <p:bldP spid="1051272" grpId="0"/>
      <p:bldP spid="1051273" grpId="0"/>
      <p:bldP spid="1051274" grpId="0" animBg="1"/>
      <p:bldP spid="1051275" grpId="0" animBg="1"/>
      <p:bldP spid="105127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277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278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IV. </a:t>
            </a:r>
            <a:r>
              <a:rPr lang="zh-CN" altLang="en-US" dirty="0" smtClean="0"/>
              <a:t>用</a:t>
            </a:r>
            <a:r>
              <a:rPr lang="zh-CN" altLang="en-US" dirty="0"/>
              <a:t>所给动词的适当形式填空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1279" name="文本占位符 2"/>
          <p:cNvSpPr>
            <a:spLocks noGrp="1"/>
          </p:cNvSpPr>
          <p:nvPr>
            <p:ph type="body" idx="1"/>
          </p:nvPr>
        </p:nvSpPr>
        <p:spPr>
          <a:xfrm>
            <a:off x="319918" y="541216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It </a:t>
            </a:r>
            <a:r>
              <a:rPr lang="en-US" altLang="zh-CN" b="1" dirty="0" smtClean="0"/>
              <a:t>_________________(</a:t>
            </a:r>
            <a:r>
              <a:rPr lang="en-US" altLang="zh-CN" b="1" dirty="0"/>
              <a:t>report) that January's sales were slightly better than average.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If </a:t>
            </a:r>
            <a:r>
              <a:rPr lang="en-US" altLang="zh-CN" b="1" dirty="0" smtClean="0"/>
              <a:t>_________________(</a:t>
            </a:r>
            <a:r>
              <a:rPr lang="en-US" altLang="zh-CN" b="1" dirty="0"/>
              <a:t>expose)to very loud music every day</a:t>
            </a:r>
            <a:r>
              <a:rPr lang="zh-CN" altLang="en-US" b="1" dirty="0"/>
              <a:t>，</a:t>
            </a:r>
            <a:r>
              <a:rPr lang="en-US" altLang="zh-CN" b="1" dirty="0"/>
              <a:t>young people may risk going deaf.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What criteria are used for </a:t>
            </a:r>
            <a:r>
              <a:rPr lang="en-US" altLang="zh-CN" b="1" dirty="0" smtClean="0"/>
              <a:t>_____________________(</a:t>
            </a:r>
            <a:r>
              <a:rPr lang="en-US" altLang="zh-CN" b="1" dirty="0"/>
              <a:t>assess)a student's ability?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I stayed awake all night</a:t>
            </a:r>
            <a:r>
              <a:rPr lang="zh-CN" altLang="en-US" b="1" dirty="0"/>
              <a:t>，</a:t>
            </a:r>
            <a:r>
              <a:rPr lang="en-US" altLang="zh-CN" b="1" dirty="0" smtClean="0"/>
              <a:t>_____________________(</a:t>
            </a:r>
            <a:r>
              <a:rPr lang="en-US" altLang="zh-CN" b="1" dirty="0"/>
              <a:t>prepare) for the next day's speech.</a:t>
            </a:r>
            <a:endParaRPr lang="en-US" altLang="zh-CN" b="1" dirty="0"/>
          </a:p>
        </p:txBody>
      </p:sp>
      <p:sp>
        <p:nvSpPr>
          <p:cNvPr id="1051280" name="矩形 7"/>
          <p:cNvSpPr/>
          <p:nvPr/>
        </p:nvSpPr>
        <p:spPr>
          <a:xfrm>
            <a:off x="1547167" y="653524"/>
            <a:ext cx="1605761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is reported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1281" name="矩形 8"/>
          <p:cNvSpPr/>
          <p:nvPr/>
        </p:nvSpPr>
        <p:spPr>
          <a:xfrm>
            <a:off x="1819264" y="1397358"/>
            <a:ext cx="1228221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exposed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1282" name="矩形 9"/>
          <p:cNvSpPr/>
          <p:nvPr/>
        </p:nvSpPr>
        <p:spPr>
          <a:xfrm>
            <a:off x="5164984" y="2782229"/>
            <a:ext cx="1366080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assessing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1283" name="矩形 10"/>
          <p:cNvSpPr/>
          <p:nvPr/>
        </p:nvSpPr>
        <p:spPr>
          <a:xfrm>
            <a:off x="4986564" y="3519865"/>
            <a:ext cx="1495153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preparing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1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51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1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51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51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51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51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5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51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51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5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277" grpId="0" animBg="1"/>
      <p:bldP spid="1051278" grpId="0"/>
      <p:bldP spid="1051279" grpId="0"/>
      <p:bldP spid="1051280" grpId="0" animBg="1"/>
      <p:bldP spid="1051281" grpId="0" animBg="1"/>
      <p:bldP spid="1051282" grpId="0" animBg="1"/>
      <p:bldP spid="105128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284" name="矩形 1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285" name="标题 1"/>
          <p:cNvSpPr>
            <a:spLocks noGrp="1"/>
          </p:cNvSpPr>
          <p:nvPr>
            <p:ph type="title"/>
          </p:nvPr>
        </p:nvSpPr>
        <p:spPr>
          <a:xfrm>
            <a:off x="241540" y="0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V. </a:t>
            </a:r>
            <a:r>
              <a:rPr lang="zh-CN" altLang="en-US" sz="2800" dirty="0" smtClean="0">
                <a:solidFill>
                  <a:schemeClr val="accent6">
                    <a:lumMod val="50000"/>
                  </a:schemeClr>
                </a:solidFill>
              </a:rPr>
              <a:t>介词</a:t>
            </a:r>
            <a:r>
              <a:rPr lang="zh-CN" altLang="en-US" dirty="0" smtClean="0"/>
              <a:t>填空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1286" name="文本占位符 2"/>
          <p:cNvSpPr>
            <a:spLocks noGrp="1"/>
          </p:cNvSpPr>
          <p:nvPr>
            <p:ph type="body" idx="1"/>
          </p:nvPr>
        </p:nvSpPr>
        <p:spPr>
          <a:xfrm>
            <a:off x="305826" y="881211"/>
            <a:ext cx="11528094" cy="5290512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Although he doesn't have much money</a:t>
            </a:r>
            <a:r>
              <a:rPr lang="zh-CN" altLang="en-US" b="1" dirty="0"/>
              <a:t>，</a:t>
            </a:r>
            <a:r>
              <a:rPr lang="en-US" altLang="zh-CN" b="1" dirty="0"/>
              <a:t>he is possessed ________ good health.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It is said that the new mayor will come ________ power next month.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Although I had made full preparations ________ my new life</a:t>
            </a:r>
            <a:r>
              <a:rPr lang="zh-CN" altLang="en-US" b="1" dirty="0"/>
              <a:t>，</a:t>
            </a:r>
            <a:r>
              <a:rPr lang="en-US" altLang="zh-CN" b="1" dirty="0"/>
              <a:t>I didn't adjust to it at first.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It is important to protect wildlife because ________ present they are in danger of dying out.</a:t>
            </a:r>
            <a:endParaRPr lang="en-US" altLang="zh-CN" b="1" dirty="0"/>
          </a:p>
        </p:txBody>
      </p:sp>
      <p:sp>
        <p:nvSpPr>
          <p:cNvPr id="1051287" name="矩形 16"/>
          <p:cNvSpPr/>
          <p:nvPr/>
        </p:nvSpPr>
        <p:spPr>
          <a:xfrm>
            <a:off x="8490012" y="903513"/>
            <a:ext cx="441146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of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1288" name="矩形 17"/>
          <p:cNvSpPr/>
          <p:nvPr/>
        </p:nvSpPr>
        <p:spPr>
          <a:xfrm>
            <a:off x="6096000" y="1567550"/>
            <a:ext cx="697627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into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1289" name="矩形 18"/>
          <p:cNvSpPr/>
          <p:nvPr/>
        </p:nvSpPr>
        <p:spPr>
          <a:xfrm>
            <a:off x="6036323" y="2175832"/>
            <a:ext cx="577402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for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1290" name="矩形 19"/>
          <p:cNvSpPr/>
          <p:nvPr/>
        </p:nvSpPr>
        <p:spPr>
          <a:xfrm>
            <a:off x="6533224" y="3329087"/>
            <a:ext cx="441146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at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1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51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1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51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51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51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51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5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51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51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5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284" grpId="0" animBg="1"/>
      <p:bldP spid="1051285" grpId="0"/>
      <p:bldP spid="1051286" grpId="0"/>
      <p:bldP spid="1051287" grpId="0" animBg="1"/>
      <p:bldP spid="1051288" grpId="0" animBg="1"/>
      <p:bldP spid="1051289" grpId="0" animBg="1"/>
      <p:bldP spid="105129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291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292" name="标题 1"/>
          <p:cNvSpPr>
            <a:spLocks noGrp="1"/>
          </p:cNvSpPr>
          <p:nvPr>
            <p:ph type="title"/>
          </p:nvPr>
        </p:nvSpPr>
        <p:spPr>
          <a:xfrm>
            <a:off x="241540" y="0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VI. </a:t>
            </a:r>
            <a:r>
              <a:rPr lang="zh-CN" altLang="en-US" dirty="0" smtClean="0"/>
              <a:t>单句写作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1293" name="文本占位符 2"/>
          <p:cNvSpPr>
            <a:spLocks noGrp="1"/>
          </p:cNvSpPr>
          <p:nvPr>
            <p:ph type="body" idx="1"/>
          </p:nvPr>
        </p:nvSpPr>
        <p:spPr>
          <a:xfrm>
            <a:off x="319918" y="1098769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ts val="23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．如果我们继续污染环境，地球将不再适合我们居住。</a:t>
            </a:r>
            <a:r>
              <a:rPr lang="en-US" altLang="zh-CN" b="1" dirty="0"/>
              <a:t>(pollute)</a:t>
            </a: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b="1" dirty="0" smtClean="0"/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r>
              <a:rPr lang="en-US" altLang="zh-CN" b="1" dirty="0" smtClean="0"/>
              <a:t>2</a:t>
            </a:r>
            <a:r>
              <a:rPr lang="zh-CN" altLang="en-US" b="1" dirty="0"/>
              <a:t>．遭遇挫折时，怀有积极的态度是很明智的。</a:t>
            </a:r>
            <a:r>
              <a:rPr lang="en-US" altLang="zh-CN" b="1" dirty="0"/>
              <a:t>(have a positive attitude)</a:t>
            </a: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b="1" dirty="0" smtClean="0"/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r>
              <a:rPr lang="en-US" altLang="zh-CN" b="1" dirty="0" smtClean="0"/>
              <a:t>3</a:t>
            </a:r>
            <a:r>
              <a:rPr lang="zh-CN" altLang="en-US" b="1" dirty="0"/>
              <a:t>．从现在开始，我尽量经常和父母呆在一起。</a:t>
            </a:r>
            <a:r>
              <a:rPr lang="en-US" altLang="zh-CN" b="1" dirty="0"/>
              <a:t>(as often as possible)</a:t>
            </a: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b="1" dirty="0" smtClean="0"/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r>
              <a:rPr lang="en-US" altLang="zh-CN" b="1" dirty="0" smtClean="0"/>
              <a:t>4</a:t>
            </a:r>
            <a:r>
              <a:rPr lang="zh-CN" altLang="en-US" b="1" dirty="0"/>
              <a:t>．我认为你总是发脾气的原因可能是学习上的巨大压力。</a:t>
            </a:r>
            <a:r>
              <a:rPr lang="en-US" altLang="zh-CN" b="1" dirty="0"/>
              <a:t>(the high pressure of study)</a:t>
            </a:r>
            <a:endParaRPr lang="en-US" altLang="zh-CN" b="1" dirty="0"/>
          </a:p>
        </p:txBody>
      </p:sp>
      <p:sp>
        <p:nvSpPr>
          <p:cNvPr id="1051294" name="矩形 6"/>
          <p:cNvSpPr/>
          <p:nvPr/>
        </p:nvSpPr>
        <p:spPr>
          <a:xfrm>
            <a:off x="817411" y="1454946"/>
            <a:ext cx="108477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If we go on polluting the environment, the world won't be fit for us to live in.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051295" name="矩形 7"/>
          <p:cNvSpPr/>
          <p:nvPr/>
        </p:nvSpPr>
        <p:spPr>
          <a:xfrm>
            <a:off x="817411" y="2751429"/>
            <a:ext cx="10847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To have a positive attitude is wise when we are let down.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051296" name="矩形 8"/>
          <p:cNvSpPr/>
          <p:nvPr/>
        </p:nvSpPr>
        <p:spPr>
          <a:xfrm>
            <a:off x="817411" y="3933798"/>
            <a:ext cx="108477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From now on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I shall try my best to stay with my dear parents as often as possible.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051297" name="矩形 9"/>
          <p:cNvSpPr/>
          <p:nvPr/>
        </p:nvSpPr>
        <p:spPr>
          <a:xfrm>
            <a:off x="817411" y="5245920"/>
            <a:ext cx="108477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I think the reason why you are always angry may be the high pressure of study.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1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1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1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5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5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5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5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291" grpId="0" animBg="1"/>
      <p:bldP spid="1051292" grpId="0"/>
      <p:bldP spid="1051293" grpId="0"/>
      <p:bldP spid="1051294" grpId="0"/>
      <p:bldP spid="1051295" grpId="0"/>
      <p:bldP spid="1051296" grpId="0"/>
      <p:bldP spid="105129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245" y="316865"/>
            <a:ext cx="11827510" cy="61525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682115" y="633095"/>
            <a:ext cx="94646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 b="1">
                <a:solidFill>
                  <a:schemeClr val="accent2">
                    <a:lumMod val="50000"/>
                  </a:schemeClr>
                </a:solidFill>
              </a:rPr>
              <a:t>I love to remember in this way!</a:t>
            </a:r>
            <a:endParaRPr lang="en-US" altLang="zh-CN" sz="4800" b="1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036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pass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037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983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pɑːs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984" name="表格 6"/>
          <p:cNvGraphicFramePr>
            <a:graphicFrameLocks noGrp="1"/>
          </p:cNvGraphicFramePr>
          <p:nvPr/>
        </p:nvGraphicFramePr>
        <p:xfrm>
          <a:off x="6092078" y="1196703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pass  a  mountain  village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985" name="表格 9"/>
          <p:cNvGraphicFramePr>
            <a:graphicFrameLocks noGrp="1"/>
          </p:cNvGraphicFramePr>
          <p:nvPr/>
        </p:nvGraphicFramePr>
        <p:xfrm>
          <a:off x="241540" y="286778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56333"/>
                <a:gridCol w="317140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passage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pæsɪdʒ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986" name="表格 10"/>
          <p:cNvGraphicFramePr>
            <a:graphicFrameLocks noGrp="1"/>
          </p:cNvGraphicFramePr>
          <p:nvPr/>
        </p:nvGraphicFramePr>
        <p:xfrm>
          <a:off x="6092078" y="288616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pass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age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通过＋名词后缀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 water  passage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038" name="文本框 19"/>
          <p:cNvSpPr txBox="1"/>
          <p:nvPr/>
        </p:nvSpPr>
        <p:spPr>
          <a:xfrm>
            <a:off x="2538649" y="1608641"/>
            <a:ext cx="3362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经过；传递</a:t>
            </a:r>
            <a:endParaRPr lang="zh-CN" altLang="en-US" sz="2400" dirty="0"/>
          </a:p>
        </p:txBody>
      </p:sp>
      <p:sp>
        <p:nvSpPr>
          <p:cNvPr id="1051039" name="文本框 20"/>
          <p:cNvSpPr txBox="1"/>
          <p:nvPr/>
        </p:nvSpPr>
        <p:spPr>
          <a:xfrm>
            <a:off x="2530708" y="334343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通道；</a:t>
            </a:r>
            <a:r>
              <a:rPr lang="en-US" altLang="zh-CN" sz="2400" b="1" dirty="0"/>
              <a:t>(</a:t>
            </a:r>
            <a:r>
              <a:rPr lang="zh-CN" altLang="en-US" sz="2400" b="1" dirty="0"/>
              <a:t>文章</a:t>
            </a:r>
            <a:r>
              <a:rPr lang="en-US" altLang="zh-CN" sz="2400" b="1" dirty="0"/>
              <a:t>)</a:t>
            </a:r>
            <a:r>
              <a:rPr lang="zh-CN" altLang="en-US" sz="2400" b="1" dirty="0"/>
              <a:t>段落</a:t>
            </a:r>
            <a:endParaRPr lang="zh-CN" altLang="en-US" sz="2400" b="1" dirty="0"/>
          </a:p>
        </p:txBody>
      </p:sp>
      <p:graphicFrame>
        <p:nvGraphicFramePr>
          <p:cNvPr id="4195987" name="表格 11"/>
          <p:cNvGraphicFramePr>
            <a:graphicFrameLocks noGrp="1"/>
          </p:cNvGraphicFramePr>
          <p:nvPr/>
        </p:nvGraphicFramePr>
        <p:xfrm>
          <a:off x="260128" y="452559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82864"/>
                <a:gridCol w="304487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passenger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pæsɪndʒə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988" name="表格 12"/>
          <p:cNvGraphicFramePr>
            <a:graphicFrameLocks noGrp="1"/>
          </p:cNvGraphicFramePr>
          <p:nvPr/>
        </p:nvGraphicFramePr>
        <p:xfrm>
          <a:off x="6110666" y="4542302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pass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enger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经过＋人→乘客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Passengers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attention please!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040" name="文本框 13"/>
          <p:cNvSpPr txBox="1"/>
          <p:nvPr/>
        </p:nvSpPr>
        <p:spPr>
          <a:xfrm>
            <a:off x="2599400" y="500124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乘客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5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5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036" grpId="0"/>
      <p:bldP spid="1051037" grpId="0"/>
      <p:bldP spid="1051038" grpId="0"/>
      <p:bldP spid="1051039" grpId="0"/>
      <p:bldP spid="10510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041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pass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042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989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passer-by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pɑːsə'baɪ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990" name="表格 6"/>
          <p:cNvGraphicFramePr>
            <a:graphicFrameLocks noGrp="1"/>
          </p:cNvGraphicFramePr>
          <p:nvPr/>
        </p:nvGraphicFramePr>
        <p:xfrm>
          <a:off x="6092078" y="971235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passer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by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经过的人＋从旁边→过路人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historical  passers-by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991" name="表格 9"/>
          <p:cNvGraphicFramePr>
            <a:graphicFrameLocks noGrp="1"/>
          </p:cNvGraphicFramePr>
          <p:nvPr/>
        </p:nvGraphicFramePr>
        <p:xfrm>
          <a:off x="241540" y="286778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56333"/>
                <a:gridCol w="317140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passive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pæsɪv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992" name="表格 10"/>
          <p:cNvGraphicFramePr>
            <a:graphicFrameLocks noGrp="1"/>
          </p:cNvGraphicFramePr>
          <p:nvPr/>
        </p:nvGraphicFramePr>
        <p:xfrm>
          <a:off x="6092078" y="2648175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pass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ive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过关＋的→只是能过关→消极的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passive  attitude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反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]active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043" name="文本框 19"/>
          <p:cNvSpPr txBox="1"/>
          <p:nvPr/>
        </p:nvSpPr>
        <p:spPr>
          <a:xfrm>
            <a:off x="2538649" y="1608641"/>
            <a:ext cx="3362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过路人</a:t>
            </a:r>
            <a:endParaRPr lang="zh-CN" altLang="en-US" sz="2400" dirty="0"/>
          </a:p>
        </p:txBody>
      </p:sp>
      <p:sp>
        <p:nvSpPr>
          <p:cNvPr id="1051044" name="文本框 20"/>
          <p:cNvSpPr txBox="1"/>
          <p:nvPr/>
        </p:nvSpPr>
        <p:spPr>
          <a:xfrm>
            <a:off x="2530708" y="334343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消极的</a:t>
            </a:r>
            <a:endParaRPr lang="zh-CN" altLang="en-US" sz="2400" b="1" dirty="0"/>
          </a:p>
        </p:txBody>
      </p:sp>
      <p:graphicFrame>
        <p:nvGraphicFramePr>
          <p:cNvPr id="4195993" name="表格 11"/>
          <p:cNvGraphicFramePr>
            <a:graphicFrameLocks noGrp="1"/>
          </p:cNvGraphicFramePr>
          <p:nvPr/>
        </p:nvGraphicFramePr>
        <p:xfrm>
          <a:off x="260128" y="452559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82864"/>
                <a:gridCol w="304487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pɑːst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994" name="表格 12"/>
          <p:cNvGraphicFramePr>
            <a:graphicFrameLocks noGrp="1"/>
          </p:cNvGraphicFramePr>
          <p:nvPr/>
        </p:nvGraphicFramePr>
        <p:xfrm>
          <a:off x="6110666" y="4542302"/>
          <a:ext cx="554518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75475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 past  years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run  past  a </a:t>
                      </a:r>
                      <a:r>
                        <a:rPr lang="en-US" altLang="zh-CN" sz="2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factory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045" name="文本框 13"/>
          <p:cNvSpPr txBox="1"/>
          <p:nvPr/>
        </p:nvSpPr>
        <p:spPr>
          <a:xfrm>
            <a:off x="2599400" y="500124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过去</a:t>
            </a:r>
            <a:r>
              <a:rPr lang="zh-CN" altLang="en-US" sz="2400" b="1" dirty="0" smtClean="0"/>
              <a:t>的  </a:t>
            </a:r>
            <a:r>
              <a:rPr lang="en-US" altLang="zh-CN" sz="2400" b="1" i="1" dirty="0" smtClean="0"/>
              <a:t>prep</a:t>
            </a:r>
            <a:r>
              <a:rPr lang="en-US" altLang="zh-CN" sz="2400" b="1" i="1" dirty="0"/>
              <a:t>.</a:t>
            </a:r>
            <a:r>
              <a:rPr lang="zh-CN" altLang="en-US" sz="2400" b="1" dirty="0"/>
              <a:t>经过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5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5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041" grpId="0"/>
      <p:bldP spid="1051042" grpId="0"/>
      <p:bldP spid="1051043" grpId="0"/>
      <p:bldP spid="1051044" grpId="0"/>
      <p:bldP spid="10510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046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per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047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995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pɜ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ː/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996" name="表格 6"/>
          <p:cNvGraphicFramePr>
            <a:graphicFrameLocks noGrp="1"/>
          </p:cNvGraphicFramePr>
          <p:nvPr/>
        </p:nvGraphicFramePr>
        <p:xfrm>
          <a:off x="6092078" y="93640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 dollars per kilo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997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pə'sent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998" name="表格 10"/>
          <p:cNvGraphicFramePr>
            <a:graphicFrameLocks noGrp="1"/>
          </p:cNvGraphicFramePr>
          <p:nvPr/>
        </p:nvGraphicFramePr>
        <p:xfrm>
          <a:off x="6092078" y="2902636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per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cent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每＋百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  percent  discount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999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75983"/>
                <a:gridCol w="325281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percentage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pə'sentɪdʒ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000" name="表格 12"/>
          <p:cNvGraphicFramePr>
            <a:graphicFrameLocks noGrp="1"/>
          </p:cNvGraphicFramePr>
          <p:nvPr/>
        </p:nvGraphicFramePr>
        <p:xfrm>
          <a:off x="6092078" y="4404218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percent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age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百分之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······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的＋名词后缀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 rise  in  percentage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048" name="文本框 19"/>
          <p:cNvSpPr txBox="1"/>
          <p:nvPr/>
        </p:nvSpPr>
        <p:spPr>
          <a:xfrm>
            <a:off x="225987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prep.</a:t>
            </a:r>
            <a:r>
              <a:rPr lang="zh-CN" altLang="en-US" sz="2400" b="1" dirty="0"/>
              <a:t>每</a:t>
            </a:r>
            <a:endParaRPr lang="zh-CN" altLang="en-US" sz="2400" dirty="0"/>
          </a:p>
        </p:txBody>
      </p:sp>
      <p:sp>
        <p:nvSpPr>
          <p:cNvPr id="1051049" name="文本框 20"/>
          <p:cNvSpPr txBox="1"/>
          <p:nvPr/>
        </p:nvSpPr>
        <p:spPr>
          <a:xfrm>
            <a:off x="225987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百分</a:t>
            </a:r>
            <a:r>
              <a:rPr lang="zh-CN" altLang="en-US" sz="2400" b="1" dirty="0" smtClean="0"/>
              <a:t>之</a:t>
            </a:r>
            <a:r>
              <a:rPr lang="en-US" altLang="zh-CN" sz="2400" b="1" dirty="0" smtClean="0"/>
              <a:t>· · · · · ·</a:t>
            </a:r>
            <a:r>
              <a:rPr lang="zh-CN" altLang="en-US" sz="2400" b="1" dirty="0" smtClean="0"/>
              <a:t>的</a:t>
            </a:r>
            <a:endParaRPr lang="zh-CN" altLang="en-US" sz="2400" b="1" dirty="0"/>
          </a:p>
        </p:txBody>
      </p:sp>
      <p:sp>
        <p:nvSpPr>
          <p:cNvPr id="1051050" name="文本框 21"/>
          <p:cNvSpPr txBox="1"/>
          <p:nvPr/>
        </p:nvSpPr>
        <p:spPr>
          <a:xfrm>
            <a:off x="2433866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百分比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5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6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046" grpId="0"/>
      <p:bldP spid="1051047" grpId="0"/>
      <p:bldP spid="1051048" grpId="0"/>
      <p:bldP spid="1051049" grpId="0"/>
      <p:bldP spid="10510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051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people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052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001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piːpl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002" name="表格 6"/>
          <p:cNvGraphicFramePr>
            <a:graphicFrameLocks noGrp="1"/>
          </p:cNvGraphicFramePr>
          <p:nvPr/>
        </p:nvGraphicFramePr>
        <p:xfrm>
          <a:off x="6092078" y="983761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love  the  Chinese  people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003" name="表格 9"/>
          <p:cNvGraphicFramePr>
            <a:graphicFrameLocks noGrp="1"/>
          </p:cNvGraphicFramePr>
          <p:nvPr/>
        </p:nvGraphicFramePr>
        <p:xfrm>
          <a:off x="241540" y="286778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56333"/>
                <a:gridCol w="317140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population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pɒpjʊ'leɪʃən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004" name="表格 10"/>
          <p:cNvGraphicFramePr>
            <a:graphicFrameLocks noGrp="1"/>
          </p:cNvGraphicFramePr>
          <p:nvPr/>
        </p:nvGraphicFramePr>
        <p:xfrm>
          <a:off x="6092078" y="2886169"/>
          <a:ext cx="585775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06732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popul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ation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人们＋名词后缀→人口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 population  of  a  city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053" name="文本框 19"/>
          <p:cNvSpPr txBox="1"/>
          <p:nvPr/>
        </p:nvSpPr>
        <p:spPr>
          <a:xfrm>
            <a:off x="2538649" y="1608641"/>
            <a:ext cx="3362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人，人们</a:t>
            </a:r>
            <a:endParaRPr lang="zh-CN" altLang="en-US" sz="2400" dirty="0"/>
          </a:p>
        </p:txBody>
      </p:sp>
      <p:sp>
        <p:nvSpPr>
          <p:cNvPr id="1051054" name="文本框 20"/>
          <p:cNvSpPr txBox="1"/>
          <p:nvPr/>
        </p:nvSpPr>
        <p:spPr>
          <a:xfrm>
            <a:off x="2530708" y="334343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人口</a:t>
            </a:r>
            <a:endParaRPr lang="zh-CN" altLang="en-US" sz="2400" b="1" dirty="0"/>
          </a:p>
        </p:txBody>
      </p:sp>
      <p:graphicFrame>
        <p:nvGraphicFramePr>
          <p:cNvPr id="4196005" name="表格 11"/>
          <p:cNvGraphicFramePr>
            <a:graphicFrameLocks noGrp="1"/>
          </p:cNvGraphicFramePr>
          <p:nvPr/>
        </p:nvGraphicFramePr>
        <p:xfrm>
          <a:off x="260128" y="452559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82864"/>
                <a:gridCol w="304487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popular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pɒpjʊlə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006" name="表格 12"/>
          <p:cNvGraphicFramePr>
            <a:graphicFrameLocks noGrp="1"/>
          </p:cNvGraphicFramePr>
          <p:nvPr/>
        </p:nvGraphicFramePr>
        <p:xfrm>
          <a:off x="6110666" y="4542302"/>
          <a:ext cx="5839164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0487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popul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人们＋的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  popular  among  students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缩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]pop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055" name="文本框 13"/>
          <p:cNvSpPr txBox="1"/>
          <p:nvPr/>
        </p:nvSpPr>
        <p:spPr>
          <a:xfrm>
            <a:off x="2599400" y="500124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大众的，受欢迎的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6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6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051" grpId="0"/>
      <p:bldP spid="1051052" grpId="0"/>
      <p:bldP spid="1051053" grpId="0"/>
      <p:bldP spid="1051054" grpId="0"/>
      <p:bldP spid="1051055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15212</Words>
  <Application>WPS 演示</Application>
  <PresentationFormat>自定义</PresentationFormat>
  <Paragraphs>3127</Paragraphs>
  <Slides>59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59</vt:i4>
      </vt:variant>
    </vt:vector>
  </HeadingPairs>
  <TitlesOfParts>
    <vt:vector size="69" baseType="lpstr">
      <vt:lpstr>Arial</vt:lpstr>
      <vt:lpstr>宋体</vt:lpstr>
      <vt:lpstr>Wingdings</vt:lpstr>
      <vt:lpstr>Times New Roman</vt:lpstr>
      <vt:lpstr>微软雅黑</vt:lpstr>
      <vt:lpstr>Impact</vt:lpstr>
      <vt:lpstr>Calibri</vt:lpstr>
      <vt:lpstr>Arial Unicode MS</vt:lpstr>
      <vt:lpstr>Calibri Light</vt:lpstr>
      <vt:lpstr>Office 主题</vt:lpstr>
      <vt:lpstr>PowerPoint 演示文稿</vt:lpstr>
      <vt:lpstr>结构法记单词-15</vt:lpstr>
      <vt:lpstr>高考词汇精讲</vt:lpstr>
      <vt:lpstr>depart串记</vt:lpstr>
      <vt:lpstr>depart串记</vt:lpstr>
      <vt:lpstr>pass串记</vt:lpstr>
      <vt:lpstr>pass串记</vt:lpstr>
      <vt:lpstr>per串记</vt:lpstr>
      <vt:lpstr>people串记</vt:lpstr>
      <vt:lpstr>person串记</vt:lpstr>
      <vt:lpstr>person串记</vt:lpstr>
      <vt:lpstr>persuade串记</vt:lpstr>
      <vt:lpstr>philosophy串记</vt:lpstr>
      <vt:lpstr>physical串记</vt:lpstr>
      <vt:lpstr>place串记</vt:lpstr>
      <vt:lpstr>plain串记</vt:lpstr>
      <vt:lpstr>plane串记</vt:lpstr>
      <vt:lpstr>please串记</vt:lpstr>
      <vt:lpstr>point串记</vt:lpstr>
      <vt:lpstr>point串记</vt:lpstr>
      <vt:lpstr>political串记</vt:lpstr>
      <vt:lpstr>PowerPoint 演示文稿</vt:lpstr>
      <vt:lpstr>I. 根据提示写出单词的正确形式</vt:lpstr>
      <vt:lpstr>II. 写出单词的正确含义</vt:lpstr>
      <vt:lpstr>III.单词活用</vt:lpstr>
      <vt:lpstr>III.单词活用</vt:lpstr>
      <vt:lpstr>IV. 用所给动词的适当形式填空</vt:lpstr>
      <vt:lpstr>V. 单句写作</vt:lpstr>
      <vt:lpstr>结构法记单词-16</vt:lpstr>
      <vt:lpstr>高考词汇精讲</vt:lpstr>
      <vt:lpstr>poison串记</vt:lpstr>
      <vt:lpstr>pollute串记</vt:lpstr>
      <vt:lpstr>pond串记</vt:lpstr>
      <vt:lpstr>port串记</vt:lpstr>
      <vt:lpstr>port串记</vt:lpstr>
      <vt:lpstr>port串记</vt:lpstr>
      <vt:lpstr>position串记</vt:lpstr>
      <vt:lpstr>possess串记</vt:lpstr>
      <vt:lpstr>possible串记</vt:lpstr>
      <vt:lpstr>poster串记</vt:lpstr>
      <vt:lpstr>power串记</vt:lpstr>
      <vt:lpstr>practice串记</vt:lpstr>
      <vt:lpstr>pray串记</vt:lpstr>
      <vt:lpstr>prepare串记</vt:lpstr>
      <vt:lpstr>present串记</vt:lpstr>
      <vt:lpstr>present串记</vt:lpstr>
      <vt:lpstr>press串记</vt:lpstr>
      <vt:lpstr>press串记</vt:lpstr>
      <vt:lpstr>primary串记</vt:lpstr>
      <vt:lpstr>PowerPoint 演示文稿</vt:lpstr>
      <vt:lpstr>I. 根据提示写出单词的正确形式</vt:lpstr>
      <vt:lpstr>II. 写出单词的正确含义</vt:lpstr>
      <vt:lpstr>II. 写出单词的正确含义</vt:lpstr>
      <vt:lpstr>III. 根据语境写出所给单词的正确形式</vt:lpstr>
      <vt:lpstr>III. 根据语境写出所给单词的正确形式</vt:lpstr>
      <vt:lpstr>IV. 用所给动词的适当形式填空</vt:lpstr>
      <vt:lpstr>V. 介词填空</vt:lpstr>
      <vt:lpstr>VI. 单句写作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AutoBVT</dc:creator>
  <cp:lastModifiedBy>南山有谷堆</cp:lastModifiedBy>
  <cp:revision>12</cp:revision>
  <dcterms:created xsi:type="dcterms:W3CDTF">2017-12-31T20:06:00Z</dcterms:created>
  <dcterms:modified xsi:type="dcterms:W3CDTF">2020-10-16T07:00:56Z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</Properties>
</file>