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313" r:id="rId3"/>
    <p:sldId id="256" r:id="rId4"/>
    <p:sldId id="257" r:id="rId5"/>
    <p:sldId id="258" r:id="rId6"/>
    <p:sldId id="260" r:id="rId7"/>
    <p:sldId id="265" r:id="rId9"/>
    <p:sldId id="266" r:id="rId10"/>
    <p:sldId id="276" r:id="rId11"/>
    <p:sldId id="294" r:id="rId12"/>
    <p:sldId id="295" r:id="rId13"/>
    <p:sldId id="297" r:id="rId14"/>
    <p:sldId id="290" r:id="rId15"/>
    <p:sldId id="300" r:id="rId16"/>
    <p:sldId id="309" r:id="rId17"/>
    <p:sldId id="298" r:id="rId18"/>
    <p:sldId id="307" r:id="rId19"/>
    <p:sldId id="308"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3a7e5ed3-b6ad-453c-a45c-9d9a1b83fc31}">
          <p14:sldIdLst>
            <p14:sldId id="256"/>
            <p14:sldId id="257"/>
            <p14:sldId id="258"/>
            <p14:sldId id="260"/>
            <p14:sldId id="265"/>
            <p14:sldId id="266"/>
            <p14:sldId id="276"/>
            <p14:sldId id="294"/>
            <p14:sldId id="295"/>
            <p14:sldId id="297"/>
            <p14:sldId id="290"/>
            <p14:sldId id="300"/>
            <p14:sldId id="309"/>
            <p14:sldId id="298"/>
            <p14:sldId id="307"/>
            <p14:sldId id="308"/>
            <p14:sldId id="313"/>
          </p14:sldIdLst>
        </p14:section>
        <p14:section name="无标题节" id="{06d46055-19b1-4071-8e9c-27a5860004e0}">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ifei" initials="f" lastIdx="0" clrIdx="0"/>
  <p:cmAuthor id="2" name="作者" initials="A" lastIdx="0" clrIdx="1"/>
  <p:cmAuthor id="3" name="k jian" initials="kj" lastIdx="1" clrIdx="2"/>
  <p:cmAuthor id="4" name="王习习" initials="王"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34574BF-D3A6-4BBD-9F3F-AC50F3B41B2B}"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34574BF-D3A6-4BBD-9F3F-AC50F3B41B2B}"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34574BF-D3A6-4BBD-9F3F-AC50F3B41B2B}"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语料的积累这一块可以再多做一至两个区块，比如情绪方面的，本文的情感升华的</a:t>
            </a:r>
            <a:r>
              <a:rPr lang="en-US" altLang="zh-CN" dirty="0"/>
              <a:t>message</a:t>
            </a:r>
            <a:r>
              <a:rPr lang="zh-CN" altLang="en-US"/>
              <a:t>等</a:t>
            </a:r>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userDrawn="1">
  <p:cSld name="1_仅标题">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12" name="图片 11" descr="水印"/>
          <p:cNvPicPr>
            <a:picLocks noChangeAspect="1"/>
          </p:cNvPicPr>
          <p:nvPr userDrawn="1"/>
        </p:nvPicPr>
        <p:blipFill>
          <a:blip r:embed="rId13"/>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tags" Target="../tags/tag1.xml"/><Relationship Id="rId1" Type="http://schemas.openxmlformats.org/officeDocument/2006/relationships/image" Target="../media/image7.pn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8.png"/><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pic>
        <p:nvPicPr>
          <p:cNvPr id="12" name="图片 11" descr="水印"/>
          <p:cNvPicPr>
            <a:picLocks noChangeAspect="1"/>
          </p:cNvPicPr>
          <p:nvPr userDrawn="1"/>
        </p:nvPicPr>
        <p:blipFill>
          <a:blip r:embed="rId2"/>
          <a:stretch>
            <a:fillRect/>
          </a:stretch>
        </p:blipFill>
        <p:spPr>
          <a:xfrm>
            <a:off x="7186295" y="63500"/>
            <a:ext cx="4902200" cy="158686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0" y="470535"/>
            <a:ext cx="10515600" cy="1325563"/>
          </a:xfrm>
        </p:spPr>
        <p:txBody>
          <a:bodyPr>
            <a:normAutofit/>
          </a:bodyPr>
          <a:p>
            <a:r>
              <a:rPr lang="en-US" altLang="zh-CN"/>
              <a:t>1</a:t>
            </a:r>
            <a:r>
              <a:rPr lang="en-US" altLang="zh-CN" sz="3110"/>
              <a:t>.</a:t>
            </a:r>
            <a:r>
              <a:rPr lang="zh-CN" altLang="en-US" sz="311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sym typeface="+mn-ea"/>
              </a:rPr>
              <a:t>自然式结尾：</a:t>
            </a:r>
            <a:endParaRPr lang="en-US" altLang="zh-CN"/>
          </a:p>
        </p:txBody>
      </p:sp>
      <p:sp>
        <p:nvSpPr>
          <p:cNvPr id="3" name="内容占位符 2"/>
          <p:cNvSpPr>
            <a:spLocks noGrp="1"/>
          </p:cNvSpPr>
          <p:nvPr>
            <p:ph idx="1"/>
          </p:nvPr>
        </p:nvSpPr>
        <p:spPr>
          <a:xfrm>
            <a:off x="523240" y="1796415"/>
            <a:ext cx="10926445" cy="195199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txBody>
          <a:bodyPr>
            <a:normAutofit fontScale="90000"/>
          </a:bodyPr>
          <a:p>
            <a:r>
              <a:rPr lang="en-US" altLang="zh-CN" sz="3200"/>
              <a:t>Exhausted, Rebel quickly closed his eyes and fell fast sleep in his bed. I sat by his side, feeling grateful to have him home again</a:t>
            </a:r>
            <a:r>
              <a:rPr lang="en-US" altLang="zh-CN"/>
              <a:t>. </a:t>
            </a:r>
            <a:endParaRPr lang="en-US" altLang="zh-CN"/>
          </a:p>
          <a:p>
            <a:r>
              <a:rPr lang="en-US" altLang="zh-CN" sz="3200"/>
              <a:t>I  kissed Rebel goodbye,</a:t>
            </a:r>
            <a:r>
              <a:rPr lang="en-US" altLang="zh-CN" sz="3200">
                <a:sym typeface="+mn-ea"/>
              </a:rPr>
              <a:t>grabbed my bags and</a:t>
            </a:r>
            <a:r>
              <a:rPr lang="en-US" altLang="zh-CN" sz="3200"/>
              <a:t>  ran to catch the next bus. </a:t>
            </a:r>
            <a:endParaRPr lang="en-US" altLang="zh-CN" sz="3200"/>
          </a:p>
        </p:txBody>
      </p:sp>
      <p:sp>
        <p:nvSpPr>
          <p:cNvPr id="4" name="MH_Number_1"/>
          <p:cNvSpPr/>
          <p:nvPr>
            <p:custDataLst>
              <p:tags r:id="rId1"/>
            </p:custDataLst>
          </p:nvPr>
        </p:nvSpPr>
        <p:spPr>
          <a:xfrm>
            <a:off x="114300" y="0"/>
            <a:ext cx="7608570" cy="70040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p>
            <a:pPr algn="ctr"/>
            <a:r>
              <a:rPr lang="en-US" sz="2800" b="1" dirty="0">
                <a:solidFill>
                  <a:srgbClr val="FFFFFF"/>
                </a:solidFill>
                <a:latin typeface="微软雅黑" panose="020B0503020204020204" charset="-122"/>
                <a:ea typeface="微软雅黑" panose="020B0503020204020204" charset="-122"/>
                <a:cs typeface="Times New Roman" panose="02020603050405020304" pitchFamily="18" charset="0"/>
              </a:rPr>
              <a:t>Conclude the writing in various ways </a:t>
            </a:r>
            <a:endParaRPr lang="en-US" sz="2800" b="1" dirty="0">
              <a:solidFill>
                <a:srgbClr val="FFFFFF"/>
              </a:solidFill>
              <a:latin typeface="微软雅黑" panose="020B0503020204020204" charset="-122"/>
              <a:ea typeface="微软雅黑" panose="020B0503020204020204" charset="-122"/>
              <a:cs typeface="Times New Roman" panose="02020603050405020304" pitchFamily="18" charset="0"/>
            </a:endParaRPr>
          </a:p>
        </p:txBody>
      </p:sp>
      <p:sp>
        <p:nvSpPr>
          <p:cNvPr id="5" name="文本框 4"/>
          <p:cNvSpPr txBox="1"/>
          <p:nvPr/>
        </p:nvSpPr>
        <p:spPr>
          <a:xfrm>
            <a:off x="114300" y="3749040"/>
            <a:ext cx="11663680" cy="1076325"/>
          </a:xfrm>
          <a:prstGeom prst="rect">
            <a:avLst/>
          </a:prstGeom>
          <a:noFill/>
        </p:spPr>
        <p:txBody>
          <a:bodyPr wrap="square" rtlCol="0" anchor="t">
            <a:spAutoFit/>
          </a:bodyPr>
          <a:p>
            <a:r>
              <a:rPr lang="en-US" altLang="zh-CN" sz="320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sym typeface="+mn-ea"/>
              </a:rPr>
              <a:t>  2. </a:t>
            </a:r>
            <a:r>
              <a:rPr lang="zh-CN" altLang="en-US" sz="320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sym typeface="+mn-ea"/>
              </a:rPr>
              <a:t>情景交融结尾：</a:t>
            </a:r>
            <a:endParaRPr lang="zh-CN" altLang="en-US" sz="320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sym typeface="+mn-ea"/>
            </a:endParaRPr>
          </a:p>
          <a:p>
            <a:r>
              <a:rPr lang="zh-CN" altLang="en-US" sz="3200"/>
              <a:t>  </a:t>
            </a:r>
            <a:r>
              <a:rPr lang="en-US" sz="3200"/>
              <a:t> </a:t>
            </a:r>
            <a:endParaRPr lang="en-US" sz="3200"/>
          </a:p>
        </p:txBody>
      </p:sp>
      <p:sp>
        <p:nvSpPr>
          <p:cNvPr id="6" name="文本框 5"/>
          <p:cNvSpPr txBox="1"/>
          <p:nvPr/>
        </p:nvSpPr>
        <p:spPr>
          <a:xfrm>
            <a:off x="523240" y="4445635"/>
            <a:ext cx="11254740" cy="156845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txBody>
          <a:bodyPr wrap="square" rtlCol="0">
            <a:spAutoFit/>
          </a:bodyPr>
          <a:p>
            <a:pPr algn="l"/>
            <a:r>
              <a:rPr lang="en-US" altLang="zh-CN" sz="3200">
                <a:sym typeface="+mn-ea"/>
              </a:rPr>
              <a:t>Rebel  was crouching on the sofa as he always liked to do.With a beam of sunlight falling on the ground</a:t>
            </a:r>
            <a:r>
              <a:rPr lang="en-US" sz="3200">
                <a:sym typeface="+mn-ea"/>
              </a:rPr>
              <a:t>,everything looked so wonderful. “ It is a nice day, isn't it?” I said to myself, smiling.</a:t>
            </a:r>
            <a:endParaRPr lang="en-US" alt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Effect transition="in" filter="diamond(in)">
                                      <p:cBhvr>
                                        <p:cTn id="17" dur="2000"/>
                                        <p:tgtEl>
                                          <p:spTgt spid="3">
                                            <p:bg/>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diamond(in)">
                                      <p:cBhvr>
                                        <p:cTn id="22" dur="20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diamond(in)">
                                      <p:cBhvr>
                                        <p:cTn id="27" dur="20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diamond(in)">
                                      <p:cBhvr>
                                        <p:cTn id="32" dur="20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barn(inVertical)">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animBg="1" build="p"/>
      <p:bldP spid="5" grpId="0"/>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03505" y="389255"/>
            <a:ext cx="10515600" cy="1325563"/>
          </a:xfrm>
        </p:spPr>
        <p:txBody>
          <a:bodyPr>
            <a:normAutofit/>
          </a:bodyPr>
          <a:p>
            <a:r>
              <a:rPr lang="en-US" altLang="zh-CN" sz="311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sym typeface="+mn-ea"/>
              </a:rPr>
              <a:t>3. </a:t>
            </a:r>
            <a:r>
              <a:rPr lang="zh-CN" altLang="en-US" sz="311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sym typeface="+mn-ea"/>
              </a:rPr>
              <a:t>首尾呼应：</a:t>
            </a:r>
            <a:endParaRPr lang="en-US" altLang="zh-CN"/>
          </a:p>
        </p:txBody>
      </p:sp>
      <p:sp>
        <p:nvSpPr>
          <p:cNvPr id="3" name="内容占位符 2"/>
          <p:cNvSpPr>
            <a:spLocks noGrp="1"/>
          </p:cNvSpPr>
          <p:nvPr>
            <p:ph idx="1"/>
          </p:nvPr>
        </p:nvSpPr>
        <p:spPr>
          <a:xfrm>
            <a:off x="436245" y="1330960"/>
            <a:ext cx="11113135" cy="202374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txBody>
          <a:bodyPr>
            <a:normAutofit/>
          </a:bodyPr>
          <a:p>
            <a:r>
              <a:rPr lang="en-US" altLang="zh-CN" sz="3200"/>
              <a:t>It hit me that Rebel didn't have street smarts. I made an important decision that I would  buy him a collar(脖圈) with my phone number marked on it online, for I couldn't be heartbroken again</a:t>
            </a:r>
            <a:r>
              <a:rPr lang="en-US" altLang="zh-CN"/>
              <a:t>.   </a:t>
            </a:r>
            <a:r>
              <a:rPr lang="zh-CN" altLang="en-US"/>
              <a:t>　　　</a:t>
            </a:r>
            <a:endParaRPr lang="en-US" altLang="zh-CN"/>
          </a:p>
          <a:p>
            <a:endParaRPr lang="en-US" altLang="zh-CN"/>
          </a:p>
        </p:txBody>
      </p:sp>
      <p:sp>
        <p:nvSpPr>
          <p:cNvPr id="4" name="MH_Number_1"/>
          <p:cNvSpPr/>
          <p:nvPr>
            <p:custDataLst>
              <p:tags r:id="rId1"/>
            </p:custDataLst>
          </p:nvPr>
        </p:nvSpPr>
        <p:spPr>
          <a:xfrm>
            <a:off x="114300" y="0"/>
            <a:ext cx="7608570" cy="70040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p>
            <a:pPr algn="ctr"/>
            <a:r>
              <a:rPr lang="en-US" sz="2800" b="1" dirty="0">
                <a:solidFill>
                  <a:srgbClr val="FFFFFF"/>
                </a:solidFill>
                <a:latin typeface="微软雅黑" panose="020B0503020204020204" charset="-122"/>
                <a:ea typeface="微软雅黑" panose="020B0503020204020204" charset="-122"/>
                <a:cs typeface="Times New Roman" panose="02020603050405020304" pitchFamily="18" charset="0"/>
              </a:rPr>
              <a:t>Conclude the writing in various ways </a:t>
            </a:r>
            <a:endParaRPr lang="en-US" sz="2800" b="1" dirty="0">
              <a:solidFill>
                <a:srgbClr val="FFFFFF"/>
              </a:solidFill>
              <a:latin typeface="微软雅黑" panose="020B0503020204020204" charset="-122"/>
              <a:ea typeface="微软雅黑" panose="020B0503020204020204" charset="-122"/>
              <a:cs typeface="Times New Roman" panose="02020603050405020304" pitchFamily="18" charset="0"/>
            </a:endParaRPr>
          </a:p>
        </p:txBody>
      </p:sp>
      <p:sp>
        <p:nvSpPr>
          <p:cNvPr id="5" name="文本框 4"/>
          <p:cNvSpPr txBox="1"/>
          <p:nvPr/>
        </p:nvSpPr>
        <p:spPr>
          <a:xfrm>
            <a:off x="-103505" y="3171190"/>
            <a:ext cx="11316970" cy="1568450"/>
          </a:xfrm>
          <a:prstGeom prst="rect">
            <a:avLst/>
          </a:prstGeom>
          <a:noFill/>
        </p:spPr>
        <p:txBody>
          <a:bodyPr wrap="square" rtlCol="0" anchor="t">
            <a:spAutoFit/>
          </a:bodyPr>
          <a:p>
            <a:r>
              <a:rPr lang="en-US" altLang="zh-CN" sz="320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sym typeface="+mn-ea"/>
              </a:rPr>
              <a:t>  </a:t>
            </a:r>
            <a:r>
              <a:rPr lang="en-US" sz="320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sym typeface="+mn-ea"/>
              </a:rPr>
              <a:t>4.  </a:t>
            </a:r>
            <a:r>
              <a:rPr lang="zh-CN" altLang="en-US" sz="320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sym typeface="+mn-ea"/>
              </a:rPr>
              <a:t>回忆式结尾</a:t>
            </a:r>
            <a:endParaRPr lang="zh-CN" altLang="en-US" sz="320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sym typeface="+mn-ea"/>
            </a:endParaRPr>
          </a:p>
          <a:p>
            <a:endParaRPr lang="zh-CN" altLang="en-US" sz="320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sym typeface="+mn-ea"/>
            </a:endParaRPr>
          </a:p>
          <a:p>
            <a:r>
              <a:rPr lang="en-US" sz="3200"/>
              <a:t>      </a:t>
            </a:r>
            <a:endParaRPr lang="en-US" sz="3200"/>
          </a:p>
        </p:txBody>
      </p:sp>
      <p:sp>
        <p:nvSpPr>
          <p:cNvPr id="6" name="内容占位符 2"/>
          <p:cNvSpPr>
            <a:spLocks noGrp="1"/>
          </p:cNvSpPr>
          <p:nvPr/>
        </p:nvSpPr>
        <p:spPr>
          <a:xfrm>
            <a:off x="436245" y="4095115"/>
            <a:ext cx="11112500" cy="257619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txBody>
          <a:bodyPr vert="horz" lIns="91440" tIns="45720" rIns="91440" bIns="45720" rtlCol="0">
            <a:normAutofit fontScale="7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4570"/>
              <a:t>With Rebel lying in my arms comfortably, I couldn't help recalling how much hard I tried to search for him and how sad I felt with no sign of him at home.  I was so happy to have him back.  I would always cherich the time together with Rebel.</a:t>
            </a:r>
            <a:r>
              <a:rPr lang="zh-CN" altLang="en-US"/>
              <a:t>　</a:t>
            </a:r>
            <a:endParaRPr lang="en-US" altLang="zh-CN"/>
          </a:p>
          <a:p>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amond(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amond(in)">
                                      <p:cBhvr>
                                        <p:cTn id="22" dur="2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amond(in)">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build="p"/>
      <p:bldP spid="5" grpId="0"/>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a:off x="269240" y="93980"/>
            <a:ext cx="4417695" cy="6419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l" fontAlgn="base"/>
            <a:r>
              <a:rPr lang="en-US" altLang="zh-CN" sz="3200" strike="noStrike" noProof="1">
                <a:latin typeface="Cambria" panose="02040503050406030204" charset="0"/>
                <a:cs typeface="Cambria" panose="02040503050406030204" charset="0"/>
              </a:rPr>
              <a:t>Language accumlation </a:t>
            </a:r>
            <a:endParaRPr lang="en-US" altLang="zh-CN" sz="3200" strike="noStrike" noProof="1">
              <a:latin typeface="Cambria" panose="02040503050406030204" charset="0"/>
              <a:cs typeface="Cambria" panose="02040503050406030204" charset="0"/>
            </a:endParaRPr>
          </a:p>
        </p:txBody>
      </p:sp>
      <p:sp>
        <p:nvSpPr>
          <p:cNvPr id="27" name="文本框 26"/>
          <p:cNvSpPr txBox="1"/>
          <p:nvPr/>
        </p:nvSpPr>
        <p:spPr>
          <a:xfrm>
            <a:off x="0" y="615950"/>
            <a:ext cx="5767705" cy="5723890"/>
          </a:xfrm>
          <a:prstGeom prst="rect">
            <a:avLst/>
          </a:prstGeom>
          <a:solidFill>
            <a:schemeClr val="accent1">
              <a:lumMod val="20000"/>
              <a:lumOff val="80000"/>
            </a:schemeClr>
          </a:solidFill>
        </p:spPr>
        <p:txBody>
          <a:bodyPr wrap="square" rtlCol="0">
            <a:spAutoFit/>
          </a:bodyPr>
          <a:p>
            <a:pPr marL="457200" indent="-457200">
              <a:buFont typeface="Wingdings" panose="05000000000000000000" charset="0"/>
              <a:buChar char="Ø"/>
            </a:pPr>
            <a:r>
              <a:rPr lang="en-US" altLang="zh-CN" sz="2800">
                <a:solidFill>
                  <a:srgbClr val="FF0000"/>
                </a:solidFill>
              </a:rPr>
              <a:t>A cat</a:t>
            </a:r>
            <a:endParaRPr lang="en-US" altLang="zh-CN" sz="2800">
              <a:solidFill>
                <a:srgbClr val="FF0000"/>
              </a:solidFill>
            </a:endParaRPr>
          </a:p>
          <a:p>
            <a:pPr marL="457200" indent="-457200" algn="l">
              <a:buClrTx/>
              <a:buSzTx/>
              <a:buFont typeface="Wingdings" panose="05000000000000000000" charset="0"/>
              <a:buChar char="Ø"/>
            </a:pPr>
            <a:r>
              <a:rPr lang="en-US" altLang="zh-CN" sz="2600"/>
              <a:t>Some of adult cats will  be keen to </a:t>
            </a:r>
            <a:r>
              <a:rPr lang="en-US" altLang="zh-CN" sz="2600">
                <a:solidFill>
                  <a:srgbClr val="FF0000"/>
                </a:solidFill>
              </a:rPr>
              <a:t>cuddle up on the sofa or lounge around at your feet</a:t>
            </a:r>
            <a:r>
              <a:rPr lang="en-US" altLang="zh-CN" sz="2600"/>
              <a:t>.</a:t>
            </a:r>
            <a:endParaRPr lang="en-US" altLang="zh-CN" sz="2600"/>
          </a:p>
          <a:p>
            <a:pPr marL="457200" indent="-457200">
              <a:buFont typeface="Wingdings" panose="05000000000000000000" charset="0"/>
              <a:buChar char="Ø"/>
            </a:pPr>
            <a:r>
              <a:rPr lang="en-US" altLang="zh-CN" sz="2600"/>
              <a:t>She was skinny and starving, with crinkled(</a:t>
            </a:r>
            <a:r>
              <a:rPr lang="zh-CN" altLang="en-US" sz="2600"/>
              <a:t>皱巴巴的</a:t>
            </a:r>
            <a:r>
              <a:rPr lang="en-US" altLang="zh-CN" sz="2600"/>
              <a:t>),dirty-spotted fur. </a:t>
            </a:r>
            <a:endParaRPr lang="en-US" altLang="zh-CN" sz="2600"/>
          </a:p>
          <a:p>
            <a:pPr marL="457200" indent="-457200">
              <a:buFont typeface="Wingdings" panose="05000000000000000000" charset="0"/>
              <a:buChar char="Ø"/>
            </a:pPr>
            <a:r>
              <a:rPr lang="en-US" altLang="zh-CN" sz="2600"/>
              <a:t>She </a:t>
            </a:r>
            <a:r>
              <a:rPr lang="en-US" altLang="zh-CN" sz="2600">
                <a:solidFill>
                  <a:srgbClr val="FF0000"/>
                </a:solidFill>
              </a:rPr>
              <a:t>gazed up</a:t>
            </a:r>
            <a:r>
              <a:rPr lang="en-US" altLang="zh-CN" sz="2600"/>
              <a:t> at the Aldens with golden green eyes and began to </a:t>
            </a:r>
            <a:r>
              <a:rPr lang="en-US" altLang="zh-CN" sz="2600">
                <a:solidFill>
                  <a:srgbClr val="FF0000"/>
                </a:solidFill>
              </a:rPr>
              <a:t>purr</a:t>
            </a:r>
            <a:endParaRPr lang="en-US" altLang="zh-CN" sz="2600"/>
          </a:p>
          <a:p>
            <a:pPr marL="457200" indent="-457200">
              <a:buFont typeface="Wingdings" panose="05000000000000000000" charset="0"/>
              <a:buChar char="Ø"/>
            </a:pPr>
            <a:r>
              <a:rPr lang="en-US" altLang="zh-CN" sz="2600"/>
              <a:t>Hearing his name, Rebel </a:t>
            </a:r>
            <a:r>
              <a:rPr lang="en-US" altLang="zh-CN" sz="2600">
                <a:solidFill>
                  <a:srgbClr val="FF0000"/>
                </a:solidFill>
              </a:rPr>
              <a:t>meowed</a:t>
            </a:r>
            <a:r>
              <a:rPr lang="en-US" altLang="zh-CN" sz="2600"/>
              <a:t> with delight.</a:t>
            </a:r>
            <a:endParaRPr lang="en-US" altLang="zh-CN" sz="2600"/>
          </a:p>
          <a:p>
            <a:pPr marL="457200" indent="-457200">
              <a:buFont typeface="Wingdings" panose="05000000000000000000" charset="0"/>
              <a:buChar char="Ø"/>
            </a:pPr>
            <a:r>
              <a:rPr lang="en-US" altLang="zh-CN" sz="2600"/>
              <a:t> He </a:t>
            </a:r>
            <a:r>
              <a:rPr lang="en-US" altLang="zh-CN" sz="2600" b="1">
                <a:solidFill>
                  <a:srgbClr val="FF0000"/>
                </a:solidFill>
              </a:rPr>
              <a:t>stretched </a:t>
            </a:r>
            <a:r>
              <a:rPr lang="en-US" altLang="zh-CN" sz="2600"/>
              <a:t>himself at full length upon the branch, and </a:t>
            </a:r>
            <a:r>
              <a:rPr lang="en-US" altLang="zh-CN" sz="2600" b="1">
                <a:solidFill>
                  <a:srgbClr val="FF0000"/>
                </a:solidFill>
              </a:rPr>
              <a:t>wriggled</a:t>
            </a:r>
            <a:r>
              <a:rPr lang="en-US" altLang="zh-CN" sz="2600"/>
              <a:t> his body cautiously along. Then, it ran down the tree like lightning.(a wild cat) </a:t>
            </a:r>
            <a:endParaRPr lang="en-US" altLang="zh-CN" sz="2600"/>
          </a:p>
        </p:txBody>
      </p:sp>
      <p:sp>
        <p:nvSpPr>
          <p:cNvPr id="2" name="文本框 1"/>
          <p:cNvSpPr txBox="1"/>
          <p:nvPr/>
        </p:nvSpPr>
        <p:spPr>
          <a:xfrm>
            <a:off x="4686935" y="93980"/>
            <a:ext cx="4719955" cy="521970"/>
          </a:xfrm>
          <a:prstGeom prst="rect">
            <a:avLst/>
          </a:prstGeom>
          <a:noFill/>
        </p:spPr>
        <p:txBody>
          <a:bodyPr wrap="square" rtlCol="0">
            <a:spAutoFit/>
          </a:bodyPr>
          <a:p>
            <a:r>
              <a:rPr lang="en-US" altLang="zh-CN" sz="2800" b="1"/>
              <a:t> Describe a cat or a dog</a:t>
            </a:r>
            <a:r>
              <a:rPr lang="en-US" altLang="zh-CN"/>
              <a:t> </a:t>
            </a:r>
            <a:endParaRPr lang="en-US" altLang="zh-CN"/>
          </a:p>
        </p:txBody>
      </p:sp>
      <p:pic>
        <p:nvPicPr>
          <p:cNvPr id="4" name="图片 3"/>
          <p:cNvPicPr>
            <a:picLocks noChangeAspect="1"/>
          </p:cNvPicPr>
          <p:nvPr/>
        </p:nvPicPr>
        <p:blipFill>
          <a:blip r:embed="rId1"/>
          <a:stretch>
            <a:fillRect/>
          </a:stretch>
        </p:blipFill>
        <p:spPr>
          <a:xfrm>
            <a:off x="9366885" y="4756785"/>
            <a:ext cx="2825115" cy="2287270"/>
          </a:xfrm>
          <a:prstGeom prst="ellipse">
            <a:avLst/>
          </a:prstGeom>
        </p:spPr>
      </p:pic>
      <p:sp>
        <p:nvSpPr>
          <p:cNvPr id="32" name="文本框 31"/>
          <p:cNvSpPr txBox="1"/>
          <p:nvPr/>
        </p:nvSpPr>
        <p:spPr>
          <a:xfrm>
            <a:off x="6042025" y="615950"/>
            <a:ext cx="6149975" cy="6123940"/>
          </a:xfrm>
          <a:prstGeom prst="rect">
            <a:avLst/>
          </a:prstGeom>
          <a:solidFill>
            <a:schemeClr val="bg1">
              <a:lumMod val="85000"/>
            </a:schemeClr>
          </a:solidFill>
        </p:spPr>
        <p:txBody>
          <a:bodyPr wrap="square" rtlCol="0" anchor="t">
            <a:spAutoFit/>
          </a:bodyPr>
          <a:p>
            <a:pPr indent="0" algn="l" eaLnBrk="0" hangingPunct="0">
              <a:buFont typeface="Wingdings" panose="05000000000000000000" charset="0"/>
              <a:buNone/>
            </a:pPr>
            <a:r>
              <a:rPr lang="en-US" altLang="zh-CN" sz="2400" dirty="0">
                <a:latin typeface="Times New Roman" panose="02020603050405020304" pitchFamily="18" charset="0"/>
                <a:ea typeface="宋体" panose="02010600030101010101" pitchFamily="2" charset="-122"/>
                <a:sym typeface="+mn-ea"/>
              </a:rPr>
              <a:t>Dog:</a:t>
            </a:r>
            <a:endParaRPr lang="en-US" altLang="zh-CN" sz="2400" dirty="0">
              <a:latin typeface="Times New Roman" panose="02020603050405020304" pitchFamily="18" charset="0"/>
              <a:ea typeface="宋体" panose="02010600030101010101" pitchFamily="2" charset="-122"/>
              <a:sym typeface="+mn-ea"/>
            </a:endParaRPr>
          </a:p>
          <a:p>
            <a:pPr indent="0" algn="l" eaLnBrk="0" hangingPunct="0">
              <a:buFont typeface="Wingdings" panose="05000000000000000000" charset="0"/>
              <a:buNone/>
            </a:pPr>
            <a:r>
              <a:rPr lang="en-US" altLang="zh-CN" sz="2400" dirty="0">
                <a:latin typeface="Times New Roman" panose="02020603050405020304" pitchFamily="18" charset="0"/>
                <a:ea typeface="宋体" panose="02010600030101010101" pitchFamily="2" charset="-122"/>
                <a:sym typeface="+mn-ea"/>
              </a:rPr>
              <a:t>My dog, Daisy, </a:t>
            </a:r>
            <a:r>
              <a:rPr lang="en-US" altLang="zh-CN" sz="2400" dirty="0">
                <a:solidFill>
                  <a:srgbClr val="FF0000"/>
                </a:solidFill>
                <a:latin typeface="Times New Roman" panose="02020603050405020304" pitchFamily="18" charset="0"/>
                <a:ea typeface="宋体" panose="02010600030101010101" pitchFamily="2" charset="-122"/>
                <a:sym typeface="+mn-ea"/>
              </a:rPr>
              <a:t>followed</a:t>
            </a:r>
            <a:r>
              <a:rPr lang="en-US" altLang="zh-CN" sz="2400" dirty="0">
                <a:latin typeface="Times New Roman" panose="02020603050405020304" pitchFamily="18" charset="0"/>
                <a:ea typeface="宋体" panose="02010600030101010101" pitchFamily="2" charset="-122"/>
                <a:sym typeface="+mn-ea"/>
              </a:rPr>
              <a:t> me into the room, jumped on the bed, and</a:t>
            </a:r>
            <a:r>
              <a:rPr lang="en-US" altLang="zh-CN" sz="2400" dirty="0">
                <a:solidFill>
                  <a:srgbClr val="FF0000"/>
                </a:solidFill>
                <a:latin typeface="Times New Roman" panose="02020603050405020304" pitchFamily="18" charset="0"/>
                <a:ea typeface="宋体" panose="02010600030101010101" pitchFamily="2" charset="-122"/>
                <a:sym typeface="+mn-ea"/>
              </a:rPr>
              <a:t> started licking me all over my face</a:t>
            </a:r>
            <a:r>
              <a:rPr lang="en-US" altLang="zh-CN" sz="2400" dirty="0">
                <a:latin typeface="Times New Roman" panose="02020603050405020304" pitchFamily="18" charset="0"/>
                <a:ea typeface="宋体" panose="02010600030101010101" pitchFamily="2" charset="-122"/>
                <a:sym typeface="+mn-ea"/>
              </a:rPr>
              <a:t>. </a:t>
            </a:r>
            <a:endParaRPr lang="en-US" altLang="zh-CN" sz="2400" dirty="0">
              <a:latin typeface="Times New Roman" panose="02020603050405020304" pitchFamily="18" charset="0"/>
              <a:ea typeface="宋体" panose="02010600030101010101" pitchFamily="2" charset="-122"/>
              <a:sym typeface="+mn-ea"/>
            </a:endParaRPr>
          </a:p>
          <a:p>
            <a:pPr indent="0" algn="l" eaLnBrk="0" hangingPunct="0">
              <a:buFont typeface="Wingdings" panose="05000000000000000000" charset="0"/>
              <a:buNone/>
            </a:pPr>
            <a:r>
              <a:rPr lang="en-US" altLang="zh-CN" sz="2400" dirty="0">
                <a:latin typeface="Times New Roman" panose="02020603050405020304" pitchFamily="18" charset="0"/>
                <a:ea typeface="宋体" panose="02010600030101010101" pitchFamily="2" charset="-122"/>
                <a:sym typeface="+mn-ea"/>
              </a:rPr>
              <a:t>“He was on your holiday card!” I said, letting the dog </a:t>
            </a:r>
            <a:r>
              <a:rPr lang="en-US" altLang="zh-CN" sz="2400" b="1" dirty="0">
                <a:solidFill>
                  <a:srgbClr val="FF0000"/>
                </a:solidFill>
                <a:latin typeface="Times New Roman" panose="02020603050405020304" pitchFamily="18" charset="0"/>
                <a:ea typeface="宋体" panose="02010600030101010101" pitchFamily="2" charset="-122"/>
                <a:sym typeface="+mn-ea"/>
              </a:rPr>
              <a:t>sniff</a:t>
            </a:r>
            <a:r>
              <a:rPr lang="en-US" altLang="zh-CN" sz="2400" dirty="0">
                <a:latin typeface="Times New Roman" panose="02020603050405020304" pitchFamily="18" charset="0"/>
                <a:ea typeface="宋体" panose="02010600030101010101" pitchFamily="2" charset="-122"/>
                <a:sym typeface="+mn-ea"/>
              </a:rPr>
              <a:t> my hand. </a:t>
            </a:r>
            <a:endParaRPr lang="en-US" altLang="zh-CN" sz="2400" dirty="0">
              <a:latin typeface="Times New Roman" panose="02020603050405020304" pitchFamily="18" charset="0"/>
              <a:ea typeface="宋体" panose="02010600030101010101" pitchFamily="2" charset="-122"/>
              <a:sym typeface="+mn-ea"/>
            </a:endParaRPr>
          </a:p>
          <a:p>
            <a:pPr indent="0" algn="l" eaLnBrk="0" hangingPunct="0">
              <a:buFont typeface="Wingdings" panose="05000000000000000000" charset="0"/>
              <a:buNone/>
            </a:pPr>
            <a:r>
              <a:rPr lang="en-US" altLang="zh-CN" sz="2400" dirty="0">
                <a:latin typeface="Times New Roman" panose="02020603050405020304" pitchFamily="18" charset="0"/>
                <a:ea typeface="宋体" panose="02010600030101010101" pitchFamily="2" charset="-122"/>
                <a:sym typeface="+mn-ea"/>
              </a:rPr>
              <a:t>When I started </a:t>
            </a:r>
            <a:r>
              <a:rPr lang="en-US" altLang="zh-CN" sz="2400" b="1" dirty="0">
                <a:solidFill>
                  <a:srgbClr val="FF0000"/>
                </a:solidFill>
                <a:latin typeface="Times New Roman" panose="02020603050405020304" pitchFamily="18" charset="0"/>
                <a:ea typeface="宋体" panose="02010600030101010101" pitchFamily="2" charset="-122"/>
                <a:sym typeface="+mn-ea"/>
              </a:rPr>
              <a:t>petting</a:t>
            </a:r>
            <a:r>
              <a:rPr lang="en-US" altLang="zh-CN" sz="2400" dirty="0">
                <a:latin typeface="Times New Roman" panose="02020603050405020304" pitchFamily="18" charset="0"/>
                <a:ea typeface="宋体" panose="02010600030101010101" pitchFamily="2" charset="-122"/>
                <a:sym typeface="+mn-ea"/>
              </a:rPr>
              <a:t> her, she basically just</a:t>
            </a:r>
            <a:r>
              <a:rPr lang="en-US" altLang="zh-CN" sz="2400" b="1" dirty="0">
                <a:solidFill>
                  <a:srgbClr val="FF0000"/>
                </a:solidFill>
                <a:latin typeface="Times New Roman" panose="02020603050405020304" pitchFamily="18" charset="0"/>
                <a:ea typeface="宋体" panose="02010600030101010101" pitchFamily="2" charset="-122"/>
                <a:sym typeface="+mn-ea"/>
              </a:rPr>
              <a:t> rolled over onto her back</a:t>
            </a:r>
            <a:r>
              <a:rPr lang="en-US" altLang="zh-CN" sz="2400" dirty="0">
                <a:latin typeface="Times New Roman" panose="02020603050405020304" pitchFamily="18" charset="0"/>
                <a:ea typeface="宋体" panose="02010600030101010101" pitchFamily="2" charset="-122"/>
                <a:sym typeface="+mn-ea"/>
              </a:rPr>
              <a:t>. </a:t>
            </a:r>
            <a:endParaRPr lang="en-US" altLang="zh-CN" sz="2400" dirty="0">
              <a:latin typeface="Times New Roman" panose="02020603050405020304" pitchFamily="18" charset="0"/>
              <a:ea typeface="宋体" panose="02010600030101010101" pitchFamily="2" charset="-122"/>
              <a:sym typeface="+mn-ea"/>
            </a:endParaRPr>
          </a:p>
          <a:p>
            <a:pPr indent="0" algn="l" eaLnBrk="0" hangingPunct="0">
              <a:buFont typeface="Wingdings" panose="05000000000000000000" charset="0"/>
              <a:buNone/>
            </a:pPr>
            <a:r>
              <a:rPr lang="en-US" altLang="zh-CN" sz="2400" dirty="0">
                <a:latin typeface="Times New Roman" panose="02020603050405020304" pitchFamily="18" charset="0"/>
                <a:ea typeface="宋体" panose="02010600030101010101" pitchFamily="2" charset="-122"/>
                <a:sym typeface="+mn-ea"/>
              </a:rPr>
              <a:t>As soon as she heard Auggie's voice say that, the dog started </a:t>
            </a:r>
            <a:r>
              <a:rPr lang="en-US" altLang="zh-CN" sz="2400" b="1" dirty="0">
                <a:solidFill>
                  <a:srgbClr val="FF0000"/>
                </a:solidFill>
                <a:latin typeface="Times New Roman" panose="02020603050405020304" pitchFamily="18" charset="0"/>
                <a:ea typeface="宋体" panose="02010600030101010101" pitchFamily="2" charset="-122"/>
                <a:sym typeface="+mn-ea"/>
              </a:rPr>
              <a:t>wagging her tail</a:t>
            </a:r>
            <a:r>
              <a:rPr lang="en-US" altLang="zh-CN" sz="2400" dirty="0">
                <a:latin typeface="Times New Roman" panose="02020603050405020304" pitchFamily="18" charset="0"/>
                <a:ea typeface="宋体" panose="02010600030101010101" pitchFamily="2" charset="-122"/>
                <a:sym typeface="+mn-ea"/>
              </a:rPr>
              <a:t> and went over to him. </a:t>
            </a:r>
            <a:endParaRPr lang="en-US" altLang="zh-CN" sz="2400" dirty="0">
              <a:latin typeface="Times New Roman" panose="02020603050405020304" pitchFamily="18" charset="0"/>
              <a:ea typeface="宋体" panose="02010600030101010101" pitchFamily="2" charset="-122"/>
              <a:sym typeface="+mn-ea"/>
            </a:endParaRPr>
          </a:p>
          <a:p>
            <a:pPr indent="0" algn="l" eaLnBrk="0" hangingPunct="0">
              <a:buFont typeface="Wingdings" panose="05000000000000000000" charset="0"/>
              <a:buNone/>
            </a:pPr>
            <a:r>
              <a:rPr lang="en-US" altLang="zh-CN" sz="2400" dirty="0">
                <a:latin typeface="Times New Roman" panose="02020603050405020304" pitchFamily="18" charset="0"/>
                <a:ea typeface="宋体" panose="02010600030101010101" pitchFamily="2" charset="-122"/>
                <a:sym typeface="+mn-ea"/>
              </a:rPr>
              <a:t>Auggie was saying as she </a:t>
            </a:r>
            <a:r>
              <a:rPr lang="en-US" altLang="zh-CN" sz="2400" b="1" dirty="0">
                <a:solidFill>
                  <a:srgbClr val="FF0000"/>
                </a:solidFill>
                <a:latin typeface="Times New Roman" panose="02020603050405020304" pitchFamily="18" charset="0"/>
                <a:ea typeface="宋体" panose="02010600030101010101" pitchFamily="2" charset="-122"/>
                <a:sym typeface="+mn-ea"/>
              </a:rPr>
              <a:t>licked him over the face. </a:t>
            </a:r>
            <a:endParaRPr lang="en-US" altLang="zh-CN" sz="2400" b="1" dirty="0">
              <a:solidFill>
                <a:srgbClr val="FF0000"/>
              </a:solidFill>
              <a:latin typeface="Times New Roman" panose="02020603050405020304" pitchFamily="18" charset="0"/>
              <a:ea typeface="宋体" panose="02010600030101010101" pitchFamily="2" charset="-122"/>
              <a:sym typeface="+mn-ea"/>
            </a:endParaRPr>
          </a:p>
          <a:p>
            <a:pPr indent="0" algn="l" eaLnBrk="0" hangingPunct="0">
              <a:buFont typeface="Wingdings" panose="05000000000000000000" charset="0"/>
              <a:buNone/>
            </a:pPr>
            <a:r>
              <a:rPr lang="en-US" altLang="zh-CN" sz="2400" dirty="0">
                <a:latin typeface="Times New Roman" panose="02020603050405020304" pitchFamily="18" charset="0"/>
                <a:ea typeface="宋体" panose="02010600030101010101" pitchFamily="2" charset="-122"/>
                <a:sym typeface="+mn-ea"/>
              </a:rPr>
              <a:t> I said to the dog, who</a:t>
            </a:r>
            <a:r>
              <a:rPr lang="en-US" altLang="zh-CN" sz="2400" b="1" dirty="0">
                <a:solidFill>
                  <a:srgbClr val="FF0000"/>
                </a:solidFill>
                <a:latin typeface="Times New Roman" panose="02020603050405020304" pitchFamily="18" charset="0"/>
                <a:ea typeface="宋体" panose="02010600030101010101" pitchFamily="2" charset="-122"/>
                <a:sym typeface="+mn-ea"/>
              </a:rPr>
              <a:t> rolled onto her back </a:t>
            </a:r>
            <a:r>
              <a:rPr lang="en-US" altLang="zh-CN" sz="2400" dirty="0">
                <a:latin typeface="Times New Roman" panose="02020603050405020304" pitchFamily="18" charset="0"/>
                <a:ea typeface="宋体" panose="02010600030101010101" pitchFamily="2" charset="-122"/>
                <a:sym typeface="+mn-ea"/>
              </a:rPr>
              <a:t>again for me to rub her tummy.</a:t>
            </a:r>
            <a:r>
              <a:rPr lang="en-US" altLang="zh-CN" sz="2800" dirty="0">
                <a:latin typeface="Times New Roman" panose="02020603050405020304" pitchFamily="18" charset="0"/>
                <a:ea typeface="宋体" panose="02010600030101010101" pitchFamily="2" charset="-122"/>
                <a:sym typeface="+mn-ea"/>
              </a:rPr>
              <a:t> </a:t>
            </a:r>
            <a:endParaRPr lang="en-US" altLang="zh-CN" sz="2800" dirty="0">
              <a:latin typeface="Times New Roman" panose="02020603050405020304" pitchFamily="18" charset="0"/>
              <a:ea typeface="宋体" panose="02010600030101010101" pitchFamily="2" charset="-122"/>
              <a:sym typeface="+mn-ea"/>
            </a:endParaRPr>
          </a:p>
          <a:p>
            <a:pPr indent="0" algn="l" eaLnBrk="0" hangingPunct="0">
              <a:buFont typeface="Wingdings" panose="05000000000000000000" charset="0"/>
              <a:buNone/>
            </a:pPr>
            <a:r>
              <a:rPr lang="en-US" altLang="zh-CN" sz="2800" b="1" dirty="0">
                <a:latin typeface="Times New Roman" panose="02020603050405020304" pitchFamily="18" charset="0"/>
                <a:ea typeface="宋体" panose="02010600030101010101" pitchFamily="2" charset="-122"/>
                <a:sym typeface="+mn-ea"/>
              </a:rPr>
              <a:t>------ </a:t>
            </a:r>
            <a:r>
              <a:rPr lang="zh-CN" altLang="en-US" sz="2800" b="1" dirty="0">
                <a:latin typeface="Times New Roman" panose="02020603050405020304" pitchFamily="18" charset="0"/>
                <a:ea typeface="宋体" panose="02010600030101010101" pitchFamily="2" charset="-122"/>
                <a:sym typeface="+mn-ea"/>
              </a:rPr>
              <a:t>以上句子均选自《奇迹男孩》</a:t>
            </a:r>
            <a:endParaRPr lang="zh-CN" altLang="en-US" sz="2800" b="1" dirty="0">
              <a:latin typeface="Times New Roman" panose="02020603050405020304" pitchFamily="18" charset="0"/>
              <a:ea typeface="宋体" panose="02010600030101010101" pitchFamily="2" charset="-122"/>
              <a:sym typeface="+mn-ea"/>
            </a:endParaRPr>
          </a:p>
        </p:txBody>
      </p:sp>
    </p:spTree>
  </p:cSld>
  <p:clrMapOvr>
    <a:masterClrMapping/>
  </p:clrMapOvr>
  <p:transition spd="slow" advTm="200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3000" fill="hold">
                                          <p:stCondLst>
                                            <p:cond delay="0"/>
                                          </p:stCondLst>
                                        </p:cTn>
                                        <p:tgtEl>
                                          <p:spTgt spid="27"/>
                                        </p:tgtEl>
                                        <p:attrNameLst>
                                          <p:attrName>style.visibility</p:attrName>
                                        </p:attrNameLst>
                                      </p:cBhvr>
                                      <p:to>
                                        <p:strVal val="visible"/>
                                      </p:to>
                                    </p:set>
                                    <p:animEffect transition="in" filter="diamond(in)">
                                      <p:cBhvr>
                                        <p:cTn id="7" dur="30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diamond(in)">
                                      <p:cBhvr>
                                        <p:cTn id="12" dur="2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ldLvl="0" animBg="1"/>
      <p:bldP spid="32"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337820" y="932180"/>
            <a:ext cx="11516360" cy="5569585"/>
          </a:xfrm>
          <a:prstGeom prst="rect">
            <a:avLst/>
          </a:prstGeom>
          <a:solidFill>
            <a:schemeClr val="accent4">
              <a:lumMod val="40000"/>
              <a:lumOff val="60000"/>
            </a:schemeClr>
          </a:solidFill>
        </p:spPr>
        <p:txBody>
          <a:bodyPr wrap="square" rtlCol="0">
            <a:spAutoFit/>
          </a:bodyPr>
          <a:p>
            <a:r>
              <a:rPr lang="en-US" altLang="zh-CN" sz="3200" b="1">
                <a:solidFill>
                  <a:srgbClr val="FF0000"/>
                </a:solidFill>
              </a:rPr>
              <a:t>The interaction between owners and a pet</a:t>
            </a:r>
            <a:r>
              <a:rPr lang="en-US" altLang="zh-CN" sz="2600"/>
              <a:t>.</a:t>
            </a:r>
            <a:endParaRPr lang="zh-CN" altLang="en-US" sz="2400">
              <a:solidFill>
                <a:srgbClr val="FF0000"/>
              </a:solidFill>
            </a:endParaRPr>
          </a:p>
          <a:p>
            <a:endParaRPr lang="zh-CN" altLang="en-US"/>
          </a:p>
          <a:p>
            <a:pPr marL="457200" indent="-457200">
              <a:buFont typeface="Wingdings" panose="05000000000000000000" charset="0"/>
              <a:buChar char="Ø"/>
            </a:pPr>
            <a:r>
              <a:rPr lang="en-US" altLang="zh-CN" sz="2800" dirty="0">
                <a:latin typeface="Times New Roman" panose="02020603050405020304" pitchFamily="18" charset="0"/>
                <a:ea typeface="宋体" panose="02010600030101010101" pitchFamily="2" charset="-122"/>
              </a:rPr>
              <a:t>I  kept looking at Daisy, kissing her on the nose and rubbing her ear until her back leg did that little flea-scrath shake. </a:t>
            </a:r>
            <a:endParaRPr lang="en-US" altLang="zh-CN" sz="2800" dirty="0">
              <a:latin typeface="Times New Roman" panose="02020603050405020304" pitchFamily="18" charset="0"/>
              <a:ea typeface="宋体" panose="02010600030101010101" pitchFamily="2" charset="-122"/>
            </a:endParaRPr>
          </a:p>
          <a:p>
            <a:endParaRPr lang="en-US" altLang="zh-CN" sz="2800" dirty="0">
              <a:latin typeface="Times New Roman" panose="02020603050405020304" pitchFamily="18" charset="0"/>
              <a:ea typeface="宋体" panose="02010600030101010101" pitchFamily="2" charset="-122"/>
            </a:endParaRPr>
          </a:p>
          <a:p>
            <a:pPr marL="457200" indent="-457200">
              <a:buFont typeface="Wingdings" panose="05000000000000000000" charset="0"/>
              <a:buChar char="Ø"/>
            </a:pPr>
            <a:r>
              <a:rPr lang="en-US" altLang="zh-CN" sz="2800" dirty="0">
                <a:latin typeface="Times New Roman" panose="02020603050405020304" pitchFamily="18" charset="0"/>
                <a:ea typeface="宋体" panose="02010600030101010101" pitchFamily="2" charset="-122"/>
              </a:rPr>
              <a:t>Daisy was panting(vi. 气喘吁吁) a lot, like she'd been running in the park. Mom was kneeling beside her ,stroking the top of her head(</a:t>
            </a:r>
            <a:r>
              <a:rPr lang="zh-CN" altLang="en-US" sz="2800" dirty="0">
                <a:latin typeface="Times New Roman" panose="02020603050405020304" pitchFamily="18" charset="0"/>
                <a:ea typeface="宋体" panose="02010600030101010101" pitchFamily="2" charset="-122"/>
              </a:rPr>
              <a:t>抚摸着她的头</a:t>
            </a:r>
            <a:r>
              <a:rPr lang="en-US" altLang="zh-CN" sz="2800" dirty="0">
                <a:latin typeface="Times New Roman" panose="02020603050405020304" pitchFamily="18" charset="0"/>
                <a:ea typeface="宋体" panose="02010600030101010101" pitchFamily="2" charset="-122"/>
              </a:rPr>
              <a:t>).</a:t>
            </a:r>
            <a:endParaRPr lang="en-US" altLang="zh-CN" sz="2800" dirty="0">
              <a:latin typeface="Times New Roman" panose="02020603050405020304" pitchFamily="18" charset="0"/>
              <a:ea typeface="宋体" panose="02010600030101010101" pitchFamily="2" charset="-122"/>
            </a:endParaRPr>
          </a:p>
          <a:p>
            <a:endParaRPr lang="en-US" altLang="zh-CN" sz="2800" dirty="0">
              <a:latin typeface="Times New Roman" panose="02020603050405020304" pitchFamily="18" charset="0"/>
              <a:ea typeface="宋体" panose="02010600030101010101" pitchFamily="2" charset="-122"/>
            </a:endParaRPr>
          </a:p>
          <a:p>
            <a:pPr marL="514350" indent="-514350">
              <a:buFont typeface="Wingdings" panose="05000000000000000000" charset="0"/>
              <a:buChar char="Ø"/>
            </a:pPr>
            <a:r>
              <a:rPr lang="en-US" altLang="zh-CN" sz="2800" dirty="0">
                <a:latin typeface="Times New Roman" panose="02020603050405020304" pitchFamily="18" charset="0"/>
                <a:ea typeface="宋体" panose="02010600030101010101" pitchFamily="2" charset="-122"/>
              </a:rPr>
              <a:t>Daddy picked her up in his arms with her legs straight up in the air and he and Mom kissed her goodby over and over  again and whispered to her while the vet  put a needle into her leg </a:t>
            </a:r>
            <a:r>
              <a:rPr lang="en-US" altLang="zh-CN" sz="2800" dirty="0">
                <a:latin typeface="Times New Roman" panose="02020603050405020304" pitchFamily="18" charset="0"/>
                <a:ea typeface="宋体" panose="02010600030101010101" pitchFamily="2" charset="-122"/>
                <a:sym typeface="+mn-ea"/>
              </a:rPr>
              <a:t>.</a:t>
            </a:r>
            <a:endParaRPr lang="en-US" altLang="zh-CN" sz="2800" dirty="0">
              <a:latin typeface="Times New Roman" panose="02020603050405020304" pitchFamily="18" charset="0"/>
              <a:ea typeface="宋体" panose="02010600030101010101" pitchFamily="2" charset="-122"/>
            </a:endParaRPr>
          </a:p>
          <a:p>
            <a:r>
              <a:rPr lang="en-US" altLang="zh-CN"/>
              <a:t>                                                                                       -----Wonder </a:t>
            </a:r>
            <a:r>
              <a:rPr lang="zh-CN" altLang="en-US"/>
              <a:t>《奇迹男孩》</a:t>
            </a:r>
            <a:endParaRPr lang="en-US" altLang="zh-CN"/>
          </a:p>
          <a:p>
            <a:endParaRPr lang="en-US" altLang="zh-CN"/>
          </a:p>
          <a:p>
            <a:endParaRPr lang="en-US" altLang="zh-CN"/>
          </a:p>
        </p:txBody>
      </p:sp>
      <p:sp>
        <p:nvSpPr>
          <p:cNvPr id="4" name="圆角矩形 3"/>
          <p:cNvSpPr/>
          <p:nvPr/>
        </p:nvSpPr>
        <p:spPr>
          <a:xfrm>
            <a:off x="269240" y="93980"/>
            <a:ext cx="4417695" cy="6419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l" fontAlgn="base"/>
            <a:r>
              <a:rPr lang="en-US" altLang="zh-CN" sz="3200" strike="noStrike" noProof="1">
                <a:latin typeface="Cambria" panose="02040503050406030204" charset="0"/>
                <a:cs typeface="Cambria" panose="02040503050406030204" charset="0"/>
              </a:rPr>
              <a:t>Language accumlation </a:t>
            </a:r>
            <a:endParaRPr lang="en-US" altLang="zh-CN" sz="3200" strike="noStrike" noProof="1">
              <a:latin typeface="Cambria" panose="02040503050406030204" charset="0"/>
              <a:cs typeface="Cambria" panose="02040503050406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69240" y="93980"/>
            <a:ext cx="4417695" cy="6419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fontAlgn="base"/>
            <a:r>
              <a:rPr lang="en-US" altLang="zh-CN" sz="3200" strike="noStrike" noProof="1">
                <a:latin typeface="Cambria" panose="02040503050406030204" charset="0"/>
                <a:cs typeface="Cambria" panose="02040503050406030204" charset="0"/>
              </a:rPr>
              <a:t>Language accumlation </a:t>
            </a:r>
            <a:endParaRPr lang="en-US" altLang="zh-CN" sz="3200" strike="noStrike" noProof="1">
              <a:latin typeface="Cambria" panose="02040503050406030204" charset="0"/>
              <a:cs typeface="Cambria" panose="02040503050406030204" charset="0"/>
            </a:endParaRPr>
          </a:p>
        </p:txBody>
      </p:sp>
      <p:sp>
        <p:nvSpPr>
          <p:cNvPr id="2" name="文本框 1"/>
          <p:cNvSpPr txBox="1"/>
          <p:nvPr/>
        </p:nvSpPr>
        <p:spPr>
          <a:xfrm>
            <a:off x="127000" y="348615"/>
            <a:ext cx="11707495" cy="1814830"/>
          </a:xfrm>
          <a:prstGeom prst="rect">
            <a:avLst/>
          </a:prstGeom>
          <a:noFill/>
        </p:spPr>
        <p:txBody>
          <a:bodyPr wrap="square" rtlCol="0">
            <a:spAutoFit/>
          </a:bodyPr>
          <a:p>
            <a:endParaRPr lang="en-US" altLang="zh-CN" sz="2800" b="1"/>
          </a:p>
          <a:p>
            <a:pPr indent="0" algn="l">
              <a:buClrTx/>
              <a:buSzTx/>
              <a:buFont typeface="Arial" panose="020B0604020202020204" pitchFamily="34" charset="0"/>
              <a:buNone/>
            </a:pPr>
            <a:r>
              <a:rPr lang="en-US" altLang="zh-CN" sz="2800"/>
              <a:t>1. __________________,because I  finally found my cat.</a:t>
            </a:r>
            <a:endParaRPr lang="en-US" altLang="zh-CN" sz="2800"/>
          </a:p>
          <a:p>
            <a:pPr indent="0" algn="l">
              <a:buClrTx/>
              <a:buSzTx/>
              <a:buFont typeface="Arial" panose="020B0604020202020204" pitchFamily="34" charset="0"/>
              <a:buNone/>
            </a:pPr>
            <a:r>
              <a:rPr lang="en-US" altLang="zh-CN" sz="2800"/>
              <a:t>2. _______________as my cat settled comfortably in my arms. </a:t>
            </a:r>
            <a:endParaRPr lang="en-US" altLang="zh-CN" sz="2800"/>
          </a:p>
          <a:p>
            <a:pPr marL="457200" indent="-457200">
              <a:buFont typeface="Arial" panose="020B0604020202020204" pitchFamily="34" charset="0"/>
              <a:buChar char="•"/>
            </a:pPr>
            <a:endParaRPr lang="en-US" altLang="zh-CN" sz="2800"/>
          </a:p>
        </p:txBody>
      </p:sp>
      <p:sp>
        <p:nvSpPr>
          <p:cNvPr id="3" name="文本框 2"/>
          <p:cNvSpPr txBox="1"/>
          <p:nvPr/>
        </p:nvSpPr>
        <p:spPr>
          <a:xfrm>
            <a:off x="4806315" y="-153670"/>
            <a:ext cx="7622540" cy="1137285"/>
          </a:xfrm>
          <a:prstGeom prst="rect">
            <a:avLst/>
          </a:prstGeom>
          <a:noFill/>
        </p:spPr>
        <p:txBody>
          <a:bodyPr wrap="square" rtlCol="0">
            <a:spAutoFit/>
          </a:bodyPr>
          <a:p>
            <a:pPr algn="l"/>
            <a:r>
              <a:rPr lang="en-US" altLang="zh-CN" sz="2800" b="1">
                <a:sym typeface="+mn-ea"/>
              </a:rPr>
              <a:t>Expressions about</a:t>
            </a:r>
            <a:r>
              <a:rPr lang="en-US" altLang="zh-CN" sz="3600" b="1">
                <a:sym typeface="+mn-ea"/>
              </a:rPr>
              <a:t> </a:t>
            </a:r>
            <a:r>
              <a:rPr lang="en-US" altLang="zh-CN" sz="4000" b="1">
                <a:solidFill>
                  <a:srgbClr val="FF0000"/>
                </a:solidFill>
                <a:sym typeface="+mn-ea"/>
              </a:rPr>
              <a:t> the joy</a:t>
            </a:r>
            <a:r>
              <a:rPr lang="en-US" altLang="zh-CN" sz="3600" b="1">
                <a:sym typeface="+mn-ea"/>
              </a:rPr>
              <a:t> </a:t>
            </a:r>
            <a:r>
              <a:rPr lang="en-US" altLang="zh-CN" sz="2800" b="1">
                <a:sym typeface="+mn-ea"/>
              </a:rPr>
              <a:t>of regaining </a:t>
            </a:r>
            <a:endParaRPr lang="en-US" altLang="zh-CN" sz="2800" b="1">
              <a:sym typeface="+mn-ea"/>
            </a:endParaRPr>
          </a:p>
          <a:p>
            <a:pPr algn="l"/>
            <a:r>
              <a:rPr lang="en-US" altLang="zh-CN" sz="2800" b="1">
                <a:sym typeface="+mn-ea"/>
              </a:rPr>
              <a:t>a lost pet</a:t>
            </a:r>
            <a:endParaRPr lang="en-US" altLang="zh-CN" sz="2800" b="1"/>
          </a:p>
        </p:txBody>
      </p:sp>
      <p:sp>
        <p:nvSpPr>
          <p:cNvPr id="5" name="文本框 4"/>
          <p:cNvSpPr txBox="1"/>
          <p:nvPr/>
        </p:nvSpPr>
        <p:spPr>
          <a:xfrm>
            <a:off x="0" y="1684655"/>
            <a:ext cx="11816715" cy="5262245"/>
          </a:xfrm>
          <a:prstGeom prst="rect">
            <a:avLst/>
          </a:prstGeom>
          <a:solidFill>
            <a:schemeClr val="accent4">
              <a:lumMod val="20000"/>
              <a:lumOff val="80000"/>
            </a:schemeClr>
          </a:solidFill>
        </p:spPr>
        <p:txBody>
          <a:bodyPr wrap="square" rtlCol="0">
            <a:spAutoFit/>
          </a:bodyPr>
          <a:p>
            <a:pPr marL="457200" indent="-457200" algn="l">
              <a:buFont typeface="Arial" panose="020B0604020202020204" pitchFamily="34" charset="0"/>
              <a:buChar char="•"/>
            </a:pPr>
            <a:r>
              <a:rPr lang="en-US" altLang="zh-CN" sz="2800">
                <a:solidFill>
                  <a:srgbClr val="FF0000"/>
                </a:solidFill>
                <a:sym typeface="+mn-ea"/>
              </a:rPr>
              <a:t>A wave/burst/  flush of  happiness swept/flooded over me. </a:t>
            </a:r>
            <a:r>
              <a:rPr lang="en-US" altLang="zh-CN" sz="2400">
                <a:solidFill>
                  <a:srgbClr val="FF0000"/>
                </a:solidFill>
                <a:sym typeface="+mn-ea"/>
              </a:rPr>
              <a:t> </a:t>
            </a:r>
            <a:r>
              <a:rPr lang="zh-CN" altLang="en-US" sz="2400">
                <a:solidFill>
                  <a:srgbClr val="FF0000"/>
                </a:solidFill>
                <a:sym typeface="+mn-ea"/>
              </a:rPr>
              <a:t>一阵喜悦席卷了我。</a:t>
            </a:r>
            <a:endParaRPr lang="en-US" altLang="zh-CN" sz="2400">
              <a:solidFill>
                <a:srgbClr val="FF0000"/>
              </a:solidFill>
            </a:endParaRPr>
          </a:p>
          <a:p>
            <a:pPr marL="457200" indent="-457200" algn="l">
              <a:buFont typeface="Arial" panose="020B0604020202020204" pitchFamily="34" charset="0"/>
              <a:buChar char="•"/>
            </a:pPr>
            <a:r>
              <a:rPr lang="en-US" altLang="zh-CN" sz="2800">
                <a:solidFill>
                  <a:srgbClr val="FF0000"/>
                </a:solidFill>
                <a:sym typeface="+mn-ea"/>
              </a:rPr>
              <a:t>A ripple of happiness well up inside me. </a:t>
            </a:r>
            <a:r>
              <a:rPr lang="zh-CN" altLang="en-US" sz="2800">
                <a:solidFill>
                  <a:srgbClr val="FF0000"/>
                </a:solidFill>
                <a:sym typeface="+mn-ea"/>
              </a:rPr>
              <a:t>一种幸福涌入我心。</a:t>
            </a:r>
            <a:endParaRPr lang="en-US" altLang="zh-CN" sz="2800">
              <a:solidFill>
                <a:srgbClr val="FF0000"/>
              </a:solidFill>
              <a:sym typeface="+mn-ea"/>
            </a:endParaRPr>
          </a:p>
          <a:p>
            <a:pPr marL="457200" indent="-457200" algn="l">
              <a:buFont typeface="Arial" panose="020B0604020202020204" pitchFamily="34" charset="0"/>
              <a:buChar char="•"/>
            </a:pPr>
            <a:r>
              <a:rPr lang="en-US" altLang="zh-CN" sz="2800">
                <a:solidFill>
                  <a:srgbClr val="FF0000"/>
                </a:solidFill>
                <a:sym typeface="+mn-ea"/>
              </a:rPr>
              <a:t>A ripple of </a:t>
            </a:r>
            <a:r>
              <a:rPr lang="en-US" altLang="zh-CN" sz="280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excitemen</a:t>
            </a:r>
            <a:r>
              <a:rPr lang="en-US" altLang="zh-CN" sz="2800">
                <a:solidFill>
                  <a:srgbClr val="FF0000"/>
                </a:solidFill>
                <a:sym typeface="+mn-ea"/>
              </a:rPr>
              <a:t>t ran through </a:t>
            </a:r>
            <a:r>
              <a:rPr lang="en-US" altLang="zh-CN" sz="280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me. </a:t>
            </a:r>
            <a:r>
              <a:rPr lang="zh-CN" altLang="en-US" sz="280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一种激动向我袭来。</a:t>
            </a:r>
            <a:endParaRPr lang="en-US" altLang="zh-CN" sz="280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marL="457200" indent="-457200" algn="l">
              <a:buFont typeface="Arial" panose="020B0604020202020204" pitchFamily="34" charset="0"/>
              <a:buChar char="•"/>
            </a:pPr>
            <a:r>
              <a:rPr lang="en-US" altLang="zh-CN" sz="2800">
                <a:solidFill>
                  <a:srgbClr val="FF0000"/>
                </a:solidFill>
                <a:sym typeface="+mn-ea"/>
              </a:rPr>
              <a:t>A wave of wild joy took hold of me. </a:t>
            </a:r>
            <a:r>
              <a:rPr lang="zh-CN" altLang="en-US" sz="2800">
                <a:solidFill>
                  <a:srgbClr val="FF0000"/>
                </a:solidFill>
                <a:sym typeface="+mn-ea"/>
              </a:rPr>
              <a:t>一种狂喜控制了我。</a:t>
            </a:r>
            <a:endParaRPr lang="en-US" altLang="zh-CN" sz="2800">
              <a:solidFill>
                <a:srgbClr val="FF0000"/>
              </a:solidFill>
              <a:sym typeface="+mn-ea"/>
            </a:endParaRPr>
          </a:p>
          <a:p>
            <a:pPr marL="457200" indent="-457200" algn="l">
              <a:buFont typeface="Arial" panose="020B0604020202020204" pitchFamily="34" charset="0"/>
              <a:buChar char="•"/>
            </a:pPr>
            <a:r>
              <a:rPr lang="en-US" altLang="zh-CN" sz="2800">
                <a:solidFill>
                  <a:srgbClr val="FF0000"/>
                </a:solidFill>
                <a:sym typeface="+mn-ea"/>
              </a:rPr>
              <a:t>Tears of joy welled up in/flooded my eyes.</a:t>
            </a:r>
            <a:r>
              <a:rPr lang="zh-CN" altLang="en-US" sz="2800">
                <a:solidFill>
                  <a:srgbClr val="FF0000"/>
                </a:solidFill>
                <a:sym typeface="+mn-ea"/>
              </a:rPr>
              <a:t>我的眼里噙满了幸福的泪水。</a:t>
            </a:r>
            <a:endParaRPr lang="en-US" altLang="zh-CN" sz="2800">
              <a:solidFill>
                <a:srgbClr val="FF0000"/>
              </a:solidFill>
            </a:endParaRPr>
          </a:p>
          <a:p>
            <a:pPr marL="457200" indent="-457200" algn="l">
              <a:buFont typeface="Arial" panose="020B0604020202020204" pitchFamily="34" charset="0"/>
              <a:buChar char="•"/>
            </a:pPr>
            <a:r>
              <a:rPr lang="en-US" altLang="zh-CN" sz="2800">
                <a:solidFill>
                  <a:srgbClr val="FF0000"/>
                </a:solidFill>
                <a:sym typeface="+mn-ea"/>
              </a:rPr>
              <a:t>Tears of joy streamed/rolled down my cheeks. </a:t>
            </a:r>
            <a:r>
              <a:rPr lang="en-US" altLang="zh-CN" sz="2800">
                <a:solidFill>
                  <a:schemeClr val="tx2"/>
                </a:solidFill>
                <a:sym typeface="+mn-ea"/>
              </a:rPr>
              <a:t> </a:t>
            </a:r>
            <a:r>
              <a:rPr lang="zh-CN" altLang="en-US" sz="2800">
                <a:solidFill>
                  <a:schemeClr val="tx2"/>
                </a:solidFill>
                <a:sym typeface="+mn-ea"/>
              </a:rPr>
              <a:t>幸福的泪水流了</a:t>
            </a:r>
            <a:endParaRPr lang="en-US" altLang="zh-CN" sz="2800">
              <a:solidFill>
                <a:schemeClr val="tx2"/>
              </a:solidFill>
            </a:endParaRPr>
          </a:p>
          <a:p>
            <a:pPr marL="457200" indent="-457200" algn="l">
              <a:buFont typeface="Wingdings" panose="05000000000000000000" charset="0"/>
              <a:buChar char="u"/>
            </a:pPr>
            <a:r>
              <a:rPr lang="en-US" altLang="zh-CN" sz="2800">
                <a:solidFill>
                  <a:srgbClr val="0070C0"/>
                </a:solidFill>
                <a:sym typeface="+mn-ea"/>
              </a:rPr>
              <a:t>My heart was overflowed with happiness/joy</a:t>
            </a:r>
            <a:r>
              <a:rPr lang="zh-CN" altLang="en-US" sz="2800">
                <a:solidFill>
                  <a:srgbClr val="0070C0"/>
                </a:solidFill>
                <a:sym typeface="+mn-ea"/>
              </a:rPr>
              <a:t>我的心充满了快乐。</a:t>
            </a:r>
            <a:endParaRPr lang="en-US" altLang="zh-CN" sz="2800">
              <a:solidFill>
                <a:srgbClr val="0070C0"/>
              </a:solidFill>
            </a:endParaRPr>
          </a:p>
          <a:p>
            <a:pPr marL="457200" indent="-457200" algn="l">
              <a:buFont typeface="Wingdings" panose="05000000000000000000" charset="0"/>
              <a:buChar char="u"/>
            </a:pPr>
            <a:r>
              <a:rPr lang="en-US" altLang="zh-CN" sz="2800">
                <a:solidFill>
                  <a:srgbClr val="0070C0"/>
                </a:solidFill>
                <a:sym typeface="+mn-ea"/>
              </a:rPr>
              <a:t>My happiness was beyond words/description. </a:t>
            </a:r>
            <a:r>
              <a:rPr lang="zh-CN" altLang="en-US" sz="2800">
                <a:solidFill>
                  <a:srgbClr val="0070C0"/>
                </a:solidFill>
                <a:sym typeface="+mn-ea"/>
              </a:rPr>
              <a:t>我的快乐无以言表</a:t>
            </a:r>
            <a:endParaRPr lang="en-US" altLang="zh-CN" sz="2800">
              <a:solidFill>
                <a:srgbClr val="0070C0"/>
              </a:solidFill>
            </a:endParaRPr>
          </a:p>
          <a:p>
            <a:pPr marL="457200" indent="-457200" algn="l">
              <a:buFont typeface="Wingdings" panose="05000000000000000000" charset="0"/>
              <a:buChar char="ü"/>
            </a:pPr>
            <a:r>
              <a:rPr lang="en-US" altLang="zh-CN" sz="2800">
                <a:solidFill>
                  <a:srgbClr val="7030A0"/>
                </a:solidFill>
                <a:sym typeface="+mn-ea"/>
              </a:rPr>
              <a:t>I was wild with great joy. </a:t>
            </a:r>
            <a:r>
              <a:rPr lang="zh-CN" altLang="en-US" sz="2800">
                <a:solidFill>
                  <a:srgbClr val="7030A0"/>
                </a:solidFill>
                <a:sym typeface="+mn-ea"/>
              </a:rPr>
              <a:t>我欣喜若狂</a:t>
            </a:r>
            <a:endParaRPr lang="en-US" altLang="zh-CN" sz="2800">
              <a:solidFill>
                <a:srgbClr val="7030A0"/>
              </a:solidFill>
            </a:endParaRPr>
          </a:p>
          <a:p>
            <a:pPr marL="457200" indent="-457200" algn="l">
              <a:buFont typeface="Wingdings" panose="05000000000000000000" charset="0"/>
              <a:buChar char="ü"/>
            </a:pPr>
            <a:r>
              <a:rPr lang="en-US" altLang="zh-CN" sz="2800">
                <a:solidFill>
                  <a:srgbClr val="7030A0"/>
                </a:solidFill>
                <a:latin typeface="Times New Roman" panose="02020603050405020304" pitchFamily="18" charset="0"/>
                <a:cs typeface="Times New Roman" panose="02020603050405020304" pitchFamily="18" charset="0"/>
                <a:sym typeface="+mn-ea"/>
              </a:rPr>
              <a:t>I teared up with happiness. </a:t>
            </a:r>
            <a:r>
              <a:rPr lang="zh-CN" altLang="en-US" sz="2800">
                <a:solidFill>
                  <a:srgbClr val="7030A0"/>
                </a:solidFill>
                <a:latin typeface="Times New Roman" panose="02020603050405020304" pitchFamily="18" charset="0"/>
                <a:cs typeface="Times New Roman" panose="02020603050405020304" pitchFamily="18" charset="0"/>
                <a:sym typeface="+mn-ea"/>
              </a:rPr>
              <a:t>我高兴的留下了眼泪。</a:t>
            </a:r>
            <a:endParaRPr lang="en-US" altLang="zh-CN" sz="2800">
              <a:solidFill>
                <a:srgbClr val="7030A0"/>
              </a:solidFill>
              <a:latin typeface="Times New Roman" panose="02020603050405020304" pitchFamily="18" charset="0"/>
              <a:cs typeface="Times New Roman" panose="02020603050405020304" pitchFamily="18" charset="0"/>
              <a:sym typeface="+mn-ea"/>
            </a:endParaRPr>
          </a:p>
          <a:p>
            <a:pPr marL="457200" indent="-457200" algn="l">
              <a:buFont typeface="Wingdings" panose="05000000000000000000" charset="0"/>
              <a:buChar char="ü"/>
            </a:pPr>
            <a:r>
              <a:rPr lang="en-US" altLang="zh-CN" sz="2800">
                <a:solidFill>
                  <a:srgbClr val="7030A0"/>
                </a:solidFill>
                <a:sym typeface="+mn-ea"/>
              </a:rPr>
              <a:t>I shed tears of happiness  </a:t>
            </a:r>
            <a:r>
              <a:rPr lang="zh-CN" altLang="en-US" sz="2800">
                <a:solidFill>
                  <a:srgbClr val="7030A0"/>
                </a:solidFill>
                <a:sym typeface="+mn-ea"/>
              </a:rPr>
              <a:t>我留下了喜悦的眼泪。</a:t>
            </a:r>
            <a:endParaRPr lang="en-US" altLang="zh-CN" sz="2800">
              <a:solidFill>
                <a:srgbClr val="7030A0"/>
              </a:solidFill>
            </a:endParaRPr>
          </a:p>
          <a:p>
            <a:pPr marL="457200" indent="-457200" algn="l">
              <a:buFont typeface="Wingdings" panose="05000000000000000000" charset="0"/>
              <a:buChar char="ü"/>
            </a:pPr>
            <a:r>
              <a:rPr lang="en-US" altLang="zh-CN" sz="2800">
                <a:solidFill>
                  <a:srgbClr val="7030A0"/>
                </a:solidFill>
                <a:sym typeface="+mn-ea"/>
              </a:rPr>
              <a:t>I was overwhelmed by the unexpected joy.  我被意想不到的喜悦所淹没</a:t>
            </a:r>
            <a:r>
              <a:rPr lang="zh-CN" altLang="en-US" sz="2800">
                <a:solidFill>
                  <a:srgbClr val="7030A0"/>
                </a:solidFill>
                <a:sym typeface="+mn-ea"/>
              </a:rPr>
              <a:t>。</a:t>
            </a:r>
            <a:endParaRPr lang="zh-CN" altLang="en-US" sz="2800">
              <a:solidFill>
                <a:srgbClr val="7030A0"/>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diamond(in)">
                                      <p:cBhvr>
                                        <p:cTn id="12" dur="2000"/>
                                        <p:tgtEl>
                                          <p:spTgt spid="5">
                                            <p:txEl>
                                              <p:pRg st="0" end="0"/>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diamond(in)">
                                      <p:cBhvr>
                                        <p:cTn id="15" dur="2000"/>
                                        <p:tgtEl>
                                          <p:spTgt spid="5">
                                            <p:txEl>
                                              <p:pRg st="1" end="1"/>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diamond(in)">
                                      <p:cBhvr>
                                        <p:cTn id="18" dur="2000"/>
                                        <p:tgtEl>
                                          <p:spTgt spid="5">
                                            <p:txEl>
                                              <p:pRg st="2" end="2"/>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diamond(in)">
                                      <p:cBhvr>
                                        <p:cTn id="21" dur="2000"/>
                                        <p:tgtEl>
                                          <p:spTgt spid="5">
                                            <p:txEl>
                                              <p:pRg st="3" end="3"/>
                                            </p:txEl>
                                          </p:spTgt>
                                        </p:tgtEl>
                                      </p:cBhvr>
                                    </p:animEffect>
                                  </p:childTnLst>
                                </p:cTn>
                              </p:par>
                              <p:par>
                                <p:cTn id="22" presetID="8" presetClass="entr" presetSubtype="16" fill="hold"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diamond(in)">
                                      <p:cBhvr>
                                        <p:cTn id="24" dur="2000"/>
                                        <p:tgtEl>
                                          <p:spTgt spid="5">
                                            <p:txEl>
                                              <p:pRg st="4" end="4"/>
                                            </p:txEl>
                                          </p:spTgt>
                                        </p:tgtEl>
                                      </p:cBhvr>
                                    </p:animEffect>
                                  </p:childTnLst>
                                </p:cTn>
                              </p:par>
                              <p:par>
                                <p:cTn id="25" presetID="8" presetClass="entr" presetSubtype="16"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diamond(in)">
                                      <p:cBhvr>
                                        <p:cTn id="27" dur="20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diamond(in)">
                                      <p:cBhvr>
                                        <p:cTn id="32" dur="2000"/>
                                        <p:tgtEl>
                                          <p:spTgt spid="5">
                                            <p:txEl>
                                              <p:pRg st="6" end="6"/>
                                            </p:txEl>
                                          </p:spTgt>
                                        </p:tgtEl>
                                      </p:cBhvr>
                                    </p:animEffect>
                                  </p:childTnLst>
                                </p:cTn>
                              </p:par>
                              <p:par>
                                <p:cTn id="33" presetID="8" presetClass="entr" presetSubtype="16" fill="hold"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diamond(in)">
                                      <p:cBhvr>
                                        <p:cTn id="35" dur="2000"/>
                                        <p:tgtEl>
                                          <p:spTgt spid="5">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8" presetClass="entr" presetSubtype="16" fill="hold" nodeType="clickEffect">
                                  <p:stCondLst>
                                    <p:cond delay="0"/>
                                  </p:stCondLst>
                                  <p:childTnLst>
                                    <p:set>
                                      <p:cBhvr>
                                        <p:cTn id="39" dur="1" fill="hold">
                                          <p:stCondLst>
                                            <p:cond delay="0"/>
                                          </p:stCondLst>
                                        </p:cTn>
                                        <p:tgtEl>
                                          <p:spTgt spid="5">
                                            <p:txEl>
                                              <p:pRg st="8" end="8"/>
                                            </p:txEl>
                                          </p:spTgt>
                                        </p:tgtEl>
                                        <p:attrNameLst>
                                          <p:attrName>style.visibility</p:attrName>
                                        </p:attrNameLst>
                                      </p:cBhvr>
                                      <p:to>
                                        <p:strVal val="visible"/>
                                      </p:to>
                                    </p:set>
                                    <p:animEffect transition="in" filter="diamond(in)">
                                      <p:cBhvr>
                                        <p:cTn id="40" dur="2000"/>
                                        <p:tgtEl>
                                          <p:spTgt spid="5">
                                            <p:txEl>
                                              <p:pRg st="8" end="8"/>
                                            </p:txEl>
                                          </p:spTgt>
                                        </p:tgtEl>
                                      </p:cBhvr>
                                    </p:animEffect>
                                  </p:childTnLst>
                                </p:cTn>
                              </p:par>
                              <p:par>
                                <p:cTn id="41" presetID="8" presetClass="entr" presetSubtype="16" fill="hold" nodeType="with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Effect transition="in" filter="diamond(in)">
                                      <p:cBhvr>
                                        <p:cTn id="43" dur="2000"/>
                                        <p:tgtEl>
                                          <p:spTgt spid="5">
                                            <p:txEl>
                                              <p:pRg st="9" end="9"/>
                                            </p:txEl>
                                          </p:spTgt>
                                        </p:tgtEl>
                                      </p:cBhvr>
                                    </p:animEffect>
                                  </p:childTnLst>
                                </p:cTn>
                              </p:par>
                              <p:par>
                                <p:cTn id="44" presetID="8" presetClass="entr" presetSubtype="16" fill="hold" nodeType="withEffect">
                                  <p:stCondLst>
                                    <p:cond delay="0"/>
                                  </p:stCondLst>
                                  <p:childTnLst>
                                    <p:set>
                                      <p:cBhvr>
                                        <p:cTn id="45" dur="1" fill="hold">
                                          <p:stCondLst>
                                            <p:cond delay="0"/>
                                          </p:stCondLst>
                                        </p:cTn>
                                        <p:tgtEl>
                                          <p:spTgt spid="5">
                                            <p:txEl>
                                              <p:pRg st="10" end="10"/>
                                            </p:txEl>
                                          </p:spTgt>
                                        </p:tgtEl>
                                        <p:attrNameLst>
                                          <p:attrName>style.visibility</p:attrName>
                                        </p:attrNameLst>
                                      </p:cBhvr>
                                      <p:to>
                                        <p:strVal val="visible"/>
                                      </p:to>
                                    </p:set>
                                    <p:animEffect transition="in" filter="diamond(in)">
                                      <p:cBhvr>
                                        <p:cTn id="46" dur="2000"/>
                                        <p:tgtEl>
                                          <p:spTgt spid="5">
                                            <p:txEl>
                                              <p:pRg st="10" end="10"/>
                                            </p:txEl>
                                          </p:spTgt>
                                        </p:tgtEl>
                                      </p:cBhvr>
                                    </p:animEffect>
                                  </p:childTnLst>
                                </p:cTn>
                              </p:par>
                              <p:par>
                                <p:cTn id="47" presetID="8" presetClass="entr" presetSubtype="16" fill="hold" nodeType="withEffect">
                                  <p:stCondLst>
                                    <p:cond delay="0"/>
                                  </p:stCondLst>
                                  <p:childTnLst>
                                    <p:set>
                                      <p:cBhvr>
                                        <p:cTn id="48" dur="1" fill="hold">
                                          <p:stCondLst>
                                            <p:cond delay="0"/>
                                          </p:stCondLst>
                                        </p:cTn>
                                        <p:tgtEl>
                                          <p:spTgt spid="5">
                                            <p:txEl>
                                              <p:pRg st="11" end="11"/>
                                            </p:txEl>
                                          </p:spTgt>
                                        </p:tgtEl>
                                        <p:attrNameLst>
                                          <p:attrName>style.visibility</p:attrName>
                                        </p:attrNameLst>
                                      </p:cBhvr>
                                      <p:to>
                                        <p:strVal val="visible"/>
                                      </p:to>
                                    </p:set>
                                    <p:animEffect transition="in" filter="diamond(in)">
                                      <p:cBhvr>
                                        <p:cTn id="49" dur="20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16865" y="314325"/>
            <a:ext cx="11387455" cy="6544310"/>
          </a:xfrm>
        </p:spPr>
        <p:txBody>
          <a:bodyPr>
            <a:noAutofit/>
          </a:bodyPr>
          <a:p>
            <a:r>
              <a:rPr lang="zh-CN" altLang="en-US" sz="2400" b="1" u="sng">
                <a:solidFill>
                  <a:srgbClr val="FF0000"/>
                </a:solidFill>
                <a:sym typeface="+mn-ea"/>
              </a:rPr>
              <a:t>下水作文</a:t>
            </a:r>
            <a:endParaRPr lang="en-US" altLang="zh-CN" sz="2400" u="sng"/>
          </a:p>
          <a:p>
            <a:r>
              <a:rPr lang="en-US" altLang="zh-CN" sz="2600" u="sng"/>
              <a:t> I continued to walk for another twenty minutes</a:t>
            </a:r>
            <a:r>
              <a:rPr lang="en-US" altLang="zh-CN" sz="2600"/>
              <a:t>. All of a sudden, a white </a:t>
            </a:r>
            <a:r>
              <a:rPr lang="en-US" altLang="zh-CN" sz="2600" u="sng"/>
              <a:t>cat</a:t>
            </a:r>
            <a:r>
              <a:rPr lang="en-US" altLang="zh-CN" sz="2600"/>
              <a:t> came into sight. It was busy searching for </a:t>
            </a:r>
            <a:r>
              <a:rPr lang="en-US" altLang="zh-CN" sz="2600" u="sng"/>
              <a:t>food</a:t>
            </a:r>
            <a:r>
              <a:rPr lang="en-US" altLang="zh-CN" sz="2600"/>
              <a:t> in a green dustbin. The delightful thought that it might be my cat urged me to </a:t>
            </a:r>
            <a:r>
              <a:rPr lang="en-US" altLang="zh-CN" sz="2600" u="sng"/>
              <a:t>walk </a:t>
            </a:r>
            <a:r>
              <a:rPr lang="en-US" altLang="zh-CN" sz="2600"/>
              <a:t>closer.  The skinny cat looked ragged with its dirty-spotted and messy </a:t>
            </a:r>
            <a:r>
              <a:rPr lang="en-US" altLang="zh-CN" sz="2600" u="sng"/>
              <a:t>fur</a:t>
            </a:r>
            <a:r>
              <a:rPr lang="en-US" altLang="zh-CN" sz="2600"/>
              <a:t>. What's worse, it had an extremely awful smell. However, I was quite sure it was my cat---Rebel. I called his name and he purred at me with delight and then quickly jump into my arms as I knelt by his side.  A wave of happiness swept over me because I had finally found him.</a:t>
            </a:r>
            <a:endParaRPr lang="en-US" altLang="zh-CN" sz="2600"/>
          </a:p>
          <a:p>
            <a:r>
              <a:rPr lang="en-US" altLang="zh-CN" sz="2600" u="sng">
                <a:sym typeface="+mn-ea"/>
              </a:rPr>
              <a:t>I turned around and carried him home. </a:t>
            </a:r>
            <a:r>
              <a:rPr lang="en-US" altLang="zh-CN" sz="2600">
                <a:sym typeface="+mn-ea"/>
              </a:rPr>
              <a:t>He felt at ease and secure in my arms all the way.  The moment I stepped into the house, he let out a mew of delight as if to tell me he perviously lived here. I fed him some </a:t>
            </a:r>
            <a:r>
              <a:rPr lang="en-US" altLang="zh-CN" sz="2600" u="sng">
                <a:sym typeface="+mn-ea"/>
              </a:rPr>
              <a:t>food</a:t>
            </a:r>
            <a:r>
              <a:rPr lang="en-US" altLang="zh-CN" sz="2600">
                <a:sym typeface="+mn-ea"/>
              </a:rPr>
              <a:t> and water and then gave him a hot bath. He looked a bit refreshed and enjoyed everything I did for him. Having </a:t>
            </a:r>
            <a:r>
              <a:rPr lang="en-US" altLang="zh-CN" sz="2600" u="sng">
                <a:sym typeface="+mn-ea"/>
              </a:rPr>
              <a:t>decided</a:t>
            </a:r>
            <a:r>
              <a:rPr lang="en-US" altLang="zh-CN" sz="2600">
                <a:sym typeface="+mn-ea"/>
              </a:rPr>
              <a:t> to keep him company , I phoned my boss to make an apology and ask a day leave.</a:t>
            </a:r>
            <a:r>
              <a:rPr lang="en-US" altLang="zh-CN" sz="2600">
                <a:solidFill>
                  <a:srgbClr val="FF0000"/>
                </a:solidFill>
                <a:sym typeface="+mn-ea"/>
              </a:rPr>
              <a:t> Rebel  was crouching on the sofa as he always liked to do.With a beam of sunlight falling on the ground,everything looked so wonderful. “ It is a nice day, isn't it?” I said to myself, smiling</a:t>
            </a:r>
            <a:r>
              <a:rPr lang="zh-CN" altLang="en-US" sz="2600">
                <a:solidFill>
                  <a:srgbClr val="FF0000"/>
                </a:solidFill>
                <a:sym typeface="+mn-ea"/>
              </a:rPr>
              <a:t>（情景交融式结尾）</a:t>
            </a:r>
            <a:r>
              <a:rPr lang="en-US" altLang="zh-CN" sz="2600">
                <a:sym typeface="+mn-ea"/>
              </a:rPr>
              <a:t>.</a:t>
            </a:r>
            <a:endParaRPr lang="en-US" altLang="zh-CN" sz="2600"/>
          </a:p>
          <a:p>
            <a:endParaRPr lang="en-US" altLang="zh-CN" sz="2600"/>
          </a:p>
        </p:txBody>
      </p:sp>
      <p:sp>
        <p:nvSpPr>
          <p:cNvPr id="4" name="圆角矩形 3"/>
          <p:cNvSpPr/>
          <p:nvPr/>
        </p:nvSpPr>
        <p:spPr>
          <a:xfrm>
            <a:off x="6176010" y="0"/>
            <a:ext cx="5899150" cy="64198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l" fontAlgn="base"/>
            <a:r>
              <a:rPr lang="en-US" altLang="zh-CN" sz="3200" strike="noStrike" noProof="1">
                <a:latin typeface="Cambria" panose="02040503050406030204" charset="0"/>
                <a:cs typeface="Cambria" panose="02040503050406030204" charset="0"/>
              </a:rPr>
              <a:t>Sample and appreciation </a:t>
            </a:r>
            <a:endParaRPr lang="en-US" altLang="zh-CN" sz="3200" strike="noStrike" noProof="1">
              <a:latin typeface="Cambria" panose="02040503050406030204" charset="0"/>
              <a:cs typeface="Cambria" panose="020405030504060302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267970" y="208280"/>
            <a:ext cx="11654790" cy="6554470"/>
          </a:xfrm>
          <a:prstGeom prst="rect">
            <a:avLst/>
          </a:prstGeom>
          <a:noFill/>
          <a:ln w="57150">
            <a:solidFill>
              <a:schemeClr val="accent5">
                <a:lumMod val="60000"/>
                <a:lumOff val="40000"/>
              </a:schemeClr>
            </a:solidFill>
          </a:ln>
        </p:spPr>
        <p:txBody>
          <a:bodyPr wrap="square">
            <a:spAutoFit/>
          </a:bodyPr>
          <a:p>
            <a:pPr indent="333375"/>
            <a:r>
              <a:rPr lang="en-US" sz="2800" b="0">
                <a:latin typeface="Times New Roman" panose="02020603050405020304" pitchFamily="18" charset="0"/>
                <a:cs typeface="Times New Roman" panose="02020603050405020304" pitchFamily="18" charset="0"/>
              </a:rPr>
              <a:t>One possible version:</a:t>
            </a:r>
            <a:endParaRPr lang="en-US" sz="2800" b="0" i="1">
              <a:latin typeface="Times New Roman" panose="02020603050405020304" pitchFamily="18" charset="0"/>
              <a:cs typeface="Times New Roman" panose="02020603050405020304" pitchFamily="18" charset="0"/>
            </a:endParaRPr>
          </a:p>
          <a:p>
            <a:pPr indent="333375"/>
            <a:r>
              <a:rPr lang="en-US" altLang="zh-CN" sz="2800" b="0" u="sng">
                <a:latin typeface="Times New Roman" panose="02020603050405020304" pitchFamily="18" charset="0"/>
                <a:cs typeface="Times New Roman" panose="02020603050405020304" pitchFamily="18" charset="0"/>
              </a:rPr>
              <a:t>I continued to walk for another twenty minutes</a:t>
            </a:r>
            <a:r>
              <a:rPr lang="en-US" altLang="zh-CN" sz="2800" b="0">
                <a:latin typeface="Times New Roman" panose="02020603050405020304" pitchFamily="18" charset="0"/>
                <a:cs typeface="Times New Roman" panose="02020603050405020304" pitchFamily="18" charset="0"/>
              </a:rPr>
              <a:t>. Subconsiously, I went off in the direction of a neighbourhood I wasn't familiar with. I was walking along when I heard a cat's mew faintly. It was my </a:t>
            </a:r>
            <a:r>
              <a:rPr lang="en-US" altLang="zh-CN" sz="2800" b="0" u="sng">
                <a:latin typeface="Times New Roman" panose="02020603050405020304" pitchFamily="18" charset="0"/>
                <a:cs typeface="Times New Roman" panose="02020603050405020304" pitchFamily="18" charset="0"/>
              </a:rPr>
              <a:t>cat</a:t>
            </a:r>
            <a:r>
              <a:rPr lang="en-US" altLang="zh-CN" sz="2800" b="0">
                <a:latin typeface="Times New Roman" panose="02020603050405020304" pitchFamily="18" charset="0"/>
                <a:cs typeface="Times New Roman" panose="02020603050405020304" pitchFamily="18" charset="0"/>
              </a:rPr>
              <a:t>! He was sitting by a fence and he was very dirty, no longer </a:t>
            </a:r>
            <a:r>
              <a:rPr lang="en-US" altLang="zh-CN" sz="2800" b="0" u="sng">
                <a:latin typeface="Times New Roman" panose="02020603050405020304" pitchFamily="18" charset="0"/>
                <a:cs typeface="Times New Roman" panose="02020603050405020304" pitchFamily="18" charset="0"/>
              </a:rPr>
              <a:t>white</a:t>
            </a:r>
            <a:r>
              <a:rPr lang="en-US" altLang="zh-CN" sz="2800" b="0">
                <a:latin typeface="Times New Roman" panose="02020603050405020304" pitchFamily="18" charset="0"/>
                <a:cs typeface="Times New Roman" panose="02020603050405020304" pitchFamily="18" charset="0"/>
              </a:rPr>
              <a:t>, more of a dirty brown colour. His </a:t>
            </a:r>
            <a:r>
              <a:rPr lang="en-US" altLang="zh-CN" sz="2800" b="0" u="sng">
                <a:latin typeface="Times New Roman" panose="02020603050405020304" pitchFamily="18" charset="0"/>
                <a:cs typeface="Times New Roman" panose="02020603050405020304" pitchFamily="18" charset="0"/>
              </a:rPr>
              <a:t>fur </a:t>
            </a:r>
            <a:r>
              <a:rPr lang="en-US" altLang="zh-CN" sz="2800" b="0">
                <a:latin typeface="Times New Roman" panose="02020603050405020304" pitchFamily="18" charset="0"/>
                <a:cs typeface="Times New Roman" panose="02020603050405020304" pitchFamily="18" charset="0"/>
              </a:rPr>
              <a:t>was in a mess and having an extremely bad smell, and he even had a skin disease on a ragged torn ear. He was frighteningly thin. I called his name as I scooped him inot my arms. He pushed his dirty face into mine. I teared up with happiness because I had found my </a:t>
            </a:r>
            <a:r>
              <a:rPr lang="en-US" altLang="zh-CN" sz="2800" b="0" u="sng">
                <a:latin typeface="Times New Roman" panose="02020603050405020304" pitchFamily="18" charset="0"/>
                <a:cs typeface="Times New Roman" panose="02020603050405020304" pitchFamily="18" charset="0"/>
              </a:rPr>
              <a:t>cat</a:t>
            </a:r>
            <a:r>
              <a:rPr lang="en-US" altLang="zh-CN" sz="2800" b="0">
                <a:latin typeface="Times New Roman" panose="02020603050405020304" pitchFamily="18" charset="0"/>
                <a:cs typeface="Times New Roman" panose="02020603050405020304" pitchFamily="18" charset="0"/>
              </a:rPr>
              <a:t>. </a:t>
            </a:r>
            <a:endParaRPr lang="en-US" altLang="zh-CN" sz="2800" b="0">
              <a:latin typeface="Times New Roman" panose="02020603050405020304" pitchFamily="18" charset="0"/>
              <a:cs typeface="Times New Roman" panose="02020603050405020304" pitchFamily="18" charset="0"/>
            </a:endParaRPr>
          </a:p>
          <a:p>
            <a:pPr indent="333375"/>
            <a:r>
              <a:rPr lang="en-US" altLang="zh-CN" sz="2800" b="0" u="sng">
                <a:latin typeface="Times New Roman" panose="02020603050405020304" pitchFamily="18" charset="0"/>
                <a:cs typeface="Times New Roman" panose="02020603050405020304" pitchFamily="18" charset="0"/>
              </a:rPr>
              <a:t>I turned around and carried him home. </a:t>
            </a:r>
            <a:r>
              <a:rPr lang="en-US" altLang="zh-CN" sz="2800" b="0">
                <a:latin typeface="Times New Roman" panose="02020603050405020304" pitchFamily="18" charset="0"/>
                <a:cs typeface="Times New Roman" panose="02020603050405020304" pitchFamily="18" charset="0"/>
              </a:rPr>
              <a:t>He settled comfortably in my arms and made a quiet continuous soft sound all the way. When we got home, I refilled his </a:t>
            </a:r>
            <a:r>
              <a:rPr lang="en-US" altLang="zh-CN" sz="2800" b="0" u="sng">
                <a:latin typeface="Times New Roman" panose="02020603050405020304" pitchFamily="18" charset="0"/>
                <a:cs typeface="Times New Roman" panose="02020603050405020304" pitchFamily="18" charset="0"/>
              </a:rPr>
              <a:t>bowls</a:t>
            </a:r>
            <a:r>
              <a:rPr lang="en-US" altLang="zh-CN" sz="2800" b="0">
                <a:latin typeface="Times New Roman" panose="02020603050405020304" pitchFamily="18" charset="0"/>
                <a:cs typeface="Times New Roman" panose="02020603050405020304" pitchFamily="18" charset="0"/>
              </a:rPr>
              <a:t> with</a:t>
            </a:r>
            <a:r>
              <a:rPr lang="en-US" altLang="zh-CN" sz="2800" b="0" u="sng">
                <a:latin typeface="Times New Roman" panose="02020603050405020304" pitchFamily="18" charset="0"/>
                <a:cs typeface="Times New Roman" panose="02020603050405020304" pitchFamily="18" charset="0"/>
              </a:rPr>
              <a:t> food</a:t>
            </a:r>
            <a:r>
              <a:rPr lang="en-US" altLang="zh-CN" sz="2800" b="0">
                <a:latin typeface="Times New Roman" panose="02020603050405020304" pitchFamily="18" charset="0"/>
                <a:cs typeface="Times New Roman" panose="02020603050405020304" pitchFamily="18" charset="0"/>
              </a:rPr>
              <a:t> and water and set up his litter box. I hold him close in my arms some more and then phoned to tell my boss I was on my way, promising to make up the time I had missed. I had another quick snuggle with my cat, washed up , grabbed my bags, and ran to catch the next bus. </a:t>
            </a:r>
            <a:endParaRPr lang="en-US" altLang="zh-CN" sz="2800" b="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p:nvPicPr>
        <p:blipFill>
          <a:blip r:embed="rId1"/>
          <a:stretch>
            <a:fillRect/>
          </a:stretch>
        </p:blipFill>
        <p:spPr>
          <a:xfrm>
            <a:off x="5955665" y="3860165"/>
            <a:ext cx="3001645" cy="2921635"/>
          </a:xfrm>
          <a:prstGeom prst="rect">
            <a:avLst/>
          </a:prstGeom>
        </p:spPr>
      </p:pic>
      <p:pic>
        <p:nvPicPr>
          <p:cNvPr id="8" name="图片 7"/>
          <p:cNvPicPr>
            <a:picLocks noChangeAspect="1"/>
          </p:cNvPicPr>
          <p:nvPr/>
        </p:nvPicPr>
        <p:blipFill>
          <a:blip r:embed="rId2"/>
          <a:stretch>
            <a:fillRect/>
          </a:stretch>
        </p:blipFill>
        <p:spPr>
          <a:xfrm>
            <a:off x="2948940" y="3848100"/>
            <a:ext cx="3006725" cy="2933700"/>
          </a:xfrm>
          <a:prstGeom prst="rect">
            <a:avLst/>
          </a:prstGeom>
        </p:spPr>
      </p:pic>
      <p:pic>
        <p:nvPicPr>
          <p:cNvPr id="9" name="图片 8"/>
          <p:cNvPicPr>
            <a:picLocks noChangeAspect="1"/>
          </p:cNvPicPr>
          <p:nvPr/>
        </p:nvPicPr>
        <p:blipFill>
          <a:blip r:embed="rId3"/>
          <a:stretch>
            <a:fillRect/>
          </a:stretch>
        </p:blipFill>
        <p:spPr>
          <a:xfrm>
            <a:off x="8794115" y="3848100"/>
            <a:ext cx="3218180" cy="2922270"/>
          </a:xfrm>
          <a:prstGeom prst="rect">
            <a:avLst/>
          </a:prstGeom>
        </p:spPr>
      </p:pic>
      <p:pic>
        <p:nvPicPr>
          <p:cNvPr id="10" name="图片 9"/>
          <p:cNvPicPr>
            <a:picLocks noChangeAspect="1"/>
          </p:cNvPicPr>
          <p:nvPr/>
        </p:nvPicPr>
        <p:blipFill>
          <a:blip r:embed="rId4"/>
          <a:stretch>
            <a:fillRect/>
          </a:stretch>
        </p:blipFill>
        <p:spPr>
          <a:xfrm>
            <a:off x="0" y="3848100"/>
            <a:ext cx="2948940" cy="2922270"/>
          </a:xfrm>
          <a:prstGeom prst="rect">
            <a:avLst/>
          </a:prstGeom>
        </p:spPr>
      </p:pic>
      <p:sp>
        <p:nvSpPr>
          <p:cNvPr id="11" name="TextBox 1"/>
          <p:cNvSpPr txBox="1"/>
          <p:nvPr/>
        </p:nvSpPr>
        <p:spPr>
          <a:xfrm>
            <a:off x="2690495" y="1654175"/>
            <a:ext cx="6488430" cy="796290"/>
          </a:xfrm>
          <a:prstGeom prst="rect">
            <a:avLst/>
          </a:prstGeom>
          <a:noFill/>
        </p:spPr>
        <p:txBody>
          <a:bodyPr wrap="square" rtlCol="0">
            <a:spAutoFit/>
          </a:bodyPr>
          <a:p>
            <a:pPr algn="ctr">
              <a:lnSpc>
                <a:spcPts val="5500"/>
              </a:lnSpc>
            </a:pPr>
            <a:r>
              <a:rPr lang="en-US" altLang="zh-CN" sz="4000" b="1" dirty="0" smtClean="0">
                <a:solidFill>
                  <a:srgbClr val="C00000"/>
                </a:solidFill>
                <a:latin typeface="Copperplate Gothic Light" panose="020E0507020206020404" pitchFamily="34" charset="0"/>
              </a:rPr>
              <a:t> Thank you !</a:t>
            </a:r>
            <a:endParaRPr lang="en-US" altLang="zh-CN" sz="4000" b="1" dirty="0" smtClean="0">
              <a:solidFill>
                <a:srgbClr val="C00000"/>
              </a:solidFill>
              <a:latin typeface="Copperplate Gothic Light" panose="020E05070202060204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p:nvPicPr>
        <p:blipFill>
          <a:blip r:embed="rId1"/>
          <a:stretch>
            <a:fillRect/>
          </a:stretch>
        </p:blipFill>
        <p:spPr>
          <a:xfrm>
            <a:off x="5955665" y="3860165"/>
            <a:ext cx="3001645" cy="2921635"/>
          </a:xfrm>
          <a:prstGeom prst="rect">
            <a:avLst/>
          </a:prstGeom>
        </p:spPr>
      </p:pic>
      <p:pic>
        <p:nvPicPr>
          <p:cNvPr id="8" name="图片 7"/>
          <p:cNvPicPr>
            <a:picLocks noChangeAspect="1"/>
          </p:cNvPicPr>
          <p:nvPr/>
        </p:nvPicPr>
        <p:blipFill>
          <a:blip r:embed="rId2"/>
          <a:stretch>
            <a:fillRect/>
          </a:stretch>
        </p:blipFill>
        <p:spPr>
          <a:xfrm>
            <a:off x="2948940" y="3848100"/>
            <a:ext cx="3006725" cy="2933700"/>
          </a:xfrm>
          <a:prstGeom prst="rect">
            <a:avLst/>
          </a:prstGeom>
        </p:spPr>
      </p:pic>
      <p:pic>
        <p:nvPicPr>
          <p:cNvPr id="9" name="图片 8"/>
          <p:cNvPicPr>
            <a:picLocks noChangeAspect="1"/>
          </p:cNvPicPr>
          <p:nvPr/>
        </p:nvPicPr>
        <p:blipFill>
          <a:blip r:embed="rId3"/>
          <a:stretch>
            <a:fillRect/>
          </a:stretch>
        </p:blipFill>
        <p:spPr>
          <a:xfrm>
            <a:off x="8794115" y="3848100"/>
            <a:ext cx="3218180" cy="2922270"/>
          </a:xfrm>
          <a:prstGeom prst="rect">
            <a:avLst/>
          </a:prstGeom>
        </p:spPr>
      </p:pic>
      <p:pic>
        <p:nvPicPr>
          <p:cNvPr id="10" name="图片 9"/>
          <p:cNvPicPr>
            <a:picLocks noChangeAspect="1"/>
          </p:cNvPicPr>
          <p:nvPr/>
        </p:nvPicPr>
        <p:blipFill>
          <a:blip r:embed="rId4"/>
          <a:stretch>
            <a:fillRect/>
          </a:stretch>
        </p:blipFill>
        <p:spPr>
          <a:xfrm>
            <a:off x="0" y="3848100"/>
            <a:ext cx="2948940" cy="2922270"/>
          </a:xfrm>
          <a:prstGeom prst="rect">
            <a:avLst/>
          </a:prstGeom>
        </p:spPr>
      </p:pic>
      <p:sp>
        <p:nvSpPr>
          <p:cNvPr id="11" name="TextBox 1"/>
          <p:cNvSpPr txBox="1"/>
          <p:nvPr/>
        </p:nvSpPr>
        <p:spPr>
          <a:xfrm>
            <a:off x="-85" y="751574"/>
            <a:ext cx="11791665" cy="2463800"/>
          </a:xfrm>
          <a:prstGeom prst="rect">
            <a:avLst/>
          </a:prstGeom>
          <a:noFill/>
        </p:spPr>
        <p:txBody>
          <a:bodyPr wrap="square" rtlCol="0">
            <a:spAutoFit/>
          </a:bodyPr>
          <a:p>
            <a:pPr algn="ctr" fontAlgn="auto">
              <a:lnSpc>
                <a:spcPts val="6500"/>
              </a:lnSpc>
            </a:pPr>
            <a:r>
              <a:rPr lang="en-US" altLang="zh-CN" sz="5400" dirty="0" smtClean="0"/>
              <a:t>2020</a:t>
            </a:r>
            <a:r>
              <a:rPr lang="zh-CN" altLang="en-US" sz="5400" dirty="0" smtClean="0"/>
              <a:t>学年杭州市</a:t>
            </a:r>
            <a:r>
              <a:rPr lang="zh-CN" altLang="en-US" sz="5400" dirty="0" smtClean="0">
                <a:sym typeface="+mn-ea"/>
              </a:rPr>
              <a:t>高二上</a:t>
            </a:r>
            <a:r>
              <a:rPr lang="zh-CN" altLang="en-US" sz="5400" dirty="0" smtClean="0"/>
              <a:t>期末统测</a:t>
            </a:r>
            <a:endParaRPr lang="en-US" altLang="zh-CN" sz="5400" dirty="0" smtClean="0"/>
          </a:p>
          <a:p>
            <a:pPr algn="ctr" fontAlgn="auto">
              <a:lnSpc>
                <a:spcPts val="6500"/>
              </a:lnSpc>
            </a:pPr>
            <a:r>
              <a:rPr lang="zh-CN" altLang="en-US" sz="5400" b="1" dirty="0" smtClean="0"/>
              <a:t>读后续写讲评</a:t>
            </a:r>
            <a:endParaRPr lang="en-US" altLang="zh-CN" sz="5400" dirty="0" smtClean="0"/>
          </a:p>
          <a:p>
            <a:pPr algn="ctr">
              <a:lnSpc>
                <a:spcPts val="5500"/>
              </a:lnSpc>
            </a:pPr>
            <a:endParaRPr lang="en-US" altLang="zh-CN" sz="3200" b="1" dirty="0" smtClean="0">
              <a:solidFill>
                <a:srgbClr val="C00000"/>
              </a:solidFill>
              <a:latin typeface="Copperplate Gothic Light" panose="020E0507020206020404" pitchFamily="34" charset="0"/>
            </a:endParaRPr>
          </a:p>
        </p:txBody>
      </p:sp>
      <p:sp>
        <p:nvSpPr>
          <p:cNvPr id="12" name="文本框 11"/>
          <p:cNvSpPr txBox="1"/>
          <p:nvPr/>
        </p:nvSpPr>
        <p:spPr>
          <a:xfrm>
            <a:off x="7357110" y="2764155"/>
            <a:ext cx="3495040" cy="953135"/>
          </a:xfrm>
          <a:prstGeom prst="rect">
            <a:avLst/>
          </a:prstGeom>
          <a:noFill/>
        </p:spPr>
        <p:txBody>
          <a:bodyPr wrap="square" rtlCol="0" anchor="t">
            <a:spAutoFit/>
          </a:bodyPr>
          <a:p>
            <a:pPr algn="ctr"/>
            <a:r>
              <a:rPr lang="zh-CN" altLang="en-US" sz="2800" b="1">
                <a:solidFill>
                  <a:schemeClr val="tx1"/>
                </a:solidFill>
                <a:latin typeface="微软雅黑" panose="020B0503020204020204" charset="-122"/>
                <a:ea typeface="微软雅黑" panose="020B0503020204020204" charset="-122"/>
              </a:rPr>
              <a:t>临安区昌化中学</a:t>
            </a:r>
            <a:endParaRPr lang="zh-CN" altLang="en-US" sz="2800" b="1">
              <a:solidFill>
                <a:schemeClr val="tx1"/>
              </a:solidFill>
              <a:latin typeface="微软雅黑" panose="020B0503020204020204" charset="-122"/>
              <a:ea typeface="微软雅黑" panose="020B0503020204020204" charset="-122"/>
            </a:endParaRPr>
          </a:p>
          <a:p>
            <a:pPr algn="ctr"/>
            <a:r>
              <a:rPr lang="zh-CN" altLang="en-US" sz="2800" b="1">
                <a:solidFill>
                  <a:schemeClr val="tx1"/>
                </a:solidFill>
                <a:latin typeface="微软雅黑" panose="020B0503020204020204" charset="-122"/>
                <a:ea typeface="微软雅黑" panose="020B0503020204020204" charset="-122"/>
              </a:rPr>
              <a:t>李冬琴</a:t>
            </a:r>
            <a:endParaRPr lang="zh-CN" altLang="en-US" sz="2800" b="1">
              <a:solidFill>
                <a:schemeClr val="tx1"/>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99085" y="0"/>
            <a:ext cx="1678305" cy="645160"/>
          </a:xfrm>
        </p:spPr>
        <p:txBody>
          <a:bodyPr/>
          <a:p>
            <a:r>
              <a:rPr lang="zh-CN" altLang="en-US" sz="2800"/>
              <a:t>试题呈现：</a:t>
            </a:r>
            <a:endParaRPr lang="zh-CN" altLang="en-US" sz="2800"/>
          </a:p>
        </p:txBody>
      </p:sp>
      <p:sp>
        <p:nvSpPr>
          <p:cNvPr id="3" name="内容占位符 2"/>
          <p:cNvSpPr>
            <a:spLocks noGrp="1"/>
          </p:cNvSpPr>
          <p:nvPr>
            <p:ph idx="1"/>
          </p:nvPr>
        </p:nvSpPr>
        <p:spPr>
          <a:xfrm>
            <a:off x="449580" y="645160"/>
            <a:ext cx="11292840" cy="6087110"/>
          </a:xfrm>
        </p:spPr>
        <p:txBody>
          <a:bodyPr>
            <a:normAutofit fontScale="90000"/>
          </a:bodyPr>
          <a:p>
            <a:pPr indent="228600"/>
            <a:r>
              <a:rPr lang="zh-CN" b="1">
                <a:solidFill>
                  <a:srgbClr val="3E3E3E"/>
                </a:solidFill>
                <a:latin typeface="Times New Roman" panose="02020603050405020304" pitchFamily="18" charset="0"/>
                <a:ea typeface="微软雅黑" panose="020B0503020204020204" charset="-122"/>
                <a:cs typeface="Times New Roman" panose="02020603050405020304" pitchFamily="18" charset="0"/>
                <a:sym typeface="+mn-ea"/>
              </a:rPr>
              <a:t>第二节</a:t>
            </a:r>
            <a:r>
              <a:rPr lang="en-US" b="1">
                <a:solidFill>
                  <a:srgbClr val="3E3E3E"/>
                </a:solidFill>
                <a:latin typeface="Times New Roman" panose="02020603050405020304" pitchFamily="18" charset="0"/>
                <a:ea typeface="微软雅黑" panose="020B0503020204020204" charset="-122"/>
                <a:cs typeface="Times New Roman" panose="02020603050405020304" pitchFamily="18" charset="0"/>
                <a:sym typeface="+mn-ea"/>
              </a:rPr>
              <a:t>:  </a:t>
            </a:r>
            <a:r>
              <a:rPr lang="zh-CN" b="1">
                <a:solidFill>
                  <a:srgbClr val="3E3E3E"/>
                </a:solidFill>
                <a:latin typeface="Times New Roman" panose="02020603050405020304" pitchFamily="18" charset="0"/>
                <a:ea typeface="微软雅黑" panose="020B0503020204020204" charset="-122"/>
                <a:cs typeface="Times New Roman" panose="02020603050405020304" pitchFamily="18" charset="0"/>
                <a:sym typeface="+mn-ea"/>
              </a:rPr>
              <a:t>读后续写（满分</a:t>
            </a:r>
            <a:r>
              <a:rPr lang="en-US" b="1">
                <a:solidFill>
                  <a:srgbClr val="3E3E3E"/>
                </a:solidFill>
                <a:latin typeface="Times New Roman" panose="02020603050405020304" pitchFamily="18" charset="0"/>
                <a:ea typeface="微软雅黑" panose="020B0503020204020204" charset="-122"/>
                <a:cs typeface="Times New Roman" panose="02020603050405020304" pitchFamily="18" charset="0"/>
                <a:sym typeface="+mn-ea"/>
              </a:rPr>
              <a:t>25</a:t>
            </a:r>
            <a:r>
              <a:rPr lang="zh-CN" b="1">
                <a:solidFill>
                  <a:srgbClr val="3E3E3E"/>
                </a:solidFill>
                <a:latin typeface="Times New Roman" panose="02020603050405020304" pitchFamily="18" charset="0"/>
                <a:ea typeface="微软雅黑" panose="020B0503020204020204" charset="-122"/>
                <a:cs typeface="Times New Roman" panose="02020603050405020304" pitchFamily="18" charset="0"/>
                <a:sym typeface="+mn-ea"/>
              </a:rPr>
              <a:t>分）</a:t>
            </a:r>
            <a:endParaRPr lang="zh-CN" b="0">
              <a:latin typeface="Times New Roman" panose="02020603050405020304" pitchFamily="18" charset="0"/>
              <a:ea typeface="宋体" panose="02010600030101010101" pitchFamily="2" charset="-122"/>
              <a:cs typeface="Times New Roman" panose="02020603050405020304" pitchFamily="18" charset="0"/>
            </a:endParaRPr>
          </a:p>
          <a:p>
            <a:pPr indent="0">
              <a:buNone/>
            </a:pPr>
            <a:r>
              <a:rPr lang="zh-CN">
                <a:latin typeface="Times New Roman" panose="02020603050405020304" pitchFamily="18" charset="0"/>
                <a:ea typeface="宋体" panose="02010600030101010101" pitchFamily="2" charset="-122"/>
                <a:cs typeface="Times New Roman" panose="02020603050405020304" pitchFamily="18" charset="0"/>
                <a:sym typeface="+mn-ea"/>
              </a:rPr>
              <a:t>  阅读下面短文，根据所给情节进行续写，使之构成一个完整的故事。</a:t>
            </a:r>
            <a:endParaRPr lang="zh-CN" altLang="en-US"/>
          </a:p>
          <a:p>
            <a:r>
              <a:rPr lang="zh-CN" altLang="en-US" sz="3110"/>
              <a:t>     My very first</a:t>
            </a:r>
            <a:r>
              <a:rPr lang="zh-CN" altLang="en-US" sz="3110" u="sng"/>
              <a:t> fur </a:t>
            </a:r>
            <a:r>
              <a:rPr lang="zh-CN" altLang="en-US" sz="3110"/>
              <a:t>baby was a </a:t>
            </a:r>
            <a:r>
              <a:rPr lang="zh-CN" altLang="en-US" sz="3110" u="sng"/>
              <a:t>white </a:t>
            </a:r>
            <a:r>
              <a:rPr lang="zh-CN" altLang="en-US" sz="3110"/>
              <a:t>cat named Rebel, I got him from the Animals </a:t>
            </a:r>
            <a:r>
              <a:rPr lang="en-US" altLang="zh-CN" sz="3110"/>
              <a:t>ce</a:t>
            </a:r>
            <a:r>
              <a:rPr lang="zh-CN" altLang="en-US" sz="3110"/>
              <a:t>nter, and he quickly took over the house and my heart. He was almost six months old </a:t>
            </a:r>
            <a:r>
              <a:rPr lang="en-US" altLang="zh-CN" sz="3110"/>
              <a:t>w</a:t>
            </a:r>
            <a:r>
              <a:rPr lang="zh-CN" altLang="en-US" sz="3110"/>
              <a:t>hen he disappeared, and I wa</a:t>
            </a:r>
            <a:r>
              <a:rPr lang="en-US" altLang="zh-CN" sz="3110"/>
              <a:t>s </a:t>
            </a:r>
            <a:r>
              <a:rPr lang="zh-CN" altLang="en-US" sz="3110"/>
              <a:t>heartbroken.</a:t>
            </a:r>
            <a:endParaRPr lang="zh-CN" altLang="en-US" sz="3110"/>
          </a:p>
          <a:p>
            <a:r>
              <a:rPr lang="zh-CN" altLang="en-US" sz="3110"/>
              <a:t>      I searched for him everywhere, talking to the neighbours, putting up posters, and even </a:t>
            </a:r>
            <a:r>
              <a:rPr lang="en-US" altLang="zh-CN" sz="3110"/>
              <a:t>o</a:t>
            </a:r>
            <a:r>
              <a:rPr lang="zh-CN" altLang="en-US" sz="3110"/>
              <a:t>ffering a reward. I </a:t>
            </a:r>
            <a:r>
              <a:rPr lang="zh-CN" altLang="en-US" sz="3110" u="sng"/>
              <a:t>checked</a:t>
            </a:r>
            <a:r>
              <a:rPr lang="zh-CN" altLang="en-US" sz="3110"/>
              <a:t> the shelter and the emergency vet clinic to see if he had been </a:t>
            </a:r>
            <a:r>
              <a:rPr lang="en-US" altLang="zh-CN" sz="3110"/>
              <a:t>i</a:t>
            </a:r>
            <a:r>
              <a:rPr lang="zh-CN" altLang="en-US" sz="3110"/>
              <a:t>njured or picked up. No one had seen him, so I kept searching.</a:t>
            </a:r>
            <a:endParaRPr lang="zh-CN" altLang="en-US" sz="3110"/>
          </a:p>
          <a:p>
            <a:r>
              <a:rPr lang="zh-CN" altLang="en-US" sz="3110"/>
              <a:t>      I lived in the city, close  to high traffic road, and Rebel didn't have </a:t>
            </a:r>
            <a:r>
              <a:rPr lang="en-US" altLang="zh-CN" sz="3110"/>
              <a:t>“st</a:t>
            </a:r>
            <a:r>
              <a:rPr lang="zh-CN" altLang="en-US" sz="3110"/>
              <a:t>reet smart</a:t>
            </a:r>
            <a:r>
              <a:rPr lang="en-US" altLang="zh-CN" sz="3110"/>
              <a:t>s” b</a:t>
            </a:r>
            <a:r>
              <a:rPr lang="zh-CN" altLang="en-US" sz="3110"/>
              <a:t>ecause he was an indoor </a:t>
            </a:r>
            <a:r>
              <a:rPr lang="zh-CN" altLang="en-US" sz="3110" u="sng"/>
              <a:t>cat </a:t>
            </a:r>
            <a:r>
              <a:rPr lang="zh-CN" altLang="en-US" sz="3110"/>
              <a:t>I also had an idea that if he got lost. he wouldnt be able to find his way home. Every time I went out, I would search for him as I drove down the road. Nothing</a:t>
            </a:r>
            <a:r>
              <a:rPr lang="en-US" altLang="zh-CN" sz="3110"/>
              <a:t>.</a:t>
            </a:r>
            <a:endParaRPr lang="en-US" altLang="zh-CN" sz="3110"/>
          </a:p>
        </p:txBody>
      </p:sp>
      <p:sp>
        <p:nvSpPr>
          <p:cNvPr id="10" name="图文框 9"/>
          <p:cNvSpPr/>
          <p:nvPr/>
        </p:nvSpPr>
        <p:spPr>
          <a:xfrm>
            <a:off x="141605" y="126365"/>
            <a:ext cx="11957050" cy="6606540"/>
          </a:xfrm>
          <a:prstGeom prst="frame">
            <a:avLst>
              <a:gd name="adj1" fmla="val 1272"/>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09575" y="606425"/>
            <a:ext cx="11006455" cy="6126480"/>
          </a:xfrm>
        </p:spPr>
        <p:txBody>
          <a:bodyPr>
            <a:normAutofit fontScale="60000"/>
          </a:bodyPr>
          <a:p>
            <a:r>
              <a:rPr lang="en-US" altLang="zh-CN" sz="4570"/>
              <a:t>         </a:t>
            </a:r>
            <a:r>
              <a:rPr lang="zh-CN" altLang="en-US" sz="4570"/>
              <a:t>Weeks went by with no sign of my cat. Everyone said I had to accept the result that was certain to happen --either he was dead, or someone else had him and was giving him a good home. I didn't accept that, I just couldn't.</a:t>
            </a:r>
            <a:endParaRPr lang="zh-CN" altLang="en-US" sz="4570"/>
          </a:p>
          <a:p>
            <a:r>
              <a:rPr lang="zh-CN" altLang="en-US" sz="4570"/>
              <a:t>    After two weeks with no sign of him, I put his bed, toys,</a:t>
            </a:r>
            <a:r>
              <a:rPr lang="zh-CN" altLang="en-US" sz="4570" u="sng"/>
              <a:t> food,</a:t>
            </a:r>
            <a:r>
              <a:rPr lang="zh-CN" altLang="en-US" sz="4570"/>
              <a:t> </a:t>
            </a:r>
            <a:r>
              <a:rPr lang="zh-CN" altLang="en-US" sz="4570" u="sng"/>
              <a:t>bowls</a:t>
            </a:r>
            <a:r>
              <a:rPr lang="zh-CN" altLang="en-US" sz="4570"/>
              <a:t>, and litter box into storage so I wouldnt have to </a:t>
            </a:r>
            <a:r>
              <a:rPr lang="zh-CN" altLang="en-US" sz="4570" u="sng"/>
              <a:t>walk</a:t>
            </a:r>
            <a:r>
              <a:rPr lang="zh-CN" altLang="en-US" sz="4570"/>
              <a:t> by the sad reminders every day. But I still wasn't ready to give up.</a:t>
            </a:r>
            <a:endParaRPr lang="zh-CN" altLang="en-US" sz="4570"/>
          </a:p>
          <a:p>
            <a:r>
              <a:rPr lang="zh-CN" altLang="en-US" sz="4570"/>
              <a:t>     One morning, I left for </a:t>
            </a:r>
            <a:r>
              <a:rPr lang="zh-CN" altLang="en-US" sz="4570" u="sng"/>
              <a:t>work</a:t>
            </a:r>
            <a:r>
              <a:rPr lang="zh-CN" altLang="en-US" sz="4570"/>
              <a:t> a few minutes early and started walking to the </a:t>
            </a:r>
            <a:r>
              <a:rPr lang="zh-CN" altLang="en-US" sz="4570" u="sng"/>
              <a:t>bus</a:t>
            </a:r>
            <a:r>
              <a:rPr lang="zh-CN" altLang="en-US" sz="4570"/>
              <a:t> stop a block away. It was a nice autumn day, pleasantly cold and sunny a good day for a walk. I arrived at the bus stop and checked to see if the bus was coming, but  little early. Something told me to keep going, so I </a:t>
            </a:r>
            <a:r>
              <a:rPr lang="zh-CN" altLang="en-US" sz="4570" u="sng"/>
              <a:t>decided</a:t>
            </a:r>
            <a:r>
              <a:rPr lang="zh-CN" altLang="en-US" sz="4570"/>
              <a:t> to walk to the next bus stop, I got there and saw the bus coming, but I just kept walking and watching the bus swiftly  pass by, knowing I was going to be late for work. But something told me to keep going</a:t>
            </a:r>
            <a:r>
              <a:rPr lang="en-US" altLang="zh-CN" sz="4570"/>
              <a:t>.</a:t>
            </a:r>
            <a:endParaRPr lang="en-US" altLang="zh-CN" sz="4570"/>
          </a:p>
        </p:txBody>
      </p:sp>
      <p:sp>
        <p:nvSpPr>
          <p:cNvPr id="10" name="图文框 9"/>
          <p:cNvSpPr/>
          <p:nvPr/>
        </p:nvSpPr>
        <p:spPr>
          <a:xfrm>
            <a:off x="141605" y="126365"/>
            <a:ext cx="11957050" cy="6606540"/>
          </a:xfrm>
          <a:prstGeom prst="frame">
            <a:avLst>
              <a:gd name="adj1" fmla="val 1272"/>
            </a:avLst>
          </a:prstGeom>
          <a:gradFill>
            <a:gsLst>
              <a:gs pos="0">
                <a:srgbClr val="007BD3"/>
              </a:gs>
              <a:gs pos="100000">
                <a:srgbClr val="03437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339725" y="779780"/>
            <a:ext cx="12109450" cy="5569585"/>
          </a:xfrm>
          <a:prstGeom prst="rect">
            <a:avLst/>
          </a:prstGeom>
          <a:noFill/>
        </p:spPr>
        <p:txBody>
          <a:bodyPr wrap="square" rtlCol="0" anchor="t">
            <a:spAutoFit/>
          </a:bodyPr>
          <a:lstStyle/>
          <a:p>
            <a:endParaRPr lang="en-US" altLang="zh-CN" sz="3200" dirty="0"/>
          </a:p>
          <a:p>
            <a:endParaRPr lang="en-US" altLang="zh-CN" sz="3200" dirty="0"/>
          </a:p>
          <a:p>
            <a:endParaRPr lang="en-US" altLang="zh-CN" sz="3200" dirty="0"/>
          </a:p>
          <a:p>
            <a:endParaRPr lang="en-US" altLang="zh-CN" sz="3200" dirty="0"/>
          </a:p>
          <a:p>
            <a:endParaRPr lang="en-US" altLang="zh-CN" sz="3200" dirty="0"/>
          </a:p>
          <a:p>
            <a:endParaRPr lang="en-US" altLang="zh-CN" sz="3200" dirty="0"/>
          </a:p>
          <a:p>
            <a:endParaRPr lang="en-US" altLang="zh-CN" sz="3200" dirty="0"/>
          </a:p>
          <a:p>
            <a:endParaRPr lang="en-US" altLang="zh-CN" sz="2800" dirty="0"/>
          </a:p>
          <a:p>
            <a:endParaRPr lang="en-US" altLang="zh-CN" sz="2800" dirty="0"/>
          </a:p>
          <a:p>
            <a:r>
              <a:rPr lang="en-US" altLang="zh-CN" sz="2800" dirty="0"/>
              <a:t>  </a:t>
            </a:r>
            <a:endParaRPr lang="en-US" altLang="zh-CN" sz="2800" dirty="0"/>
          </a:p>
          <a:p>
            <a:r>
              <a:rPr lang="en-US" altLang="zh-CN" sz="2400" dirty="0" smtClean="0"/>
              <a:t>    </a:t>
            </a:r>
            <a:endParaRPr lang="en-US" altLang="zh-CN" sz="2400" dirty="0" smtClean="0"/>
          </a:p>
          <a:p>
            <a:endParaRPr lang="en-US" altLang="zh-CN" sz="2400" dirty="0"/>
          </a:p>
        </p:txBody>
      </p:sp>
      <p:cxnSp>
        <p:nvCxnSpPr>
          <p:cNvPr id="11" name="直接箭头连接符 10"/>
          <p:cNvCxnSpPr/>
          <p:nvPr/>
        </p:nvCxnSpPr>
        <p:spPr>
          <a:xfrm flipV="1">
            <a:off x="775335" y="4117340"/>
            <a:ext cx="10327005" cy="63500"/>
          </a:xfrm>
          <a:prstGeom prst="straightConnector1">
            <a:avLst/>
          </a:prstGeom>
          <a:ln w="53975" cmpd="sng">
            <a:solidFill>
              <a:schemeClr val="accent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flipV="1">
            <a:off x="1598930" y="1260475"/>
            <a:ext cx="63500" cy="4831080"/>
          </a:xfrm>
          <a:prstGeom prst="straightConnector1">
            <a:avLst/>
          </a:prstGeom>
          <a:ln w="53975" cmpd="sng">
            <a:solidFill>
              <a:schemeClr val="accent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5" name="五角星 14"/>
          <p:cNvSpPr/>
          <p:nvPr/>
        </p:nvSpPr>
        <p:spPr>
          <a:xfrm>
            <a:off x="2359660" y="4333875"/>
            <a:ext cx="570230" cy="61785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五角星 15"/>
          <p:cNvSpPr/>
          <p:nvPr/>
        </p:nvSpPr>
        <p:spPr>
          <a:xfrm>
            <a:off x="3307715" y="5410200"/>
            <a:ext cx="570230" cy="61785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任意多边形 18"/>
          <p:cNvSpPr/>
          <p:nvPr/>
        </p:nvSpPr>
        <p:spPr>
          <a:xfrm>
            <a:off x="2605405" y="916305"/>
            <a:ext cx="4593590" cy="4947920"/>
          </a:xfrm>
          <a:custGeom>
            <a:avLst/>
            <a:gdLst>
              <a:gd name="connisteX0" fmla="*/ 0 w 5432425"/>
              <a:gd name="connsiteY0" fmla="*/ 3604393 h 5044475"/>
              <a:gd name="connisteX1" fmla="*/ 1536065 w 5432425"/>
              <a:gd name="connsiteY1" fmla="*/ 4902968 h 5044475"/>
              <a:gd name="connisteX2" fmla="*/ 4371340 w 5432425"/>
              <a:gd name="connsiteY2" fmla="*/ 531628 h 5044475"/>
              <a:gd name="connisteX3" fmla="*/ 5432425 w 5432425"/>
              <a:gd name="connsiteY3" fmla="*/ 135388 h 5044475"/>
              <a:gd name="connisteX4" fmla="*/ 5416550 w 5432425"/>
              <a:gd name="connsiteY4" fmla="*/ 135388 h 5044475"/>
            </a:gdLst>
            <a:ahLst/>
            <a:cxnLst>
              <a:cxn ang="0">
                <a:pos x="connisteX0" y="connsiteY0"/>
              </a:cxn>
              <a:cxn ang="0">
                <a:pos x="connisteX1" y="connsiteY1"/>
              </a:cxn>
              <a:cxn ang="0">
                <a:pos x="connisteX2" y="connsiteY2"/>
              </a:cxn>
              <a:cxn ang="0">
                <a:pos x="connisteX3" y="connsiteY3"/>
              </a:cxn>
              <a:cxn ang="0">
                <a:pos x="connisteX4" y="connsiteY4"/>
              </a:cxn>
            </a:cxnLst>
            <a:rect l="l" t="t" r="r" b="b"/>
            <a:pathLst>
              <a:path w="5432425" h="5044476">
                <a:moveTo>
                  <a:pt x="0" y="3604393"/>
                </a:moveTo>
                <a:cubicBezTo>
                  <a:pt x="250190" y="3951738"/>
                  <a:pt x="661670" y="5517648"/>
                  <a:pt x="1536065" y="4902968"/>
                </a:cubicBezTo>
                <a:cubicBezTo>
                  <a:pt x="2410460" y="4288288"/>
                  <a:pt x="3592195" y="1485398"/>
                  <a:pt x="4371340" y="531628"/>
                </a:cubicBezTo>
                <a:cubicBezTo>
                  <a:pt x="5150485" y="-422142"/>
                  <a:pt x="5223510" y="214763"/>
                  <a:pt x="5432425" y="13538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五角星 19"/>
          <p:cNvSpPr/>
          <p:nvPr/>
        </p:nvSpPr>
        <p:spPr>
          <a:xfrm>
            <a:off x="4175760" y="4433570"/>
            <a:ext cx="570230" cy="61785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五角星 22"/>
          <p:cNvSpPr/>
          <p:nvPr/>
        </p:nvSpPr>
        <p:spPr>
          <a:xfrm>
            <a:off x="5405755" y="2309495"/>
            <a:ext cx="570230" cy="61785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五角星 23"/>
          <p:cNvSpPr/>
          <p:nvPr/>
        </p:nvSpPr>
        <p:spPr>
          <a:xfrm>
            <a:off x="5975985" y="1123950"/>
            <a:ext cx="570230" cy="61785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文本框 24"/>
          <p:cNvSpPr txBox="1"/>
          <p:nvPr/>
        </p:nvSpPr>
        <p:spPr>
          <a:xfrm>
            <a:off x="10753090" y="3919220"/>
            <a:ext cx="1271905" cy="460375"/>
          </a:xfrm>
          <a:prstGeom prst="rect">
            <a:avLst/>
          </a:prstGeom>
          <a:solidFill>
            <a:srgbClr val="FFFF00"/>
          </a:solidFill>
        </p:spPr>
        <p:txBody>
          <a:bodyPr wrap="square" rtlCol="0" anchor="t">
            <a:spAutoFit/>
          </a:bodyPr>
          <a:p>
            <a:r>
              <a:rPr lang="en-US" altLang="zh-CN" sz="2400" b="1" dirty="0">
                <a:solidFill>
                  <a:srgbClr val="C00000"/>
                </a:solidFill>
                <a:latin typeface="华文细黑" panose="02010600040101010101" charset="-122"/>
                <a:ea typeface="华文细黑" panose="02010600040101010101" charset="-122"/>
                <a:sym typeface="+mn-ea"/>
              </a:rPr>
              <a:t>event</a:t>
            </a:r>
            <a:endParaRPr lang="en-US" altLang="zh-CN" sz="2400" b="1" dirty="0">
              <a:solidFill>
                <a:srgbClr val="C00000"/>
              </a:solidFill>
              <a:latin typeface="华文细黑" panose="02010600040101010101" charset="-122"/>
              <a:ea typeface="华文细黑" panose="02010600040101010101" charset="-122"/>
              <a:sym typeface="+mn-ea"/>
            </a:endParaRPr>
          </a:p>
        </p:txBody>
      </p:sp>
      <p:sp>
        <p:nvSpPr>
          <p:cNvPr id="26" name="文本框 50"/>
          <p:cNvSpPr txBox="1"/>
          <p:nvPr/>
        </p:nvSpPr>
        <p:spPr>
          <a:xfrm>
            <a:off x="7637145" y="779780"/>
            <a:ext cx="2536825" cy="460375"/>
          </a:xfrm>
          <a:prstGeom prst="rect">
            <a:avLst/>
          </a:prstGeom>
          <a:solidFill>
            <a:srgbClr val="FF0066">
              <a:alpha val="47000"/>
            </a:srgbClr>
          </a:solidFill>
        </p:spPr>
        <p:txBody>
          <a:bodyPr wrap="square" rtlCol="0" anchor="t">
            <a:spAutoFit/>
          </a:bodyPr>
          <a:p>
            <a:pPr algn="ctr"/>
            <a:r>
              <a:rPr lang="en-US" altLang="zh-CN" sz="2400" b="1" dirty="0">
                <a:latin typeface="华文细黑" panose="02010600040101010101" charset="-122"/>
                <a:ea typeface="华文细黑" panose="02010600040101010101" charset="-122"/>
              </a:rPr>
              <a:t>emotional line</a:t>
            </a:r>
            <a:endParaRPr lang="en-US" altLang="zh-CN" sz="2400" b="1" dirty="0">
              <a:latin typeface="华文细黑" panose="02010600040101010101" charset="-122"/>
              <a:ea typeface="华文细黑" panose="02010600040101010101" charset="-122"/>
            </a:endParaRPr>
          </a:p>
        </p:txBody>
      </p:sp>
      <p:sp>
        <p:nvSpPr>
          <p:cNvPr id="27" name="文本框 26"/>
          <p:cNvSpPr txBox="1"/>
          <p:nvPr/>
        </p:nvSpPr>
        <p:spPr>
          <a:xfrm>
            <a:off x="1026795" y="916940"/>
            <a:ext cx="1769110" cy="460375"/>
          </a:xfrm>
          <a:prstGeom prst="rect">
            <a:avLst/>
          </a:prstGeom>
          <a:solidFill>
            <a:schemeClr val="accent4">
              <a:lumMod val="40000"/>
              <a:lumOff val="60000"/>
            </a:schemeClr>
          </a:solidFill>
        </p:spPr>
        <p:txBody>
          <a:bodyPr wrap="square" rtlCol="0">
            <a:spAutoFit/>
          </a:bodyPr>
          <a:p>
            <a:r>
              <a:rPr lang="en-US" altLang="zh-CN" sz="2400">
                <a:latin typeface="Georgia" panose="02040502050405020303" charset="0"/>
                <a:cs typeface="Georgia" panose="02040502050405020303" charset="0"/>
              </a:rPr>
              <a:t>emotion</a:t>
            </a:r>
            <a:endParaRPr lang="en-US" altLang="zh-CN" sz="2400">
              <a:latin typeface="Georgia" panose="02040502050405020303" charset="0"/>
              <a:cs typeface="Georgia" panose="02040502050405020303" charset="0"/>
            </a:endParaRPr>
          </a:p>
        </p:txBody>
      </p:sp>
      <p:sp>
        <p:nvSpPr>
          <p:cNvPr id="32" name="文本框 31"/>
          <p:cNvSpPr txBox="1"/>
          <p:nvPr/>
        </p:nvSpPr>
        <p:spPr>
          <a:xfrm>
            <a:off x="1056005" y="5051425"/>
            <a:ext cx="2121535" cy="521970"/>
          </a:xfrm>
          <a:prstGeom prst="rect">
            <a:avLst/>
          </a:prstGeom>
          <a:noFill/>
          <a:ln cap="rnd">
            <a:solidFill>
              <a:srgbClr val="FFC000"/>
            </a:solidFill>
          </a:ln>
        </p:spPr>
        <p:txBody>
          <a:bodyPr wrap="square" rtlCol="0">
            <a:spAutoFit/>
          </a:bodyPr>
          <a:p>
            <a:pPr lvl="0" algn="l">
              <a:buClrTx/>
              <a:buSzTx/>
              <a:buFontTx/>
            </a:pPr>
            <a:r>
              <a:rPr lang="en-US" altLang="zh-CN" sz="2800">
                <a:sym typeface="+mn-ea"/>
              </a:rPr>
              <a:t>heartbroken</a:t>
            </a:r>
            <a:endParaRPr lang="en-US" altLang="zh-CN">
              <a:sym typeface="+mn-ea"/>
            </a:endParaRPr>
          </a:p>
        </p:txBody>
      </p:sp>
      <p:sp>
        <p:nvSpPr>
          <p:cNvPr id="33" name="文本框 32"/>
          <p:cNvSpPr txBox="1"/>
          <p:nvPr/>
        </p:nvSpPr>
        <p:spPr>
          <a:xfrm>
            <a:off x="1243330" y="5723255"/>
            <a:ext cx="988695" cy="368300"/>
          </a:xfrm>
          <a:prstGeom prst="rect">
            <a:avLst/>
          </a:prstGeom>
          <a:noFill/>
          <a:ln>
            <a:solidFill>
              <a:schemeClr val="accent1"/>
            </a:solidFill>
          </a:ln>
        </p:spPr>
        <p:txBody>
          <a:bodyPr wrap="square" rtlCol="0">
            <a:spAutoFit/>
          </a:bodyPr>
          <a:p>
            <a:r>
              <a:rPr lang="en-US" altLang="zh-CN" sz="2800"/>
              <a:t>sad</a:t>
            </a:r>
            <a:endParaRPr lang="en-US" altLang="zh-CN"/>
          </a:p>
        </p:txBody>
      </p:sp>
      <p:sp>
        <p:nvSpPr>
          <p:cNvPr id="34" name="文本框 33"/>
          <p:cNvSpPr txBox="1"/>
          <p:nvPr/>
        </p:nvSpPr>
        <p:spPr>
          <a:xfrm>
            <a:off x="673735" y="2594610"/>
            <a:ext cx="2867025" cy="521970"/>
          </a:xfrm>
          <a:prstGeom prst="rect">
            <a:avLst/>
          </a:prstGeom>
          <a:noFill/>
          <a:ln cap="rnd">
            <a:solidFill>
              <a:srgbClr val="FFC000"/>
            </a:solidFill>
          </a:ln>
        </p:spPr>
        <p:txBody>
          <a:bodyPr wrap="square" rtlCol="0">
            <a:spAutoFit/>
          </a:bodyPr>
          <a:p>
            <a:pPr lvl="0" algn="l">
              <a:buClrTx/>
              <a:buSzTx/>
              <a:buFontTx/>
            </a:pPr>
            <a:r>
              <a:rPr lang="en-US" altLang="zh-CN" sz="2800">
                <a:sym typeface="+mn-ea"/>
              </a:rPr>
              <a:t>hopeful</a:t>
            </a:r>
            <a:endParaRPr lang="en-US" altLang="zh-CN" sz="2800">
              <a:sym typeface="+mn-ea"/>
            </a:endParaRPr>
          </a:p>
        </p:txBody>
      </p:sp>
      <p:sp>
        <p:nvSpPr>
          <p:cNvPr id="35" name="文本框 34"/>
          <p:cNvSpPr txBox="1"/>
          <p:nvPr/>
        </p:nvSpPr>
        <p:spPr>
          <a:xfrm>
            <a:off x="775970" y="1377315"/>
            <a:ext cx="4145915" cy="521970"/>
          </a:xfrm>
          <a:prstGeom prst="rect">
            <a:avLst/>
          </a:prstGeom>
          <a:noFill/>
          <a:ln cap="rnd">
            <a:solidFill>
              <a:srgbClr val="FFC000"/>
            </a:solidFill>
          </a:ln>
        </p:spPr>
        <p:txBody>
          <a:bodyPr wrap="square" rtlCol="0">
            <a:spAutoFit/>
          </a:bodyPr>
          <a:p>
            <a:r>
              <a:rPr lang="en-US" altLang="zh-CN" sz="2800"/>
              <a:t>happy/delighted/overjoyed</a:t>
            </a:r>
            <a:endParaRPr lang="en-US" altLang="zh-CN"/>
          </a:p>
        </p:txBody>
      </p:sp>
      <p:sp>
        <p:nvSpPr>
          <p:cNvPr id="36" name="文本框 35"/>
          <p:cNvSpPr txBox="1"/>
          <p:nvPr/>
        </p:nvSpPr>
        <p:spPr>
          <a:xfrm>
            <a:off x="1988185" y="3919220"/>
            <a:ext cx="2406015" cy="460375"/>
          </a:xfrm>
          <a:prstGeom prst="rect">
            <a:avLst/>
          </a:prstGeom>
          <a:noFill/>
        </p:spPr>
        <p:txBody>
          <a:bodyPr wrap="square" rtlCol="0">
            <a:spAutoFit/>
          </a:bodyPr>
          <a:p>
            <a:r>
              <a:rPr lang="en-US" altLang="zh-CN" sz="2400"/>
              <a:t>My cat got lost</a:t>
            </a:r>
            <a:r>
              <a:rPr lang="en-US" altLang="zh-CN"/>
              <a:t> </a:t>
            </a:r>
            <a:endParaRPr lang="en-US" altLang="zh-CN"/>
          </a:p>
        </p:txBody>
      </p:sp>
      <p:sp>
        <p:nvSpPr>
          <p:cNvPr id="39" name="矩形: 圆角 28"/>
          <p:cNvSpPr/>
          <p:nvPr/>
        </p:nvSpPr>
        <p:spPr>
          <a:xfrm>
            <a:off x="1988185" y="3919220"/>
            <a:ext cx="2187575" cy="368935"/>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mbria" panose="02040503050406030204"/>
              <a:ea typeface="微软雅黑" panose="020B0503020204020204" charset="-122"/>
              <a:cs typeface="+mn-cs"/>
            </a:endParaRPr>
          </a:p>
        </p:txBody>
      </p:sp>
      <p:sp>
        <p:nvSpPr>
          <p:cNvPr id="40" name="矩形: 圆角 28"/>
          <p:cNvSpPr/>
          <p:nvPr/>
        </p:nvSpPr>
        <p:spPr>
          <a:xfrm>
            <a:off x="2395855" y="5951220"/>
            <a:ext cx="3207385" cy="906145"/>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a:ln>
                  <a:noFill/>
                </a:ln>
                <a:solidFill>
                  <a:prstClr val="white"/>
                </a:solidFill>
                <a:effectLst/>
                <a:uLnTx/>
                <a:uFillTx/>
                <a:latin typeface="Cambria" panose="02040503050406030204"/>
                <a:ea typeface="微软雅黑" panose="020B0503020204020204" charset="-122"/>
                <a:cs typeface="+mn-cs"/>
              </a:rPr>
              <a:t>i kept </a:t>
            </a:r>
            <a:endParaRPr kumimoji="0" lang="en-US" altLang="zh-CN" sz="1800" b="0" i="0" u="none" strike="noStrike" kern="1200" cap="none" spc="0" normalizeH="0" baseline="0" noProof="0">
              <a:ln>
                <a:noFill/>
              </a:ln>
              <a:solidFill>
                <a:prstClr val="white"/>
              </a:solidFill>
              <a:effectLst/>
              <a:uLnTx/>
              <a:uFillTx/>
              <a:latin typeface="Cambria" panose="02040503050406030204"/>
              <a:ea typeface="微软雅黑" panose="020B0503020204020204" charset="-122"/>
              <a:cs typeface="+mn-cs"/>
            </a:endParaRPr>
          </a:p>
        </p:txBody>
      </p:sp>
      <p:sp>
        <p:nvSpPr>
          <p:cNvPr id="41" name="文本框 40"/>
          <p:cNvSpPr txBox="1"/>
          <p:nvPr/>
        </p:nvSpPr>
        <p:spPr>
          <a:xfrm>
            <a:off x="2379980" y="5800725"/>
            <a:ext cx="2916555" cy="1476375"/>
          </a:xfrm>
          <a:prstGeom prst="rect">
            <a:avLst/>
          </a:prstGeom>
          <a:noFill/>
        </p:spPr>
        <p:txBody>
          <a:bodyPr wrap="square" rtlCol="0">
            <a:spAutoFit/>
          </a:bodyPr>
          <a:p>
            <a:r>
              <a:rPr lang="en-US" altLang="zh-CN" sz="2400"/>
              <a:t>I kept searching for my cat everywhere for weeks  but in vain</a:t>
            </a:r>
            <a:r>
              <a:rPr lang="en-US" altLang="zh-CN"/>
              <a:t>.</a:t>
            </a:r>
            <a:endParaRPr lang="en-US" altLang="zh-CN"/>
          </a:p>
          <a:p>
            <a:endParaRPr lang="en-US" altLang="zh-CN"/>
          </a:p>
        </p:txBody>
      </p:sp>
      <p:sp>
        <p:nvSpPr>
          <p:cNvPr id="42" name="矩形: 圆角 28"/>
          <p:cNvSpPr/>
          <p:nvPr/>
        </p:nvSpPr>
        <p:spPr>
          <a:xfrm>
            <a:off x="4921885" y="4608830"/>
            <a:ext cx="3929380" cy="1198245"/>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mbria" panose="02040503050406030204"/>
              <a:ea typeface="微软雅黑" panose="020B0503020204020204" charset="-122"/>
              <a:cs typeface="+mn-cs"/>
            </a:endParaRPr>
          </a:p>
        </p:txBody>
      </p:sp>
      <p:sp>
        <p:nvSpPr>
          <p:cNvPr id="43" name="文本框 42"/>
          <p:cNvSpPr txBox="1"/>
          <p:nvPr/>
        </p:nvSpPr>
        <p:spPr>
          <a:xfrm>
            <a:off x="5066665" y="4608830"/>
            <a:ext cx="3576320" cy="1198880"/>
          </a:xfrm>
          <a:prstGeom prst="rect">
            <a:avLst/>
          </a:prstGeom>
          <a:noFill/>
        </p:spPr>
        <p:txBody>
          <a:bodyPr wrap="square" rtlCol="0">
            <a:spAutoFit/>
          </a:bodyPr>
          <a:p>
            <a:r>
              <a:rPr lang="en-US" altLang="zh-CN" sz="2400"/>
              <a:t>I put his things into sotrage to keep myself from being reminded of him.</a:t>
            </a:r>
            <a:endParaRPr lang="en-US" altLang="zh-CN" sz="2400"/>
          </a:p>
        </p:txBody>
      </p:sp>
      <p:sp>
        <p:nvSpPr>
          <p:cNvPr id="44" name="矩形: 圆角 28"/>
          <p:cNvSpPr/>
          <p:nvPr/>
        </p:nvSpPr>
        <p:spPr>
          <a:xfrm>
            <a:off x="6137910" y="2456180"/>
            <a:ext cx="3267075" cy="1945640"/>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mbria" panose="02040503050406030204"/>
              <a:ea typeface="微软雅黑" panose="020B0503020204020204" charset="-122"/>
              <a:cs typeface="+mn-cs"/>
            </a:endParaRPr>
          </a:p>
        </p:txBody>
      </p:sp>
      <p:sp>
        <p:nvSpPr>
          <p:cNvPr id="45" name="文本框 44"/>
          <p:cNvSpPr txBox="1"/>
          <p:nvPr/>
        </p:nvSpPr>
        <p:spPr>
          <a:xfrm>
            <a:off x="6169660" y="2488565"/>
            <a:ext cx="3862070" cy="1938020"/>
          </a:xfrm>
          <a:prstGeom prst="rect">
            <a:avLst/>
          </a:prstGeom>
          <a:noFill/>
        </p:spPr>
        <p:txBody>
          <a:bodyPr wrap="square" rtlCol="0">
            <a:spAutoFit/>
          </a:bodyPr>
          <a:p>
            <a:r>
              <a:rPr lang="en-US" altLang="zh-CN" sz="2400"/>
              <a:t>On a nice autumn morning, My subconsciousness(潜意识)  told me to keep walking despite the possiblity of being late for work.</a:t>
            </a:r>
            <a:r>
              <a:rPr lang="en-US" altLang="zh-CN"/>
              <a:t> </a:t>
            </a:r>
            <a:endParaRPr lang="en-US" altLang="zh-CN"/>
          </a:p>
        </p:txBody>
      </p:sp>
      <p:sp>
        <p:nvSpPr>
          <p:cNvPr id="48" name="五角星 47"/>
          <p:cNvSpPr/>
          <p:nvPr/>
        </p:nvSpPr>
        <p:spPr>
          <a:xfrm>
            <a:off x="6917690" y="642620"/>
            <a:ext cx="570230" cy="61785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49" name="图片 48" descr="请问其中"/>
          <p:cNvPicPr>
            <a:picLocks noChangeAspect="1"/>
          </p:cNvPicPr>
          <p:nvPr/>
        </p:nvPicPr>
        <p:blipFill>
          <a:blip r:embed="rId1"/>
          <a:stretch>
            <a:fillRect/>
          </a:stretch>
        </p:blipFill>
        <p:spPr>
          <a:xfrm>
            <a:off x="6003290" y="319405"/>
            <a:ext cx="1212215" cy="1212215"/>
          </a:xfrm>
          <a:prstGeom prst="rect">
            <a:avLst/>
          </a:prstGeom>
        </p:spPr>
      </p:pic>
      <p:sp>
        <p:nvSpPr>
          <p:cNvPr id="50" name="文本框 49"/>
          <p:cNvSpPr txBox="1"/>
          <p:nvPr/>
        </p:nvSpPr>
        <p:spPr>
          <a:xfrm>
            <a:off x="6339840" y="5573395"/>
            <a:ext cx="5416550" cy="1198880"/>
          </a:xfrm>
          <a:prstGeom prst="rect">
            <a:avLst/>
          </a:prstGeom>
          <a:solidFill>
            <a:schemeClr val="accent4">
              <a:lumMod val="40000"/>
              <a:lumOff val="60000"/>
            </a:schemeClr>
          </a:solidFill>
          <a:ln>
            <a:noFill/>
          </a:ln>
        </p:spPr>
        <p:txBody>
          <a:bodyPr wrap="square" rtlCol="0">
            <a:spAutoFit/>
          </a:bodyPr>
          <a:p>
            <a:r>
              <a:rPr lang="en-US" altLang="zh-CN" sz="2400">
                <a:solidFill>
                  <a:srgbClr val="FF0000"/>
                </a:solidFill>
              </a:rPr>
              <a:t>Inferred information :  Emmersed in the sadness of  losing my dog, I didn't give up my  hope of finding him</a:t>
            </a:r>
            <a:r>
              <a:rPr lang="en-US" altLang="zh-CN"/>
              <a:t>.  </a:t>
            </a:r>
            <a:endParaRPr lang="en-US" altLang="zh-CN"/>
          </a:p>
        </p:txBody>
      </p:sp>
      <p:sp>
        <p:nvSpPr>
          <p:cNvPr id="51" name="文本框 50"/>
          <p:cNvSpPr txBox="1"/>
          <p:nvPr/>
        </p:nvSpPr>
        <p:spPr>
          <a:xfrm>
            <a:off x="6608445" y="1464945"/>
            <a:ext cx="5416550" cy="829945"/>
          </a:xfrm>
          <a:prstGeom prst="rect">
            <a:avLst/>
          </a:prstGeom>
          <a:solidFill>
            <a:schemeClr val="accent4">
              <a:lumMod val="40000"/>
              <a:lumOff val="60000"/>
            </a:schemeClr>
          </a:solidFill>
          <a:ln>
            <a:noFill/>
          </a:ln>
        </p:spPr>
        <p:txBody>
          <a:bodyPr wrap="square" rtlCol="0">
            <a:spAutoFit/>
          </a:bodyPr>
          <a:p>
            <a:r>
              <a:rPr lang="en-US" altLang="zh-CN" sz="2400"/>
              <a:t>Inferred information: Good weather promises a happy ending.   </a:t>
            </a:r>
            <a:endParaRPr lang="en-US" altLang="zh-CN" sz="2400"/>
          </a:p>
        </p:txBody>
      </p:sp>
      <p:sp>
        <p:nvSpPr>
          <p:cNvPr id="52" name="文本框 51"/>
          <p:cNvSpPr txBox="1"/>
          <p:nvPr/>
        </p:nvSpPr>
        <p:spPr>
          <a:xfrm>
            <a:off x="3999865" y="59055"/>
            <a:ext cx="7882890" cy="583565"/>
          </a:xfrm>
          <a:prstGeom prst="rect">
            <a:avLst/>
          </a:prstGeom>
          <a:noFill/>
        </p:spPr>
        <p:txBody>
          <a:bodyPr wrap="square" rtlCol="0">
            <a:spAutoFit/>
          </a:bodyPr>
          <a:p>
            <a:r>
              <a:rPr lang="en-US" altLang="zh-CN" sz="3200" b="1">
                <a:latin typeface="Franklin Gothic Demi Cond" panose="020B0706030402020204" charset="0"/>
                <a:cs typeface="Franklin Gothic Demi Cond" panose="020B0706030402020204" charset="0"/>
              </a:rPr>
              <a:t> Analyze the story line and emotional line</a:t>
            </a:r>
            <a:endParaRPr lang="en-US" altLang="zh-CN" sz="3200" b="1">
              <a:latin typeface="Franklin Gothic Demi Cond" panose="020B0706030402020204" charset="0"/>
              <a:cs typeface="Franklin Gothic Demi Cond" panose="020B0706030402020204" charset="0"/>
            </a:endParaRPr>
          </a:p>
        </p:txBody>
      </p:sp>
      <p:sp>
        <p:nvSpPr>
          <p:cNvPr id="53" name="MH_Number_1"/>
          <p:cNvSpPr/>
          <p:nvPr>
            <p:custDataLst>
              <p:tags r:id="rId2"/>
            </p:custDataLst>
          </p:nvPr>
        </p:nvSpPr>
        <p:spPr>
          <a:xfrm>
            <a:off x="264160" y="163830"/>
            <a:ext cx="3911600" cy="49847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p>
            <a:pPr algn="ctr"/>
            <a:r>
              <a:rPr lang="en-US" sz="2800" b="1" dirty="0">
                <a:solidFill>
                  <a:srgbClr val="FFFFFF"/>
                </a:solidFill>
                <a:latin typeface="微软雅黑" panose="020B0503020204020204" charset="-122"/>
                <a:ea typeface="微软雅黑" panose="020B0503020204020204" charset="-122"/>
                <a:cs typeface="Times New Roman" panose="02020603050405020304" pitchFamily="18" charset="0"/>
              </a:rPr>
              <a:t>Read the story</a:t>
            </a:r>
            <a:endParaRPr lang="en-US" sz="2800" b="1" dirty="0">
              <a:solidFill>
                <a:srgbClr val="FFFFFF"/>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1"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diamond(in)">
                                      <p:cBhvr>
                                        <p:cTn id="7" dur="2000"/>
                                        <p:tgtEl>
                                          <p:spTgt spid="39"/>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diamond(in)">
                                      <p:cBhvr>
                                        <p:cTn id="10" dur="2000"/>
                                        <p:tgtEl>
                                          <p:spTgt spid="36"/>
                                        </p:tgtEl>
                                      </p:cBhvr>
                                    </p:animEffect>
                                  </p:childTnLst>
                                </p:cTn>
                              </p:par>
                              <p:par>
                                <p:cTn id="11" presetID="8" presetClass="entr" presetSubtype="16" fill="hold" grpId="1"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diamond(in)">
                                      <p:cBhvr>
                                        <p:cTn id="13" dur="20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amond(in)">
                                      <p:cBhvr>
                                        <p:cTn id="22" dur="20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diamond(in)">
                                      <p:cBhvr>
                                        <p:cTn id="27" dur="2000"/>
                                        <p:tgtEl>
                                          <p:spTgt spid="40"/>
                                        </p:tgtEl>
                                      </p:cBhvr>
                                    </p:animEffect>
                                  </p:childTnLst>
                                </p:cTn>
                              </p:par>
                              <p:par>
                                <p:cTn id="28" presetID="8" presetClass="entr" presetSubtype="16" fill="hold" grpId="0" nodeType="withEffect">
                                  <p:stCondLst>
                                    <p:cond delay="0"/>
                                  </p:stCondLst>
                                  <p:childTnLst>
                                    <p:set>
                                      <p:cBhvr>
                                        <p:cTn id="29" dur="1" fill="hold">
                                          <p:stCondLst>
                                            <p:cond delay="0"/>
                                          </p:stCondLst>
                                        </p:cTn>
                                        <p:tgtEl>
                                          <p:spTgt spid="41"/>
                                        </p:tgtEl>
                                        <p:attrNameLst>
                                          <p:attrName>style.visibility</p:attrName>
                                        </p:attrNameLst>
                                      </p:cBhvr>
                                      <p:to>
                                        <p:strVal val="visible"/>
                                      </p:to>
                                    </p:set>
                                    <p:animEffect transition="in" filter="diamond(in)">
                                      <p:cBhvr>
                                        <p:cTn id="30" dur="2000"/>
                                        <p:tgtEl>
                                          <p:spTgt spid="41"/>
                                        </p:tgtEl>
                                      </p:cBhvr>
                                    </p:animEffect>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diamond(in)">
                                      <p:cBhvr>
                                        <p:cTn id="35" dur="20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8" presetClass="entr" presetSubtype="16" fill="hold" grpId="0" nodeType="clickEffect">
                                  <p:stCondLst>
                                    <p:cond delay="0"/>
                                  </p:stCondLst>
                                  <p:childTnLst>
                                    <p:set>
                                      <p:cBhvr>
                                        <p:cTn id="39" dur="1" fill="hold">
                                          <p:stCondLst>
                                            <p:cond delay="0"/>
                                          </p:stCondLst>
                                        </p:cTn>
                                        <p:tgtEl>
                                          <p:spTgt spid="43"/>
                                        </p:tgtEl>
                                        <p:attrNameLst>
                                          <p:attrName>style.visibility</p:attrName>
                                        </p:attrNameLst>
                                      </p:cBhvr>
                                      <p:to>
                                        <p:strVal val="visible"/>
                                      </p:to>
                                    </p:set>
                                    <p:animEffect transition="in" filter="diamond(in)">
                                      <p:cBhvr>
                                        <p:cTn id="40" dur="2000"/>
                                        <p:tgtEl>
                                          <p:spTgt spid="43"/>
                                        </p:tgtEl>
                                      </p:cBhvr>
                                    </p:animEffect>
                                  </p:childTnLst>
                                </p:cTn>
                              </p:par>
                            </p:childTnLst>
                          </p:cTn>
                        </p:par>
                      </p:childTnLst>
                    </p:cTn>
                  </p:par>
                  <p:par>
                    <p:cTn id="41" fill="hold">
                      <p:stCondLst>
                        <p:cond delay="indefinite"/>
                      </p:stCondLst>
                      <p:childTnLst>
                        <p:par>
                          <p:cTn id="42" fill="hold">
                            <p:stCondLst>
                              <p:cond delay="0"/>
                            </p:stCondLst>
                            <p:childTnLst>
                              <p:par>
                                <p:cTn id="43" presetID="8" presetClass="entr" presetSubtype="16" fill="hold" grpId="0" nodeType="click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diamond(in)">
                                      <p:cBhvr>
                                        <p:cTn id="45" dur="2000"/>
                                        <p:tgtEl>
                                          <p:spTgt spid="33"/>
                                        </p:tgtEl>
                                      </p:cBhvr>
                                    </p:animEffect>
                                  </p:childTnLst>
                                </p:cTn>
                              </p:par>
                              <p:par>
                                <p:cTn id="46" presetID="8" presetClass="entr" presetSubtype="16"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diamond(in)">
                                      <p:cBhvr>
                                        <p:cTn id="48" dur="2000"/>
                                        <p:tgtEl>
                                          <p:spTgt spid="6"/>
                                        </p:tgtEl>
                                      </p:cBhvr>
                                    </p:animEffect>
                                  </p:childTnLst>
                                </p:cTn>
                              </p:par>
                              <p:par>
                                <p:cTn id="49" presetID="8" presetClass="entr" presetSubtype="16"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diamond(in)">
                                      <p:cBhvr>
                                        <p:cTn id="51" dur="2000"/>
                                        <p:tgtEl>
                                          <p:spTgt spid="42"/>
                                        </p:tgtEl>
                                      </p:cBhvr>
                                    </p:animEffect>
                                  </p:childTnLst>
                                </p:cTn>
                              </p:par>
                            </p:childTnLst>
                          </p:cTn>
                        </p:par>
                      </p:childTnLst>
                    </p:cTn>
                  </p:par>
                  <p:par>
                    <p:cTn id="52" fill="hold">
                      <p:stCondLst>
                        <p:cond delay="indefinite"/>
                      </p:stCondLst>
                      <p:childTnLst>
                        <p:par>
                          <p:cTn id="53" fill="hold">
                            <p:stCondLst>
                              <p:cond delay="0"/>
                            </p:stCondLst>
                            <p:childTnLst>
                              <p:par>
                                <p:cTn id="54" presetID="8" presetClass="entr" presetSubtype="16" fill="hold" grpId="0" nodeType="clickEffect">
                                  <p:stCondLst>
                                    <p:cond delay="0"/>
                                  </p:stCondLst>
                                  <p:childTnLst>
                                    <p:set>
                                      <p:cBhvr>
                                        <p:cTn id="55" dur="1" fill="hold">
                                          <p:stCondLst>
                                            <p:cond delay="0"/>
                                          </p:stCondLst>
                                        </p:cTn>
                                        <p:tgtEl>
                                          <p:spTgt spid="50"/>
                                        </p:tgtEl>
                                        <p:attrNameLst>
                                          <p:attrName>style.visibility</p:attrName>
                                        </p:attrNameLst>
                                      </p:cBhvr>
                                      <p:to>
                                        <p:strVal val="visible"/>
                                      </p:to>
                                    </p:set>
                                    <p:animEffect transition="in" filter="diamond(in)">
                                      <p:cBhvr>
                                        <p:cTn id="56" dur="2000"/>
                                        <p:tgtEl>
                                          <p:spTgt spid="50"/>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barn(inVertical)">
                                      <p:cBhvr>
                                        <p:cTn id="61" dur="500"/>
                                        <p:tgtEl>
                                          <p:spTgt spid="23"/>
                                        </p:tgtEl>
                                      </p:cBhvr>
                                    </p:animEffect>
                                  </p:childTnLst>
                                </p:cTn>
                              </p:par>
                            </p:childTnLst>
                          </p:cTn>
                        </p:par>
                      </p:childTnLst>
                    </p:cTn>
                  </p:par>
                  <p:par>
                    <p:cTn id="62" fill="hold">
                      <p:stCondLst>
                        <p:cond delay="indefinite"/>
                      </p:stCondLst>
                      <p:childTnLst>
                        <p:par>
                          <p:cTn id="63" fill="hold">
                            <p:stCondLst>
                              <p:cond delay="0"/>
                            </p:stCondLst>
                            <p:childTnLst>
                              <p:par>
                                <p:cTn id="64" presetID="8" presetClass="entr" presetSubtype="16" fill="hold" grpId="0" nodeType="clickEffect">
                                  <p:stCondLst>
                                    <p:cond delay="0"/>
                                  </p:stCondLst>
                                  <p:childTnLst>
                                    <p:set>
                                      <p:cBhvr>
                                        <p:cTn id="65" dur="1" fill="hold">
                                          <p:stCondLst>
                                            <p:cond delay="0"/>
                                          </p:stCondLst>
                                        </p:cTn>
                                        <p:tgtEl>
                                          <p:spTgt spid="45"/>
                                        </p:tgtEl>
                                        <p:attrNameLst>
                                          <p:attrName>style.visibility</p:attrName>
                                        </p:attrNameLst>
                                      </p:cBhvr>
                                      <p:to>
                                        <p:strVal val="visible"/>
                                      </p:to>
                                    </p:set>
                                    <p:animEffect transition="in" filter="diamond(in)">
                                      <p:cBhvr>
                                        <p:cTn id="66" dur="2000"/>
                                        <p:tgtEl>
                                          <p:spTgt spid="45"/>
                                        </p:tgtEl>
                                      </p:cBhvr>
                                    </p:animEffect>
                                  </p:childTnLst>
                                </p:cTn>
                              </p:par>
                              <p:par>
                                <p:cTn id="67" presetID="8" presetClass="entr" presetSubtype="16" fill="hold" grpId="0" nodeType="withEffect">
                                  <p:stCondLst>
                                    <p:cond delay="0"/>
                                  </p:stCondLst>
                                  <p:childTnLst>
                                    <p:set>
                                      <p:cBhvr>
                                        <p:cTn id="68" dur="1" fill="hold">
                                          <p:stCondLst>
                                            <p:cond delay="0"/>
                                          </p:stCondLst>
                                        </p:cTn>
                                        <p:tgtEl>
                                          <p:spTgt spid="44"/>
                                        </p:tgtEl>
                                        <p:attrNameLst>
                                          <p:attrName>style.visibility</p:attrName>
                                        </p:attrNameLst>
                                      </p:cBhvr>
                                      <p:to>
                                        <p:strVal val="visible"/>
                                      </p:to>
                                    </p:set>
                                    <p:animEffect transition="in" filter="diamond(in)">
                                      <p:cBhvr>
                                        <p:cTn id="69" dur="2000"/>
                                        <p:tgtEl>
                                          <p:spTgt spid="44"/>
                                        </p:tgtEl>
                                      </p:cBhvr>
                                    </p:animEffect>
                                  </p:childTnLst>
                                </p:cTn>
                              </p:par>
                            </p:childTnLst>
                          </p:cTn>
                        </p:par>
                      </p:childTnLst>
                    </p:cTn>
                  </p:par>
                  <p:par>
                    <p:cTn id="70" fill="hold">
                      <p:stCondLst>
                        <p:cond delay="indefinite"/>
                      </p:stCondLst>
                      <p:childTnLst>
                        <p:par>
                          <p:cTn id="71" fill="hold">
                            <p:stCondLst>
                              <p:cond delay="0"/>
                            </p:stCondLst>
                            <p:childTnLst>
                              <p:par>
                                <p:cTn id="72" presetID="8" presetClass="entr" presetSubtype="16" fill="hold" grpId="0" nodeType="clickEffect">
                                  <p:stCondLst>
                                    <p:cond delay="0"/>
                                  </p:stCondLst>
                                  <p:childTnLst>
                                    <p:set>
                                      <p:cBhvr>
                                        <p:cTn id="73" dur="1" fill="hold">
                                          <p:stCondLst>
                                            <p:cond delay="0"/>
                                          </p:stCondLst>
                                        </p:cTn>
                                        <p:tgtEl>
                                          <p:spTgt spid="34"/>
                                        </p:tgtEl>
                                        <p:attrNameLst>
                                          <p:attrName>style.visibility</p:attrName>
                                        </p:attrNameLst>
                                      </p:cBhvr>
                                      <p:to>
                                        <p:strVal val="visible"/>
                                      </p:to>
                                    </p:set>
                                    <p:animEffect transition="in" filter="diamond(in)">
                                      <p:cBhvr>
                                        <p:cTn id="74" dur="2000"/>
                                        <p:tgtEl>
                                          <p:spTgt spid="34"/>
                                        </p:tgtEl>
                                      </p:cBhvr>
                                    </p:animEffect>
                                  </p:childTnLst>
                                </p:cTn>
                              </p:par>
                            </p:childTnLst>
                          </p:cTn>
                        </p:par>
                      </p:childTnLst>
                    </p:cTn>
                  </p:par>
                  <p:par>
                    <p:cTn id="75" fill="hold">
                      <p:stCondLst>
                        <p:cond delay="indefinite"/>
                      </p:stCondLst>
                      <p:childTnLst>
                        <p:par>
                          <p:cTn id="76" fill="hold">
                            <p:stCondLst>
                              <p:cond delay="0"/>
                            </p:stCondLst>
                            <p:childTnLst>
                              <p:par>
                                <p:cTn id="77" presetID="8" presetClass="entr" presetSubtype="16" fill="hold" grpId="0" nodeType="click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diamond(in)">
                                      <p:cBhvr>
                                        <p:cTn id="79" dur="2000"/>
                                        <p:tgtEl>
                                          <p:spTgt spid="24"/>
                                        </p:tgtEl>
                                      </p:cBhvr>
                                    </p:animEffect>
                                  </p:childTnLst>
                                </p:cTn>
                              </p:par>
                              <p:par>
                                <p:cTn id="80" presetID="8" presetClass="entr" presetSubtype="16" fill="hold" grpId="0" nodeType="withEffect">
                                  <p:stCondLst>
                                    <p:cond delay="0"/>
                                  </p:stCondLst>
                                  <p:childTnLst>
                                    <p:set>
                                      <p:cBhvr>
                                        <p:cTn id="81" dur="1" fill="hold">
                                          <p:stCondLst>
                                            <p:cond delay="0"/>
                                          </p:stCondLst>
                                        </p:cTn>
                                        <p:tgtEl>
                                          <p:spTgt spid="48"/>
                                        </p:tgtEl>
                                        <p:attrNameLst>
                                          <p:attrName>style.visibility</p:attrName>
                                        </p:attrNameLst>
                                      </p:cBhvr>
                                      <p:to>
                                        <p:strVal val="visible"/>
                                      </p:to>
                                    </p:set>
                                    <p:animEffect transition="in" filter="diamond(in)">
                                      <p:cBhvr>
                                        <p:cTn id="82" dur="2000"/>
                                        <p:tgtEl>
                                          <p:spTgt spid="48"/>
                                        </p:tgtEl>
                                      </p:cBhvr>
                                    </p:animEffect>
                                  </p:childTnLst>
                                </p:cTn>
                              </p:par>
                            </p:childTnLst>
                          </p:cTn>
                        </p:par>
                      </p:childTnLst>
                    </p:cTn>
                  </p:par>
                  <p:par>
                    <p:cTn id="83" fill="hold">
                      <p:stCondLst>
                        <p:cond delay="indefinite"/>
                      </p:stCondLst>
                      <p:childTnLst>
                        <p:par>
                          <p:cTn id="84" fill="hold">
                            <p:stCondLst>
                              <p:cond delay="0"/>
                            </p:stCondLst>
                            <p:childTnLst>
                              <p:par>
                                <p:cTn id="85" presetID="8" presetClass="entr" presetSubtype="16" fill="hold" grpId="0" nodeType="clickEffect">
                                  <p:stCondLst>
                                    <p:cond delay="0"/>
                                  </p:stCondLst>
                                  <p:childTnLst>
                                    <p:set>
                                      <p:cBhvr>
                                        <p:cTn id="86" dur="1" fill="hold">
                                          <p:stCondLst>
                                            <p:cond delay="0"/>
                                          </p:stCondLst>
                                        </p:cTn>
                                        <p:tgtEl>
                                          <p:spTgt spid="51"/>
                                        </p:tgtEl>
                                        <p:attrNameLst>
                                          <p:attrName>style.visibility</p:attrName>
                                        </p:attrNameLst>
                                      </p:cBhvr>
                                      <p:to>
                                        <p:strVal val="visible"/>
                                      </p:to>
                                    </p:set>
                                    <p:animEffect transition="in" filter="diamond(in)">
                                      <p:cBhvr>
                                        <p:cTn id="87" dur="2000"/>
                                        <p:tgtEl>
                                          <p:spTgt spid="51"/>
                                        </p:tgtEl>
                                      </p:cBhvr>
                                    </p:animEffect>
                                  </p:childTnLst>
                                </p:cTn>
                              </p:par>
                            </p:childTnLst>
                          </p:cTn>
                        </p:par>
                      </p:childTnLst>
                    </p:cTn>
                  </p:par>
                  <p:par>
                    <p:cTn id="88" fill="hold">
                      <p:stCondLst>
                        <p:cond delay="indefinite"/>
                      </p:stCondLst>
                      <p:childTnLst>
                        <p:par>
                          <p:cTn id="89" fill="hold">
                            <p:stCondLst>
                              <p:cond delay="0"/>
                            </p:stCondLst>
                            <p:childTnLst>
                              <p:par>
                                <p:cTn id="90" presetID="8" presetClass="entr" presetSubtype="16" fill="hold" nodeType="clickEffect">
                                  <p:stCondLst>
                                    <p:cond delay="0"/>
                                  </p:stCondLst>
                                  <p:childTnLst>
                                    <p:set>
                                      <p:cBhvr>
                                        <p:cTn id="91" dur="1" fill="hold">
                                          <p:stCondLst>
                                            <p:cond delay="0"/>
                                          </p:stCondLst>
                                        </p:cTn>
                                        <p:tgtEl>
                                          <p:spTgt spid="49"/>
                                        </p:tgtEl>
                                        <p:attrNameLst>
                                          <p:attrName>style.visibility</p:attrName>
                                        </p:attrNameLst>
                                      </p:cBhvr>
                                      <p:to>
                                        <p:strVal val="visible"/>
                                      </p:to>
                                    </p:set>
                                    <p:animEffect transition="in" filter="diamond(in)">
                                      <p:cBhvr>
                                        <p:cTn id="92" dur="2000"/>
                                        <p:tgtEl>
                                          <p:spTgt spid="49"/>
                                        </p:tgtEl>
                                      </p:cBhvr>
                                    </p:animEffect>
                                  </p:childTnLst>
                                </p:cTn>
                              </p:par>
                            </p:childTnLst>
                          </p:cTn>
                        </p:par>
                      </p:childTnLst>
                    </p:cTn>
                  </p:par>
                  <p:par>
                    <p:cTn id="93" fill="hold">
                      <p:stCondLst>
                        <p:cond delay="indefinite"/>
                      </p:stCondLst>
                      <p:childTnLst>
                        <p:par>
                          <p:cTn id="94" fill="hold">
                            <p:stCondLst>
                              <p:cond delay="0"/>
                            </p:stCondLst>
                            <p:childTnLst>
                              <p:par>
                                <p:cTn id="95" presetID="8" presetClass="entr" presetSubtype="16" fill="hold" grpId="0" nodeType="click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diamond(in)">
                                      <p:cBhvr>
                                        <p:cTn id="97" dur="2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bldLvl="0" animBg="1"/>
      <p:bldP spid="26" grpId="0" bldLvl="0" animBg="1"/>
      <p:bldP spid="39" grpId="0" animBg="1"/>
      <p:bldP spid="15" grpId="0" animBg="1"/>
      <p:bldP spid="39" grpId="1" animBg="1"/>
      <p:bldP spid="36" grpId="0"/>
      <p:bldP spid="15" grpId="1" animBg="1"/>
      <p:bldP spid="32" grpId="0" animBg="1"/>
      <p:bldP spid="16" grpId="0" animBg="1"/>
      <p:bldP spid="40" grpId="0" animBg="1"/>
      <p:bldP spid="41" grpId="0"/>
      <p:bldP spid="20" grpId="0" animBg="1"/>
      <p:bldP spid="43" grpId="0"/>
      <p:bldP spid="6" grpId="0"/>
      <p:bldP spid="42" grpId="0" animBg="1"/>
      <p:bldP spid="23" grpId="0" animBg="1"/>
      <p:bldP spid="45" grpId="0"/>
      <p:bldP spid="44" grpId="0" animBg="1"/>
      <p:bldP spid="50" grpId="0" animBg="1"/>
      <p:bldP spid="24" grpId="0" animBg="1"/>
      <p:bldP spid="48" grpId="0" animBg="1"/>
      <p:bldP spid="51" grpId="0" animBg="1"/>
      <p:bldP spid="34" grpId="0" animBg="1"/>
      <p:bldP spid="35" grpId="0" animBg="1"/>
      <p:bldP spid="3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H_Number_1"/>
          <p:cNvSpPr/>
          <p:nvPr>
            <p:custDataLst>
              <p:tags r:id="rId1"/>
            </p:custDataLst>
          </p:nvPr>
        </p:nvSpPr>
        <p:spPr>
          <a:xfrm>
            <a:off x="346075" y="201930"/>
            <a:ext cx="3911600" cy="4984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p>
            <a:pPr algn="ctr"/>
            <a:r>
              <a:rPr lang="en-US" sz="2800" b="1" dirty="0">
                <a:solidFill>
                  <a:srgbClr val="FFFFFF"/>
                </a:solidFill>
                <a:latin typeface="微软雅黑" panose="020B0503020204020204" charset="-122"/>
                <a:ea typeface="微软雅黑" panose="020B0503020204020204" charset="-122"/>
                <a:cs typeface="Times New Roman" panose="02020603050405020304" pitchFamily="18" charset="0"/>
              </a:rPr>
              <a:t>Read the characters</a:t>
            </a:r>
            <a:endParaRPr lang="en-US" sz="2800" b="1" dirty="0">
              <a:solidFill>
                <a:srgbClr val="FFFFFF"/>
              </a:solidFill>
              <a:latin typeface="微软雅黑" panose="020B0503020204020204" charset="-122"/>
              <a:ea typeface="微软雅黑" panose="020B0503020204020204" charset="-122"/>
              <a:cs typeface="Times New Roman" panose="02020603050405020304" pitchFamily="18" charset="0"/>
            </a:endParaRPr>
          </a:p>
        </p:txBody>
      </p:sp>
      <p:sp>
        <p:nvSpPr>
          <p:cNvPr id="3" name="文本框 2"/>
          <p:cNvSpPr txBox="1"/>
          <p:nvPr/>
        </p:nvSpPr>
        <p:spPr>
          <a:xfrm>
            <a:off x="1180465" y="1403350"/>
            <a:ext cx="5013960" cy="4030980"/>
          </a:xfrm>
          <a:prstGeom prst="rect">
            <a:avLst/>
          </a:prstGeom>
          <a:noFill/>
          <a:ln w="28575" cmpd="sng">
            <a:noFill/>
            <a:prstDash val="sysDot"/>
          </a:ln>
        </p:spPr>
        <p:txBody>
          <a:bodyPr wrap="square" rtlCol="0">
            <a:spAutoFit/>
          </a:bodyPr>
          <a:p>
            <a:r>
              <a:rPr lang="en-US" altLang="zh-CN" sz="3200" b="1">
                <a:latin typeface="Times New Roman" panose="02020603050405020304" pitchFamily="18" charset="0"/>
                <a:cs typeface="Times New Roman" panose="02020603050405020304" pitchFamily="18" charset="0"/>
              </a:rPr>
              <a:t>                                    </a:t>
            </a:r>
            <a:endParaRPr lang="en-US" altLang="zh-CN" sz="3200" b="1">
              <a:latin typeface="Times New Roman" panose="02020603050405020304" pitchFamily="18" charset="0"/>
              <a:cs typeface="Times New Roman" panose="02020603050405020304" pitchFamily="18" charset="0"/>
            </a:endParaRPr>
          </a:p>
          <a:p>
            <a:endParaRPr lang="en-US" altLang="zh-CN" sz="3200" b="1">
              <a:latin typeface="Times New Roman" panose="02020603050405020304" pitchFamily="18" charset="0"/>
              <a:cs typeface="Times New Roman" panose="02020603050405020304" pitchFamily="18" charset="0"/>
            </a:endParaRPr>
          </a:p>
          <a:p>
            <a:endParaRPr lang="en-US" altLang="zh-CN" sz="3200" b="1">
              <a:latin typeface="Times New Roman" panose="02020603050405020304" pitchFamily="18" charset="0"/>
              <a:cs typeface="Times New Roman" panose="02020603050405020304" pitchFamily="18" charset="0"/>
            </a:endParaRPr>
          </a:p>
          <a:p>
            <a:endParaRPr lang="en-US" altLang="zh-CN" sz="3200" b="1">
              <a:latin typeface="Times New Roman" panose="02020603050405020304" pitchFamily="18" charset="0"/>
              <a:cs typeface="Times New Roman" panose="02020603050405020304" pitchFamily="18" charset="0"/>
            </a:endParaRPr>
          </a:p>
          <a:p>
            <a:endParaRPr lang="en-US" altLang="zh-CN" sz="3200" b="1">
              <a:latin typeface="Times New Roman" panose="02020603050405020304" pitchFamily="18" charset="0"/>
              <a:cs typeface="Times New Roman" panose="02020603050405020304" pitchFamily="18" charset="0"/>
            </a:endParaRPr>
          </a:p>
          <a:p>
            <a:endParaRPr lang="en-US" altLang="zh-CN" sz="3200" b="1">
              <a:latin typeface="Times New Roman" panose="02020603050405020304" pitchFamily="18" charset="0"/>
              <a:cs typeface="Times New Roman" panose="02020603050405020304" pitchFamily="18" charset="0"/>
            </a:endParaRPr>
          </a:p>
          <a:p>
            <a:endParaRPr lang="en-US" altLang="zh-CN" sz="3200" b="1">
              <a:latin typeface="Times New Roman" panose="02020603050405020304" pitchFamily="18" charset="0"/>
              <a:cs typeface="Times New Roman" panose="02020603050405020304" pitchFamily="18" charset="0"/>
            </a:endParaRPr>
          </a:p>
          <a:p>
            <a:endParaRPr lang="en-US" altLang="zh-CN" sz="3200" b="1">
              <a:latin typeface="Times New Roman" panose="02020603050405020304" pitchFamily="18" charset="0"/>
              <a:cs typeface="Times New Roman" panose="02020603050405020304" pitchFamily="18" charset="0"/>
            </a:endParaRPr>
          </a:p>
        </p:txBody>
      </p:sp>
      <p:sp>
        <p:nvSpPr>
          <p:cNvPr id="2" name="文本框 1"/>
          <p:cNvSpPr txBox="1"/>
          <p:nvPr/>
        </p:nvSpPr>
        <p:spPr>
          <a:xfrm>
            <a:off x="4258310" y="201930"/>
            <a:ext cx="7800975" cy="583565"/>
          </a:xfrm>
          <a:prstGeom prst="rect">
            <a:avLst/>
          </a:prstGeom>
          <a:noFill/>
        </p:spPr>
        <p:txBody>
          <a:bodyPr wrap="square" rtlCol="0">
            <a:spAutoFit/>
          </a:bodyPr>
          <a:p>
            <a:r>
              <a:rPr lang="en-US" altLang="zh-CN" sz="3200" b="1">
                <a:latin typeface="Franklin Gothic Demi Cond" panose="020B0706030402020204" charset="0"/>
                <a:cs typeface="Franklin Gothic Demi Cond" panose="020B0706030402020204" charset="0"/>
              </a:rPr>
              <a:t> Know the main characters</a:t>
            </a:r>
            <a:r>
              <a:rPr lang="en-US" altLang="zh-CN" sz="3200" b="1"/>
              <a:t> </a:t>
            </a:r>
            <a:r>
              <a:rPr lang="zh-CN" altLang="en-US" sz="2800" b="1"/>
              <a:t>(明确主要人物)</a:t>
            </a:r>
            <a:endParaRPr lang="zh-CN" altLang="en-US" sz="2800" b="1"/>
          </a:p>
        </p:txBody>
      </p:sp>
      <p:sp>
        <p:nvSpPr>
          <p:cNvPr id="5" name="文本框 4"/>
          <p:cNvSpPr txBox="1"/>
          <p:nvPr/>
        </p:nvSpPr>
        <p:spPr>
          <a:xfrm>
            <a:off x="3917315" y="974725"/>
            <a:ext cx="5164455" cy="2027555"/>
          </a:xfrm>
          <a:prstGeom prst="rect">
            <a:avLst/>
          </a:prstGeom>
          <a:noFill/>
          <a:ln w="28575" cmpd="sng">
            <a:solidFill>
              <a:schemeClr val="accent1">
                <a:shade val="50000"/>
              </a:schemeClr>
            </a:solidFill>
            <a:prstDash val="sysDot"/>
          </a:ln>
        </p:spPr>
        <p:txBody>
          <a:bodyPr wrap="square" rtlCol="0">
            <a:spAutoFit/>
          </a:bodyPr>
          <a:p>
            <a:pPr marL="285750" indent="-285750">
              <a:lnSpc>
                <a:spcPct val="90000"/>
              </a:lnSpc>
              <a:buFont typeface="Wingdings" panose="05000000000000000000" charset="0"/>
              <a:buChar char="l"/>
            </a:pPr>
            <a:r>
              <a:rPr lang="en-US" altLang="zh-CN" sz="2800">
                <a:solidFill>
                  <a:schemeClr val="tx1"/>
                </a:solidFill>
                <a:latin typeface="Times New Roman" panose="02020603050405020304" pitchFamily="18" charset="0"/>
                <a:cs typeface="Times New Roman" panose="02020603050405020304" pitchFamily="18" charset="0"/>
              </a:rPr>
              <a:t>loved my cat</a:t>
            </a:r>
            <a:endParaRPr lang="en-US" altLang="zh-CN" sz="2800">
              <a:solidFill>
                <a:schemeClr val="tx1"/>
              </a:solidFill>
              <a:latin typeface="Times New Roman" panose="02020603050405020304" pitchFamily="18" charset="0"/>
              <a:cs typeface="Times New Roman" panose="02020603050405020304" pitchFamily="18" charset="0"/>
            </a:endParaRPr>
          </a:p>
          <a:p>
            <a:pPr marL="285750" indent="-285750">
              <a:lnSpc>
                <a:spcPct val="90000"/>
              </a:lnSpc>
              <a:buFont typeface="Wingdings" panose="05000000000000000000" charset="0"/>
              <a:buChar char="l"/>
            </a:pPr>
            <a:r>
              <a:rPr lang="en-US" altLang="zh-CN" sz="2800">
                <a:solidFill>
                  <a:schemeClr val="tx1"/>
                </a:solidFill>
                <a:latin typeface="Times New Roman" panose="02020603050405020304" pitchFamily="18" charset="0"/>
                <a:cs typeface="Times New Roman" panose="02020603050405020304" pitchFamily="18" charset="0"/>
              </a:rPr>
              <a:t>felt heart-borken, sad at the disappearance of my cat </a:t>
            </a:r>
            <a:endParaRPr lang="en-US" altLang="zh-CN" sz="2800">
              <a:solidFill>
                <a:schemeClr val="tx1"/>
              </a:solidFill>
              <a:latin typeface="Times New Roman" panose="02020603050405020304" pitchFamily="18" charset="0"/>
              <a:cs typeface="Times New Roman" panose="02020603050405020304" pitchFamily="18" charset="0"/>
            </a:endParaRPr>
          </a:p>
          <a:p>
            <a:pPr marL="285750" indent="-285750">
              <a:lnSpc>
                <a:spcPct val="90000"/>
              </a:lnSpc>
              <a:buFont typeface="Wingdings" panose="05000000000000000000" charset="0"/>
              <a:buChar char="l"/>
            </a:pPr>
            <a:r>
              <a:rPr lang="en-US" altLang="zh-CN" sz="2800">
                <a:solidFill>
                  <a:schemeClr val="tx1"/>
                </a:solidFill>
                <a:latin typeface="Times New Roman" panose="02020603050405020304" pitchFamily="18" charset="0"/>
                <a:cs typeface="Times New Roman" panose="02020603050405020304" pitchFamily="18" charset="0"/>
              </a:rPr>
              <a:t>kept searching for it</a:t>
            </a:r>
            <a:endParaRPr lang="en-US" altLang="zh-CN" sz="2800">
              <a:solidFill>
                <a:schemeClr val="tx1"/>
              </a:solidFill>
              <a:latin typeface="Times New Roman" panose="02020603050405020304" pitchFamily="18" charset="0"/>
              <a:cs typeface="Times New Roman" panose="02020603050405020304" pitchFamily="18" charset="0"/>
            </a:endParaRPr>
          </a:p>
          <a:p>
            <a:pPr marL="285750" indent="-285750">
              <a:lnSpc>
                <a:spcPct val="90000"/>
              </a:lnSpc>
              <a:buFont typeface="Wingdings" panose="05000000000000000000" charset="0"/>
              <a:buChar char="l"/>
            </a:pPr>
            <a:r>
              <a:rPr lang="en-US" altLang="zh-CN" sz="2800">
                <a:solidFill>
                  <a:schemeClr val="tx1"/>
                </a:solidFill>
                <a:latin typeface="Times New Roman" panose="02020603050405020304" pitchFamily="18" charset="0"/>
                <a:cs typeface="Times New Roman" panose="02020603050405020304" pitchFamily="18" charset="0"/>
              </a:rPr>
              <a:t>looked forward to finding it.</a:t>
            </a:r>
            <a:endParaRPr lang="en-US" altLang="zh-CN" sz="2800">
              <a:solidFill>
                <a:schemeClr val="tx1"/>
              </a:solidFill>
              <a:latin typeface="Times New Roman" panose="02020603050405020304" pitchFamily="18" charset="0"/>
              <a:cs typeface="Times New Roman" panose="02020603050405020304" pitchFamily="18" charset="0"/>
            </a:endParaRPr>
          </a:p>
        </p:txBody>
      </p:sp>
      <p:sp>
        <p:nvSpPr>
          <p:cNvPr id="9" name="文本框 8"/>
          <p:cNvSpPr txBox="1"/>
          <p:nvPr/>
        </p:nvSpPr>
        <p:spPr>
          <a:xfrm>
            <a:off x="3917315" y="3307080"/>
            <a:ext cx="6938010" cy="1640205"/>
          </a:xfrm>
          <a:prstGeom prst="rect">
            <a:avLst/>
          </a:prstGeom>
          <a:noFill/>
          <a:ln w="28575" cmpd="sng">
            <a:solidFill>
              <a:schemeClr val="accent1">
                <a:shade val="50000"/>
              </a:schemeClr>
            </a:solidFill>
            <a:prstDash val="sysDot"/>
          </a:ln>
        </p:spPr>
        <p:txBody>
          <a:bodyPr wrap="square" rtlCol="0">
            <a:spAutoFit/>
          </a:bodyPr>
          <a:p>
            <a:pPr marL="285750" indent="-285750">
              <a:lnSpc>
                <a:spcPct val="90000"/>
              </a:lnSpc>
              <a:buFont typeface="Wingdings" panose="05000000000000000000" charset="0"/>
              <a:buChar char="l"/>
            </a:pPr>
            <a:r>
              <a:rPr lang="en-US" altLang="zh-CN" sz="2800">
                <a:solidFill>
                  <a:schemeClr val="tx1"/>
                </a:solidFill>
                <a:latin typeface="Times New Roman" panose="02020603050405020304" pitchFamily="18" charset="0"/>
                <a:cs typeface="Times New Roman" panose="02020603050405020304" pitchFamily="18" charset="0"/>
              </a:rPr>
              <a:t> a white fur cat</a:t>
            </a:r>
            <a:endParaRPr lang="en-US" altLang="zh-CN" sz="2800">
              <a:solidFill>
                <a:schemeClr val="tx1"/>
              </a:solidFill>
              <a:latin typeface="Times New Roman" panose="02020603050405020304" pitchFamily="18" charset="0"/>
              <a:cs typeface="Times New Roman" panose="02020603050405020304" pitchFamily="18" charset="0"/>
            </a:endParaRPr>
          </a:p>
          <a:p>
            <a:pPr marL="285750" indent="-285750">
              <a:lnSpc>
                <a:spcPct val="90000"/>
              </a:lnSpc>
              <a:buFont typeface="Wingdings" panose="05000000000000000000" charset="0"/>
              <a:buChar char="l"/>
            </a:pPr>
            <a:r>
              <a:rPr lang="en-US" altLang="zh-CN" sz="2800">
                <a:solidFill>
                  <a:schemeClr val="tx1"/>
                </a:solidFill>
                <a:latin typeface="Times New Roman" panose="02020603050405020304" pitchFamily="18" charset="0"/>
                <a:cs typeface="Times New Roman" panose="02020603050405020304" pitchFamily="18" charset="0"/>
              </a:rPr>
              <a:t>loved and taken good care of by me</a:t>
            </a:r>
            <a:endParaRPr lang="en-US" altLang="zh-CN" sz="2800">
              <a:solidFill>
                <a:schemeClr val="tx1"/>
              </a:solidFill>
              <a:latin typeface="Times New Roman" panose="02020603050405020304" pitchFamily="18" charset="0"/>
              <a:cs typeface="Times New Roman" panose="02020603050405020304" pitchFamily="18" charset="0"/>
            </a:endParaRPr>
          </a:p>
          <a:p>
            <a:pPr marL="285750" indent="-285750">
              <a:lnSpc>
                <a:spcPct val="90000"/>
              </a:lnSpc>
              <a:buFont typeface="Wingdings" panose="05000000000000000000" charset="0"/>
              <a:buChar char="l"/>
            </a:pPr>
            <a:r>
              <a:rPr lang="en-US" altLang="zh-CN" sz="2800">
                <a:solidFill>
                  <a:schemeClr val="tx1"/>
                </a:solidFill>
                <a:latin typeface="Times New Roman" panose="02020603050405020304" pitchFamily="18" charset="0"/>
                <a:cs typeface="Times New Roman" panose="02020603050405020304" pitchFamily="18" charset="0"/>
              </a:rPr>
              <a:t>indoor cat, not having </a:t>
            </a:r>
            <a:r>
              <a:rPr lang="en-US" altLang="zh-CN" sz="2800">
                <a:solidFill>
                  <a:srgbClr val="FF0000"/>
                </a:solidFill>
                <a:latin typeface="Times New Roman" panose="02020603050405020304" pitchFamily="18" charset="0"/>
                <a:cs typeface="Times New Roman" panose="02020603050405020304" pitchFamily="18" charset="0"/>
              </a:rPr>
              <a:t>“street smarts</a:t>
            </a:r>
            <a:r>
              <a:rPr lang="en-US" altLang="zh-CN" sz="2800">
                <a:solidFill>
                  <a:schemeClr val="tx1"/>
                </a:solidFill>
                <a:latin typeface="Times New Roman" panose="02020603050405020304" pitchFamily="18" charset="0"/>
                <a:cs typeface="Times New Roman" panose="02020603050405020304" pitchFamily="18" charset="0"/>
              </a:rPr>
              <a:t>”</a:t>
            </a:r>
            <a:endParaRPr lang="en-US" altLang="zh-CN" sz="2800">
              <a:solidFill>
                <a:schemeClr val="tx1"/>
              </a:solidFill>
              <a:latin typeface="Times New Roman" panose="02020603050405020304" pitchFamily="18" charset="0"/>
              <a:cs typeface="Times New Roman" panose="02020603050405020304" pitchFamily="18" charset="0"/>
            </a:endParaRPr>
          </a:p>
          <a:p>
            <a:pPr indent="0">
              <a:lnSpc>
                <a:spcPct val="90000"/>
              </a:lnSpc>
              <a:buFont typeface="Wingdings" panose="05000000000000000000" charset="0"/>
              <a:buNone/>
            </a:pPr>
            <a:endParaRPr lang="en-US" altLang="zh-CN" sz="2800">
              <a:solidFill>
                <a:schemeClr val="tx1"/>
              </a:solidFill>
              <a:latin typeface="Times New Roman" panose="02020603050405020304" pitchFamily="18" charset="0"/>
              <a:cs typeface="Times New Roman" panose="02020603050405020304" pitchFamily="18" charset="0"/>
            </a:endParaRPr>
          </a:p>
        </p:txBody>
      </p:sp>
      <p:sp>
        <p:nvSpPr>
          <p:cNvPr id="11" name="文本框 10"/>
          <p:cNvSpPr txBox="1"/>
          <p:nvPr/>
        </p:nvSpPr>
        <p:spPr>
          <a:xfrm>
            <a:off x="1134745" y="1127760"/>
            <a:ext cx="747395" cy="583565"/>
          </a:xfrm>
          <a:prstGeom prst="rect">
            <a:avLst/>
          </a:prstGeom>
          <a:noFill/>
        </p:spPr>
        <p:txBody>
          <a:bodyPr wrap="none" rtlCol="0">
            <a:spAutoFit/>
          </a:bodyPr>
          <a:p>
            <a:pPr algn="l"/>
            <a:r>
              <a:rPr lang="en-US" altLang="zh-CN" sz="3200" b="1">
                <a:latin typeface="Times New Roman" panose="02020603050405020304" pitchFamily="18" charset="0"/>
                <a:cs typeface="Times New Roman" panose="02020603050405020304" pitchFamily="18" charset="0"/>
                <a:sym typeface="+mn-ea"/>
              </a:rPr>
              <a:t>“I”</a:t>
            </a:r>
            <a:endParaRPr lang="en-US" altLang="zh-CN" sz="3200" b="1">
              <a:latin typeface="Times New Roman" panose="02020603050405020304" pitchFamily="18" charset="0"/>
              <a:cs typeface="Times New Roman" panose="02020603050405020304" pitchFamily="18" charset="0"/>
            </a:endParaRPr>
          </a:p>
        </p:txBody>
      </p:sp>
      <p:sp>
        <p:nvSpPr>
          <p:cNvPr id="12" name="文本框 11"/>
          <p:cNvSpPr txBox="1"/>
          <p:nvPr/>
        </p:nvSpPr>
        <p:spPr>
          <a:xfrm>
            <a:off x="1180465" y="5659755"/>
            <a:ext cx="701675" cy="583565"/>
          </a:xfrm>
          <a:prstGeom prst="rect">
            <a:avLst/>
          </a:prstGeom>
          <a:noFill/>
        </p:spPr>
        <p:txBody>
          <a:bodyPr wrap="none" rtlCol="0">
            <a:spAutoFit/>
          </a:bodyPr>
          <a:p>
            <a:pPr algn="l"/>
            <a:r>
              <a:rPr lang="en-US" altLang="zh-CN" sz="3200" b="1">
                <a:latin typeface="Times New Roman" panose="02020603050405020304" pitchFamily="18" charset="0"/>
                <a:cs typeface="Times New Roman" panose="02020603050405020304" pitchFamily="18" charset="0"/>
                <a:sym typeface="+mn-ea"/>
              </a:rPr>
              <a:t>cat</a:t>
            </a:r>
            <a:endParaRPr lang="en-US" altLang="zh-CN" sz="3200" b="1">
              <a:latin typeface="Times New Roman" panose="02020603050405020304" pitchFamily="18" charset="0"/>
              <a:cs typeface="Times New Roman" panose="02020603050405020304" pitchFamily="18" charset="0"/>
            </a:endParaRPr>
          </a:p>
        </p:txBody>
      </p:sp>
      <p:pic>
        <p:nvPicPr>
          <p:cNvPr id="15" name="图片 14"/>
          <p:cNvPicPr>
            <a:picLocks noChangeAspect="1"/>
          </p:cNvPicPr>
          <p:nvPr/>
        </p:nvPicPr>
        <p:blipFill>
          <a:blip r:embed="rId2"/>
          <a:srcRect t="8886" b="4030"/>
          <a:stretch>
            <a:fillRect/>
          </a:stretch>
        </p:blipFill>
        <p:spPr>
          <a:xfrm>
            <a:off x="0" y="2703830"/>
            <a:ext cx="3368675" cy="2846705"/>
          </a:xfrm>
          <a:prstGeom prst="ellipse">
            <a:avLst/>
          </a:prstGeom>
        </p:spPr>
      </p:pic>
      <p:sp>
        <p:nvSpPr>
          <p:cNvPr id="17" name="文本框 16"/>
          <p:cNvSpPr txBox="1"/>
          <p:nvPr/>
        </p:nvSpPr>
        <p:spPr>
          <a:xfrm>
            <a:off x="1805940" y="4920615"/>
            <a:ext cx="10386060" cy="1814830"/>
          </a:xfrm>
          <a:prstGeom prst="rect">
            <a:avLst/>
          </a:prstGeom>
          <a:solidFill>
            <a:schemeClr val="accent4">
              <a:lumMod val="20000"/>
              <a:lumOff val="80000"/>
            </a:schemeClr>
          </a:solidFill>
        </p:spPr>
        <p:txBody>
          <a:bodyPr wrap="square" rtlCol="0" anchor="t">
            <a:spAutoFit/>
          </a:bodyPr>
          <a:p>
            <a:r>
              <a:rPr lang="en-US" altLang="zh-CN" sz="2800" b="1">
                <a:solidFill>
                  <a:srgbClr val="FF0000"/>
                </a:solidFill>
              </a:rPr>
              <a:t>Implied information</a:t>
            </a:r>
            <a:r>
              <a:rPr lang="en-US" altLang="zh-CN" sz="2800">
                <a:solidFill>
                  <a:srgbClr val="FF0000"/>
                </a:solidFill>
              </a:rPr>
              <a:t>:  Lacking street smarts was the reason why he got lost and couldn't find the way home.</a:t>
            </a:r>
            <a:endParaRPr lang="en-US" altLang="zh-CN" sz="2800">
              <a:solidFill>
                <a:srgbClr val="FF0000"/>
              </a:solidFill>
            </a:endParaRPr>
          </a:p>
          <a:p>
            <a:r>
              <a:rPr lang="en-US" altLang="zh-CN" sz="2800">
                <a:solidFill>
                  <a:srgbClr val="FF0000"/>
                </a:solidFill>
              </a:rPr>
              <a:t> </a:t>
            </a:r>
            <a:r>
              <a:rPr lang="en-US" altLang="zh-CN" sz="2800" b="1">
                <a:solidFill>
                  <a:srgbClr val="FF0000"/>
                </a:solidFill>
              </a:rPr>
              <a:t>Prediction</a:t>
            </a:r>
            <a:r>
              <a:rPr lang="en-US" altLang="zh-CN" sz="2800">
                <a:solidFill>
                  <a:srgbClr val="FF0000"/>
                </a:solidFill>
              </a:rPr>
              <a:t> : How would I make sure he wouldn't get lost again If I found him? (</a:t>
            </a:r>
            <a:r>
              <a:rPr lang="zh-CN" altLang="en-US" sz="2800">
                <a:solidFill>
                  <a:srgbClr val="FF0000"/>
                </a:solidFill>
              </a:rPr>
              <a:t>也可以在续写中使用</a:t>
            </a:r>
            <a:r>
              <a:rPr lang="en-US" altLang="zh-CN" sz="2800">
                <a:solidFill>
                  <a:srgbClr val="FF0000"/>
                </a:solidFill>
              </a:rPr>
              <a:t>)</a:t>
            </a:r>
            <a:endParaRPr lang="zh-CN" altLang="en-US" sz="2800">
              <a:solidFill>
                <a:srgbClr val="FF0000"/>
              </a:solidFill>
            </a:endParaRPr>
          </a:p>
        </p:txBody>
      </p:sp>
    </p:spTree>
  </p:cSld>
  <p:clrMapOvr>
    <a:masterClrMapping/>
  </p:clrMapOvr>
  <p:transition spd="slow" advTm="200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bldLvl="0" animBg="1"/>
      <p:bldP spid="9" grpId="0" bldLvl="0" animBg="1"/>
      <p:bldP spid="17"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对角圆角矩形 24"/>
          <p:cNvSpPr/>
          <p:nvPr/>
        </p:nvSpPr>
        <p:spPr>
          <a:xfrm>
            <a:off x="8549640" y="1671320"/>
            <a:ext cx="3642360" cy="4989830"/>
          </a:xfrm>
          <a:prstGeom prst="round2DiagRect">
            <a:avLst/>
          </a:prstGeom>
          <a:solidFill>
            <a:srgbClr val="F1C30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3200" b="1" i="0" u="none" strike="noStrike" kern="1200" cap="none" spc="0" normalizeH="0" baseline="0" noProof="1">
                <a:ln>
                  <a:noFill/>
                </a:ln>
                <a:solidFill>
                  <a:schemeClr val="tx1"/>
                </a:solidFill>
                <a:effectLst/>
                <a:uLnTx/>
                <a:uFillTx/>
                <a:latin typeface="Calibri" panose="020F0502020204030204" charset="0"/>
                <a:ea typeface="+mn-ea"/>
                <a:cs typeface="+mn-cs"/>
              </a:rPr>
              <a:t>key words:</a:t>
            </a:r>
            <a:endParaRPr kumimoji="0" lang="en-US" sz="2800" i="0" u="none" strike="noStrike" kern="1200" cap="none" spc="0" normalizeH="0" baseline="0" noProof="1">
              <a:ln>
                <a:noFill/>
              </a:ln>
              <a:solidFill>
                <a:schemeClr val="tx1"/>
              </a:solidFill>
              <a:effectLst/>
              <a:uLnTx/>
              <a:uFillTx/>
              <a:latin typeface="Calibri" panose="020F050202020403020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2800" i="0" u="none" strike="noStrike" kern="1200" cap="none" spc="0" normalizeH="0" baseline="0" noProof="1">
                <a:ln>
                  <a:noFill/>
                </a:ln>
                <a:solidFill>
                  <a:schemeClr val="tx1"/>
                </a:solidFill>
                <a:effectLst/>
                <a:uLnTx/>
                <a:uFillTx/>
                <a:latin typeface="Calibri" panose="020F0502020204030204" charset="0"/>
                <a:ea typeface="+mn-ea"/>
                <a:cs typeface="+mn-cs"/>
                <a:sym typeface="Wingdings 2" panose="05020102010507070707" charset="0"/>
              </a:rPr>
              <a:t> fur</a:t>
            </a:r>
            <a:r>
              <a:rPr kumimoji="0" lang="en-US" sz="2800" i="0" u="none" strike="noStrike" kern="1200" cap="none" spc="0" normalizeH="0" baseline="0" noProof="1">
                <a:ln>
                  <a:noFill/>
                </a:ln>
                <a:solidFill>
                  <a:schemeClr val="tx1"/>
                </a:solidFill>
                <a:effectLst/>
                <a:uLnTx/>
                <a:uFillTx/>
                <a:latin typeface="Calibri" panose="020F0502020204030204" charset="0"/>
                <a:ea typeface="+mn-ea"/>
                <a:cs typeface="+mn-cs"/>
              </a:rPr>
              <a:t>	</a:t>
            </a:r>
            <a:endParaRPr kumimoji="0" lang="en-US" sz="2800" i="0" u="none" strike="noStrike" kern="1200" cap="none" spc="0" normalizeH="0" baseline="0" noProof="1">
              <a:ln>
                <a:noFill/>
              </a:ln>
              <a:solidFill>
                <a:schemeClr val="tx1"/>
              </a:solidFill>
              <a:effectLst/>
              <a:uLnTx/>
              <a:uFillTx/>
              <a:latin typeface="Calibri" panose="020F050202020403020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en-US" sz="2800">
                <a:ln>
                  <a:noFill/>
                </a:ln>
                <a:solidFill>
                  <a:schemeClr val="tx1"/>
                </a:solidFill>
                <a:effectLst/>
                <a:uLnTx/>
                <a:uFillTx/>
                <a:latin typeface="Calibri" panose="020F0502020204030204" charset="0"/>
                <a:sym typeface="Wingdings 2" panose="05020102010507070707" charset="0"/>
              </a:rPr>
              <a:t>white </a:t>
            </a:r>
            <a:endParaRPr kumimoji="0" lang="en-US" sz="2800" i="0" u="none" strike="noStrike" kern="1200" cap="none" spc="0" normalizeH="0" baseline="0" noProof="1">
              <a:ln>
                <a:noFill/>
              </a:ln>
              <a:solidFill>
                <a:schemeClr val="tx1"/>
              </a:solidFill>
              <a:effectLst/>
              <a:uLnTx/>
              <a:uFillTx/>
              <a:latin typeface="Calibri" panose="020F050202020403020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en-US" sz="2800">
                <a:ln>
                  <a:noFill/>
                </a:ln>
                <a:solidFill>
                  <a:schemeClr val="tx1"/>
                </a:solidFill>
                <a:effectLst/>
                <a:uLnTx/>
                <a:uFillTx/>
                <a:latin typeface="Calibri" panose="020F0502020204030204" charset="0"/>
                <a:sym typeface="Wingdings 2" panose="05020102010507070707" charset="0"/>
              </a:rPr>
              <a:t> check</a:t>
            </a:r>
            <a:r>
              <a:rPr kumimoji="0" lang="en-US" sz="2800" i="0" u="none" strike="noStrike" kern="1200" cap="none" spc="0" normalizeH="0" baseline="0" noProof="1">
                <a:ln>
                  <a:noFill/>
                </a:ln>
                <a:solidFill>
                  <a:schemeClr val="tx1"/>
                </a:solidFill>
                <a:effectLst/>
                <a:uLnTx/>
                <a:uFillTx/>
                <a:latin typeface="Calibri" panose="020F0502020204030204" charset="0"/>
                <a:ea typeface="+mn-ea"/>
                <a:cs typeface="+mn-cs"/>
              </a:rPr>
              <a:t>	 </a:t>
            </a:r>
            <a:endParaRPr kumimoji="0" lang="en-US" sz="2800" i="0" u="none" strike="noStrike" kern="1200" cap="none" spc="0" normalizeH="0" baseline="0" noProof="1">
              <a:ln>
                <a:noFill/>
              </a:ln>
              <a:solidFill>
                <a:schemeClr val="tx1"/>
              </a:solidFill>
              <a:effectLst/>
              <a:uLnTx/>
              <a:uFillTx/>
              <a:latin typeface="Calibri" panose="020F050202020403020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en-US" sz="2800">
                <a:ln>
                  <a:noFill/>
                </a:ln>
                <a:solidFill>
                  <a:schemeClr val="tx1"/>
                </a:solidFill>
                <a:effectLst/>
                <a:uLnTx/>
                <a:uFillTx/>
                <a:latin typeface="Calibri" panose="020F0502020204030204" charset="0"/>
                <a:sym typeface="Wingdings 2" panose="05020102010507070707" charset="0"/>
              </a:rPr>
              <a:t> food</a:t>
            </a:r>
            <a:r>
              <a:rPr kumimoji="0" lang="en-US" sz="2800" i="0" u="none" strike="noStrike" kern="1200" cap="none" spc="0" normalizeH="0" baseline="0" noProof="1">
                <a:ln>
                  <a:noFill/>
                </a:ln>
                <a:solidFill>
                  <a:schemeClr val="tx1"/>
                </a:solidFill>
                <a:effectLst/>
                <a:uLnTx/>
                <a:uFillTx/>
                <a:latin typeface="Calibri" panose="020F0502020204030204" charset="0"/>
                <a:ea typeface="+mn-ea"/>
                <a:cs typeface="+mn-cs"/>
              </a:rPr>
              <a:t>	 </a:t>
            </a:r>
            <a:endParaRPr kumimoji="0" lang="en-US" sz="2800" i="0" u="none" strike="noStrike" kern="1200" cap="none" spc="0" normalizeH="0" baseline="0" noProof="1">
              <a:ln>
                <a:noFill/>
              </a:ln>
              <a:solidFill>
                <a:schemeClr val="tx1"/>
              </a:solidFill>
              <a:effectLst/>
              <a:uLnTx/>
              <a:uFillTx/>
              <a:latin typeface="Calibri" panose="020F050202020403020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en-US" sz="2800">
                <a:ln>
                  <a:noFill/>
                </a:ln>
                <a:solidFill>
                  <a:schemeClr val="tx1"/>
                </a:solidFill>
                <a:effectLst/>
                <a:uLnTx/>
                <a:uFillTx/>
                <a:latin typeface="Calibri" panose="020F0502020204030204" charset="0"/>
                <a:sym typeface="Wingdings 2" panose="05020102010507070707" charset="0"/>
              </a:rPr>
              <a:t> bowls</a:t>
            </a:r>
            <a:endParaRPr kumimoji="0" lang="en-US" sz="2800" i="0" u="none" strike="noStrike" kern="1200" cap="none" spc="0" normalizeH="0" baseline="0" noProof="1">
              <a:ln>
                <a:noFill/>
              </a:ln>
              <a:solidFill>
                <a:schemeClr val="tx1"/>
              </a:solidFill>
              <a:effectLst/>
              <a:uLnTx/>
              <a:uFillTx/>
              <a:latin typeface="Calibri" panose="020F050202020403020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en-US" sz="2800">
                <a:ln>
                  <a:noFill/>
                </a:ln>
                <a:solidFill>
                  <a:schemeClr val="tx1"/>
                </a:solidFill>
                <a:effectLst/>
                <a:uLnTx/>
                <a:uFillTx/>
                <a:latin typeface="Calibri" panose="020F0502020204030204" charset="0"/>
                <a:sym typeface="Wingdings 2" panose="05020102010507070707" charset="0"/>
              </a:rPr>
              <a:t> walk</a:t>
            </a:r>
            <a:endParaRPr lang="en-US" sz="2800">
              <a:ln>
                <a:noFill/>
              </a:ln>
              <a:solidFill>
                <a:schemeClr val="tx1"/>
              </a:solidFill>
              <a:effectLst/>
              <a:uLnTx/>
              <a:uFillTx/>
              <a:latin typeface="Calibri" panose="020F0502020204030204" charset="0"/>
              <a:sym typeface="Wingdings 2" panose="05020102010507070707" charset="0"/>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en-US" sz="2800">
                <a:ln>
                  <a:noFill/>
                </a:ln>
                <a:solidFill>
                  <a:schemeClr val="tx1"/>
                </a:solidFill>
                <a:effectLst/>
                <a:uLnTx/>
                <a:uFillTx/>
                <a:latin typeface="Calibri" panose="020F0502020204030204" charset="0"/>
                <a:sym typeface="Wingdings 2" panose="05020102010507070707" charset="0"/>
              </a:rPr>
              <a:t> work</a:t>
            </a:r>
            <a:endParaRPr lang="en-US" sz="2800">
              <a:ln>
                <a:noFill/>
              </a:ln>
              <a:solidFill>
                <a:schemeClr val="tx1"/>
              </a:solidFill>
              <a:effectLst/>
              <a:uLnTx/>
              <a:uFillTx/>
              <a:latin typeface="Calibri" panose="020F0502020204030204" charset="0"/>
              <a:sym typeface="Wingdings 2" panose="05020102010507070707" charset="0"/>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en-US" sz="2800">
                <a:ln>
                  <a:noFill/>
                </a:ln>
                <a:solidFill>
                  <a:schemeClr val="tx1"/>
                </a:solidFill>
                <a:effectLst/>
                <a:uLnTx/>
                <a:uFillTx/>
                <a:latin typeface="Calibri" panose="020F0502020204030204" charset="0"/>
                <a:sym typeface="Wingdings 2" panose="05020102010507070707" charset="0"/>
              </a:rPr>
              <a:t> bus</a:t>
            </a:r>
            <a:endParaRPr lang="en-US" sz="2800">
              <a:ln>
                <a:noFill/>
              </a:ln>
              <a:solidFill>
                <a:schemeClr val="tx1"/>
              </a:solidFill>
              <a:effectLst/>
              <a:uLnTx/>
              <a:uFillTx/>
              <a:latin typeface="Calibri" panose="020F0502020204030204" charset="0"/>
              <a:sym typeface="Wingdings 2" panose="05020102010507070707" charset="0"/>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en-US" sz="2800">
                <a:ln>
                  <a:noFill/>
                </a:ln>
                <a:solidFill>
                  <a:schemeClr val="tx1"/>
                </a:solidFill>
                <a:effectLst/>
                <a:uLnTx/>
                <a:uFillTx/>
                <a:latin typeface="Calibri" panose="020F0502020204030204" charset="0"/>
                <a:sym typeface="Wingdings 2" panose="05020102010507070707" charset="0"/>
              </a:rPr>
              <a:t>  decide</a:t>
            </a:r>
            <a:endParaRPr kumimoji="0" lang="en-US" sz="2800" i="0" u="none" strike="noStrike" kern="1200" cap="none" spc="0" normalizeH="0" baseline="0" noProof="1">
              <a:ln>
                <a:noFill/>
              </a:ln>
              <a:solidFill>
                <a:schemeClr val="tx1"/>
              </a:solidFill>
              <a:effectLst/>
              <a:uLnTx/>
              <a:uFillTx/>
              <a:latin typeface="Calibri" panose="020F0502020204030204" charset="0"/>
              <a:ea typeface="+mn-ea"/>
              <a:cs typeface="+mn-cs"/>
              <a:sym typeface="Wingdings 2" panose="05020102010507070707" charset="0"/>
            </a:endParaRPr>
          </a:p>
        </p:txBody>
      </p:sp>
      <p:sp>
        <p:nvSpPr>
          <p:cNvPr id="3" name="圆角矩形 2"/>
          <p:cNvSpPr/>
          <p:nvPr/>
        </p:nvSpPr>
        <p:spPr>
          <a:xfrm>
            <a:off x="360680" y="274955"/>
            <a:ext cx="3436620" cy="641985"/>
          </a:xfrm>
          <a:prstGeom prst="roundRect">
            <a:avLst/>
          </a:prstGeom>
          <a:solidFill>
            <a:srgbClr val="C11E2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l" fontAlgn="base"/>
            <a:r>
              <a:rPr lang="en-US" sz="3200" strike="noStrike" noProof="1">
                <a:latin typeface="Cambria" panose="02040503050406030204" charset="0"/>
                <a:cs typeface="Cambria" panose="02040503050406030204" charset="0"/>
              </a:rPr>
              <a:t>Design the plot</a:t>
            </a:r>
            <a:endParaRPr lang="en-US" sz="3200" strike="noStrike" noProof="1">
              <a:latin typeface="Cambria" panose="02040503050406030204" charset="0"/>
              <a:cs typeface="Cambria" panose="02040503050406030204" charset="0"/>
            </a:endParaRPr>
          </a:p>
        </p:txBody>
      </p:sp>
      <p:sp>
        <p:nvSpPr>
          <p:cNvPr id="4" name="文本框 3"/>
          <p:cNvSpPr txBox="1"/>
          <p:nvPr/>
        </p:nvSpPr>
        <p:spPr>
          <a:xfrm>
            <a:off x="360680" y="1185545"/>
            <a:ext cx="11431905" cy="3969385"/>
          </a:xfrm>
          <a:prstGeom prst="rect">
            <a:avLst/>
          </a:prstGeom>
          <a:noFill/>
          <a:ln w="38100">
            <a:noFill/>
            <a:prstDash val="dash"/>
          </a:ln>
        </p:spPr>
        <p:txBody>
          <a:bodyPr wrap="square" rtlCol="0">
            <a:spAutoFit/>
          </a:bodyPr>
          <a:p>
            <a:r>
              <a:rPr lang="en-US" altLang="zh-CN" sz="2800">
                <a:latin typeface="Times New Roman" panose="02020603050405020304" pitchFamily="18" charset="0"/>
                <a:cs typeface="Times New Roman" panose="02020603050405020304" pitchFamily="18" charset="0"/>
              </a:rPr>
              <a:t>Para.1 I continued to walk for another twenty minutes.________________   </a:t>
            </a:r>
            <a:endParaRPr lang="en-US" altLang="zh-CN" sz="2800">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r>
              <a:rPr lang="en-US" altLang="zh-CN" sz="2800">
                <a:latin typeface="Times New Roman" panose="02020603050405020304" pitchFamily="18" charset="0"/>
                <a:cs typeface="Times New Roman" panose="02020603050405020304" pitchFamily="18" charset="0"/>
              </a:rPr>
              <a:t>Para.2 I turned around and carried him home.</a:t>
            </a:r>
            <a:endParaRPr lang="zh-CN" altLang="en-US" sz="2800">
              <a:latin typeface="Times New Roman" panose="02020603050405020304" pitchFamily="18" charset="0"/>
              <a:cs typeface="Times New Roman" panose="02020603050405020304" pitchFamily="18" charset="0"/>
            </a:endParaRPr>
          </a:p>
        </p:txBody>
      </p:sp>
      <p:sp>
        <p:nvSpPr>
          <p:cNvPr id="5" name="椭圆 4"/>
          <p:cNvSpPr/>
          <p:nvPr/>
        </p:nvSpPr>
        <p:spPr>
          <a:xfrm>
            <a:off x="5966460" y="4704080"/>
            <a:ext cx="888365" cy="412115"/>
          </a:xfrm>
          <a:prstGeom prst="ellipse">
            <a:avLst/>
          </a:prstGeom>
          <a:noFill/>
          <a:ln w="285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TextBox 7"/>
          <p:cNvSpPr txBox="1"/>
          <p:nvPr/>
        </p:nvSpPr>
        <p:spPr>
          <a:xfrm>
            <a:off x="784860" y="1671320"/>
            <a:ext cx="6247765" cy="2676525"/>
          </a:xfrm>
          <a:prstGeom prst="rect">
            <a:avLst/>
          </a:prstGeom>
          <a:solidFill>
            <a:srgbClr val="92D050">
              <a:alpha val="35000"/>
            </a:srgbClr>
          </a:solidFill>
          <a:ln>
            <a:solidFill>
              <a:srgbClr val="00B050"/>
            </a:solidFill>
          </a:ln>
        </p:spPr>
        <p:txBody>
          <a:bodyPr wrap="square" rtlCol="0">
            <a:spAutoFit/>
          </a:bodyPr>
          <a:p>
            <a:r>
              <a:rPr lang="en-US" altLang="zh-CN" sz="2800" b="1" dirty="0">
                <a:solidFill>
                  <a:srgbClr val="FF0000"/>
                </a:solidFill>
              </a:rPr>
              <a:t>1. What did I see /hear? </a:t>
            </a:r>
            <a:endParaRPr lang="en-US" altLang="zh-CN" sz="2800" b="1" dirty="0">
              <a:solidFill>
                <a:srgbClr val="FF0000"/>
              </a:solidFill>
            </a:endParaRPr>
          </a:p>
          <a:p>
            <a:r>
              <a:rPr lang="en-US" altLang="zh-CN" sz="2800" b="1" dirty="0">
                <a:solidFill>
                  <a:srgbClr val="FF0000"/>
                </a:solidFill>
              </a:rPr>
              <a:t>   What was the cat like/doing?</a:t>
            </a:r>
            <a:endParaRPr lang="en-US" altLang="zh-CN" sz="2800" b="1" dirty="0">
              <a:solidFill>
                <a:srgbClr val="FF0000"/>
              </a:solidFill>
            </a:endParaRPr>
          </a:p>
          <a:p>
            <a:r>
              <a:rPr lang="en-US" altLang="zh-CN" sz="2800" b="1" dirty="0">
                <a:solidFill>
                  <a:srgbClr val="FF0000"/>
                </a:solidFill>
              </a:rPr>
              <a:t>2. What did I do?</a:t>
            </a:r>
            <a:endParaRPr lang="en-US" altLang="zh-CN" sz="2800" b="1" dirty="0">
              <a:solidFill>
                <a:srgbClr val="FF0000"/>
              </a:solidFill>
            </a:endParaRPr>
          </a:p>
          <a:p>
            <a:r>
              <a:rPr lang="en-US" altLang="zh-CN" sz="2800" b="1" dirty="0">
                <a:solidFill>
                  <a:srgbClr val="FF0000"/>
                </a:solidFill>
              </a:rPr>
              <a:t>   How did the cat react ?</a:t>
            </a:r>
            <a:endParaRPr lang="en-US" altLang="zh-CN" sz="2800" b="1" dirty="0">
              <a:solidFill>
                <a:srgbClr val="FF0000"/>
              </a:solidFill>
            </a:endParaRPr>
          </a:p>
          <a:p>
            <a:r>
              <a:rPr lang="en-US" altLang="zh-CN" sz="2800" b="1" dirty="0">
                <a:solidFill>
                  <a:srgbClr val="FF0000"/>
                </a:solidFill>
              </a:rPr>
              <a:t>3. How did I feel?</a:t>
            </a:r>
            <a:endParaRPr lang="en-US" altLang="zh-CN" sz="2800" b="1" dirty="0">
              <a:solidFill>
                <a:srgbClr val="FF0000"/>
              </a:solidFill>
            </a:endParaRPr>
          </a:p>
          <a:p>
            <a:r>
              <a:rPr lang="en-US" altLang="zh-CN" sz="2800" b="1" dirty="0">
                <a:solidFill>
                  <a:srgbClr val="FF0000"/>
                </a:solidFill>
              </a:rPr>
              <a:t>4. Did I still go to work that day? </a:t>
            </a:r>
            <a:endParaRPr lang="en-US" altLang="zh-CN" sz="2800" b="1" dirty="0">
              <a:solidFill>
                <a:srgbClr val="FF0000"/>
              </a:solidFill>
            </a:endParaRPr>
          </a:p>
        </p:txBody>
      </p:sp>
      <p:sp>
        <p:nvSpPr>
          <p:cNvPr id="24" name="TextBox 7"/>
          <p:cNvSpPr txBox="1"/>
          <p:nvPr/>
        </p:nvSpPr>
        <p:spPr>
          <a:xfrm>
            <a:off x="360680" y="5116195"/>
            <a:ext cx="7389495" cy="1383665"/>
          </a:xfrm>
          <a:prstGeom prst="rect">
            <a:avLst/>
          </a:prstGeom>
          <a:solidFill>
            <a:srgbClr val="92D050">
              <a:alpha val="35000"/>
            </a:srgbClr>
          </a:solidFill>
          <a:ln>
            <a:solidFill>
              <a:srgbClr val="00B050"/>
            </a:solidFill>
          </a:ln>
        </p:spPr>
        <p:txBody>
          <a:bodyPr wrap="square" rtlCol="0">
            <a:spAutoFit/>
          </a:bodyPr>
          <a:p>
            <a:r>
              <a:rPr lang="en-US" altLang="zh-CN" sz="2800" b="1" dirty="0">
                <a:solidFill>
                  <a:srgbClr val="FF0000"/>
                </a:solidFill>
              </a:rPr>
              <a:t>1. How did the cat react when arriving at home?</a:t>
            </a:r>
            <a:endParaRPr lang="en-US" altLang="zh-CN" sz="2800" b="1" dirty="0">
              <a:solidFill>
                <a:srgbClr val="FF0000"/>
              </a:solidFill>
            </a:endParaRPr>
          </a:p>
          <a:p>
            <a:r>
              <a:rPr lang="en-US" altLang="zh-CN" sz="2800" b="1" dirty="0">
                <a:solidFill>
                  <a:srgbClr val="FF0000"/>
                </a:solidFill>
              </a:rPr>
              <a:t>2. What did we do after arrving home?</a:t>
            </a:r>
            <a:endParaRPr lang="en-US" altLang="zh-CN" sz="2800" b="1" dirty="0">
              <a:solidFill>
                <a:srgbClr val="FF0000"/>
              </a:solidFill>
            </a:endParaRPr>
          </a:p>
          <a:p>
            <a:r>
              <a:rPr lang="en-US" altLang="zh-CN" sz="2800" b="1" dirty="0">
                <a:solidFill>
                  <a:srgbClr val="FF0000"/>
                </a:solidFill>
              </a:rPr>
              <a:t>3. How did I feel having the cat back home?</a:t>
            </a:r>
            <a:endParaRPr lang="en-US" altLang="zh-CN" sz="2800" b="1" dirty="0">
              <a:solidFill>
                <a:srgbClr val="FF0000"/>
              </a:solidFill>
            </a:endParaRPr>
          </a:p>
        </p:txBody>
      </p:sp>
      <p:cxnSp>
        <p:nvCxnSpPr>
          <p:cNvPr id="33" name="直接箭头连接符 32"/>
          <p:cNvCxnSpPr/>
          <p:nvPr/>
        </p:nvCxnSpPr>
        <p:spPr>
          <a:xfrm flipH="1" flipV="1">
            <a:off x="4117340" y="4228465"/>
            <a:ext cx="2169795" cy="50673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2000"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diamond(in)">
                                      <p:cBhvr>
                                        <p:cTn id="17" dur="20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additive="base">
                                        <p:cTn id="22" dur="500" fill="hold"/>
                                        <p:tgtEl>
                                          <p:spTgt spid="21"/>
                                        </p:tgtEl>
                                        <p:attrNameLst>
                                          <p:attrName>ppt_x</p:attrName>
                                        </p:attrNameLst>
                                      </p:cBhvr>
                                      <p:tavLst>
                                        <p:tav tm="0">
                                          <p:val>
                                            <p:strVal val="#ppt_x"/>
                                          </p:val>
                                        </p:tav>
                                        <p:tav tm="100000">
                                          <p:val>
                                            <p:strVal val="#ppt_x"/>
                                          </p:val>
                                        </p:tav>
                                      </p:tavLst>
                                    </p:anim>
                                    <p:anim calcmode="lin" valueType="num">
                                      <p:cBhvr additive="base">
                                        <p:cTn id="2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additive="base">
                                        <p:cTn id="28" dur="500" fill="hold"/>
                                        <p:tgtEl>
                                          <p:spTgt spid="24"/>
                                        </p:tgtEl>
                                        <p:attrNameLst>
                                          <p:attrName>ppt_x</p:attrName>
                                        </p:attrNameLst>
                                      </p:cBhvr>
                                      <p:tavLst>
                                        <p:tav tm="0">
                                          <p:val>
                                            <p:strVal val="#ppt_x"/>
                                          </p:val>
                                        </p:tav>
                                        <p:tav tm="100000">
                                          <p:val>
                                            <p:strVal val="#ppt_x"/>
                                          </p:val>
                                        </p:tav>
                                      </p:tavLst>
                                    </p:anim>
                                    <p:anim calcmode="lin" valueType="num">
                                      <p:cBhvr additive="base">
                                        <p:cTn id="29"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500" fill="hold">
                                          <p:stCondLst>
                                            <p:cond delay="0"/>
                                          </p:stCondLst>
                                        </p:cTn>
                                        <p:tgtEl>
                                          <p:spTgt spid="25"/>
                                        </p:tgtEl>
                                        <p:attrNameLst>
                                          <p:attrName>style.visibility</p:attrName>
                                        </p:attrNameLst>
                                      </p:cBhvr>
                                      <p:to>
                                        <p:strVal val="visible"/>
                                      </p:to>
                                    </p:set>
                                    <p:animEffect transition="in" filter="wipe(left)">
                                      <p:cBhvr>
                                        <p:cTn id="3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21" grpId="0" bldLvl="0" animBg="1"/>
      <p:bldP spid="24" grpId="0" bldLvl="0" animBg="1"/>
      <p:bldP spid="25"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60680" y="916940"/>
            <a:ext cx="11431905" cy="4831080"/>
          </a:xfrm>
          <a:prstGeom prst="rect">
            <a:avLst/>
          </a:prstGeom>
          <a:noFill/>
          <a:ln w="38100">
            <a:noFill/>
            <a:prstDash val="dash"/>
          </a:ln>
        </p:spPr>
        <p:txBody>
          <a:bodyPr wrap="square" rtlCol="0">
            <a:spAutoFit/>
          </a:bodyPr>
          <a:p>
            <a:r>
              <a:rPr lang="en-US" altLang="zh-CN" sz="2800">
                <a:latin typeface="Times New Roman" panose="02020603050405020304" pitchFamily="18" charset="0"/>
                <a:cs typeface="Times New Roman" panose="02020603050405020304" pitchFamily="18" charset="0"/>
              </a:rPr>
              <a:t>Para.1 I continued to walk for another twenty minutes.________________   </a:t>
            </a:r>
            <a:endParaRPr lang="en-US" altLang="zh-CN" sz="2800">
              <a:latin typeface="Times New Roman" panose="02020603050405020304" pitchFamily="18" charset="0"/>
              <a:cs typeface="Times New Roman" panose="02020603050405020304" pitchFamily="18" charset="0"/>
            </a:endParaRPr>
          </a:p>
          <a:p>
            <a:r>
              <a:rPr lang="en-US" altLang="zh-CN" sz="2800" b="1">
                <a:solidFill>
                  <a:srgbClr val="00B050"/>
                </a:solidFill>
                <a:latin typeface="Times New Roman" panose="02020603050405020304" pitchFamily="18" charset="0"/>
                <a:cs typeface="Times New Roman" panose="02020603050405020304" pitchFamily="18" charset="0"/>
              </a:rPr>
              <a:t>1. What did I see /hear? </a:t>
            </a:r>
            <a:r>
              <a:rPr lang="zh-CN" altLang="en-US" sz="2800">
                <a:latin typeface="Times New Roman" panose="02020603050405020304" pitchFamily="18" charset="0"/>
                <a:cs typeface="Times New Roman" panose="02020603050405020304" pitchFamily="18" charset="0"/>
              </a:rPr>
              <a:t>　　</a:t>
            </a:r>
            <a:endParaRPr lang="en-US" altLang="zh-CN" sz="2800" b="1">
              <a:solidFill>
                <a:srgbClr val="00B050"/>
              </a:solidFill>
              <a:latin typeface="Times New Roman" panose="02020603050405020304" pitchFamily="18" charset="0"/>
              <a:cs typeface="Times New Roman" panose="02020603050405020304" pitchFamily="18" charset="0"/>
            </a:endParaRPr>
          </a:p>
          <a:p>
            <a:r>
              <a:rPr lang="en-US" altLang="zh-CN" sz="2800">
                <a:latin typeface="Times New Roman" panose="02020603050405020304" pitchFamily="18" charset="0"/>
                <a:cs typeface="Times New Roman" panose="02020603050405020304" pitchFamily="18" charset="0"/>
              </a:rPr>
              <a:t> </a:t>
            </a:r>
            <a:endParaRPr lang="en-US" altLang="zh-CN" sz="2800" b="1">
              <a:solidFill>
                <a:srgbClr val="00B050"/>
              </a:solidFill>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endParaRPr lang="en-US" altLang="zh-CN" sz="2800">
              <a:latin typeface="Times New Roman" panose="02020603050405020304" pitchFamily="18" charset="0"/>
              <a:cs typeface="Times New Roman" panose="02020603050405020304" pitchFamily="18" charset="0"/>
            </a:endParaRPr>
          </a:p>
          <a:p>
            <a:endParaRPr lang="zh-CN" altLang="en-US" sz="2800">
              <a:latin typeface="Times New Roman" panose="02020603050405020304" pitchFamily="18" charset="0"/>
              <a:cs typeface="Times New Roman" panose="02020603050405020304" pitchFamily="18" charset="0"/>
            </a:endParaRPr>
          </a:p>
        </p:txBody>
      </p:sp>
      <p:sp>
        <p:nvSpPr>
          <p:cNvPr id="3" name="圆角矩形 2"/>
          <p:cNvSpPr/>
          <p:nvPr/>
        </p:nvSpPr>
        <p:spPr>
          <a:xfrm>
            <a:off x="360680" y="274955"/>
            <a:ext cx="3436620" cy="641985"/>
          </a:xfrm>
          <a:prstGeom prst="roundRect">
            <a:avLst/>
          </a:prstGeom>
          <a:solidFill>
            <a:srgbClr val="C11E2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l" fontAlgn="base"/>
            <a:r>
              <a:rPr lang="en-US" sz="3200" strike="noStrike" noProof="1">
                <a:latin typeface="Cambria" panose="02040503050406030204" charset="0"/>
                <a:cs typeface="Cambria" panose="02040503050406030204" charset="0"/>
              </a:rPr>
              <a:t>Design the plot</a:t>
            </a:r>
            <a:endParaRPr lang="en-US" sz="3200" strike="noStrike" noProof="1">
              <a:latin typeface="Cambria" panose="02040503050406030204" charset="0"/>
              <a:cs typeface="Cambria" panose="02040503050406030204" charset="0"/>
            </a:endParaRPr>
          </a:p>
        </p:txBody>
      </p:sp>
      <p:sp>
        <p:nvSpPr>
          <p:cNvPr id="12" name="文本框 11"/>
          <p:cNvSpPr txBox="1"/>
          <p:nvPr/>
        </p:nvSpPr>
        <p:spPr>
          <a:xfrm>
            <a:off x="360680" y="1972310"/>
            <a:ext cx="6554470" cy="2306955"/>
          </a:xfrm>
          <a:prstGeom prst="rect">
            <a:avLst/>
          </a:prstGeom>
          <a:noFill/>
        </p:spPr>
        <p:txBody>
          <a:bodyPr wrap="square" rtlCol="0">
            <a:spAutoFit/>
          </a:bodyPr>
          <a:p>
            <a:pPr marL="342900" indent="-342900" algn="l">
              <a:buFont typeface="Wingdings" panose="05000000000000000000" charset="0"/>
              <a:buChar char="p"/>
            </a:pPr>
            <a:r>
              <a:rPr lang="en-US"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I caught sight of a white cat.</a:t>
            </a:r>
            <a:endPar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342900" algn="l">
              <a:buFont typeface="Wingdings" panose="05000000000000000000" charset="0"/>
              <a:buChar char="p"/>
            </a:pPr>
            <a:r>
              <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A cat came into sight.</a:t>
            </a:r>
            <a:endPar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342900" algn="l">
              <a:buFont typeface="Wingdings" panose="05000000000000000000" charset="0"/>
              <a:buChar char="p"/>
            </a:pPr>
            <a:r>
              <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A faint meow of a cat </a:t>
            </a:r>
            <a:endPar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indent="0" algn="l">
              <a:buFont typeface="Wingdings" panose="05000000000000000000" charset="0"/>
              <a:buNone/>
            </a:pPr>
            <a:r>
              <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    came into my ears</a:t>
            </a:r>
            <a:endPar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342900" algn="l">
              <a:buFont typeface="Wingdings" panose="05000000000000000000" charset="0"/>
              <a:buChar char="p"/>
            </a:pPr>
            <a:endPar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6" name="文本框 5"/>
          <p:cNvSpPr txBox="1"/>
          <p:nvPr/>
        </p:nvSpPr>
        <p:spPr>
          <a:xfrm>
            <a:off x="139700" y="3848735"/>
            <a:ext cx="2700655" cy="521970"/>
          </a:xfrm>
          <a:prstGeom prst="rect">
            <a:avLst/>
          </a:prstGeom>
          <a:noFill/>
        </p:spPr>
        <p:txBody>
          <a:bodyPr wrap="none" rtlCol="0">
            <a:spAutoFit/>
          </a:bodyPr>
          <a:p>
            <a:pPr algn="l"/>
            <a:r>
              <a:rPr lang="en-US" altLang="zh-CN" sz="2800" b="1" dirty="0">
                <a:solidFill>
                  <a:srgbClr val="00B050"/>
                </a:solidFill>
                <a:sym typeface="+mn-ea"/>
              </a:rPr>
              <a:t>3. What did I do?</a:t>
            </a:r>
            <a:endParaRPr lang="en-US" altLang="zh-CN" sz="2800" b="1" dirty="0">
              <a:solidFill>
                <a:srgbClr val="00B05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7" name="文本框 6"/>
          <p:cNvSpPr txBox="1"/>
          <p:nvPr/>
        </p:nvSpPr>
        <p:spPr>
          <a:xfrm>
            <a:off x="360680" y="4370705"/>
            <a:ext cx="10682605" cy="3291840"/>
          </a:xfrm>
          <a:prstGeom prst="rect">
            <a:avLst/>
          </a:prstGeom>
          <a:noFill/>
        </p:spPr>
        <p:txBody>
          <a:bodyPr wrap="square" rtlCol="0">
            <a:spAutoFit/>
          </a:bodyPr>
          <a:p>
            <a:pPr marL="342900" indent="-342900" algn="l">
              <a:buFont typeface="Wingdings" panose="05000000000000000000" charset="0"/>
              <a:buChar char="p"/>
            </a:pPr>
            <a:r>
              <a:rPr lang="en-US" sz="2800" dirty="0">
                <a:latin typeface="Times New Roman" panose="02020603050405020304" pitchFamily="18" charset="0"/>
                <a:ea typeface="宋体" panose="02010600030101010101" pitchFamily="2" charset="-122"/>
                <a:cs typeface="Times New Roman" panose="02020603050405020304" pitchFamily="18" charset="0"/>
                <a:sym typeface="+mn-ea"/>
              </a:rPr>
              <a:t> walked </a:t>
            </a:r>
            <a:endParaRPr lang="en-US" sz="28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342900" algn="l">
              <a:buFont typeface="Wingdings" panose="05000000000000000000" charset="0"/>
              <a:buChar char="p"/>
            </a:pPr>
            <a:r>
              <a:rPr lang="en-US" sz="2800" dirty="0">
                <a:latin typeface="Times New Roman" panose="02020603050405020304" pitchFamily="18" charset="0"/>
                <a:ea typeface="宋体" panose="02010600030101010101" pitchFamily="2" charset="-122"/>
                <a:cs typeface="Times New Roman" panose="02020603050405020304" pitchFamily="18" charset="0"/>
                <a:sym typeface="+mn-ea"/>
              </a:rPr>
              <a:t>observed</a:t>
            </a:r>
            <a:endParaRPr lang="en-US" sz="28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342900" algn="l">
              <a:buFont typeface="Wingdings" panose="05000000000000000000" charset="0"/>
              <a:buChar char="p"/>
            </a:pPr>
            <a:r>
              <a:rPr lang="en-US" sz="2800" dirty="0">
                <a:latin typeface="Times New Roman" panose="02020603050405020304" pitchFamily="18" charset="0"/>
                <a:ea typeface="宋体" panose="02010600030101010101" pitchFamily="2" charset="-122"/>
                <a:cs typeface="Times New Roman" panose="02020603050405020304" pitchFamily="18" charset="0"/>
                <a:sym typeface="+mn-ea"/>
              </a:rPr>
              <a:t>checked</a:t>
            </a:r>
            <a:endParaRPr lang="en-US" sz="28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342900" algn="l">
              <a:buFont typeface="Wingdings" panose="05000000000000000000" charset="0"/>
              <a:buChar char="p"/>
            </a:pPr>
            <a:r>
              <a:rPr lang="en-US" sz="2800" dirty="0">
                <a:latin typeface="Times New Roman" panose="02020603050405020304" pitchFamily="18" charset="0"/>
                <a:ea typeface="宋体" panose="02010600030101010101" pitchFamily="2" charset="-122"/>
                <a:cs typeface="Times New Roman" panose="02020603050405020304" pitchFamily="18" charset="0"/>
                <a:sym typeface="+mn-ea"/>
              </a:rPr>
              <a:t>called her name</a:t>
            </a:r>
            <a:endParaRPr lang="en-US" sz="28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342900" algn="l">
              <a:buFont typeface="Wingdings" panose="05000000000000000000" charset="0"/>
              <a:buChar char="p"/>
            </a:pPr>
            <a:r>
              <a:rPr lang="en-US" sz="2800" dirty="0">
                <a:latin typeface="Times New Roman" panose="02020603050405020304" pitchFamily="18" charset="0"/>
                <a:ea typeface="宋体" panose="02010600030101010101" pitchFamily="2" charset="-122"/>
                <a:cs typeface="Times New Roman" panose="02020603050405020304" pitchFamily="18" charset="0"/>
                <a:sym typeface="+mn-ea"/>
              </a:rPr>
              <a:t>petted  her</a:t>
            </a:r>
            <a:r>
              <a:rPr lang="en-US" sz="3200" dirty="0">
                <a:latin typeface="Times New Roman" panose="02020603050405020304" pitchFamily="18" charset="0"/>
                <a:ea typeface="宋体" panose="02010600030101010101" pitchFamily="2" charset="-122"/>
                <a:cs typeface="Times New Roman" panose="02020603050405020304" pitchFamily="18" charset="0"/>
                <a:sym typeface="+mn-ea"/>
              </a:rPr>
              <a:t> </a:t>
            </a:r>
            <a:endParaRPr lang="en-US" sz="32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indent="0" algn="l">
              <a:buFont typeface="Wingdings" panose="05000000000000000000" charset="0"/>
              <a:buNone/>
            </a:pPr>
            <a:endParaRPr lang="en-US" sz="32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indent="0" algn="l">
              <a:buFont typeface="Wingdings" panose="05000000000000000000" charset="0"/>
              <a:buNone/>
            </a:pPr>
            <a:endPar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8" name="文本框 7"/>
          <p:cNvSpPr txBox="1"/>
          <p:nvPr/>
        </p:nvSpPr>
        <p:spPr>
          <a:xfrm>
            <a:off x="393065" y="3265170"/>
            <a:ext cx="309880" cy="583565"/>
          </a:xfrm>
          <a:prstGeom prst="rect">
            <a:avLst/>
          </a:prstGeom>
          <a:noFill/>
        </p:spPr>
        <p:txBody>
          <a:bodyPr wrap="none" rtlCol="0">
            <a:spAutoFit/>
          </a:bodyPr>
          <a:p>
            <a:pPr indent="0" algn="l">
              <a:buFont typeface="Wingdings" panose="05000000000000000000" charset="0"/>
              <a:buNone/>
            </a:pPr>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3200" dirty="0">
                <a:latin typeface="Times New Roman" panose="02020603050405020304" pitchFamily="18" charset="0"/>
                <a:ea typeface="宋体" panose="02010600030101010101" pitchFamily="2" charset="-122"/>
                <a:cs typeface="Times New Roman" panose="02020603050405020304" pitchFamily="18" charset="0"/>
                <a:sym typeface="+mn-ea"/>
              </a:rPr>
              <a:t>  </a:t>
            </a:r>
            <a:endParaRPr lang="en-US" altLang="zh-CN" sz="32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9" name="文本框 8"/>
          <p:cNvSpPr txBox="1"/>
          <p:nvPr/>
        </p:nvSpPr>
        <p:spPr>
          <a:xfrm>
            <a:off x="5698490" y="1450340"/>
            <a:ext cx="4404995" cy="521970"/>
          </a:xfrm>
          <a:prstGeom prst="rect">
            <a:avLst/>
          </a:prstGeom>
          <a:noFill/>
        </p:spPr>
        <p:txBody>
          <a:bodyPr wrap="square" rtlCol="0">
            <a:spAutoFit/>
          </a:bodyPr>
          <a:p>
            <a:pPr algn="l"/>
            <a:r>
              <a:rPr lang="en-US" altLang="zh-CN" sz="2800" b="1">
                <a:solidFill>
                  <a:srgbClr val="00B050"/>
                </a:solidFill>
                <a:latin typeface="Times New Roman" panose="02020603050405020304" pitchFamily="18" charset="0"/>
                <a:cs typeface="Times New Roman" panose="02020603050405020304" pitchFamily="18" charset="0"/>
                <a:sym typeface="+mn-ea"/>
              </a:rPr>
              <a:t>2.What was the cat like ?</a:t>
            </a:r>
            <a:endParaRPr lang="en-US" altLang="zh-CN" sz="2800">
              <a:latin typeface="Times New Roman" panose="02020603050405020304" pitchFamily="18" charset="0"/>
              <a:cs typeface="Times New Roman" panose="02020603050405020304" pitchFamily="18" charset="0"/>
            </a:endParaRPr>
          </a:p>
        </p:txBody>
      </p:sp>
      <p:sp>
        <p:nvSpPr>
          <p:cNvPr id="10" name="文本框 9"/>
          <p:cNvSpPr txBox="1"/>
          <p:nvPr/>
        </p:nvSpPr>
        <p:spPr>
          <a:xfrm>
            <a:off x="5698490" y="3943985"/>
            <a:ext cx="6554470" cy="1876425"/>
          </a:xfrm>
          <a:prstGeom prst="rect">
            <a:avLst/>
          </a:prstGeom>
          <a:noFill/>
        </p:spPr>
        <p:txBody>
          <a:bodyPr wrap="square" rtlCol="0">
            <a:spAutoFit/>
          </a:bodyPr>
          <a:p>
            <a:pPr marL="342900" indent="-342900" algn="l">
              <a:buFont typeface="Wingdings" panose="05000000000000000000" charset="0"/>
              <a:buChar char="p"/>
            </a:pPr>
            <a:r>
              <a:rPr lang="en-US"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 meowed/purred (</a:t>
            </a:r>
            <a:r>
              <a:rPr lang="zh-CN" altLang="en-US"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猫叫</a:t>
            </a:r>
            <a:r>
              <a:rPr lang="en-US"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a:t>
            </a:r>
            <a:r>
              <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a:t>
            </a:r>
            <a:endPar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342900" algn="l">
              <a:buFont typeface="Wingdings" panose="05000000000000000000" charset="0"/>
              <a:buChar char="p"/>
            </a:pPr>
            <a:r>
              <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 jumped into my arms</a:t>
            </a:r>
            <a:endPar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342900" algn="l">
              <a:buFont typeface="Wingdings" panose="05000000000000000000" charset="0"/>
              <a:buChar char="p"/>
            </a:pPr>
            <a:r>
              <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pushed his face into mine</a:t>
            </a:r>
            <a:endPar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342900" algn="l">
              <a:buFont typeface="Wingdings" panose="05000000000000000000" charset="0"/>
              <a:buChar char="p"/>
            </a:pPr>
            <a:endPar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1" name="文本框 10"/>
          <p:cNvSpPr txBox="1"/>
          <p:nvPr/>
        </p:nvSpPr>
        <p:spPr>
          <a:xfrm>
            <a:off x="5126990" y="3422015"/>
            <a:ext cx="4057015" cy="521970"/>
          </a:xfrm>
          <a:prstGeom prst="rect">
            <a:avLst/>
          </a:prstGeom>
          <a:noFill/>
        </p:spPr>
        <p:txBody>
          <a:bodyPr wrap="none" rtlCol="0">
            <a:spAutoFit/>
          </a:bodyPr>
          <a:p>
            <a:pPr algn="l"/>
            <a:r>
              <a:rPr lang="en-US" altLang="zh-CN" sz="2800" b="1">
                <a:solidFill>
                  <a:srgbClr val="00B050"/>
                </a:solidFill>
                <a:latin typeface="Times New Roman" panose="02020603050405020304" pitchFamily="18" charset="0"/>
                <a:cs typeface="Times New Roman" panose="02020603050405020304" pitchFamily="18" charset="0"/>
                <a:sym typeface="+mn-ea"/>
              </a:rPr>
              <a:t>4. How did the cat react ?</a:t>
            </a:r>
            <a:endParaRPr lang="en-US" altLang="zh-CN" sz="2800" b="1">
              <a:solidFill>
                <a:srgbClr val="00B050"/>
              </a:solidFill>
              <a:latin typeface="Times New Roman" panose="02020603050405020304" pitchFamily="18" charset="0"/>
              <a:cs typeface="Times New Roman" panose="02020603050405020304" pitchFamily="18" charset="0"/>
            </a:endParaRPr>
          </a:p>
        </p:txBody>
      </p:sp>
      <p:sp>
        <p:nvSpPr>
          <p:cNvPr id="13" name="文本框 12"/>
          <p:cNvSpPr txBox="1"/>
          <p:nvPr/>
        </p:nvSpPr>
        <p:spPr>
          <a:xfrm>
            <a:off x="3522345" y="5521960"/>
            <a:ext cx="6855460" cy="1814830"/>
          </a:xfrm>
          <a:prstGeom prst="rect">
            <a:avLst/>
          </a:prstGeom>
          <a:noFill/>
        </p:spPr>
        <p:txBody>
          <a:bodyPr wrap="square" rtlCol="0">
            <a:spAutoFit/>
          </a:bodyPr>
          <a:p>
            <a:pPr marL="342900" indent="-342900" algn="l">
              <a:buFont typeface="Wingdings" panose="05000000000000000000" charset="0"/>
              <a:buChar char="p"/>
            </a:pPr>
            <a:r>
              <a:rPr lang="en-US"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 let out a sigh of relief, thinking he was fine</a:t>
            </a:r>
            <a:endParaRPr lang="en-US"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342900" algn="l">
              <a:buClrTx/>
              <a:buSzTx/>
              <a:buFont typeface="Wingdings" panose="05000000000000000000" charset="0"/>
              <a:buChar char="p"/>
            </a:pPr>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 a wave of wild joy swept me. </a:t>
            </a:r>
            <a:endPar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indent="-342900" algn="l">
              <a:buClrTx/>
              <a:buSzTx/>
              <a:buFont typeface="Wingdings" panose="05000000000000000000" charset="0"/>
              <a:buChar char="p"/>
            </a:pPr>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 burst into tears of joy.</a:t>
            </a:r>
            <a:endPar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indent="0" algn="l">
              <a:buClrTx/>
              <a:buSzTx/>
              <a:buFont typeface="Wingdings" panose="05000000000000000000" charset="0"/>
              <a:buNone/>
            </a:pPr>
            <a:r>
              <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rPr>
              <a:t> </a:t>
            </a:r>
            <a:endParaRPr lang="en-US" altLang="zh-CN" sz="28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2" name="文本框 1"/>
          <p:cNvSpPr txBox="1"/>
          <p:nvPr/>
        </p:nvSpPr>
        <p:spPr>
          <a:xfrm>
            <a:off x="5301615" y="1814830"/>
            <a:ext cx="6252845" cy="1814830"/>
          </a:xfrm>
          <a:prstGeom prst="rect">
            <a:avLst/>
          </a:prstGeom>
          <a:noFill/>
        </p:spPr>
        <p:txBody>
          <a:bodyPr wrap="square" rtlCol="0">
            <a:spAutoFit/>
          </a:bodyPr>
          <a:p>
            <a:pPr marL="342900" indent="-342900" algn="l">
              <a:buFont typeface="Wingdings" panose="05000000000000000000" charset="0"/>
              <a:buChar char="p"/>
            </a:pPr>
            <a:r>
              <a:rPr lang="en-US"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  was very dirty, no longer white</a:t>
            </a:r>
            <a:endParaRPr lang="en-US"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lvl="0" indent="-342900" algn="l">
              <a:buFont typeface="Wingdings" panose="05000000000000000000" charset="0"/>
              <a:buChar char="p"/>
            </a:pPr>
            <a:r>
              <a:rPr lang="en-US" altLang="zh-CN" sz="2800" b="1"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looked ragged (乱蓬蓬的) with fur in a mess</a:t>
            </a:r>
            <a:endPar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marL="342900" lvl="0" indent="-342900" algn="l">
              <a:buClrTx/>
              <a:buSzTx/>
              <a:buFont typeface="Wingdings" panose="05000000000000000000" charset="0"/>
              <a:buChar char="p"/>
            </a:pPr>
            <a:r>
              <a:rPr lang="en-US" altLang="zh-CN" sz="2800" b="1"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rPr>
              <a:t>smelt awfully bad</a:t>
            </a:r>
            <a:endParaRPr lang="en-US" altLang="zh-CN" sz="28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5" name="文本框 4"/>
          <p:cNvSpPr txBox="1"/>
          <p:nvPr/>
        </p:nvSpPr>
        <p:spPr>
          <a:xfrm>
            <a:off x="3260090" y="4999990"/>
            <a:ext cx="2948940" cy="521970"/>
          </a:xfrm>
          <a:prstGeom prst="rect">
            <a:avLst/>
          </a:prstGeom>
          <a:noFill/>
        </p:spPr>
        <p:txBody>
          <a:bodyPr wrap="none" rtlCol="0">
            <a:spAutoFit/>
          </a:bodyPr>
          <a:p>
            <a:pPr algn="l"/>
            <a:r>
              <a:rPr lang="en-US" altLang="zh-CN" sz="2800" b="1">
                <a:solidFill>
                  <a:srgbClr val="00B050"/>
                </a:solidFill>
                <a:latin typeface="Times New Roman" panose="02020603050405020304" pitchFamily="18" charset="0"/>
                <a:cs typeface="Times New Roman" panose="02020603050405020304" pitchFamily="18" charset="0"/>
                <a:sym typeface="+mn-ea"/>
              </a:rPr>
              <a:t>5. How did I feel ?</a:t>
            </a:r>
            <a:endParaRPr lang="en-US" altLang="zh-CN" sz="2800" b="1">
              <a:solidFill>
                <a:srgbClr val="00B050"/>
              </a:solidFill>
              <a:latin typeface="Times New Roman" panose="02020603050405020304" pitchFamily="18" charset="0"/>
              <a:cs typeface="Times New Roman" panose="02020603050405020304" pitchFamily="18" charset="0"/>
            </a:endParaRPr>
          </a:p>
        </p:txBody>
      </p:sp>
      <p:sp>
        <p:nvSpPr>
          <p:cNvPr id="14" name="图文框 13"/>
          <p:cNvSpPr/>
          <p:nvPr/>
        </p:nvSpPr>
        <p:spPr>
          <a:xfrm>
            <a:off x="0" y="0"/>
            <a:ext cx="12192000" cy="6858000"/>
          </a:xfrm>
          <a:prstGeom prst="frame">
            <a:avLst>
              <a:gd name="adj1" fmla="val 1272"/>
            </a:avLst>
          </a:prstGeom>
          <a:solidFill>
            <a:srgbClr val="FB5E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ltLang="zh-CN" dirty="0">
              <a:solidFill>
                <a:schemeClr val="tx1"/>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amond(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diamond(in)">
                                      <p:cBhvr>
                                        <p:cTn id="22" dur="20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amond(in)">
                                      <p:cBhvr>
                                        <p:cTn id="27" dur="2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diamond(in)">
                                      <p:cBhvr>
                                        <p:cTn id="32" dur="2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diamond(in)">
                                      <p:cBhvr>
                                        <p:cTn id="37" dur="20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diamond(in)">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diamond(in)">
                                      <p:cBhvr>
                                        <p:cTn id="47" dur="20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diamond(in)">
                                      <p:cBhvr>
                                        <p:cTn id="5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9" grpId="0"/>
      <p:bldP spid="2" grpId="0"/>
      <p:bldP spid="6" grpId="0"/>
      <p:bldP spid="7" grpId="0"/>
      <p:bldP spid="11" grpId="0"/>
      <p:bldP spid="10" grpId="0"/>
      <p:bldP spid="5"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图文框 9"/>
          <p:cNvSpPr/>
          <p:nvPr/>
        </p:nvSpPr>
        <p:spPr>
          <a:xfrm>
            <a:off x="0" y="0"/>
            <a:ext cx="12192000" cy="6858000"/>
          </a:xfrm>
          <a:prstGeom prst="frame">
            <a:avLst>
              <a:gd name="adj1" fmla="val 1272"/>
            </a:avLst>
          </a:prstGeom>
          <a:solidFill>
            <a:srgbClr val="FB5E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 name="文本框 1"/>
          <p:cNvSpPr txBox="1"/>
          <p:nvPr/>
        </p:nvSpPr>
        <p:spPr>
          <a:xfrm>
            <a:off x="295275" y="260985"/>
            <a:ext cx="11694795" cy="521970"/>
          </a:xfrm>
          <a:prstGeom prst="rect">
            <a:avLst/>
          </a:prstGeom>
          <a:noFill/>
        </p:spPr>
        <p:txBody>
          <a:bodyPr wrap="square" rtlCol="0" anchor="t">
            <a:spAutoFit/>
          </a:bodyPr>
          <a:p>
            <a:r>
              <a:rPr lang="en-US" altLang="zh-CN" sz="2800">
                <a:latin typeface="Times New Roman" panose="02020603050405020304" pitchFamily="18" charset="0"/>
                <a:cs typeface="Times New Roman" panose="02020603050405020304" pitchFamily="18" charset="0"/>
                <a:sym typeface="+mn-ea"/>
              </a:rPr>
              <a:t>Para.2  I turned around and carried him home </a:t>
            </a:r>
            <a:r>
              <a:rPr lang="zh-CN" altLang="en-US" sz="2800">
                <a:latin typeface="Times New Roman" panose="02020603050405020304" pitchFamily="18" charset="0"/>
                <a:cs typeface="Times New Roman" panose="02020603050405020304" pitchFamily="18" charset="0"/>
                <a:sym typeface="+mn-ea"/>
              </a:rPr>
              <a:t> </a:t>
            </a:r>
            <a:r>
              <a:rPr lang="en-US" altLang="zh-CN" sz="2800">
                <a:latin typeface="Times New Roman" panose="02020603050405020304" pitchFamily="18" charset="0"/>
                <a:cs typeface="Times New Roman" panose="02020603050405020304" pitchFamily="18" charset="0"/>
                <a:sym typeface="+mn-ea"/>
              </a:rPr>
              <a:t>_________</a:t>
            </a:r>
            <a:endParaRPr lang="en-US" altLang="zh-CN" sz="2800">
              <a:latin typeface="Times New Roman" panose="02020603050405020304" pitchFamily="18" charset="0"/>
              <a:cs typeface="Times New Roman" panose="02020603050405020304" pitchFamily="18" charset="0"/>
            </a:endParaRPr>
          </a:p>
        </p:txBody>
      </p:sp>
      <p:sp>
        <p:nvSpPr>
          <p:cNvPr id="3" name="文本框 2"/>
          <p:cNvSpPr txBox="1"/>
          <p:nvPr/>
        </p:nvSpPr>
        <p:spPr>
          <a:xfrm>
            <a:off x="502285" y="1957705"/>
            <a:ext cx="4074160" cy="645160"/>
          </a:xfrm>
          <a:prstGeom prst="rect">
            <a:avLst/>
          </a:prstGeom>
          <a:noFill/>
        </p:spPr>
        <p:txBody>
          <a:bodyPr wrap="square" rtlCol="0">
            <a:spAutoFit/>
          </a:bodyPr>
          <a:p>
            <a:endParaRPr lang="en-US" altLang="zh-CN"/>
          </a:p>
          <a:p>
            <a:endParaRPr lang="en-US" altLang="zh-CN"/>
          </a:p>
        </p:txBody>
      </p:sp>
      <p:sp>
        <p:nvSpPr>
          <p:cNvPr id="4" name="文本框 3"/>
          <p:cNvSpPr txBox="1"/>
          <p:nvPr/>
        </p:nvSpPr>
        <p:spPr>
          <a:xfrm>
            <a:off x="666750" y="885825"/>
            <a:ext cx="8872855" cy="521970"/>
          </a:xfrm>
          <a:prstGeom prst="rect">
            <a:avLst/>
          </a:prstGeom>
          <a:noFill/>
        </p:spPr>
        <p:txBody>
          <a:bodyPr wrap="square" rtlCol="0">
            <a:spAutoFit/>
          </a:bodyPr>
          <a:p>
            <a:pPr algn="l"/>
            <a:r>
              <a:rPr lang="en-US" altLang="zh-CN" sz="2800" b="1">
                <a:solidFill>
                  <a:srgbClr val="00B050"/>
                </a:solidFill>
                <a:latin typeface="Times New Roman" panose="02020603050405020304" pitchFamily="18" charset="0"/>
                <a:cs typeface="Times New Roman" panose="02020603050405020304" pitchFamily="18" charset="0"/>
                <a:sym typeface="+mn-ea"/>
              </a:rPr>
              <a:t>1. How did the cat react when arriving at home?</a:t>
            </a:r>
            <a:endParaRPr lang="zh-CN" altLang="en-US" sz="2800" b="1">
              <a:solidFill>
                <a:srgbClr val="00B050"/>
              </a:solidFill>
              <a:latin typeface="Times New Roman" panose="02020603050405020304" pitchFamily="18" charset="0"/>
              <a:cs typeface="Times New Roman" panose="02020603050405020304" pitchFamily="18" charset="0"/>
              <a:sym typeface="+mn-ea"/>
            </a:endParaRPr>
          </a:p>
        </p:txBody>
      </p:sp>
      <p:sp>
        <p:nvSpPr>
          <p:cNvPr id="5" name="文本框 4"/>
          <p:cNvSpPr txBox="1"/>
          <p:nvPr/>
        </p:nvSpPr>
        <p:spPr>
          <a:xfrm>
            <a:off x="502285" y="1491615"/>
            <a:ext cx="8058150" cy="1814830"/>
          </a:xfrm>
          <a:prstGeom prst="rect">
            <a:avLst/>
          </a:prstGeom>
          <a:noFill/>
        </p:spPr>
        <p:txBody>
          <a:bodyPr wrap="none" rtlCol="0">
            <a:spAutoFit/>
          </a:bodyPr>
          <a:p>
            <a:pPr marL="457200" indent="-457200" algn="l">
              <a:buFont typeface="Wingdings" panose="05000000000000000000" charset="0"/>
              <a:buChar char="p"/>
            </a:pPr>
            <a:r>
              <a:rPr lang="en-US" altLang="zh-CN" sz="2800">
                <a:latin typeface="Times New Roman" panose="02020603050405020304" pitchFamily="18" charset="0"/>
                <a:cs typeface="Times New Roman" panose="02020603050405020304" pitchFamily="18" charset="0"/>
                <a:sym typeface="+mn-ea"/>
              </a:rPr>
              <a:t>felt at ease and secure in my arms</a:t>
            </a:r>
            <a:endParaRPr lang="en-US" altLang="zh-CN" sz="2800">
              <a:latin typeface="Times New Roman" panose="02020603050405020304" pitchFamily="18" charset="0"/>
              <a:cs typeface="Times New Roman" panose="02020603050405020304" pitchFamily="18" charset="0"/>
              <a:sym typeface="+mn-ea"/>
            </a:endParaRPr>
          </a:p>
          <a:p>
            <a:pPr marL="457200" indent="-457200" algn="l">
              <a:buFont typeface="Wingdings" panose="05000000000000000000" charset="0"/>
              <a:buChar char="p"/>
            </a:pPr>
            <a:r>
              <a:rPr lang="en-US" altLang="zh-CN" sz="2800">
                <a:latin typeface="Times New Roman" panose="02020603050405020304" pitchFamily="18" charset="0"/>
                <a:cs typeface="Times New Roman" panose="02020603050405020304" pitchFamily="18" charset="0"/>
                <a:sym typeface="+mn-ea"/>
              </a:rPr>
              <a:t>enjoyed everything I did for him</a:t>
            </a:r>
            <a:endParaRPr lang="en-US" altLang="zh-CN" sz="2800">
              <a:latin typeface="Times New Roman" panose="02020603050405020304" pitchFamily="18" charset="0"/>
              <a:cs typeface="Times New Roman" panose="02020603050405020304" pitchFamily="18" charset="0"/>
              <a:sym typeface="+mn-ea"/>
            </a:endParaRPr>
          </a:p>
          <a:p>
            <a:pPr marL="457200" indent="-457200" algn="l">
              <a:buFont typeface="Wingdings" panose="05000000000000000000" charset="0"/>
              <a:buChar char="p"/>
            </a:pPr>
            <a:r>
              <a:rPr lang="en-US" altLang="zh-CN" sz="2800">
                <a:latin typeface="Times New Roman" panose="02020603050405020304" pitchFamily="18" charset="0"/>
                <a:cs typeface="Times New Roman" panose="02020603050405020304" pitchFamily="18" charset="0"/>
                <a:sym typeface="+mn-ea"/>
              </a:rPr>
              <a:t>can hardly wait to explore every corner of the house</a:t>
            </a:r>
            <a:endParaRPr lang="en-US" altLang="zh-CN" sz="2800">
              <a:latin typeface="Times New Roman" panose="02020603050405020304" pitchFamily="18" charset="0"/>
              <a:cs typeface="Times New Roman" panose="02020603050405020304" pitchFamily="18" charset="0"/>
              <a:sym typeface="+mn-ea"/>
            </a:endParaRPr>
          </a:p>
          <a:p>
            <a:pPr indent="0" algn="l">
              <a:buFont typeface="Wingdings" panose="05000000000000000000" charset="0"/>
              <a:buNone/>
            </a:pPr>
            <a:endParaRPr lang="en-US" altLang="zh-CN" sz="2800">
              <a:latin typeface="Times New Roman" panose="02020603050405020304" pitchFamily="18" charset="0"/>
              <a:cs typeface="Times New Roman" panose="02020603050405020304" pitchFamily="18" charset="0"/>
              <a:sym typeface="+mn-ea"/>
            </a:endParaRPr>
          </a:p>
        </p:txBody>
      </p:sp>
      <p:sp>
        <p:nvSpPr>
          <p:cNvPr id="6" name="文本框 5"/>
          <p:cNvSpPr txBox="1"/>
          <p:nvPr/>
        </p:nvSpPr>
        <p:spPr>
          <a:xfrm>
            <a:off x="895350" y="3029585"/>
            <a:ext cx="309880" cy="798830"/>
          </a:xfrm>
          <a:prstGeom prst="rect">
            <a:avLst/>
          </a:prstGeom>
          <a:noFill/>
        </p:spPr>
        <p:txBody>
          <a:bodyPr wrap="none" rtlCol="0">
            <a:spAutoFit/>
          </a:bodyPr>
          <a:p>
            <a:pPr algn="l"/>
            <a:endParaRPr lang="en-US" altLang="zh-CN"/>
          </a:p>
          <a:p>
            <a:pPr algn="l"/>
            <a:endParaRPr lang="en-US" altLang="zh-CN" sz="2800">
              <a:latin typeface="Times New Roman" panose="02020603050405020304" pitchFamily="18" charset="0"/>
              <a:cs typeface="Times New Roman" panose="02020603050405020304" pitchFamily="18" charset="0"/>
            </a:endParaRPr>
          </a:p>
        </p:txBody>
      </p:sp>
      <p:sp>
        <p:nvSpPr>
          <p:cNvPr id="7" name="文本框 6"/>
          <p:cNvSpPr txBox="1"/>
          <p:nvPr/>
        </p:nvSpPr>
        <p:spPr>
          <a:xfrm>
            <a:off x="666750" y="2875280"/>
            <a:ext cx="4618355" cy="953135"/>
          </a:xfrm>
          <a:prstGeom prst="rect">
            <a:avLst/>
          </a:prstGeom>
          <a:noFill/>
        </p:spPr>
        <p:txBody>
          <a:bodyPr wrap="square" rtlCol="0">
            <a:spAutoFit/>
          </a:bodyPr>
          <a:p>
            <a:pPr algn="l"/>
            <a:r>
              <a:rPr lang="en-US" altLang="zh-CN" sz="2800" b="1">
                <a:solidFill>
                  <a:srgbClr val="00B050"/>
                </a:solidFill>
                <a:latin typeface="Times New Roman" panose="02020603050405020304" pitchFamily="18" charset="0"/>
                <a:cs typeface="Times New Roman" panose="02020603050405020304" pitchFamily="18" charset="0"/>
                <a:sym typeface="+mn-ea"/>
              </a:rPr>
              <a:t>2.what did we do ?</a:t>
            </a:r>
            <a:endParaRPr lang="en-US" altLang="zh-CN" sz="2800">
              <a:latin typeface="Times New Roman" panose="02020603050405020304" pitchFamily="18" charset="0"/>
              <a:cs typeface="Times New Roman" panose="02020603050405020304" pitchFamily="18" charset="0"/>
              <a:sym typeface="+mn-ea"/>
            </a:endParaRPr>
          </a:p>
          <a:p>
            <a:pPr algn="l"/>
            <a:endParaRPr lang="en-US" altLang="zh-CN" sz="2800">
              <a:latin typeface="Times New Roman" panose="02020603050405020304" pitchFamily="18" charset="0"/>
              <a:cs typeface="Times New Roman" panose="02020603050405020304" pitchFamily="18" charset="0"/>
              <a:sym typeface="+mn-ea"/>
            </a:endParaRPr>
          </a:p>
        </p:txBody>
      </p:sp>
      <p:sp>
        <p:nvSpPr>
          <p:cNvPr id="13" name="文本框 12"/>
          <p:cNvSpPr txBox="1"/>
          <p:nvPr/>
        </p:nvSpPr>
        <p:spPr>
          <a:xfrm>
            <a:off x="502285" y="3495675"/>
            <a:ext cx="6058535" cy="1814830"/>
          </a:xfrm>
          <a:prstGeom prst="rect">
            <a:avLst/>
          </a:prstGeom>
          <a:noFill/>
        </p:spPr>
        <p:txBody>
          <a:bodyPr wrap="square" rtlCol="0">
            <a:spAutoFit/>
          </a:bodyPr>
          <a:p>
            <a:pPr marL="457200" indent="-457200" algn="l">
              <a:buFont typeface="Wingdings" panose="05000000000000000000" charset="0"/>
              <a:buChar char="p"/>
            </a:pPr>
            <a:r>
              <a:rPr lang="en-US" altLang="zh-CN" sz="2800">
                <a:latin typeface="Times New Roman" panose="02020603050405020304" pitchFamily="18" charset="0"/>
                <a:cs typeface="Times New Roman" panose="02020603050405020304" pitchFamily="18" charset="0"/>
                <a:sym typeface="+mn-ea"/>
              </a:rPr>
              <a:t>fed the cat </a:t>
            </a:r>
            <a:endParaRPr lang="en-US" altLang="zh-CN" sz="2800">
              <a:latin typeface="Times New Roman" panose="02020603050405020304" pitchFamily="18" charset="0"/>
              <a:cs typeface="Times New Roman" panose="02020603050405020304" pitchFamily="18" charset="0"/>
              <a:sym typeface="+mn-ea"/>
            </a:endParaRPr>
          </a:p>
          <a:p>
            <a:pPr marL="457200" indent="-457200" algn="l">
              <a:buFont typeface="Wingdings" panose="05000000000000000000" charset="0"/>
              <a:buChar char="p"/>
            </a:pPr>
            <a:r>
              <a:rPr lang="en-US" altLang="zh-CN" sz="2800">
                <a:latin typeface="Times New Roman" panose="02020603050405020304" pitchFamily="18" charset="0"/>
                <a:cs typeface="Times New Roman" panose="02020603050405020304" pitchFamily="18" charset="0"/>
                <a:sym typeface="+mn-ea"/>
              </a:rPr>
              <a:t> gave a hot bath to him.</a:t>
            </a:r>
            <a:endParaRPr lang="en-US" altLang="zh-CN" sz="2800">
              <a:latin typeface="Times New Roman" panose="02020603050405020304" pitchFamily="18" charset="0"/>
              <a:cs typeface="Times New Roman" panose="02020603050405020304" pitchFamily="18" charset="0"/>
              <a:sym typeface="+mn-ea"/>
            </a:endParaRPr>
          </a:p>
          <a:p>
            <a:pPr marL="457200" indent="-457200" algn="l">
              <a:buFont typeface="Wingdings" panose="05000000000000000000" charset="0"/>
              <a:buChar char="p"/>
            </a:pPr>
            <a:r>
              <a:rPr lang="en-US" altLang="zh-CN" sz="2800">
                <a:latin typeface="Times New Roman" panose="02020603050405020304" pitchFamily="18" charset="0"/>
                <a:cs typeface="Times New Roman" panose="02020603050405020304" pitchFamily="18" charset="0"/>
                <a:sym typeface="+mn-ea"/>
              </a:rPr>
              <a:t>crouched on the sofa together </a:t>
            </a:r>
            <a:endParaRPr lang="en-US" altLang="zh-CN" sz="2800">
              <a:latin typeface="Times New Roman" panose="02020603050405020304" pitchFamily="18" charset="0"/>
              <a:cs typeface="Times New Roman" panose="02020603050405020304" pitchFamily="18" charset="0"/>
              <a:sym typeface="+mn-ea"/>
            </a:endParaRPr>
          </a:p>
          <a:p>
            <a:pPr indent="0" algn="l">
              <a:buFont typeface="Wingdings" panose="05000000000000000000" charset="0"/>
              <a:buNone/>
            </a:pPr>
            <a:endParaRPr lang="en-US" altLang="zh-CN" sz="2800">
              <a:latin typeface="Times New Roman" panose="02020603050405020304" pitchFamily="18" charset="0"/>
              <a:cs typeface="Times New Roman" panose="02020603050405020304" pitchFamily="18" charset="0"/>
              <a:sym typeface="+mn-ea"/>
            </a:endParaRPr>
          </a:p>
        </p:txBody>
      </p:sp>
      <p:sp>
        <p:nvSpPr>
          <p:cNvPr id="14" name="文本框 13"/>
          <p:cNvSpPr txBox="1"/>
          <p:nvPr/>
        </p:nvSpPr>
        <p:spPr>
          <a:xfrm>
            <a:off x="666750" y="4787900"/>
            <a:ext cx="4526915" cy="798830"/>
          </a:xfrm>
          <a:prstGeom prst="rect">
            <a:avLst/>
          </a:prstGeom>
          <a:noFill/>
        </p:spPr>
        <p:txBody>
          <a:bodyPr wrap="none" rtlCol="0" anchor="t">
            <a:spAutoFit/>
          </a:bodyPr>
          <a:p>
            <a:r>
              <a:rPr lang="en-US" altLang="zh-CN" sz="2800" b="1">
                <a:solidFill>
                  <a:srgbClr val="00B050"/>
                </a:solidFill>
                <a:latin typeface="Times New Roman" panose="02020603050405020304" pitchFamily="18" charset="0"/>
                <a:cs typeface="Times New Roman" panose="02020603050405020304" pitchFamily="18" charset="0"/>
                <a:sym typeface="+mn-ea"/>
              </a:rPr>
              <a:t>3. How did I feel having the cat back home?</a:t>
            </a:r>
            <a:endParaRPr lang="en-US" altLang="zh-CN" sz="2800" b="1">
              <a:solidFill>
                <a:srgbClr val="00B050"/>
              </a:solidFill>
              <a:latin typeface="Times New Roman" panose="02020603050405020304" pitchFamily="18" charset="0"/>
              <a:cs typeface="Times New Roman" panose="02020603050405020304" pitchFamily="18" charset="0"/>
              <a:sym typeface="+mn-ea"/>
            </a:endParaRPr>
          </a:p>
          <a:p>
            <a:endParaRPr lang="zh-CN" altLang="en-US"/>
          </a:p>
        </p:txBody>
      </p:sp>
      <p:sp>
        <p:nvSpPr>
          <p:cNvPr id="15" name="文本框 14"/>
          <p:cNvSpPr txBox="1"/>
          <p:nvPr/>
        </p:nvSpPr>
        <p:spPr>
          <a:xfrm>
            <a:off x="502285" y="5586730"/>
            <a:ext cx="6058535" cy="953135"/>
          </a:xfrm>
          <a:prstGeom prst="rect">
            <a:avLst/>
          </a:prstGeom>
          <a:noFill/>
        </p:spPr>
        <p:txBody>
          <a:bodyPr wrap="square" rtlCol="0">
            <a:spAutoFit/>
          </a:bodyPr>
          <a:p>
            <a:pPr marL="457200" indent="-457200" algn="l">
              <a:buFont typeface="Wingdings" panose="05000000000000000000" charset="0"/>
              <a:buChar char="p"/>
            </a:pPr>
            <a:r>
              <a:rPr lang="en-US" altLang="zh-CN" sz="2800">
                <a:latin typeface="Times New Roman" panose="02020603050405020304" pitchFamily="18" charset="0"/>
                <a:cs typeface="Times New Roman" panose="02020603050405020304" pitchFamily="18" charset="0"/>
                <a:sym typeface="+mn-ea"/>
              </a:rPr>
              <a:t>was happy and grateful  </a:t>
            </a:r>
            <a:endParaRPr lang="en-US" altLang="zh-CN" sz="2800">
              <a:latin typeface="Times New Roman" panose="02020603050405020304" pitchFamily="18" charset="0"/>
              <a:cs typeface="Times New Roman" panose="02020603050405020304" pitchFamily="18" charset="0"/>
              <a:sym typeface="+mn-ea"/>
            </a:endParaRPr>
          </a:p>
          <a:p>
            <a:pPr indent="0" algn="l">
              <a:buFont typeface="Wingdings" panose="05000000000000000000" charset="0"/>
              <a:buNone/>
            </a:pPr>
            <a:endParaRPr lang="en-US" altLang="zh-CN" sz="2800">
              <a:latin typeface="Times New Roman" panose="02020603050405020304" pitchFamily="18" charset="0"/>
              <a:cs typeface="Times New Roman" panose="02020603050405020304" pitchFamily="18" charset="0"/>
              <a:sym typeface="+mn-ea"/>
            </a:endParaRPr>
          </a:p>
        </p:txBody>
      </p:sp>
    </p:spTree>
  </p:cSld>
  <p:clrMapOvr>
    <a:masterClrMapping/>
  </p:clrMapOvr>
  <p:transition spd="slow" advTm="200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ox(in)">
                                      <p:cBhvr>
                                        <p:cTn id="17" dur="2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ox(in)">
                                      <p:cBhvr>
                                        <p:cTn id="22" dur="20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in)">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3">
                                            <p:txEl>
                                              <p:pRg st="0" end="0"/>
                                            </p:txEl>
                                          </p:spTgt>
                                        </p:tgtEl>
                                        <p:attrNameLst>
                                          <p:attrName>style.visibility</p:attrName>
                                        </p:attrNameLst>
                                      </p:cBhvr>
                                      <p:to>
                                        <p:strVal val="visible"/>
                                      </p:to>
                                    </p:set>
                                    <p:animEffect transition="in" filter="box(in)">
                                      <p:cBhvr>
                                        <p:cTn id="32" dur="2000"/>
                                        <p:tgtEl>
                                          <p:spTgt spid="1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13">
                                            <p:txEl>
                                              <p:pRg st="1" end="1"/>
                                            </p:txEl>
                                          </p:spTgt>
                                        </p:tgtEl>
                                        <p:attrNameLst>
                                          <p:attrName>style.visibility</p:attrName>
                                        </p:attrNameLst>
                                      </p:cBhvr>
                                      <p:to>
                                        <p:strVal val="visible"/>
                                      </p:to>
                                    </p:set>
                                    <p:animEffect transition="in" filter="box(in)">
                                      <p:cBhvr>
                                        <p:cTn id="37" dur="2000"/>
                                        <p:tgtEl>
                                          <p:spTgt spid="1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13">
                                            <p:txEl>
                                              <p:pRg st="2" end="2"/>
                                            </p:txEl>
                                          </p:spTgt>
                                        </p:tgtEl>
                                        <p:attrNameLst>
                                          <p:attrName>style.visibility</p:attrName>
                                        </p:attrNameLst>
                                      </p:cBhvr>
                                      <p:to>
                                        <p:strVal val="visible"/>
                                      </p:to>
                                    </p:set>
                                    <p:animEffect transition="in" filter="box(in)">
                                      <p:cBhvr>
                                        <p:cTn id="42" dur="2000"/>
                                        <p:tgtEl>
                                          <p:spTgt spid="1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diamond(in)">
                                      <p:cBhvr>
                                        <p:cTn id="47" dur="20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5">
                                            <p:txEl>
                                              <p:pRg st="0" end="0"/>
                                            </p:txEl>
                                          </p:spTgt>
                                        </p:tgtEl>
                                        <p:attrNameLst>
                                          <p:attrName>style.visibility</p:attrName>
                                        </p:attrNameLst>
                                      </p:cBhvr>
                                      <p:to>
                                        <p:strVal val="visible"/>
                                      </p:to>
                                    </p:set>
                                    <p:animEffect transition="in" filter="box(in)">
                                      <p:cBhvr>
                                        <p:cTn id="52" dur="20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4" grpId="0"/>
    </p:bldLst>
  </p:timing>
</p:sld>
</file>

<file path=ppt/tags/tag1.xml><?xml version="1.0" encoding="utf-8"?>
<p:tagLst xmlns:p="http://schemas.openxmlformats.org/presentationml/2006/main">
  <p:tag name="MH" val="20150429225421"/>
  <p:tag name="MH_LIBRARY" val="CONTENTS"/>
  <p:tag name="MH_TYPE" val="NUMBER"/>
  <p:tag name="ID" val="547142"/>
  <p:tag name="MH_ORDER" val="1"/>
</p:tagLst>
</file>

<file path=ppt/tags/tag2.xml><?xml version="1.0" encoding="utf-8"?>
<p:tagLst xmlns:p="http://schemas.openxmlformats.org/presentationml/2006/main">
  <p:tag name="MH" val="20150429225421"/>
  <p:tag name="MH_LIBRARY" val="CONTENTS"/>
  <p:tag name="MH_TYPE" val="NUMBER"/>
  <p:tag name="ID" val="547142"/>
  <p:tag name="MH_ORDER" val="1"/>
</p:tagLst>
</file>

<file path=ppt/tags/tag3.xml><?xml version="1.0" encoding="utf-8"?>
<p:tagLst xmlns:p="http://schemas.openxmlformats.org/presentationml/2006/main">
  <p:tag name="MH" val="20150429225421"/>
  <p:tag name="MH_LIBRARY" val="CONTENTS"/>
  <p:tag name="MH_TYPE" val="NUMBER"/>
  <p:tag name="ID" val="547142"/>
  <p:tag name="MH_ORDER" val="1"/>
</p:tagLst>
</file>

<file path=ppt/tags/tag4.xml><?xml version="1.0" encoding="utf-8"?>
<p:tagLst xmlns:p="http://schemas.openxmlformats.org/presentationml/2006/main">
  <p:tag name="MH" val="20150429225421"/>
  <p:tag name="MH_LIBRARY" val="CONTENTS"/>
  <p:tag name="MH_TYPE" val="NUMBER"/>
  <p:tag name="ID" val="547142"/>
  <p:tag name="MH_ORDER"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9976</Words>
  <Application>WPS 演示</Application>
  <PresentationFormat>宽屏</PresentationFormat>
  <Paragraphs>308</Paragraphs>
  <Slides>17</Slides>
  <Notes>0</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17</vt:i4>
      </vt:variant>
    </vt:vector>
  </HeadingPairs>
  <TitlesOfParts>
    <vt:vector size="36" baseType="lpstr">
      <vt:lpstr>Arial</vt:lpstr>
      <vt:lpstr>宋体</vt:lpstr>
      <vt:lpstr>Wingdings</vt:lpstr>
      <vt:lpstr>Copperplate Gothic Light</vt:lpstr>
      <vt:lpstr>微软雅黑</vt:lpstr>
      <vt:lpstr>Times New Roman</vt:lpstr>
      <vt:lpstr>华文细黑</vt:lpstr>
      <vt:lpstr>Georgia</vt:lpstr>
      <vt:lpstr>Cambria</vt:lpstr>
      <vt:lpstr>Franklin Gothic Demi Cond</vt:lpstr>
      <vt:lpstr>Wingdings</vt:lpstr>
      <vt:lpstr>Calibri</vt:lpstr>
      <vt:lpstr>Wingdings 2</vt:lpstr>
      <vt:lpstr>Cambria</vt:lpstr>
      <vt:lpstr>Arial Unicode MS</vt:lpstr>
      <vt:lpstr>HelveticaNeue</vt:lpstr>
      <vt:lpstr>Corbel</vt:lpstr>
      <vt:lpstr>华文新魏</vt:lpstr>
      <vt:lpstr>Office 主题</vt:lpstr>
      <vt:lpstr>PowerPoint 演示文稿</vt:lpstr>
      <vt:lpstr>PowerPoint 演示文稿</vt:lpstr>
      <vt:lpstr>试题呈现：</vt:lpstr>
      <vt:lpstr>PowerPoint 演示文稿</vt:lpstr>
      <vt:lpstr>PowerPoint 演示文稿</vt:lpstr>
      <vt:lpstr>PowerPoint 演示文稿</vt:lpstr>
      <vt:lpstr>PowerPoint 演示文稿</vt:lpstr>
      <vt:lpstr>PowerPoint 演示文稿</vt:lpstr>
      <vt:lpstr>PowerPoint 演示文稿</vt:lpstr>
      <vt:lpstr>1.自然式结尾：</vt:lpstr>
      <vt:lpstr>3. 首尾呼应：</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南山有谷堆</cp:lastModifiedBy>
  <cp:revision>20</cp:revision>
  <dcterms:created xsi:type="dcterms:W3CDTF">2021-01-27T13:37:00Z</dcterms:created>
  <dcterms:modified xsi:type="dcterms:W3CDTF">2021-02-20T11:32:27Z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ies>
</file>