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369" r:id="rId3"/>
    <p:sldId id="293" r:id="rId4"/>
    <p:sldId id="266" r:id="rId6"/>
    <p:sldId id="257" r:id="rId7"/>
    <p:sldId id="279" r:id="rId8"/>
    <p:sldId id="285" r:id="rId9"/>
    <p:sldId id="326" r:id="rId10"/>
    <p:sldId id="259" r:id="rId11"/>
    <p:sldId id="328" r:id="rId12"/>
    <p:sldId id="331" r:id="rId13"/>
    <p:sldId id="330" r:id="rId14"/>
    <p:sldId id="275" r:id="rId15"/>
    <p:sldId id="362" r:id="rId16"/>
    <p:sldId id="287" r:id="rId17"/>
    <p:sldId id="363" r:id="rId18"/>
    <p:sldId id="364" r:id="rId19"/>
    <p:sldId id="261" r:id="rId20"/>
    <p:sldId id="262" r:id="rId21"/>
    <p:sldId id="29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8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35"/>
  </p:normalViewPr>
  <p:slideViewPr>
    <p:cSldViewPr snapToGrid="0" snapToObjects="1" showGuides="1">
      <p:cViewPr varScale="1">
        <p:scale>
          <a:sx n="53" d="100"/>
          <a:sy n="53" d="100"/>
        </p:scale>
        <p:origin x="870" y="78"/>
      </p:cViewPr>
      <p:guideLst>
        <p:guide orient="horz" pos="2228"/>
        <p:guide pos="3879"/>
      </p:guideLst>
    </p:cSldViewPr>
  </p:slideViewPr>
  <p:outlineViewPr>
    <p:cViewPr>
      <p:scale>
        <a:sx n="33" d="100"/>
        <a:sy n="33" d="100"/>
      </p:scale>
      <p:origin x="0" y="-2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5B96-0528-4EB3-BD49-1B7E7EBAB9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94"/>
          <a:stretch>
            <a:fillRect/>
          </a:stretch>
        </p:blipFill>
        <p:spPr>
          <a:xfrm>
            <a:off x="0" y="1"/>
            <a:ext cx="12192000" cy="6992471"/>
          </a:xfrm>
          <a:custGeom>
            <a:avLst/>
            <a:gdLst>
              <a:gd name="connsiteX0" fmla="*/ 0 w 12192000"/>
              <a:gd name="connsiteY0" fmla="*/ 0 h 6992471"/>
              <a:gd name="connsiteX1" fmla="*/ 12192000 w 12192000"/>
              <a:gd name="connsiteY1" fmla="*/ 0 h 6992471"/>
              <a:gd name="connsiteX2" fmla="*/ 12192000 w 12192000"/>
              <a:gd name="connsiteY2" fmla="*/ 6992471 h 6992471"/>
              <a:gd name="connsiteX3" fmla="*/ 0 w 12192000"/>
              <a:gd name="connsiteY3" fmla="*/ 6992471 h 69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992471">
                <a:moveTo>
                  <a:pt x="0" y="0"/>
                </a:moveTo>
                <a:lnTo>
                  <a:pt x="12192000" y="0"/>
                </a:lnTo>
                <a:lnTo>
                  <a:pt x="12192000" y="6992471"/>
                </a:lnTo>
                <a:lnTo>
                  <a:pt x="0" y="6992471"/>
                </a:lnTo>
                <a:close/>
              </a:path>
            </a:pathLst>
          </a:cu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60020" y="3246755"/>
            <a:ext cx="119367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800" b="1"/>
              <a:t>M: My father wants me to be a lawyer but my mother wants me to be a </a:t>
            </a:r>
            <a:endParaRPr lang="en-US" altLang="zh-CN" sz="2800" b="1"/>
          </a:p>
          <a:p>
            <a:pPr fontAlgn="auto">
              <a:lnSpc>
                <a:spcPct val="100000"/>
              </a:lnSpc>
            </a:pPr>
            <a:r>
              <a:rPr lang="en-US" altLang="zh-CN" sz="2800" b="1"/>
              <a:t>     doctor after graduation. My trouble is </a:t>
            </a:r>
            <a:r>
              <a:rPr lang="en-US" altLang="zh-CN" sz="2800" b="1" u="sng">
                <a:solidFill>
                  <a:srgbClr val="FF0000"/>
                </a:solidFill>
              </a:rPr>
              <a:t>whose</a:t>
            </a:r>
            <a:r>
              <a:rPr lang="en-US" altLang="zh-CN" sz="2800" b="1"/>
              <a:t> advice I should follow. </a:t>
            </a:r>
            <a:endParaRPr lang="en-US" altLang="zh-CN" sz="2800" b="1"/>
          </a:p>
          <a:p>
            <a:pPr fontAlgn="auto">
              <a:lnSpc>
                <a:spcPct val="100000"/>
              </a:lnSpc>
            </a:pPr>
            <a:r>
              <a:rPr lang="en-US" altLang="zh-CN" sz="2800" b="1"/>
              <a:t>W: You are not </a:t>
            </a:r>
            <a:r>
              <a:rPr lang="en-US" altLang="zh-CN" sz="2800" b="1" u="sng">
                <a:solidFill>
                  <a:srgbClr val="FF0000"/>
                </a:solidFill>
              </a:rPr>
              <a:t>what</a:t>
            </a:r>
            <a:r>
              <a:rPr lang="en-US" altLang="zh-CN" sz="2800" b="1"/>
              <a:t> you were 4 years ago. As an adult, you should learn   </a:t>
            </a:r>
            <a:endParaRPr lang="en-US" altLang="zh-CN" sz="2800" b="1"/>
          </a:p>
          <a:p>
            <a:pPr fontAlgn="auto">
              <a:lnSpc>
                <a:spcPct val="100000"/>
              </a:lnSpc>
            </a:pPr>
            <a:r>
              <a:rPr lang="en-US" altLang="zh-CN" sz="2800" b="1"/>
              <a:t>      to make a decision.</a:t>
            </a:r>
            <a:endParaRPr lang="en-US" altLang="zh-CN" sz="2800" b="1"/>
          </a:p>
          <a:p>
            <a:pPr fontAlgn="auto">
              <a:lnSpc>
                <a:spcPct val="100000"/>
              </a:lnSpc>
            </a:pPr>
            <a:r>
              <a:rPr lang="en-US" altLang="zh-CN" sz="2800" b="1"/>
              <a:t>M: My top concern is </a:t>
            </a:r>
            <a:r>
              <a:rPr lang="en-US" altLang="zh-CN" sz="2800" b="1" u="sng">
                <a:solidFill>
                  <a:srgbClr val="FF0000"/>
                </a:solidFill>
              </a:rPr>
              <a:t>which</a:t>
            </a:r>
            <a:r>
              <a:rPr lang="en-US" altLang="zh-CN" sz="2800" b="1"/>
              <a:t> job is suitable for me.</a:t>
            </a:r>
            <a:endParaRPr lang="en-US" altLang="zh-CN" sz="2800" b="1"/>
          </a:p>
          <a:p>
            <a:pPr fontAlgn="auto">
              <a:lnSpc>
                <a:spcPct val="100000"/>
              </a:lnSpc>
            </a:pPr>
            <a:r>
              <a:rPr lang="en-US" altLang="zh-CN" sz="2800" b="1"/>
              <a:t>M: I think you can consult our teachers.</a:t>
            </a:r>
            <a:endParaRPr lang="en-US" altLang="zh-CN" sz="2800" b="1"/>
          </a:p>
          <a:p>
            <a:pPr fontAlgn="auto">
              <a:lnSpc>
                <a:spcPct val="100000"/>
              </a:lnSpc>
            </a:pPr>
            <a:r>
              <a:rPr lang="en-US" altLang="zh-CN" sz="2800" b="1"/>
              <a:t>M: The question is </a:t>
            </a:r>
            <a:r>
              <a:rPr lang="en-US" altLang="zh-CN" sz="2800" b="1" u="sng">
                <a:solidFill>
                  <a:srgbClr val="FF0000"/>
                </a:solidFill>
              </a:rPr>
              <a:t>who/whom</a:t>
            </a:r>
            <a:r>
              <a:rPr lang="en-US" altLang="zh-CN" sz="2800" b="1"/>
              <a:t> I should ask for advice.</a:t>
            </a:r>
            <a:endParaRPr lang="en-US" altLang="zh-CN" sz="2800" b="1"/>
          </a:p>
          <a:p>
            <a:pPr fontAlgn="auto">
              <a:lnSpc>
                <a:spcPct val="100000"/>
              </a:lnSpc>
            </a:pPr>
            <a:r>
              <a:rPr lang="en-US" altLang="zh-CN" sz="2800" b="1"/>
              <a:t>W: How about the headmaster? He’s always ready to help us.</a:t>
            </a:r>
            <a:endParaRPr lang="en-US" altLang="zh-CN" sz="2800" b="1"/>
          </a:p>
        </p:txBody>
      </p:sp>
      <p:sp>
        <p:nvSpPr>
          <p:cNvPr id="20" name="文本框 19"/>
          <p:cNvSpPr txBox="1"/>
          <p:nvPr/>
        </p:nvSpPr>
        <p:spPr>
          <a:xfrm>
            <a:off x="179070" y="118110"/>
            <a:ext cx="6267450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492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3600"/>
              <a:t>在从句中作主、宾、表、定语</a:t>
            </a:r>
            <a:r>
              <a:rPr lang="en-US" altLang="zh-CN" sz="3600"/>
              <a:t>:</a:t>
            </a: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160020" y="899160"/>
            <a:ext cx="11189335" cy="23069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M: </a:t>
            </a:r>
            <a:r>
              <a:rPr kumimoji="1" lang="zh-CN" altLang="en-US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我父亲希望我毕业后当医生</a:t>
            </a: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,</a:t>
            </a:r>
            <a:r>
              <a:rPr kumimoji="1" lang="zh-CN" altLang="en-US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我母亲希望我当律师。我的苦恼是听谁的建议。</a:t>
            </a:r>
            <a:endParaRPr kumimoji="1" lang="en-US" altLang="zh-CN" sz="24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W: </a:t>
            </a:r>
            <a:r>
              <a:rPr kumimoji="1" lang="zh-CN" altLang="en-US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你已经不再是</a:t>
            </a: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4</a:t>
            </a:r>
            <a:r>
              <a:rPr kumimoji="1" lang="zh-CN" altLang="en-US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年前的那个你了。作为成年人，要学会做决定。</a:t>
            </a:r>
            <a:endParaRPr kumimoji="1" lang="zh-CN" altLang="en-US" sz="24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M: </a:t>
            </a:r>
            <a:r>
              <a:rPr kumimoji="1" lang="zh-CN" altLang="en-US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我的主要考虑是这两个工作哪个适合我</a:t>
            </a: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.    </a:t>
            </a:r>
            <a:endParaRPr kumimoji="1" lang="en-US" altLang="zh-CN" sz="24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W: </a:t>
            </a:r>
            <a:r>
              <a:rPr kumimoji="1" lang="zh-CN" altLang="en-US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我觉得你可以咨询下老师。</a:t>
            </a:r>
            <a:endParaRPr kumimoji="1" lang="zh-CN" altLang="en-US" sz="24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M: </a:t>
            </a:r>
            <a:r>
              <a:rPr kumimoji="1" lang="zh-CN" altLang="en-US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问题是向谁求助呢</a:t>
            </a:r>
            <a:endParaRPr kumimoji="1" lang="zh-CN" altLang="en-US" sz="24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W: </a:t>
            </a:r>
            <a:r>
              <a:rPr kumimoji="1" lang="zh-CN" altLang="en-US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校长怎么样</a:t>
            </a:r>
            <a:r>
              <a:rPr kumimoji="1" lang="en-US" altLang="zh-CN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?</a:t>
            </a:r>
            <a:r>
              <a:rPr kumimoji="1" lang="zh-CN" altLang="en-US" sz="24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他总是很热心地帮助我们。</a:t>
            </a:r>
            <a:endParaRPr kumimoji="1" lang="zh-CN" altLang="en-US" sz="24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30975" y="118110"/>
            <a:ext cx="5565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Segoe UI Black" panose="020B0A02040204020203" charset="0"/>
                <a:ea typeface="方正粗黑宋简体" panose="02000000000000000000" charset="-122"/>
                <a:cs typeface="Segoe UI Black" panose="020B0A02040204020203" charset="0"/>
              </a:rPr>
              <a:t>what, which, who(m), whose</a:t>
            </a:r>
            <a:endParaRPr lang="en-US" altLang="zh-CN" sz="2800">
              <a:solidFill>
                <a:srgbClr val="FF0000"/>
              </a:solidFill>
              <a:latin typeface="Segoe UI Black" panose="020B0A02040204020203" charset="0"/>
              <a:ea typeface="方正粗黑宋简体" panose="02000000000000000000" charset="-122"/>
              <a:cs typeface="Segoe UI Black" panose="020B0A02040204020203" charset="0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1480" y="5100320"/>
            <a:ext cx="1619885" cy="1649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198120" y="189865"/>
            <a:ext cx="3975735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492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3600"/>
              <a:t>在从句中作状语</a:t>
            </a:r>
            <a:r>
              <a:rPr lang="en-US" altLang="zh-CN" sz="3600"/>
              <a:t>:</a:t>
            </a: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198120" y="1016000"/>
            <a:ext cx="11532870" cy="25533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M: 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这个小村庄就是</a:t>
            </a:r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Mary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生活的地方。一场车祸后她就残疾了。</a:t>
            </a:r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 </a:t>
            </a:r>
            <a:endParaRPr kumimoji="1" lang="en-US" altLang="zh-CN" sz="32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    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那是她上高中的时候。</a:t>
            </a:r>
            <a:endParaRPr kumimoji="1" lang="zh-CN" altLang="en-US" sz="32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W</a:t>
            </a:r>
            <a:r>
              <a:rPr kumimoji="1" lang="en-US" altLang="zh-CN" sz="32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萝莉体 第二版" panose="02000500000000000000" pitchFamily="2" charset="-122"/>
              </a:rPr>
              <a:t>: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可怜的孩子。问题是她如何过上正常的生活。</a:t>
            </a:r>
            <a:endParaRPr kumimoji="1" lang="zh-CN" altLang="en-US" sz="32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M: 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她是个乐观的女孩，有画画天赋。她的作品在网上很受欢迎。</a:t>
            </a:r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    </a:t>
            </a:r>
            <a:endParaRPr kumimoji="1" lang="en-US" altLang="zh-CN" sz="32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    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这就是她能够自食其力的原因了。</a:t>
            </a:r>
            <a:endParaRPr kumimoji="1" lang="zh-CN" altLang="en-US" sz="32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120" y="3551555"/>
            <a:ext cx="1193673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140"/>
              </a:lnSpc>
            </a:pPr>
            <a:r>
              <a:rPr lang="en-US" altLang="zh-CN" sz="3200" b="1"/>
              <a:t>M: The small village is </a:t>
            </a:r>
            <a:r>
              <a:rPr lang="en-US" altLang="zh-CN" sz="3200" b="1" u="sng">
                <a:solidFill>
                  <a:srgbClr val="FF0000"/>
                </a:solidFill>
              </a:rPr>
              <a:t>where</a:t>
            </a:r>
            <a:r>
              <a:rPr lang="en-US" altLang="zh-CN" sz="3200" b="1"/>
              <a:t> Mary lives. She became disabled   </a:t>
            </a:r>
            <a:endParaRPr lang="en-US" altLang="zh-CN" sz="3200" b="1"/>
          </a:p>
          <a:p>
            <a:pPr fontAlgn="auto">
              <a:lnSpc>
                <a:spcPts val="4140"/>
              </a:lnSpc>
            </a:pPr>
            <a:r>
              <a:rPr lang="en-US" altLang="zh-CN" sz="3200" b="1"/>
              <a:t>    after a car accident. That was </a:t>
            </a:r>
            <a:r>
              <a:rPr lang="en-US" altLang="zh-CN" sz="3200" b="1" u="sng">
                <a:solidFill>
                  <a:srgbClr val="FF0000"/>
                </a:solidFill>
              </a:rPr>
              <a:t>when</a:t>
            </a:r>
            <a:r>
              <a:rPr lang="en-US" altLang="zh-CN" sz="3200" b="1"/>
              <a:t> she was in high school.</a:t>
            </a:r>
            <a:endParaRPr lang="en-US" altLang="zh-CN" sz="3200" b="1"/>
          </a:p>
          <a:p>
            <a:pPr fontAlgn="auto">
              <a:lnSpc>
                <a:spcPts val="4140"/>
              </a:lnSpc>
            </a:pPr>
            <a:r>
              <a:rPr lang="en-US" altLang="zh-CN" sz="3200" b="1"/>
              <a:t>W: Poor girl! The question is </a:t>
            </a:r>
            <a:r>
              <a:rPr lang="en-US" altLang="zh-CN" sz="3200" b="1" u="sng">
                <a:solidFill>
                  <a:srgbClr val="FF0000"/>
                </a:solidFill>
              </a:rPr>
              <a:t>how</a:t>
            </a:r>
            <a:r>
              <a:rPr lang="en-US" altLang="zh-CN" sz="3200" b="1"/>
              <a:t> she has managed to live a    </a:t>
            </a:r>
            <a:endParaRPr lang="en-US" altLang="zh-CN" sz="3200" b="1"/>
          </a:p>
          <a:p>
            <a:pPr fontAlgn="auto">
              <a:lnSpc>
                <a:spcPts val="4140"/>
              </a:lnSpc>
            </a:pPr>
            <a:r>
              <a:rPr lang="en-US" altLang="zh-CN" sz="3200" b="1"/>
              <a:t>      normal life. </a:t>
            </a:r>
            <a:endParaRPr lang="en-US" altLang="zh-CN" sz="3200" b="1"/>
          </a:p>
          <a:p>
            <a:pPr fontAlgn="auto">
              <a:lnSpc>
                <a:spcPts val="4140"/>
              </a:lnSpc>
            </a:pPr>
            <a:r>
              <a:rPr lang="en-US" altLang="zh-CN" sz="3200" b="1"/>
              <a:t>M: She is an optimistic girl gifted in painting. Her works are     </a:t>
            </a:r>
            <a:endParaRPr lang="en-US" altLang="zh-CN" sz="3200" b="1"/>
          </a:p>
          <a:p>
            <a:pPr fontAlgn="auto">
              <a:lnSpc>
                <a:spcPts val="4140"/>
              </a:lnSpc>
            </a:pPr>
            <a:r>
              <a:rPr lang="en-US" altLang="zh-CN" sz="3200" b="1"/>
              <a:t>    popular online. That’s </a:t>
            </a:r>
            <a:r>
              <a:rPr lang="en-US" altLang="zh-CN" sz="3200" b="1" u="sng">
                <a:solidFill>
                  <a:srgbClr val="FF0000"/>
                </a:solidFill>
              </a:rPr>
              <a:t>why</a:t>
            </a:r>
            <a:r>
              <a:rPr lang="en-US" altLang="zh-CN" sz="3200" b="1"/>
              <a:t> she can earn her living.</a:t>
            </a:r>
            <a:endParaRPr lang="en-US" altLang="zh-CN" sz="3200" b="1"/>
          </a:p>
        </p:txBody>
      </p:sp>
      <p:sp>
        <p:nvSpPr>
          <p:cNvPr id="4" name="文本框 3"/>
          <p:cNvSpPr txBox="1"/>
          <p:nvPr/>
        </p:nvSpPr>
        <p:spPr>
          <a:xfrm>
            <a:off x="4486910" y="189865"/>
            <a:ext cx="6044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Segoe UI Black" panose="020B0A02040204020203" charset="0"/>
                <a:ea typeface="方正粗黑宋简体" panose="02000000000000000000" charset="-122"/>
                <a:cs typeface="Segoe UI Black" panose="020B0A02040204020203" charset="0"/>
              </a:rPr>
              <a:t>when, where, why, how</a:t>
            </a:r>
            <a:endParaRPr lang="en-US" altLang="zh-CN" sz="3600">
              <a:solidFill>
                <a:srgbClr val="FF0000"/>
              </a:solidFill>
              <a:latin typeface="Segoe UI Black" panose="020B0A02040204020203" charset="0"/>
              <a:ea typeface="方正粗黑宋简体" panose="02000000000000000000" charset="-122"/>
              <a:cs typeface="Segoe UI Black" panose="020B0A02040204020203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769"/>
          <a:stretch>
            <a:fillRect/>
          </a:stretch>
        </p:blipFill>
        <p:spPr>
          <a:xfrm>
            <a:off x="11079480" y="5792470"/>
            <a:ext cx="103378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8"/>
          <p:cNvGrpSpPr/>
          <p:nvPr/>
        </p:nvGrpSpPr>
        <p:grpSpPr>
          <a:xfrm>
            <a:off x="1831975" y="196850"/>
            <a:ext cx="8816340" cy="3141980"/>
            <a:chOff x="-94295" y="914399"/>
            <a:chExt cx="4044267" cy="1410274"/>
          </a:xfrm>
        </p:grpSpPr>
        <p:grpSp>
          <p:nvGrpSpPr>
            <p:cNvPr id="3" name="Group 158"/>
            <p:cNvGrpSpPr/>
            <p:nvPr/>
          </p:nvGrpSpPr>
          <p:grpSpPr>
            <a:xfrm>
              <a:off x="774700" y="1333500"/>
              <a:ext cx="2033292" cy="556532"/>
              <a:chOff x="0" y="850900"/>
              <a:chExt cx="2033291" cy="556531"/>
            </a:xfrm>
          </p:grpSpPr>
          <p:sp>
            <p:nvSpPr>
              <p:cNvPr id="25" name="chenying0907 155"/>
              <p:cNvSpPr/>
              <p:nvPr/>
            </p:nvSpPr>
            <p:spPr>
              <a:xfrm>
                <a:off x="0" y="850900"/>
                <a:ext cx="507517" cy="45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9427" y="7380"/>
                      <a:pt x="8459" y="16521"/>
                      <a:pt x="1567" y="14831"/>
                    </a:cubicBezTo>
                    <a:cubicBezTo>
                      <a:pt x="3062" y="12797"/>
                      <a:pt x="4601" y="10800"/>
                      <a:pt x="6154" y="8822"/>
                    </a:cubicBezTo>
                    <a:cubicBezTo>
                      <a:pt x="3890" y="10793"/>
                      <a:pt x="1842" y="13162"/>
                      <a:pt x="0" y="15596"/>
                    </a:cubicBezTo>
                    <a:cubicBezTo>
                      <a:pt x="3221" y="17197"/>
                      <a:pt x="5864" y="19858"/>
                      <a:pt x="8996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6" name="chenying0907 156"/>
              <p:cNvSpPr/>
              <p:nvPr/>
            </p:nvSpPr>
            <p:spPr>
              <a:xfrm>
                <a:off x="876300" y="914400"/>
                <a:ext cx="225574" cy="49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9439" y="5265"/>
                      <a:pt x="10539" y="16054"/>
                      <a:pt x="11843" y="21600"/>
                    </a:cubicBezTo>
                    <a:cubicBezTo>
                      <a:pt x="6757" y="20380"/>
                      <a:pt x="3000" y="17768"/>
                      <a:pt x="0" y="15523"/>
                    </a:cubicBezTo>
                    <a:cubicBezTo>
                      <a:pt x="5791" y="20241"/>
                      <a:pt x="7669" y="19731"/>
                      <a:pt x="11843" y="21600"/>
                    </a:cubicBezTo>
                    <a:cubicBezTo>
                      <a:pt x="14566" y="19287"/>
                      <a:pt x="18100" y="17114"/>
                      <a:pt x="21600" y="15001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7" name="chenying0907 157"/>
              <p:cNvSpPr/>
              <p:nvPr/>
            </p:nvSpPr>
            <p:spPr>
              <a:xfrm>
                <a:off x="1409700" y="850900"/>
                <a:ext cx="623591" cy="460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430" y="4183"/>
                      <a:pt x="4232" y="7514"/>
                      <a:pt x="7805" y="11081"/>
                    </a:cubicBezTo>
                    <a:cubicBezTo>
                      <a:pt x="11642" y="14913"/>
                      <a:pt x="15287" y="17432"/>
                      <a:pt x="21600" y="18609"/>
                    </a:cubicBezTo>
                    <a:cubicBezTo>
                      <a:pt x="20806" y="17217"/>
                      <a:pt x="18519" y="14666"/>
                      <a:pt x="17621" y="13430"/>
                    </a:cubicBezTo>
                    <a:cubicBezTo>
                      <a:pt x="18690" y="15188"/>
                      <a:pt x="20252" y="16950"/>
                      <a:pt x="21600" y="18609"/>
                    </a:cubicBezTo>
                    <a:cubicBezTo>
                      <a:pt x="18908" y="20835"/>
                      <a:pt x="16606" y="21600"/>
                      <a:pt x="13527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grpSp>
          <p:nvGrpSpPr>
            <p:cNvPr id="4" name="Group 177"/>
            <p:cNvGrpSpPr/>
            <p:nvPr/>
          </p:nvGrpSpPr>
          <p:grpSpPr>
            <a:xfrm>
              <a:off x="-94295" y="914399"/>
              <a:ext cx="4044267" cy="1410274"/>
              <a:chOff x="-94294" y="914399"/>
              <a:chExt cx="4044265" cy="1410273"/>
            </a:xfrm>
          </p:grpSpPr>
          <p:grpSp>
            <p:nvGrpSpPr>
              <p:cNvPr id="6" name="Group 164"/>
              <p:cNvGrpSpPr/>
              <p:nvPr/>
            </p:nvGrpSpPr>
            <p:grpSpPr>
              <a:xfrm>
                <a:off x="1076469" y="914399"/>
                <a:ext cx="1274719" cy="484483"/>
                <a:chOff x="-104630" y="0"/>
                <a:chExt cx="1274717" cy="484481"/>
              </a:xfrm>
            </p:grpSpPr>
            <p:sp>
              <p:nvSpPr>
                <p:cNvPr id="19" name="chenying0907 162"/>
                <p:cNvSpPr/>
                <p:nvPr/>
              </p:nvSpPr>
              <p:spPr>
                <a:xfrm>
                  <a:off x="-75888" y="76200"/>
                  <a:ext cx="1245975" cy="4001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7" h="20879" extrusionOk="0">
                      <a:moveTo>
                        <a:pt x="57" y="12003"/>
                      </a:moveTo>
                      <a:cubicBezTo>
                        <a:pt x="-327" y="15472"/>
                        <a:pt x="1309" y="17467"/>
                        <a:pt x="2371" y="18342"/>
                      </a:cubicBezTo>
                      <a:cubicBezTo>
                        <a:pt x="4558" y="20144"/>
                        <a:pt x="7460" y="21041"/>
                        <a:pt x="9795" y="20856"/>
                      </a:cubicBezTo>
                      <a:cubicBezTo>
                        <a:pt x="12424" y="20647"/>
                        <a:pt x="15407" y="20132"/>
                        <a:pt x="17926" y="18383"/>
                      </a:cubicBezTo>
                      <a:cubicBezTo>
                        <a:pt x="19184" y="17510"/>
                        <a:pt x="20516" y="16063"/>
                        <a:pt x="20970" y="12926"/>
                      </a:cubicBezTo>
                      <a:cubicBezTo>
                        <a:pt x="21273" y="10829"/>
                        <a:pt x="20677" y="-559"/>
                        <a:pt x="19199" y="22"/>
                      </a:cubicBezTo>
                      <a:cubicBezTo>
                        <a:pt x="18851" y="162"/>
                        <a:pt x="18726" y="2169"/>
                        <a:pt x="18497" y="2779"/>
                      </a:cubicBezTo>
                      <a:cubicBezTo>
                        <a:pt x="17493" y="5454"/>
                        <a:pt x="15799" y="8447"/>
                        <a:pt x="14509" y="10013"/>
                      </a:cubicBezTo>
                      <a:cubicBezTo>
                        <a:pt x="9883" y="15629"/>
                        <a:pt x="4894" y="11488"/>
                        <a:pt x="57" y="12003"/>
                      </a:cubicBezTo>
                      <a:close/>
                    </a:path>
                  </a:pathLst>
                </a:custGeom>
                <a:solidFill>
                  <a:srgbClr val="E7E4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20" name="chenying0907 163"/>
                <p:cNvSpPr/>
                <p:nvPr/>
              </p:nvSpPr>
              <p:spPr>
                <a:xfrm>
                  <a:off x="-104630" y="0"/>
                  <a:ext cx="1274716" cy="4844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4" h="21294" extrusionOk="0">
                      <a:moveTo>
                        <a:pt x="133" y="9871"/>
                      </a:moveTo>
                      <a:cubicBezTo>
                        <a:pt x="-339" y="13728"/>
                        <a:pt x="441" y="17573"/>
                        <a:pt x="2587" y="19115"/>
                      </a:cubicBezTo>
                      <a:cubicBezTo>
                        <a:pt x="4742" y="20663"/>
                        <a:pt x="7601" y="21433"/>
                        <a:pt x="9902" y="21274"/>
                      </a:cubicBezTo>
                      <a:cubicBezTo>
                        <a:pt x="12492" y="21094"/>
                        <a:pt x="15431" y="20652"/>
                        <a:pt x="17913" y="19150"/>
                      </a:cubicBezTo>
                      <a:cubicBezTo>
                        <a:pt x="19151" y="18400"/>
                        <a:pt x="20465" y="17158"/>
                        <a:pt x="20911" y="14463"/>
                      </a:cubicBezTo>
                      <a:cubicBezTo>
                        <a:pt x="21261" y="12354"/>
                        <a:pt x="21070" y="7761"/>
                        <a:pt x="20421" y="5934"/>
                      </a:cubicBezTo>
                      <a:cubicBezTo>
                        <a:pt x="19590" y="3596"/>
                        <a:pt x="18728" y="2985"/>
                        <a:pt x="17491" y="1873"/>
                      </a:cubicBezTo>
                      <a:cubicBezTo>
                        <a:pt x="15824" y="373"/>
                        <a:pt x="13978" y="33"/>
                        <a:pt x="12178" y="10"/>
                      </a:cubicBezTo>
                      <a:cubicBezTo>
                        <a:pt x="8975" y="-32"/>
                        <a:pt x="3625" y="-167"/>
                        <a:pt x="1315" y="5333"/>
                      </a:cubicBezTo>
                      <a:cubicBezTo>
                        <a:pt x="721" y="6747"/>
                        <a:pt x="325" y="8310"/>
                        <a:pt x="133" y="9871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  <p:grpSp>
            <p:nvGrpSpPr>
              <p:cNvPr id="8" name="Group 170"/>
              <p:cNvGrpSpPr/>
              <p:nvPr/>
            </p:nvGrpSpPr>
            <p:grpSpPr>
              <a:xfrm>
                <a:off x="1181284" y="1914668"/>
                <a:ext cx="1034448" cy="410004"/>
                <a:chOff x="-126816" y="-15732"/>
                <a:chExt cx="1034447" cy="410003"/>
              </a:xfrm>
            </p:grpSpPr>
            <p:sp>
              <p:nvSpPr>
                <p:cNvPr id="15" name="chenying0907 168"/>
                <p:cNvSpPr/>
                <p:nvPr/>
              </p:nvSpPr>
              <p:spPr>
                <a:xfrm>
                  <a:off x="-54710" y="50881"/>
                  <a:ext cx="962341" cy="343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19836" extrusionOk="0">
                      <a:moveTo>
                        <a:pt x="17857" y="5355"/>
                      </a:moveTo>
                      <a:cubicBezTo>
                        <a:pt x="13403" y="16791"/>
                        <a:pt x="6167" y="15212"/>
                        <a:pt x="0" y="14134"/>
                      </a:cubicBezTo>
                      <a:cubicBezTo>
                        <a:pt x="1172" y="17834"/>
                        <a:pt x="3605" y="18292"/>
                        <a:pt x="5363" y="18740"/>
                      </a:cubicBezTo>
                      <a:cubicBezTo>
                        <a:pt x="8642" y="19575"/>
                        <a:pt x="11758" y="20248"/>
                        <a:pt x="15071" y="19536"/>
                      </a:cubicBezTo>
                      <a:cubicBezTo>
                        <a:pt x="17060" y="19108"/>
                        <a:pt x="19223" y="18282"/>
                        <a:pt x="20593" y="14309"/>
                      </a:cubicBezTo>
                      <a:cubicBezTo>
                        <a:pt x="21351" y="12111"/>
                        <a:pt x="21600" y="8586"/>
                        <a:pt x="21350" y="5813"/>
                      </a:cubicBezTo>
                      <a:cubicBezTo>
                        <a:pt x="21292" y="5172"/>
                        <a:pt x="19826" y="-1352"/>
                        <a:pt x="19434" y="253"/>
                      </a:cubicBezTo>
                      <a:cubicBezTo>
                        <a:pt x="18960" y="2189"/>
                        <a:pt x="18432" y="3880"/>
                        <a:pt x="17857" y="5355"/>
                      </a:cubicBezTo>
                      <a:close/>
                    </a:path>
                  </a:pathLst>
                </a:custGeom>
                <a:solidFill>
                  <a:srgbClr val="E7E4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6" name="chenying0907 169"/>
                <p:cNvSpPr/>
                <p:nvPr/>
              </p:nvSpPr>
              <p:spPr>
                <a:xfrm>
                  <a:off x="-126816" y="-15732"/>
                  <a:ext cx="1032178" cy="407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88" h="21061" extrusionOk="0">
                      <a:moveTo>
                        <a:pt x="13937" y="140"/>
                      </a:moveTo>
                      <a:cubicBezTo>
                        <a:pt x="11137" y="-167"/>
                        <a:pt x="8233" y="-100"/>
                        <a:pt x="5552" y="1707"/>
                      </a:cubicBezTo>
                      <a:cubicBezTo>
                        <a:pt x="3502" y="3090"/>
                        <a:pt x="-347" y="5381"/>
                        <a:pt x="25" y="12260"/>
                      </a:cubicBezTo>
                      <a:cubicBezTo>
                        <a:pt x="380" y="18833"/>
                        <a:pt x="3436" y="19536"/>
                        <a:pt x="5644" y="20071"/>
                      </a:cubicBezTo>
                      <a:cubicBezTo>
                        <a:pt x="8756" y="20825"/>
                        <a:pt x="11715" y="21433"/>
                        <a:pt x="14859" y="20790"/>
                      </a:cubicBezTo>
                      <a:cubicBezTo>
                        <a:pt x="16748" y="20403"/>
                        <a:pt x="18800" y="19657"/>
                        <a:pt x="20101" y="16069"/>
                      </a:cubicBezTo>
                      <a:cubicBezTo>
                        <a:pt x="21253" y="12890"/>
                        <a:pt x="21168" y="6130"/>
                        <a:pt x="19657" y="3348"/>
                      </a:cubicBezTo>
                      <a:cubicBezTo>
                        <a:pt x="18037" y="365"/>
                        <a:pt x="15890" y="354"/>
                        <a:pt x="13937" y="140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  <p:grpSp>
            <p:nvGrpSpPr>
              <p:cNvPr id="9" name="Group 173"/>
              <p:cNvGrpSpPr/>
              <p:nvPr/>
            </p:nvGrpSpPr>
            <p:grpSpPr>
              <a:xfrm>
                <a:off x="-94294" y="1473199"/>
                <a:ext cx="844602" cy="387144"/>
                <a:chOff x="-94293" y="0"/>
                <a:chExt cx="844600" cy="387142"/>
              </a:xfrm>
            </p:grpSpPr>
            <p:sp>
              <p:nvSpPr>
                <p:cNvPr id="13" name="chenying0907 171"/>
                <p:cNvSpPr/>
                <p:nvPr/>
              </p:nvSpPr>
              <p:spPr>
                <a:xfrm>
                  <a:off x="-88746" y="88981"/>
                  <a:ext cx="839053" cy="298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72" h="21123" extrusionOk="0">
                      <a:moveTo>
                        <a:pt x="17886" y="5332"/>
                      </a:moveTo>
                      <a:cubicBezTo>
                        <a:pt x="15811" y="10607"/>
                        <a:pt x="12370" y="13267"/>
                        <a:pt x="9847" y="14273"/>
                      </a:cubicBezTo>
                      <a:cubicBezTo>
                        <a:pt x="4120" y="16557"/>
                        <a:pt x="-160" y="12844"/>
                        <a:pt x="53" y="10773"/>
                      </a:cubicBezTo>
                      <a:cubicBezTo>
                        <a:pt x="-542" y="16545"/>
                        <a:pt x="4081" y="20691"/>
                        <a:pt x="5800" y="20969"/>
                      </a:cubicBezTo>
                      <a:cubicBezTo>
                        <a:pt x="9741" y="21600"/>
                        <a:pt x="13398" y="20300"/>
                        <a:pt x="17129" y="16946"/>
                      </a:cubicBezTo>
                      <a:cubicBezTo>
                        <a:pt x="18288" y="15904"/>
                        <a:pt x="19949" y="13657"/>
                        <a:pt x="20459" y="10518"/>
                      </a:cubicBezTo>
                      <a:cubicBezTo>
                        <a:pt x="21058" y="6831"/>
                        <a:pt x="19065" y="1613"/>
                        <a:pt x="19326" y="0"/>
                      </a:cubicBezTo>
                      <a:cubicBezTo>
                        <a:pt x="19006" y="1976"/>
                        <a:pt x="18506" y="3755"/>
                        <a:pt x="17886" y="5332"/>
                      </a:cubicBezTo>
                      <a:close/>
                    </a:path>
                  </a:pathLst>
                </a:custGeom>
                <a:solidFill>
                  <a:srgbClr val="E7E4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4" name="chenying0907 172"/>
                <p:cNvSpPr/>
                <p:nvPr/>
              </p:nvSpPr>
              <p:spPr>
                <a:xfrm>
                  <a:off x="-94293" y="0"/>
                  <a:ext cx="833254" cy="386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52" h="21239" extrusionOk="0">
                      <a:moveTo>
                        <a:pt x="10837" y="0"/>
                      </a:moveTo>
                      <a:cubicBezTo>
                        <a:pt x="7662" y="-14"/>
                        <a:pt x="-2689" y="5191"/>
                        <a:pt x="658" y="16356"/>
                      </a:cubicBezTo>
                      <a:cubicBezTo>
                        <a:pt x="1683" y="19777"/>
                        <a:pt x="3681" y="20903"/>
                        <a:pt x="5431" y="21141"/>
                      </a:cubicBezTo>
                      <a:cubicBezTo>
                        <a:pt x="8711" y="21586"/>
                        <a:pt x="18112" y="20872"/>
                        <a:pt x="18532" y="11071"/>
                      </a:cubicBezTo>
                      <a:cubicBezTo>
                        <a:pt x="18911" y="2224"/>
                        <a:pt x="13700" y="13"/>
                        <a:pt x="10837" y="0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  <p:grpSp>
            <p:nvGrpSpPr>
              <p:cNvPr id="10" name="Group 176"/>
              <p:cNvGrpSpPr/>
              <p:nvPr/>
            </p:nvGrpSpPr>
            <p:grpSpPr>
              <a:xfrm>
                <a:off x="2794000" y="1599873"/>
                <a:ext cx="1155970" cy="403614"/>
                <a:chOff x="0" y="-51127"/>
                <a:chExt cx="1155969" cy="403613"/>
              </a:xfrm>
            </p:grpSpPr>
            <p:sp>
              <p:nvSpPr>
                <p:cNvPr id="11" name="chenying0907 174"/>
                <p:cNvSpPr/>
                <p:nvPr/>
              </p:nvSpPr>
              <p:spPr>
                <a:xfrm>
                  <a:off x="25464" y="32693"/>
                  <a:ext cx="1092687" cy="319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8" h="21069" extrusionOk="0">
                      <a:moveTo>
                        <a:pt x="13042" y="10375"/>
                      </a:moveTo>
                      <a:cubicBezTo>
                        <a:pt x="12724" y="10554"/>
                        <a:pt x="12420" y="10717"/>
                        <a:pt x="12137" y="10875"/>
                      </a:cubicBezTo>
                      <a:cubicBezTo>
                        <a:pt x="8083" y="13132"/>
                        <a:pt x="4035" y="12910"/>
                        <a:pt x="0" y="10580"/>
                      </a:cubicBezTo>
                      <a:cubicBezTo>
                        <a:pt x="213" y="14545"/>
                        <a:pt x="1011" y="16452"/>
                        <a:pt x="2480" y="18069"/>
                      </a:cubicBezTo>
                      <a:cubicBezTo>
                        <a:pt x="5688" y="21600"/>
                        <a:pt x="10224" y="21168"/>
                        <a:pt x="13638" y="20886"/>
                      </a:cubicBezTo>
                      <a:cubicBezTo>
                        <a:pt x="15681" y="20718"/>
                        <a:pt x="18109" y="20197"/>
                        <a:pt x="19811" y="16825"/>
                      </a:cubicBezTo>
                      <a:cubicBezTo>
                        <a:pt x="20761" y="14942"/>
                        <a:pt x="21600" y="11160"/>
                        <a:pt x="21512" y="7931"/>
                      </a:cubicBezTo>
                      <a:cubicBezTo>
                        <a:pt x="21462" y="6129"/>
                        <a:pt x="19676" y="587"/>
                        <a:pt x="19750" y="0"/>
                      </a:cubicBezTo>
                      <a:cubicBezTo>
                        <a:pt x="18901" y="6710"/>
                        <a:pt x="15539" y="8976"/>
                        <a:pt x="13042" y="10375"/>
                      </a:cubicBezTo>
                      <a:close/>
                    </a:path>
                  </a:pathLst>
                </a:custGeom>
                <a:solidFill>
                  <a:srgbClr val="E7E4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2" name="chenying0907 175"/>
                <p:cNvSpPr/>
                <p:nvPr/>
              </p:nvSpPr>
              <p:spPr>
                <a:xfrm>
                  <a:off x="0" y="-51127"/>
                  <a:ext cx="1155969" cy="401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9" h="20975" extrusionOk="0">
                      <a:moveTo>
                        <a:pt x="11755" y="254"/>
                      </a:moveTo>
                      <a:cubicBezTo>
                        <a:pt x="9657" y="-49"/>
                        <a:pt x="7553" y="-208"/>
                        <a:pt x="5491" y="526"/>
                      </a:cubicBezTo>
                      <a:cubicBezTo>
                        <a:pt x="2972" y="1422"/>
                        <a:pt x="154" y="4571"/>
                        <a:pt x="2" y="11007"/>
                      </a:cubicBezTo>
                      <a:cubicBezTo>
                        <a:pt x="-73" y="14199"/>
                        <a:pt x="1835" y="17587"/>
                        <a:pt x="2963" y="18621"/>
                      </a:cubicBezTo>
                      <a:cubicBezTo>
                        <a:pt x="5985" y="21392"/>
                        <a:pt x="10256" y="21053"/>
                        <a:pt x="13471" y="20832"/>
                      </a:cubicBezTo>
                      <a:cubicBezTo>
                        <a:pt x="15395" y="20700"/>
                        <a:pt x="17682" y="20291"/>
                        <a:pt x="19285" y="17645"/>
                      </a:cubicBezTo>
                      <a:cubicBezTo>
                        <a:pt x="20324" y="15930"/>
                        <a:pt x="21527" y="10987"/>
                        <a:pt x="20930" y="7966"/>
                      </a:cubicBezTo>
                      <a:cubicBezTo>
                        <a:pt x="19328" y="-136"/>
                        <a:pt x="14971" y="718"/>
                        <a:pt x="11755" y="254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46537A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</p:grpSp>
      </p:grpSp>
      <p:sp>
        <p:nvSpPr>
          <p:cNvPr id="30" name="chenying0907 232"/>
          <p:cNvSpPr/>
          <p:nvPr/>
        </p:nvSpPr>
        <p:spPr>
          <a:xfrm>
            <a:off x="1248485" y="4850342"/>
            <a:ext cx="422990" cy="498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" name="chenying0907 232"/>
          <p:cNvSpPr/>
          <p:nvPr/>
        </p:nvSpPr>
        <p:spPr>
          <a:xfrm>
            <a:off x="412825" y="5430461"/>
            <a:ext cx="422990" cy="498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" name="文本框 39"/>
          <p:cNvSpPr txBox="1"/>
          <p:nvPr/>
        </p:nvSpPr>
        <p:spPr>
          <a:xfrm>
            <a:off x="4716780" y="283210"/>
            <a:ext cx="21139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引导词</a:t>
            </a:r>
            <a:endParaRPr lang="zh-CN" altLang="en-US" sz="4800" b="1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27555" y="1597025"/>
            <a:ext cx="15538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连词</a:t>
            </a:r>
            <a:endParaRPr lang="zh-CN" altLang="en-US" sz="4000" b="1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55820" y="2548255"/>
            <a:ext cx="2573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关系代词</a:t>
            </a:r>
            <a:endParaRPr lang="zh-CN" altLang="en-US" sz="4000" b="1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21980" y="1818005"/>
            <a:ext cx="2651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关系副词</a:t>
            </a:r>
            <a:endParaRPr lang="zh-CN" altLang="en-US" sz="4000" b="1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3710" y="2418715"/>
            <a:ext cx="3714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</a:rPr>
              <a:t>在从句中不作成分，只起连接作用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88055" y="3388360"/>
            <a:ext cx="4909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sym typeface="+mn-ea"/>
              </a:rPr>
              <a:t>在从句中作主宾表定语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48625" y="2665095"/>
            <a:ext cx="3803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  <a:sym typeface="+mn-ea"/>
              </a:rPr>
              <a:t>在从句中作状语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73710" y="3248660"/>
            <a:ext cx="27381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ea typeface="等线" panose="02010600030101010101" charset="-122"/>
                <a:cs typeface="Calibri" panose="020F0502020204030204" charset="0"/>
              </a:rPr>
              <a:t>that, whether, as if/as though, because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ea typeface="等线" panose="02010600030101010101" charset="-122"/>
              <a:cs typeface="Calibri" panose="020F050202020403020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488055" y="3896995"/>
            <a:ext cx="55657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ea typeface="等线" panose="02010600030101010101" charset="-122"/>
                <a:cs typeface="Calibri" panose="020F0502020204030204" charset="0"/>
                <a:sym typeface="+mn-ea"/>
              </a:rPr>
              <a:t>what, which, who(m), whose</a:t>
            </a:r>
            <a:r>
              <a:rPr lang="zh-CN" altLang="en-US" sz="2800">
                <a:solidFill>
                  <a:srgbClr val="FF0000"/>
                </a:solidFill>
                <a:latin typeface="Calibri" panose="020F0502020204030204" charset="0"/>
                <a:ea typeface="等线" panose="02010600030101010101" charset="-122"/>
                <a:cs typeface="Calibri" panose="020F0502020204030204" charset="0"/>
                <a:sym typeface="+mn-ea"/>
              </a:rPr>
              <a:t>，</a:t>
            </a:r>
            <a:endParaRPr lang="zh-CN" altLang="en-US" sz="2800">
              <a:solidFill>
                <a:srgbClr val="FF0000"/>
              </a:solidFill>
              <a:latin typeface="Calibri" panose="020F0502020204030204" charset="0"/>
              <a:ea typeface="等线" panose="02010600030101010101" charset="-122"/>
              <a:cs typeface="Calibri" panose="020F0502020204030204" charset="0"/>
              <a:sym typeface="+mn-ea"/>
            </a:endParaRPr>
          </a:p>
          <a:p>
            <a:pPr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ea typeface="等线" panose="02010600030101010101" charset="-122"/>
                <a:cs typeface="Calibri" panose="020F0502020204030204" charset="0"/>
                <a:sym typeface="+mn-ea"/>
              </a:rPr>
              <a:t>whatever,whichever, whoever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ea typeface="等线" panose="02010600030101010101" charset="-122"/>
              <a:cs typeface="Calibri" panose="020F0502020204030204" charset="0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84515" y="3141980"/>
            <a:ext cx="3608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Calibri" panose="020F0502020204030204" charset="0"/>
                <a:ea typeface="等线" panose="02010600030101010101" charset="-122"/>
                <a:cs typeface="Calibri" panose="020F0502020204030204" charset="0"/>
                <a:sym typeface="+mn-ea"/>
              </a:rPr>
              <a:t>when, where, why, how</a:t>
            </a:r>
            <a:endParaRPr lang="en-US" altLang="zh-CN" sz="2800">
              <a:solidFill>
                <a:srgbClr val="FF0000"/>
              </a:solidFill>
              <a:latin typeface="Calibri" panose="020F0502020204030204" charset="0"/>
              <a:ea typeface="等线" panose="02010600030101010101" charset="-122"/>
              <a:cs typeface="Calibri" panose="020F0502020204030204" charset="0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82775" y="4928235"/>
            <a:ext cx="6729095" cy="5835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kumimoji="1" lang="en-US" altLang="zh-CN" sz="3200" b="1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表语从句要使用陈述语气(</a:t>
            </a:r>
            <a:r>
              <a:rPr kumimoji="1" lang="zh-CN" altLang="en-US" sz="3200" b="1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主谓</a:t>
            </a:r>
            <a:r>
              <a:rPr kumimoji="1" lang="en-US" altLang="zh-CN" sz="3200" b="1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 )</a:t>
            </a:r>
            <a:endParaRPr kumimoji="1" lang="en-US" altLang="zh-CN" sz="3200" b="1">
              <a:solidFill>
                <a:schemeClr val="accent5">
                  <a:lumMod val="75000"/>
                </a:schemeClr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81710" y="5667375"/>
            <a:ext cx="10847705" cy="95313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kumimoji="1" lang="zh-CN" altLang="en-US" sz="2800" b="1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表示建议、命令、要求等名词后的表语从句要用虚拟语气：（</a:t>
            </a:r>
            <a:r>
              <a:rPr kumimoji="1" lang="en-US" altLang="zh-CN" sz="2800" b="1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should</a:t>
            </a:r>
            <a:r>
              <a:rPr kumimoji="1" lang="zh-CN" altLang="en-US" sz="2800" b="1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）</a:t>
            </a:r>
            <a:r>
              <a:rPr kumimoji="1" lang="en-US" altLang="zh-CN" sz="2800" b="1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+do</a:t>
            </a:r>
            <a:endParaRPr kumimoji="1" lang="en-US" altLang="zh-CN" sz="2800" b="1">
              <a:solidFill>
                <a:schemeClr val="accent5">
                  <a:lumMod val="75000"/>
                </a:schemeClr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  <a:sym typeface="+mn-ea"/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174625" y="33655"/>
            <a:ext cx="608965" cy="562610"/>
            <a:chOff x="0" y="0"/>
            <a:chExt cx="807366" cy="906807"/>
          </a:xfrm>
        </p:grpSpPr>
        <p:sp>
          <p:nvSpPr>
            <p:cNvPr id="7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83285" y="7620"/>
            <a:ext cx="269811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32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Summary</a:t>
            </a:r>
            <a:endParaRPr lang="en-US" altLang="zh-CN" sz="32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 bldLvl="0" animBg="1"/>
      <p:bldP spid="47" grpId="0"/>
      <p:bldP spid="48" grpId="0"/>
      <p:bldP spid="49" grpId="0"/>
      <p:bldP spid="40" grpId="0"/>
      <p:bldP spid="41" grpId="0"/>
      <p:bldP spid="44" grpId="0"/>
      <p:bldP spid="42" grpId="0"/>
      <p:bldP spid="45" grpId="0"/>
      <p:bldP spid="43" grpId="0"/>
      <p:bldP spid="46" grpId="0"/>
      <p:bldP spid="50" grpId="0" bldLvl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30752" y="3777644"/>
            <a:ext cx="29895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4400" b="1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表从的运用</a:t>
            </a:r>
            <a:endParaRPr kumimoji="1" lang="zh-CN" altLang="en-US" sz="4400" b="1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4431238" y="1508012"/>
            <a:ext cx="2360904" cy="2195308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DD67A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73129" y="1833012"/>
              <a:ext cx="69088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3</a:t>
              </a:r>
              <a:endParaRPr kumimoji="1" lang="en-US" altLang="zh-CN" sz="80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henying0907 29"/>
          <p:cNvSpPr/>
          <p:nvPr/>
        </p:nvSpPr>
        <p:spPr>
          <a:xfrm rot="6300000">
            <a:off x="5056947" y="-770648"/>
            <a:ext cx="1635898" cy="6102898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" name="chenying0907 232"/>
          <p:cNvSpPr/>
          <p:nvPr/>
        </p:nvSpPr>
        <p:spPr>
          <a:xfrm>
            <a:off x="3229203" y="1820378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39" name="chenying0907 232"/>
          <p:cNvSpPr/>
          <p:nvPr/>
        </p:nvSpPr>
        <p:spPr>
          <a:xfrm>
            <a:off x="8004403" y="1820378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2" name="文本框 1"/>
          <p:cNvSpPr txBox="1"/>
          <p:nvPr/>
        </p:nvSpPr>
        <p:spPr>
          <a:xfrm>
            <a:off x="198120" y="189865"/>
            <a:ext cx="6127750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600">
                <a:latin typeface="Segoe UI Black" panose="020B0A02040204020203" charset="0"/>
                <a:cs typeface="Segoe UI Black" panose="020B0A02040204020203" charset="0"/>
              </a:rPr>
              <a:t>Discussion: </a:t>
            </a:r>
            <a:r>
              <a:rPr lang="en-US" altLang="zh-CN" sz="3600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Youth Culture</a:t>
            </a:r>
            <a:endParaRPr lang="en-US" altLang="zh-CN" sz="3600">
              <a:latin typeface="Segoe UI Black" panose="020B0A02040204020203" charset="0"/>
              <a:cs typeface="Segoe UI Black" panose="020B0A02040204020203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2446" t="19919" r="26620" b="12331"/>
          <a:stretch>
            <a:fillRect/>
          </a:stretch>
        </p:blipFill>
        <p:spPr>
          <a:xfrm>
            <a:off x="9188450" y="2134235"/>
            <a:ext cx="1958340" cy="1240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8471"/>
          <a:stretch>
            <a:fillRect/>
          </a:stretch>
        </p:blipFill>
        <p:spPr>
          <a:xfrm>
            <a:off x="778510" y="1798955"/>
            <a:ext cx="2526030" cy="16744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52295" y="1256665"/>
            <a:ext cx="3420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lying down/flat</a:t>
            </a:r>
            <a:endParaRPr lang="en-US" altLang="zh-CN" sz="3200">
              <a:solidFill>
                <a:schemeClr val="accent5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7585" y="1236980"/>
            <a:ext cx="3809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involution(</a:t>
            </a:r>
            <a:r>
              <a:rPr lang="zh-CN" altLang="en-US" sz="3200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内卷</a:t>
            </a:r>
            <a:r>
              <a:rPr lang="en-US" altLang="zh-CN" sz="3200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)</a:t>
            </a:r>
            <a:endParaRPr lang="en-US" altLang="zh-CN" sz="3200">
              <a:solidFill>
                <a:schemeClr val="accent5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290" y="3570605"/>
            <a:ext cx="41268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to eacape the pressure of modern life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06870" y="3570605"/>
            <a:ext cx="52317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to do more than necessary and arouse people’s anxiety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1" name="Group 157"/>
          <p:cNvGrpSpPr/>
          <p:nvPr/>
        </p:nvGrpSpPr>
        <p:grpSpPr>
          <a:xfrm>
            <a:off x="5801995" y="1338580"/>
            <a:ext cx="794385" cy="1011555"/>
            <a:chOff x="0" y="0"/>
            <a:chExt cx="832429" cy="1006091"/>
          </a:xfrm>
        </p:grpSpPr>
        <p:sp>
          <p:nvSpPr>
            <p:cNvPr id="12" name="chenying0907 153"/>
            <p:cNvSpPr/>
            <p:nvPr/>
          </p:nvSpPr>
          <p:spPr>
            <a:xfrm>
              <a:off x="0" y="0"/>
              <a:ext cx="825247" cy="100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" name="chenying0907 152"/>
            <p:cNvSpPr/>
            <p:nvPr/>
          </p:nvSpPr>
          <p:spPr>
            <a:xfrm>
              <a:off x="63500" y="177800"/>
              <a:ext cx="768929" cy="8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14" name="Group 156"/>
            <p:cNvGrpSpPr/>
            <p:nvPr/>
          </p:nvGrpSpPr>
          <p:grpSpPr>
            <a:xfrm>
              <a:off x="330200" y="215900"/>
              <a:ext cx="178940" cy="367431"/>
              <a:chOff x="0" y="0"/>
              <a:chExt cx="178939" cy="367430"/>
            </a:xfrm>
          </p:grpSpPr>
          <p:sp>
            <p:nvSpPr>
              <p:cNvPr id="15" name="chenying0907 154"/>
              <p:cNvSpPr/>
              <p:nvPr/>
            </p:nvSpPr>
            <p:spPr>
              <a:xfrm>
                <a:off x="0" y="0"/>
                <a:ext cx="178940" cy="244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4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6" name="chenying0907 155"/>
              <p:cNvSpPr/>
              <p:nvPr/>
            </p:nvSpPr>
            <p:spPr>
              <a:xfrm>
                <a:off x="76200" y="342900"/>
                <a:ext cx="19564" cy="24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9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3573780" y="2369820"/>
            <a:ext cx="52997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rat race</a:t>
            </a:r>
            <a:endParaRPr lang="en-US" altLang="zh-CN" sz="3200" b="1">
              <a:solidFill>
                <a:srgbClr val="FF0000"/>
              </a:solidFill>
            </a:endParaRPr>
          </a:p>
          <a:p>
            <a:pPr algn="ctr"/>
            <a:r>
              <a:rPr lang="en-US" altLang="zh-CN" sz="3200" b="1">
                <a:solidFill>
                  <a:srgbClr val="FF0000"/>
                </a:solidFill>
              </a:rPr>
              <a:t>hard work with little reward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1600" y="4980940"/>
            <a:ext cx="11989435" cy="5835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kumimoji="1" lang="en-US" altLang="zh-CN" sz="32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What do you think of the two kinds of youth culture? Why?</a:t>
            </a:r>
            <a:endParaRPr kumimoji="1" lang="en-US" altLang="zh-CN" sz="3200">
              <a:solidFill>
                <a:srgbClr val="FF0000"/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  <a:sym typeface="+mn-ea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3">
            <a:clrChange>
              <a:clrFrom>
                <a:srgbClr val="215458">
                  <a:alpha val="100000"/>
                </a:srgbClr>
              </a:clrFrom>
              <a:clrTo>
                <a:srgbClr val="215458">
                  <a:alpha val="100000"/>
                  <a:alpha val="0"/>
                </a:srgbClr>
              </a:clrTo>
            </a:clrChange>
          </a:blip>
          <a:srcRect b="4967"/>
          <a:stretch>
            <a:fillRect/>
          </a:stretch>
        </p:blipFill>
        <p:spPr>
          <a:xfrm>
            <a:off x="10360660" y="5269230"/>
            <a:ext cx="1831340" cy="1588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414020" y="5781675"/>
            <a:ext cx="9950450" cy="5835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kumimoji="1" lang="en-US" altLang="zh-CN" sz="32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What kind of youth culture do you prefer? Why?</a:t>
            </a:r>
            <a:endParaRPr kumimoji="1" lang="en-US" altLang="zh-CN" sz="3200">
              <a:solidFill>
                <a:srgbClr val="FF0000"/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37" grpId="0" bldLvl="0" animBg="1"/>
      <p:bldP spid="39" grpId="0" bldLvl="0" animBg="1"/>
      <p:bldP spid="2" grpId="0" bldLvl="0" animBg="1"/>
      <p:bldP spid="28" grpId="0" bldLvl="0" animBg="1"/>
      <p:bldP spid="29" grpId="0" bldLvl="0" animBg="1"/>
      <p:bldP spid="6" grpId="0"/>
      <p:bldP spid="8" grpId="0"/>
      <p:bldP spid="27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henying0907 29"/>
          <p:cNvSpPr/>
          <p:nvPr/>
        </p:nvSpPr>
        <p:spPr>
          <a:xfrm rot="7140000">
            <a:off x="9104630" y="-724535"/>
            <a:ext cx="1311275" cy="2370455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1800"/>
          </a:p>
        </p:txBody>
      </p:sp>
      <p:sp>
        <p:nvSpPr>
          <p:cNvPr id="39" name="chenying0907 232"/>
          <p:cNvSpPr/>
          <p:nvPr/>
        </p:nvSpPr>
        <p:spPr>
          <a:xfrm rot="20700000">
            <a:off x="11040745" y="124460"/>
            <a:ext cx="469900" cy="52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2" name="文本框 1"/>
          <p:cNvSpPr txBox="1"/>
          <p:nvPr/>
        </p:nvSpPr>
        <p:spPr>
          <a:xfrm>
            <a:off x="198120" y="189865"/>
            <a:ext cx="6127750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600">
                <a:latin typeface="Segoe UI Black" panose="020B0A02040204020203" charset="0"/>
                <a:cs typeface="Segoe UI Black" panose="020B0A02040204020203" charset="0"/>
              </a:rPr>
              <a:t>Discussion: </a:t>
            </a:r>
            <a:r>
              <a:rPr lang="en-US" altLang="zh-CN" sz="3600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Youth Culture</a:t>
            </a:r>
            <a:endParaRPr lang="en-US" altLang="zh-CN" sz="3600"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86525" y="634365"/>
            <a:ext cx="2701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lying down/flat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80295" y="637540"/>
            <a:ext cx="1757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involution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1600" y="5057140"/>
            <a:ext cx="11989435" cy="5835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kumimoji="1" lang="en-US" altLang="zh-CN" sz="32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What do you think of the two kinds of youth culture? Why?</a:t>
            </a:r>
            <a:endParaRPr kumimoji="1" lang="en-US" altLang="zh-CN" sz="3200">
              <a:solidFill>
                <a:srgbClr val="FF0000"/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  <a:sym typeface="+mn-ea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>
            <a:clrChange>
              <a:clrFrom>
                <a:srgbClr val="215458">
                  <a:alpha val="100000"/>
                </a:srgbClr>
              </a:clrFrom>
              <a:clrTo>
                <a:srgbClr val="215458">
                  <a:alpha val="100000"/>
                  <a:alpha val="0"/>
                </a:srgbClr>
              </a:clrTo>
            </a:clrChange>
          </a:blip>
          <a:srcRect b="4967"/>
          <a:stretch>
            <a:fillRect/>
          </a:stretch>
        </p:blipFill>
        <p:spPr>
          <a:xfrm>
            <a:off x="10360660" y="5269230"/>
            <a:ext cx="1831340" cy="1588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720725" y="5750560"/>
            <a:ext cx="9818370" cy="5835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kumimoji="1" lang="en-US" altLang="zh-CN" sz="32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What kind of youth culture do you prefer? Why?</a:t>
            </a:r>
            <a:endParaRPr kumimoji="1" lang="en-US" altLang="zh-CN" sz="3200">
              <a:solidFill>
                <a:srgbClr val="FF0000"/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0060" y="1335405"/>
            <a:ext cx="9880600" cy="353822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In my group, our opinion/idea is that...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 That’s because...</a:t>
            </a:r>
            <a:endParaRPr lang="en-US" altLang="zh-CN" sz="3200">
              <a:latin typeface="Calibri" panose="020F0502020204030204" charset="0"/>
              <a:cs typeface="Calibri" panose="020F0502020204030204" charset="0"/>
              <a:sym typeface="Wingdings" panose="05000000000000000000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 It seems as if...</a:t>
            </a:r>
            <a:endParaRPr lang="en-US" altLang="zh-CN" sz="3200">
              <a:latin typeface="Calibri" panose="020F0502020204030204" charset="0"/>
              <a:cs typeface="Calibri" panose="020F0502020204030204" charset="0"/>
              <a:sym typeface="Wingdings" panose="05000000000000000000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 The question/truth is ...</a:t>
            </a:r>
            <a:endParaRPr lang="en-US" altLang="zh-CN" sz="3200">
              <a:latin typeface="Calibri" panose="020F0502020204030204" charset="0"/>
              <a:cs typeface="Calibri" panose="020F0502020204030204" charset="0"/>
              <a:sym typeface="Wingdings" panose="05000000000000000000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 ... is what really matters...</a:t>
            </a:r>
            <a:endParaRPr lang="en-US" altLang="zh-CN" sz="3200">
              <a:latin typeface="Calibri" panose="020F0502020204030204" charset="0"/>
              <a:cs typeface="Calibri" panose="020F0502020204030204" charset="0"/>
              <a:sym typeface="Wingdings" panose="05000000000000000000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 Our suggestion is that...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 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...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chenying0907 232"/>
          <p:cNvSpPr/>
          <p:nvPr/>
        </p:nvSpPr>
        <p:spPr>
          <a:xfrm rot="20700000">
            <a:off x="7988935" y="191770"/>
            <a:ext cx="469900" cy="52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19" name="文本框 18"/>
          <p:cNvSpPr txBox="1"/>
          <p:nvPr/>
        </p:nvSpPr>
        <p:spPr>
          <a:xfrm rot="20280000">
            <a:off x="6795135" y="2548890"/>
            <a:ext cx="4995545" cy="156845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等线 Light" panose="02010600030101010101" charset="-122"/>
                <a:ea typeface="等线 Light" panose="02010600030101010101" charset="-122"/>
              </a:rPr>
              <a:t>Try to use the predicative clause we learn today if possible.</a:t>
            </a:r>
            <a:endParaRPr lang="en-US" altLang="zh-CN" sz="3200" b="1">
              <a:solidFill>
                <a:srgbClr val="FF0000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henying0907 232"/>
          <p:cNvSpPr/>
          <p:nvPr/>
        </p:nvSpPr>
        <p:spPr>
          <a:xfrm rot="20700000">
            <a:off x="9798685" y="114300"/>
            <a:ext cx="469900" cy="52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solidFill>
            <a:schemeClr val="accent4"/>
          </a:solidFill>
          <a:ln w="38100">
            <a:solidFill>
              <a:srgbClr val="46537A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2" name="文本框 1"/>
          <p:cNvSpPr txBox="1"/>
          <p:nvPr/>
        </p:nvSpPr>
        <p:spPr>
          <a:xfrm>
            <a:off x="198120" y="189865"/>
            <a:ext cx="6127750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600">
                <a:latin typeface="Segoe UI Black" panose="020B0A02040204020203" charset="0"/>
                <a:cs typeface="Segoe UI Black" panose="020B0A02040204020203" charset="0"/>
              </a:rPr>
              <a:t>Discussion: </a:t>
            </a:r>
            <a:r>
              <a:rPr lang="en-US" altLang="zh-CN" sz="3600">
                <a:solidFill>
                  <a:schemeClr val="accent5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Youth Culture</a:t>
            </a:r>
            <a:endParaRPr lang="en-US" altLang="zh-CN" sz="3600"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460" y="1414780"/>
            <a:ext cx="11917680" cy="501586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     Lying down is too negative and involution is harmful. </a:t>
            </a:r>
            <a:r>
              <a:rPr lang="en-US" altLang="zh-CN" sz="3200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My idea is that 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our young generation should still be devoted to study, work or dreams in spite of pressure or difficulty in life. </a:t>
            </a:r>
            <a:r>
              <a:rPr lang="en-US" altLang="zh-CN" sz="3200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That’s because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happiness is achieved through hard work, as President Xi once put it. </a:t>
            </a:r>
            <a:r>
              <a:rPr lang="en-US" altLang="zh-CN" sz="3200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It seems that 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sometimes what you get doesn’t match your effort. However, </a:t>
            </a:r>
            <a:r>
              <a:rPr lang="en-US" altLang="zh-CN" sz="3200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the truth is that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Rome was not built in a day. We can not always build the future for ourselves, but we can build ourselves for the future. Diligence, patience and perservence are </a:t>
            </a:r>
            <a:r>
              <a:rPr lang="en-US" altLang="zh-CN" sz="3200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what really matters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in success. Therefore, </a:t>
            </a:r>
            <a:r>
              <a:rPr lang="en-US" altLang="zh-CN" sz="3200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my suggestion is that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 we should never give up easily but roll up sleeves and work with added energy.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>
            <a:clrChange>
              <a:clrFrom>
                <a:srgbClr val="FDFFFA">
                  <a:alpha val="100000"/>
                </a:srgbClr>
              </a:clrFrom>
              <a:clrTo>
                <a:srgbClr val="FDFF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8910" y="-5080"/>
            <a:ext cx="1713230" cy="1372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 rot="20280000">
            <a:off x="6833235" y="3502660"/>
            <a:ext cx="4995545" cy="156845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等线 Light" panose="02010600030101010101" charset="-122"/>
                <a:ea typeface="等线 Light" panose="02010600030101010101" charset="-122"/>
              </a:rPr>
              <a:t>Do not choose comfort at the age when you should work the hardest.</a:t>
            </a:r>
            <a:endParaRPr lang="en-US" altLang="zh-CN" sz="3200" b="1">
              <a:solidFill>
                <a:srgbClr val="FF0000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7"/>
          <p:cNvGrpSpPr/>
          <p:nvPr/>
        </p:nvGrpSpPr>
        <p:grpSpPr>
          <a:xfrm>
            <a:off x="10462260" y="135890"/>
            <a:ext cx="1447165" cy="2007235"/>
            <a:chOff x="0" y="0"/>
            <a:chExt cx="1272855" cy="1784573"/>
          </a:xfrm>
        </p:grpSpPr>
        <p:grpSp>
          <p:nvGrpSpPr>
            <p:cNvPr id="5" name="Group 135"/>
            <p:cNvGrpSpPr/>
            <p:nvPr/>
          </p:nvGrpSpPr>
          <p:grpSpPr>
            <a:xfrm>
              <a:off x="-1" y="0"/>
              <a:ext cx="1272857" cy="1567495"/>
              <a:chOff x="0" y="0"/>
              <a:chExt cx="1272855" cy="1567494"/>
            </a:xfrm>
          </p:grpSpPr>
          <p:sp>
            <p:nvSpPr>
              <p:cNvPr id="7" name="chenying0907 132"/>
              <p:cNvSpPr/>
              <p:nvPr/>
            </p:nvSpPr>
            <p:spPr>
              <a:xfrm>
                <a:off x="-1" y="0"/>
                <a:ext cx="1272857" cy="1567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19790" extrusionOk="0">
                    <a:moveTo>
                      <a:pt x="21431" y="19557"/>
                    </a:moveTo>
                    <a:cubicBezTo>
                      <a:pt x="20636" y="19533"/>
                      <a:pt x="20717" y="2655"/>
                      <a:pt x="21045" y="636"/>
                    </a:cubicBezTo>
                    <a:cubicBezTo>
                      <a:pt x="21023" y="770"/>
                      <a:pt x="703" y="-1712"/>
                      <a:pt x="391" y="2308"/>
                    </a:cubicBezTo>
                    <a:cubicBezTo>
                      <a:pt x="49" y="6703"/>
                      <a:pt x="-169" y="12841"/>
                      <a:pt x="171" y="16907"/>
                    </a:cubicBezTo>
                    <a:cubicBezTo>
                      <a:pt x="401" y="19654"/>
                      <a:pt x="1701" y="19523"/>
                      <a:pt x="5476" y="19671"/>
                    </a:cubicBezTo>
                    <a:cubicBezTo>
                      <a:pt x="10998" y="19888"/>
                      <a:pt x="15793" y="19782"/>
                      <a:pt x="21431" y="19557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8" name="chenying0907 133"/>
              <p:cNvSpPr/>
              <p:nvPr/>
            </p:nvSpPr>
            <p:spPr>
              <a:xfrm>
                <a:off x="12700" y="1244600"/>
                <a:ext cx="1226065" cy="108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2988" extrusionOk="0">
                    <a:moveTo>
                      <a:pt x="0" y="12988"/>
                    </a:moveTo>
                    <a:cubicBezTo>
                      <a:pt x="0" y="-8612"/>
                      <a:pt x="15811" y="3525"/>
                      <a:pt x="21600" y="2358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9" name="chenying0907 134"/>
              <p:cNvSpPr/>
              <p:nvPr/>
            </p:nvSpPr>
            <p:spPr>
              <a:xfrm>
                <a:off x="165099" y="38100"/>
                <a:ext cx="28820" cy="1210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184" h="21600" extrusionOk="0">
                    <a:moveTo>
                      <a:pt x="11183" y="0"/>
                    </a:moveTo>
                    <a:cubicBezTo>
                      <a:pt x="11246" y="6836"/>
                      <a:pt x="-10354" y="14463"/>
                      <a:pt x="632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6" name="chenying0907 136"/>
            <p:cNvSpPr/>
            <p:nvPr/>
          </p:nvSpPr>
          <p:spPr>
            <a:xfrm>
              <a:off x="254000" y="1371600"/>
              <a:ext cx="276430" cy="4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extrusionOk="0">
                  <a:moveTo>
                    <a:pt x="21600" y="0"/>
                  </a:moveTo>
                  <a:cubicBezTo>
                    <a:pt x="19632" y="6773"/>
                    <a:pt x="21021" y="13465"/>
                    <a:pt x="21310" y="20111"/>
                  </a:cubicBezTo>
                  <a:cubicBezTo>
                    <a:pt x="17996" y="17597"/>
                    <a:pt x="13864" y="16307"/>
                    <a:pt x="11555" y="14030"/>
                  </a:cubicBezTo>
                  <a:cubicBezTo>
                    <a:pt x="7039" y="15998"/>
                    <a:pt x="4377" y="18033"/>
                    <a:pt x="0" y="21254"/>
                  </a:cubicBezTo>
                  <a:cubicBezTo>
                    <a:pt x="1028" y="13703"/>
                    <a:pt x="980" y="4593"/>
                    <a:pt x="398" y="1082"/>
                  </a:cubicBezTo>
                  <a:cubicBezTo>
                    <a:pt x="7015" y="-346"/>
                    <a:pt x="14510" y="658"/>
                    <a:pt x="21600" y="0"/>
                  </a:cubicBezTo>
                  <a:close/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4" name="chenying0907 138"/>
          <p:cNvSpPr/>
          <p:nvPr/>
        </p:nvSpPr>
        <p:spPr>
          <a:xfrm>
            <a:off x="11381740" y="419735"/>
            <a:ext cx="646430" cy="448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1" h="17044" extrusionOk="0">
                <a:moveTo>
                  <a:pt x="20712" y="4368"/>
                </a:moveTo>
                <a:cubicBezTo>
                  <a:pt x="19332" y="-4556"/>
                  <a:pt x="12710" y="2620"/>
                  <a:pt x="9384" y="4695"/>
                </a:cubicBezTo>
                <a:cubicBezTo>
                  <a:pt x="7033" y="548"/>
                  <a:pt x="225" y="-2310"/>
                  <a:pt x="2" y="4874"/>
                </a:cubicBezTo>
                <a:cubicBezTo>
                  <a:pt x="-162" y="10152"/>
                  <a:pt x="9292" y="14380"/>
                  <a:pt x="12560" y="17044"/>
                </a:cubicBezTo>
                <a:cubicBezTo>
                  <a:pt x="15309" y="14383"/>
                  <a:pt x="21438" y="9078"/>
                  <a:pt x="20712" y="4368"/>
                </a:cubicBezTo>
                <a:close/>
              </a:path>
            </a:pathLst>
          </a:custGeom>
          <a:solidFill>
            <a:srgbClr val="FDD67A"/>
          </a:solidFill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r"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" name="文本框 12"/>
          <p:cNvSpPr txBox="1"/>
          <p:nvPr/>
        </p:nvSpPr>
        <p:spPr>
          <a:xfrm>
            <a:off x="292735" y="135890"/>
            <a:ext cx="1087437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Dear friends: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 realize the value of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 year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ask the student who has failed a class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 realize the value of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 month,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ask a mother who gave birth to a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premature baby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 realize the value of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 week,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ask the editor of a weekly newspaper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 realize the value of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1 hour,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ask the lovers who are waiting to meet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 realize the value of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 minute,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ask a person who missed the train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 realize the value of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 second,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ask a person who just avoided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an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accident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 realize the value of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millisecond,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ask the person who won a silver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medel in the Olympics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Treasure every moment that you have!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Yesterday is history.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Tomorrow is mystery.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Today is a gift.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That's why it is called present!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95610" y="763270"/>
            <a:ext cx="1480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Segoe UI Black" panose="020B0A02040204020203" charset="0"/>
                <a:cs typeface="Segoe UI Black" panose="020B0A02040204020203" charset="0"/>
              </a:rPr>
              <a:t>Poem</a:t>
            </a:r>
            <a:endParaRPr lang="en-US" altLang="zh-CN" sz="3200" b="1">
              <a:solidFill>
                <a:srgbClr val="FF0000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 rot="20280000">
            <a:off x="7731125" y="4897120"/>
            <a:ext cx="4394835" cy="107632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等线 Light" panose="02010600030101010101" charset="-122"/>
                <a:ea typeface="等线 Light" panose="02010600030101010101" charset="-122"/>
              </a:rPr>
              <a:t>Let’s seize the day and  live it to the full!</a:t>
            </a:r>
            <a:endParaRPr lang="en-US" altLang="zh-CN" sz="3200" b="1">
              <a:solidFill>
                <a:srgbClr val="FF0000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  <p:grpSp>
        <p:nvGrpSpPr>
          <p:cNvPr id="16" name="Group 165"/>
          <p:cNvGrpSpPr/>
          <p:nvPr/>
        </p:nvGrpSpPr>
        <p:grpSpPr>
          <a:xfrm>
            <a:off x="912495" y="6456045"/>
            <a:ext cx="366395" cy="280670"/>
            <a:chOff x="0" y="0"/>
            <a:chExt cx="589390" cy="454149"/>
          </a:xfrm>
        </p:grpSpPr>
        <p:sp>
          <p:nvSpPr>
            <p:cNvPr id="17" name="chenying0907 163"/>
            <p:cNvSpPr/>
            <p:nvPr/>
          </p:nvSpPr>
          <p:spPr>
            <a:xfrm>
              <a:off x="0" y="25399"/>
              <a:ext cx="248822" cy="42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33" h="19015" extrusionOk="0">
                  <a:moveTo>
                    <a:pt x="3226" y="2884"/>
                  </a:moveTo>
                  <a:cubicBezTo>
                    <a:pt x="3528" y="-2585"/>
                    <a:pt x="21600" y="348"/>
                    <a:pt x="16200" y="6476"/>
                  </a:cubicBezTo>
                  <a:cubicBezTo>
                    <a:pt x="11828" y="11438"/>
                    <a:pt x="2952" y="12889"/>
                    <a:pt x="0" y="18710"/>
                  </a:cubicBezTo>
                  <a:cubicBezTo>
                    <a:pt x="3577" y="18214"/>
                    <a:pt x="7592" y="18412"/>
                    <a:pt x="11250" y="18447"/>
                  </a:cubicBezTo>
                  <a:cubicBezTo>
                    <a:pt x="12995" y="18464"/>
                    <a:pt x="20023" y="18403"/>
                    <a:pt x="18524" y="19015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" name="chenying0907 164"/>
            <p:cNvSpPr/>
            <p:nvPr/>
          </p:nvSpPr>
          <p:spPr>
            <a:xfrm>
              <a:off x="317500" y="0"/>
              <a:ext cx="271891" cy="45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40"/>
                  </a:moveTo>
                  <a:cubicBezTo>
                    <a:pt x="19066" y="13276"/>
                    <a:pt x="15220" y="12347"/>
                    <a:pt x="12332" y="12244"/>
                  </a:cubicBezTo>
                  <a:cubicBezTo>
                    <a:pt x="8216" y="12096"/>
                    <a:pt x="4086" y="12507"/>
                    <a:pt x="0" y="12623"/>
                  </a:cubicBezTo>
                  <a:cubicBezTo>
                    <a:pt x="3731" y="8306"/>
                    <a:pt x="9953" y="4376"/>
                    <a:pt x="13036" y="0"/>
                  </a:cubicBezTo>
                  <a:cubicBezTo>
                    <a:pt x="12527" y="7119"/>
                    <a:pt x="14056" y="14432"/>
                    <a:pt x="14033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0" name="Group 173"/>
          <p:cNvGrpSpPr/>
          <p:nvPr/>
        </p:nvGrpSpPr>
        <p:grpSpPr>
          <a:xfrm>
            <a:off x="459105" y="6007100"/>
            <a:ext cx="529590" cy="541655"/>
            <a:chOff x="0" y="0"/>
            <a:chExt cx="852866" cy="876034"/>
          </a:xfrm>
        </p:grpSpPr>
        <p:sp>
          <p:nvSpPr>
            <p:cNvPr id="21" name="chenying0907 166"/>
            <p:cNvSpPr/>
            <p:nvPr/>
          </p:nvSpPr>
          <p:spPr>
            <a:xfrm>
              <a:off x="-1" y="-1"/>
              <a:ext cx="852868" cy="87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20405" extrusionOk="0">
                  <a:moveTo>
                    <a:pt x="16720" y="2778"/>
                  </a:moveTo>
                  <a:cubicBezTo>
                    <a:pt x="14914" y="971"/>
                    <a:pt x="11319" y="-451"/>
                    <a:pt x="8803" y="133"/>
                  </a:cubicBezTo>
                  <a:cubicBezTo>
                    <a:pt x="6360" y="701"/>
                    <a:pt x="3697" y="2614"/>
                    <a:pt x="2081" y="4514"/>
                  </a:cubicBezTo>
                  <a:cubicBezTo>
                    <a:pt x="-1504" y="8730"/>
                    <a:pt x="-297" y="16707"/>
                    <a:pt x="4479" y="19439"/>
                  </a:cubicBezTo>
                  <a:cubicBezTo>
                    <a:pt x="7470" y="21149"/>
                    <a:pt x="11582" y="20381"/>
                    <a:pt x="14493" y="18758"/>
                  </a:cubicBezTo>
                  <a:cubicBezTo>
                    <a:pt x="17911" y="16853"/>
                    <a:pt x="20096" y="10904"/>
                    <a:pt x="19224" y="7161"/>
                  </a:cubicBezTo>
                  <a:cubicBezTo>
                    <a:pt x="18838" y="5507"/>
                    <a:pt x="17930" y="3990"/>
                    <a:pt x="16720" y="277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" name="chenying0907 167"/>
            <p:cNvSpPr/>
            <p:nvPr/>
          </p:nvSpPr>
          <p:spPr>
            <a:xfrm>
              <a:off x="380999" y="419100"/>
              <a:ext cx="114979" cy="12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7" h="19193" extrusionOk="0">
                  <a:moveTo>
                    <a:pt x="8207" y="1"/>
                  </a:moveTo>
                  <a:cubicBezTo>
                    <a:pt x="5361" y="45"/>
                    <a:pt x="3294" y="1077"/>
                    <a:pt x="1940" y="2668"/>
                  </a:cubicBezTo>
                  <a:cubicBezTo>
                    <a:pt x="-3233" y="8737"/>
                    <a:pt x="2749" y="21478"/>
                    <a:pt x="10382" y="18839"/>
                  </a:cubicBezTo>
                  <a:cubicBezTo>
                    <a:pt x="18367" y="16076"/>
                    <a:pt x="17184" y="-122"/>
                    <a:pt x="8207" y="1"/>
                  </a:cubicBezTo>
                  <a:close/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" name="chenying0907 168"/>
            <p:cNvSpPr/>
            <p:nvPr/>
          </p:nvSpPr>
          <p:spPr>
            <a:xfrm>
              <a:off x="190500" y="330200"/>
              <a:ext cx="187616" cy="11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165" y="9507"/>
                    <a:pt x="13632" y="1477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" name="chenying0907 169"/>
            <p:cNvSpPr/>
            <p:nvPr/>
          </p:nvSpPr>
          <p:spPr>
            <a:xfrm>
              <a:off x="482600" y="190500"/>
              <a:ext cx="205216" cy="23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53" y="16606"/>
                    <a:pt x="8813" y="12328"/>
                    <a:pt x="13080" y="8168"/>
                  </a:cubicBezTo>
                  <a:cubicBezTo>
                    <a:pt x="15215" y="6084"/>
                    <a:pt x="20684" y="1968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5" name="chenying0907 170"/>
            <p:cNvSpPr/>
            <p:nvPr/>
          </p:nvSpPr>
          <p:spPr>
            <a:xfrm>
              <a:off x="431800" y="25400"/>
              <a:ext cx="7805" cy="12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5" h="18446" extrusionOk="0">
                  <a:moveTo>
                    <a:pt x="0" y="4510"/>
                  </a:moveTo>
                  <a:cubicBezTo>
                    <a:pt x="7256" y="7435"/>
                    <a:pt x="21600" y="-3154"/>
                    <a:pt x="18731" y="18446"/>
                  </a:cubicBezTo>
                  <a:cubicBezTo>
                    <a:pt x="15073" y="12297"/>
                    <a:pt x="11415" y="6148"/>
                    <a:pt x="7772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6" name="chenying0907 171"/>
            <p:cNvSpPr/>
            <p:nvPr/>
          </p:nvSpPr>
          <p:spPr>
            <a:xfrm>
              <a:off x="12700" y="469900"/>
              <a:ext cx="23280" cy="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28" extrusionOk="0">
                  <a:moveTo>
                    <a:pt x="0" y="13338"/>
                  </a:moveTo>
                  <a:cubicBezTo>
                    <a:pt x="8924" y="18116"/>
                    <a:pt x="12992" y="216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" name="chenying0907 172"/>
            <p:cNvSpPr/>
            <p:nvPr/>
          </p:nvSpPr>
          <p:spPr>
            <a:xfrm>
              <a:off x="431800" y="812800"/>
              <a:ext cx="6350" cy="2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016" y="7100"/>
                    <a:pt x="15293" y="1438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8" name="chenying0907 162"/>
          <p:cNvSpPr/>
          <p:nvPr/>
        </p:nvSpPr>
        <p:spPr>
          <a:xfrm>
            <a:off x="266700" y="5757545"/>
            <a:ext cx="1012190" cy="979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8" h="20207" extrusionOk="0">
                <a:moveTo>
                  <a:pt x="16830" y="9488"/>
                </a:moveTo>
                <a:cubicBezTo>
                  <a:pt x="16251" y="9490"/>
                  <a:pt x="15671" y="9523"/>
                  <a:pt x="15092" y="9512"/>
                </a:cubicBezTo>
                <a:cubicBezTo>
                  <a:pt x="15226" y="9778"/>
                  <a:pt x="16356" y="11181"/>
                  <a:pt x="16720" y="11634"/>
                </a:cubicBezTo>
                <a:cubicBezTo>
                  <a:pt x="17004" y="11989"/>
                  <a:pt x="17286" y="12343"/>
                  <a:pt x="17608" y="12666"/>
                </a:cubicBezTo>
                <a:cubicBezTo>
                  <a:pt x="17750" y="12809"/>
                  <a:pt x="17904" y="12936"/>
                  <a:pt x="18048" y="13120"/>
                </a:cubicBezTo>
                <a:cubicBezTo>
                  <a:pt x="18348" y="12740"/>
                  <a:pt x="18617" y="12439"/>
                  <a:pt x="18893" y="12164"/>
                </a:cubicBezTo>
                <a:cubicBezTo>
                  <a:pt x="19350" y="11709"/>
                  <a:pt x="20623" y="10084"/>
                  <a:pt x="20868" y="9711"/>
                </a:cubicBezTo>
                <a:cubicBezTo>
                  <a:pt x="20464" y="9574"/>
                  <a:pt x="19453" y="9515"/>
                  <a:pt x="19453" y="9515"/>
                </a:cubicBezTo>
                <a:cubicBezTo>
                  <a:pt x="19303" y="5439"/>
                  <a:pt x="17071" y="1447"/>
                  <a:pt x="12670" y="337"/>
                </a:cubicBezTo>
                <a:cubicBezTo>
                  <a:pt x="5812" y="-1393"/>
                  <a:pt x="-732" y="3706"/>
                  <a:pt x="67" y="11641"/>
                </a:cubicBezTo>
                <a:cubicBezTo>
                  <a:pt x="594" y="16882"/>
                  <a:pt x="5192" y="20106"/>
                  <a:pt x="9712" y="20207"/>
                </a:cubicBezTo>
                <a:lnTo>
                  <a:pt x="9712" y="17488"/>
                </a:lnTo>
                <a:cubicBezTo>
                  <a:pt x="6413" y="17413"/>
                  <a:pt x="2962" y="15067"/>
                  <a:pt x="2673" y="11234"/>
                </a:cubicBezTo>
                <a:cubicBezTo>
                  <a:pt x="2276" y="5980"/>
                  <a:pt x="6867" y="1717"/>
                  <a:pt x="11875" y="2980"/>
                </a:cubicBezTo>
                <a:cubicBezTo>
                  <a:pt x="14979" y="3764"/>
                  <a:pt x="16606" y="6511"/>
                  <a:pt x="16811" y="9380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15" grpId="0" bldLvl="0" animBg="1"/>
          <p:bldP spid="14" grpId="0"/>
          <p:bldP spid="13" grpId="0"/>
          <p:bldP spid="28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15" grpId="0" bldLvl="0" animBg="1"/>
          <p:bldP spid="14" grpId="0"/>
          <p:bldP spid="13" grpId="0"/>
          <p:bldP spid="28" grpId="0" bldLvl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nying0907 209"/>
          <p:cNvSpPr/>
          <p:nvPr/>
        </p:nvSpPr>
        <p:spPr>
          <a:xfrm rot="3758493">
            <a:off x="1728172" y="3587465"/>
            <a:ext cx="2954498" cy="2064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4" extrusionOk="0">
                <a:moveTo>
                  <a:pt x="0" y="11730"/>
                </a:moveTo>
                <a:cubicBezTo>
                  <a:pt x="550" y="11385"/>
                  <a:pt x="818" y="11200"/>
                  <a:pt x="1446" y="10869"/>
                </a:cubicBezTo>
                <a:cubicBezTo>
                  <a:pt x="3278" y="9905"/>
                  <a:pt x="4075" y="10600"/>
                  <a:pt x="4893" y="12949"/>
                </a:cubicBezTo>
                <a:cubicBezTo>
                  <a:pt x="5476" y="14623"/>
                  <a:pt x="6411" y="21325"/>
                  <a:pt x="8440" y="21003"/>
                </a:cubicBezTo>
                <a:cubicBezTo>
                  <a:pt x="10807" y="20628"/>
                  <a:pt x="9528" y="13017"/>
                  <a:pt x="9431" y="11082"/>
                </a:cubicBezTo>
                <a:cubicBezTo>
                  <a:pt x="9316" y="8800"/>
                  <a:pt x="8806" y="3250"/>
                  <a:pt x="11582" y="4352"/>
                </a:cubicBezTo>
                <a:cubicBezTo>
                  <a:pt x="13589" y="5149"/>
                  <a:pt x="14535" y="10567"/>
                  <a:pt x="16445" y="10863"/>
                </a:cubicBezTo>
                <a:cubicBezTo>
                  <a:pt x="18644" y="11204"/>
                  <a:pt x="17737" y="6638"/>
                  <a:pt x="17704" y="4600"/>
                </a:cubicBezTo>
                <a:cubicBezTo>
                  <a:pt x="17639" y="584"/>
                  <a:pt x="18794" y="-275"/>
                  <a:pt x="21600" y="69"/>
                </a:cubicBezTo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14" name="组 13"/>
          <p:cNvGrpSpPr/>
          <p:nvPr/>
        </p:nvGrpSpPr>
        <p:grpSpPr>
          <a:xfrm>
            <a:off x="316472" y="922471"/>
            <a:ext cx="2187025" cy="2569107"/>
            <a:chOff x="5943842" y="1013911"/>
            <a:chExt cx="2187025" cy="2569107"/>
          </a:xfrm>
        </p:grpSpPr>
        <p:sp>
          <p:nvSpPr>
            <p:cNvPr id="3" name="chenying0907 202"/>
            <p:cNvSpPr/>
            <p:nvPr/>
          </p:nvSpPr>
          <p:spPr>
            <a:xfrm rot="3758493">
              <a:off x="6440283" y="1924630"/>
              <a:ext cx="1816414" cy="5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21600" y="743"/>
                  </a:moveTo>
                  <a:cubicBezTo>
                    <a:pt x="19799" y="-786"/>
                    <a:pt x="18140" y="461"/>
                    <a:pt x="16279" y="823"/>
                  </a:cubicBezTo>
                  <a:cubicBezTo>
                    <a:pt x="10853" y="1876"/>
                    <a:pt x="5372" y="1461"/>
                    <a:pt x="0" y="4698"/>
                  </a:cubicBezTo>
                  <a:lnTo>
                    <a:pt x="0" y="20521"/>
                  </a:lnTo>
                  <a:lnTo>
                    <a:pt x="1843" y="19747"/>
                  </a:lnTo>
                  <a:cubicBezTo>
                    <a:pt x="4727" y="19759"/>
                    <a:pt x="13025" y="19305"/>
                    <a:pt x="15903" y="19016"/>
                  </a:cubicBezTo>
                  <a:cubicBezTo>
                    <a:pt x="17715" y="18834"/>
                    <a:pt x="19629" y="20814"/>
                    <a:pt x="21376" y="20485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4" name="chenying0907 203"/>
            <p:cNvSpPr/>
            <p:nvPr/>
          </p:nvSpPr>
          <p:spPr>
            <a:xfrm rot="3758493">
              <a:off x="7743128" y="2715926"/>
              <a:ext cx="42879" cy="4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4" h="21600" extrusionOk="0">
                  <a:moveTo>
                    <a:pt x="0" y="0"/>
                  </a:moveTo>
                  <a:cubicBezTo>
                    <a:pt x="21600" y="2677"/>
                    <a:pt x="19974" y="16418"/>
                    <a:pt x="11161" y="2160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" name="chenying0907 204"/>
            <p:cNvSpPr/>
            <p:nvPr/>
          </p:nvSpPr>
          <p:spPr>
            <a:xfrm rot="3758493">
              <a:off x="6688919" y="1820269"/>
              <a:ext cx="124286" cy="34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761" y="15753"/>
                    <a:pt x="1840" y="7112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" name="chenying0907 205"/>
            <p:cNvSpPr/>
            <p:nvPr/>
          </p:nvSpPr>
          <p:spPr>
            <a:xfrm rot="3758493">
              <a:off x="6847335" y="1900060"/>
              <a:ext cx="869668" cy="103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9" h="16954" extrusionOk="0">
                  <a:moveTo>
                    <a:pt x="0" y="11121"/>
                  </a:moveTo>
                  <a:cubicBezTo>
                    <a:pt x="167" y="10786"/>
                    <a:pt x="-956" y="-4646"/>
                    <a:pt x="4852" y="2248"/>
                  </a:cubicBezTo>
                  <a:cubicBezTo>
                    <a:pt x="5261" y="461"/>
                    <a:pt x="6192" y="-121"/>
                    <a:pt x="7478" y="78"/>
                  </a:cubicBezTo>
                  <a:cubicBezTo>
                    <a:pt x="8279" y="78"/>
                    <a:pt x="9110" y="711"/>
                    <a:pt x="9174" y="2178"/>
                  </a:cubicBezTo>
                  <a:cubicBezTo>
                    <a:pt x="10318" y="734"/>
                    <a:pt x="10808" y="-213"/>
                    <a:pt x="12478" y="41"/>
                  </a:cubicBezTo>
                  <a:cubicBezTo>
                    <a:pt x="13434" y="0"/>
                    <a:pt x="13608" y="1386"/>
                    <a:pt x="13442" y="1960"/>
                  </a:cubicBezTo>
                  <a:cubicBezTo>
                    <a:pt x="19959" y="-3583"/>
                    <a:pt x="20644" y="13929"/>
                    <a:pt x="18086" y="16954"/>
                  </a:cubicBezTo>
                </a:path>
              </a:pathLst>
            </a:custGeom>
            <a:solidFill>
              <a:srgbClr val="FCFDFD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" name="chenying0907 206"/>
            <p:cNvSpPr/>
            <p:nvPr/>
          </p:nvSpPr>
          <p:spPr>
            <a:xfrm rot="3758493">
              <a:off x="6164716" y="2541971"/>
              <a:ext cx="1046419" cy="28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76" y="12061"/>
                  </a:moveTo>
                  <a:cubicBezTo>
                    <a:pt x="497" y="8498"/>
                    <a:pt x="228" y="3669"/>
                    <a:pt x="0" y="0"/>
                  </a:cubicBezTo>
                  <a:cubicBezTo>
                    <a:pt x="6860" y="545"/>
                    <a:pt x="13608" y="-26"/>
                    <a:pt x="20206" y="3388"/>
                  </a:cubicBezTo>
                  <a:cubicBezTo>
                    <a:pt x="20298" y="9884"/>
                    <a:pt x="21430" y="15807"/>
                    <a:pt x="21600" y="21574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8" name="chenying0907 207"/>
            <p:cNvSpPr/>
            <p:nvPr/>
          </p:nvSpPr>
          <p:spPr>
            <a:xfrm rot="3758493">
              <a:off x="5742745" y="2584036"/>
              <a:ext cx="1200079" cy="7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6" extrusionOk="0">
                  <a:moveTo>
                    <a:pt x="1467" y="19871"/>
                  </a:moveTo>
                  <a:cubicBezTo>
                    <a:pt x="2596" y="15187"/>
                    <a:pt x="1342" y="5194"/>
                    <a:pt x="0" y="486"/>
                  </a:cubicBezTo>
                  <a:cubicBezTo>
                    <a:pt x="6032" y="-924"/>
                    <a:pt x="11979" y="1155"/>
                    <a:pt x="18133" y="1422"/>
                  </a:cubicBezTo>
                  <a:cubicBezTo>
                    <a:pt x="19277" y="7634"/>
                    <a:pt x="21219" y="14259"/>
                    <a:pt x="21600" y="2067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9" name="chenying0907 208"/>
            <p:cNvSpPr/>
            <p:nvPr/>
          </p:nvSpPr>
          <p:spPr>
            <a:xfrm rot="3758493">
              <a:off x="6601321" y="998391"/>
              <a:ext cx="383966" cy="41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399" y="0"/>
                  </a:moveTo>
                  <a:cubicBezTo>
                    <a:pt x="14641" y="0"/>
                    <a:pt x="6540" y="886"/>
                    <a:pt x="325" y="1003"/>
                  </a:cubicBezTo>
                  <a:cubicBezTo>
                    <a:pt x="-42" y="7726"/>
                    <a:pt x="-201" y="14997"/>
                    <a:pt x="411" y="21600"/>
                  </a:cubicBezTo>
                  <a:cubicBezTo>
                    <a:pt x="6724" y="20829"/>
                    <a:pt x="13779" y="19988"/>
                    <a:pt x="20126" y="20284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" name="chenying0907 210"/>
            <p:cNvSpPr/>
            <p:nvPr/>
          </p:nvSpPr>
          <p:spPr>
            <a:xfrm rot="3758493">
              <a:off x="7598750" y="2950768"/>
              <a:ext cx="573187" cy="49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302" y="21128"/>
                    <a:pt x="15635" y="15045"/>
                    <a:pt x="21600" y="9996"/>
                  </a:cubicBezTo>
                  <a:cubicBezTo>
                    <a:pt x="14594" y="7013"/>
                    <a:pt x="7961" y="2130"/>
                    <a:pt x="709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391025" y="285115"/>
            <a:ext cx="5183505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600">
                <a:latin typeface="Segoe UI Black" panose="020B0A02040204020203" charset="0"/>
                <a:cs typeface="Segoe UI Black" panose="020B0A02040204020203" charset="0"/>
                <a:sym typeface="+mn-ea"/>
              </a:rPr>
              <a:t>Homework</a:t>
            </a:r>
            <a:endParaRPr lang="en-US" altLang="zh-CN" sz="3600">
              <a:latin typeface="Segoe UI Black" panose="020B0A02040204020203" charset="0"/>
              <a:cs typeface="Segoe UI Black" panose="020B0A02040204020203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2370" y="1615440"/>
            <a:ext cx="80219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Calibri" panose="020F0502020204030204" charset="0"/>
                <a:cs typeface="Calibri" panose="020F0502020204030204" charset="0"/>
              </a:rPr>
              <a:t>1. Review what we learn today</a:t>
            </a:r>
            <a:endParaRPr lang="en-US" altLang="zh-CN" sz="44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4400">
                <a:latin typeface="Calibri" panose="020F0502020204030204" charset="0"/>
                <a:cs typeface="Calibri" panose="020F0502020204030204" charset="0"/>
              </a:rPr>
              <a:t>2. Finish the related exercise  </a:t>
            </a:r>
            <a:endParaRPr lang="en-US" altLang="zh-CN" sz="44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4400">
                <a:latin typeface="Calibri" panose="020F0502020204030204" charset="0"/>
                <a:cs typeface="Calibri" panose="020F0502020204030204" charset="0"/>
              </a:rPr>
              <a:t>     about predicative clause</a:t>
            </a:r>
            <a:endParaRPr lang="en-US" altLang="zh-CN" sz="44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7 0.31851 C 0.19766 0.31504 0.19662 0.3118 0.19583 0.30856 C 0.19414 0.30138 0.19505 0.29953 0.19167 0.29374 C 0.19011 0.29073 0.18789 0.28888 0.18607 0.28634 C 0.17018 0.26203 0.19206 0.29444 0.17917 0.27152 C 0.178 0.26944 0.17656 0.26782 0.175 0.26666 C 0.1724 0.26434 0.16667 0.26157 0.16667 0.26157 C 0.16107 0.26249 0.1556 0.26296 0.15 0.26411 C 0.14805 0.26458 0.14636 0.26596 0.1444 0.26666 C 0.14167 0.26759 0.13893 0.26828 0.13607 0.26897 C 0.12774 0.26828 0.11641 0.278 0.11107 0.26666 C 0.10456 0.25254 0.11055 0.23032 0.10977 0.21226 C 0.10964 0.20971 0.10899 0.20717 0.10833 0.20485 C 0.10677 0.1993 0.10404 0.19397 0.10143 0.19004 C 0.10013 0.18819 0.09857 0.1868 0.09714 0.18518 C 0.08984 0.18587 0.08242 0.18634 0.075 0.18749 C 0.06966 0.18842 0.06602 0.19027 0.06107 0.19259 C 0.05182 0.19166 0.04245 0.19189 0.03333 0.19004 C 0.03034 0.18934 0.025 0.18518 0.025 0.18518 C 0.02357 0.18263 0.02227 0.17985 0.02083 0.17777 C 0.0181 0.17407 0.01484 0.17198 0.0125 0.16782 C 0.00664 0.1574 0.00951 0.16319 0.00417 0.15046 C 0.00365 0.14814 0.00274 0.14559 0.00274 0.14305 C 0.00274 0.13078 0.00339 0.11828 0.00417 0.10601 C 0.0043 0.10184 0.00508 0.09791 0.00547 0.09374 C 0.00599 0.08888 0.00638 0.08379 0.0069 0.07893 C 0.00638 0.06249 0.00612 0.04606 0.00547 0.02962 C 0.00508 0.01782 0.00599 0.00809 0.0013 -7.40741E-6 C 0.00104 -0.0007 0.00039 -7.40741E-6 2.5E-6 -7.40741E-6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56358" y="2854845"/>
            <a:ext cx="36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Thank you</a:t>
            </a:r>
            <a:endParaRPr kumimoji="1" lang="zh-CN" altLang="en-US" sz="5400">
              <a:solidFill>
                <a:schemeClr val="tx2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5" name="Group 24"/>
          <p:cNvGrpSpPr/>
          <p:nvPr/>
        </p:nvGrpSpPr>
        <p:grpSpPr>
          <a:xfrm rot="2186241">
            <a:off x="7834953" y="1807473"/>
            <a:ext cx="595560" cy="3022528"/>
            <a:chOff x="0" y="0"/>
            <a:chExt cx="221332" cy="1123292"/>
          </a:xfrm>
        </p:grpSpPr>
        <p:sp>
          <p:nvSpPr>
            <p:cNvPr id="6" name="Shape 20"/>
            <p:cNvSpPr/>
            <p:nvPr/>
          </p:nvSpPr>
          <p:spPr>
            <a:xfrm>
              <a:off x="12699" y="165100"/>
              <a:ext cx="208634" cy="74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extrusionOk="0">
                  <a:moveTo>
                    <a:pt x="19779" y="21600"/>
                  </a:moveTo>
                  <a:cubicBezTo>
                    <a:pt x="21308" y="19799"/>
                    <a:pt x="20061" y="18140"/>
                    <a:pt x="19699" y="16279"/>
                  </a:cubicBezTo>
                  <a:cubicBezTo>
                    <a:pt x="18646" y="10853"/>
                    <a:pt x="19061" y="5372"/>
                    <a:pt x="15824" y="0"/>
                  </a:cubicBezTo>
                  <a:lnTo>
                    <a:pt x="1" y="0"/>
                  </a:lnTo>
                  <a:lnTo>
                    <a:pt x="775" y="1843"/>
                  </a:lnTo>
                  <a:cubicBezTo>
                    <a:pt x="763" y="4727"/>
                    <a:pt x="1217" y="13025"/>
                    <a:pt x="1506" y="15903"/>
                  </a:cubicBezTo>
                  <a:cubicBezTo>
                    <a:pt x="1688" y="17715"/>
                    <a:pt x="-292" y="19629"/>
                    <a:pt x="37" y="21376"/>
                  </a:cubicBezTo>
                </a:path>
              </a:pathLst>
            </a:custGeom>
            <a:solidFill>
              <a:srgbClr val="FDD67A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" name="Shape 21"/>
            <p:cNvSpPr/>
            <p:nvPr/>
          </p:nvSpPr>
          <p:spPr>
            <a:xfrm>
              <a:off x="12700" y="889000"/>
              <a:ext cx="199716" cy="1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74" extrusionOk="0">
                  <a:moveTo>
                    <a:pt x="21600" y="0"/>
                  </a:moveTo>
                  <a:cubicBezTo>
                    <a:pt x="18923" y="21600"/>
                    <a:pt x="5182" y="19974"/>
                    <a:pt x="0" y="11161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8" name="Shape 22"/>
            <p:cNvSpPr/>
            <p:nvPr/>
          </p:nvSpPr>
          <p:spPr>
            <a:xfrm>
              <a:off x="0" y="-1"/>
              <a:ext cx="169627" cy="15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extrusionOk="0">
                  <a:moveTo>
                    <a:pt x="21600" y="21399"/>
                  </a:moveTo>
                  <a:cubicBezTo>
                    <a:pt x="21600" y="14641"/>
                    <a:pt x="20714" y="6540"/>
                    <a:pt x="20597" y="325"/>
                  </a:cubicBezTo>
                  <a:cubicBezTo>
                    <a:pt x="13874" y="-42"/>
                    <a:pt x="6603" y="-201"/>
                    <a:pt x="0" y="411"/>
                  </a:cubicBezTo>
                  <a:cubicBezTo>
                    <a:pt x="771" y="6724"/>
                    <a:pt x="1612" y="13779"/>
                    <a:pt x="1316" y="20126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9" name="Shape 23"/>
            <p:cNvSpPr/>
            <p:nvPr/>
          </p:nvSpPr>
          <p:spPr>
            <a:xfrm>
              <a:off x="12700" y="889000"/>
              <a:ext cx="200707" cy="234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72" y="7302"/>
                    <a:pt x="6555" y="15634"/>
                    <a:pt x="11604" y="21600"/>
                  </a:cubicBezTo>
                  <a:cubicBezTo>
                    <a:pt x="14587" y="14593"/>
                    <a:pt x="19470" y="7960"/>
                    <a:pt x="21600" y="70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894091" y="3788093"/>
            <a:ext cx="18973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感谢</a:t>
            </a:r>
            <a:r>
              <a:rPr kumimoji="1" lang="en-US" altLang="zh-CN" sz="54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!</a:t>
            </a:r>
            <a:endParaRPr kumimoji="1" lang="en-US" altLang="zh-CN" sz="5400">
              <a:solidFill>
                <a:schemeClr val="tx2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03 -0.14699 C -0.30612 -0.1456 -0.3 -0.14352 -0.2961 -0.14259 C -0.26927 -0.13704 -0.29545 -0.14468 -0.25925 -0.13588 C -0.25157 -0.1338 -0.24401 -0.13102 -0.23633 -0.12894 C -0.22878 -0.12709 -0.2211 -0.12616 -0.21354 -0.12454 C -0.20495 -0.12246 -0.19662 -0.11968 -0.18802 -0.11759 C -0.17331 -0.11435 -0.15847 -0.10926 -0.14362 -0.10857 L -0.08516 -0.10648 L -0.00886 -0.10857 C -0.00378 -0.10857 -0.01901 -0.10787 -0.02409 -0.10648 C -0.02709 -0.10556 -0.03008 -0.10371 -0.03295 -0.10185 C -0.03815 -0.09838 -0.04297 -0.09375 -0.04818 -0.09051 C -0.05404 -0.08704 -0.06016 -0.08496 -0.06602 -0.08148 C -0.07865 -0.07408 -0.10768 -0.05116 -0.11563 -0.04537 C -0.12018 -0.04213 -0.125 -0.03935 -0.12956 -0.03634 C -0.13295 -0.03403 -0.1362 -0.03079 -0.13972 -0.0294 C -0.1487 -0.02593 -0.15261 -0.02454 -0.16133 -0.02037 C -0.17839 -0.01227 -0.1625 -0.01968 -0.17787 -0.01134 C -0.17956 -0.01042 -0.18125 -0.00996 -0.18295 -0.00926 C -0.19076 -0.00232 -0.19688 0.00069 -0.17149 0.00208 C -0.14909 0.00347 -0.1267 0.00023 -0.10417 2.22222E-6 L 2.70833E-6 2.22222E-6 " pathEditMode="relative" rAng="0" ptsTypes="AAAAAAAAAAAAAAAAAA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文本框 115"/>
          <p:cNvSpPr txBox="1"/>
          <p:nvPr>
            <p:custDataLst>
              <p:tags r:id="rId1"/>
            </p:custDataLst>
          </p:nvPr>
        </p:nvSpPr>
        <p:spPr>
          <a:xfrm>
            <a:off x="6588686" y="2237820"/>
            <a:ext cx="51155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>
                <a:solidFill>
                  <a:schemeClr val="tx2"/>
                </a:solidFill>
                <a:latin typeface="方正粗黑宋简体" panose="02000000000000000000" charset="-122"/>
                <a:ea typeface="方正粗黑宋简体" panose="02000000000000000000" charset="-122"/>
                <a:cs typeface="萝莉体 第二版" panose="02000500000000000000" pitchFamily="2" charset="-122"/>
              </a:rPr>
              <a:t>表</a:t>
            </a:r>
            <a:r>
              <a:rPr kumimoji="1" lang="en-US" altLang="zh-CN" sz="8000">
                <a:solidFill>
                  <a:schemeClr val="tx2"/>
                </a:solidFill>
                <a:latin typeface="方正粗黑宋简体" panose="02000000000000000000" charset="-122"/>
                <a:ea typeface="方正粗黑宋简体" panose="02000000000000000000" charset="-122"/>
                <a:cs typeface="萝莉体 第二版" panose="02000500000000000000" pitchFamily="2" charset="-122"/>
              </a:rPr>
              <a:t> </a:t>
            </a:r>
            <a:r>
              <a:rPr kumimoji="1" lang="zh-CN" altLang="en-US" sz="8000">
                <a:solidFill>
                  <a:schemeClr val="tx2"/>
                </a:solidFill>
                <a:latin typeface="方正粗黑宋简体" panose="02000000000000000000" charset="-122"/>
                <a:ea typeface="方正粗黑宋简体" panose="02000000000000000000" charset="-122"/>
                <a:cs typeface="萝莉体 第二版" panose="02000500000000000000" pitchFamily="2" charset="-122"/>
              </a:rPr>
              <a:t>语</a:t>
            </a:r>
            <a:r>
              <a:rPr kumimoji="1" lang="en-US" altLang="zh-CN" sz="8000">
                <a:solidFill>
                  <a:schemeClr val="tx2"/>
                </a:solidFill>
                <a:latin typeface="方正粗黑宋简体" panose="02000000000000000000" charset="-122"/>
                <a:ea typeface="方正粗黑宋简体" panose="02000000000000000000" charset="-122"/>
                <a:cs typeface="萝莉体 第二版" panose="02000500000000000000" pitchFamily="2" charset="-122"/>
              </a:rPr>
              <a:t> </a:t>
            </a:r>
            <a:r>
              <a:rPr kumimoji="1" lang="zh-CN" altLang="en-US" sz="8000">
                <a:solidFill>
                  <a:schemeClr val="tx2"/>
                </a:solidFill>
                <a:latin typeface="方正粗黑宋简体" panose="02000000000000000000" charset="-122"/>
                <a:ea typeface="方正粗黑宋简体" panose="02000000000000000000" charset="-122"/>
                <a:cs typeface="萝莉体 第二版" panose="02000500000000000000" pitchFamily="2" charset="-122"/>
              </a:rPr>
              <a:t>从</a:t>
            </a:r>
            <a:r>
              <a:rPr kumimoji="1" lang="en-US" altLang="zh-CN" sz="8000">
                <a:solidFill>
                  <a:schemeClr val="tx2"/>
                </a:solidFill>
                <a:latin typeface="方正粗黑宋简体" panose="02000000000000000000" charset="-122"/>
                <a:ea typeface="方正粗黑宋简体" panose="02000000000000000000" charset="-122"/>
                <a:cs typeface="萝莉体 第二版" panose="02000500000000000000" pitchFamily="2" charset="-122"/>
              </a:rPr>
              <a:t> </a:t>
            </a:r>
            <a:r>
              <a:rPr kumimoji="1" lang="zh-CN" altLang="en-US" sz="8000">
                <a:solidFill>
                  <a:schemeClr val="tx2"/>
                </a:solidFill>
                <a:latin typeface="方正粗黑宋简体" panose="02000000000000000000" charset="-122"/>
                <a:ea typeface="方正粗黑宋简体" panose="02000000000000000000" charset="-122"/>
                <a:cs typeface="萝莉体 第二版" panose="02000500000000000000" pitchFamily="2" charset="-122"/>
              </a:rPr>
              <a:t>句</a:t>
            </a:r>
            <a:endParaRPr kumimoji="1" lang="zh-CN" altLang="en-US" sz="8000">
              <a:solidFill>
                <a:schemeClr val="tx2"/>
              </a:solidFill>
              <a:latin typeface="方正粗黑宋简体" panose="02000000000000000000" charset="-122"/>
              <a:ea typeface="方正粗黑宋简体" panose="02000000000000000000" charset="-122"/>
              <a:cs typeface="萝莉体 第二版" panose="02000500000000000000" pitchFamily="2" charset="-122"/>
            </a:endParaRPr>
          </a:p>
        </p:txBody>
      </p:sp>
      <p:grpSp>
        <p:nvGrpSpPr>
          <p:cNvPr id="117" name="PA_组合 98"/>
          <p:cNvGrpSpPr/>
          <p:nvPr>
            <p:custDataLst>
              <p:tags r:id="rId2"/>
            </p:custDataLst>
          </p:nvPr>
        </p:nvGrpSpPr>
        <p:grpSpPr>
          <a:xfrm>
            <a:off x="-7636560" y="4658289"/>
            <a:ext cx="14520706" cy="15082672"/>
            <a:chOff x="0" y="0"/>
            <a:chExt cx="1232382" cy="1280079"/>
          </a:xfrm>
        </p:grpSpPr>
        <p:sp>
          <p:nvSpPr>
            <p:cNvPr id="118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9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0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2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3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11" name="PA_组合 139"/>
          <p:cNvGrpSpPr/>
          <p:nvPr>
            <p:custDataLst>
              <p:tags r:id="rId3"/>
            </p:custDataLst>
          </p:nvPr>
        </p:nvGrpSpPr>
        <p:grpSpPr>
          <a:xfrm rot="8548729">
            <a:off x="1987285" y="4119770"/>
            <a:ext cx="2611427" cy="242835"/>
            <a:chOff x="12700" y="-1"/>
            <a:chExt cx="1395068" cy="386881"/>
          </a:xfrm>
        </p:grpSpPr>
        <p:sp>
          <p:nvSpPr>
            <p:cNvPr id="112" name="chenying0907 135"/>
            <p:cNvSpPr/>
            <p:nvPr/>
          </p:nvSpPr>
          <p:spPr>
            <a:xfrm>
              <a:off x="1371600" y="-1"/>
              <a:ext cx="36168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9" h="14783" extrusionOk="0">
                  <a:moveTo>
                    <a:pt x="14668" y="9624"/>
                  </a:moveTo>
                  <a:cubicBezTo>
                    <a:pt x="13296" y="16702"/>
                    <a:pt x="3141" y="16108"/>
                    <a:pt x="711" y="10207"/>
                  </a:cubicBezTo>
                  <a:cubicBezTo>
                    <a:pt x="-4134" y="-1569"/>
                    <a:pt x="17466" y="-4898"/>
                    <a:pt x="14668" y="9624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14" name="chenying0907 136"/>
            <p:cNvSpPr/>
            <p:nvPr/>
          </p:nvSpPr>
          <p:spPr>
            <a:xfrm>
              <a:off x="12700" y="12698"/>
              <a:ext cx="1352489" cy="3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12" extrusionOk="0">
                  <a:moveTo>
                    <a:pt x="0" y="11488"/>
                  </a:moveTo>
                  <a:cubicBezTo>
                    <a:pt x="487" y="15274"/>
                    <a:pt x="2411" y="21290"/>
                    <a:pt x="3846" y="19628"/>
                  </a:cubicBezTo>
                  <a:cubicBezTo>
                    <a:pt x="4495" y="18877"/>
                    <a:pt x="4749" y="16868"/>
                    <a:pt x="5017" y="14957"/>
                  </a:cubicBezTo>
                  <a:cubicBezTo>
                    <a:pt x="5420" y="12072"/>
                    <a:pt x="5921" y="7692"/>
                    <a:pt x="6882" y="6380"/>
                  </a:cubicBezTo>
                  <a:cubicBezTo>
                    <a:pt x="7909" y="4976"/>
                    <a:pt x="8909" y="7635"/>
                    <a:pt x="9446" y="10215"/>
                  </a:cubicBezTo>
                  <a:cubicBezTo>
                    <a:pt x="10035" y="13042"/>
                    <a:pt x="10932" y="15637"/>
                    <a:pt x="12033" y="14691"/>
                  </a:cubicBezTo>
                  <a:cubicBezTo>
                    <a:pt x="13984" y="13011"/>
                    <a:pt x="12576" y="4396"/>
                    <a:pt x="14172" y="1656"/>
                  </a:cubicBezTo>
                  <a:cubicBezTo>
                    <a:pt x="14906" y="396"/>
                    <a:pt x="15577" y="1880"/>
                    <a:pt x="16102" y="3544"/>
                  </a:cubicBezTo>
                  <a:cubicBezTo>
                    <a:pt x="16745" y="5586"/>
                    <a:pt x="17079" y="7207"/>
                    <a:pt x="18030" y="7490"/>
                  </a:cubicBezTo>
                  <a:cubicBezTo>
                    <a:pt x="18588" y="7656"/>
                    <a:pt x="19101" y="6897"/>
                    <a:pt x="19447" y="5427"/>
                  </a:cubicBezTo>
                  <a:cubicBezTo>
                    <a:pt x="19755" y="4117"/>
                    <a:pt x="19782" y="1393"/>
                    <a:pt x="20208" y="457"/>
                  </a:cubicBezTo>
                  <a:cubicBezTo>
                    <a:pt x="20555" y="-310"/>
                    <a:pt x="21224" y="60"/>
                    <a:pt x="21600" y="337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24" name="PA_组合 131"/>
          <p:cNvGrpSpPr/>
          <p:nvPr>
            <p:custDataLst>
              <p:tags r:id="rId4"/>
            </p:custDataLst>
          </p:nvPr>
        </p:nvGrpSpPr>
        <p:grpSpPr>
          <a:xfrm rot="10800000" flipV="1">
            <a:off x="4089895" y="1843810"/>
            <a:ext cx="1853202" cy="1592622"/>
            <a:chOff x="0" y="0"/>
            <a:chExt cx="1270000" cy="1091425"/>
          </a:xfrm>
        </p:grpSpPr>
        <p:sp>
          <p:nvSpPr>
            <p:cNvPr id="125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126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</p:grpSpPr>
          <p:sp>
            <p:nvSpPr>
              <p:cNvPr id="127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8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29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0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131" name="PA_组合 22"/>
          <p:cNvGrpSpPr/>
          <p:nvPr>
            <p:custDataLst>
              <p:tags r:id="rId5"/>
            </p:custDataLst>
          </p:nvPr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132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3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34" name="PA_chenying0907 148"/>
          <p:cNvSpPr/>
          <p:nvPr>
            <p:custDataLst>
              <p:tags r:id="rId6"/>
            </p:custDataLst>
          </p:nvPr>
        </p:nvSpPr>
        <p:spPr>
          <a:xfrm>
            <a:off x="93506" y="6278501"/>
            <a:ext cx="3193115" cy="3708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选择性必修二</a:t>
            </a:r>
            <a:r>
              <a:rPr lang="en-US" altLang="zh-CN" sz="16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Unit1 Grammar</a:t>
            </a:r>
            <a:endParaRPr lang="en-US" altLang="zh-CN" sz="16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grpSp>
        <p:nvGrpSpPr>
          <p:cNvPr id="35" name="PA_组合 22"/>
          <p:cNvGrpSpPr/>
          <p:nvPr>
            <p:custDataLst>
              <p:tags r:id="rId7"/>
            </p:custDataLst>
          </p:nvPr>
        </p:nvGrpSpPr>
        <p:grpSpPr>
          <a:xfrm rot="2133593">
            <a:off x="3993938" y="5500414"/>
            <a:ext cx="588962" cy="268982"/>
            <a:chOff x="0" y="-1"/>
            <a:chExt cx="1887191" cy="861891"/>
          </a:xfrm>
        </p:grpSpPr>
        <p:sp>
          <p:nvSpPr>
            <p:cNvPr id="3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3" name="PA_chenying0907 148"/>
          <p:cNvSpPr/>
          <p:nvPr>
            <p:custDataLst>
              <p:tags r:id="rId8"/>
            </p:custDataLst>
          </p:nvPr>
        </p:nvSpPr>
        <p:spPr>
          <a:xfrm>
            <a:off x="8730776" y="5095814"/>
            <a:ext cx="3193115" cy="445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汤杰礼名师工作室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庞子凌</a:t>
            </a:r>
            <a:endParaRPr lang="zh-CN" altLang="en-US" sz="20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34" grpId="0" bldLvl="0" animBg="1"/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75"/>
          <p:cNvSpPr/>
          <p:nvPr/>
        </p:nvSpPr>
        <p:spPr>
          <a:xfrm>
            <a:off x="678815" y="1875790"/>
            <a:ext cx="7131685" cy="4220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6742" y="16124"/>
                </a:moveTo>
                <a:cubicBezTo>
                  <a:pt x="5374" y="16910"/>
                  <a:pt x="3929" y="20482"/>
                  <a:pt x="3478" y="21600"/>
                </a:cubicBezTo>
                <a:cubicBezTo>
                  <a:pt x="3702" y="19782"/>
                  <a:pt x="4191" y="18074"/>
                  <a:pt x="4233" y="16234"/>
                </a:cubicBezTo>
                <a:cubicBezTo>
                  <a:pt x="3426" y="16656"/>
                  <a:pt x="2554" y="16263"/>
                  <a:pt x="1729" y="16378"/>
                </a:cubicBezTo>
                <a:cubicBezTo>
                  <a:pt x="1648" y="11313"/>
                  <a:pt x="1059" y="5533"/>
                  <a:pt x="0" y="631"/>
                </a:cubicBezTo>
                <a:cubicBezTo>
                  <a:pt x="4095" y="977"/>
                  <a:pt x="8091" y="628"/>
                  <a:pt x="12162" y="358"/>
                </a:cubicBezTo>
                <a:cubicBezTo>
                  <a:pt x="14982" y="171"/>
                  <a:pt x="18216" y="0"/>
                  <a:pt x="21204" y="0"/>
                </a:cubicBezTo>
                <a:cubicBezTo>
                  <a:pt x="21600" y="812"/>
                  <a:pt x="21523" y="2642"/>
                  <a:pt x="21419" y="3597"/>
                </a:cubicBezTo>
                <a:lnTo>
                  <a:pt x="6120" y="4060"/>
                </a:lnTo>
                <a:cubicBezTo>
                  <a:pt x="6120" y="4060"/>
                  <a:pt x="6742" y="16124"/>
                  <a:pt x="6742" y="16124"/>
                </a:cubicBezTo>
                <a:close/>
              </a:path>
            </a:pathLst>
          </a:custGeom>
          <a:solidFill>
            <a:srgbClr val="E7E4EA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1" name="chenying0907 182"/>
          <p:cNvSpPr/>
          <p:nvPr/>
        </p:nvSpPr>
        <p:spPr>
          <a:xfrm>
            <a:off x="2218055" y="2145665"/>
            <a:ext cx="8987790" cy="4389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444" extrusionOk="0">
                <a:moveTo>
                  <a:pt x="9587" y="16461"/>
                </a:moveTo>
                <a:cubicBezTo>
                  <a:pt x="7137" y="17180"/>
                  <a:pt x="4338" y="16988"/>
                  <a:pt x="1871" y="17887"/>
                </a:cubicBezTo>
                <a:cubicBezTo>
                  <a:pt x="741" y="15455"/>
                  <a:pt x="1259" y="12409"/>
                  <a:pt x="871" y="9752"/>
                </a:cubicBezTo>
                <a:cubicBezTo>
                  <a:pt x="413" y="6611"/>
                  <a:pt x="-151" y="3747"/>
                  <a:pt x="36" y="488"/>
                </a:cubicBezTo>
                <a:cubicBezTo>
                  <a:pt x="4480" y="149"/>
                  <a:pt x="9014" y="-156"/>
                  <a:pt x="13493" y="87"/>
                </a:cubicBezTo>
                <a:cubicBezTo>
                  <a:pt x="15942" y="221"/>
                  <a:pt x="18443" y="1027"/>
                  <a:pt x="20887" y="604"/>
                </a:cubicBezTo>
                <a:cubicBezTo>
                  <a:pt x="21449" y="2041"/>
                  <a:pt x="20999" y="15633"/>
                  <a:pt x="21352" y="15738"/>
                </a:cubicBezTo>
                <a:cubicBezTo>
                  <a:pt x="18614" y="14924"/>
                  <a:pt x="16128" y="15633"/>
                  <a:pt x="13384" y="15578"/>
                </a:cubicBezTo>
                <a:cubicBezTo>
                  <a:pt x="14206" y="17474"/>
                  <a:pt x="14961" y="19421"/>
                  <a:pt x="15578" y="21444"/>
                </a:cubicBezTo>
                <a:cubicBezTo>
                  <a:pt x="15386" y="20814"/>
                  <a:pt x="11222" y="16709"/>
                  <a:pt x="10628" y="16085"/>
                </a:cubicBezTo>
                <a:cubicBezTo>
                  <a:pt x="10290" y="16233"/>
                  <a:pt x="9942" y="16357"/>
                  <a:pt x="9587" y="16461"/>
                </a:cubicBezTo>
                <a:close/>
              </a:path>
            </a:pathLst>
          </a:custGeom>
          <a:noFill/>
          <a:ln w="38100" cap="flat">
            <a:solidFill>
              <a:srgbClr val="46537A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2" name="chenying0907 148"/>
          <p:cNvSpPr/>
          <p:nvPr/>
        </p:nvSpPr>
        <p:spPr>
          <a:xfrm>
            <a:off x="2962910" y="2366645"/>
            <a:ext cx="8181340" cy="3028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sz="3200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</a:rPr>
              <a:t>Youth is not a time of life; it is a state of mind; it is not a matter of rosy cheeks, red lips and supple knees; it is a matter of the will, a quality of the imagination, vigor of the emotions; it is the freshness of the deep spring of life. </a:t>
            </a:r>
            <a:endParaRPr lang="en-US" sz="3200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864" y="1816448"/>
            <a:ext cx="242633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6000">
                <a:solidFill>
                  <a:schemeClr val="tx2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</a:rPr>
              <a:t>Youth</a:t>
            </a:r>
            <a:endParaRPr kumimoji="1" lang="en-US" altLang="zh-CN" sz="6000">
              <a:solidFill>
                <a:schemeClr val="tx2"/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</a:endParaRPr>
          </a:p>
        </p:txBody>
      </p:sp>
      <p:grpSp>
        <p:nvGrpSpPr>
          <p:cNvPr id="9" name="Group 157"/>
          <p:cNvGrpSpPr/>
          <p:nvPr/>
        </p:nvGrpSpPr>
        <p:grpSpPr>
          <a:xfrm>
            <a:off x="10983595" y="116840"/>
            <a:ext cx="783590" cy="910590"/>
            <a:chOff x="0" y="0"/>
            <a:chExt cx="832429" cy="1006091"/>
          </a:xfrm>
        </p:grpSpPr>
        <p:sp>
          <p:nvSpPr>
            <p:cNvPr id="2" name="chenying0907 153"/>
            <p:cNvSpPr/>
            <p:nvPr/>
          </p:nvSpPr>
          <p:spPr>
            <a:xfrm>
              <a:off x="0" y="0"/>
              <a:ext cx="825247" cy="100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0" name="chenying0907 152"/>
            <p:cNvSpPr/>
            <p:nvPr/>
          </p:nvSpPr>
          <p:spPr>
            <a:xfrm>
              <a:off x="63500" y="177800"/>
              <a:ext cx="768929" cy="8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4" name="Group 156"/>
            <p:cNvGrpSpPr/>
            <p:nvPr/>
          </p:nvGrpSpPr>
          <p:grpSpPr>
            <a:xfrm>
              <a:off x="330200" y="215900"/>
              <a:ext cx="178940" cy="367431"/>
              <a:chOff x="0" y="0"/>
              <a:chExt cx="178939" cy="367430"/>
            </a:xfrm>
          </p:grpSpPr>
          <p:sp>
            <p:nvSpPr>
              <p:cNvPr id="5" name="chenying0907 154"/>
              <p:cNvSpPr/>
              <p:nvPr/>
            </p:nvSpPr>
            <p:spPr>
              <a:xfrm>
                <a:off x="0" y="0"/>
                <a:ext cx="178940" cy="244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4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4" name="chenying0907 155"/>
              <p:cNvSpPr/>
              <p:nvPr/>
            </p:nvSpPr>
            <p:spPr>
              <a:xfrm>
                <a:off x="76200" y="342900"/>
                <a:ext cx="19564" cy="24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9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1743710" y="248920"/>
            <a:ext cx="8917940" cy="768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  <a:latin typeface="Segoe UI Black" panose="020B0A02040204020203" charset="0"/>
                <a:cs typeface="Segoe UI Black" panose="020B0A02040204020203" charset="0"/>
              </a:rPr>
              <a:t>What is the sentence structure ?</a:t>
            </a:r>
            <a:endParaRPr lang="en-US" altLang="zh-CN" sz="4400">
              <a:solidFill>
                <a:srgbClr val="FF0000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2455" y="1017270"/>
            <a:ext cx="8771890" cy="9220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kumimoji="1" lang="en-US" altLang="zh-CN" sz="54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</a:rPr>
              <a:t>S+Link-v+Predicative</a:t>
            </a:r>
            <a:r>
              <a:rPr kumimoji="1" lang="en-US" altLang="zh-CN" sz="36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</a:rPr>
              <a:t>(</a:t>
            </a:r>
            <a:r>
              <a:rPr kumimoji="1" lang="zh-CN" altLang="en-US" sz="36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</a:rPr>
              <a:t>表语</a:t>
            </a:r>
            <a:r>
              <a:rPr kumimoji="1" lang="en-US" altLang="zh-CN" sz="36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</a:rPr>
              <a:t>)</a:t>
            </a:r>
            <a:endParaRPr kumimoji="1" lang="en-US" altLang="zh-CN" sz="3600">
              <a:solidFill>
                <a:srgbClr val="FF0000"/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8815" y="5040630"/>
            <a:ext cx="1105027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kumimoji="1" lang="en-US" altLang="zh-CN" sz="3600">
                <a:solidFill>
                  <a:schemeClr val="tx2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</a:rPr>
              <a:t>The question is what we can do to keep young.</a:t>
            </a:r>
            <a:endParaRPr kumimoji="1" lang="en-US" altLang="zh-CN" sz="3600">
              <a:solidFill>
                <a:schemeClr val="tx2"/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740" y="5676265"/>
            <a:ext cx="11989435" cy="9220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kumimoji="1" lang="en-US" altLang="zh-CN" sz="54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</a:rPr>
              <a:t>S+Link-v+Predicative Clause</a:t>
            </a:r>
            <a:r>
              <a:rPr kumimoji="1" lang="en-US" altLang="zh-CN" sz="36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(</a:t>
            </a:r>
            <a:r>
              <a:rPr kumimoji="1" lang="zh-CN" altLang="en-US" sz="36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表语从句</a:t>
            </a:r>
            <a:r>
              <a:rPr kumimoji="1" lang="en-US" altLang="zh-CN" sz="3600">
                <a:solidFill>
                  <a:srgbClr val="FF0000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  <a:sym typeface="+mn-ea"/>
              </a:rPr>
              <a:t>)</a:t>
            </a:r>
            <a:endParaRPr kumimoji="1" lang="en-US" altLang="zh-CN" sz="3600">
              <a:solidFill>
                <a:srgbClr val="FF0000"/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60215" y="5051425"/>
            <a:ext cx="1226820" cy="645160"/>
          </a:xfrm>
          <a:prstGeom prst="rect">
            <a:avLst/>
          </a:prstGeom>
          <a:noFill/>
          <a:ln w="412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  <p:bldP spid="12" grpId="0" bldLvl="0" animBg="1"/>
      <p:bldP spid="13" grpId="0"/>
      <p:bldP spid="6" grpId="0" animBg="1"/>
      <p:bldP spid="15" grpId="0" bldLvl="0" animBg="1"/>
      <p:bldP spid="7" grpId="0" bldLvl="0" animBg="1"/>
      <p:bldP spid="16" grpId="0" bldLvl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415851" y="1633570"/>
            <a:ext cx="189801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>
                <a:solidFill>
                  <a:schemeClr val="tx2">
                    <a:lumMod val="75000"/>
                  </a:schemeClr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</a:rPr>
              <a:t>Link-v</a:t>
            </a:r>
            <a:endParaRPr kumimoji="1" lang="en-US" altLang="zh-CN" sz="4400" b="1">
              <a:solidFill>
                <a:schemeClr val="tx2">
                  <a:lumMod val="75000"/>
                </a:schemeClr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18281" y="2652555"/>
            <a:ext cx="28657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4800" b="1">
                <a:solidFill>
                  <a:schemeClr val="tx2"/>
                </a:solidFill>
                <a:latin typeface="Segoe UI Black" panose="020B0A02040204020203" charset="0"/>
                <a:ea typeface="萝莉体 第二版" panose="02000500000000000000" pitchFamily="2" charset="-122"/>
                <a:cs typeface="Segoe UI Black" panose="020B0A02040204020203" charset="0"/>
              </a:rPr>
              <a:t>Contents</a:t>
            </a:r>
            <a:endParaRPr kumimoji="1" lang="en-US" altLang="zh-CN" sz="4800" b="1">
              <a:solidFill>
                <a:schemeClr val="tx2"/>
              </a:solidFill>
              <a:latin typeface="Segoe UI Black" panose="020B0A02040204020203" charset="0"/>
              <a:ea typeface="萝莉体 第二版" panose="02000500000000000000" pitchFamily="2" charset="-122"/>
              <a:cs typeface="Segoe UI Black" panose="020B0A02040204020203" charset="0"/>
            </a:endParaRPr>
          </a:p>
        </p:txBody>
      </p:sp>
      <p:grpSp>
        <p:nvGrpSpPr>
          <p:cNvPr id="68" name="组 67"/>
          <p:cNvGrpSpPr/>
          <p:nvPr/>
        </p:nvGrpSpPr>
        <p:grpSpPr>
          <a:xfrm>
            <a:off x="6528664" y="1618363"/>
            <a:ext cx="714896" cy="842464"/>
            <a:chOff x="6528664" y="1618363"/>
            <a:chExt cx="714896" cy="842464"/>
          </a:xfrm>
        </p:grpSpPr>
        <p:sp>
          <p:nvSpPr>
            <p:cNvPr id="27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22231" y="180876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1</a:t>
              </a:r>
              <a:endParaRPr kumimoji="1" lang="zh-CN" altLang="en-US" sz="24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grpSp>
        <p:nvGrpSpPr>
          <p:cNvPr id="55" name="Group 98"/>
          <p:cNvGrpSpPr/>
          <p:nvPr/>
        </p:nvGrpSpPr>
        <p:grpSpPr>
          <a:xfrm>
            <a:off x="-7636560" y="4658289"/>
            <a:ext cx="14520706" cy="15082672"/>
            <a:chOff x="0" y="0"/>
            <a:chExt cx="1232382" cy="1280079"/>
          </a:xfrm>
        </p:grpSpPr>
        <p:sp>
          <p:nvSpPr>
            <p:cNvPr id="56" name="chenying0907 92"/>
            <p:cNvSpPr/>
            <p:nvPr/>
          </p:nvSpPr>
          <p:spPr>
            <a:xfrm>
              <a:off x="63500" y="431806"/>
              <a:ext cx="1168883" cy="8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335" extrusionOk="0">
                  <a:moveTo>
                    <a:pt x="13379" y="9888"/>
                  </a:moveTo>
                  <a:cubicBezTo>
                    <a:pt x="16156" y="7987"/>
                    <a:pt x="19260" y="4290"/>
                    <a:pt x="20047" y="0"/>
                  </a:cubicBezTo>
                  <a:cubicBezTo>
                    <a:pt x="21600" y="7245"/>
                    <a:pt x="19676" y="14890"/>
                    <a:pt x="14434" y="18706"/>
                  </a:cubicBezTo>
                  <a:cubicBezTo>
                    <a:pt x="10460" y="21600"/>
                    <a:pt x="5646" y="20542"/>
                    <a:pt x="2448" y="16290"/>
                  </a:cubicBezTo>
                  <a:cubicBezTo>
                    <a:pt x="1349" y="14829"/>
                    <a:pt x="841" y="13153"/>
                    <a:pt x="0" y="11506"/>
                  </a:cubicBezTo>
                  <a:cubicBezTo>
                    <a:pt x="415" y="12319"/>
                    <a:pt x="2222" y="12745"/>
                    <a:pt x="2888" y="12873"/>
                  </a:cubicBezTo>
                  <a:cubicBezTo>
                    <a:pt x="4049" y="13097"/>
                    <a:pt x="5240" y="12941"/>
                    <a:pt x="6395" y="12727"/>
                  </a:cubicBezTo>
                  <a:cubicBezTo>
                    <a:pt x="8821" y="12276"/>
                    <a:pt x="11185" y="11390"/>
                    <a:pt x="13379" y="988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" name="chenying0907 93"/>
            <p:cNvSpPr/>
            <p:nvPr/>
          </p:nvSpPr>
          <p:spPr>
            <a:xfrm>
              <a:off x="0" y="6"/>
              <a:ext cx="1229464" cy="127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7624" extrusionOk="0">
                  <a:moveTo>
                    <a:pt x="18089" y="13212"/>
                  </a:moveTo>
                  <a:cubicBezTo>
                    <a:pt x="20793" y="8665"/>
                    <a:pt x="19051" y="1688"/>
                    <a:pt x="12580" y="249"/>
                  </a:cubicBezTo>
                  <a:cubicBezTo>
                    <a:pt x="5779" y="-1264"/>
                    <a:pt x="-807" y="4397"/>
                    <a:pt x="81" y="10133"/>
                  </a:cubicBezTo>
                  <a:cubicBezTo>
                    <a:pt x="1215" y="17455"/>
                    <a:pt x="11799" y="20336"/>
                    <a:pt x="17105" y="14539"/>
                  </a:cubicBezTo>
                  <a:cubicBezTo>
                    <a:pt x="17481" y="14129"/>
                    <a:pt x="17809" y="13683"/>
                    <a:pt x="18089" y="13212"/>
                  </a:cubicBezTo>
                  <a:close/>
                </a:path>
              </a:pathLst>
            </a:custGeom>
            <a:noFill/>
            <a:ln w="762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8" name="chenying0907 94"/>
            <p:cNvSpPr/>
            <p:nvPr/>
          </p:nvSpPr>
          <p:spPr>
            <a:xfrm flipH="1" flipV="1">
              <a:off x="598375" y="0"/>
              <a:ext cx="12664" cy="1275141"/>
            </a:xfrm>
            <a:prstGeom prst="line">
              <a:avLst/>
            </a:pr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" name="chenying0907 95"/>
            <p:cNvSpPr/>
            <p:nvPr/>
          </p:nvSpPr>
          <p:spPr>
            <a:xfrm>
              <a:off x="228599" y="6"/>
              <a:ext cx="761433" cy="126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18273" extrusionOk="0">
                  <a:moveTo>
                    <a:pt x="12391" y="18096"/>
                  </a:moveTo>
                  <a:cubicBezTo>
                    <a:pt x="20299" y="16704"/>
                    <a:pt x="20971" y="9754"/>
                    <a:pt x="20010" y="6028"/>
                  </a:cubicBezTo>
                  <a:cubicBezTo>
                    <a:pt x="19534" y="4185"/>
                    <a:pt x="18487" y="1426"/>
                    <a:pt x="14982" y="544"/>
                  </a:cubicBezTo>
                  <a:cubicBezTo>
                    <a:pt x="3960" y="-2230"/>
                    <a:pt x="-629" y="6301"/>
                    <a:pt x="69" y="10363"/>
                  </a:cubicBezTo>
                  <a:cubicBezTo>
                    <a:pt x="598" y="13437"/>
                    <a:pt x="5155" y="19370"/>
                    <a:pt x="12391" y="18096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0" name="chenying0907 96"/>
            <p:cNvSpPr/>
            <p:nvPr/>
          </p:nvSpPr>
          <p:spPr>
            <a:xfrm>
              <a:off x="50800" y="381006"/>
              <a:ext cx="114300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84" extrusionOk="0">
                  <a:moveTo>
                    <a:pt x="0" y="10975"/>
                  </a:moveTo>
                  <a:cubicBezTo>
                    <a:pt x="5633" y="-4190"/>
                    <a:pt x="11507" y="-2443"/>
                    <a:pt x="17154" y="8930"/>
                  </a:cubicBezTo>
                  <a:cubicBezTo>
                    <a:pt x="18363" y="11362"/>
                    <a:pt x="19610" y="11211"/>
                    <a:pt x="20810" y="14623"/>
                  </a:cubicBezTo>
                  <a:cubicBezTo>
                    <a:pt x="21087" y="15412"/>
                    <a:pt x="21308" y="17410"/>
                    <a:pt x="21600" y="1703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1" name="chenying0907 97"/>
            <p:cNvSpPr/>
            <p:nvPr/>
          </p:nvSpPr>
          <p:spPr>
            <a:xfrm>
              <a:off x="38100" y="825506"/>
              <a:ext cx="116303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3" extrusionOk="0">
                  <a:moveTo>
                    <a:pt x="0" y="13166"/>
                  </a:moveTo>
                  <a:cubicBezTo>
                    <a:pt x="1349" y="4232"/>
                    <a:pt x="2977" y="14571"/>
                    <a:pt x="4335" y="16158"/>
                  </a:cubicBezTo>
                  <a:cubicBezTo>
                    <a:pt x="8003" y="20406"/>
                    <a:pt x="11670" y="21600"/>
                    <a:pt x="15337" y="15282"/>
                  </a:cubicBezTo>
                  <a:cubicBezTo>
                    <a:pt x="17520" y="11503"/>
                    <a:pt x="19444" y="14571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62" name="Group 22"/>
          <p:cNvGrpSpPr/>
          <p:nvPr/>
        </p:nvGrpSpPr>
        <p:grpSpPr>
          <a:xfrm rot="1234529">
            <a:off x="482285" y="2454063"/>
            <a:ext cx="2146377" cy="980262"/>
            <a:chOff x="0" y="-1"/>
            <a:chExt cx="1887191" cy="861891"/>
          </a:xfrm>
        </p:grpSpPr>
        <p:sp>
          <p:nvSpPr>
            <p:cNvPr id="63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4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65" name="Group 22"/>
          <p:cNvGrpSpPr/>
          <p:nvPr/>
        </p:nvGrpSpPr>
        <p:grpSpPr>
          <a:xfrm rot="2133593">
            <a:off x="3993938" y="5500414"/>
            <a:ext cx="588962" cy="268982"/>
            <a:chOff x="0" y="-1"/>
            <a:chExt cx="1887191" cy="861891"/>
          </a:xfrm>
        </p:grpSpPr>
        <p:sp>
          <p:nvSpPr>
            <p:cNvPr id="66" name="chenying0907 20"/>
            <p:cNvSpPr/>
            <p:nvPr/>
          </p:nvSpPr>
          <p:spPr>
            <a:xfrm>
              <a:off x="279400" y="406400"/>
              <a:ext cx="1606206" cy="45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67" name="chenying0907 21"/>
            <p:cNvSpPr/>
            <p:nvPr/>
          </p:nvSpPr>
          <p:spPr>
            <a:xfrm>
              <a:off x="0" y="-1"/>
              <a:ext cx="1887191" cy="848841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-1" fmla="*/ 7770 w 21600"/>
                <a:gd name="connsiteY0-2" fmla="*/ 21519 h 21519"/>
                <a:gd name="connsiteX1-3" fmla="*/ 0 w 21600"/>
                <a:gd name="connsiteY1-4" fmla="*/ 21519 h 21519"/>
                <a:gd name="connsiteX2-5" fmla="*/ 745 w 21600"/>
                <a:gd name="connsiteY2-6" fmla="*/ 12132 h 21519"/>
                <a:gd name="connsiteX3-7" fmla="*/ 4557 w 21600"/>
                <a:gd name="connsiteY3-8" fmla="*/ 10885 h 21519"/>
                <a:gd name="connsiteX4-9" fmla="*/ 8782 w 21600"/>
                <a:gd name="connsiteY4-10" fmla="*/ 1 h 21519"/>
                <a:gd name="connsiteX5-11" fmla="*/ 13726 w 21600"/>
                <a:gd name="connsiteY5-12" fmla="*/ 11178 h 21519"/>
                <a:gd name="connsiteX6-13" fmla="*/ 19043 w 21600"/>
                <a:gd name="connsiteY6-14" fmla="*/ 7147 h 21519"/>
                <a:gd name="connsiteX7-15" fmla="*/ 21600 w 21600"/>
                <a:gd name="connsiteY7-16" fmla="*/ 21519 h 21519"/>
                <a:gd name="connsiteX0-17" fmla="*/ 0 w 21600"/>
                <a:gd name="connsiteY0-18" fmla="*/ 21519 h 21519"/>
                <a:gd name="connsiteX1-19" fmla="*/ 745 w 21600"/>
                <a:gd name="connsiteY1-20" fmla="*/ 12132 h 21519"/>
                <a:gd name="connsiteX2-21" fmla="*/ 4557 w 21600"/>
                <a:gd name="connsiteY2-22" fmla="*/ 10885 h 21519"/>
                <a:gd name="connsiteX3-23" fmla="*/ 8782 w 21600"/>
                <a:gd name="connsiteY3-24" fmla="*/ 1 h 21519"/>
                <a:gd name="connsiteX4-25" fmla="*/ 13726 w 21600"/>
                <a:gd name="connsiteY4-26" fmla="*/ 11178 h 21519"/>
                <a:gd name="connsiteX5-27" fmla="*/ 19043 w 21600"/>
                <a:gd name="connsiteY5-28" fmla="*/ 7147 h 21519"/>
                <a:gd name="connsiteX6-29" fmla="*/ 21600 w 21600"/>
                <a:gd name="connsiteY6-30" fmla="*/ 21519 h 215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8019201" y="2824196"/>
            <a:ext cx="27355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萝莉体 第二版" panose="02000500000000000000" pitchFamily="2" charset="-122"/>
              </a:rPr>
              <a:t>表从引导词</a:t>
            </a:r>
            <a:endParaRPr kumimoji="1" lang="zh-CN" altLang="en-US" sz="4000" b="1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萝莉体 第二版" panose="02000500000000000000" pitchFamily="2" charset="-122"/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7137729" y="2738504"/>
            <a:ext cx="714896" cy="842464"/>
            <a:chOff x="6528664" y="1618363"/>
            <a:chExt cx="714896" cy="842464"/>
          </a:xfrm>
        </p:grpSpPr>
        <p:sp>
          <p:nvSpPr>
            <p:cNvPr id="74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722231" y="18087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2</a:t>
              </a:r>
              <a:endParaRPr kumimoji="1" lang="zh-CN" altLang="en-US" sz="24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7494995" y="394474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4000" b="1">
                <a:solidFill>
                  <a:schemeClr val="tx2">
                    <a:lumMod val="7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萝莉体 第二版" panose="02000500000000000000" pitchFamily="2" charset="-122"/>
                <a:sym typeface="+mn-ea"/>
              </a:rPr>
              <a:t>表从的运用</a:t>
            </a:r>
            <a:endParaRPr kumimoji="1" lang="zh-CN" altLang="en-US" sz="4000" b="1">
              <a:solidFill>
                <a:schemeClr val="tx2">
                  <a:lumMod val="7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萝莉体 第二版" panose="02000500000000000000" pitchFamily="2" charset="-122"/>
              <a:sym typeface="+mn-ea"/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6613523" y="3859048"/>
            <a:ext cx="714896" cy="842464"/>
            <a:chOff x="6528664" y="1618363"/>
            <a:chExt cx="714896" cy="842464"/>
          </a:xfrm>
        </p:grpSpPr>
        <p:sp>
          <p:nvSpPr>
            <p:cNvPr id="78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722231" y="180876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3</a:t>
              </a:r>
              <a:endParaRPr kumimoji="1" lang="zh-CN" altLang="en-US" sz="24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2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34002" y="3889404"/>
            <a:ext cx="18669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4400" b="1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系动词</a:t>
            </a:r>
            <a:endParaRPr kumimoji="1" lang="zh-CN" altLang="en-US" sz="4400" b="1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4431238" y="1508012"/>
            <a:ext cx="2360904" cy="2195308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DD67A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08060" y="1833012"/>
              <a:ext cx="6559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1</a:t>
              </a:r>
              <a:endParaRPr kumimoji="1" lang="zh-CN" altLang="en-US" sz="80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443614" y="2355399"/>
            <a:ext cx="1148926" cy="1353942"/>
            <a:chOff x="3443614" y="2355399"/>
            <a:chExt cx="1148926" cy="1353942"/>
          </a:xfrm>
        </p:grpSpPr>
        <p:sp>
          <p:nvSpPr>
            <p:cNvPr id="65" name="chenying0907 232"/>
            <p:cNvSpPr/>
            <p:nvPr/>
          </p:nvSpPr>
          <p:spPr>
            <a:xfrm>
              <a:off x="3443614" y="2355399"/>
              <a:ext cx="1148926" cy="135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660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686975" y="2550533"/>
              <a:ext cx="667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8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1</a:t>
              </a:r>
              <a:endParaRPr kumimoji="1" lang="zh-CN" altLang="en-US" sz="48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406555" y="3536175"/>
            <a:ext cx="1148926" cy="1353942"/>
            <a:chOff x="4406555" y="3536175"/>
            <a:chExt cx="1148926" cy="1353942"/>
          </a:xfrm>
        </p:grpSpPr>
        <p:sp>
          <p:nvSpPr>
            <p:cNvPr id="67" name="chenying0907 232"/>
            <p:cNvSpPr/>
            <p:nvPr/>
          </p:nvSpPr>
          <p:spPr>
            <a:xfrm>
              <a:off x="4406555" y="3536175"/>
              <a:ext cx="1148926" cy="135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6600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649916" y="3731309"/>
              <a:ext cx="667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8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2</a:t>
              </a:r>
              <a:endParaRPr kumimoji="1" lang="zh-CN" altLang="en-US" sz="48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517086" y="2481293"/>
            <a:ext cx="1148926" cy="1353942"/>
            <a:chOff x="5517086" y="2481293"/>
            <a:chExt cx="1148926" cy="1353942"/>
          </a:xfrm>
        </p:grpSpPr>
        <p:sp>
          <p:nvSpPr>
            <p:cNvPr id="69" name="chenying0907 232"/>
            <p:cNvSpPr/>
            <p:nvPr/>
          </p:nvSpPr>
          <p:spPr>
            <a:xfrm>
              <a:off x="5517086" y="2481293"/>
              <a:ext cx="1148926" cy="135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66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760447" y="2676427"/>
              <a:ext cx="667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8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3</a:t>
              </a:r>
              <a:endParaRPr kumimoji="1" lang="zh-CN" altLang="en-US" sz="48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6593754" y="3536175"/>
            <a:ext cx="1148926" cy="1353942"/>
            <a:chOff x="6593754" y="3536175"/>
            <a:chExt cx="1148926" cy="1353942"/>
          </a:xfrm>
        </p:grpSpPr>
        <p:sp>
          <p:nvSpPr>
            <p:cNvPr id="73" name="chenying0907 232"/>
            <p:cNvSpPr/>
            <p:nvPr/>
          </p:nvSpPr>
          <p:spPr>
            <a:xfrm>
              <a:off x="6593754" y="3536175"/>
              <a:ext cx="1148926" cy="135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660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837115" y="3731309"/>
              <a:ext cx="667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8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4</a:t>
              </a:r>
              <a:endParaRPr kumimoji="1" lang="zh-CN" altLang="en-US" sz="48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7699762" y="2481293"/>
            <a:ext cx="1148926" cy="1353942"/>
            <a:chOff x="7699762" y="2481293"/>
            <a:chExt cx="1148926" cy="1353942"/>
          </a:xfrm>
        </p:grpSpPr>
        <p:sp>
          <p:nvSpPr>
            <p:cNvPr id="75" name="chenying0907 232"/>
            <p:cNvSpPr/>
            <p:nvPr/>
          </p:nvSpPr>
          <p:spPr>
            <a:xfrm>
              <a:off x="7699762" y="2481293"/>
              <a:ext cx="1148926" cy="135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66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7943123" y="2676427"/>
              <a:ext cx="667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800"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5</a:t>
              </a:r>
              <a:endParaRPr kumimoji="1" lang="zh-CN" altLang="en-US" sz="48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sp>
        <p:nvSpPr>
          <p:cNvPr id="77" name="chenying0907 148"/>
          <p:cNvSpPr/>
          <p:nvPr/>
        </p:nvSpPr>
        <p:spPr>
          <a:xfrm>
            <a:off x="3521075" y="618490"/>
            <a:ext cx="6724015" cy="1404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lvl="0" algn="l" defTabSz="457200">
              <a:lnSpc>
                <a:spcPct val="120000"/>
              </a:lnSpc>
              <a:buClrTx/>
              <a:buSzTx/>
              <a:buFontTx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表状态：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  <a:sym typeface="+mn-ea"/>
            </a:endParaRPr>
          </a:p>
          <a:p>
            <a:pPr lvl="0" algn="l" defTabSz="457200">
              <a:lnSpc>
                <a:spcPct val="120000"/>
              </a:lnSpc>
              <a:buClrTx/>
              <a:buSzTx/>
              <a:buFontTx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solidFill>
                  <a:srgbClr val="FF0000"/>
                </a:solidFill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appear, seem, </a:t>
            </a: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remain, keep, stay...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78" name="chenying0907 148"/>
          <p:cNvSpPr/>
          <p:nvPr/>
        </p:nvSpPr>
        <p:spPr>
          <a:xfrm>
            <a:off x="1656715" y="2767330"/>
            <a:ext cx="1616710" cy="7404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defTabSz="457200">
              <a:lnSpc>
                <a:spcPct val="120000"/>
              </a:lnSpc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solidFill>
                  <a:srgbClr val="FF0000"/>
                </a:solidFill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</a:rPr>
              <a:t>be</a:t>
            </a:r>
            <a:r>
              <a:rPr lang="zh-CN" alt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</a:rPr>
              <a:t>动词</a:t>
            </a: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</a:rPr>
              <a:t> 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</a:endParaRPr>
          </a:p>
        </p:txBody>
      </p:sp>
      <p:sp>
        <p:nvSpPr>
          <p:cNvPr id="79" name="chenying0907 148"/>
          <p:cNvSpPr/>
          <p:nvPr/>
        </p:nvSpPr>
        <p:spPr>
          <a:xfrm>
            <a:off x="9142730" y="2124075"/>
            <a:ext cx="2809240" cy="2068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lvl="0" algn="l" defTabSz="457200">
              <a:lnSpc>
                <a:spcPct val="120000"/>
              </a:lnSpc>
              <a:buClrTx/>
              <a:buSzTx/>
              <a:buFontTx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表证明：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  <a:sym typeface="+mn-ea"/>
            </a:endParaRPr>
          </a:p>
          <a:p>
            <a:pPr lvl="0" algn="l" defTabSz="457200">
              <a:lnSpc>
                <a:spcPct val="120000"/>
              </a:lnSpc>
              <a:buClrTx/>
              <a:buSzTx/>
              <a:buFontTx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turn out, prove 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81" name="chenying0907 148"/>
          <p:cNvSpPr/>
          <p:nvPr/>
        </p:nvSpPr>
        <p:spPr>
          <a:xfrm>
            <a:off x="970915" y="4432935"/>
            <a:ext cx="5501640" cy="1404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lvl="0" algn="l" defTabSz="457200">
              <a:lnSpc>
                <a:spcPct val="120000"/>
              </a:lnSpc>
              <a:buClrTx/>
              <a:buSzTx/>
              <a:buFontTx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感官动词：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  <a:sym typeface="+mn-ea"/>
            </a:endParaRPr>
          </a:p>
          <a:p>
            <a:pPr lvl="0" algn="l" defTabSz="457200">
              <a:lnSpc>
                <a:spcPct val="120000"/>
              </a:lnSpc>
              <a:buClrTx/>
              <a:buSzTx/>
              <a:buFontTx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solidFill>
                  <a:srgbClr val="FF0000"/>
                </a:solidFill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look, sound, </a:t>
            </a: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feel, find...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82" name="chenying0907 148"/>
          <p:cNvSpPr/>
          <p:nvPr/>
        </p:nvSpPr>
        <p:spPr>
          <a:xfrm>
            <a:off x="7381875" y="4505325"/>
            <a:ext cx="4603750" cy="2068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spAutoFit/>
          </a:bodyPr>
          <a:lstStyle/>
          <a:p>
            <a:pPr lvl="0" algn="l" defTabSz="457200">
              <a:lnSpc>
                <a:spcPct val="120000"/>
              </a:lnSpc>
              <a:buClrTx/>
              <a:buSzTx/>
              <a:buFontTx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表变化：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  <a:sym typeface="+mn-ea"/>
            </a:endParaRPr>
          </a:p>
          <a:p>
            <a:pPr lvl="0" algn="l" defTabSz="457200">
              <a:lnSpc>
                <a:spcPct val="120000"/>
              </a:lnSpc>
              <a:buClrTx/>
              <a:buSzTx/>
              <a:buFontTx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become, get, turn, 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  <a:sym typeface="+mn-ea"/>
            </a:endParaRPr>
          </a:p>
          <a:p>
            <a:pPr lvl="0" algn="l" defTabSz="457200">
              <a:lnSpc>
                <a:spcPct val="120000"/>
              </a:lnSpc>
              <a:buClrTx/>
              <a:buSzTx/>
              <a:buFontTx/>
              <a:tabLst>
                <a:tab pos="10668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b="1">
                <a:latin typeface="Calibri" panose="020F0502020204030204" charset="0"/>
                <a:ea typeface="萝莉体 第二版" panose="02000500000000000000" pitchFamily="2" charset="-122"/>
                <a:cs typeface="Calibri" panose="020F0502020204030204" charset="0"/>
                <a:sym typeface="+mn-ea"/>
              </a:rPr>
              <a:t>grow, go, fall... </a:t>
            </a:r>
            <a:endParaRPr lang="en-US" b="1">
              <a:latin typeface="Calibri" panose="020F0502020204030204" charset="0"/>
              <a:ea typeface="萝莉体 第二版" panose="02000500000000000000" pitchFamily="2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8" grpId="0" bldLvl="0" animBg="1"/>
      <p:bldP spid="79" grpId="0" bldLvl="0" animBg="1"/>
      <p:bldP spid="81" grpId="0" bldLvl="0" animBg="1"/>
      <p:bldP spid="8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53332" y="3787804"/>
            <a:ext cx="29895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4400" b="1">
                <a:solidFill>
                  <a:schemeClr val="tx2">
                    <a:lumMod val="7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从句引导词</a:t>
            </a:r>
            <a:endParaRPr kumimoji="1" lang="zh-CN" altLang="en-US" sz="4400" b="1">
              <a:solidFill>
                <a:schemeClr val="tx2">
                  <a:lumMod val="75000"/>
                </a:schemeClr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1798278" y="-226774"/>
            <a:ext cx="8602626" cy="8079856"/>
            <a:chOff x="0" y="0"/>
            <a:chExt cx="2335459" cy="2193537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16672" cy="33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5" name="chenying0907 69"/>
            <p:cNvSpPr/>
            <p:nvPr/>
          </p:nvSpPr>
          <p:spPr>
            <a:xfrm>
              <a:off x="990600" y="1955799"/>
              <a:ext cx="284801" cy="23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5" h="17669" extrusionOk="0">
                  <a:moveTo>
                    <a:pt x="13789" y="13529"/>
                  </a:moveTo>
                  <a:cubicBezTo>
                    <a:pt x="19485" y="4044"/>
                    <a:pt x="10745" y="-2666"/>
                    <a:pt x="4561" y="1034"/>
                  </a:cubicBezTo>
                  <a:cubicBezTo>
                    <a:pt x="-65" y="3803"/>
                    <a:pt x="-2115" y="11785"/>
                    <a:pt x="2972" y="15848"/>
                  </a:cubicBezTo>
                  <a:cubicBezTo>
                    <a:pt x="6834" y="18934"/>
                    <a:pt x="11071" y="18055"/>
                    <a:pt x="13789" y="13529"/>
                  </a:cubicBezTo>
                  <a:close/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4431238" y="1508012"/>
            <a:ext cx="2360904" cy="2195308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rgbClr val="FDD67A"/>
            </a:solidFill>
            <a:ln w="38100">
              <a:solidFill>
                <a:srgbClr val="46537A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73129" y="1833012"/>
              <a:ext cx="69088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8000">
                  <a:solidFill>
                    <a:schemeClr val="tx2"/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2</a:t>
              </a:r>
              <a:endParaRPr kumimoji="1" lang="en-US" altLang="zh-CN" sz="8000">
                <a:solidFill>
                  <a:schemeClr val="tx2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47675" y="255270"/>
            <a:ext cx="11420475" cy="5262245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 fontAlgn="auto">
              <a:lnSpc>
                <a:spcPts val="5040"/>
              </a:lnSpc>
            </a:pP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It seems ___________no one can keep young forever. However, the truth is ________ no one grows old merely by a number of years but by giving up ideas. That’s _________ years may wrinkle the skin but to give up enthusiasm may wrinkle the soul.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  <a:sym typeface="+mn-ea"/>
              </a:rPr>
              <a:t> Nowadays, the spead of “sang culture” is popular among teenagers who are never disappointed since they want nothing .That’s ______ some people have grown old,even at 20. 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</a:rPr>
              <a:t>To keep young, your attitude is _______ really matters. </a:t>
            </a:r>
            <a:r>
              <a:rPr lang="en-US" altLang="zh-CN" sz="3200">
                <a:latin typeface="Calibri" panose="020F0502020204030204" charset="0"/>
                <a:cs typeface="Calibri" panose="020F0502020204030204" charset="0"/>
                <a:sym typeface="+mn-ea"/>
              </a:rPr>
              <a:t> After all, life is ______ you deal with it.</a:t>
            </a:r>
            <a:endParaRPr lang="en-US" altLang="zh-CN" sz="320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-114300" y="5880874"/>
            <a:ext cx="1095701" cy="1398131"/>
            <a:chOff x="925434" y="1919475"/>
            <a:chExt cx="3208492" cy="3333832"/>
          </a:xfrm>
          <a:solidFill>
            <a:srgbClr val="F8F6F3"/>
          </a:solidFill>
        </p:grpSpPr>
        <p:grpSp>
          <p:nvGrpSpPr>
            <p:cNvPr id="2" name="Group 24"/>
            <p:cNvGrpSpPr/>
            <p:nvPr/>
          </p:nvGrpSpPr>
          <p:grpSpPr>
            <a:xfrm rot="19960150">
              <a:off x="3473071" y="1919475"/>
              <a:ext cx="660855" cy="3333832"/>
              <a:chOff x="0" y="-1"/>
              <a:chExt cx="222665" cy="1123294"/>
            </a:xfrm>
            <a:grpFill/>
          </p:grpSpPr>
          <p:sp>
            <p:nvSpPr>
              <p:cNvPr id="3" name="chenying0907 20"/>
              <p:cNvSpPr/>
              <p:nvPr/>
            </p:nvSpPr>
            <p:spPr>
              <a:xfrm>
                <a:off x="12679" y="165100"/>
                <a:ext cx="209986" cy="742430"/>
              </a:xfrm>
              <a:custGeom>
                <a:avLst/>
                <a:gdLst>
                  <a:gd name="connsiteX0" fmla="*/ 19779 w 20578"/>
                  <a:gd name="connsiteY0" fmla="*/ 21600 h 21600"/>
                  <a:gd name="connsiteX1" fmla="*/ 19877 w 20578"/>
                  <a:gd name="connsiteY1" fmla="*/ 17107 h 21600"/>
                  <a:gd name="connsiteX2" fmla="*/ 15824 w 20578"/>
                  <a:gd name="connsiteY2" fmla="*/ 0 h 21600"/>
                  <a:gd name="connsiteX3" fmla="*/ 1 w 20578"/>
                  <a:gd name="connsiteY3" fmla="*/ 0 h 21600"/>
                  <a:gd name="connsiteX4" fmla="*/ 775 w 20578"/>
                  <a:gd name="connsiteY4" fmla="*/ 1843 h 21600"/>
                  <a:gd name="connsiteX5" fmla="*/ 1506 w 20578"/>
                  <a:gd name="connsiteY5" fmla="*/ 15903 h 21600"/>
                  <a:gd name="connsiteX6" fmla="*/ 37 w 20578"/>
                  <a:gd name="connsiteY6" fmla="*/ 21376 h 21600"/>
                  <a:gd name="connsiteX0-1" fmla="*/ 19781 w 20580"/>
                  <a:gd name="connsiteY0-2" fmla="*/ 21600 h 21600"/>
                  <a:gd name="connsiteX1-3" fmla="*/ 19879 w 20580"/>
                  <a:gd name="connsiteY1-4" fmla="*/ 17107 h 21600"/>
                  <a:gd name="connsiteX2-5" fmla="*/ 15826 w 20580"/>
                  <a:gd name="connsiteY2-6" fmla="*/ 0 h 21600"/>
                  <a:gd name="connsiteX3-7" fmla="*/ 3 w 20580"/>
                  <a:gd name="connsiteY3-8" fmla="*/ 0 h 21600"/>
                  <a:gd name="connsiteX4-9" fmla="*/ 777 w 20580"/>
                  <a:gd name="connsiteY4-10" fmla="*/ 1843 h 21600"/>
                  <a:gd name="connsiteX5-11" fmla="*/ 1362 w 20580"/>
                  <a:gd name="connsiteY5-12" fmla="*/ 16761 h 21600"/>
                  <a:gd name="connsiteX6-13" fmla="*/ 39 w 20580"/>
                  <a:gd name="connsiteY6-14" fmla="*/ 21376 h 21600"/>
                  <a:gd name="connsiteX0-15" fmla="*/ 19781 w 20580"/>
                  <a:gd name="connsiteY0-16" fmla="*/ 22107 h 22107"/>
                  <a:gd name="connsiteX1-17" fmla="*/ 19879 w 20580"/>
                  <a:gd name="connsiteY1-18" fmla="*/ 17614 h 22107"/>
                  <a:gd name="connsiteX2-19" fmla="*/ 16092 w 20580"/>
                  <a:gd name="connsiteY2-20" fmla="*/ 1554 h 22107"/>
                  <a:gd name="connsiteX3-21" fmla="*/ 15826 w 20580"/>
                  <a:gd name="connsiteY3-22" fmla="*/ 507 h 22107"/>
                  <a:gd name="connsiteX4-23" fmla="*/ 3 w 20580"/>
                  <a:gd name="connsiteY4-24" fmla="*/ 507 h 22107"/>
                  <a:gd name="connsiteX5-25" fmla="*/ 777 w 20580"/>
                  <a:gd name="connsiteY5-26" fmla="*/ 2350 h 22107"/>
                  <a:gd name="connsiteX6-27" fmla="*/ 1362 w 20580"/>
                  <a:gd name="connsiteY6-28" fmla="*/ 17268 h 22107"/>
                  <a:gd name="connsiteX7" fmla="*/ 39 w 20580"/>
                  <a:gd name="connsiteY7" fmla="*/ 21883 h 22107"/>
                  <a:gd name="connsiteX0-29" fmla="*/ 19781 w 20580"/>
                  <a:gd name="connsiteY0-30" fmla="*/ 21600 h 21600"/>
                  <a:gd name="connsiteX1-31" fmla="*/ 19879 w 20580"/>
                  <a:gd name="connsiteY1-32" fmla="*/ 17107 h 21600"/>
                  <a:gd name="connsiteX2-33" fmla="*/ 17646 w 20580"/>
                  <a:gd name="connsiteY2-34" fmla="*/ 7130 h 21600"/>
                  <a:gd name="connsiteX3-35" fmla="*/ 16092 w 20580"/>
                  <a:gd name="connsiteY3-36" fmla="*/ 1047 h 21600"/>
                  <a:gd name="connsiteX4-37" fmla="*/ 15826 w 20580"/>
                  <a:gd name="connsiteY4-38" fmla="*/ 0 h 21600"/>
                  <a:gd name="connsiteX5-39" fmla="*/ 3 w 20580"/>
                  <a:gd name="connsiteY5-40" fmla="*/ 0 h 21600"/>
                  <a:gd name="connsiteX6-41" fmla="*/ 777 w 20580"/>
                  <a:gd name="connsiteY6-42" fmla="*/ 1843 h 21600"/>
                  <a:gd name="connsiteX7-43" fmla="*/ 1362 w 20580"/>
                  <a:gd name="connsiteY7-44" fmla="*/ 16761 h 21600"/>
                  <a:gd name="connsiteX8" fmla="*/ 39 w 20580"/>
                  <a:gd name="connsiteY8" fmla="*/ 21376 h 21600"/>
                  <a:gd name="connsiteX0-45" fmla="*/ 19781 w 20655"/>
                  <a:gd name="connsiteY0-46" fmla="*/ 21600 h 21600"/>
                  <a:gd name="connsiteX1-47" fmla="*/ 19879 w 20655"/>
                  <a:gd name="connsiteY1-48" fmla="*/ 17107 h 21600"/>
                  <a:gd name="connsiteX2-49" fmla="*/ 16092 w 20655"/>
                  <a:gd name="connsiteY2-50" fmla="*/ 1047 h 21600"/>
                  <a:gd name="connsiteX3-51" fmla="*/ 15826 w 20655"/>
                  <a:gd name="connsiteY3-52" fmla="*/ 0 h 21600"/>
                  <a:gd name="connsiteX4-53" fmla="*/ 3 w 20655"/>
                  <a:gd name="connsiteY4-54" fmla="*/ 0 h 21600"/>
                  <a:gd name="connsiteX5-55" fmla="*/ 777 w 20655"/>
                  <a:gd name="connsiteY5-56" fmla="*/ 1843 h 21600"/>
                  <a:gd name="connsiteX6-57" fmla="*/ 1362 w 20655"/>
                  <a:gd name="connsiteY6-58" fmla="*/ 16761 h 21600"/>
                  <a:gd name="connsiteX7-59" fmla="*/ 39 w 20655"/>
                  <a:gd name="connsiteY7-60" fmla="*/ 21376 h 21600"/>
                  <a:gd name="connsiteX0-61" fmla="*/ 19781 w 20655"/>
                  <a:gd name="connsiteY0-62" fmla="*/ 21600 h 21600"/>
                  <a:gd name="connsiteX1-63" fmla="*/ 19879 w 20655"/>
                  <a:gd name="connsiteY1-64" fmla="*/ 17107 h 21600"/>
                  <a:gd name="connsiteX2-65" fmla="*/ 17432 w 20655"/>
                  <a:gd name="connsiteY2-66" fmla="*/ 7098 h 21600"/>
                  <a:gd name="connsiteX3-67" fmla="*/ 16092 w 20655"/>
                  <a:gd name="connsiteY3-68" fmla="*/ 1047 h 21600"/>
                  <a:gd name="connsiteX4-69" fmla="*/ 15826 w 20655"/>
                  <a:gd name="connsiteY4-70" fmla="*/ 0 h 21600"/>
                  <a:gd name="connsiteX5-71" fmla="*/ 3 w 20655"/>
                  <a:gd name="connsiteY5-72" fmla="*/ 0 h 21600"/>
                  <a:gd name="connsiteX6-73" fmla="*/ 777 w 20655"/>
                  <a:gd name="connsiteY6-74" fmla="*/ 1843 h 21600"/>
                  <a:gd name="connsiteX7-75" fmla="*/ 1362 w 20655"/>
                  <a:gd name="connsiteY7-76" fmla="*/ 16761 h 21600"/>
                  <a:gd name="connsiteX8-77" fmla="*/ 39 w 20655"/>
                  <a:gd name="connsiteY8-78" fmla="*/ 21376 h 21600"/>
                  <a:gd name="connsiteX0-79" fmla="*/ 19781 w 20655"/>
                  <a:gd name="connsiteY0-80" fmla="*/ 21600 h 21600"/>
                  <a:gd name="connsiteX1-81" fmla="*/ 19879 w 20655"/>
                  <a:gd name="connsiteY1-82" fmla="*/ 17107 h 21600"/>
                  <a:gd name="connsiteX2-83" fmla="*/ 16092 w 20655"/>
                  <a:gd name="connsiteY2-84" fmla="*/ 1047 h 21600"/>
                  <a:gd name="connsiteX3-85" fmla="*/ 15826 w 20655"/>
                  <a:gd name="connsiteY3-86" fmla="*/ 0 h 21600"/>
                  <a:gd name="connsiteX4-87" fmla="*/ 3 w 20655"/>
                  <a:gd name="connsiteY4-88" fmla="*/ 0 h 21600"/>
                  <a:gd name="connsiteX5-89" fmla="*/ 777 w 20655"/>
                  <a:gd name="connsiteY5-90" fmla="*/ 1843 h 21600"/>
                  <a:gd name="connsiteX6-91" fmla="*/ 1362 w 20655"/>
                  <a:gd name="connsiteY6-92" fmla="*/ 16761 h 21600"/>
                  <a:gd name="connsiteX7-93" fmla="*/ 39 w 20655"/>
                  <a:gd name="connsiteY7-94" fmla="*/ 21376 h 216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43" y="connsiteY7-44"/>
                  </a:cxn>
                </a:cxnLst>
                <a:rect l="l" t="t" r="r" b="b"/>
                <a:pathLst>
                  <a:path w="20655" h="21600" extrusionOk="0">
                    <a:moveTo>
                      <a:pt x="19781" y="21600"/>
                    </a:moveTo>
                    <a:cubicBezTo>
                      <a:pt x="21310" y="19799"/>
                      <a:pt x="20494" y="20533"/>
                      <a:pt x="19879" y="17107"/>
                    </a:cubicBezTo>
                    <a:cubicBezTo>
                      <a:pt x="19264" y="13682"/>
                      <a:pt x="16767" y="3898"/>
                      <a:pt x="16092" y="1047"/>
                    </a:cubicBezTo>
                    <a:cubicBezTo>
                      <a:pt x="15789" y="-141"/>
                      <a:pt x="18507" y="174"/>
                      <a:pt x="15826" y="0"/>
                    </a:cubicBezTo>
                    <a:lnTo>
                      <a:pt x="3" y="0"/>
                    </a:lnTo>
                    <a:lnTo>
                      <a:pt x="777" y="1843"/>
                    </a:lnTo>
                    <a:cubicBezTo>
                      <a:pt x="765" y="4727"/>
                      <a:pt x="1073" y="13883"/>
                      <a:pt x="1362" y="16761"/>
                    </a:cubicBezTo>
                    <a:cubicBezTo>
                      <a:pt x="1544" y="18573"/>
                      <a:pt x="-290" y="19629"/>
                      <a:pt x="39" y="21376"/>
                    </a:cubicBezTo>
                  </a:path>
                </a:pathLst>
              </a:custGeom>
              <a:solidFill>
                <a:schemeClr val="accent4"/>
              </a:solidFill>
              <a:ln w="38100" cap="flat">
                <a:solidFill>
                  <a:schemeClr val="accent5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" name="chenying0907 21"/>
              <p:cNvSpPr/>
              <p:nvPr/>
            </p:nvSpPr>
            <p:spPr>
              <a:xfrm>
                <a:off x="12700" y="889000"/>
                <a:ext cx="199716" cy="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grpFill/>
              <a:ln w="38100" cap="flat">
                <a:solidFill>
                  <a:schemeClr val="accent5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5" name="chenying0907 22"/>
              <p:cNvSpPr/>
              <p:nvPr/>
            </p:nvSpPr>
            <p:spPr>
              <a:xfrm>
                <a:off x="0" y="-1"/>
                <a:ext cx="169627" cy="156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grpFill/>
              <a:ln w="38100" cap="flat">
                <a:solidFill>
                  <a:schemeClr val="accent5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" name="chenying0907 23"/>
              <p:cNvSpPr/>
              <p:nvPr/>
            </p:nvSpPr>
            <p:spPr>
              <a:xfrm>
                <a:off x="12700" y="889000"/>
                <a:ext cx="200707" cy="23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grpFill/>
              <a:ln w="38100" cap="flat">
                <a:solidFill>
                  <a:schemeClr val="accent5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7" name="chenying0907 109"/>
            <p:cNvSpPr/>
            <p:nvPr/>
          </p:nvSpPr>
          <p:spPr>
            <a:xfrm rot="19960150">
              <a:off x="925434" y="1922168"/>
              <a:ext cx="3203818" cy="30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grpFill/>
            <a:ln w="38100">
              <a:solidFill>
                <a:schemeClr val="accent5">
                  <a:lumMod val="7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087245" y="354330"/>
            <a:ext cx="2197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that/as if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16480" y="984885"/>
            <a:ext cx="1359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that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97830" y="1623060"/>
            <a:ext cx="2008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because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05470" y="3549650"/>
            <a:ext cx="1329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why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340975" y="4166235"/>
            <a:ext cx="1329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what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4960" y="4823460"/>
            <a:ext cx="1329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how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40025" y="5735320"/>
            <a:ext cx="6836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accent4">
                    <a:lumMod val="50000"/>
                  </a:schemeClr>
                </a:solidFill>
              </a:rPr>
              <a:t>引导词在从句中充当的成分？</a:t>
            </a:r>
            <a:endParaRPr lang="zh-CN" altLang="en-US" sz="4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7675" y="1630045"/>
            <a:ext cx="2028825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492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3600"/>
              <a:t>不作成分</a:t>
            </a:r>
            <a:endParaRPr lang="zh-CN" altLang="en-US" sz="3600"/>
          </a:p>
        </p:txBody>
      </p:sp>
      <p:sp>
        <p:nvSpPr>
          <p:cNvPr id="21" name="文本框 20"/>
          <p:cNvSpPr txBox="1"/>
          <p:nvPr/>
        </p:nvSpPr>
        <p:spPr>
          <a:xfrm>
            <a:off x="447675" y="3537585"/>
            <a:ext cx="1663065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3600"/>
              <a:t>作状语</a:t>
            </a:r>
            <a:endParaRPr lang="zh-CN" altLang="en-US" sz="3600"/>
          </a:p>
        </p:txBody>
      </p:sp>
      <p:sp>
        <p:nvSpPr>
          <p:cNvPr id="22" name="文本框 21"/>
          <p:cNvSpPr txBox="1"/>
          <p:nvPr/>
        </p:nvSpPr>
        <p:spPr>
          <a:xfrm>
            <a:off x="456565" y="4317365"/>
            <a:ext cx="1663065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3600"/>
              <a:t>作主语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143 -0.095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198120" y="360045"/>
            <a:ext cx="3580130" cy="6451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492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3600"/>
              <a:t>在从句不做成分</a:t>
            </a:r>
            <a:r>
              <a:rPr lang="en-US" altLang="zh-CN" sz="3600"/>
              <a:t>:</a:t>
            </a: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198120" y="1235075"/>
            <a:ext cx="10488930" cy="20612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M: 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我担心的是他能否从中抑郁消沉中走出来。</a:t>
            </a:r>
            <a:endParaRPr kumimoji="1" lang="zh-CN" altLang="en-US" sz="32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     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他看起来似乎对自己没有信心。</a:t>
            </a:r>
            <a:endParaRPr kumimoji="1" lang="zh-CN" altLang="en-US" sz="32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W: 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那是因为他这个实验已经失败很多次了。</a:t>
            </a:r>
            <a:endParaRPr kumimoji="1" lang="zh-CN" altLang="en-US" sz="32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  <a:p>
            <a:r>
              <a:rPr kumimoji="1" lang="en-US" altLang="zh-CN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M: </a:t>
            </a:r>
            <a:r>
              <a:rPr kumimoji="1" lang="zh-CN" altLang="en-US" sz="3200" b="1">
                <a:solidFill>
                  <a:schemeClr val="tx2"/>
                </a:solidFill>
                <a:latin typeface="等线" panose="02010600030101010101" charset="-122"/>
                <a:ea typeface="等线" panose="02010600030101010101" charset="-122"/>
                <a:cs typeface="萝莉体 第二版" panose="02000500000000000000" pitchFamily="2" charset="-122"/>
              </a:rPr>
              <a:t>我的建议是他可以向有经验的教授请教。</a:t>
            </a:r>
            <a:endParaRPr kumimoji="1" lang="zh-CN" altLang="en-US" sz="3200" b="1">
              <a:solidFill>
                <a:schemeClr val="tx2"/>
              </a:solidFill>
              <a:latin typeface="等线" panose="02010600030101010101" charset="-122"/>
              <a:ea typeface="等线" panose="02010600030101010101" charset="-122"/>
              <a:cs typeface="萝莉体 第二版" panose="02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120" y="3304540"/>
            <a:ext cx="11936730" cy="3002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540"/>
              </a:lnSpc>
            </a:pPr>
            <a:r>
              <a:rPr lang="en-US" altLang="zh-CN" sz="3200" b="1"/>
              <a:t>M: My concern is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en-US" altLang="zh-CN" sz="3200" b="1" u="sng">
                <a:solidFill>
                  <a:srgbClr val="FF0000"/>
                </a:solidFill>
              </a:rPr>
              <a:t>whether</a:t>
            </a:r>
            <a:r>
              <a:rPr lang="en-US" altLang="zh-CN" sz="3200" b="1"/>
              <a:t> he can walk out of depression.</a:t>
            </a:r>
            <a:endParaRPr lang="en-US" altLang="zh-CN" sz="3200" b="1"/>
          </a:p>
          <a:p>
            <a:pPr fontAlgn="auto">
              <a:lnSpc>
                <a:spcPts val="4540"/>
              </a:lnSpc>
            </a:pPr>
            <a:r>
              <a:rPr lang="en-US" altLang="zh-CN" sz="3200" b="1"/>
              <a:t>     It </a:t>
            </a:r>
            <a:r>
              <a:rPr lang="en-US" altLang="zh-CN" sz="3200" b="1">
                <a:solidFill>
                  <a:schemeClr val="tx1"/>
                </a:solidFill>
              </a:rPr>
              <a:t>seems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en-US" altLang="zh-CN" sz="3200" b="1" u="sng">
                <a:solidFill>
                  <a:srgbClr val="FF0000"/>
                </a:solidFill>
              </a:rPr>
              <a:t>as if</a:t>
            </a:r>
            <a:r>
              <a:rPr lang="en-US" altLang="zh-CN" sz="3200" b="1"/>
              <a:t> he has no confidence in himself.</a:t>
            </a:r>
            <a:endParaRPr lang="en-US" altLang="zh-CN" sz="3200" b="1"/>
          </a:p>
          <a:p>
            <a:pPr fontAlgn="auto">
              <a:lnSpc>
                <a:spcPts val="4540"/>
              </a:lnSpc>
            </a:pPr>
            <a:r>
              <a:rPr lang="en-US" altLang="zh-CN" sz="3200" b="1">
                <a:solidFill>
                  <a:schemeClr val="tx1"/>
                </a:solidFill>
              </a:rPr>
              <a:t>W:That’s</a:t>
            </a:r>
            <a:r>
              <a:rPr lang="en-US" altLang="zh-CN" sz="3200" b="1" u="sng">
                <a:solidFill>
                  <a:srgbClr val="FF0000"/>
                </a:solidFill>
              </a:rPr>
              <a:t> because</a:t>
            </a:r>
            <a:r>
              <a:rPr lang="en-US" altLang="zh-CN" sz="3200" b="1"/>
              <a:t> his experiment has failed over and over again.</a:t>
            </a:r>
            <a:endParaRPr lang="en-US" altLang="zh-CN" sz="3200" b="1"/>
          </a:p>
          <a:p>
            <a:pPr fontAlgn="auto">
              <a:lnSpc>
                <a:spcPts val="4540"/>
              </a:lnSpc>
            </a:pPr>
            <a:r>
              <a:rPr lang="en-US" altLang="zh-CN" sz="3200" b="1"/>
              <a:t>M:My suggestion is </a:t>
            </a:r>
            <a:r>
              <a:rPr lang="en-US" altLang="zh-CN" sz="3200" b="1" u="sng">
                <a:solidFill>
                  <a:srgbClr val="FF0000"/>
                </a:solidFill>
              </a:rPr>
              <a:t>that</a:t>
            </a:r>
            <a:r>
              <a:rPr lang="en-US" altLang="zh-CN" sz="3200" b="1"/>
              <a:t> he (should) turn to experienced </a:t>
            </a:r>
            <a:endParaRPr lang="en-US" altLang="zh-CN" sz="3200" b="1"/>
          </a:p>
          <a:p>
            <a:pPr fontAlgn="auto">
              <a:lnSpc>
                <a:spcPts val="4540"/>
              </a:lnSpc>
            </a:pPr>
            <a:r>
              <a:rPr lang="en-US" altLang="zh-CN" sz="3200" b="1"/>
              <a:t>    professors for help.</a:t>
            </a:r>
            <a:endParaRPr lang="en-US" altLang="zh-CN" sz="3200" b="1"/>
          </a:p>
        </p:txBody>
      </p:sp>
      <p:pic>
        <p:nvPicPr>
          <p:cNvPr id="101" name="图片 100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/>
          </a:blip>
          <a:stretch>
            <a:fillRect/>
          </a:stretch>
        </p:blipFill>
        <p:spPr>
          <a:xfrm>
            <a:off x="10636250" y="4989195"/>
            <a:ext cx="1717675" cy="1937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911600" y="421005"/>
            <a:ext cx="8205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Segoe UI Black" panose="020B0A02040204020203" charset="0"/>
                <a:ea typeface="方正粗黑宋简体" panose="02000000000000000000" charset="-122"/>
                <a:cs typeface="Segoe UI Black" panose="020B0A02040204020203" charset="0"/>
              </a:rPr>
              <a:t>that, whether, as if/as though, because</a:t>
            </a:r>
            <a:endParaRPr lang="en-US" altLang="zh-CN" sz="3200">
              <a:solidFill>
                <a:srgbClr val="FF0000"/>
              </a:solidFill>
              <a:latin typeface="Segoe UI Black" panose="020B0A02040204020203" charset="0"/>
              <a:ea typeface="方正粗黑宋简体" panose="02000000000000000000" charset="-122"/>
              <a:cs typeface="Segoe UI Black" panose="020B0A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4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25">
      <a:dk1>
        <a:srgbClr val="000000"/>
      </a:dk1>
      <a:lt1>
        <a:srgbClr val="FFFFFF"/>
      </a:lt1>
      <a:dk2>
        <a:srgbClr val="51647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D77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5221</Words>
  <Application>WPS 演示</Application>
  <PresentationFormat>宽屏</PresentationFormat>
  <Paragraphs>249</Paragraphs>
  <Slides>19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Arial</vt:lpstr>
      <vt:lpstr>方正粗黑宋简体</vt:lpstr>
      <vt:lpstr>萝莉体 第二版</vt:lpstr>
      <vt:lpstr>Helvetica</vt:lpstr>
      <vt:lpstr>Noteworthy Bold</vt:lpstr>
      <vt:lpstr>等线</vt:lpstr>
      <vt:lpstr>Segoe Print</vt:lpstr>
      <vt:lpstr>Calibri</vt:lpstr>
      <vt:lpstr>Segoe UI Black</vt:lpstr>
      <vt:lpstr>Wingdings</vt:lpstr>
      <vt:lpstr>等线 Light</vt:lpstr>
      <vt:lpstr>Times New Roman</vt:lpstr>
      <vt:lpstr>微软雅黑</vt:lpstr>
      <vt:lpstr>Arial Unicode MS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/>
  <cp:lastModifiedBy>24147</cp:lastModifiedBy>
  <cp:revision>50</cp:revision>
  <dcterms:created xsi:type="dcterms:W3CDTF">2016-08-03T07:39:00Z</dcterms:created>
  <dcterms:modified xsi:type="dcterms:W3CDTF">2021-12-05T23:57:05Z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2606D653ABF541859DE4CA772F99DEE2</vt:lpwstr>
  </property>
  <property fmtid="{D5CDD505-2E9C-101B-9397-08002B2CF9AE}" pid="3" name="KSOProductBuildVer">
    <vt:lpwstr>2052-11.8.2.8506</vt:lpwstr>
  </property>
</Properties>
</file>