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22" r:id="rId3"/>
    <p:sldId id="274" r:id="rId4"/>
    <p:sldId id="272" r:id="rId6"/>
    <p:sldId id="293" r:id="rId7"/>
    <p:sldId id="277" r:id="rId8"/>
    <p:sldId id="294" r:id="rId9"/>
    <p:sldId id="295" r:id="rId10"/>
    <p:sldId id="271" r:id="rId11"/>
    <p:sldId id="279" r:id="rId12"/>
    <p:sldId id="289" r:id="rId13"/>
    <p:sldId id="280" r:id="rId14"/>
    <p:sldId id="296" r:id="rId15"/>
    <p:sldId id="297" r:id="rId16"/>
    <p:sldId id="298" r:id="rId17"/>
    <p:sldId id="299" r:id="rId18"/>
    <p:sldId id="281" r:id="rId19"/>
    <p:sldId id="288" r:id="rId20"/>
    <p:sldId id="290" r:id="rId21"/>
    <p:sldId id="282" r:id="rId22"/>
    <p:sldId id="283" r:id="rId23"/>
    <p:sldId id="278" r:id="rId24"/>
    <p:sldId id="300" r:id="rId25"/>
    <p:sldId id="256" r:id="rId26"/>
    <p:sldId id="260" r:id="rId27"/>
    <p:sldId id="264" r:id="rId28"/>
    <p:sldId id="257" r:id="rId29"/>
    <p:sldId id="258" r:id="rId30"/>
    <p:sldId id="259" r:id="rId31"/>
    <p:sldId id="261" r:id="rId32"/>
    <p:sldId id="270" r:id="rId33"/>
    <p:sldId id="262" r:id="rId34"/>
    <p:sldId id="263" r:id="rId35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liva's sliver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33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968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9" Type="http://schemas.openxmlformats.org/officeDocument/2006/relationships/commentAuthors" Target="commentAuthors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4475" y="1431925"/>
            <a:ext cx="6872288" cy="38671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AE882-252E-4B18-B851-34198A1E84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C4DAE-4541-43CA-A4FF-DC618A162F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C4DAE-4541-43CA-A4FF-DC618A162F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275A7-296C-4A0F-9312-97E32332F2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pic>
        <p:nvPicPr>
          <p:cNvPr id="5124" name="图片 6" descr="logo横版 pn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sound://_shock__uss_1.mp3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矩形 1"/>
          <p:cNvSpPr/>
          <p:nvPr/>
        </p:nvSpPr>
        <p:spPr>
          <a:xfrm>
            <a:off x="762000" y="1246188"/>
            <a:ext cx="6538913" cy="50165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公众号：溯恩英语</a:t>
            </a:r>
            <a:endParaRPr lang="zh-CN" altLang="en-US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</p:txBody>
      </p:sp>
      <p:sp>
        <p:nvSpPr>
          <p:cNvPr id="5122" name="矩形 3"/>
          <p:cNvSpPr/>
          <p:nvPr/>
        </p:nvSpPr>
        <p:spPr>
          <a:xfrm>
            <a:off x="7835900" y="2009775"/>
            <a:ext cx="3603625" cy="708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>
                <a:latin typeface="华文新魏" pitchFamily="2" charset="-122"/>
                <a:ea typeface="宋体" panose="02010600030101010101" pitchFamily="2" charset="-122"/>
              </a:rPr>
              <a:t>知识产权声明</a:t>
            </a:r>
            <a:endParaRPr lang="zh-CN" altLang="en-US" sz="4000" b="1">
              <a:latin typeface="华文新魏" pitchFamily="2" charset="-122"/>
              <a:ea typeface="宋体" panose="02010600030101010101" pitchFamily="2" charset="-122"/>
            </a:endParaRPr>
          </a:p>
        </p:txBody>
      </p:sp>
      <p:pic>
        <p:nvPicPr>
          <p:cNvPr id="5123" name="图片 11" descr="水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86613" y="63500"/>
            <a:ext cx="4902200" cy="158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图片 1" descr="qrcode_for_gh_3a435f224ccf_12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975" y="2717800"/>
            <a:ext cx="3109913" cy="3108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133927" y="62121"/>
            <a:ext cx="2376055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Bell MT" panose="02020503060305020303" pitchFamily="18" charset="0"/>
              </a:rPr>
              <a:t>come to an end </a:t>
            </a:r>
            <a:endParaRPr lang="zh-CN" altLang="en-US" sz="2400" b="1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83975" y="697335"/>
            <a:ext cx="8818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Bell MT" panose="02020503060305020303" pitchFamily="18" charset="0"/>
              </a:rPr>
              <a:t>  an end </a:t>
            </a:r>
            <a:r>
              <a:rPr lang="en-US" altLang="zh-CN" sz="2400" b="1" dirty="0">
                <a:latin typeface="Bell MT" panose="02020503060305020303" pitchFamily="18" charset="0"/>
              </a:rPr>
              <a:t>: a situation in which something does not exist any more</a:t>
            </a:r>
            <a:endParaRPr lang="en-US" altLang="zh-CN" sz="2400" b="1" dirty="0">
              <a:latin typeface="Bell MT" panose="02020503060305020303" pitchFamily="18" charset="0"/>
            </a:endParaRPr>
          </a:p>
          <a:p>
            <a:r>
              <a:rPr lang="en-US" altLang="zh-CN" sz="2400" b="1" dirty="0">
                <a:latin typeface="Bell MT" panose="02020503060305020303" pitchFamily="18" charset="0"/>
              </a:rPr>
              <a:t>  </a:t>
            </a:r>
            <a:r>
              <a:rPr lang="zh-CN" altLang="en-US" sz="2400" b="1" dirty="0">
                <a:latin typeface="Bell MT" panose="02020503060305020303" pitchFamily="18" charset="0"/>
              </a:rPr>
              <a:t>结束</a:t>
            </a:r>
            <a:endParaRPr lang="zh-CN" altLang="en-US" sz="2400" b="1" dirty="0">
              <a:latin typeface="Bell MT" panose="02020503060305020303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30462" y="1609517"/>
            <a:ext cx="5204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Bell MT" panose="02020503060305020303" pitchFamily="18" charset="0"/>
              </a:rPr>
              <a:t>  The meeting </a:t>
            </a:r>
            <a:r>
              <a:rPr lang="en-US" altLang="zh-CN" sz="2400" b="1" dirty="0">
                <a:solidFill>
                  <a:srgbClr val="FF0000"/>
                </a:solidFill>
                <a:latin typeface="Bell MT" panose="02020503060305020303" pitchFamily="18" charset="0"/>
              </a:rPr>
              <a:t>came to an end </a:t>
            </a:r>
            <a:r>
              <a:rPr lang="en-US" altLang="zh-CN" sz="2400" b="1" dirty="0">
                <a:latin typeface="Bell MT" panose="02020503060305020303" pitchFamily="18" charset="0"/>
              </a:rPr>
              <a:t>at last. </a:t>
            </a:r>
            <a:endParaRPr lang="zh-CN" altLang="en-US" sz="2400" b="1" dirty="0">
              <a:latin typeface="Bell MT" panose="02020503060305020303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853148" y="1353058"/>
            <a:ext cx="2954877" cy="1200329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Bell MT" panose="02020503060305020303" pitchFamily="18" charset="0"/>
              </a:rPr>
              <a:t>bring </a:t>
            </a:r>
            <a:r>
              <a:rPr lang="en-US" altLang="zh-CN" sz="2400" b="1" dirty="0" err="1">
                <a:solidFill>
                  <a:schemeClr val="bg1"/>
                </a:solidFill>
                <a:latin typeface="Bell MT" panose="02020503060305020303" pitchFamily="18" charset="0"/>
              </a:rPr>
              <a:t>sth</a:t>
            </a:r>
            <a:r>
              <a:rPr lang="en-US" altLang="zh-CN" sz="2400" b="1" dirty="0">
                <a:solidFill>
                  <a:schemeClr val="bg1"/>
                </a:solidFill>
                <a:latin typeface="Bell MT" panose="02020503060305020303" pitchFamily="18" charset="0"/>
              </a:rPr>
              <a:t> to an end</a:t>
            </a:r>
            <a:endParaRPr lang="en-US" altLang="zh-CN" sz="2400" b="1" dirty="0">
              <a:solidFill>
                <a:schemeClr val="bg1"/>
              </a:solidFill>
              <a:latin typeface="Bell MT" panose="02020503060305020303" pitchFamily="18" charset="0"/>
            </a:endParaRPr>
          </a:p>
          <a:p>
            <a:r>
              <a:rPr lang="en-US" altLang="zh-CN" sz="2400" b="1" dirty="0">
                <a:solidFill>
                  <a:schemeClr val="bg1"/>
                </a:solidFill>
                <a:latin typeface="Bell MT" panose="02020503060305020303" pitchFamily="18" charset="0"/>
              </a:rPr>
              <a:t> put an end to </a:t>
            </a:r>
            <a:r>
              <a:rPr lang="en-US" altLang="zh-CN" sz="2400" b="1" dirty="0" err="1">
                <a:solidFill>
                  <a:schemeClr val="bg1"/>
                </a:solidFill>
                <a:latin typeface="Bell MT" panose="02020503060305020303" pitchFamily="18" charset="0"/>
              </a:rPr>
              <a:t>sth</a:t>
            </a:r>
            <a:r>
              <a:rPr lang="en-US" altLang="zh-CN" sz="2400" b="1" dirty="0">
                <a:solidFill>
                  <a:schemeClr val="bg1"/>
                </a:solidFill>
                <a:latin typeface="Bell MT" panose="02020503060305020303" pitchFamily="18" charset="0"/>
              </a:rPr>
              <a:t>. </a:t>
            </a:r>
            <a:endParaRPr lang="en-US" altLang="zh-CN" sz="2400" b="1" dirty="0">
              <a:solidFill>
                <a:schemeClr val="bg1"/>
              </a:solidFill>
              <a:latin typeface="Bell MT" panose="02020503060305020303" pitchFamily="18" charset="0"/>
            </a:endParaRPr>
          </a:p>
          <a:p>
            <a:r>
              <a:rPr lang="en-US" altLang="zh-CN" sz="2400" b="1" dirty="0">
                <a:solidFill>
                  <a:schemeClr val="bg1"/>
                </a:solidFill>
                <a:latin typeface="Bell MT" panose="02020503060305020303" pitchFamily="18" charset="0"/>
              </a:rPr>
              <a:t>  </a:t>
            </a:r>
            <a:r>
              <a:rPr lang="zh-CN" altLang="en-US" sz="2400" b="1" dirty="0">
                <a:solidFill>
                  <a:schemeClr val="bg1"/>
                </a:solidFill>
                <a:latin typeface="Bell MT" panose="02020503060305020303" pitchFamily="18" charset="0"/>
              </a:rPr>
              <a:t>结束</a:t>
            </a:r>
            <a:r>
              <a:rPr lang="en-US" altLang="zh-CN" sz="2400" b="1" dirty="0">
                <a:solidFill>
                  <a:schemeClr val="bg1"/>
                </a:solidFill>
                <a:latin typeface="Bell MT" panose="02020503060305020303" pitchFamily="18" charset="0"/>
              </a:rPr>
              <a:t>/</a:t>
            </a:r>
            <a:r>
              <a:rPr lang="zh-CN" altLang="en-US" sz="2400" b="1" dirty="0">
                <a:solidFill>
                  <a:schemeClr val="bg1"/>
                </a:solidFill>
                <a:latin typeface="Bell MT" panose="02020503060305020303" pitchFamily="18" charset="0"/>
              </a:rPr>
              <a:t>终止</a:t>
            </a:r>
            <a:r>
              <a:rPr lang="en-US" altLang="zh-CN" sz="2400" b="1" dirty="0">
                <a:solidFill>
                  <a:schemeClr val="bg1"/>
                </a:solidFill>
                <a:latin typeface="Bell MT" panose="02020503060305020303" pitchFamily="18" charset="0"/>
              </a:rPr>
              <a:t>…</a:t>
            </a:r>
            <a:endParaRPr lang="zh-CN" altLang="en-US" sz="2400" b="1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575635" y="178406"/>
            <a:ext cx="14224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Bell MT" panose="02020503060305020303" pitchFamily="18" charset="0"/>
              </a:rPr>
              <a:t>Para 2</a:t>
            </a:r>
            <a:endParaRPr lang="zh-CN" altLang="en-US" sz="2800" b="1" dirty="0">
              <a:latin typeface="Bell MT" panose="02020503060305020303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3974" y="2276450"/>
            <a:ext cx="6986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Bell MT" panose="02020503060305020303" pitchFamily="18" charset="0"/>
              </a:rPr>
              <a:t>  The chairman </a:t>
            </a:r>
            <a:r>
              <a:rPr lang="en-US" altLang="zh-CN" sz="2400" b="1" dirty="0">
                <a:solidFill>
                  <a:srgbClr val="FF0000"/>
                </a:solidFill>
                <a:latin typeface="Bell MT" panose="02020503060305020303" pitchFamily="18" charset="0"/>
              </a:rPr>
              <a:t>put an end to </a:t>
            </a:r>
            <a:r>
              <a:rPr lang="en-US" altLang="zh-CN" sz="2400" b="1" dirty="0">
                <a:latin typeface="Bell MT" panose="02020503060305020303" pitchFamily="18" charset="0"/>
              </a:rPr>
              <a:t>the meeting. </a:t>
            </a:r>
            <a:endParaRPr lang="zh-CN" altLang="en-US" sz="2400" b="1" dirty="0">
              <a:latin typeface="Bell MT" panose="02020503060305020303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0784" y="3255400"/>
            <a:ext cx="2821709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Bell MT" panose="02020503060305020303" pitchFamily="18" charset="0"/>
              </a:rPr>
              <a:t>  come to +a/</a:t>
            </a:r>
            <a:r>
              <a:rPr lang="en-US" altLang="zh-CN" sz="2400" b="1" dirty="0" err="1">
                <a:solidFill>
                  <a:schemeClr val="bg1"/>
                </a:solidFill>
                <a:latin typeface="Bell MT" panose="02020503060305020303" pitchFamily="18" charset="0"/>
              </a:rPr>
              <a:t>an+n</a:t>
            </a:r>
            <a:endParaRPr lang="zh-CN" altLang="en-US" sz="2400" b="1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574472" y="3163006"/>
            <a:ext cx="5763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reach a particular state</a:t>
            </a:r>
            <a:r>
              <a:rPr lang="zh-CN" altLang="en-US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 达到</a:t>
            </a:r>
            <a:endParaRPr lang="zh-CN" altLang="en-US" sz="28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59651" y="4141956"/>
            <a:ext cx="4295476" cy="1384995"/>
          </a:xfrm>
          <a:custGeom>
            <a:avLst/>
            <a:gdLst>
              <a:gd name="connsiteX0" fmla="*/ 0 w 4295476"/>
              <a:gd name="connsiteY0" fmla="*/ 0 h 1384995"/>
              <a:gd name="connsiteX1" fmla="*/ 579889 w 4295476"/>
              <a:gd name="connsiteY1" fmla="*/ 0 h 1384995"/>
              <a:gd name="connsiteX2" fmla="*/ 1159779 w 4295476"/>
              <a:gd name="connsiteY2" fmla="*/ 0 h 1384995"/>
              <a:gd name="connsiteX3" fmla="*/ 1782623 w 4295476"/>
              <a:gd name="connsiteY3" fmla="*/ 0 h 1384995"/>
              <a:gd name="connsiteX4" fmla="*/ 2233648 w 4295476"/>
              <a:gd name="connsiteY4" fmla="*/ 0 h 1384995"/>
              <a:gd name="connsiteX5" fmla="*/ 2727627 w 4295476"/>
              <a:gd name="connsiteY5" fmla="*/ 0 h 1384995"/>
              <a:gd name="connsiteX6" fmla="*/ 3221607 w 4295476"/>
              <a:gd name="connsiteY6" fmla="*/ 0 h 1384995"/>
              <a:gd name="connsiteX7" fmla="*/ 4295476 w 4295476"/>
              <a:gd name="connsiteY7" fmla="*/ 0 h 1384995"/>
              <a:gd name="connsiteX8" fmla="*/ 4295476 w 4295476"/>
              <a:gd name="connsiteY8" fmla="*/ 433965 h 1384995"/>
              <a:gd name="connsiteX9" fmla="*/ 4295476 w 4295476"/>
              <a:gd name="connsiteY9" fmla="*/ 854080 h 1384995"/>
              <a:gd name="connsiteX10" fmla="*/ 4295476 w 4295476"/>
              <a:gd name="connsiteY10" fmla="*/ 1384995 h 1384995"/>
              <a:gd name="connsiteX11" fmla="*/ 3758542 w 4295476"/>
              <a:gd name="connsiteY11" fmla="*/ 1384995 h 1384995"/>
              <a:gd name="connsiteX12" fmla="*/ 3135697 w 4295476"/>
              <a:gd name="connsiteY12" fmla="*/ 1384995 h 1384995"/>
              <a:gd name="connsiteX13" fmla="*/ 2512853 w 4295476"/>
              <a:gd name="connsiteY13" fmla="*/ 1384995 h 1384995"/>
              <a:gd name="connsiteX14" fmla="*/ 1975919 w 4295476"/>
              <a:gd name="connsiteY14" fmla="*/ 1384995 h 1384995"/>
              <a:gd name="connsiteX15" fmla="*/ 1567849 w 4295476"/>
              <a:gd name="connsiteY15" fmla="*/ 1384995 h 1384995"/>
              <a:gd name="connsiteX16" fmla="*/ 1073869 w 4295476"/>
              <a:gd name="connsiteY16" fmla="*/ 1384995 h 1384995"/>
              <a:gd name="connsiteX17" fmla="*/ 579889 w 4295476"/>
              <a:gd name="connsiteY17" fmla="*/ 1384995 h 1384995"/>
              <a:gd name="connsiteX18" fmla="*/ 0 w 4295476"/>
              <a:gd name="connsiteY18" fmla="*/ 1384995 h 1384995"/>
              <a:gd name="connsiteX19" fmla="*/ 0 w 4295476"/>
              <a:gd name="connsiteY19" fmla="*/ 964880 h 1384995"/>
              <a:gd name="connsiteX20" fmla="*/ 0 w 4295476"/>
              <a:gd name="connsiteY20" fmla="*/ 530915 h 1384995"/>
              <a:gd name="connsiteX21" fmla="*/ 0 w 4295476"/>
              <a:gd name="connsiteY21" fmla="*/ 0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95476" h="1384995" extrusionOk="0">
                <a:moveTo>
                  <a:pt x="0" y="0"/>
                </a:moveTo>
                <a:cubicBezTo>
                  <a:pt x="225449" y="-37063"/>
                  <a:pt x="428841" y="38616"/>
                  <a:pt x="579889" y="0"/>
                </a:cubicBezTo>
                <a:cubicBezTo>
                  <a:pt x="730937" y="-38616"/>
                  <a:pt x="944834" y="30701"/>
                  <a:pt x="1159779" y="0"/>
                </a:cubicBezTo>
                <a:cubicBezTo>
                  <a:pt x="1374724" y="-30701"/>
                  <a:pt x="1528890" y="15017"/>
                  <a:pt x="1782623" y="0"/>
                </a:cubicBezTo>
                <a:cubicBezTo>
                  <a:pt x="2036356" y="-15017"/>
                  <a:pt x="2017709" y="16892"/>
                  <a:pt x="2233648" y="0"/>
                </a:cubicBezTo>
                <a:cubicBezTo>
                  <a:pt x="2449587" y="-16892"/>
                  <a:pt x="2627754" y="26316"/>
                  <a:pt x="2727627" y="0"/>
                </a:cubicBezTo>
                <a:cubicBezTo>
                  <a:pt x="2827500" y="-26316"/>
                  <a:pt x="3052919" y="30457"/>
                  <a:pt x="3221607" y="0"/>
                </a:cubicBezTo>
                <a:cubicBezTo>
                  <a:pt x="3390295" y="-30457"/>
                  <a:pt x="3845657" y="54820"/>
                  <a:pt x="4295476" y="0"/>
                </a:cubicBezTo>
                <a:cubicBezTo>
                  <a:pt x="4332430" y="210204"/>
                  <a:pt x="4274625" y="247127"/>
                  <a:pt x="4295476" y="433965"/>
                </a:cubicBezTo>
                <a:cubicBezTo>
                  <a:pt x="4316327" y="620803"/>
                  <a:pt x="4289025" y="684709"/>
                  <a:pt x="4295476" y="854080"/>
                </a:cubicBezTo>
                <a:cubicBezTo>
                  <a:pt x="4301927" y="1023452"/>
                  <a:pt x="4235125" y="1175432"/>
                  <a:pt x="4295476" y="1384995"/>
                </a:cubicBezTo>
                <a:cubicBezTo>
                  <a:pt x="4128126" y="1385054"/>
                  <a:pt x="3980005" y="1346874"/>
                  <a:pt x="3758542" y="1384995"/>
                </a:cubicBezTo>
                <a:cubicBezTo>
                  <a:pt x="3537079" y="1423116"/>
                  <a:pt x="3326374" y="1381372"/>
                  <a:pt x="3135697" y="1384995"/>
                </a:cubicBezTo>
                <a:cubicBezTo>
                  <a:pt x="2945021" y="1388618"/>
                  <a:pt x="2757647" y="1374750"/>
                  <a:pt x="2512853" y="1384995"/>
                </a:cubicBezTo>
                <a:cubicBezTo>
                  <a:pt x="2268059" y="1395240"/>
                  <a:pt x="2096603" y="1347977"/>
                  <a:pt x="1975919" y="1384995"/>
                </a:cubicBezTo>
                <a:cubicBezTo>
                  <a:pt x="1855235" y="1422013"/>
                  <a:pt x="1705847" y="1342240"/>
                  <a:pt x="1567849" y="1384995"/>
                </a:cubicBezTo>
                <a:cubicBezTo>
                  <a:pt x="1429851" y="1427750"/>
                  <a:pt x="1234102" y="1365239"/>
                  <a:pt x="1073869" y="1384995"/>
                </a:cubicBezTo>
                <a:cubicBezTo>
                  <a:pt x="913636" y="1404751"/>
                  <a:pt x="693257" y="1328321"/>
                  <a:pt x="579889" y="1384995"/>
                </a:cubicBezTo>
                <a:cubicBezTo>
                  <a:pt x="466521" y="1441669"/>
                  <a:pt x="186210" y="1323617"/>
                  <a:pt x="0" y="1384995"/>
                </a:cubicBezTo>
                <a:cubicBezTo>
                  <a:pt x="-34107" y="1264264"/>
                  <a:pt x="44562" y="1151209"/>
                  <a:pt x="0" y="964880"/>
                </a:cubicBezTo>
                <a:cubicBezTo>
                  <a:pt x="-44562" y="778551"/>
                  <a:pt x="23621" y="718510"/>
                  <a:pt x="0" y="530915"/>
                </a:cubicBezTo>
                <a:cubicBezTo>
                  <a:pt x="-23621" y="343321"/>
                  <a:pt x="43659" y="203792"/>
                  <a:pt x="0" y="0"/>
                </a:cubicBezTo>
                <a:close/>
              </a:path>
            </a:pathLst>
          </a:cu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come to a stop</a:t>
            </a:r>
            <a:endParaRPr lang="en-US" altLang="zh-CN" sz="28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come to an agreement </a:t>
            </a:r>
            <a:endParaRPr lang="en-US" altLang="zh-CN" sz="28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come to a conclusion</a:t>
            </a:r>
            <a:endParaRPr lang="zh-CN" altLang="en-US" sz="28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966855" y="4223905"/>
            <a:ext cx="6203372" cy="120032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2060"/>
                </a:solidFill>
                <a:latin typeface="Bahnschrift" panose="020B0502040204020203" pitchFamily="34" charset="0"/>
              </a:rPr>
              <a:t>in the end : finally </a:t>
            </a:r>
            <a:endParaRPr lang="en-US" altLang="zh-CN" sz="24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r>
              <a:rPr lang="en-US" altLang="zh-CN" sz="2400" dirty="0">
                <a:solidFill>
                  <a:srgbClr val="002060"/>
                </a:solidFill>
                <a:latin typeface="Bahnschrift" panose="020B0502040204020203" pitchFamily="34" charset="0"/>
              </a:rPr>
              <a:t>at the end of the year  </a:t>
            </a:r>
            <a:r>
              <a:rPr lang="zh-CN" altLang="en-US" sz="2400" dirty="0">
                <a:solidFill>
                  <a:srgbClr val="002060"/>
                </a:solidFill>
                <a:latin typeface="Bahnschrift" panose="020B0502040204020203" pitchFamily="34" charset="0"/>
              </a:rPr>
              <a:t>在一年结束的时候</a:t>
            </a:r>
            <a:endParaRPr lang="en-US" altLang="zh-CN" sz="24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r>
              <a:rPr lang="en-US" altLang="zh-CN" sz="2400" dirty="0">
                <a:solidFill>
                  <a:srgbClr val="002060"/>
                </a:solidFill>
                <a:latin typeface="Bahnschrift" panose="020B0502040204020203" pitchFamily="34" charset="0"/>
              </a:rPr>
              <a:t>at the end of the street  </a:t>
            </a:r>
            <a:r>
              <a:rPr lang="zh-CN" altLang="en-US" sz="2400" dirty="0">
                <a:solidFill>
                  <a:srgbClr val="002060"/>
                </a:solidFill>
                <a:latin typeface="Bahnschrift" panose="020B0502040204020203" pitchFamily="34" charset="0"/>
              </a:rPr>
              <a:t>在街道的尽头</a:t>
            </a:r>
            <a:endParaRPr lang="zh-CN" altLang="en-US" sz="2400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 build="p"/>
      <p:bldP spid="7" grpId="0"/>
      <p:bldP spid="8" grpId="0" animBg="1"/>
      <p:bldP spid="2" grpId="0"/>
      <p:bldP spid="10" grpId="0" build="p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20964" y="300014"/>
            <a:ext cx="11600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Bell MT" panose="02020503060305020303" pitchFamily="18" charset="0"/>
              </a:rPr>
              <a:t>2. Eleven kilometers directly below the city, one of the most deadly earthquakes of the 20</a:t>
            </a:r>
            <a:r>
              <a:rPr lang="en-US" altLang="zh-CN" sz="3200" b="1" baseline="30000" dirty="0">
                <a:solidFill>
                  <a:srgbClr val="002060"/>
                </a:solidFill>
                <a:latin typeface="Bell MT" panose="02020503060305020303" pitchFamily="18" charset="0"/>
              </a:rPr>
              <a:t>th</a:t>
            </a:r>
            <a:r>
              <a:rPr lang="en-US" altLang="zh-CN" sz="3200" b="1" dirty="0">
                <a:solidFill>
                  <a:srgbClr val="002060"/>
                </a:solidFill>
                <a:latin typeface="Bell MT" panose="02020503060305020303" pitchFamily="18" charset="0"/>
              </a:rPr>
              <a:t> century had begun, a quake that even caused damage more than 150 kilometers away in Beijing. </a:t>
            </a:r>
            <a:endParaRPr lang="zh-CN" altLang="en-US" sz="32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9444181" y="934180"/>
            <a:ext cx="1380837" cy="46051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标注 6"/>
          <p:cNvSpPr/>
          <p:nvPr/>
        </p:nvSpPr>
        <p:spPr>
          <a:xfrm>
            <a:off x="3722255" y="2190849"/>
            <a:ext cx="8199582" cy="1697660"/>
          </a:xfrm>
          <a:prstGeom prst="wedgeRoundRectCallout">
            <a:avLst>
              <a:gd name="adj1" fmla="val 22787"/>
              <a:gd name="adj2" fmla="val -949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>
                <a:solidFill>
                  <a:schemeClr val="bg1"/>
                </a:solidFill>
                <a:latin typeface="Bell MT" panose="02020503060305020303" pitchFamily="18" charset="0"/>
              </a:rPr>
              <a:t>名词</a:t>
            </a:r>
            <a:r>
              <a:rPr lang="en-US" altLang="zh-CN" sz="2400" b="1" dirty="0">
                <a:solidFill>
                  <a:schemeClr val="bg1"/>
                </a:solidFill>
                <a:latin typeface="Bell MT" panose="02020503060305020303" pitchFamily="18" charset="0"/>
              </a:rPr>
              <a:t>a quake</a:t>
            </a:r>
            <a:r>
              <a:rPr lang="zh-CN" altLang="en-US" sz="2400" b="1" dirty="0">
                <a:solidFill>
                  <a:schemeClr val="bg1"/>
                </a:solidFill>
                <a:latin typeface="Bell MT" panose="02020503060305020303" pitchFamily="18" charset="0"/>
              </a:rPr>
              <a:t>作为同位语，补充说明主语</a:t>
            </a:r>
            <a:r>
              <a:rPr lang="en-US" altLang="zh-CN" sz="2400" b="1" dirty="0">
                <a:solidFill>
                  <a:schemeClr val="bg1"/>
                </a:solidFill>
                <a:latin typeface="Bell MT" panose="02020503060305020303" pitchFamily="18" charset="0"/>
              </a:rPr>
              <a:t>one of the most deadly earthquakes</a:t>
            </a:r>
            <a:r>
              <a:rPr lang="zh-CN" altLang="en-US" sz="2400" b="1" dirty="0">
                <a:solidFill>
                  <a:schemeClr val="bg1"/>
                </a:solidFill>
                <a:latin typeface="Bell MT" panose="02020503060305020303" pitchFamily="18" charset="0"/>
              </a:rPr>
              <a:t>， 并带有</a:t>
            </a:r>
            <a:r>
              <a:rPr lang="en-US" altLang="zh-CN" sz="2400" b="1" dirty="0">
                <a:solidFill>
                  <a:schemeClr val="bg1"/>
                </a:solidFill>
                <a:latin typeface="Bell MT" panose="02020503060305020303" pitchFamily="18" charset="0"/>
              </a:rPr>
              <a:t>that </a:t>
            </a:r>
            <a:r>
              <a:rPr lang="zh-CN" altLang="en-US" sz="2400" b="1" dirty="0">
                <a:solidFill>
                  <a:schemeClr val="bg1"/>
                </a:solidFill>
                <a:latin typeface="Bell MT" panose="02020503060305020303" pitchFamily="18" charset="0"/>
              </a:rPr>
              <a:t>引导的定语从句修饰</a:t>
            </a:r>
            <a:endParaRPr lang="en-US" altLang="zh-CN" sz="2400" b="1" dirty="0">
              <a:solidFill>
                <a:schemeClr val="bg1"/>
              </a:solidFill>
              <a:latin typeface="Bell MT" panose="02020503060305020303" pitchFamily="18" charset="0"/>
            </a:endParaRPr>
          </a:p>
          <a:p>
            <a:r>
              <a:rPr lang="zh-CN" altLang="en-US" sz="2400" b="1" dirty="0">
                <a:solidFill>
                  <a:schemeClr val="bg1"/>
                </a:solidFill>
                <a:latin typeface="Bell MT" panose="02020503060305020303" pitchFamily="18" charset="0"/>
              </a:rPr>
              <a:t>由于句中谓语动词</a:t>
            </a:r>
            <a:r>
              <a:rPr lang="en-US" altLang="zh-CN" sz="2400" b="1" dirty="0">
                <a:solidFill>
                  <a:schemeClr val="bg1"/>
                </a:solidFill>
                <a:latin typeface="Bell MT" panose="02020503060305020303" pitchFamily="18" charset="0"/>
              </a:rPr>
              <a:t>had begun</a:t>
            </a:r>
            <a:r>
              <a:rPr lang="zh-CN" altLang="en-US" sz="2400" b="1" dirty="0">
                <a:solidFill>
                  <a:schemeClr val="bg1"/>
                </a:solidFill>
                <a:latin typeface="Bell MT" panose="02020503060305020303" pitchFamily="18" charset="0"/>
              </a:rPr>
              <a:t>太短，同位语还有定语从句修饰，所以后置  </a:t>
            </a:r>
            <a:endParaRPr lang="zh-CN" altLang="en-US" sz="2400" b="1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2172" y="2747291"/>
            <a:ext cx="2318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长难句分析</a:t>
            </a:r>
            <a:endParaRPr lang="zh-CN" altLang="en-US" sz="3200" b="1" dirty="0">
              <a:solidFill>
                <a:srgbClr val="FF0000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95564" y="176114"/>
            <a:ext cx="11600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Bell MT" panose="02020503060305020303" pitchFamily="18" charset="0"/>
              </a:rPr>
              <a:t>3.  In less than one minute, a large city </a:t>
            </a:r>
            <a:r>
              <a:rPr lang="en-US" altLang="zh-CN" sz="3200" b="1" dirty="0">
                <a:solidFill>
                  <a:srgbClr val="FF0000"/>
                </a:solidFill>
                <a:latin typeface="Bell MT" panose="02020503060305020303" pitchFamily="18" charset="0"/>
              </a:rPr>
              <a:t>l</a:t>
            </a:r>
            <a:r>
              <a:rPr lang="en-US" altLang="zh-CN" sz="3200" b="1" dirty="0">
                <a:solidFill>
                  <a:srgbClr val="002060"/>
                </a:solidFill>
                <a:latin typeface="Bell MT" panose="02020503060305020303" pitchFamily="18" charset="0"/>
              </a:rPr>
              <a:t>_______ in ruins.   </a:t>
            </a:r>
            <a:endParaRPr lang="zh-CN" altLang="en-US" sz="32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564581" y="237669"/>
            <a:ext cx="1013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Bahnschrift" panose="020B0502040204020203" pitchFamily="34" charset="0"/>
              </a:rPr>
              <a:t>ay</a:t>
            </a:r>
            <a:endParaRPr lang="zh-CN" altLang="en-US" sz="2800" b="1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95564" y="894029"/>
            <a:ext cx="11600872" cy="3452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2060"/>
                </a:solidFill>
                <a:latin typeface="Bell MT" panose="02020503060305020303" pitchFamily="18" charset="0"/>
              </a:rPr>
              <a:t>lie (—lay—lain—lying) vi.   </a:t>
            </a:r>
            <a:r>
              <a:rPr lang="en-US" altLang="zh-CN" sz="2400" dirty="0">
                <a:latin typeface="Bahnschrift" panose="020B0502040204020203" pitchFamily="34" charset="0"/>
              </a:rPr>
              <a:t>to be, remain or be kept in a particular state</a:t>
            </a:r>
            <a:endParaRPr lang="en-US" altLang="zh-CN" sz="2400" dirty="0">
              <a:latin typeface="Bahnschrift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Bahnschrift" panose="020B0502040204020203" pitchFamily="34" charset="0"/>
              </a:rPr>
              <a:t>  </a:t>
            </a:r>
            <a:r>
              <a:rPr lang="zh-CN" altLang="en-US" sz="3200" dirty="0"/>
              <a:t>处于，保留，保持（某种状态）</a:t>
            </a:r>
            <a:endParaRPr lang="en-US" altLang="zh-CN" sz="3200" dirty="0"/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2060"/>
                </a:solidFill>
                <a:latin typeface="Bell MT" panose="02020503060305020303" pitchFamily="18" charset="0"/>
              </a:rPr>
              <a:t>ruins: </a:t>
            </a:r>
            <a:r>
              <a:rPr lang="en-US" altLang="zh-CN" sz="2400" dirty="0">
                <a:solidFill>
                  <a:srgbClr val="002060"/>
                </a:solidFill>
                <a:latin typeface="Bahnschrift" panose="020B0502040204020203" pitchFamily="34" charset="0"/>
              </a:rPr>
              <a:t>the parts of a building that remain after it has been destroyed or severely damaged   </a:t>
            </a:r>
            <a:r>
              <a:rPr lang="zh-CN" altLang="en-US" sz="2800" dirty="0"/>
              <a:t>残垣断壁；废墟</a:t>
            </a:r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Bahnschrift" panose="020B0502040204020203" pitchFamily="34" charset="0"/>
              </a:rPr>
              <a:t>Two bodies were found among the charred </a:t>
            </a:r>
            <a:r>
              <a:rPr lang="en-US" altLang="zh-CN" sz="2400" dirty="0">
                <a:solidFill>
                  <a:srgbClr val="FF0000"/>
                </a:solidFill>
                <a:latin typeface="Bahnschrift" panose="020B0502040204020203" pitchFamily="34" charset="0"/>
              </a:rPr>
              <a:t>ruins</a:t>
            </a:r>
            <a:r>
              <a:rPr lang="en-US" altLang="zh-CN" sz="2400" dirty="0">
                <a:latin typeface="Bahnschrift" panose="020B0502040204020203" pitchFamily="34" charset="0"/>
              </a:rPr>
              <a:t> of the house.</a:t>
            </a:r>
            <a:endParaRPr lang="zh-CN" altLang="en-US" sz="32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5564" y="4479204"/>
            <a:ext cx="11492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0" dirty="0">
                <a:solidFill>
                  <a:srgbClr val="202124"/>
                </a:solidFill>
                <a:effectLst/>
                <a:latin typeface="Segoe UI" panose="020B0502040204020203" pitchFamily="34" charset="0"/>
              </a:rPr>
              <a:t> ruin v. to damage something so badly that it loses all its value, pleasure, etc. </a:t>
            </a:r>
            <a:endParaRPr lang="en-US" altLang="zh-CN" sz="2400" i="0" dirty="0">
              <a:solidFill>
                <a:srgbClr val="202124"/>
              </a:solidFill>
              <a:effectLst/>
              <a:latin typeface="Segoe UI" panose="020B0502040204020203" pitchFamily="34" charset="0"/>
            </a:endParaRPr>
          </a:p>
          <a:p>
            <a:r>
              <a:rPr lang="en-US" altLang="zh-CN" sz="2400" dirty="0">
                <a:solidFill>
                  <a:srgbClr val="202124"/>
                </a:solidFill>
                <a:latin typeface="Segoe UI" panose="020B0502040204020203" pitchFamily="34" charset="0"/>
              </a:rPr>
              <a:t> </a:t>
            </a:r>
            <a:r>
              <a:rPr lang="zh-CN" altLang="en-US" sz="2400" dirty="0"/>
              <a:t>毁坏；破坏；糟蹋</a:t>
            </a:r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550716" y="5370605"/>
            <a:ext cx="975186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0" i="0" dirty="0">
                <a:solidFill>
                  <a:srgbClr val="002060"/>
                </a:solidFill>
                <a:effectLst/>
                <a:latin typeface="Bahnschrift" panose="020B0502040204020203" pitchFamily="34" charset="0"/>
              </a:rPr>
              <a:t>The bad weather </a:t>
            </a:r>
            <a:r>
              <a:rPr lang="en-US" altLang="zh-CN" sz="2400" b="0" i="0" dirty="0">
                <a:solidFill>
                  <a:srgbClr val="FF0000"/>
                </a:solidFill>
                <a:effectLst/>
                <a:latin typeface="Bahnschrift" panose="020B0502040204020203" pitchFamily="34" charset="0"/>
              </a:rPr>
              <a:t>ruined </a:t>
            </a:r>
            <a:r>
              <a:rPr lang="en-US" altLang="zh-CN" sz="2400" b="0" i="0" dirty="0">
                <a:solidFill>
                  <a:srgbClr val="002060"/>
                </a:solidFill>
                <a:effectLst/>
                <a:latin typeface="Bahnschrift" panose="020B0502040204020203" pitchFamily="34" charset="0"/>
              </a:rPr>
              <a:t>our trip.</a:t>
            </a:r>
            <a:endParaRPr lang="en-US" altLang="zh-CN" sz="2400" b="0" i="0" dirty="0">
              <a:solidFill>
                <a:srgbClr val="002060"/>
              </a:solidFill>
              <a:effectLst/>
              <a:latin typeface="Bahnschrift" panose="020B0502040204020203" pitchFamily="34" charset="0"/>
            </a:endParaRPr>
          </a:p>
          <a:p>
            <a:r>
              <a:rPr lang="zh-CN" altLang="en-US" sz="2800" dirty="0">
                <a:latin typeface="Bahnschrift" panose="020B0502040204020203" pitchFamily="34" charset="0"/>
              </a:rPr>
              <a:t>天气恶劣，破坏了我们的旅行。</a:t>
            </a:r>
            <a:endParaRPr lang="zh-CN" altLang="en-US" sz="2800" dirty="0">
              <a:latin typeface="Bahnschrift" panose="020B0502040204020203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167003" y="5310201"/>
            <a:ext cx="53236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0" i="0" dirty="0">
                <a:solidFill>
                  <a:srgbClr val="002060"/>
                </a:solidFill>
                <a:effectLst/>
                <a:latin typeface="Segoe UI" panose="020B0502040204020203" pitchFamily="34" charset="0"/>
              </a:rPr>
              <a:t>My new shoes </a:t>
            </a:r>
            <a:r>
              <a:rPr lang="en-US" altLang="zh-CN" sz="2400" b="1" i="0" dirty="0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got ruined</a:t>
            </a:r>
            <a:r>
              <a:rPr lang="en-US" altLang="zh-CN" sz="2400" b="0" i="0" dirty="0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 </a:t>
            </a:r>
            <a:r>
              <a:rPr lang="en-US" altLang="zh-CN" sz="2400" b="0" i="0" dirty="0">
                <a:solidFill>
                  <a:srgbClr val="002060"/>
                </a:solidFill>
                <a:effectLst/>
                <a:latin typeface="Segoe UI" panose="020B0502040204020203" pitchFamily="34" charset="0"/>
              </a:rPr>
              <a:t>in the mud.</a:t>
            </a:r>
            <a:r>
              <a:rPr lang="zh-CN" altLang="en-US" sz="2400" dirty="0">
                <a:solidFill>
                  <a:srgbClr val="002060"/>
                </a:solidFill>
              </a:rPr>
              <a:t>我的新鞋被泥浆给糟蹋了。</a:t>
            </a:r>
            <a:endParaRPr lang="zh-CN" altLang="en-US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build="p"/>
      <p:bldP spid="2" grpId="0"/>
      <p:bldP spid="3" grpId="0" build="p"/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95564" y="176114"/>
            <a:ext cx="11600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2060"/>
                </a:solidFill>
                <a:latin typeface="Bell MT" panose="02020503060305020303" pitchFamily="18" charset="0"/>
              </a:rPr>
              <a:t>4.  Thousands of children _______________ (leave) without parents. </a:t>
            </a:r>
            <a:endParaRPr lang="zh-CN" altLang="en-US" sz="3200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143499" y="92197"/>
            <a:ext cx="2732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Bahnschrift" panose="020B0502040204020203" pitchFamily="34" charset="0"/>
              </a:rPr>
              <a:t>were left</a:t>
            </a:r>
            <a:endParaRPr lang="zh-CN" altLang="en-US" sz="28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68588" y="961160"/>
            <a:ext cx="114548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0" dirty="0">
                <a:solidFill>
                  <a:srgbClr val="002060"/>
                </a:solidFill>
                <a:effectLst/>
                <a:latin typeface="Segoe UI" panose="020B0502040204020203" pitchFamily="34" charset="0"/>
              </a:rPr>
              <a:t> leave v. to make or allow somebody/something to remain in a particular condition, place, etc.</a:t>
            </a:r>
            <a:endParaRPr lang="en-US" altLang="zh-CN" sz="2400" i="0" dirty="0">
              <a:solidFill>
                <a:srgbClr val="002060"/>
              </a:solidFill>
              <a:effectLst/>
              <a:latin typeface="Segoe UI" panose="020B0502040204020203" pitchFamily="34" charset="0"/>
            </a:endParaRPr>
          </a:p>
          <a:p>
            <a:r>
              <a:rPr lang="en-US" altLang="zh-CN" sz="2400" dirty="0">
                <a:solidFill>
                  <a:srgbClr val="002060"/>
                </a:solidFill>
                <a:latin typeface="Segoe UI" panose="020B0502040204020203" pitchFamily="34" charset="0"/>
              </a:rPr>
              <a:t> </a:t>
            </a:r>
            <a:r>
              <a:rPr lang="zh-CN" altLang="en-US" sz="2400" dirty="0">
                <a:solidFill>
                  <a:srgbClr val="002060"/>
                </a:solidFill>
              </a:rPr>
              <a:t>使保留，让</a:t>
            </a:r>
            <a:r>
              <a:rPr lang="en-US" altLang="zh-CN" sz="2400" dirty="0">
                <a:solidFill>
                  <a:srgbClr val="002060"/>
                </a:solidFill>
              </a:rPr>
              <a:t>…</a:t>
            </a:r>
            <a:r>
              <a:rPr lang="zh-CN" altLang="en-US" sz="2400" dirty="0">
                <a:solidFill>
                  <a:srgbClr val="002060"/>
                </a:solidFill>
              </a:rPr>
              <a:t>处于（某种状态、某地等）</a:t>
            </a:r>
            <a:endParaRPr lang="zh-CN" altLang="en-US" sz="2400" dirty="0">
              <a:solidFill>
                <a:srgbClr val="00206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0483" y="3350889"/>
            <a:ext cx="2598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0" dirty="0">
                <a:solidFill>
                  <a:srgbClr val="002060"/>
                </a:solidFill>
                <a:effectLst/>
                <a:latin typeface="Segoe UI" panose="020B0502040204020203" pitchFamily="34" charset="0"/>
              </a:rPr>
              <a:t> leave +O.+OC </a:t>
            </a:r>
            <a:endParaRPr lang="zh-CN" altLang="en-US" sz="2400" dirty="0">
              <a:solidFill>
                <a:srgbClr val="002060"/>
              </a:solidFill>
            </a:endParaRPr>
          </a:p>
        </p:txBody>
      </p:sp>
      <p:sp>
        <p:nvSpPr>
          <p:cNvPr id="8" name="左大括号 7"/>
          <p:cNvSpPr/>
          <p:nvPr/>
        </p:nvSpPr>
        <p:spPr>
          <a:xfrm>
            <a:off x="2395105" y="2608118"/>
            <a:ext cx="228600" cy="2176896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9" name="文本框 8"/>
          <p:cNvSpPr txBox="1"/>
          <p:nvPr/>
        </p:nvSpPr>
        <p:spPr>
          <a:xfrm>
            <a:off x="2670464" y="2208309"/>
            <a:ext cx="997527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i="0" dirty="0">
                <a:solidFill>
                  <a:srgbClr val="002060"/>
                </a:solidFill>
                <a:effectLst/>
                <a:latin typeface="Segoe UI" panose="020B0502040204020203" pitchFamily="34" charset="0"/>
              </a:rPr>
              <a:t> adj.</a:t>
            </a:r>
            <a:endParaRPr lang="en-US" altLang="zh-CN" sz="2400" dirty="0">
              <a:solidFill>
                <a:srgbClr val="002060"/>
              </a:solidFill>
              <a:latin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2060"/>
                </a:solidFill>
                <a:latin typeface="Segoe UI" panose="020B0502040204020203" pitchFamily="34" charset="0"/>
              </a:rPr>
              <a:t>-</a:t>
            </a:r>
            <a:r>
              <a:rPr lang="en-US" altLang="zh-CN" sz="2400" dirty="0" err="1">
                <a:solidFill>
                  <a:srgbClr val="002060"/>
                </a:solidFill>
                <a:latin typeface="Segoe UI" panose="020B0502040204020203" pitchFamily="34" charset="0"/>
              </a:rPr>
              <a:t>ing</a:t>
            </a:r>
            <a:endParaRPr lang="en-US" altLang="zh-CN" sz="2400" dirty="0">
              <a:solidFill>
                <a:srgbClr val="002060"/>
              </a:solidFill>
              <a:latin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2060"/>
                </a:solidFill>
                <a:latin typeface="Segoe UI" panose="020B0502040204020203" pitchFamily="34" charset="0"/>
              </a:rPr>
              <a:t>-ed</a:t>
            </a:r>
            <a:endParaRPr lang="en-US" altLang="zh-CN" sz="2400" dirty="0">
              <a:solidFill>
                <a:srgbClr val="002060"/>
              </a:solidFill>
              <a:latin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2060"/>
                </a:solidFill>
              </a:rPr>
              <a:t>adv.</a:t>
            </a:r>
            <a:endParaRPr lang="en-US" altLang="zh-CN" sz="24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2060"/>
                </a:solidFill>
              </a:rPr>
              <a:t>prep. </a:t>
            </a:r>
            <a:endParaRPr lang="zh-CN" altLang="en-US" sz="2400" dirty="0">
              <a:solidFill>
                <a:srgbClr val="00206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428998" y="2294523"/>
            <a:ext cx="8569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2060"/>
                </a:solidFill>
                <a:latin typeface="Segoe UI" panose="020B0502040204020203" pitchFamily="34" charset="0"/>
              </a:rPr>
              <a:t>The boy </a:t>
            </a:r>
            <a:r>
              <a:rPr lang="en-US" altLang="zh-CN" sz="2400" dirty="0">
                <a:solidFill>
                  <a:srgbClr val="FF0000"/>
                </a:solidFill>
                <a:latin typeface="Segoe UI" panose="020B0502040204020203" pitchFamily="34" charset="0"/>
              </a:rPr>
              <a:t>left </a:t>
            </a:r>
            <a:r>
              <a:rPr lang="en-US" altLang="zh-CN" sz="2400" dirty="0">
                <a:solidFill>
                  <a:srgbClr val="002060"/>
                </a:solidFill>
                <a:latin typeface="Segoe UI" panose="020B0502040204020203" pitchFamily="34" charset="0"/>
              </a:rPr>
              <a:t>the door </a:t>
            </a:r>
            <a:r>
              <a:rPr lang="en-US" altLang="zh-CN" sz="2400" dirty="0">
                <a:solidFill>
                  <a:srgbClr val="FF0000"/>
                </a:solidFill>
                <a:latin typeface="Segoe UI" panose="020B0502040204020203" pitchFamily="34" charset="0"/>
              </a:rPr>
              <a:t>open </a:t>
            </a:r>
            <a:r>
              <a:rPr lang="en-US" altLang="zh-CN" sz="2400" dirty="0">
                <a:solidFill>
                  <a:srgbClr val="002060"/>
                </a:solidFill>
                <a:latin typeface="Segoe UI" panose="020B0502040204020203" pitchFamily="34" charset="0"/>
              </a:rPr>
              <a:t>when he went out of the room. </a:t>
            </a:r>
            <a:endParaRPr lang="zh-CN" altLang="en-US" sz="2400" dirty="0">
              <a:solidFill>
                <a:srgbClr val="00206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462191" y="2893545"/>
            <a:ext cx="8569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2060"/>
                </a:solidFill>
              </a:rPr>
              <a:t>Mom </a:t>
            </a:r>
            <a:r>
              <a:rPr lang="en-US" altLang="zh-CN" sz="2400" dirty="0">
                <a:solidFill>
                  <a:srgbClr val="FF0000"/>
                </a:solidFill>
              </a:rPr>
              <a:t>left </a:t>
            </a:r>
            <a:r>
              <a:rPr lang="en-US" altLang="zh-CN" sz="2400" dirty="0">
                <a:solidFill>
                  <a:srgbClr val="002060"/>
                </a:solidFill>
              </a:rPr>
              <a:t>the baby </a:t>
            </a:r>
            <a:r>
              <a:rPr lang="en-US" altLang="zh-CN" sz="2400" dirty="0">
                <a:solidFill>
                  <a:srgbClr val="FF0000"/>
                </a:solidFill>
              </a:rPr>
              <a:t>crying </a:t>
            </a:r>
            <a:r>
              <a:rPr lang="en-US" altLang="zh-CN" sz="2400" dirty="0">
                <a:solidFill>
                  <a:srgbClr val="002060"/>
                </a:solidFill>
              </a:rPr>
              <a:t>in the kitchen. </a:t>
            </a:r>
            <a:endParaRPr lang="zh-CN" altLang="en-US" sz="2400" dirty="0">
              <a:solidFill>
                <a:srgbClr val="00206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548495" y="3350888"/>
            <a:ext cx="8569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2060"/>
                </a:solidFill>
              </a:rPr>
              <a:t>I </a:t>
            </a:r>
            <a:r>
              <a:rPr lang="en-US" altLang="zh-CN" sz="2400" dirty="0">
                <a:solidFill>
                  <a:srgbClr val="FF0000"/>
                </a:solidFill>
              </a:rPr>
              <a:t>left </a:t>
            </a:r>
            <a:r>
              <a:rPr lang="en-US" altLang="zh-CN" sz="2400" dirty="0">
                <a:solidFill>
                  <a:srgbClr val="002060"/>
                </a:solidFill>
              </a:rPr>
              <a:t>a lot of work </a:t>
            </a:r>
            <a:r>
              <a:rPr lang="en-US" altLang="zh-CN" sz="2400" dirty="0">
                <a:solidFill>
                  <a:srgbClr val="FF0000"/>
                </a:solidFill>
              </a:rPr>
              <a:t>undone</a:t>
            </a:r>
            <a:r>
              <a:rPr lang="en-US" altLang="zh-CN" sz="2400" dirty="0">
                <a:solidFill>
                  <a:srgbClr val="002060"/>
                </a:solidFill>
              </a:rPr>
              <a:t>.</a:t>
            </a:r>
            <a:endParaRPr lang="zh-CN" altLang="en-US" sz="2400" dirty="0">
              <a:solidFill>
                <a:srgbClr val="00206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548495" y="3951297"/>
            <a:ext cx="8569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2060"/>
                </a:solidFill>
              </a:rPr>
              <a:t>They </a:t>
            </a:r>
            <a:r>
              <a:rPr lang="en-US" altLang="zh-CN" sz="2400" dirty="0">
                <a:solidFill>
                  <a:srgbClr val="FF0000"/>
                </a:solidFill>
              </a:rPr>
              <a:t>left</a:t>
            </a:r>
            <a:r>
              <a:rPr lang="en-US" altLang="zh-CN" sz="2400" dirty="0">
                <a:solidFill>
                  <a:srgbClr val="002060"/>
                </a:solidFill>
              </a:rPr>
              <a:t> the lights </a:t>
            </a:r>
            <a:r>
              <a:rPr lang="en-US" altLang="zh-CN" sz="2400" dirty="0">
                <a:solidFill>
                  <a:srgbClr val="FF0000"/>
                </a:solidFill>
              </a:rPr>
              <a:t>on</a:t>
            </a:r>
            <a:r>
              <a:rPr lang="en-US" altLang="zh-CN" sz="2400" dirty="0">
                <a:solidFill>
                  <a:srgbClr val="002060"/>
                </a:solidFill>
              </a:rPr>
              <a:t>.</a:t>
            </a:r>
            <a:endParaRPr lang="zh-CN" altLang="en-US" sz="2400" dirty="0">
              <a:solidFill>
                <a:srgbClr val="00206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597852" y="4492513"/>
            <a:ext cx="8569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2060"/>
                </a:solidFill>
              </a:rPr>
              <a:t>The earthquake left thousands of children without parents.</a:t>
            </a:r>
            <a:endParaRPr lang="zh-CN" altLang="en-US" sz="2400" dirty="0">
              <a:solidFill>
                <a:srgbClr val="002060"/>
              </a:solidFill>
            </a:endParaRPr>
          </a:p>
        </p:txBody>
      </p:sp>
      <p:sp>
        <p:nvSpPr>
          <p:cNvPr id="15" name="箭头: 下 14"/>
          <p:cNvSpPr/>
          <p:nvPr/>
        </p:nvSpPr>
        <p:spPr>
          <a:xfrm>
            <a:off x="6317672" y="4954178"/>
            <a:ext cx="192232" cy="461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2908588" y="5380787"/>
            <a:ext cx="8569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2060"/>
                </a:solidFill>
              </a:rPr>
              <a:t>Thousands of children were left without parents.</a:t>
            </a:r>
            <a:endParaRPr lang="zh-CN" altLang="en-US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 build="p"/>
      <p:bldP spid="10" grpId="0"/>
      <p:bldP spid="11" grpId="0"/>
      <p:bldP spid="12" grpId="0"/>
      <p:bldP spid="13" grpId="0"/>
      <p:bldP spid="14" grpId="0"/>
      <p:bldP spid="15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95564" y="306000"/>
            <a:ext cx="11600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2060"/>
                </a:solidFill>
                <a:latin typeface="Bell MT" panose="02020503060305020303" pitchFamily="18" charset="0"/>
              </a:rPr>
              <a:t>5. The number of people who _________(be) killed or badly injured in the quake ________( be) more than 400,000.  </a:t>
            </a:r>
            <a:endParaRPr lang="zh-CN" altLang="en-US" sz="3200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450030" y="253256"/>
            <a:ext cx="1704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Bahnschrift" panose="020B0502040204020203" pitchFamily="34" charset="0"/>
              </a:rPr>
              <a:t>were </a:t>
            </a:r>
            <a:endParaRPr lang="zh-CN" altLang="en-US" sz="28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77389" y="776476"/>
            <a:ext cx="1704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Bahnschrift" panose="020B0502040204020203" pitchFamily="34" charset="0"/>
              </a:rPr>
              <a:t>was </a:t>
            </a:r>
            <a:endParaRPr lang="zh-CN" altLang="en-US" sz="28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712277" y="844609"/>
            <a:ext cx="6811241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对话气泡: 椭圆形 8"/>
          <p:cNvSpPr/>
          <p:nvPr/>
        </p:nvSpPr>
        <p:spPr>
          <a:xfrm>
            <a:off x="6302084" y="1797626"/>
            <a:ext cx="5221433" cy="1844388"/>
          </a:xfrm>
          <a:prstGeom prst="wedgeEllipseCallout">
            <a:avLst>
              <a:gd name="adj1" fmla="val -59414"/>
              <a:gd name="adj2" fmla="val -1032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先行词</a:t>
            </a:r>
            <a:r>
              <a:rPr lang="en-US" altLang="zh-CN" sz="2800" dirty="0">
                <a:solidFill>
                  <a:schemeClr val="bg1"/>
                </a:solidFill>
                <a:latin typeface="Bell MT" panose="02020503060305020303" pitchFamily="18" charset="0"/>
              </a:rPr>
              <a:t>people</a:t>
            </a:r>
            <a:r>
              <a:rPr lang="zh-CN" altLang="en-US" sz="2800" dirty="0"/>
              <a:t>在定语从句中充当主语，谓语动词的人称和数和先行词保持一致。</a:t>
            </a:r>
            <a:endParaRPr lang="zh-CN" altLang="en-US" sz="2800" dirty="0"/>
          </a:p>
        </p:txBody>
      </p:sp>
      <p:cxnSp>
        <p:nvCxnSpPr>
          <p:cNvPr id="10" name="直接连接符 9"/>
          <p:cNvCxnSpPr/>
          <p:nvPr/>
        </p:nvCxnSpPr>
        <p:spPr>
          <a:xfrm>
            <a:off x="760268" y="844609"/>
            <a:ext cx="2486891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2225386" y="1387895"/>
            <a:ext cx="2486891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对话气泡: 椭圆形 12"/>
          <p:cNvSpPr/>
          <p:nvPr/>
        </p:nvSpPr>
        <p:spPr>
          <a:xfrm>
            <a:off x="687531" y="2334488"/>
            <a:ext cx="5308024" cy="1691987"/>
          </a:xfrm>
          <a:prstGeom prst="wedgeEllipseCallout">
            <a:avLst>
              <a:gd name="adj1" fmla="val -4547"/>
              <a:gd name="adj2" fmla="val -1109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整句话的主语是</a:t>
            </a:r>
            <a:endParaRPr lang="en-US" altLang="zh-CN" sz="2400" dirty="0"/>
          </a:p>
          <a:p>
            <a:pPr algn="ctr"/>
            <a:r>
              <a:rPr lang="en-US" altLang="zh-CN" sz="2400" dirty="0">
                <a:solidFill>
                  <a:srgbClr val="002060"/>
                </a:solidFill>
                <a:highlight>
                  <a:srgbClr val="FFFFFF"/>
                </a:highlight>
                <a:latin typeface="Bell MT" panose="02020503060305020303" pitchFamily="18" charset="0"/>
              </a:rPr>
              <a:t>The number </a:t>
            </a:r>
            <a:r>
              <a:rPr lang="zh-CN" altLang="en-US" sz="2400" dirty="0"/>
              <a:t>， </a:t>
            </a:r>
            <a:r>
              <a:rPr lang="en-US" altLang="zh-CN" sz="2400" dirty="0"/>
              <a:t>“…</a:t>
            </a:r>
            <a:r>
              <a:rPr lang="zh-CN" altLang="en-US" sz="2400" dirty="0"/>
              <a:t>的数量</a:t>
            </a:r>
            <a:r>
              <a:rPr lang="en-US" altLang="zh-CN" sz="2400" dirty="0"/>
              <a:t>”</a:t>
            </a:r>
            <a:r>
              <a:rPr lang="zh-CN" altLang="en-US" sz="2400" dirty="0"/>
              <a:t>，谓语动词用单数第三人称。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78690" y="122988"/>
            <a:ext cx="1422400" cy="52322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Bell MT" panose="02020503060305020303" pitchFamily="18" charset="0"/>
              </a:rPr>
              <a:t>Para 3</a:t>
            </a:r>
            <a:endParaRPr lang="zh-CN" altLang="en-US" sz="2800" b="1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6310" y="863432"/>
            <a:ext cx="11600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2060"/>
                </a:solidFill>
                <a:latin typeface="Bell MT" panose="02020503060305020303" pitchFamily="18" charset="0"/>
              </a:rPr>
              <a:t>1.  </a:t>
            </a:r>
            <a:r>
              <a:rPr lang="en-US" altLang="zh-CN" sz="3200" u="sng" dirty="0">
                <a:solidFill>
                  <a:srgbClr val="002060"/>
                </a:solidFill>
                <a:latin typeface="Bell MT" panose="02020503060305020303" pitchFamily="18" charset="0"/>
              </a:rPr>
              <a:t>Everywhere</a:t>
            </a:r>
            <a:r>
              <a:rPr lang="en-US" altLang="zh-CN" sz="3200" dirty="0">
                <a:solidFill>
                  <a:srgbClr val="002060"/>
                </a:solidFill>
                <a:latin typeface="Bell MT" panose="02020503060305020303" pitchFamily="18" charset="0"/>
              </a:rPr>
              <a:t> survivors looked, there was nothing but ruins. </a:t>
            </a:r>
            <a:endParaRPr lang="zh-CN" altLang="en-US" sz="3200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sp>
        <p:nvSpPr>
          <p:cNvPr id="6" name="对话气泡: 椭圆形 5"/>
          <p:cNvSpPr/>
          <p:nvPr/>
        </p:nvSpPr>
        <p:spPr>
          <a:xfrm>
            <a:off x="2524990" y="2348344"/>
            <a:ext cx="4390160" cy="1433947"/>
          </a:xfrm>
          <a:prstGeom prst="wedgeEllipseCallout">
            <a:avLst>
              <a:gd name="adj1" fmla="val -80608"/>
              <a:gd name="adj2" fmla="val -1147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Conj. =wherever </a:t>
            </a:r>
            <a:r>
              <a:rPr lang="zh-CN" altLang="en-US" sz="2800" b="1" dirty="0"/>
              <a:t>引导地点状语从句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78690" y="122988"/>
            <a:ext cx="1422400" cy="52322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Bell MT" panose="02020503060305020303" pitchFamily="18" charset="0"/>
              </a:rPr>
              <a:t>Para 3</a:t>
            </a:r>
            <a:endParaRPr lang="zh-CN" altLang="en-US" sz="2800" b="1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6310" y="863432"/>
            <a:ext cx="11600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2. Nearly everything in the city was d __________        </a:t>
            </a:r>
            <a:r>
              <a:rPr lang="en-US" altLang="zh-CN" sz="3200" b="1" dirty="0">
                <a:solidFill>
                  <a:srgbClr val="002060"/>
                </a:solidFill>
                <a:latin typeface="Bell MT" panose="02020503060305020303" pitchFamily="18" charset="0"/>
              </a:rPr>
              <a:t>. About 75 percent of the city’s factories and buildings, 90 percent of its homes, </a:t>
            </a:r>
            <a:r>
              <a:rPr lang="en-US" altLang="zh-CN" sz="3200" b="1" u="sng" dirty="0">
                <a:solidFill>
                  <a:srgbClr val="002060"/>
                </a:solidFill>
                <a:latin typeface="Bell MT" panose="02020503060305020303" pitchFamily="18" charset="0"/>
              </a:rPr>
              <a:t>and</a:t>
            </a:r>
            <a:r>
              <a:rPr lang="en-US" altLang="zh-CN" sz="3200" b="1" dirty="0">
                <a:solidFill>
                  <a:srgbClr val="002060"/>
                </a:solidFill>
                <a:latin typeface="Bell MT" panose="02020503060305020303" pitchFamily="18" charset="0"/>
              </a:rPr>
              <a:t> all of its hospitals were gone. </a:t>
            </a:r>
            <a:endParaRPr lang="zh-CN" altLang="en-US" sz="32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sp>
        <p:nvSpPr>
          <p:cNvPr id="6" name="线形标注 1 5"/>
          <p:cNvSpPr/>
          <p:nvPr/>
        </p:nvSpPr>
        <p:spPr>
          <a:xfrm>
            <a:off x="4008582" y="122988"/>
            <a:ext cx="3648363" cy="846830"/>
          </a:xfrm>
          <a:prstGeom prst="borderCallout1">
            <a:avLst>
              <a:gd name="adj1" fmla="val 18750"/>
              <a:gd name="adj2" fmla="val -8333"/>
              <a:gd name="adj3" fmla="val 108137"/>
              <a:gd name="adj4" fmla="val -330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>
                <a:latin typeface="Bell MT" panose="02020503060305020303" pitchFamily="18" charset="0"/>
              </a:rPr>
              <a:t>General information</a:t>
            </a:r>
            <a:endParaRPr lang="zh-CN" altLang="en-US" sz="2800" b="1" dirty="0">
              <a:latin typeface="Bell MT" panose="02020503060305020303" pitchFamily="18" charset="0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334818" y="1454227"/>
            <a:ext cx="1965036" cy="46051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8854209" y="1454227"/>
            <a:ext cx="1965036" cy="46051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2957367" y="1914739"/>
            <a:ext cx="581892" cy="46051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65018" y="2820401"/>
            <a:ext cx="1847273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A, B and C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 flipH="1">
            <a:off x="895927" y="1394692"/>
            <a:ext cx="8885382" cy="156103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H="1">
            <a:off x="1297708" y="2174293"/>
            <a:ext cx="5689600" cy="81280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1302327" y="2433092"/>
            <a:ext cx="932873" cy="55400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2743200" y="2788539"/>
            <a:ext cx="965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Bell MT" panose="02020503060305020303" pitchFamily="18" charset="0"/>
              </a:rPr>
              <a:t>三个对象的并列结构，比例从小</a:t>
            </a:r>
            <a:r>
              <a:rPr lang="en-US" altLang="zh-CN" sz="2800" b="1" dirty="0">
                <a:latin typeface="Bell MT" panose="02020503060305020303" pitchFamily="18" charset="0"/>
              </a:rPr>
              <a:t>(75%, 90% </a:t>
            </a:r>
            <a:r>
              <a:rPr lang="zh-CN" altLang="en-US" sz="2800" b="1" dirty="0">
                <a:latin typeface="Bell MT" panose="02020503060305020303" pitchFamily="18" charset="0"/>
              </a:rPr>
              <a:t>到大（</a:t>
            </a:r>
            <a:r>
              <a:rPr lang="en-US" altLang="zh-CN" sz="2800" b="1" dirty="0">
                <a:latin typeface="Bell MT" panose="02020503060305020303" pitchFamily="18" charset="0"/>
              </a:rPr>
              <a:t>all</a:t>
            </a:r>
            <a:r>
              <a:rPr lang="zh-CN" altLang="en-US" sz="2800" b="1" dirty="0">
                <a:latin typeface="Bell MT" panose="02020503060305020303" pitchFamily="18" charset="0"/>
              </a:rPr>
              <a:t>），体现信息的逻辑性</a:t>
            </a:r>
            <a:endParaRPr lang="zh-CN" altLang="en-US" sz="2800" b="1" dirty="0">
              <a:latin typeface="Bell MT" panose="02020503060305020303" pitchFamily="18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56310" y="3943928"/>
            <a:ext cx="119356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Tens of thousands of cows, hundreds of thousands of pigs      </a:t>
            </a:r>
            <a:r>
              <a:rPr lang="en-US" altLang="zh-CN" sz="2800" b="1" dirty="0">
                <a:solidFill>
                  <a:srgbClr val="FF0000"/>
                </a:solidFill>
                <a:latin typeface="Bell MT" panose="02020503060305020303" pitchFamily="18" charset="0"/>
              </a:rPr>
              <a:t>and </a:t>
            </a:r>
            <a:endParaRPr lang="en-US" altLang="zh-CN" sz="2800" b="1" dirty="0">
              <a:solidFill>
                <a:srgbClr val="FF0000"/>
              </a:solidFill>
              <a:latin typeface="Bell MT" panose="02020503060305020303" pitchFamily="18" charset="0"/>
            </a:endParaRPr>
          </a:p>
          <a:p>
            <a:endParaRPr lang="en-US" altLang="zh-CN" sz="28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endParaRPr lang="en-US" altLang="zh-CN" sz="28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millions of chickens were dead.   </a:t>
            </a:r>
            <a:endParaRPr lang="zh-CN" altLang="en-US" sz="28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78690" y="4466559"/>
            <a:ext cx="4165601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atin typeface="Bell MT" panose="02020503060305020303" pitchFamily="18" charset="0"/>
              </a:rPr>
              <a:t>A</a:t>
            </a:r>
            <a:endParaRPr lang="zh-CN" altLang="en-US" sz="2800" b="1" dirty="0">
              <a:latin typeface="Bell MT" panose="02020503060305020303" pitchFamily="18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24686" y="5759221"/>
            <a:ext cx="337589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atin typeface="Bell MT" panose="02020503060305020303" pitchFamily="18" charset="0"/>
              </a:rPr>
              <a:t>C</a:t>
            </a:r>
            <a:endParaRPr lang="zh-CN" altLang="en-US" sz="2800" b="1" dirty="0">
              <a:latin typeface="Bell MT" panose="02020503060305020303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830616" y="4466559"/>
            <a:ext cx="4853712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atin typeface="Bell MT" panose="02020503060305020303" pitchFamily="18" charset="0"/>
              </a:rPr>
              <a:t>B</a:t>
            </a:r>
            <a:endParaRPr lang="zh-CN" altLang="en-US" sz="2800" b="1" dirty="0">
              <a:latin typeface="Bell MT" panose="02020503060305020303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024831" y="885932"/>
            <a:ext cx="1726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solidFill>
                  <a:srgbClr val="FF0000"/>
                </a:solidFill>
                <a:latin typeface="Bahnschrift" panose="020B0502040204020203" pitchFamily="34" charset="0"/>
              </a:rPr>
              <a:t>estroyed</a:t>
            </a:r>
            <a:endParaRPr lang="zh-CN" altLang="en-US" sz="28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23" grpId="0"/>
      <p:bldP spid="24" grpId="0"/>
      <p:bldP spid="25" grpId="0" animBg="1"/>
      <p:bldP spid="26" grpId="0" animBg="1"/>
      <p:bldP spid="27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4"/>
          <p:cNvSpPr txBox="1"/>
          <p:nvPr/>
        </p:nvSpPr>
        <p:spPr>
          <a:xfrm>
            <a:off x="320964" y="181680"/>
            <a:ext cx="11600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Bell MT" panose="02020503060305020303" pitchFamily="18" charset="0"/>
              </a:rPr>
              <a:t>2. People were _____ shock--- and then, later that afternoon, another big quake shook Tangshan again.    </a:t>
            </a:r>
            <a:endParaRPr lang="zh-CN" altLang="en-US" sz="32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195781" y="181680"/>
            <a:ext cx="868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Bell MT" panose="02020503060305020303" pitchFamily="18" charset="0"/>
              </a:rPr>
              <a:t>in</a:t>
            </a:r>
            <a:endParaRPr lang="zh-CN" altLang="en-US" sz="3600" b="1" dirty="0">
              <a:solidFill>
                <a:srgbClr val="FF0000"/>
              </a:solidFill>
              <a:latin typeface="Bell MT" panose="02020503060305020303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23325" y="4231986"/>
            <a:ext cx="25122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2060"/>
                </a:solidFill>
                <a:latin typeface="Bell MT" panose="02020503060305020303" pitchFamily="18" charset="0"/>
              </a:rPr>
              <a:t>触电</a:t>
            </a:r>
            <a:endParaRPr lang="en-US" altLang="zh-CN" sz="36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r>
              <a:rPr lang="zh-CN" altLang="en-US" sz="3600" b="1" dirty="0">
                <a:solidFill>
                  <a:srgbClr val="002060"/>
                </a:solidFill>
                <a:latin typeface="Bell MT" panose="02020503060305020303" pitchFamily="18" charset="0"/>
              </a:rPr>
              <a:t>文化冲击</a:t>
            </a:r>
            <a:endParaRPr lang="en-US" altLang="zh-CN" sz="36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r>
              <a:rPr lang="zh-CN" altLang="en-US" sz="3600" b="1" dirty="0">
                <a:solidFill>
                  <a:srgbClr val="002060"/>
                </a:solidFill>
                <a:latin typeface="Bell MT" panose="02020503060305020303" pitchFamily="18" charset="0"/>
              </a:rPr>
              <a:t>令人震惊</a:t>
            </a:r>
            <a:endParaRPr lang="zh-CN" altLang="en-US" sz="36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35615" y="4331853"/>
            <a:ext cx="26785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electric shock</a:t>
            </a:r>
            <a:endParaRPr lang="en-US" altLang="zh-CN" sz="28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culture shock</a:t>
            </a:r>
            <a:endParaRPr lang="en-US" altLang="zh-CN" sz="28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come as a shock </a:t>
            </a:r>
            <a:endParaRPr lang="zh-CN" altLang="en-US" sz="28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3568" y="1385051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0" i="0" dirty="0">
                <a:solidFill>
                  <a:srgbClr val="002060"/>
                </a:solidFill>
                <a:effectLst/>
                <a:latin typeface="Bahnschrift" panose="020B0502040204020203" pitchFamily="34" charset="0"/>
              </a:rPr>
              <a:t>She stared at him </a:t>
            </a:r>
            <a:r>
              <a:rPr lang="en-US" altLang="zh-CN" sz="2800" b="0" i="0" dirty="0">
                <a:solidFill>
                  <a:srgbClr val="FF0000"/>
                </a:solidFill>
                <a:effectLst/>
                <a:latin typeface="Bahnschrift" panose="020B0502040204020203" pitchFamily="34" charset="0"/>
              </a:rPr>
              <a:t>in shock </a:t>
            </a:r>
            <a:r>
              <a:rPr lang="en-US" altLang="zh-CN" sz="2800" b="0" i="0" dirty="0">
                <a:solidFill>
                  <a:srgbClr val="002060"/>
                </a:solidFill>
                <a:effectLst/>
                <a:latin typeface="Bahnschrift" panose="020B0502040204020203" pitchFamily="34" charset="0"/>
              </a:rPr>
              <a:t>for a moment.</a:t>
            </a:r>
            <a:endParaRPr lang="zh-CN" altLang="en-US" sz="2800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20964" y="1987341"/>
            <a:ext cx="117169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2060"/>
                </a:solidFill>
                <a:latin typeface="Bahnschrift" panose="020B0502040204020203" pitchFamily="34" charset="0"/>
              </a:rPr>
              <a:t>s</a:t>
            </a:r>
            <a:r>
              <a:rPr lang="en-US" altLang="zh-CN" sz="2800" b="0" i="0" dirty="0">
                <a:solidFill>
                  <a:srgbClr val="002060"/>
                </a:solidFill>
                <a:effectLst/>
                <a:latin typeface="Bahnschrift" panose="020B0502040204020203" pitchFamily="34" charset="0"/>
              </a:rPr>
              <a:t>hock n. </a:t>
            </a:r>
            <a:r>
              <a:rPr lang="en-US" altLang="zh-CN" sz="2800" dirty="0">
                <a:solidFill>
                  <a:srgbClr val="002060"/>
                </a:solidFill>
                <a:latin typeface="Bahnschrift" panose="020B0502040204020203" pitchFamily="34" charset="0"/>
              </a:rPr>
              <a:t>a strong feeling of surprise as a result of something happening, especially something unpleasant; the event that causes this feeling</a:t>
            </a:r>
            <a:endParaRPr lang="en-US" altLang="zh-CN" sz="28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r>
              <a:rPr lang="en-US" altLang="zh-CN" sz="2800" dirty="0">
                <a:latin typeface="Bahnschrift" panose="020B0502040204020203" pitchFamily="34" charset="0"/>
              </a:rPr>
              <a:t>        </a:t>
            </a:r>
            <a:r>
              <a:rPr lang="zh-CN" altLang="en-US" sz="2800" dirty="0"/>
              <a:t>震惊；惊愕；令人震惊的事</a:t>
            </a:r>
            <a:endParaRPr lang="en-US" altLang="zh-CN" sz="2800" b="0" i="0" dirty="0">
              <a:solidFill>
                <a:srgbClr val="002060"/>
              </a:solidFill>
              <a:effectLst/>
              <a:latin typeface="Bahnschrift" panose="020B0502040204020203" pitchFamily="34" charset="0"/>
            </a:endParaRPr>
          </a:p>
          <a:p>
            <a:r>
              <a:rPr lang="en-US" altLang="zh-CN" sz="2800" b="0" i="0" dirty="0">
                <a:solidFill>
                  <a:srgbClr val="002060"/>
                </a:solidFill>
                <a:effectLst/>
                <a:latin typeface="Bahnschrift" panose="020B0502040204020203" pitchFamily="34" charset="0"/>
              </a:rPr>
              <a:t>in shock 1) =in surprise      2) </a:t>
            </a:r>
            <a:r>
              <a:rPr lang="zh-CN" altLang="en-US" sz="2800" b="0" i="0" dirty="0">
                <a:solidFill>
                  <a:srgbClr val="002060"/>
                </a:solidFill>
                <a:effectLst/>
                <a:latin typeface="Bahnschrift" panose="020B0502040204020203" pitchFamily="34" charset="0"/>
              </a:rPr>
              <a:t>休克</a:t>
            </a:r>
            <a:endParaRPr lang="zh-CN" altLang="en-US" sz="2800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431973" y="4161559"/>
            <a:ext cx="5391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i="0" dirty="0">
                <a:solidFill>
                  <a:srgbClr val="002060"/>
                </a:solidFill>
                <a:effectLst/>
                <a:latin typeface="Bahnschrift" panose="020B0502040204020203" pitchFamily="34" charset="0"/>
              </a:rPr>
              <a:t>When I added up the cost </a:t>
            </a:r>
            <a:r>
              <a:rPr lang="en-US" altLang="zh-CN" sz="2400" i="0" dirty="0">
                <a:solidFill>
                  <a:srgbClr val="FF0000"/>
                </a:solidFill>
                <a:effectLst/>
                <a:latin typeface="Bahnschrift" panose="020B0502040204020203" pitchFamily="34" charset="0"/>
              </a:rPr>
              <a:t>it gave me quite a shock.</a:t>
            </a:r>
            <a:endParaRPr lang="en-US" altLang="zh-CN" sz="2400" i="0" dirty="0">
              <a:solidFill>
                <a:srgbClr val="FF0000"/>
              </a:solidFill>
              <a:effectLst/>
              <a:latin typeface="Bahnschrift" panose="020B0502040204020203" pitchFamily="34" charset="0"/>
            </a:endParaRPr>
          </a:p>
          <a:p>
            <a:endParaRPr lang="zh-CN" altLang="en-US" sz="2400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239742" y="5171415"/>
            <a:ext cx="56820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2060"/>
                </a:solidFill>
                <a:effectLst/>
              </a:rPr>
              <a:t>The news of my promotion </a:t>
            </a:r>
            <a:r>
              <a:rPr lang="en-US" altLang="zh-CN" sz="2400" b="1" dirty="0">
                <a:solidFill>
                  <a:srgbClr val="FF0000"/>
                </a:solidFill>
                <a:effectLst/>
              </a:rPr>
              <a:t>came as a shock</a:t>
            </a:r>
            <a:r>
              <a:rPr lang="en-US" altLang="zh-CN" sz="2400" dirty="0">
                <a:solidFill>
                  <a:srgbClr val="002060"/>
                </a:solidFill>
                <a:effectLst/>
              </a:rPr>
              <a:t>.</a:t>
            </a:r>
            <a:endParaRPr lang="en-US" altLang="zh-CN" sz="2400" dirty="0">
              <a:solidFill>
                <a:srgbClr val="002060"/>
              </a:solidFill>
              <a:effectLst/>
            </a:endParaRPr>
          </a:p>
          <a:p>
            <a:r>
              <a:rPr lang="zh-CN" altLang="en-US" sz="2400" dirty="0">
                <a:solidFill>
                  <a:srgbClr val="002060"/>
                </a:solidFill>
              </a:rPr>
              <a:t>我获晋升的消息着实让我一惊。</a:t>
            </a:r>
            <a:br>
              <a:rPr lang="zh-CN" altLang="en-US" sz="2400" b="0" i="0" u="none" strike="noStrike" dirty="0">
                <a:solidFill>
                  <a:srgbClr val="002060"/>
                </a:solidFill>
                <a:effectLst/>
                <a:latin typeface="Segoe UI" panose="020B0502040204020203" pitchFamily="34" charset="0"/>
                <a:hlinkClick r:id="rId1" tooltip="sentence pronunciation&#10;                    American"/>
              </a:rPr>
            </a:br>
            <a:endParaRPr lang="zh-CN" altLang="en-US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 build="p"/>
      <p:bldP spid="5" grpId="0" build="p"/>
      <p:bldP spid="6" grpId="0"/>
      <p:bldP spid="7" grpId="0" build="p"/>
      <p:bldP spid="8" grpId="0"/>
      <p:bldP spid="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78690" y="122988"/>
            <a:ext cx="14224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Bell MT" panose="02020503060305020303" pitchFamily="18" charset="0"/>
              </a:rPr>
              <a:t>Para 4</a:t>
            </a:r>
            <a:endParaRPr lang="zh-CN" altLang="en-US" sz="2800" b="1" dirty="0">
              <a:latin typeface="Bell MT" panose="02020503060305020303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8690" y="763571"/>
            <a:ext cx="11600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Bell MT" panose="02020503060305020303" pitchFamily="18" charset="0"/>
              </a:rPr>
              <a:t>Soon after the quakes, the army sent 150,000 soldiers to Tangshan to dig out those who ___________(trap) and to bury the dead. </a:t>
            </a:r>
            <a:endParaRPr lang="zh-CN" altLang="en-US" sz="32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068290" y="1286791"/>
            <a:ext cx="2336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Bell MT" panose="02020503060305020303" pitchFamily="18" charset="0"/>
              </a:rPr>
              <a:t>were trapped</a:t>
            </a:r>
            <a:endParaRPr lang="zh-CN" altLang="en-US" sz="2800" b="1" dirty="0">
              <a:solidFill>
                <a:srgbClr val="FF0000"/>
              </a:solidFill>
              <a:latin typeface="Bell MT" panose="020205030603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78689" y="122988"/>
            <a:ext cx="2863275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Bell MT" panose="02020503060305020303" pitchFamily="18" charset="0"/>
              </a:rPr>
              <a:t>The last para</a:t>
            </a:r>
            <a:endParaRPr lang="zh-CN" altLang="en-US" sz="2800" b="1" dirty="0">
              <a:latin typeface="Bell MT" panose="02020503060305020303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67853" y="831273"/>
            <a:ext cx="110559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002060"/>
                </a:solidFill>
              </a:rPr>
              <a:t>因为有了来自政府的大力支持以及唐山人民的不懈努力，一座新的唐山在废墟中被建立起来。</a:t>
            </a:r>
            <a:endParaRPr lang="zh-CN" altLang="en-US" sz="3200" b="1" dirty="0">
              <a:solidFill>
                <a:srgbClr val="00206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7852" y="4232971"/>
            <a:ext cx="77862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Bell MT" panose="02020503060305020303" pitchFamily="18" charset="0"/>
              </a:rPr>
              <a:t>effort n.</a:t>
            </a:r>
            <a:endParaRPr lang="en-US" altLang="zh-CN" sz="3200" b="1" dirty="0">
              <a:solidFill>
                <a:srgbClr val="FF0000"/>
              </a:solidFill>
              <a:latin typeface="Bell MT" panose="02020503060305020303" pitchFamily="18" charset="0"/>
            </a:endParaRPr>
          </a:p>
          <a:p>
            <a:r>
              <a:rPr lang="en-US" altLang="zh-CN" sz="3200" b="1" dirty="0">
                <a:solidFill>
                  <a:srgbClr val="002060"/>
                </a:solidFill>
                <a:latin typeface="Bell MT" panose="02020503060305020303" pitchFamily="18" charset="0"/>
              </a:rPr>
              <a:t>make efforts to do </a:t>
            </a:r>
            <a:r>
              <a:rPr lang="en-US" altLang="zh-CN" sz="3200" b="1" dirty="0" err="1">
                <a:solidFill>
                  <a:srgbClr val="002060"/>
                </a:solidFill>
                <a:latin typeface="Bell MT" panose="02020503060305020303" pitchFamily="18" charset="0"/>
              </a:rPr>
              <a:t>sth</a:t>
            </a:r>
            <a:r>
              <a:rPr lang="en-US" altLang="zh-CN" sz="3200" b="1" dirty="0">
                <a:solidFill>
                  <a:srgbClr val="002060"/>
                </a:solidFill>
                <a:latin typeface="Bell MT" panose="02020503060305020303" pitchFamily="18" charset="0"/>
              </a:rPr>
              <a:t>. </a:t>
            </a:r>
            <a:endParaRPr lang="en-US" altLang="zh-CN" sz="32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r>
              <a:rPr lang="en-US" altLang="zh-CN" sz="3200" b="1" dirty="0">
                <a:solidFill>
                  <a:srgbClr val="002060"/>
                </a:solidFill>
                <a:latin typeface="Bell MT" panose="02020503060305020303" pitchFamily="18" charset="0"/>
              </a:rPr>
              <a:t>make every effort to do </a:t>
            </a:r>
            <a:r>
              <a:rPr lang="en-US" altLang="zh-CN" sz="3200" b="1" dirty="0" err="1">
                <a:solidFill>
                  <a:srgbClr val="002060"/>
                </a:solidFill>
                <a:latin typeface="Bell MT" panose="02020503060305020303" pitchFamily="18" charset="0"/>
              </a:rPr>
              <a:t>sth</a:t>
            </a:r>
            <a:r>
              <a:rPr lang="en-US" altLang="zh-CN" sz="3200" b="1" dirty="0">
                <a:solidFill>
                  <a:srgbClr val="002060"/>
                </a:solidFill>
                <a:latin typeface="Bell MT" panose="02020503060305020303" pitchFamily="18" charset="0"/>
              </a:rPr>
              <a:t>.</a:t>
            </a:r>
            <a:endParaRPr lang="en-US" altLang="zh-CN" sz="32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r>
              <a:rPr lang="en-US" altLang="zh-CN" sz="3200" b="1" dirty="0">
                <a:solidFill>
                  <a:srgbClr val="002060"/>
                </a:solidFill>
                <a:latin typeface="Bell MT" panose="02020503060305020303" pitchFamily="18" charset="0"/>
              </a:rPr>
              <a:t>spare no effort to do </a:t>
            </a:r>
            <a:r>
              <a:rPr lang="en-US" altLang="zh-CN" sz="3200" b="1" dirty="0" err="1">
                <a:solidFill>
                  <a:srgbClr val="002060"/>
                </a:solidFill>
                <a:latin typeface="Bell MT" panose="02020503060305020303" pitchFamily="18" charset="0"/>
              </a:rPr>
              <a:t>sth</a:t>
            </a:r>
            <a:r>
              <a:rPr lang="en-US" altLang="zh-CN" sz="3200" b="1" dirty="0">
                <a:solidFill>
                  <a:srgbClr val="002060"/>
                </a:solidFill>
                <a:latin typeface="Bell MT" panose="02020503060305020303" pitchFamily="18" charset="0"/>
              </a:rPr>
              <a:t>. </a:t>
            </a:r>
            <a:r>
              <a:rPr lang="zh-CN" altLang="en-US" sz="3200" b="1" dirty="0">
                <a:solidFill>
                  <a:srgbClr val="002060"/>
                </a:solidFill>
                <a:latin typeface="Bell MT" panose="02020503060305020303" pitchFamily="18" charset="0"/>
              </a:rPr>
              <a:t>不遗余力地做</a:t>
            </a:r>
            <a:r>
              <a:rPr lang="en-US" altLang="zh-CN" sz="3200" b="1" dirty="0">
                <a:solidFill>
                  <a:srgbClr val="002060"/>
                </a:solidFill>
                <a:latin typeface="Bell MT" panose="02020503060305020303" pitchFamily="18" charset="0"/>
              </a:rPr>
              <a:t>…</a:t>
            </a:r>
            <a:endParaRPr lang="en-US" altLang="zh-CN" sz="32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r>
              <a:rPr lang="en-US" altLang="zh-CN" sz="3200" b="1" dirty="0">
                <a:solidFill>
                  <a:srgbClr val="002060"/>
                </a:solidFill>
                <a:latin typeface="Bell MT" panose="02020503060305020303" pitchFamily="18" charset="0"/>
              </a:rPr>
              <a:t>in an effort to do </a:t>
            </a:r>
            <a:r>
              <a:rPr lang="en-US" altLang="zh-CN" sz="3200" b="1" dirty="0" err="1">
                <a:solidFill>
                  <a:srgbClr val="002060"/>
                </a:solidFill>
                <a:latin typeface="Bell MT" panose="02020503060305020303" pitchFamily="18" charset="0"/>
              </a:rPr>
              <a:t>sth</a:t>
            </a:r>
            <a:r>
              <a:rPr lang="en-US" altLang="zh-CN" sz="3200" b="1" dirty="0">
                <a:solidFill>
                  <a:srgbClr val="002060"/>
                </a:solidFill>
                <a:latin typeface="Bell MT" panose="02020503060305020303" pitchFamily="18" charset="0"/>
              </a:rPr>
              <a:t>.  </a:t>
            </a:r>
            <a:r>
              <a:rPr lang="zh-CN" altLang="en-US" sz="3200" b="1" dirty="0">
                <a:solidFill>
                  <a:srgbClr val="002060"/>
                </a:solidFill>
                <a:latin typeface="Bell MT" panose="02020503060305020303" pitchFamily="18" charset="0"/>
              </a:rPr>
              <a:t>努力地去做</a:t>
            </a:r>
            <a:r>
              <a:rPr lang="en-US" altLang="zh-CN" sz="3200" b="1" dirty="0">
                <a:solidFill>
                  <a:srgbClr val="002060"/>
                </a:solidFill>
                <a:latin typeface="Bell MT" panose="02020503060305020303" pitchFamily="18" charset="0"/>
              </a:rPr>
              <a:t>…</a:t>
            </a:r>
            <a:endParaRPr lang="zh-CN" altLang="en-US" sz="32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1348508" y="2093555"/>
            <a:ext cx="2512292" cy="61269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8275782" y="2172064"/>
            <a:ext cx="3048000" cy="61269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>
            <a:off x="1995055" y="2567709"/>
            <a:ext cx="3731490" cy="86821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H="1">
            <a:off x="6253018" y="2567709"/>
            <a:ext cx="2835564" cy="86821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4184074" y="3581807"/>
            <a:ext cx="52093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2060"/>
                </a:solidFill>
              </a:rPr>
              <a:t>带修饰语的名词（名词短语）使所表达的意义更为贴切和具体。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20253" y="2245956"/>
            <a:ext cx="110559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u="sng" dirty="0">
                <a:solidFill>
                  <a:srgbClr val="002060"/>
                </a:solidFill>
                <a:latin typeface="Bell MT" panose="02020503060305020303" pitchFamily="18" charset="0"/>
              </a:rPr>
              <a:t>With</a:t>
            </a:r>
            <a:r>
              <a:rPr lang="en-US" altLang="zh-CN" sz="3200" dirty="0">
                <a:solidFill>
                  <a:srgbClr val="002060"/>
                </a:solidFill>
                <a:latin typeface="Bell MT" panose="02020503060305020303" pitchFamily="18" charset="0"/>
              </a:rPr>
              <a:t> strong support from the government and the tireless efforts of the city’s people, a new Tangshan was built upon the earthquake ruins.    </a:t>
            </a:r>
            <a:endParaRPr lang="zh-CN" altLang="en-US" sz="3200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  <p:bldP spid="8" grpId="0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76431" y="-152092"/>
            <a:ext cx="3886915" cy="1106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400" b="1" dirty="0">
                <a:solidFill>
                  <a:schemeClr val="bg1"/>
                </a:solidFill>
                <a:latin typeface="Chiller" panose="04020404031007020602" charset="0"/>
                <a:ea typeface="造字工房尚黑（非商用）常规体" charset="-122"/>
                <a:cs typeface="Chiller" panose="04020404031007020602" charset="0"/>
              </a:rPr>
              <a:t>Lead- in </a:t>
            </a:r>
            <a:endParaRPr lang="en-US" altLang="zh-CN" sz="6400" b="1" dirty="0">
              <a:solidFill>
                <a:schemeClr val="bg1"/>
              </a:solidFill>
              <a:latin typeface="Chiller" panose="04020404031007020602" charset="0"/>
              <a:ea typeface="造字工房尚黑（非商用）常规体" charset="-122"/>
              <a:cs typeface="Chiller" panose="04020404031007020602" charset="0"/>
            </a:endParaRPr>
          </a:p>
        </p:txBody>
      </p:sp>
      <p:pic>
        <p:nvPicPr>
          <p:cNvPr id="4098" name="图片 3" descr="deae839b73bbd8ae37afd22d28fd96c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2"/>
          <a:stretch>
            <a:fillRect/>
          </a:stretch>
        </p:blipFill>
        <p:spPr bwMode="auto">
          <a:xfrm>
            <a:off x="5582920" y="-4867"/>
            <a:ext cx="6609080" cy="6856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532263" y="375313"/>
            <a:ext cx="4421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B1U4</a:t>
            </a:r>
            <a:endParaRPr lang="zh-CN" alt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93427" y="1808328"/>
            <a:ext cx="4967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NATURAL DISASTERS 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09416" y="278611"/>
            <a:ext cx="110559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2060"/>
                </a:solidFill>
                <a:latin typeface="Bell MT" panose="02020503060305020303" pitchFamily="18" charset="0"/>
              </a:rPr>
              <a:t>Ex 5  5. </a:t>
            </a:r>
            <a:endParaRPr lang="en-US" altLang="zh-CN" sz="3200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r>
              <a:rPr lang="en-US" altLang="zh-CN" sz="3200" dirty="0">
                <a:solidFill>
                  <a:srgbClr val="002060"/>
                </a:solidFill>
                <a:latin typeface="Bell MT" panose="02020503060305020303" pitchFamily="18" charset="0"/>
              </a:rPr>
              <a:t>Some were found alive, though they were ________(suffer) from terrible injuries, …</a:t>
            </a:r>
            <a:endParaRPr lang="zh-CN" altLang="en-US" sz="3200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352147" y="729672"/>
            <a:ext cx="1653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Bell MT" panose="02020503060305020303" pitchFamily="18" charset="0"/>
              </a:rPr>
              <a:t>suffering</a:t>
            </a:r>
            <a:endParaRPr lang="zh-CN" altLang="en-US" sz="2800" b="1" dirty="0">
              <a:solidFill>
                <a:srgbClr val="FF0000"/>
              </a:solidFill>
              <a:latin typeface="Bell MT" panose="02020503060305020303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9415" y="1883833"/>
            <a:ext cx="117625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Bell MT" panose="02020503060305020303" pitchFamily="18" charset="0"/>
              </a:rPr>
              <a:t>suffer</a:t>
            </a:r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 v. to be badly affected by a disease, pain, sad feelings, a lack of something, etc.</a:t>
            </a:r>
            <a:endParaRPr lang="en-US" altLang="zh-CN" sz="28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r>
              <a:rPr lang="zh-CN" altLang="en-US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（因疾病、痛苦、悲伤等）受苦，受难，受折磨 </a:t>
            </a:r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(</a:t>
            </a:r>
            <a:r>
              <a:rPr lang="zh-CN" altLang="en-US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没有被动语态</a:t>
            </a:r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)</a:t>
            </a:r>
            <a:endParaRPr lang="en-US" altLang="zh-CN" sz="28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Bell MT" panose="02020503060305020303" pitchFamily="18" charset="0"/>
              </a:rPr>
              <a:t>suffer (from) </a:t>
            </a:r>
            <a:r>
              <a:rPr lang="en-US" altLang="zh-CN" sz="2800" b="1" dirty="0" err="1">
                <a:solidFill>
                  <a:srgbClr val="FF0000"/>
                </a:solidFill>
                <a:latin typeface="Bell MT" panose="02020503060305020303" pitchFamily="18" charset="0"/>
              </a:rPr>
              <a:t>sth</a:t>
            </a:r>
            <a:r>
              <a:rPr lang="en-US" altLang="zh-CN" sz="2800" b="1" dirty="0">
                <a:solidFill>
                  <a:srgbClr val="FF0000"/>
                </a:solidFill>
                <a:latin typeface="Bell MT" panose="02020503060305020303" pitchFamily="18" charset="0"/>
              </a:rPr>
              <a:t>. </a:t>
            </a:r>
            <a:endParaRPr lang="en-US" altLang="zh-CN" sz="2800" b="1" dirty="0">
              <a:solidFill>
                <a:srgbClr val="FF0000"/>
              </a:solidFill>
              <a:latin typeface="Bell MT" panose="02020503060305020303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He </a:t>
            </a:r>
            <a:r>
              <a:rPr lang="en-US" altLang="zh-CN" sz="2800" b="1" dirty="0">
                <a:solidFill>
                  <a:srgbClr val="FF0000"/>
                </a:solidFill>
                <a:latin typeface="Bell MT" panose="02020503060305020303" pitchFamily="18" charset="0"/>
              </a:rPr>
              <a:t>is suffering from </a:t>
            </a:r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a bad cold. </a:t>
            </a:r>
            <a:endParaRPr lang="zh-CN" altLang="en-US" sz="28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40144" y="4361511"/>
            <a:ext cx="6696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suffering n. physical or mental pain </a:t>
            </a:r>
            <a:r>
              <a:rPr lang="zh-CN" altLang="en-US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痛苦</a:t>
            </a:r>
            <a:endParaRPr lang="zh-CN" altLang="en-US" sz="28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38545" y="203199"/>
            <a:ext cx="5366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Bell MT" panose="02020503060305020303" pitchFamily="18" charset="0"/>
              </a:rPr>
              <a:t>Pick out the following Phrases </a:t>
            </a:r>
            <a:endParaRPr lang="zh-CN" altLang="en-US" sz="2800" b="1" dirty="0">
              <a:solidFill>
                <a:srgbClr val="FF0000"/>
              </a:solidFill>
              <a:latin typeface="Bell MT" panose="02020503060305020303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49384" y="914400"/>
            <a:ext cx="37314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zh-CN" altLang="en-US" sz="3200" b="1" dirty="0">
                <a:solidFill>
                  <a:srgbClr val="002060"/>
                </a:solidFill>
                <a:latin typeface="Bell MT" panose="02020503060305020303" pitchFamily="18" charset="0"/>
              </a:rPr>
              <a:t>像往常一样</a:t>
            </a:r>
            <a:endParaRPr lang="en-US" altLang="zh-CN" sz="32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pPr marL="514350" indent="-514350">
              <a:buAutoNum type="arabicPeriod"/>
            </a:pPr>
            <a:r>
              <a:rPr lang="zh-CN" altLang="en-US" sz="3200" b="1" dirty="0">
                <a:solidFill>
                  <a:srgbClr val="002060"/>
                </a:solidFill>
                <a:latin typeface="Bell MT" panose="02020503060305020303" pitchFamily="18" charset="0"/>
              </a:rPr>
              <a:t>结束，告终</a:t>
            </a:r>
            <a:endParaRPr lang="en-US" altLang="zh-CN" sz="32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pPr marL="514350" indent="-514350">
              <a:buAutoNum type="arabicPeriod"/>
            </a:pPr>
            <a:r>
              <a:rPr lang="zh-CN" altLang="en-US" sz="3200" b="1" dirty="0">
                <a:solidFill>
                  <a:srgbClr val="002060"/>
                </a:solidFill>
                <a:latin typeface="Bell MT" panose="02020503060305020303" pitchFamily="18" charset="0"/>
              </a:rPr>
              <a:t>造成损害</a:t>
            </a:r>
            <a:endParaRPr lang="en-US" altLang="zh-CN" sz="32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pPr marL="514350" indent="-514350">
              <a:buAutoNum type="arabicPeriod"/>
            </a:pPr>
            <a:r>
              <a:rPr lang="zh-CN" altLang="en-US" sz="3200" b="1" dirty="0">
                <a:solidFill>
                  <a:srgbClr val="002060"/>
                </a:solidFill>
                <a:latin typeface="Bell MT" panose="02020503060305020303" pitchFamily="18" charset="0"/>
              </a:rPr>
              <a:t>沦为废墟</a:t>
            </a:r>
            <a:endParaRPr lang="en-US" altLang="zh-CN" sz="32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pPr marL="514350" indent="-514350">
              <a:buAutoNum type="arabicPeriod"/>
            </a:pPr>
            <a:r>
              <a:rPr lang="en-US" altLang="zh-CN" sz="3200" b="1" dirty="0">
                <a:solidFill>
                  <a:srgbClr val="002060"/>
                </a:solidFill>
                <a:latin typeface="Bell MT" panose="02020503060305020303" pitchFamily="18" charset="0"/>
              </a:rPr>
              <a:t> </a:t>
            </a:r>
            <a:r>
              <a:rPr lang="zh-CN" altLang="en-US" sz="3200" b="1" dirty="0">
                <a:solidFill>
                  <a:srgbClr val="002060"/>
                </a:solidFill>
                <a:latin typeface="Bell MT" panose="02020503060305020303" pitchFamily="18" charset="0"/>
              </a:rPr>
              <a:t>吹走</a:t>
            </a:r>
            <a:endParaRPr lang="en-US" altLang="zh-CN" sz="32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pPr marL="514350" indent="-514350">
              <a:buAutoNum type="arabicPeriod"/>
            </a:pPr>
            <a:r>
              <a:rPr lang="zh-CN" altLang="en-US" sz="3200" b="1" dirty="0">
                <a:solidFill>
                  <a:srgbClr val="002060"/>
                </a:solidFill>
                <a:latin typeface="Bell MT" panose="02020503060305020303" pitchFamily="18" charset="0"/>
              </a:rPr>
              <a:t>重新站起来</a:t>
            </a:r>
            <a:endParaRPr lang="en-US" altLang="zh-CN" sz="32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pPr marL="514350" indent="-514350">
              <a:buAutoNum type="arabicPeriod"/>
            </a:pPr>
            <a:r>
              <a:rPr lang="zh-CN" altLang="en-US" sz="3200" b="1" dirty="0">
                <a:solidFill>
                  <a:srgbClr val="002060"/>
                </a:solidFill>
                <a:latin typeface="Bell MT" panose="02020503060305020303" pitchFamily="18" charset="0"/>
              </a:rPr>
              <a:t>大力支持</a:t>
            </a:r>
            <a:endParaRPr lang="en-US" altLang="zh-CN" sz="32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pPr marL="514350" indent="-514350">
              <a:buAutoNum type="arabicPeriod"/>
            </a:pPr>
            <a:r>
              <a:rPr lang="zh-CN" altLang="en-US" sz="3200" b="1" dirty="0">
                <a:solidFill>
                  <a:srgbClr val="002060"/>
                </a:solidFill>
                <a:latin typeface="Bell MT" panose="02020503060305020303" pitchFamily="18" charset="0"/>
              </a:rPr>
              <a:t>不懈努力</a:t>
            </a:r>
            <a:endParaRPr lang="en-US" altLang="zh-CN" sz="32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pPr marL="514350" indent="-514350">
              <a:buAutoNum type="arabicPeriod"/>
            </a:pPr>
            <a:r>
              <a:rPr lang="zh-CN" altLang="en-US" sz="3200" b="1" dirty="0">
                <a:solidFill>
                  <a:srgbClr val="002060"/>
                </a:solidFill>
                <a:latin typeface="Bell MT" panose="02020503060305020303" pitchFamily="18" charset="0"/>
              </a:rPr>
              <a:t>在灾难时刻</a:t>
            </a:r>
            <a:endParaRPr lang="en-US" altLang="zh-CN" sz="32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pPr marL="514350" indent="-514350">
              <a:buAutoNum type="arabicPeriod"/>
            </a:pPr>
            <a:r>
              <a:rPr lang="en-US" altLang="zh-CN" sz="3200" b="1" dirty="0">
                <a:solidFill>
                  <a:srgbClr val="002060"/>
                </a:solidFill>
                <a:latin typeface="Bell MT" panose="02020503060305020303" pitchFamily="18" charset="0"/>
              </a:rPr>
              <a:t> </a:t>
            </a:r>
            <a:r>
              <a:rPr lang="zh-CN" altLang="en-US" sz="3200" b="1" dirty="0">
                <a:solidFill>
                  <a:srgbClr val="002060"/>
                </a:solidFill>
                <a:latin typeface="Bell MT" panose="02020503060305020303" pitchFamily="18" charset="0"/>
              </a:rPr>
              <a:t>保持乐观</a:t>
            </a:r>
            <a:endParaRPr lang="zh-CN" altLang="en-US" sz="32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015345" y="988291"/>
            <a:ext cx="533861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as usual</a:t>
            </a:r>
            <a:endParaRPr lang="en-US" altLang="zh-CN" sz="28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pPr marL="514350" indent="-514350">
              <a:buAutoNum type="arabicPeriod"/>
            </a:pPr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come to an end</a:t>
            </a:r>
            <a:endParaRPr lang="en-US" altLang="zh-CN" sz="28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pPr marL="514350" indent="-514350">
              <a:buAutoNum type="arabicPeriod"/>
            </a:pPr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cause damage (to </a:t>
            </a:r>
            <a:r>
              <a:rPr lang="en-US" altLang="zh-CN" sz="2800" b="1" dirty="0" err="1">
                <a:solidFill>
                  <a:srgbClr val="002060"/>
                </a:solidFill>
                <a:latin typeface="Bell MT" panose="02020503060305020303" pitchFamily="18" charset="0"/>
              </a:rPr>
              <a:t>sth</a:t>
            </a:r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/sb.)</a:t>
            </a:r>
            <a:endParaRPr lang="en-US" altLang="zh-CN" sz="28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pPr marL="514350" indent="-514350">
              <a:buAutoNum type="arabicPeriod"/>
            </a:pPr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lie/lay in ruins  </a:t>
            </a:r>
            <a:endParaRPr lang="en-US" altLang="zh-CN" sz="28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pPr marL="514350" indent="-514350">
              <a:buAutoNum type="arabicPeriod"/>
            </a:pPr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 blow away</a:t>
            </a:r>
            <a:endParaRPr lang="en-US" altLang="zh-CN" sz="28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pPr marL="514350" indent="-514350">
              <a:buAutoNum type="arabicPeriod"/>
            </a:pPr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 get back up on one’s feet</a:t>
            </a:r>
            <a:endParaRPr lang="en-US" altLang="zh-CN" sz="28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pPr marL="514350" indent="-514350">
              <a:buAutoNum type="arabicPeriod"/>
            </a:pPr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 strong support </a:t>
            </a:r>
            <a:endParaRPr lang="en-US" altLang="zh-CN" sz="28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pPr marL="514350" indent="-514350">
              <a:buAutoNum type="arabicPeriod"/>
            </a:pPr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 tireless efforts </a:t>
            </a:r>
            <a:endParaRPr lang="en-US" altLang="zh-CN" sz="28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pPr marL="514350" indent="-514350">
              <a:buAutoNum type="arabicPeriod"/>
            </a:pPr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 in times of disaster </a:t>
            </a:r>
            <a:endParaRPr lang="en-US" altLang="zh-CN" sz="28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pPr marL="514350" indent="-514350">
              <a:buAutoNum type="arabicPeriod"/>
            </a:pPr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 stay positive</a:t>
            </a:r>
            <a:endParaRPr lang="zh-CN" altLang="en-US" sz="28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551957" y="5454472"/>
            <a:ext cx="8390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0" i="0" dirty="0">
                <a:solidFill>
                  <a:srgbClr val="002060"/>
                </a:solidFill>
                <a:effectLst/>
                <a:latin typeface="Segoe UI" panose="020B0502040204020203" pitchFamily="34" charset="0"/>
              </a:rPr>
              <a:t> tireless adj. putting a lot of hard work and energy into something over a long period of time</a:t>
            </a:r>
            <a:endParaRPr lang="en-US" altLang="zh-CN" sz="2400" b="0" i="0" dirty="0">
              <a:solidFill>
                <a:srgbClr val="002060"/>
              </a:solidFill>
              <a:effectLst/>
              <a:latin typeface="Segoe UI" panose="020B0502040204020203" pitchFamily="34" charset="0"/>
            </a:endParaRPr>
          </a:p>
          <a:p>
            <a:r>
              <a:rPr lang="zh-CN" altLang="en-US" sz="2400" dirty="0">
                <a:solidFill>
                  <a:srgbClr val="002060"/>
                </a:solidFill>
              </a:rPr>
              <a:t>不知疲倦的；不觉疲劳的；精力充沛的</a:t>
            </a:r>
            <a:endParaRPr lang="zh-CN" altLang="en-US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32263" y="375313"/>
            <a:ext cx="4421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B1U4</a:t>
            </a:r>
            <a:endParaRPr lang="zh-CN" alt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743200" y="1899634"/>
            <a:ext cx="55829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/>
              <a:t>教材练习答案和讲评</a:t>
            </a:r>
            <a:endParaRPr lang="zh-CN" altLang="en-US" sz="44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5520" y="332657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4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75520" y="332656"/>
            <a:ext cx="864096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u="sng" dirty="0">
                <a:solidFill>
                  <a:srgbClr val="FF0000"/>
                </a:solidFill>
                <a:latin typeface="Bell MT" panose="02020503060305020303" pitchFamily="18" charset="0"/>
              </a:rPr>
              <a:t>P 51  Activity 5 </a:t>
            </a:r>
            <a:endParaRPr lang="en-US" altLang="zh-CN" sz="2400" b="1" u="sng" dirty="0">
              <a:solidFill>
                <a:srgbClr val="FF0000"/>
              </a:solidFill>
              <a:latin typeface="Bell MT" panose="02020503060305020303" pitchFamily="18" charset="0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zh-CN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in ruins    2.  in shock     3. electricity    4. bricks; trapped  </a:t>
            </a:r>
            <a:endParaRPr lang="en-US" altLang="zh-CN" sz="24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5. breathing     6. buried </a:t>
            </a:r>
            <a:r>
              <a:rPr lang="en-US" altLang="zh-CN" sz="2400" b="1" dirty="0">
                <a:solidFill>
                  <a:srgbClr val="FF0000"/>
                </a:solidFill>
                <a:latin typeface="Bell MT" panose="02020503060305020303" pitchFamily="18" charset="0"/>
              </a:rPr>
              <a:t> </a:t>
            </a:r>
            <a:endParaRPr lang="en-US" altLang="zh-CN" sz="2400" b="1" dirty="0">
              <a:solidFill>
                <a:srgbClr val="FF0000"/>
              </a:solidFill>
              <a:latin typeface="Bell MT" panose="02020503060305020303" pitchFamily="18" charset="0"/>
            </a:endParaRPr>
          </a:p>
          <a:p>
            <a:endParaRPr lang="en-US" altLang="zh-CN" sz="2400" b="1" dirty="0">
              <a:solidFill>
                <a:srgbClr val="FF0000"/>
              </a:solidFill>
              <a:latin typeface="Bell MT" panose="02020503060305020303" pitchFamily="18" charset="0"/>
            </a:endParaRPr>
          </a:p>
          <a:p>
            <a:endParaRPr lang="zh-CN" altLang="en-US" sz="2400" b="1" dirty="0">
              <a:solidFill>
                <a:srgbClr val="FF0000"/>
              </a:solidFill>
              <a:latin typeface="Bell MT" panose="02020503060305020303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672720" y="1006337"/>
            <a:ext cx="24003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b="1" dirty="0">
                <a:solidFill>
                  <a:srgbClr val="7030A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教材练习重难点</a:t>
            </a:r>
            <a:endParaRPr lang="zh-CN" altLang="en-US" sz="2100" b="1" dirty="0">
              <a:solidFill>
                <a:srgbClr val="7030A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75520" y="260649"/>
            <a:ext cx="8773768" cy="4389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 b="1" dirty="0">
                <a:solidFill>
                  <a:srgbClr val="FF0000"/>
                </a:solidFill>
                <a:latin typeface="Bahnschrift" panose="020B0502040204020203" pitchFamily="34" charset="0"/>
              </a:rPr>
              <a:t>P 51  Activity 5 </a:t>
            </a:r>
            <a:endParaRPr lang="en-US" altLang="zh-CN" sz="2100" b="1" dirty="0">
              <a:solidFill>
                <a:srgbClr val="FF0000"/>
              </a:solidFill>
              <a:latin typeface="Bahnschrift" panose="020B0502040204020203" pitchFamily="34" charset="0"/>
            </a:endParaRPr>
          </a:p>
          <a:p>
            <a:pPr marL="386080" indent="-386080">
              <a:lnSpc>
                <a:spcPct val="150000"/>
              </a:lnSpc>
              <a:buAutoNum type="arabicPeriod"/>
            </a:pPr>
            <a:r>
              <a:rPr lang="en-US" altLang="zh-CN" sz="2100" b="1" dirty="0">
                <a:solidFill>
                  <a:srgbClr val="002060"/>
                </a:solidFill>
                <a:latin typeface="Bahnschrift" panose="020B0502040204020203" pitchFamily="34" charset="0"/>
              </a:rPr>
              <a:t>The huge earthquake </a:t>
            </a:r>
            <a:r>
              <a:rPr lang="en-US" altLang="zh-CN" sz="2100" b="1" u="sng" dirty="0">
                <a:solidFill>
                  <a:srgbClr val="002060"/>
                </a:solidFill>
                <a:latin typeface="Bahnschrift" panose="020B0502040204020203" pitchFamily="34" charset="0"/>
              </a:rPr>
              <a:t>lef</a:t>
            </a:r>
            <a:r>
              <a:rPr lang="en-US" altLang="zh-CN" sz="2100" b="1" dirty="0">
                <a:solidFill>
                  <a:srgbClr val="002060"/>
                </a:solidFill>
                <a:latin typeface="Bahnschrift" panose="020B0502040204020203" pitchFamily="34" charset="0"/>
              </a:rPr>
              <a:t>t the whole city </a:t>
            </a:r>
            <a:r>
              <a:rPr lang="en-US" altLang="zh-CN" sz="2100" b="1" dirty="0">
                <a:solidFill>
                  <a:srgbClr val="FF0000"/>
                </a:solidFill>
                <a:latin typeface="Bahnschrift" panose="020B0502040204020203" pitchFamily="34" charset="0"/>
              </a:rPr>
              <a:t>in ruins</a:t>
            </a:r>
            <a:r>
              <a:rPr lang="en-US" altLang="zh-CN" sz="2100" b="1" dirty="0">
                <a:solidFill>
                  <a:srgbClr val="002060"/>
                </a:solidFill>
                <a:latin typeface="Bahnschrift" panose="020B0502040204020203" pitchFamily="34" charset="0"/>
              </a:rPr>
              <a:t>. </a:t>
            </a:r>
            <a:endParaRPr lang="en-US" altLang="zh-CN" sz="2100" b="1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100" b="1" dirty="0">
                <a:solidFill>
                  <a:srgbClr val="002060"/>
                </a:solidFill>
                <a:latin typeface="Bahnschrift" panose="020B0502040204020203" pitchFamily="34" charset="0"/>
              </a:rPr>
              <a:t>     leave  +o. +prep. Phrase</a:t>
            </a:r>
            <a:endParaRPr lang="en-US" altLang="zh-CN" sz="2100" b="1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100" b="1" dirty="0">
                <a:solidFill>
                  <a:srgbClr val="002060"/>
                </a:solidFill>
                <a:latin typeface="Bahnschrift" panose="020B0502040204020203" pitchFamily="34" charset="0"/>
              </a:rPr>
              <a:t>3. Millions of people were </a:t>
            </a:r>
            <a:r>
              <a:rPr lang="en-US" altLang="zh-CN" sz="2100" b="1" u="sng" dirty="0">
                <a:solidFill>
                  <a:srgbClr val="002060"/>
                </a:solidFill>
                <a:latin typeface="Bahnschrift" panose="020B0502040204020203" pitchFamily="34" charset="0"/>
              </a:rPr>
              <a:t>left</a:t>
            </a:r>
            <a:r>
              <a:rPr lang="en-US" altLang="zh-CN" sz="2100" b="1" dirty="0">
                <a:solidFill>
                  <a:srgbClr val="002060"/>
                </a:solidFill>
                <a:latin typeface="Bahnschrift" panose="020B0502040204020203" pitchFamily="34" charset="0"/>
              </a:rPr>
              <a:t> </a:t>
            </a:r>
            <a:r>
              <a:rPr lang="en-US" altLang="zh-CN" sz="2100" b="1" dirty="0">
                <a:solidFill>
                  <a:srgbClr val="FF0000"/>
                </a:solidFill>
                <a:latin typeface="Bahnschrift" panose="020B0502040204020203" pitchFamily="34" charset="0"/>
              </a:rPr>
              <a:t>without water, food or electricity</a:t>
            </a:r>
            <a:r>
              <a:rPr lang="en-US" altLang="zh-CN" sz="2100" b="1" dirty="0">
                <a:solidFill>
                  <a:srgbClr val="002060"/>
                </a:solidFill>
                <a:latin typeface="Bahnschrift" panose="020B0502040204020203" pitchFamily="34" charset="0"/>
              </a:rPr>
              <a:t>. </a:t>
            </a:r>
            <a:endParaRPr lang="en-US" altLang="zh-CN" sz="2100" b="1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100" b="1" dirty="0">
                <a:solidFill>
                  <a:srgbClr val="002060"/>
                </a:solidFill>
                <a:latin typeface="Bahnschrift" panose="020B0502040204020203" pitchFamily="34" charset="0"/>
              </a:rPr>
              <a:t>  </a:t>
            </a:r>
            <a:endParaRPr lang="en-US" altLang="zh-CN" sz="2100" b="1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100" b="1" dirty="0">
                <a:solidFill>
                  <a:srgbClr val="002060"/>
                </a:solidFill>
                <a:latin typeface="Bahnschrift" panose="020B0502040204020203" pitchFamily="34" charset="0"/>
              </a:rPr>
              <a:t>5. </a:t>
            </a:r>
            <a:r>
              <a:rPr lang="en-US" altLang="zh-CN" sz="2100" b="1" u="sng" dirty="0">
                <a:solidFill>
                  <a:srgbClr val="002060"/>
                </a:solidFill>
                <a:latin typeface="Bahnschrift" panose="020B0502040204020203" pitchFamily="34" charset="0"/>
              </a:rPr>
              <a:t>Some </a:t>
            </a:r>
            <a:r>
              <a:rPr lang="en-US" altLang="zh-CN" sz="2100" b="1" dirty="0">
                <a:solidFill>
                  <a:srgbClr val="002060"/>
                </a:solidFill>
                <a:latin typeface="Bahnschrift" panose="020B0502040204020203" pitchFamily="34" charset="0"/>
              </a:rPr>
              <a:t>were found </a:t>
            </a:r>
            <a:r>
              <a:rPr lang="en-US" altLang="zh-CN" sz="2100" b="1" u="sng" dirty="0">
                <a:solidFill>
                  <a:srgbClr val="FF0000"/>
                </a:solidFill>
                <a:latin typeface="Bahnschrift" panose="020B0502040204020203" pitchFamily="34" charset="0"/>
              </a:rPr>
              <a:t>alive</a:t>
            </a:r>
            <a:r>
              <a:rPr lang="en-US" altLang="zh-CN" sz="2100" b="1" dirty="0">
                <a:solidFill>
                  <a:srgbClr val="002060"/>
                </a:solidFill>
                <a:latin typeface="Bahnschrift" panose="020B0502040204020203" pitchFamily="34" charset="0"/>
              </a:rPr>
              <a:t>, though they were suffering from terrible injuries, but </a:t>
            </a:r>
            <a:r>
              <a:rPr lang="en-US" altLang="zh-CN" sz="2100" b="1" u="sng" dirty="0">
                <a:solidFill>
                  <a:srgbClr val="002060"/>
                </a:solidFill>
                <a:latin typeface="Bahnschrift" panose="020B0502040204020203" pitchFamily="34" charset="0"/>
              </a:rPr>
              <a:t>others</a:t>
            </a:r>
            <a:r>
              <a:rPr lang="en-US" altLang="zh-CN" sz="2100" b="1" dirty="0">
                <a:solidFill>
                  <a:srgbClr val="002060"/>
                </a:solidFill>
                <a:latin typeface="Bahnschrift" panose="020B0502040204020203" pitchFamily="34" charset="0"/>
              </a:rPr>
              <a:t> had </a:t>
            </a:r>
            <a:r>
              <a:rPr lang="en-US" altLang="zh-CN" sz="2100" b="1" u="sng" dirty="0">
                <a:solidFill>
                  <a:srgbClr val="FF0000"/>
                </a:solidFill>
                <a:latin typeface="Bahnschrift" panose="020B0502040204020203" pitchFamily="34" charset="0"/>
              </a:rPr>
              <a:t>stopped breathing </a:t>
            </a:r>
            <a:r>
              <a:rPr lang="en-US" altLang="zh-CN" sz="2100" b="1" dirty="0">
                <a:solidFill>
                  <a:srgbClr val="002060"/>
                </a:solidFill>
                <a:latin typeface="Bahnschrift" panose="020B0502040204020203" pitchFamily="34" charset="0"/>
              </a:rPr>
              <a:t>when they were discovered.</a:t>
            </a:r>
            <a:endParaRPr lang="en-US" altLang="zh-CN" sz="2100" b="1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100" b="1" dirty="0">
                <a:solidFill>
                  <a:srgbClr val="002060"/>
                </a:solidFill>
                <a:latin typeface="Bahnschrift" panose="020B0502040204020203" pitchFamily="34" charset="0"/>
              </a:rPr>
              <a:t>  stop doing  </a:t>
            </a:r>
            <a:r>
              <a:rPr lang="zh-CN" altLang="en-US" sz="2100" b="1" dirty="0">
                <a:solidFill>
                  <a:srgbClr val="002060"/>
                </a:solidFill>
                <a:latin typeface="Bahnschrift" panose="020B0502040204020203" pitchFamily="34" charset="0"/>
              </a:rPr>
              <a:t>停止做 </a:t>
            </a:r>
            <a:r>
              <a:rPr lang="en-US" altLang="zh-CN" sz="2100" b="1" dirty="0">
                <a:solidFill>
                  <a:srgbClr val="002060"/>
                </a:solidFill>
                <a:latin typeface="Bahnschrift" panose="020B0502040204020203" pitchFamily="34" charset="0"/>
              </a:rPr>
              <a:t>… </a:t>
            </a:r>
            <a:endParaRPr lang="en-US" altLang="zh-CN" sz="2100" b="1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100" b="1" dirty="0">
                <a:solidFill>
                  <a:srgbClr val="002060"/>
                </a:solidFill>
                <a:latin typeface="Bahnschrift" panose="020B0502040204020203" pitchFamily="34" charset="0"/>
              </a:rPr>
              <a:t>   breathe v.  – breathed, --breathed –breathing.      breath n. </a:t>
            </a:r>
            <a:endParaRPr lang="en-US" altLang="zh-CN" sz="2100" b="1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5520" y="332657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4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75520" y="332657"/>
            <a:ext cx="86409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b="1" dirty="0">
              <a:solidFill>
                <a:srgbClr val="FF0000"/>
              </a:solidFill>
              <a:latin typeface="Bell MT" panose="02020503060305020303" pitchFamily="18" charset="0"/>
            </a:endParaRPr>
          </a:p>
          <a:p>
            <a:r>
              <a:rPr lang="en-US" altLang="zh-CN" sz="2400" b="1" u="sng" dirty="0">
                <a:solidFill>
                  <a:srgbClr val="FF0000"/>
                </a:solidFill>
                <a:latin typeface="Bell MT" panose="02020503060305020303" pitchFamily="18" charset="0"/>
              </a:rPr>
              <a:t>P 52  Activity 2</a:t>
            </a:r>
            <a:endParaRPr lang="en-US" altLang="zh-CN" sz="2400" b="1" u="sng" dirty="0">
              <a:solidFill>
                <a:srgbClr val="FF0000"/>
              </a:solidFill>
              <a:latin typeface="Bell MT" panose="02020503060305020303" pitchFamily="18" charset="0"/>
            </a:endParaRPr>
          </a:p>
          <a:p>
            <a:r>
              <a:rPr lang="en-US" altLang="zh-CN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1. whose     2. who     3. that (or/)</a:t>
            </a:r>
            <a:r>
              <a:rPr lang="en-US" altLang="zh-CN" sz="2400" b="1" u="sng" dirty="0">
                <a:solidFill>
                  <a:srgbClr val="FF0000"/>
                </a:solidFill>
                <a:latin typeface="Bell MT" panose="02020503060305020303" pitchFamily="18" charset="0"/>
              </a:rPr>
              <a:t> </a:t>
            </a:r>
            <a:r>
              <a:rPr lang="en-US" altLang="zh-CN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   4. that/which   </a:t>
            </a:r>
            <a:endParaRPr lang="en-US" altLang="zh-CN" sz="24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r>
              <a:rPr lang="en-US" altLang="zh-CN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5. whose      6. whom    7. who   </a:t>
            </a:r>
            <a:endParaRPr lang="en-US" altLang="zh-CN" sz="24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endParaRPr lang="en-US" altLang="zh-CN" sz="24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r>
              <a:rPr lang="en-US" altLang="zh-CN" sz="2400" b="1" dirty="0">
                <a:solidFill>
                  <a:srgbClr val="FF0000"/>
                </a:solidFill>
                <a:latin typeface="Bell MT" panose="02020503060305020303" pitchFamily="18" charset="0"/>
              </a:rPr>
              <a:t>P56 Assessing your progress</a:t>
            </a:r>
            <a:endParaRPr lang="en-US" altLang="zh-CN" sz="2400" b="1" dirty="0">
              <a:solidFill>
                <a:srgbClr val="FF0000"/>
              </a:solidFill>
              <a:latin typeface="Bell MT" panose="02020503060305020303" pitchFamily="18" charset="0"/>
            </a:endParaRPr>
          </a:p>
          <a:p>
            <a:r>
              <a:rPr lang="en-US" altLang="zh-CN" sz="2400" b="1" dirty="0">
                <a:solidFill>
                  <a:srgbClr val="FF0000"/>
                </a:solidFill>
                <a:latin typeface="Bell MT" panose="02020503060305020303" pitchFamily="18" charset="0"/>
              </a:rPr>
              <a:t>Activity 1 </a:t>
            </a:r>
            <a:endParaRPr lang="en-US" altLang="zh-CN" sz="2400" b="1" dirty="0">
              <a:solidFill>
                <a:srgbClr val="FF0000"/>
              </a:solidFill>
              <a:latin typeface="Bell MT" panose="02020503060305020303" pitchFamily="18" charset="0"/>
            </a:endParaRPr>
          </a:p>
          <a:p>
            <a:r>
              <a:rPr lang="en-US" altLang="zh-CN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1. damage     2. rescue    3. erupt     4. suffering    5. supply </a:t>
            </a:r>
            <a:endParaRPr lang="en-US" altLang="zh-CN" sz="24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r>
              <a:rPr lang="en-US" altLang="zh-CN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 6. affected    7. calm     8. breathing  </a:t>
            </a:r>
            <a:endParaRPr lang="en-US" altLang="zh-CN" sz="24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r>
              <a:rPr lang="en-US" altLang="zh-CN" sz="2400" b="1" dirty="0">
                <a:solidFill>
                  <a:srgbClr val="FF0000"/>
                </a:solidFill>
                <a:latin typeface="Bell MT" panose="02020503060305020303" pitchFamily="18" charset="0"/>
              </a:rPr>
              <a:t> Activity 2 </a:t>
            </a:r>
            <a:endParaRPr lang="en-US" altLang="zh-CN" sz="2400" b="1" dirty="0">
              <a:solidFill>
                <a:srgbClr val="FF0000"/>
              </a:solidFill>
              <a:latin typeface="Bell MT" panose="02020503060305020303" pitchFamily="18" charset="0"/>
            </a:endParaRPr>
          </a:p>
          <a:p>
            <a:r>
              <a:rPr lang="en-US" altLang="zh-CN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  who; which/that; that/which; who; that/which; that/which</a:t>
            </a:r>
            <a:endParaRPr lang="en-US" altLang="zh-CN" sz="24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r>
              <a:rPr lang="en-US" altLang="zh-CN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  who; who; which/that </a:t>
            </a:r>
            <a:endParaRPr lang="en-US" altLang="zh-CN" sz="24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endParaRPr lang="zh-CN" altLang="en-US" sz="2400" b="1" dirty="0">
              <a:solidFill>
                <a:srgbClr val="FF0000"/>
              </a:solidFill>
              <a:latin typeface="Bell MT" panose="02020503060305020303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03512" y="260648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Bell MT" panose="02020503060305020303" pitchFamily="18" charset="0"/>
              </a:rPr>
              <a:t>Workbook </a:t>
            </a:r>
            <a:endParaRPr lang="zh-CN" altLang="en-US" sz="2800" b="1" dirty="0">
              <a:solidFill>
                <a:srgbClr val="FF0000"/>
              </a:solidFill>
              <a:latin typeface="Bell MT" panose="020205030603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7383" y="783869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u="sng" dirty="0">
                <a:solidFill>
                  <a:srgbClr val="0070C0"/>
                </a:solidFill>
                <a:latin typeface="Bell MT" panose="02020503060305020303" pitchFamily="18" charset="0"/>
              </a:rPr>
              <a:t>Using words and expressions  on P 89</a:t>
            </a:r>
            <a:endParaRPr lang="zh-CN" altLang="en-US" sz="3200" b="1" u="sng" dirty="0">
              <a:solidFill>
                <a:srgbClr val="0070C0"/>
              </a:solidFill>
              <a:latin typeface="Bell MT" panose="020205030603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36268" y="1455223"/>
            <a:ext cx="89317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Bell MT" panose="02020503060305020303" pitchFamily="18" charset="0"/>
              </a:rPr>
              <a:t>Activity 1</a:t>
            </a:r>
            <a:r>
              <a:rPr lang="en-US" altLang="zh-CN" sz="2800" b="1" dirty="0">
                <a:latin typeface="Bell MT" panose="02020503060305020303" pitchFamily="18" charset="0"/>
              </a:rPr>
              <a:t> </a:t>
            </a:r>
            <a:endParaRPr lang="en-US" altLang="zh-CN" sz="2800" b="1" dirty="0">
              <a:latin typeface="Bell MT" panose="02020503060305020303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1 drought    2 landslide    3 flood    4 electricity  </a:t>
            </a:r>
            <a:endParaRPr lang="en-US" altLang="zh-CN" sz="28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5 volcano    6 shelter </a:t>
            </a:r>
            <a:endParaRPr lang="en-US" altLang="zh-CN" sz="28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Bell MT" panose="02020503060305020303" pitchFamily="18" charset="0"/>
              </a:rPr>
              <a:t>Activity 2</a:t>
            </a:r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 </a:t>
            </a:r>
            <a:endParaRPr lang="en-US" altLang="zh-CN" sz="28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Across:  CRACK; SURVIVE; TRAP; SUPPLY; STRIKE</a:t>
            </a:r>
            <a:endParaRPr lang="en-US" altLang="zh-CN" sz="28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Down:  RESCUE; CRASH; SUFFER </a:t>
            </a:r>
            <a:endParaRPr lang="en-US" altLang="zh-CN" sz="28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1 suffering    2 cracked    3 crashed    4 strike  </a:t>
            </a:r>
            <a:endParaRPr lang="en-US" altLang="zh-CN" sz="28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5 survived    6 rescued     7 trapped    8 supplying  </a:t>
            </a:r>
            <a:endParaRPr lang="en-US" altLang="zh-CN" sz="28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Bell MT" panose="02020503060305020303" pitchFamily="18" charset="0"/>
              </a:rPr>
              <a:t>Activity 3</a:t>
            </a:r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 </a:t>
            </a:r>
            <a:endParaRPr lang="en-US" altLang="zh-CN" sz="28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1 disasters; crash; deaths; destroyed; survive;  shelters </a:t>
            </a:r>
            <a:endParaRPr lang="zh-CN" altLang="en-US" sz="28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36268" y="5849109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2060"/>
                </a:solidFill>
                <a:latin typeface="Segoe UI" panose="020B0502040204020203" pitchFamily="34" charset="0"/>
              </a:rPr>
              <a:t>  crack  </a:t>
            </a:r>
            <a:r>
              <a:rPr lang="en-US" altLang="zh-CN" sz="2400" dirty="0" err="1">
                <a:solidFill>
                  <a:srgbClr val="002060"/>
                </a:solidFill>
                <a:latin typeface="Segoe UI" panose="020B0502040204020203" pitchFamily="34" charset="0"/>
              </a:rPr>
              <a:t>vt.</a:t>
            </a:r>
            <a:r>
              <a:rPr lang="en-US" altLang="zh-CN" sz="2400" dirty="0">
                <a:solidFill>
                  <a:srgbClr val="002060"/>
                </a:solidFill>
                <a:latin typeface="Segoe UI" panose="020B0502040204020203" pitchFamily="34" charset="0"/>
              </a:rPr>
              <a:t> to break without dividing into separate parts; to break something in this way</a:t>
            </a:r>
            <a:r>
              <a:rPr lang="zh-CN" altLang="en-US" sz="2400" dirty="0">
                <a:solidFill>
                  <a:srgbClr val="002060"/>
                </a:solidFill>
              </a:rPr>
              <a:t>破裂；裂开；断裂</a:t>
            </a:r>
            <a:endParaRPr lang="zh-CN" altLang="en-US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00180" y="188640"/>
            <a:ext cx="893173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Bell MT" panose="02020503060305020303" pitchFamily="18" charset="0"/>
              </a:rPr>
              <a:t>Activity 4 on P 90</a:t>
            </a:r>
            <a:endParaRPr lang="en-US" altLang="zh-CN" sz="2800" b="1" dirty="0">
              <a:solidFill>
                <a:srgbClr val="FF0000"/>
              </a:solidFill>
              <a:latin typeface="Bell MT" panose="02020503060305020303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1. Volunteers  delivered food and other supplies to the people who were trapped in the village. </a:t>
            </a:r>
            <a:endParaRPr lang="en-US" altLang="zh-CN" sz="28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2. Many years later, he led a calm life in the countryside as if the disaster had never happened. </a:t>
            </a:r>
            <a:endParaRPr lang="en-US" altLang="zh-CN" sz="28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3. In the quake-hit area, people lived in the open air because there were no shelters for them. </a:t>
            </a:r>
            <a:endParaRPr lang="en-US" altLang="zh-CN" sz="28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4. The aid </a:t>
            </a:r>
            <a:r>
              <a:rPr lang="en-US" altLang="zh-CN" sz="2800" b="1" dirty="0" err="1">
                <a:solidFill>
                  <a:srgbClr val="002060"/>
                </a:solidFill>
                <a:latin typeface="Bell MT" panose="02020503060305020303" pitchFamily="18" charset="0"/>
              </a:rPr>
              <a:t>programme</a:t>
            </a:r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 will have a great effect on girls’ education in Africa. </a:t>
            </a:r>
            <a:endParaRPr lang="en-US" altLang="zh-CN" sz="28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5. Although the flood didn’t affect our school, it ruined many homes in the low area. </a:t>
            </a:r>
            <a:endParaRPr lang="en-US" altLang="zh-CN" sz="28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6. Luckily, the volunteers have several boats on hand to help move people to a safe place. </a:t>
            </a:r>
            <a:endParaRPr lang="en-US" altLang="zh-CN" sz="28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5655" y="20842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u="sng" dirty="0">
                <a:solidFill>
                  <a:srgbClr val="0070C0"/>
                </a:solidFill>
                <a:latin typeface="Bell MT" panose="02020503060305020303" pitchFamily="18" charset="0"/>
              </a:rPr>
              <a:t>Using structures on P 90 </a:t>
            </a:r>
            <a:endParaRPr lang="zh-CN" altLang="en-US" sz="2800" b="1" u="sng" dirty="0">
              <a:solidFill>
                <a:srgbClr val="0070C0"/>
              </a:solidFill>
              <a:latin typeface="Bell MT" panose="020205030603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3512" y="622515"/>
            <a:ext cx="87849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Bell MT" panose="02020503060305020303" pitchFamily="18" charset="0"/>
              </a:rPr>
              <a:t>Activity 1</a:t>
            </a:r>
            <a:endParaRPr lang="en-US" altLang="zh-CN" sz="2400" b="1" dirty="0">
              <a:solidFill>
                <a:srgbClr val="FF0000"/>
              </a:solidFill>
              <a:latin typeface="Bell MT" panose="02020503060305020303" pitchFamily="18" charset="0"/>
            </a:endParaRPr>
          </a:p>
          <a:p>
            <a:r>
              <a:rPr lang="en-US" altLang="zh-CN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1 which/that    2 who/that    3 which/that </a:t>
            </a:r>
            <a:endParaRPr lang="en-US" altLang="zh-CN" sz="24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r>
              <a:rPr lang="en-US" altLang="zh-CN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4 whose     5 which/that    6 whom; whom</a:t>
            </a:r>
            <a:endParaRPr lang="en-US" altLang="zh-CN" sz="24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r>
              <a:rPr lang="en-US" altLang="zh-CN" sz="2400" b="1" dirty="0">
                <a:solidFill>
                  <a:srgbClr val="FF0000"/>
                </a:solidFill>
                <a:latin typeface="Bell MT" panose="02020503060305020303" pitchFamily="18" charset="0"/>
              </a:rPr>
              <a:t>Activity 3 </a:t>
            </a:r>
            <a:endParaRPr lang="en-US" altLang="zh-CN" sz="2400" b="1" dirty="0">
              <a:solidFill>
                <a:srgbClr val="FF0000"/>
              </a:solidFill>
              <a:latin typeface="Bell MT" panose="02020503060305020303" pitchFamily="18" charset="0"/>
            </a:endParaRPr>
          </a:p>
          <a:p>
            <a:r>
              <a:rPr lang="en-US" altLang="zh-CN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who; </a:t>
            </a:r>
            <a:r>
              <a:rPr lang="en-US" altLang="zh-CN" sz="2400" dirty="0">
                <a:solidFill>
                  <a:srgbClr val="FF0000"/>
                </a:solidFill>
                <a:latin typeface="Bell MT" panose="02020503060305020303" pitchFamily="18" charset="0"/>
              </a:rPr>
              <a:t> </a:t>
            </a:r>
            <a:r>
              <a:rPr lang="en-US" altLang="zh-CN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whose; that/which; </a:t>
            </a:r>
            <a:r>
              <a:rPr lang="en-US" altLang="zh-CN" sz="2400" b="1" dirty="0">
                <a:solidFill>
                  <a:srgbClr val="FF0000"/>
                </a:solidFill>
                <a:latin typeface="Bell MT" panose="02020503060305020303" pitchFamily="18" charset="0"/>
              </a:rPr>
              <a:t>to whom</a:t>
            </a:r>
            <a:r>
              <a:rPr lang="en-US" altLang="zh-CN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; that/which; </a:t>
            </a:r>
            <a:endParaRPr lang="en-US" altLang="zh-CN" sz="24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r>
              <a:rPr lang="en-US" altLang="zh-CN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whose; </a:t>
            </a:r>
            <a:r>
              <a:rPr lang="en-US" altLang="zh-CN" sz="2400" b="1" dirty="0">
                <a:solidFill>
                  <a:srgbClr val="FF0000"/>
                </a:solidFill>
                <a:latin typeface="Bell MT" panose="02020503060305020303" pitchFamily="18" charset="0"/>
              </a:rPr>
              <a:t>for whom</a:t>
            </a:r>
            <a:endParaRPr lang="zh-CN" altLang="en-US" sz="2400" b="1" dirty="0">
              <a:solidFill>
                <a:srgbClr val="FF0000"/>
              </a:solidFill>
              <a:latin typeface="Bell MT" panose="02020503060305020303" pitchFamily="18" charset="0"/>
            </a:endParaRPr>
          </a:p>
        </p:txBody>
      </p:sp>
      <p:sp>
        <p:nvSpPr>
          <p:cNvPr id="2" name="TextBox 4"/>
          <p:cNvSpPr txBox="1"/>
          <p:nvPr/>
        </p:nvSpPr>
        <p:spPr>
          <a:xfrm>
            <a:off x="1659631" y="2907760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The victim </a:t>
            </a:r>
            <a:r>
              <a:rPr lang="en-US" altLang="zh-CN" sz="2400" b="1" dirty="0">
                <a:solidFill>
                  <a:srgbClr val="FF0000"/>
                </a:solidFill>
                <a:latin typeface="Bell MT" panose="02020503060305020303" pitchFamily="18" charset="0"/>
              </a:rPr>
              <a:t>to whom </a:t>
            </a:r>
            <a:r>
              <a:rPr lang="en-US" altLang="zh-CN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the typhoon brought death or great loss were in several provinces. </a:t>
            </a:r>
            <a:endParaRPr lang="en-US" altLang="zh-CN" sz="24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r>
              <a:rPr lang="en-US" altLang="zh-CN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(The typhoon </a:t>
            </a:r>
            <a:r>
              <a:rPr lang="en-US" altLang="zh-CN" sz="2400" b="1" dirty="0">
                <a:solidFill>
                  <a:srgbClr val="FF0000"/>
                </a:solidFill>
                <a:latin typeface="Bell MT" panose="02020503060305020303" pitchFamily="18" charset="0"/>
              </a:rPr>
              <a:t>brought</a:t>
            </a:r>
            <a:r>
              <a:rPr lang="en-US" altLang="zh-CN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 death or great loss </a:t>
            </a:r>
            <a:r>
              <a:rPr lang="en-US" altLang="zh-CN" sz="2400" b="1" dirty="0">
                <a:solidFill>
                  <a:srgbClr val="FF0000"/>
                </a:solidFill>
                <a:latin typeface="Bell MT" panose="02020503060305020303" pitchFamily="18" charset="0"/>
              </a:rPr>
              <a:t>to</a:t>
            </a:r>
            <a:r>
              <a:rPr lang="en-US" altLang="zh-CN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 the victims) </a:t>
            </a:r>
            <a:endParaRPr lang="zh-CN" altLang="en-US" sz="24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1747393" y="4941168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8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1681572" y="4077072"/>
            <a:ext cx="87849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In the months </a:t>
            </a:r>
            <a:r>
              <a:rPr lang="en-US" altLang="zh-CN" sz="2400" b="1" dirty="0">
                <a:solidFill>
                  <a:srgbClr val="FF0000"/>
                </a:solidFill>
                <a:latin typeface="Bell MT" panose="02020503060305020303" pitchFamily="18" charset="0"/>
              </a:rPr>
              <a:t>that/ which </a:t>
            </a:r>
            <a:r>
              <a:rPr lang="en-US" altLang="zh-CN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have passed since then, much has been done to make things better and help the thousands of people </a:t>
            </a:r>
            <a:r>
              <a:rPr lang="en-US" altLang="zh-CN" sz="2400" b="1" dirty="0">
                <a:solidFill>
                  <a:srgbClr val="FF0000"/>
                </a:solidFill>
                <a:latin typeface="Bell MT" panose="02020503060305020303" pitchFamily="18" charset="0"/>
              </a:rPr>
              <a:t>whose homes </a:t>
            </a:r>
            <a:r>
              <a:rPr lang="en-US" altLang="zh-CN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were destroyed, although the sadness will never leave those </a:t>
            </a:r>
            <a:r>
              <a:rPr lang="en-US" altLang="zh-CN" sz="2400" b="1" dirty="0">
                <a:solidFill>
                  <a:srgbClr val="FF0000"/>
                </a:solidFill>
                <a:latin typeface="Bell MT" panose="02020503060305020303" pitchFamily="18" charset="0"/>
              </a:rPr>
              <a:t>for whom </a:t>
            </a:r>
            <a:r>
              <a:rPr lang="en-US" altLang="zh-CN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summer now marks the death of a loved one. </a:t>
            </a:r>
            <a:endParaRPr lang="en-US" altLang="zh-CN" sz="24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r>
              <a:rPr lang="en-US" altLang="zh-CN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(summer marks the death of a loved one </a:t>
            </a:r>
            <a:r>
              <a:rPr lang="en-US" altLang="zh-CN" sz="2400" b="1" dirty="0">
                <a:solidFill>
                  <a:srgbClr val="FF0000"/>
                </a:solidFill>
                <a:latin typeface="Bell MT" panose="02020503060305020303" pitchFamily="18" charset="0"/>
              </a:rPr>
              <a:t>for</a:t>
            </a:r>
            <a:r>
              <a:rPr lang="en-US" altLang="zh-CN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 those. </a:t>
            </a:r>
            <a:endParaRPr lang="en-US" altLang="zh-CN" sz="24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r>
              <a:rPr lang="zh-CN" altLang="en-US" sz="2400" b="1">
                <a:solidFill>
                  <a:srgbClr val="002060"/>
                </a:solidFill>
                <a:latin typeface="Bell MT" panose="02020503060305020303" pitchFamily="18" charset="0"/>
              </a:rPr>
              <a:t>对于这些人而言，夏天标志着亲人的逝去</a:t>
            </a:r>
            <a:r>
              <a:rPr lang="en-US" altLang="zh-CN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)</a:t>
            </a:r>
            <a:endParaRPr lang="zh-CN" altLang="en-US" sz="24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13840" y="972443"/>
            <a:ext cx="2023311" cy="5224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 b="1" dirty="0">
                <a:solidFill>
                  <a:srgbClr val="FF0000"/>
                </a:solidFill>
                <a:latin typeface="Bahnschrift" panose="020B0502040204020203" pitchFamily="34" charset="0"/>
              </a:rPr>
              <a:t>P 52  Activity 2 </a:t>
            </a:r>
            <a:endParaRPr lang="en-US" altLang="zh-CN" sz="2100" b="1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77449" y="1572868"/>
            <a:ext cx="8639589" cy="2935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 b="1" dirty="0">
                <a:solidFill>
                  <a:srgbClr val="002060"/>
                </a:solidFill>
                <a:latin typeface="Bahnschrift" panose="020B0502040204020203" pitchFamily="34" charset="0"/>
              </a:rPr>
              <a:t>3. The next day, people put up shelters in the open air using anything ________ they could find. </a:t>
            </a:r>
            <a:endParaRPr lang="en-US" altLang="zh-CN" sz="2100" b="1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100" b="1" dirty="0">
                <a:solidFill>
                  <a:srgbClr val="002060"/>
                </a:solidFill>
                <a:latin typeface="Bahnschrift" panose="020B0502040204020203" pitchFamily="34" charset="0"/>
              </a:rPr>
              <a:t>5. The injured boy ________ mother was  lost in the disaster was taken to the hospital. </a:t>
            </a:r>
            <a:endParaRPr lang="en-US" altLang="zh-CN" sz="2100" b="1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100" b="1" dirty="0">
                <a:solidFill>
                  <a:srgbClr val="002060"/>
                </a:solidFill>
                <a:latin typeface="Bahnschrift" panose="020B0502040204020203" pitchFamily="34" charset="0"/>
              </a:rPr>
              <a:t>6. The woman wrote a thank-you letter to the soldier by ________ she was rescued. </a:t>
            </a:r>
            <a:endParaRPr lang="zh-CN" altLang="en-US" sz="2100" b="1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56353" y="2109581"/>
            <a:ext cx="9690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dirty="0">
                <a:solidFill>
                  <a:srgbClr val="FF0000"/>
                </a:solidFill>
                <a:latin typeface="Bahnschrift" panose="020B0502040204020203" pitchFamily="34" charset="0"/>
              </a:rPr>
              <a:t>(that)</a:t>
            </a:r>
            <a:endParaRPr lang="zh-CN" altLang="en-US" sz="2100" b="1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983936" y="2559327"/>
            <a:ext cx="9690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dirty="0">
                <a:solidFill>
                  <a:srgbClr val="FF0000"/>
                </a:solidFill>
                <a:latin typeface="Bahnschrift" panose="020B0502040204020203" pitchFamily="34" charset="0"/>
              </a:rPr>
              <a:t>whose</a:t>
            </a:r>
            <a:endParaRPr lang="zh-CN" altLang="en-US" sz="2100" b="1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503757" y="3553240"/>
            <a:ext cx="9690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dirty="0">
                <a:solidFill>
                  <a:srgbClr val="FF0000"/>
                </a:solidFill>
                <a:latin typeface="Bahnschrift" panose="020B0502040204020203" pitchFamily="34" charset="0"/>
              </a:rPr>
              <a:t>whom</a:t>
            </a:r>
            <a:endParaRPr lang="zh-CN" altLang="en-US" sz="2100" b="1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7d195523061f1c0" descr="e7d195523061f1c0cef09ac28eaae964ec9988a5cce77c8b8C1E4685C6E6B40CD7615480512384A61EE159C6FE0045D14B61E85D0A95589D558B81FFC809322ACC20DC2254D928200A3EA0841B8B1814961BE795024DFDEF45878460D5EEC04B3DB4C246007153409DEDE37CA726A66AF19B77CE744E11CADCFB09B3408DEC1F688348922E38CCEE" hidden="1"/>
          <p:cNvSpPr txBox="1"/>
          <p:nvPr/>
        </p:nvSpPr>
        <p:spPr>
          <a:xfrm>
            <a:off x="-355600" y="1803400"/>
            <a:ext cx="342658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e7d195523061f1c0cef09ac28eaae964ec9988a5cce77c8b8C1E4685C6E6B40CD7615480512384A61EE159C6FE0045D14B61E85D0A95589D558B81FFC809322ACC20DC2254D928200A3EA0841B8B1814961BE795024DFDEF45878460D5EEC04B3DB4C246007153409DEDE37CA726A66AF19B77CE744E11CADCFB09B3408DEC1F688348922E38CCEE</a:t>
            </a:r>
            <a:endParaRPr lang="zh-CN" altLang="en-US" sz="100">
              <a:cs typeface="+mn-ea"/>
              <a:sym typeface="+mn-lt"/>
            </a:endParaRPr>
          </a:p>
        </p:txBody>
      </p:sp>
      <p:sp>
        <p:nvSpPr>
          <p:cNvPr id="1835" name="矩形 1834"/>
          <p:cNvSpPr/>
          <p:nvPr/>
        </p:nvSpPr>
        <p:spPr>
          <a:xfrm>
            <a:off x="1328058" y="1146554"/>
            <a:ext cx="9696450" cy="4506376"/>
          </a:xfrm>
          <a:prstGeom prst="rect">
            <a:avLst/>
          </a:prstGeom>
          <a:noFill/>
          <a:ln w="190500">
            <a:solidFill>
              <a:srgbClr val="C4AC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8623" y="2398954"/>
            <a:ext cx="78243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rgbClr val="FF0000"/>
                </a:solidFill>
              </a:rPr>
              <a:t>Language study</a:t>
            </a:r>
            <a:endParaRPr lang="en-US" altLang="zh-CN" sz="6000" dirty="0">
              <a:solidFill>
                <a:srgbClr val="FF0000"/>
              </a:solidFill>
            </a:endParaRPr>
          </a:p>
          <a:p>
            <a:r>
              <a:rPr lang="en-US" altLang="zh-CN" sz="6000" dirty="0">
                <a:solidFill>
                  <a:srgbClr val="FF0000"/>
                </a:solidFill>
              </a:rPr>
              <a:t>      </a:t>
            </a:r>
            <a:r>
              <a:rPr lang="en-US" altLang="zh-CN" sz="4800" dirty="0">
                <a:solidFill>
                  <a:srgbClr val="002060"/>
                </a:solidFill>
              </a:rPr>
              <a:t>Listening and speaking  </a:t>
            </a:r>
            <a:endParaRPr lang="zh-CN" altLang="en-US" sz="6000" dirty="0">
              <a:solidFill>
                <a:srgbClr val="00206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5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631505" y="188641"/>
            <a:ext cx="2021707" cy="5224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 b="1" dirty="0">
                <a:solidFill>
                  <a:srgbClr val="FF0000"/>
                </a:solidFill>
                <a:latin typeface="Bahnschrift" panose="020B0502040204020203" pitchFamily="34" charset="0"/>
              </a:rPr>
              <a:t>P 56  Activity 2 </a:t>
            </a:r>
            <a:endParaRPr lang="en-US" altLang="zh-CN" sz="2100" b="1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03513" y="836712"/>
            <a:ext cx="8639589" cy="388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AutoNum type="romanUcPeriod"/>
            </a:pPr>
            <a:r>
              <a:rPr lang="en-US" altLang="zh-CN" sz="2800" dirty="0">
                <a:solidFill>
                  <a:srgbClr val="002060"/>
                </a:solidFill>
                <a:latin typeface="Bahnschrift" panose="020B0502040204020203" pitchFamily="34" charset="0"/>
              </a:rPr>
              <a:t>1. damage</a:t>
            </a:r>
            <a:r>
              <a:rPr lang="zh-CN" altLang="en-US" sz="2800" dirty="0">
                <a:solidFill>
                  <a:srgbClr val="002060"/>
                </a:solidFill>
                <a:latin typeface="Bahnschrift" panose="020B0502040204020203" pitchFamily="34" charset="0"/>
              </a:rPr>
              <a:t>    </a:t>
            </a:r>
            <a:r>
              <a:rPr lang="en-US" altLang="zh-CN" sz="2800" dirty="0">
                <a:solidFill>
                  <a:srgbClr val="002060"/>
                </a:solidFill>
                <a:latin typeface="Bahnschrift" panose="020B0502040204020203" pitchFamily="34" charset="0"/>
              </a:rPr>
              <a:t>2. rescue     3. erupt    4. suffering    </a:t>
            </a:r>
            <a:endParaRPr lang="en-US" altLang="zh-CN" sz="28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2060"/>
                </a:solidFill>
                <a:latin typeface="Bahnschrift" panose="020B0502040204020203" pitchFamily="34" charset="0"/>
              </a:rPr>
              <a:t>    5. supply      6. affected    7. calm   8. breathing </a:t>
            </a:r>
            <a:endParaRPr lang="en-US" altLang="zh-CN" sz="28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2060"/>
                </a:solidFill>
                <a:latin typeface="Bahnschrift" panose="020B0502040204020203" pitchFamily="34" charset="0"/>
              </a:rPr>
              <a:t>5. delivery n.  </a:t>
            </a:r>
            <a:r>
              <a:rPr lang="en-US" altLang="zh-CN" sz="2800" dirty="0">
                <a:solidFill>
                  <a:srgbClr val="202124"/>
                </a:solidFill>
                <a:latin typeface="Segoe UI" panose="020B0502040204020203" pitchFamily="34" charset="0"/>
              </a:rPr>
              <a:t>the act of making a service or information available to people </a:t>
            </a:r>
            <a:r>
              <a:rPr lang="zh-CN" altLang="en-US" sz="2800" dirty="0"/>
              <a:t>传送；递送；交付</a:t>
            </a:r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2060"/>
                </a:solidFill>
                <a:latin typeface="Bahnschrift" panose="020B0502040204020203" pitchFamily="34" charset="0"/>
              </a:rPr>
              <a:t>II. who, which/that, that/which, who, that/which</a:t>
            </a:r>
            <a:endParaRPr lang="en-US" altLang="zh-CN" sz="28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2060"/>
                </a:solidFill>
                <a:latin typeface="Bahnschrift" panose="020B0502040204020203" pitchFamily="34" charset="0"/>
              </a:rPr>
              <a:t>    that/which, who, who</a:t>
            </a:r>
            <a:r>
              <a:rPr lang="en-US" altLang="zh-CN" sz="2800">
                <a:solidFill>
                  <a:srgbClr val="002060"/>
                </a:solidFill>
                <a:latin typeface="Bahnschrift" panose="020B0502040204020203" pitchFamily="34" charset="0"/>
              </a:rPr>
              <a:t>,   which/that  </a:t>
            </a:r>
            <a:endParaRPr lang="zh-CN" altLang="en-US" sz="2800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13839" y="972442"/>
            <a:ext cx="8472115" cy="4525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80"/>
              </a:lnSpc>
            </a:pPr>
            <a:r>
              <a:rPr lang="en-US" altLang="zh-CN" sz="2100" b="1" dirty="0">
                <a:solidFill>
                  <a:srgbClr val="FF0000"/>
                </a:solidFill>
                <a:latin typeface="Bahnschrift" panose="020B0502040204020203" pitchFamily="34" charset="0"/>
              </a:rPr>
              <a:t>P89  Activity 2</a:t>
            </a:r>
            <a:endParaRPr lang="en-US" altLang="zh-CN" sz="2100" b="1" dirty="0">
              <a:solidFill>
                <a:srgbClr val="FF0000"/>
              </a:solidFill>
              <a:latin typeface="Bahnschrift" panose="020B0502040204020203" pitchFamily="34" charset="0"/>
            </a:endParaRPr>
          </a:p>
          <a:p>
            <a:pPr>
              <a:lnSpc>
                <a:spcPts val="2880"/>
              </a:lnSpc>
            </a:pPr>
            <a:r>
              <a:rPr lang="en-US" altLang="zh-CN" sz="2100" b="1" dirty="0">
                <a:solidFill>
                  <a:srgbClr val="002060"/>
                </a:solidFill>
                <a:latin typeface="Bahnschrift" panose="020B0502040204020203" pitchFamily="34" charset="0"/>
              </a:rPr>
              <a:t>8. supply </a:t>
            </a:r>
            <a:r>
              <a:rPr lang="en-US" altLang="zh-CN" sz="2100" b="1" dirty="0" err="1">
                <a:solidFill>
                  <a:srgbClr val="002060"/>
                </a:solidFill>
                <a:latin typeface="Bahnschrift" panose="020B0502040204020203" pitchFamily="34" charset="0"/>
              </a:rPr>
              <a:t>sb</a:t>
            </a:r>
            <a:r>
              <a:rPr lang="en-US" altLang="zh-CN" sz="2100" b="1" dirty="0">
                <a:solidFill>
                  <a:srgbClr val="002060"/>
                </a:solidFill>
                <a:latin typeface="Bahnschrift" panose="020B0502040204020203" pitchFamily="34" charset="0"/>
              </a:rPr>
              <a:t> with </a:t>
            </a:r>
            <a:r>
              <a:rPr lang="en-US" altLang="zh-CN" sz="2100" b="1" dirty="0" err="1">
                <a:solidFill>
                  <a:srgbClr val="002060"/>
                </a:solidFill>
                <a:latin typeface="Bahnschrift" panose="020B0502040204020203" pitchFamily="34" charset="0"/>
              </a:rPr>
              <a:t>sth</a:t>
            </a:r>
            <a:r>
              <a:rPr lang="en-US" altLang="zh-CN" sz="2100" b="1" dirty="0">
                <a:solidFill>
                  <a:srgbClr val="002060"/>
                </a:solidFill>
                <a:latin typeface="Bahnschrift" panose="020B0502040204020203" pitchFamily="34" charset="0"/>
              </a:rPr>
              <a:t>.    supply </a:t>
            </a:r>
            <a:r>
              <a:rPr lang="en-US" altLang="zh-CN" sz="2100" b="1" dirty="0" err="1">
                <a:solidFill>
                  <a:srgbClr val="002060"/>
                </a:solidFill>
                <a:latin typeface="Bahnschrift" panose="020B0502040204020203" pitchFamily="34" charset="0"/>
              </a:rPr>
              <a:t>sth</a:t>
            </a:r>
            <a:r>
              <a:rPr lang="en-US" altLang="zh-CN" sz="2100" b="1" dirty="0">
                <a:solidFill>
                  <a:srgbClr val="002060"/>
                </a:solidFill>
                <a:latin typeface="Bahnschrift" panose="020B0502040204020203" pitchFamily="34" charset="0"/>
              </a:rPr>
              <a:t> to sb.</a:t>
            </a:r>
            <a:endParaRPr lang="en-US" altLang="zh-CN" sz="2100" b="1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>
              <a:lnSpc>
                <a:spcPts val="2880"/>
              </a:lnSpc>
            </a:pPr>
            <a:r>
              <a:rPr lang="en-US" altLang="zh-CN" sz="2100" b="1" dirty="0">
                <a:solidFill>
                  <a:srgbClr val="002060"/>
                </a:solidFill>
                <a:latin typeface="Bahnschrift" panose="020B0502040204020203" pitchFamily="34" charset="0"/>
              </a:rPr>
              <a:t>    supplies    n. </a:t>
            </a:r>
            <a:r>
              <a:rPr lang="zh-CN" altLang="en-US" sz="21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补给，补给品</a:t>
            </a:r>
            <a:endParaRPr lang="en-US" altLang="zh-CN" sz="21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>
              <a:lnSpc>
                <a:spcPts val="288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Bahnschrift" panose="020B0502040204020203" pitchFamily="34" charset="0"/>
              </a:rPr>
              <a:t>P90 Activity 4</a:t>
            </a:r>
            <a:endParaRPr lang="en-US" altLang="zh-CN" sz="2400" b="1" dirty="0">
              <a:solidFill>
                <a:srgbClr val="FF0000"/>
              </a:solidFill>
              <a:latin typeface="Bahnschrift" panose="020B0502040204020203" pitchFamily="34" charset="0"/>
            </a:endParaRPr>
          </a:p>
          <a:p>
            <a:pPr>
              <a:lnSpc>
                <a:spcPts val="2880"/>
              </a:lnSpc>
            </a:pPr>
            <a:r>
              <a:rPr lang="en-US" altLang="zh-CN" sz="2400" b="1" dirty="0">
                <a:solidFill>
                  <a:srgbClr val="002060"/>
                </a:solidFill>
                <a:latin typeface="Bahnschrift" panose="020B0502040204020203" pitchFamily="34" charset="0"/>
                <a:ea typeface="华文行楷" panose="02010800040101010101" pitchFamily="2" charset="-122"/>
              </a:rPr>
              <a:t>2. live/lead a (simple/calm/poor…) life   </a:t>
            </a:r>
            <a:r>
              <a:rPr lang="zh-CN" altLang="en-US" sz="2400" b="1" dirty="0">
                <a:solidFill>
                  <a:srgbClr val="002060"/>
                </a:solidFill>
                <a:latin typeface="Bahnschrift" panose="020B0502040204020203" pitchFamily="34" charset="0"/>
                <a:ea typeface="华文行楷" panose="02010800040101010101" pitchFamily="2" charset="-122"/>
              </a:rPr>
              <a:t>过着</a:t>
            </a:r>
            <a:r>
              <a:rPr lang="en-US" altLang="zh-CN" sz="2400" b="1" dirty="0">
                <a:solidFill>
                  <a:srgbClr val="002060"/>
                </a:solidFill>
                <a:latin typeface="Bahnschrift" panose="020B0502040204020203" pitchFamily="34" charset="0"/>
                <a:ea typeface="华文行楷" panose="02010800040101010101" pitchFamily="2" charset="-122"/>
              </a:rPr>
              <a:t>…</a:t>
            </a:r>
            <a:r>
              <a:rPr lang="zh-CN" altLang="en-US" sz="2400" b="1" dirty="0">
                <a:solidFill>
                  <a:srgbClr val="002060"/>
                </a:solidFill>
                <a:latin typeface="Bahnschrift" panose="020B0502040204020203" pitchFamily="34" charset="0"/>
                <a:ea typeface="华文行楷" panose="02010800040101010101" pitchFamily="2" charset="-122"/>
              </a:rPr>
              <a:t>的生活</a:t>
            </a:r>
            <a:endParaRPr lang="en-US" altLang="zh-CN" sz="2400" b="1" dirty="0">
              <a:solidFill>
                <a:srgbClr val="002060"/>
              </a:solidFill>
              <a:latin typeface="Bahnschrift" panose="020B0502040204020203" pitchFamily="34" charset="0"/>
              <a:ea typeface="华文行楷" panose="02010800040101010101" pitchFamily="2" charset="-122"/>
            </a:endParaRPr>
          </a:p>
          <a:p>
            <a:pPr marL="386080" indent="-386080">
              <a:lnSpc>
                <a:spcPts val="2880"/>
              </a:lnSpc>
              <a:buAutoNum type="arabicPeriod" startAt="4"/>
            </a:pPr>
            <a:r>
              <a:rPr lang="zh-CN" altLang="en-US" sz="2400" b="1" dirty="0">
                <a:solidFill>
                  <a:srgbClr val="002060"/>
                </a:solidFill>
                <a:latin typeface="Bahnschrift" panose="020B0502040204020203" pitchFamily="34" charset="0"/>
                <a:ea typeface="华文行楷" panose="02010800040101010101" pitchFamily="2" charset="-122"/>
              </a:rPr>
              <a:t>对某人产生重大影响</a:t>
            </a:r>
            <a:r>
              <a:rPr lang="en-US" altLang="zh-CN" sz="2400" b="1" dirty="0">
                <a:solidFill>
                  <a:srgbClr val="002060"/>
                </a:solidFill>
                <a:latin typeface="Bahnschrift" panose="020B0502040204020203" pitchFamily="34" charset="0"/>
                <a:ea typeface="华文行楷" panose="02010800040101010101" pitchFamily="2" charset="-122"/>
              </a:rPr>
              <a:t>:</a:t>
            </a:r>
            <a:endParaRPr lang="en-US" altLang="zh-CN" sz="2400" b="1" dirty="0">
              <a:solidFill>
                <a:srgbClr val="002060"/>
              </a:solidFill>
              <a:latin typeface="Bahnschrift" panose="020B0502040204020203" pitchFamily="34" charset="0"/>
              <a:ea typeface="华文行楷" panose="02010800040101010101" pitchFamily="2" charset="-122"/>
            </a:endParaRPr>
          </a:p>
          <a:p>
            <a:pPr>
              <a:lnSpc>
                <a:spcPts val="2880"/>
              </a:lnSpc>
            </a:pPr>
            <a:r>
              <a:rPr lang="en-US" altLang="zh-CN" sz="2400" b="1" dirty="0">
                <a:solidFill>
                  <a:srgbClr val="002060"/>
                </a:solidFill>
                <a:latin typeface="Bahnschrift" panose="020B0502040204020203" pitchFamily="34" charset="0"/>
                <a:ea typeface="华文行楷" panose="02010800040101010101" pitchFamily="2" charset="-122"/>
              </a:rPr>
              <a:t>     have a great effect on sb. </a:t>
            </a:r>
            <a:endParaRPr lang="en-US" altLang="zh-CN" sz="2400" b="1" dirty="0">
              <a:solidFill>
                <a:srgbClr val="002060"/>
              </a:solidFill>
              <a:latin typeface="Bahnschrift" panose="020B0502040204020203" pitchFamily="34" charset="0"/>
              <a:ea typeface="华文行楷" panose="02010800040101010101" pitchFamily="2" charset="-122"/>
            </a:endParaRPr>
          </a:p>
          <a:p>
            <a:pPr>
              <a:lnSpc>
                <a:spcPts val="2880"/>
              </a:lnSpc>
            </a:pPr>
            <a:r>
              <a:rPr lang="en-US" altLang="zh-CN" sz="2400" b="1" dirty="0">
                <a:solidFill>
                  <a:srgbClr val="002060"/>
                </a:solidFill>
                <a:latin typeface="Bahnschrift" panose="020B0502040204020203" pitchFamily="34" charset="0"/>
                <a:ea typeface="华文行楷" panose="02010800040101010101" pitchFamily="2" charset="-122"/>
              </a:rPr>
              <a:t>     make a big difference to sb. </a:t>
            </a:r>
            <a:endParaRPr lang="en-US" altLang="zh-CN" sz="2400" b="1" dirty="0">
              <a:solidFill>
                <a:srgbClr val="002060"/>
              </a:solidFill>
              <a:latin typeface="Bahnschrift" panose="020B0502040204020203" pitchFamily="34" charset="0"/>
              <a:ea typeface="华文行楷" panose="02010800040101010101" pitchFamily="2" charset="-122"/>
            </a:endParaRPr>
          </a:p>
          <a:p>
            <a:pPr>
              <a:lnSpc>
                <a:spcPts val="2880"/>
              </a:lnSpc>
            </a:pPr>
            <a:r>
              <a:rPr lang="en-US" altLang="zh-CN" sz="2400" b="1" dirty="0">
                <a:solidFill>
                  <a:srgbClr val="002060"/>
                </a:solidFill>
                <a:latin typeface="Bahnschrift" panose="020B0502040204020203" pitchFamily="34" charset="0"/>
                <a:ea typeface="华文行楷" panose="02010800040101010101" pitchFamily="2" charset="-122"/>
              </a:rPr>
              <a:t>5. although  </a:t>
            </a:r>
            <a:r>
              <a:rPr lang="zh-CN" altLang="en-US" sz="2400" b="1" dirty="0">
                <a:solidFill>
                  <a:srgbClr val="002060"/>
                </a:solidFill>
                <a:latin typeface="Bahnschrift" panose="020B0502040204020203" pitchFamily="34" charset="0"/>
                <a:ea typeface="华文行楷" panose="02010800040101010101" pitchFamily="2" charset="-122"/>
              </a:rPr>
              <a:t>不能和 </a:t>
            </a:r>
            <a:r>
              <a:rPr lang="en-US" altLang="zh-CN" sz="2400" b="1" dirty="0">
                <a:solidFill>
                  <a:srgbClr val="002060"/>
                </a:solidFill>
                <a:latin typeface="Bahnschrift" panose="020B0502040204020203" pitchFamily="34" charset="0"/>
                <a:ea typeface="华文行楷" panose="02010800040101010101" pitchFamily="2" charset="-122"/>
              </a:rPr>
              <a:t>but</a:t>
            </a:r>
            <a:r>
              <a:rPr lang="zh-CN" altLang="en-US" sz="2400" b="1" dirty="0">
                <a:solidFill>
                  <a:srgbClr val="002060"/>
                </a:solidFill>
                <a:latin typeface="Bahnschrift" panose="020B0502040204020203" pitchFamily="34" charset="0"/>
                <a:ea typeface="华文行楷" panose="02010800040101010101" pitchFamily="2" charset="-122"/>
              </a:rPr>
              <a:t>连用</a:t>
            </a:r>
            <a:endParaRPr lang="en-US" altLang="zh-CN" sz="2400" b="1" dirty="0">
              <a:solidFill>
                <a:srgbClr val="002060"/>
              </a:solidFill>
              <a:latin typeface="Bahnschrift" panose="020B0502040204020203" pitchFamily="34" charset="0"/>
              <a:ea typeface="华文行楷" panose="02010800040101010101" pitchFamily="2" charset="-122"/>
            </a:endParaRPr>
          </a:p>
          <a:p>
            <a:pPr>
              <a:lnSpc>
                <a:spcPts val="2880"/>
              </a:lnSpc>
            </a:pPr>
            <a:r>
              <a:rPr lang="en-US" altLang="zh-CN" sz="2400" b="1" dirty="0">
                <a:solidFill>
                  <a:srgbClr val="002060"/>
                </a:solidFill>
                <a:latin typeface="Bahnschrift" panose="020B0502040204020203" pitchFamily="34" charset="0"/>
                <a:ea typeface="华文行楷" panose="02010800040101010101" pitchFamily="2" charset="-122"/>
              </a:rPr>
              <a:t>     left many homes in ruins</a:t>
            </a:r>
            <a:endParaRPr lang="en-US" altLang="zh-CN" sz="2400" b="1" dirty="0">
              <a:solidFill>
                <a:srgbClr val="002060"/>
              </a:solidFill>
              <a:latin typeface="Bahnschrift" panose="020B0502040204020203" pitchFamily="34" charset="0"/>
              <a:ea typeface="华文行楷" panose="02010800040101010101" pitchFamily="2" charset="-122"/>
            </a:endParaRPr>
          </a:p>
          <a:p>
            <a:pPr>
              <a:lnSpc>
                <a:spcPts val="2880"/>
              </a:lnSpc>
            </a:pPr>
            <a:r>
              <a:rPr lang="en-US" altLang="zh-CN" sz="2400" b="1" dirty="0">
                <a:solidFill>
                  <a:srgbClr val="002060"/>
                </a:solidFill>
                <a:latin typeface="Bahnschrift" panose="020B0502040204020203" pitchFamily="34" charset="0"/>
                <a:ea typeface="华文行楷" panose="02010800040101010101" pitchFamily="2" charset="-122"/>
              </a:rPr>
              <a:t>6. ..help to bring/move/evacuate people to safety</a:t>
            </a:r>
            <a:endParaRPr lang="en-US" altLang="zh-CN" sz="2400" b="1" dirty="0">
              <a:solidFill>
                <a:srgbClr val="002060"/>
              </a:solidFill>
              <a:latin typeface="Bahnschrift" panose="020B0502040204020203" pitchFamily="34" charset="0"/>
              <a:ea typeface="华文行楷" panose="02010800040101010101" pitchFamily="2" charset="-122"/>
            </a:endParaRPr>
          </a:p>
          <a:p>
            <a:pPr>
              <a:lnSpc>
                <a:spcPts val="2880"/>
              </a:lnSpc>
            </a:pPr>
            <a:r>
              <a:rPr lang="en-US" altLang="zh-CN" sz="2400" b="1" dirty="0">
                <a:solidFill>
                  <a:srgbClr val="002060"/>
                </a:solidFill>
                <a:latin typeface="Bahnschrift" panose="020B0502040204020203" pitchFamily="34" charset="0"/>
                <a:ea typeface="华文行楷" panose="02010800040101010101" pitchFamily="2" charset="-122"/>
              </a:rPr>
              <a:t>     help  transport people to safe places</a:t>
            </a:r>
            <a:endParaRPr lang="en-US" altLang="zh-CN" sz="2400" b="1" dirty="0">
              <a:solidFill>
                <a:srgbClr val="002060"/>
              </a:solidFill>
              <a:latin typeface="Bahnschrift" panose="020B0502040204020203" pitchFamily="34" charset="0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13838" y="972443"/>
            <a:ext cx="8859740" cy="4517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80"/>
              </a:lnSpc>
            </a:pPr>
            <a:r>
              <a:rPr lang="en-US" altLang="zh-CN" sz="2100" b="1" dirty="0">
                <a:solidFill>
                  <a:srgbClr val="FF0000"/>
                </a:solidFill>
                <a:latin typeface="Bahnschrift" panose="020B0502040204020203" pitchFamily="34" charset="0"/>
              </a:rPr>
              <a:t>P90-91  Activity 2</a:t>
            </a:r>
            <a:endParaRPr lang="en-US" altLang="zh-CN" sz="2100" b="1" dirty="0">
              <a:solidFill>
                <a:srgbClr val="FF0000"/>
              </a:solidFill>
              <a:latin typeface="Bahnschrift" panose="020B0502040204020203" pitchFamily="34" charset="0"/>
            </a:endParaRPr>
          </a:p>
          <a:p>
            <a:pPr>
              <a:lnSpc>
                <a:spcPts val="2880"/>
              </a:lnSpc>
            </a:pPr>
            <a:r>
              <a:rPr lang="en-US" altLang="zh-CN" sz="2100" b="1" dirty="0">
                <a:solidFill>
                  <a:srgbClr val="002060"/>
                </a:solidFill>
                <a:latin typeface="Bahnschrift" panose="020B0502040204020203" pitchFamily="34" charset="0"/>
              </a:rPr>
              <a:t>2. The soldiers will remember the rescue worker ________ _______ he worked during the earthquake. </a:t>
            </a:r>
            <a:endParaRPr lang="en-US" altLang="zh-CN" sz="2100" b="1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>
              <a:lnSpc>
                <a:spcPts val="2880"/>
              </a:lnSpc>
            </a:pPr>
            <a:r>
              <a:rPr lang="en-US" altLang="zh-CN" sz="2100" b="1" dirty="0">
                <a:solidFill>
                  <a:srgbClr val="002060"/>
                </a:solidFill>
                <a:latin typeface="Bahnschrift" panose="020B0502040204020203" pitchFamily="34" charset="0"/>
              </a:rPr>
              <a:t>4. My family will always be thankful for the people _______ _______ we received aid. </a:t>
            </a:r>
            <a:endParaRPr lang="en-US" altLang="zh-CN" sz="2100" b="1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>
              <a:lnSpc>
                <a:spcPts val="2880"/>
              </a:lnSpc>
            </a:pPr>
            <a:r>
              <a:rPr lang="en-US" altLang="zh-CN" sz="2100" b="1" dirty="0">
                <a:solidFill>
                  <a:srgbClr val="FF0000"/>
                </a:solidFill>
                <a:latin typeface="Bahnschrift" panose="020B0502040204020203" pitchFamily="34" charset="0"/>
              </a:rPr>
              <a:t>Activity 3</a:t>
            </a:r>
            <a:endParaRPr lang="en-US" altLang="zh-CN" sz="2100" b="1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>
              <a:lnSpc>
                <a:spcPts val="2880"/>
              </a:lnSpc>
            </a:pPr>
            <a:r>
              <a:rPr lang="en-US" altLang="zh-CN" sz="2100" b="1" dirty="0">
                <a:solidFill>
                  <a:srgbClr val="002060"/>
                </a:solidFill>
                <a:latin typeface="Bahnschrift" panose="020B0502040204020203" pitchFamily="34" charset="0"/>
              </a:rPr>
              <a:t>The victims _________ ________ the typhoon brought death or great loss were in several provinces along the Yangtze River. In the months </a:t>
            </a:r>
            <a:endParaRPr lang="en-US" altLang="zh-CN" sz="2100" b="1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>
              <a:lnSpc>
                <a:spcPts val="2880"/>
              </a:lnSpc>
            </a:pPr>
            <a:r>
              <a:rPr lang="en-US" altLang="zh-CN" sz="2100" b="1" dirty="0">
                <a:solidFill>
                  <a:srgbClr val="002060"/>
                </a:solidFill>
                <a:latin typeface="Bahnschrift" panose="020B0502040204020203" pitchFamily="34" charset="0"/>
              </a:rPr>
              <a:t>__________ have passed since then, much has been done to make things better and help the thousands of people _________ homes were destroyed, although the sadness will never leave </a:t>
            </a:r>
            <a:r>
              <a:rPr lang="en-US" altLang="zh-CN" sz="2100" b="1" u="sng" dirty="0">
                <a:solidFill>
                  <a:srgbClr val="002060"/>
                </a:solidFill>
                <a:latin typeface="Bahnschrift" panose="020B0502040204020203" pitchFamily="34" charset="0"/>
              </a:rPr>
              <a:t>those</a:t>
            </a:r>
            <a:r>
              <a:rPr lang="en-US" altLang="zh-CN" sz="2100" b="1" dirty="0">
                <a:solidFill>
                  <a:srgbClr val="002060"/>
                </a:solidFill>
                <a:latin typeface="Bahnschrift" panose="020B0502040204020203" pitchFamily="34" charset="0"/>
              </a:rPr>
              <a:t> ________ _________ summer now marks the death of a loved one. </a:t>
            </a:r>
            <a:endParaRPr lang="en-US" altLang="zh-CN" sz="2100" b="1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00619" y="3003768"/>
            <a:ext cx="18511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dirty="0">
                <a:solidFill>
                  <a:srgbClr val="FF0000"/>
                </a:solidFill>
                <a:latin typeface="Bahnschrift" panose="020B0502040204020203" pitchFamily="34" charset="0"/>
              </a:rPr>
              <a:t>to         whom</a:t>
            </a:r>
            <a:endParaRPr lang="zh-CN" altLang="en-US" sz="2100" b="1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16931" y="3823223"/>
            <a:ext cx="18511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dirty="0">
                <a:solidFill>
                  <a:srgbClr val="FF0000"/>
                </a:solidFill>
                <a:latin typeface="Bahnschrift" panose="020B0502040204020203" pitchFamily="34" charset="0"/>
              </a:rPr>
              <a:t>that/which</a:t>
            </a:r>
            <a:endParaRPr lang="zh-CN" altLang="en-US" sz="2100" b="1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546739" y="4182298"/>
            <a:ext cx="18511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dirty="0">
                <a:solidFill>
                  <a:srgbClr val="FF0000"/>
                </a:solidFill>
                <a:latin typeface="Bahnschrift" panose="020B0502040204020203" pitchFamily="34" charset="0"/>
              </a:rPr>
              <a:t> whose</a:t>
            </a:r>
            <a:endParaRPr lang="zh-CN" altLang="en-US" sz="2100" b="1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165699" y="4502215"/>
            <a:ext cx="18511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dirty="0">
                <a:solidFill>
                  <a:srgbClr val="FF0000"/>
                </a:solidFill>
                <a:latin typeface="Bahnschrift" panose="020B0502040204020203" pitchFamily="34" charset="0"/>
              </a:rPr>
              <a:t> for      whom</a:t>
            </a:r>
            <a:endParaRPr lang="zh-CN" altLang="en-US" sz="2100" b="1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626625" y="1291753"/>
            <a:ext cx="20300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dirty="0">
                <a:solidFill>
                  <a:srgbClr val="FF0000"/>
                </a:solidFill>
                <a:latin typeface="Bahnschrift" panose="020B0502040204020203" pitchFamily="34" charset="0"/>
              </a:rPr>
              <a:t> with      whom</a:t>
            </a:r>
            <a:endParaRPr lang="zh-CN" altLang="en-US" sz="2100" b="1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697441" y="1988748"/>
            <a:ext cx="18884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dirty="0">
                <a:solidFill>
                  <a:srgbClr val="FF0000"/>
                </a:solidFill>
                <a:latin typeface="Bahnschrift" panose="020B0502040204020203" pitchFamily="34" charset="0"/>
              </a:rPr>
              <a:t> from    whom</a:t>
            </a:r>
            <a:endParaRPr lang="zh-CN" altLang="en-US" sz="2100" b="1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963808" y="5391259"/>
            <a:ext cx="76220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dirty="0">
                <a:solidFill>
                  <a:srgbClr val="002060"/>
                </a:solidFill>
                <a:latin typeface="Bahnschrift" panose="020B0502040204020203" pitchFamily="34" charset="0"/>
              </a:rPr>
              <a:t>Summer now marks the death of a loved one </a:t>
            </a:r>
            <a:r>
              <a:rPr lang="en-US" altLang="zh-CN" sz="2100" b="1" u="sng" dirty="0">
                <a:solidFill>
                  <a:srgbClr val="002060"/>
                </a:solidFill>
                <a:latin typeface="Bahnschrift" panose="020B0502040204020203" pitchFamily="34" charset="0"/>
              </a:rPr>
              <a:t>for those</a:t>
            </a:r>
            <a:r>
              <a:rPr lang="en-US" altLang="zh-CN" sz="2100" b="1" dirty="0">
                <a:solidFill>
                  <a:srgbClr val="002060"/>
                </a:solidFill>
                <a:latin typeface="Bahnschrift" panose="020B0502040204020203" pitchFamily="34" charset="0"/>
              </a:rPr>
              <a:t>. </a:t>
            </a:r>
            <a:endParaRPr lang="zh-CN" altLang="en-US" sz="2100" b="1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87626" y="288235"/>
            <a:ext cx="78419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Which buildings were </a:t>
            </a:r>
            <a:r>
              <a:rPr lang="en-US" altLang="zh-CN" sz="2800" b="1" dirty="0">
                <a:solidFill>
                  <a:srgbClr val="FF0000"/>
                </a:solidFill>
                <a:latin typeface="Bell MT" panose="02020503060305020303" pitchFamily="18" charset="0"/>
              </a:rPr>
              <a:t>damaged</a:t>
            </a:r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 in Seoul?</a:t>
            </a:r>
            <a:endParaRPr lang="en-US" altLang="zh-CN" sz="28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      2,400 homes were ____________(destroy).  </a:t>
            </a:r>
            <a:endParaRPr lang="zh-CN" altLang="en-US" sz="28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64496" y="765313"/>
            <a:ext cx="1808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Bell MT" panose="02020503060305020303" pitchFamily="18" charset="0"/>
              </a:rPr>
              <a:t>destroyed</a:t>
            </a:r>
            <a:endParaRPr lang="zh-CN" altLang="en-US" sz="2800" b="1" dirty="0">
              <a:solidFill>
                <a:srgbClr val="FF0000"/>
              </a:solidFill>
              <a:latin typeface="Bell MT" panose="02020503060305020303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95463" y="1393887"/>
            <a:ext cx="11693387" cy="4741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damage v. </a:t>
            </a:r>
            <a:r>
              <a:rPr lang="en-US" altLang="zh-CN" dirty="0"/>
              <a:t> </a:t>
            </a:r>
            <a:r>
              <a:rPr lang="en-US" altLang="zh-CN" sz="2800" b="1" dirty="0">
                <a:latin typeface="Bell MT" panose="02020503060305020303" pitchFamily="18" charset="0"/>
              </a:rPr>
              <a:t>to have a bad or harmful effect on something/somebody</a:t>
            </a:r>
            <a:endParaRPr lang="en-US" altLang="zh-CN" sz="2800" b="1" dirty="0">
              <a:latin typeface="Bell MT" panose="02020503060305020303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Bell MT" panose="02020503060305020303" pitchFamily="18" charset="0"/>
              </a:rPr>
              <a:t>                    </a:t>
            </a:r>
            <a:r>
              <a:rPr lang="zh-CN" altLang="en-US" sz="2800" b="1" dirty="0">
                <a:latin typeface="Bell MT" panose="02020503060305020303" pitchFamily="18" charset="0"/>
              </a:rPr>
              <a:t>损害；伤害；毁坏；破坏</a:t>
            </a:r>
            <a:endParaRPr lang="en-US" altLang="zh-CN" sz="2800" b="1" dirty="0">
              <a:latin typeface="Bell MT" panose="02020503060305020303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/>
              <a:t> </a:t>
            </a:r>
            <a:r>
              <a:rPr lang="en-US" altLang="zh-CN" sz="2000" dirty="0">
                <a:solidFill>
                  <a:srgbClr val="002060"/>
                </a:solidFill>
              </a:rPr>
              <a:t> </a:t>
            </a:r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damage n.  harmful effects on somebody/something   </a:t>
            </a:r>
            <a:r>
              <a:rPr lang="zh-CN" altLang="en-US" sz="3200" b="1" dirty="0">
                <a:solidFill>
                  <a:srgbClr val="002060"/>
                </a:solidFill>
                <a:latin typeface="Bell MT" panose="02020503060305020303" pitchFamily="18" charset="0"/>
              </a:rPr>
              <a:t>损害；伤害</a:t>
            </a:r>
            <a:endParaRPr lang="en-US" altLang="zh-CN" sz="32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2060"/>
                </a:solidFill>
                <a:latin typeface="Bell MT" panose="02020503060305020303" pitchFamily="18" charset="0"/>
              </a:rPr>
              <a:t>   </a:t>
            </a:r>
            <a:r>
              <a:rPr lang="en-US" altLang="zh-CN" sz="3200" b="1" u="sng" dirty="0">
                <a:solidFill>
                  <a:srgbClr val="FF0000"/>
                </a:solidFill>
                <a:latin typeface="Bell MT" panose="02020503060305020303" pitchFamily="18" charset="0"/>
              </a:rPr>
              <a:t>cause/do damage to sb/</a:t>
            </a:r>
            <a:r>
              <a:rPr lang="en-US" altLang="zh-CN" sz="3200" b="1" u="sng" dirty="0" err="1">
                <a:solidFill>
                  <a:srgbClr val="FF0000"/>
                </a:solidFill>
                <a:latin typeface="Bell MT" panose="02020503060305020303" pitchFamily="18" charset="0"/>
              </a:rPr>
              <a:t>sth</a:t>
            </a:r>
            <a:r>
              <a:rPr lang="en-US" altLang="zh-CN" sz="3200" b="1" u="sng" dirty="0">
                <a:solidFill>
                  <a:srgbClr val="FF0000"/>
                </a:solidFill>
                <a:latin typeface="Bell MT" panose="02020503060305020303" pitchFamily="18" charset="0"/>
              </a:rPr>
              <a:t> </a:t>
            </a:r>
            <a:endParaRPr lang="en-US" altLang="zh-CN" sz="3200" b="1" u="sng" dirty="0">
              <a:solidFill>
                <a:srgbClr val="FF0000"/>
              </a:solidFill>
              <a:latin typeface="Bell MT" panose="02020503060305020303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destroy v. </a:t>
            </a:r>
            <a:r>
              <a:rPr lang="en-US" altLang="zh-CN" sz="2400" b="1" dirty="0">
                <a:latin typeface="Bell MT" panose="02020503060305020303" pitchFamily="18" charset="0"/>
              </a:rPr>
              <a:t>to damage something so badly that it no longer exists, works, etc.</a:t>
            </a:r>
            <a:endParaRPr lang="en-US" altLang="zh-CN" sz="2400" b="1" dirty="0">
              <a:latin typeface="Bell MT" panose="02020503060305020303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                           </a:t>
            </a:r>
            <a:r>
              <a:rPr lang="zh-CN" altLang="en-US" sz="28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摧毁；毁灭；破坏</a:t>
            </a:r>
            <a:endParaRPr lang="en-US" altLang="zh-CN" sz="2000" b="1" dirty="0">
              <a:solidFill>
                <a:srgbClr val="002060"/>
              </a:solidFill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destroy—destroy</a:t>
            </a:r>
            <a:r>
              <a:rPr lang="en-US" altLang="zh-CN" sz="2800" b="1" dirty="0">
                <a:solidFill>
                  <a:srgbClr val="FF0000"/>
                </a:solidFill>
                <a:latin typeface="Bell MT" panose="02020503060305020303" pitchFamily="18" charset="0"/>
              </a:rPr>
              <a:t>ed</a:t>
            </a:r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—destroy</a:t>
            </a:r>
            <a:r>
              <a:rPr lang="en-US" altLang="zh-CN" sz="2800" b="1" dirty="0">
                <a:solidFill>
                  <a:srgbClr val="FF0000"/>
                </a:solidFill>
                <a:latin typeface="Bell MT" panose="02020503060305020303" pitchFamily="18" charset="0"/>
              </a:rPr>
              <a:t>ed</a:t>
            </a:r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 </a:t>
            </a:r>
            <a:endParaRPr lang="zh-CN" altLang="en-US" sz="28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77687" y="149087"/>
            <a:ext cx="7841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2. 500,000 were </a:t>
            </a:r>
            <a:r>
              <a:rPr lang="en-US" altLang="zh-CN" sz="2800" b="1" dirty="0">
                <a:solidFill>
                  <a:srgbClr val="FF0000"/>
                </a:solidFill>
                <a:latin typeface="Bell MT" panose="02020503060305020303" pitchFamily="18" charset="0"/>
              </a:rPr>
              <a:t>affected</a:t>
            </a:r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. </a:t>
            </a:r>
            <a:endParaRPr lang="zh-CN" altLang="en-US" sz="28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16834" y="771698"/>
            <a:ext cx="11111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Bell MT" panose="02020503060305020303" pitchFamily="18" charset="0"/>
              </a:rPr>
              <a:t> 1) produce a change in somebody/something </a:t>
            </a:r>
            <a:r>
              <a:rPr lang="zh-CN" altLang="en-US" sz="2800" b="1" dirty="0">
                <a:latin typeface="Bell MT" panose="02020503060305020303" pitchFamily="18" charset="0"/>
              </a:rPr>
              <a:t>影响</a:t>
            </a:r>
            <a:endParaRPr lang="zh-CN" altLang="en-US" sz="2800" b="1" dirty="0">
              <a:latin typeface="Bell MT" panose="02020503060305020303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16834" y="1294918"/>
            <a:ext cx="10346634" cy="2617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该国南方旱情最严重。</a:t>
            </a:r>
            <a:endParaRPr lang="en-US" altLang="zh-CN" sz="28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The south of the country was worst </a:t>
            </a:r>
            <a:r>
              <a:rPr lang="en-US" altLang="zh-CN" sz="2800" b="1" dirty="0">
                <a:solidFill>
                  <a:srgbClr val="FF0000"/>
                </a:solidFill>
                <a:latin typeface="Bell MT" panose="02020503060305020303" pitchFamily="18" charset="0"/>
              </a:rPr>
              <a:t>affected</a:t>
            </a:r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 by the drought.</a:t>
            </a:r>
            <a:endParaRPr lang="en-US" altLang="zh-CN" sz="28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你的意见不会影响我的决定。</a:t>
            </a:r>
            <a:endParaRPr lang="zh-CN" altLang="en-US" sz="28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Your opinion will not </a:t>
            </a:r>
            <a:r>
              <a:rPr lang="en-US" altLang="zh-CN" sz="2800" b="1" dirty="0">
                <a:solidFill>
                  <a:srgbClr val="FF0000"/>
                </a:solidFill>
                <a:latin typeface="Bell MT" panose="02020503060305020303" pitchFamily="18" charset="0"/>
              </a:rPr>
              <a:t>affect</a:t>
            </a:r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 my decision.</a:t>
            </a:r>
            <a:endParaRPr lang="zh-CN" altLang="en-US" sz="28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31537" y="4264001"/>
            <a:ext cx="119037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Your opinion will not  ________ ________ ________ ________  my decision.</a:t>
            </a:r>
            <a:endParaRPr lang="en-US" altLang="zh-CN" sz="28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endParaRPr lang="zh-CN" altLang="en-US" sz="2800" dirty="0"/>
          </a:p>
        </p:txBody>
      </p:sp>
      <p:sp>
        <p:nvSpPr>
          <p:cNvPr id="8" name="文本框 7"/>
          <p:cNvSpPr txBox="1"/>
          <p:nvPr/>
        </p:nvSpPr>
        <p:spPr>
          <a:xfrm>
            <a:off x="4053810" y="4174232"/>
            <a:ext cx="5893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Bell MT" panose="02020503060305020303" pitchFamily="18" charset="0"/>
              </a:rPr>
              <a:t>have             an         effect       on </a:t>
            </a:r>
            <a:endParaRPr lang="zh-CN" altLang="en-US" sz="2800" b="1" dirty="0">
              <a:solidFill>
                <a:srgbClr val="FF0000"/>
              </a:solidFill>
              <a:latin typeface="Bell MT" panose="020205030603050203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 build="p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63090" y="450494"/>
            <a:ext cx="12003157" cy="114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2) [often passive] affect somebody/something (of a disease</a:t>
            </a:r>
            <a:r>
              <a:rPr lang="zh-CN" altLang="en-US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疾病</a:t>
            </a:r>
            <a:r>
              <a:rPr lang="en-US" altLang="zh-CN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) </a:t>
            </a:r>
            <a:endParaRPr lang="en-US" altLang="zh-CN" sz="24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   to attack somebody or a part of the body; to make somebody become ill</a:t>
            </a:r>
            <a:r>
              <a:rPr lang="zh-CN" altLang="en-US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侵袭；使感染</a:t>
            </a:r>
            <a:endParaRPr lang="zh-CN" altLang="en-US" sz="24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425421" y="1704737"/>
            <a:ext cx="3981074" cy="95410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Bell MT" panose="02020503060305020303" pitchFamily="18" charset="0"/>
              </a:rPr>
              <a:t> affected people </a:t>
            </a:r>
            <a:r>
              <a:rPr lang="zh-CN" altLang="en-US" sz="2800" b="1" dirty="0">
                <a:solidFill>
                  <a:schemeClr val="bg1"/>
                </a:solidFill>
                <a:latin typeface="Bell MT" panose="02020503060305020303" pitchFamily="18" charset="0"/>
              </a:rPr>
              <a:t>患者</a:t>
            </a:r>
            <a:r>
              <a:rPr lang="en-US" altLang="zh-CN" sz="2800" b="1" dirty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  <a:endParaRPr lang="en-US" altLang="zh-CN" sz="2800" b="1" dirty="0">
              <a:solidFill>
                <a:schemeClr val="bg1"/>
              </a:solidFill>
              <a:latin typeface="Bell MT" panose="02020503060305020303" pitchFamily="18" charset="0"/>
            </a:endParaRPr>
          </a:p>
          <a:p>
            <a:r>
              <a:rPr lang="en-US" altLang="zh-CN" sz="2800" b="1" dirty="0">
                <a:solidFill>
                  <a:schemeClr val="bg1"/>
                </a:solidFill>
                <a:latin typeface="Bell MT" panose="02020503060305020303" pitchFamily="18" charset="0"/>
              </a:rPr>
              <a:t> affected area  </a:t>
            </a:r>
            <a:r>
              <a:rPr lang="zh-CN" altLang="en-US" sz="2800" b="1" dirty="0">
                <a:solidFill>
                  <a:schemeClr val="bg1"/>
                </a:solidFill>
                <a:latin typeface="Bell MT" panose="02020503060305020303" pitchFamily="18" charset="0"/>
              </a:rPr>
              <a:t>患处</a:t>
            </a:r>
            <a:endParaRPr lang="zh-CN" altLang="en-US" sz="2800" b="1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63090" y="3224248"/>
            <a:ext cx="11509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3</a:t>
            </a:r>
            <a:r>
              <a:rPr lang="zh-CN" altLang="en-US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） </a:t>
            </a:r>
            <a:r>
              <a:rPr lang="en-US" altLang="zh-CN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to make somebody feel very sad, sorry, etc. about somebody/something</a:t>
            </a:r>
            <a:endParaRPr lang="en-US" altLang="zh-CN" sz="24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r>
              <a:rPr lang="zh-CN" altLang="en-US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（感情上）深深打动；使悲伤（或怜悯等）</a:t>
            </a:r>
            <a:endParaRPr lang="zh-CN" altLang="en-US" sz="24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38451" y="4475177"/>
            <a:ext cx="10127974" cy="114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They were deeply </a:t>
            </a:r>
            <a:r>
              <a:rPr lang="en-US" altLang="zh-CN" sz="2400" b="1" dirty="0">
                <a:solidFill>
                  <a:srgbClr val="FF0000"/>
                </a:solidFill>
                <a:latin typeface="Bell MT" panose="02020503060305020303" pitchFamily="18" charset="0"/>
              </a:rPr>
              <a:t>affected</a:t>
            </a:r>
            <a:r>
              <a:rPr lang="en-US" altLang="zh-CN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 by the news of her death.</a:t>
            </a:r>
            <a:endParaRPr lang="en-US" altLang="zh-CN" sz="24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 </a:t>
            </a:r>
            <a:r>
              <a:rPr lang="zh-CN" altLang="en-US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她死亡的消息使他们唏嘘不已。</a:t>
            </a:r>
            <a:endParaRPr lang="zh-CN" altLang="en-US" sz="24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 build="p"/>
      <p:bldP spid="11" grpId="0"/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7d195523061f1c0" descr="e7d195523061f1c0cef09ac28eaae964ec9988a5cce77c8b8C1E4685C6E6B40CD7615480512384A61EE159C6FE0045D14B61E85D0A95589D558B81FFC809322ACC20DC2254D928200A3EA0841B8B1814961BE795024DFDEF45878460D5EEC04B3DB4C246007153409DEDE37CA726A66AF19B77CE744E11CADCFB09B3408DEC1F688348922E38CCEE" hidden="1"/>
          <p:cNvSpPr txBox="1"/>
          <p:nvPr/>
        </p:nvSpPr>
        <p:spPr>
          <a:xfrm>
            <a:off x="-355600" y="1803400"/>
            <a:ext cx="342658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e7d195523061f1c0cef09ac28eaae964ec9988a5cce77c8b8C1E4685C6E6B40CD7615480512384A61EE159C6FE0045D14B61E85D0A95589D558B81FFC809322ACC20DC2254D928200A3EA0841B8B1814961BE795024DFDEF45878460D5EEC04B3DB4C246007153409DEDE37CA726A66AF19B77CE744E11CADCFB09B3408DEC1F688348922E38CCEE</a:t>
            </a:r>
            <a:endParaRPr lang="zh-CN" altLang="en-US" sz="100">
              <a:cs typeface="+mn-ea"/>
              <a:sym typeface="+mn-lt"/>
            </a:endParaRPr>
          </a:p>
        </p:txBody>
      </p:sp>
      <p:sp>
        <p:nvSpPr>
          <p:cNvPr id="1835" name="矩形 1834"/>
          <p:cNvSpPr/>
          <p:nvPr/>
        </p:nvSpPr>
        <p:spPr>
          <a:xfrm>
            <a:off x="1328058" y="1146554"/>
            <a:ext cx="9696450" cy="4506376"/>
          </a:xfrm>
          <a:prstGeom prst="rect">
            <a:avLst/>
          </a:prstGeom>
          <a:noFill/>
          <a:ln w="190500">
            <a:solidFill>
              <a:srgbClr val="C4AC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8623" y="2398954"/>
            <a:ext cx="78243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rgbClr val="FF0000"/>
                </a:solidFill>
              </a:rPr>
              <a:t>Language study</a:t>
            </a:r>
            <a:endParaRPr lang="en-US" altLang="zh-CN" sz="6000" dirty="0">
              <a:solidFill>
                <a:srgbClr val="FF0000"/>
              </a:solidFill>
            </a:endParaRPr>
          </a:p>
          <a:p>
            <a:r>
              <a:rPr lang="en-US" altLang="zh-CN" sz="6000" dirty="0">
                <a:solidFill>
                  <a:srgbClr val="FF0000"/>
                </a:solidFill>
              </a:rPr>
              <a:t>          </a:t>
            </a:r>
            <a:r>
              <a:rPr lang="en-US" altLang="zh-CN" sz="3600" dirty="0">
                <a:solidFill>
                  <a:srgbClr val="002060"/>
                </a:solidFill>
              </a:rPr>
              <a:t>Reading and thinking  </a:t>
            </a:r>
            <a:endParaRPr lang="zh-CN" altLang="en-US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1746" y="212436"/>
            <a:ext cx="7028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Bell MT" panose="02020503060305020303" pitchFamily="18" charset="0"/>
              </a:rPr>
              <a:t>1. The night the earth didn’t sleep</a:t>
            </a:r>
            <a:endParaRPr lang="zh-CN" altLang="en-US" sz="32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27127" y="1043157"/>
            <a:ext cx="2683165" cy="95410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Bell MT" panose="02020503060305020303" pitchFamily="18" charset="0"/>
              </a:rPr>
              <a:t>Personification </a:t>
            </a:r>
            <a:endParaRPr lang="en-US" altLang="zh-CN" sz="2800" b="1" dirty="0">
              <a:solidFill>
                <a:schemeClr val="bg1"/>
              </a:solidFill>
              <a:latin typeface="Bell MT" panose="02020503060305020303" pitchFamily="18" charset="0"/>
            </a:endParaRPr>
          </a:p>
          <a:p>
            <a:r>
              <a:rPr lang="zh-CN" altLang="en-US" sz="2800" b="1" dirty="0">
                <a:solidFill>
                  <a:schemeClr val="bg1"/>
                </a:solidFill>
                <a:latin typeface="Bell MT" panose="02020503060305020303" pitchFamily="18" charset="0"/>
              </a:rPr>
              <a:t>拟人</a:t>
            </a:r>
            <a:endParaRPr lang="zh-CN" altLang="en-US" sz="2800" b="1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2780145" y="212436"/>
            <a:ext cx="1625600" cy="5847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9060873" y="89324"/>
            <a:ext cx="2447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Bell MT" panose="02020503060305020303" pitchFamily="18" charset="0"/>
              </a:rPr>
              <a:t>Literary device </a:t>
            </a:r>
            <a:endParaRPr lang="en-US" altLang="zh-CN" sz="2400" b="1" dirty="0">
              <a:solidFill>
                <a:srgbClr val="FF0000"/>
              </a:solidFill>
              <a:latin typeface="Bell MT" panose="02020503060305020303" pitchFamily="18" charset="0"/>
            </a:endParaRPr>
          </a:p>
          <a:p>
            <a:r>
              <a:rPr lang="en-US" altLang="zh-CN" sz="2400" b="1" dirty="0">
                <a:solidFill>
                  <a:srgbClr val="FF0000"/>
                </a:solidFill>
                <a:latin typeface="Bell MT" panose="02020503060305020303" pitchFamily="18" charset="0"/>
              </a:rPr>
              <a:t>  </a:t>
            </a:r>
            <a:r>
              <a:rPr lang="zh-CN" altLang="en-US" sz="2400" b="1" dirty="0">
                <a:solidFill>
                  <a:srgbClr val="FF0000"/>
                </a:solidFill>
                <a:latin typeface="Bell MT" panose="02020503060305020303" pitchFamily="18" charset="0"/>
              </a:rPr>
              <a:t>文学手段</a:t>
            </a:r>
            <a:endParaRPr lang="zh-CN" altLang="en-US" sz="2400" b="1" dirty="0">
              <a:solidFill>
                <a:srgbClr val="FF0000"/>
              </a:solidFill>
              <a:latin typeface="Bell MT" panose="02020503060305020303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5565" y="1043433"/>
            <a:ext cx="6899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</a:rPr>
              <a:t>Slowly, the city began to breathe again.  </a:t>
            </a:r>
            <a:endParaRPr lang="zh-CN" altLang="en-US" sz="28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5491018" y="212436"/>
            <a:ext cx="1159164" cy="5847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1584036" y="1043157"/>
            <a:ext cx="1196109" cy="5847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4271818" y="1086822"/>
            <a:ext cx="1288473" cy="5847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888020" y="932273"/>
            <a:ext cx="2105890" cy="954107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Bell MT" panose="02020503060305020303" pitchFamily="18" charset="0"/>
              </a:rPr>
              <a:t>form a vivid image </a:t>
            </a:r>
            <a:endParaRPr lang="zh-CN" altLang="en-US" sz="2800" b="1" dirty="0">
              <a:latin typeface="Bell MT" panose="02020503060305020303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6257" y="2267527"/>
            <a:ext cx="74260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Bell MT" panose="02020503060305020303" pitchFamily="18" charset="0"/>
              </a:rPr>
              <a:t>2. For several days, the water in the village wells rose and fell, rose and fell. </a:t>
            </a:r>
            <a:endParaRPr lang="zh-CN" altLang="en-US" sz="32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558473" y="3343564"/>
            <a:ext cx="2161309" cy="1181"/>
          </a:xfrm>
          <a:prstGeom prst="line">
            <a:avLst/>
          </a:prstGeom>
          <a:ln w="381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5033819" y="3342383"/>
            <a:ext cx="2161309" cy="1181"/>
          </a:xfrm>
          <a:prstGeom prst="line">
            <a:avLst/>
          </a:prstGeom>
          <a:ln w="381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9688945" y="2267527"/>
            <a:ext cx="2336802" cy="95410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Bell MT" panose="02020503060305020303" pitchFamily="18" charset="0"/>
              </a:rPr>
              <a:t>Repetition </a:t>
            </a:r>
            <a:endParaRPr lang="en-US" altLang="zh-CN" sz="2800" b="1" dirty="0">
              <a:solidFill>
                <a:schemeClr val="bg1"/>
              </a:solidFill>
              <a:latin typeface="Bell MT" panose="02020503060305020303" pitchFamily="18" charset="0"/>
            </a:endParaRPr>
          </a:p>
          <a:p>
            <a:r>
              <a:rPr lang="zh-CN" altLang="en-US" sz="2800" b="1" dirty="0">
                <a:solidFill>
                  <a:schemeClr val="bg1"/>
                </a:solidFill>
                <a:latin typeface="Bell MT" panose="02020503060305020303" pitchFamily="18" charset="0"/>
              </a:rPr>
              <a:t>重复</a:t>
            </a:r>
            <a:endParaRPr lang="zh-CN" altLang="en-US" sz="2800" b="1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249393" y="2221084"/>
            <a:ext cx="2236352" cy="138499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Bell MT" panose="02020503060305020303" pitchFamily="18" charset="0"/>
              </a:rPr>
              <a:t>make a deeper impression </a:t>
            </a:r>
            <a:endParaRPr lang="zh-CN" altLang="en-US" sz="2800" b="1" dirty="0">
              <a:latin typeface="Bell MT" panose="02020503060305020303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41746" y="3940675"/>
            <a:ext cx="70196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Bell MT" panose="02020503060305020303" pitchFamily="18" charset="0"/>
              </a:rPr>
              <a:t>3. It seemed as if the world were coming to an end! </a:t>
            </a:r>
            <a:endParaRPr lang="zh-CN" altLang="en-US" sz="32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573490" y="3940675"/>
            <a:ext cx="2336802" cy="95410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Bell MT" panose="02020503060305020303" pitchFamily="18" charset="0"/>
              </a:rPr>
              <a:t>Exaggeration </a:t>
            </a:r>
            <a:endParaRPr lang="en-US" altLang="zh-CN" sz="2800" b="1" dirty="0">
              <a:solidFill>
                <a:schemeClr val="bg1"/>
              </a:solidFill>
              <a:latin typeface="Bell MT" panose="02020503060305020303" pitchFamily="18" charset="0"/>
            </a:endParaRPr>
          </a:p>
          <a:p>
            <a:r>
              <a:rPr lang="en-US" altLang="zh-CN" sz="2800" b="1" dirty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  <a:r>
              <a:rPr lang="zh-CN" altLang="en-US" sz="2800" b="1" dirty="0">
                <a:solidFill>
                  <a:schemeClr val="bg1"/>
                </a:solidFill>
                <a:latin typeface="Bell MT" panose="02020503060305020303" pitchFamily="18" charset="0"/>
              </a:rPr>
              <a:t>夸张</a:t>
            </a:r>
            <a:endParaRPr lang="zh-CN" altLang="en-US" sz="2800" b="1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069283" y="3829899"/>
            <a:ext cx="2236352" cy="954107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Bell MT" panose="02020503060305020303" pitchFamily="18" charset="0"/>
              </a:rPr>
              <a:t>It was not real!</a:t>
            </a:r>
            <a:endParaRPr lang="zh-CN" altLang="en-US" sz="2800" b="1" dirty="0">
              <a:latin typeface="Bell MT" panose="02020503060305020303" pitchFamily="18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95565" y="5128669"/>
            <a:ext cx="70196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Bell MT" panose="02020503060305020303" pitchFamily="18" charset="0"/>
              </a:rPr>
              <a:t>4. Bricks covered the ground like red autumn leaves, but no wind could blow them </a:t>
            </a:r>
            <a:r>
              <a:rPr lang="en-US" altLang="zh-CN" sz="3200" b="1" dirty="0" err="1">
                <a:solidFill>
                  <a:srgbClr val="002060"/>
                </a:solidFill>
                <a:latin typeface="Bell MT" panose="02020503060305020303" pitchFamily="18" charset="0"/>
              </a:rPr>
              <a:t>awy</a:t>
            </a:r>
            <a:r>
              <a:rPr lang="en-US" altLang="zh-CN" sz="3200" b="1" dirty="0">
                <a:solidFill>
                  <a:srgbClr val="002060"/>
                </a:solidFill>
                <a:latin typeface="Bell MT" panose="02020503060305020303" pitchFamily="18" charset="0"/>
              </a:rPr>
              <a:t>. </a:t>
            </a:r>
            <a:endParaRPr lang="zh-CN" altLang="en-US" sz="32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2655454" y="4019296"/>
            <a:ext cx="872837" cy="5847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圆角矩形 23"/>
          <p:cNvSpPr/>
          <p:nvPr/>
        </p:nvSpPr>
        <p:spPr>
          <a:xfrm>
            <a:off x="5500254" y="5127488"/>
            <a:ext cx="780473" cy="5847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9688945" y="5165045"/>
            <a:ext cx="2336802" cy="95410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Bell MT" panose="02020503060305020303" pitchFamily="18" charset="0"/>
              </a:rPr>
              <a:t>Similes </a:t>
            </a:r>
            <a:endParaRPr lang="en-US" altLang="zh-CN" sz="2800" b="1" dirty="0">
              <a:solidFill>
                <a:schemeClr val="bg1"/>
              </a:solidFill>
              <a:latin typeface="Bell MT" panose="02020503060305020303" pitchFamily="18" charset="0"/>
            </a:endParaRPr>
          </a:p>
          <a:p>
            <a:r>
              <a:rPr lang="en-US" altLang="zh-CN" sz="2800" b="1" dirty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  <a:r>
              <a:rPr lang="zh-CN" altLang="en-US" sz="2800" b="1" dirty="0">
                <a:solidFill>
                  <a:schemeClr val="bg1"/>
                </a:solidFill>
                <a:latin typeface="Bell MT" panose="02020503060305020303" pitchFamily="18" charset="0"/>
              </a:rPr>
              <a:t>明喻</a:t>
            </a:r>
            <a:endParaRPr lang="zh-CN" altLang="en-US" sz="2800" b="1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195128" y="5269160"/>
            <a:ext cx="2236352" cy="954107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Bell MT" panose="02020503060305020303" pitchFamily="18" charset="0"/>
              </a:rPr>
              <a:t>Create a vivid image</a:t>
            </a:r>
            <a:endParaRPr lang="zh-CN" altLang="en-US" sz="2800" b="1" dirty="0">
              <a:latin typeface="Bell MT" panose="02020503060305020303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  <p:bldP spid="12" grpId="0"/>
      <p:bldP spid="17" grpId="0" animBg="1"/>
      <p:bldP spid="18" grpId="0" animBg="1"/>
      <p:bldP spid="19" grpId="0"/>
      <p:bldP spid="20" grpId="0" animBg="1"/>
      <p:bldP spid="21" grpId="0" animBg="1"/>
      <p:bldP spid="22" grpId="0"/>
      <p:bldP spid="23" grpId="0" animBg="1"/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874982" y="93899"/>
            <a:ext cx="7693891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u="sng" dirty="0">
                <a:solidFill>
                  <a:schemeClr val="bg1"/>
                </a:solidFill>
                <a:latin typeface="Bell MT" panose="02020503060305020303" pitchFamily="18" charset="0"/>
              </a:rPr>
              <a:t>Understanding difficult/important  sentences </a:t>
            </a:r>
            <a:endParaRPr lang="zh-CN" altLang="en-US" sz="2800" b="1" u="sng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65545" y="641759"/>
            <a:ext cx="11600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Bell MT" panose="02020503060305020303" pitchFamily="18" charset="0"/>
              </a:rPr>
              <a:t>1. </a:t>
            </a:r>
            <a:r>
              <a:rPr lang="en-US" altLang="zh-CN" sz="3200" b="1" dirty="0">
                <a:solidFill>
                  <a:srgbClr val="FF0000"/>
                </a:solidFill>
                <a:latin typeface="Bell MT" panose="02020503060305020303" pitchFamily="18" charset="0"/>
              </a:rPr>
              <a:t>It seemed as if </a:t>
            </a:r>
            <a:r>
              <a:rPr lang="en-US" altLang="zh-CN" sz="3200" b="1" dirty="0">
                <a:solidFill>
                  <a:srgbClr val="002060"/>
                </a:solidFill>
                <a:latin typeface="Bell MT" panose="02020503060305020303" pitchFamily="18" charset="0"/>
              </a:rPr>
              <a:t>the world </a:t>
            </a:r>
            <a:r>
              <a:rPr lang="en-US" altLang="zh-CN" sz="3200" b="1" dirty="0">
                <a:solidFill>
                  <a:srgbClr val="FF0000"/>
                </a:solidFill>
                <a:latin typeface="Bell MT" panose="02020503060305020303" pitchFamily="18" charset="0"/>
              </a:rPr>
              <a:t>were</a:t>
            </a:r>
            <a:r>
              <a:rPr lang="en-US" altLang="zh-CN" sz="3200" b="1" dirty="0">
                <a:solidFill>
                  <a:srgbClr val="002060"/>
                </a:solidFill>
                <a:latin typeface="Bell MT" panose="02020503060305020303" pitchFamily="18" charset="0"/>
              </a:rPr>
              <a:t> coming to an end!</a:t>
            </a:r>
            <a:endParaRPr lang="zh-CN" altLang="en-US" sz="32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69454" y="1337371"/>
            <a:ext cx="10353963" cy="58477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Bell MT" panose="02020503060305020303" pitchFamily="18" charset="0"/>
              </a:rPr>
              <a:t>It seemed as if…were…</a:t>
            </a:r>
            <a:r>
              <a:rPr lang="zh-CN" altLang="en-US" sz="3200" b="1" dirty="0">
                <a:solidFill>
                  <a:srgbClr val="002060"/>
                </a:solidFill>
                <a:latin typeface="Bell MT" panose="02020503060305020303" pitchFamily="18" charset="0"/>
              </a:rPr>
              <a:t>虚拟语气， 说明不真实的情况</a:t>
            </a:r>
            <a:endParaRPr lang="zh-CN" altLang="en-US" sz="32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9454" y="2123889"/>
            <a:ext cx="5735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Bell MT" panose="02020503060305020303" pitchFamily="18" charset="0"/>
              </a:rPr>
              <a:t>It seems as if it </a:t>
            </a:r>
            <a:r>
              <a:rPr lang="en-US" altLang="zh-CN" sz="3200" b="1" dirty="0">
                <a:solidFill>
                  <a:srgbClr val="FF0000"/>
                </a:solidFill>
                <a:latin typeface="Bell MT" panose="02020503060305020303" pitchFamily="18" charset="0"/>
              </a:rPr>
              <a:t>were</a:t>
            </a:r>
            <a:r>
              <a:rPr lang="en-US" altLang="zh-CN" sz="3200" b="1" dirty="0">
                <a:solidFill>
                  <a:srgbClr val="002060"/>
                </a:solidFill>
                <a:latin typeface="Bell MT" panose="02020503060305020303" pitchFamily="18" charset="0"/>
              </a:rPr>
              <a:t> spring.</a:t>
            </a:r>
            <a:endParaRPr lang="zh-CN" altLang="en-US" sz="32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69454" y="2773503"/>
            <a:ext cx="10714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Bell MT" panose="02020503060305020303" pitchFamily="18" charset="0"/>
              </a:rPr>
              <a:t>It seems </a:t>
            </a:r>
            <a:r>
              <a:rPr lang="en-US" altLang="zh-CN" sz="2800" b="1" dirty="0">
                <a:solidFill>
                  <a:srgbClr val="FF0000"/>
                </a:solidFill>
                <a:latin typeface="Bell MT" panose="02020503060305020303" pitchFamily="18" charset="0"/>
              </a:rPr>
              <a:t>as if </a:t>
            </a:r>
            <a:r>
              <a:rPr lang="en-US" altLang="zh-CN" sz="2800" b="1" dirty="0">
                <a:latin typeface="Bell MT" panose="02020503060305020303" pitchFamily="18" charset="0"/>
              </a:rPr>
              <a:t>our team </a:t>
            </a:r>
            <a:r>
              <a:rPr lang="en-US" altLang="zh-CN" sz="2800" b="1" dirty="0">
                <a:solidFill>
                  <a:srgbClr val="FF0000"/>
                </a:solidFill>
                <a:latin typeface="Bell MT" panose="02020503060305020303" pitchFamily="18" charset="0"/>
              </a:rPr>
              <a:t>is</a:t>
            </a:r>
            <a:r>
              <a:rPr lang="en-US" altLang="zh-CN" sz="2800" b="1" dirty="0">
                <a:latin typeface="Bell MT" panose="02020503060305020303" pitchFamily="18" charset="0"/>
              </a:rPr>
              <a:t> going to rain. </a:t>
            </a:r>
            <a:endParaRPr lang="zh-CN" altLang="en-US" sz="2800" b="1" dirty="0">
              <a:latin typeface="Bell MT" panose="02020503060305020303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60276" y="3409414"/>
            <a:ext cx="11864109" cy="58477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Bell MT" panose="02020503060305020303" pitchFamily="18" charset="0"/>
              </a:rPr>
              <a:t>It seems as if…is/are…</a:t>
            </a:r>
            <a:r>
              <a:rPr lang="zh-CN" altLang="en-US" sz="3200" b="1" dirty="0">
                <a:solidFill>
                  <a:srgbClr val="002060"/>
                </a:solidFill>
                <a:latin typeface="Bell MT" panose="02020503060305020303" pitchFamily="18" charset="0"/>
              </a:rPr>
              <a:t>陈述语气， 说明很有可能是真实的情况</a:t>
            </a:r>
            <a:endParaRPr lang="zh-CN" altLang="en-US" sz="32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999017" y="2057079"/>
            <a:ext cx="4539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Bell MT" panose="02020503060305020303" pitchFamily="18" charset="0"/>
              </a:rPr>
              <a:t>The fact is: It is winter.</a:t>
            </a:r>
            <a:endParaRPr lang="zh-CN" altLang="en-US" sz="32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575635" y="178406"/>
            <a:ext cx="1422400" cy="52322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Bell MT" panose="02020503060305020303" pitchFamily="18" charset="0"/>
              </a:rPr>
              <a:t>Para 2</a:t>
            </a:r>
            <a:endParaRPr lang="zh-CN" altLang="en-US" sz="2800" b="1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9454" y="3994189"/>
            <a:ext cx="84051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Bell MT" panose="02020503060305020303" pitchFamily="18" charset="0"/>
              </a:rPr>
              <a:t>as if=as though  </a:t>
            </a:r>
            <a:r>
              <a:rPr lang="zh-CN" altLang="en-US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似乎，好像 </a:t>
            </a:r>
            <a:endParaRPr lang="en-US" altLang="zh-CN" sz="24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r>
              <a:rPr lang="zh-CN" altLang="en-US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所引导的从句中可以是虚拟语气，也可以是陈述语气</a:t>
            </a:r>
            <a:r>
              <a:rPr lang="en-US" altLang="zh-CN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 </a:t>
            </a:r>
            <a:endParaRPr lang="zh-CN" altLang="en-US" sz="24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2472" y="4997070"/>
            <a:ext cx="8405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1) The boy speaks English as though he </a:t>
            </a:r>
            <a:r>
              <a:rPr lang="en-US" altLang="zh-CN" sz="2400" b="1" dirty="0">
                <a:solidFill>
                  <a:srgbClr val="FF0000"/>
                </a:solidFill>
                <a:latin typeface="Bell MT" panose="02020503060305020303" pitchFamily="18" charset="0"/>
              </a:rPr>
              <a:t>were</a:t>
            </a:r>
            <a:r>
              <a:rPr lang="en-US" altLang="zh-CN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 from Britain. </a:t>
            </a:r>
            <a:endParaRPr lang="zh-CN" altLang="en-US" sz="24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68853" y="4373880"/>
            <a:ext cx="3725515" cy="120032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The boy is not an Englishman, but he speaks good English. </a:t>
            </a:r>
            <a:endParaRPr lang="zh-CN" altLang="en-US" sz="24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0217" y="5853815"/>
            <a:ext cx="8405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2) The boy speaks English as though he </a:t>
            </a:r>
            <a:r>
              <a:rPr lang="en-US" altLang="zh-CN" sz="2400" b="1" dirty="0">
                <a:solidFill>
                  <a:srgbClr val="FF0000"/>
                </a:solidFill>
                <a:latin typeface="Bell MT" panose="02020503060305020303" pitchFamily="18" charset="0"/>
              </a:rPr>
              <a:t>is</a:t>
            </a:r>
            <a:r>
              <a:rPr lang="en-US" altLang="zh-CN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 from Britain.</a:t>
            </a:r>
            <a:endParaRPr lang="zh-CN" altLang="en-US" sz="24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68853" y="5622983"/>
            <a:ext cx="3778868" cy="120032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Probably he is from Britain according to his dialect. </a:t>
            </a:r>
            <a:endParaRPr lang="zh-CN" altLang="en-US" sz="24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9" grpId="0" animBg="1"/>
      <p:bldP spid="11" grpId="0"/>
      <p:bldP spid="2" grpId="0" build="p"/>
      <p:bldP spid="17" grpId="0" build="p"/>
      <p:bldP spid="18" grpId="0" animBg="1" build="p"/>
      <p:bldP spid="19" grpId="0" build="p"/>
      <p:bldP spid="20" grpId="0" animBg="1" build="p"/>
    </p:bldLst>
  </p:timing>
</p:sld>
</file>

<file path=ppt/tags/tag1.xml><?xml version="1.0" encoding="utf-8"?>
<p:tagLst xmlns:p="http://schemas.openxmlformats.org/presentationml/2006/main">
  <p:tag name="AS_UNIQUEID" val="100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01-蓝色方案2">
    <a:dk1>
      <a:srgbClr val="000000"/>
    </a:dk1>
    <a:lt1>
      <a:srgbClr val="FFFFFF"/>
    </a:lt1>
    <a:dk2>
      <a:srgbClr val="262626"/>
    </a:dk2>
    <a:lt2>
      <a:srgbClr val="F8F8F8"/>
    </a:lt2>
    <a:accent1>
      <a:srgbClr val="0089D2"/>
    </a:accent1>
    <a:accent2>
      <a:srgbClr val="039BE6"/>
    </a:accent2>
    <a:accent3>
      <a:srgbClr val="00A7F3"/>
    </a:accent3>
    <a:accent4>
      <a:srgbClr val="28B5F4"/>
    </a:accent4>
    <a:accent5>
      <a:srgbClr val="4FC2F9"/>
    </a:accent5>
    <a:accent6>
      <a:srgbClr val="80D5F9"/>
    </a:accent6>
    <a:hlink>
      <a:srgbClr val="0070C0"/>
    </a:hlink>
    <a:folHlink>
      <a:srgbClr val="0089D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11063</Words>
  <Application>WPS 演示</Application>
  <PresentationFormat>宽屏</PresentationFormat>
  <Paragraphs>452</Paragraphs>
  <Slides>32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54" baseType="lpstr">
      <vt:lpstr>Arial</vt:lpstr>
      <vt:lpstr>宋体</vt:lpstr>
      <vt:lpstr>Wingdings</vt:lpstr>
      <vt:lpstr>Chiller</vt:lpstr>
      <vt:lpstr>造字工房尚黑（非商用）常规体</vt:lpstr>
      <vt:lpstr>Times New Roman</vt:lpstr>
      <vt:lpstr>Bell MT</vt:lpstr>
      <vt:lpstr>华文宋体</vt:lpstr>
      <vt:lpstr>Bahnschrift</vt:lpstr>
      <vt:lpstr>Gabriola</vt:lpstr>
      <vt:lpstr>微软雅黑</vt:lpstr>
      <vt:lpstr>Arial Unicode MS</vt:lpstr>
      <vt:lpstr>Calibri Light</vt:lpstr>
      <vt:lpstr>Calibri</vt:lpstr>
      <vt:lpstr>Segoe UI</vt:lpstr>
      <vt:lpstr>华文行楷</vt:lpstr>
      <vt:lpstr>PMingLiU-ExtB</vt:lpstr>
      <vt:lpstr>HelveticaNeue</vt:lpstr>
      <vt:lpstr>华文新魏</vt:lpstr>
      <vt:lpstr>Segoe Print</vt:lpstr>
      <vt:lpstr>黑体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cuiliuran</dc:creator>
  <cp:lastModifiedBy>Administrator</cp:lastModifiedBy>
  <cp:revision>104</cp:revision>
  <dcterms:created xsi:type="dcterms:W3CDTF">2021-11-17T08:35:00Z</dcterms:created>
  <dcterms:modified xsi:type="dcterms:W3CDTF">2024-08-14T03:02:44Z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2052-11.8.2.7978</vt:lpwstr>
  </property>
</Properties>
</file>