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22"/>
  </p:handoutMasterIdLst>
  <p:sldIdLst>
    <p:sldId id="289" r:id="rId3"/>
    <p:sldId id="259" r:id="rId4"/>
    <p:sldId id="260" r:id="rId5"/>
    <p:sldId id="261" r:id="rId6"/>
    <p:sldId id="262" r:id="rId7"/>
    <p:sldId id="263" r:id="rId8"/>
    <p:sldId id="264" r:id="rId9"/>
    <p:sldId id="265" r:id="rId10"/>
    <p:sldId id="267" r:id="rId11"/>
    <p:sldId id="269" r:id="rId12"/>
    <p:sldId id="270" r:id="rId13"/>
    <p:sldId id="277" r:id="rId14"/>
    <p:sldId id="274" r:id="rId16"/>
    <p:sldId id="284" r:id="rId17"/>
    <p:sldId id="283" r:id="rId18"/>
    <p:sldId id="280" r:id="rId19"/>
    <p:sldId id="275" r:id="rId20"/>
    <p:sldId id="282" r:id="rId2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999BE"/>
    <a:srgbClr val="46376E"/>
    <a:srgbClr val="FA5D26"/>
    <a:srgbClr val="B2B2B2"/>
    <a:srgbClr val="D06E50"/>
    <a:srgbClr val="323232"/>
    <a:srgbClr val="CC3300"/>
    <a:srgbClr val="202020"/>
    <a:srgbClr val="CC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66" d="100"/>
          <a:sy n="66" d="100"/>
        </p:scale>
        <p:origin x="-108" y="-162"/>
      </p:cViewPr>
      <p:guideLst>
        <p:guide orient="horz" pos="2160"/>
        <p:guide pos="3849"/>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dirty="0" smtClean="0">
                <a:solidFill>
                  <a:srgbClr val="FF0000"/>
                </a:solidFill>
                <a:latin typeface="Times New Roman" panose="02020603050405020304" charset="0"/>
                <a:cs typeface="Times New Roman" panose="02020603050405020304" charset="0"/>
                <a:sym typeface="+mn-ea"/>
              </a:rPr>
              <a:t>several days ago, a man was drowning in the </a:t>
            </a:r>
            <a:r>
              <a:rPr lang="en-US" altLang="zh-CN" dirty="0" err="1" smtClean="0">
                <a:solidFill>
                  <a:srgbClr val="FF0000"/>
                </a:solidFill>
                <a:latin typeface="Times New Roman" panose="02020603050405020304" charset="0"/>
                <a:cs typeface="Times New Roman" panose="02020603050405020304" charset="0"/>
                <a:sym typeface="+mn-ea"/>
              </a:rPr>
              <a:t>Puyang</a:t>
            </a:r>
            <a:r>
              <a:rPr lang="en-US" altLang="zh-CN" dirty="0" smtClean="0">
                <a:solidFill>
                  <a:srgbClr val="FF0000"/>
                </a:solidFill>
                <a:latin typeface="Times New Roman" panose="02020603050405020304" charset="0"/>
                <a:cs typeface="Times New Roman" panose="02020603050405020304" charset="0"/>
                <a:sym typeface="+mn-ea"/>
              </a:rPr>
              <a:t> river. Seeing this, several strangers took off the clothes and jumped into the water without hesitation. Luckily the man was rescued.</a:t>
            </a:r>
            <a:endParaRPr lang="en-US" altLang="zh-CN" dirty="0" smtClean="0">
              <a:solidFill>
                <a:srgbClr val="FF0000"/>
              </a:solidFill>
              <a:latin typeface="Times New Roman" panose="02020603050405020304" charset="0"/>
              <a:cs typeface="Times New Roman" panose="02020603050405020304" charset="0"/>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7"/>
          <p:cNvSpPr>
            <a:spLocks noGrp="1"/>
          </p:cNvSpPr>
          <p:nvPr>
            <p:ph type="pic" sz="quarter" idx="10" hasCustomPrompt="1"/>
          </p:nvPr>
        </p:nvSpPr>
        <p:spPr>
          <a:xfrm>
            <a:off x="1511808" y="1524000"/>
            <a:ext cx="2328672" cy="3810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4" name="Picture Placeholder 7"/>
          <p:cNvSpPr>
            <a:spLocks noGrp="1"/>
          </p:cNvSpPr>
          <p:nvPr>
            <p:ph type="pic" sz="quarter" idx="11" hasCustomPrompt="1"/>
          </p:nvPr>
        </p:nvSpPr>
        <p:spPr>
          <a:xfrm>
            <a:off x="4931664" y="1524000"/>
            <a:ext cx="2328672" cy="3810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5" name="Picture Placeholder 7"/>
          <p:cNvSpPr>
            <a:spLocks noGrp="1"/>
          </p:cNvSpPr>
          <p:nvPr>
            <p:ph type="pic" sz="quarter" idx="12" hasCustomPrompt="1"/>
          </p:nvPr>
        </p:nvSpPr>
        <p:spPr>
          <a:xfrm>
            <a:off x="8351520" y="1524000"/>
            <a:ext cx="2328672" cy="3810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p:cNvSpPr/>
          <p:nvPr userDrawn="1"/>
        </p:nvSpPr>
        <p:spPr>
          <a:xfrm>
            <a:off x="11564828" y="6374395"/>
            <a:ext cx="370614" cy="261610"/>
          </a:xfrm>
          <a:prstGeom prst="rect">
            <a:avLst/>
          </a:prstGeom>
        </p:spPr>
        <p:txBody>
          <a:bodyPr wrap="none">
            <a:spAutoFit/>
          </a:bodyPr>
          <a:lstStyle/>
          <a:p>
            <a:fld id="{0C62BEC2-EEC9-43CB-889D-96305E03A13C}" type="slidenum">
              <a:rPr lang="en-US" sz="1100" b="1" smtClean="0">
                <a:latin typeface="微软雅黑" panose="020B0503020204020204" charset="-122"/>
                <a:ea typeface="微软雅黑" panose="020B0503020204020204" charset="-122"/>
                <a:cs typeface="微软雅黑" panose="020B0503020204020204" charset="-122"/>
              </a:rPr>
            </a:fld>
            <a:endParaRPr lang="en-US" sz="1100" b="1" dirty="0">
              <a:latin typeface="微软雅黑" panose="020B0503020204020204" charset="-122"/>
              <a:ea typeface="微软雅黑" panose="020B0503020204020204" charset="-122"/>
              <a:cs typeface="微软雅黑" panose="020B0503020204020204" charset="-122"/>
            </a:endParaRPr>
          </a:p>
        </p:txBody>
      </p:sp>
      <p:sp>
        <p:nvSpPr>
          <p:cNvPr id="14" name="Picture Placeholder 7"/>
          <p:cNvSpPr>
            <a:spLocks noGrp="1"/>
          </p:cNvSpPr>
          <p:nvPr>
            <p:ph type="pic" sz="quarter" idx="17" hasCustomPrompt="1"/>
          </p:nvPr>
        </p:nvSpPr>
        <p:spPr>
          <a:xfrm>
            <a:off x="0" y="0"/>
            <a:ext cx="6096000" cy="6858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9" name="Picture Placeholder 7"/>
          <p:cNvSpPr>
            <a:spLocks noGrp="1"/>
          </p:cNvSpPr>
          <p:nvPr>
            <p:ph type="pic" sz="quarter" idx="18" hasCustomPrompt="1"/>
          </p:nvPr>
        </p:nvSpPr>
        <p:spPr>
          <a:xfrm>
            <a:off x="6096000" y="0"/>
            <a:ext cx="6096000" cy="6858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4" name="Picture Placeholder 7"/>
          <p:cNvSpPr>
            <a:spLocks noGrp="1"/>
          </p:cNvSpPr>
          <p:nvPr>
            <p:ph type="pic" sz="quarter" idx="17" hasCustomPrompt="1"/>
          </p:nvPr>
        </p:nvSpPr>
        <p:spPr>
          <a:xfrm>
            <a:off x="509016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5" name="Picture Placeholder 7"/>
          <p:cNvSpPr>
            <a:spLocks noGrp="1"/>
          </p:cNvSpPr>
          <p:nvPr>
            <p:ph type="pic" sz="quarter" idx="18" hasCustomPrompt="1"/>
          </p:nvPr>
        </p:nvSpPr>
        <p:spPr>
          <a:xfrm>
            <a:off x="734568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7" name="Picture Placeholder 7"/>
          <p:cNvSpPr>
            <a:spLocks noGrp="1"/>
          </p:cNvSpPr>
          <p:nvPr>
            <p:ph type="pic" sz="quarter" idx="19" hasCustomPrompt="1"/>
          </p:nvPr>
        </p:nvSpPr>
        <p:spPr>
          <a:xfrm>
            <a:off x="960120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8" name="Picture Placeholder 7"/>
          <p:cNvSpPr>
            <a:spLocks noGrp="1"/>
          </p:cNvSpPr>
          <p:nvPr>
            <p:ph type="pic" sz="quarter" idx="20" hasCustomPrompt="1"/>
          </p:nvPr>
        </p:nvSpPr>
        <p:spPr>
          <a:xfrm>
            <a:off x="283464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10" name="Picture Placeholder 7"/>
          <p:cNvSpPr>
            <a:spLocks noGrp="1"/>
          </p:cNvSpPr>
          <p:nvPr>
            <p:ph type="pic" sz="quarter" idx="21" hasCustomPrompt="1"/>
          </p:nvPr>
        </p:nvSpPr>
        <p:spPr>
          <a:xfrm>
            <a:off x="57912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descr="C:\Users\Administrator\Desktop\水彩绘星系背景.jpg水彩绘星系背景"/>
          <p:cNvPicPr>
            <a:picLocks noChangeAspect="1"/>
          </p:cNvPicPr>
          <p:nvPr userDrawn="1"/>
        </p:nvPicPr>
        <p:blipFill>
          <a:blip r:embed="rId7"/>
          <a:srcRect t="16081" b="27643"/>
          <a:stretch>
            <a:fillRect/>
          </a:stretch>
        </p:blipFill>
        <p:spPr>
          <a:xfrm>
            <a:off x="0" y="-635"/>
            <a:ext cx="12196445" cy="6864350"/>
          </a:xfrm>
          <a:prstGeom prst="rect">
            <a:avLst/>
          </a:prstGeom>
        </p:spPr>
      </p:pic>
      <p:pic>
        <p:nvPicPr>
          <p:cNvPr id="12" name="图片 11" descr="水印"/>
          <p:cNvPicPr>
            <a:picLocks noChangeAspect="1"/>
          </p:cNvPicPr>
          <p:nvPr userDrawn="1"/>
        </p:nvPicPr>
        <p:blipFill>
          <a:blip r:embed="rId8"/>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4765" y="21590"/>
            <a:ext cx="12151995" cy="68230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47955" y="889000"/>
            <a:ext cx="11566525" cy="2676525"/>
          </a:xfrm>
          <a:prstGeom prst="rect">
            <a:avLst/>
          </a:prstGeom>
        </p:spPr>
        <p:txBody>
          <a:bodyPr wrap="square">
            <a:spAutoFit/>
          </a:bodyPr>
          <a:lstStyle/>
          <a:p>
            <a:pPr algn="just"/>
            <a:r>
              <a:rPr lang="en-US" altLang="zh-CN" sz="2800" b="1" dirty="0">
                <a:latin typeface="Times New Roman" panose="02020603050405020304" charset="0"/>
                <a:cs typeface="Times New Roman" panose="02020603050405020304" charset="0"/>
              </a:rPr>
              <a:t>_______________________________________. You cannot just stand by and do nothing. Luckily, Chen had learnt how to give first aid in school. Seeing Zhang choking, he remained calm and reacted immediately. Chen later said about the incident, “How could I justify sitting there and doing nothing? We are all humans and we all have a responsibility to look after one another’s welfare.”</a:t>
            </a:r>
            <a:endParaRPr lang="en-US" altLang="zh-CN" sz="2800" b="1" dirty="0">
              <a:latin typeface="Times New Roman" panose="02020603050405020304" charset="0"/>
              <a:cs typeface="Times New Roman" panose="02020603050405020304" charset="0"/>
            </a:endParaRPr>
          </a:p>
        </p:txBody>
      </p:sp>
      <p:sp>
        <p:nvSpPr>
          <p:cNvPr id="3" name="文本框 2"/>
          <p:cNvSpPr txBox="1"/>
          <p:nvPr/>
        </p:nvSpPr>
        <p:spPr>
          <a:xfrm>
            <a:off x="406400" y="3692525"/>
            <a:ext cx="535876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What does the quote mean?</a:t>
            </a:r>
            <a:endParaRPr lang="en-US" altLang="zh-CN"/>
          </a:p>
        </p:txBody>
      </p:sp>
      <p:sp>
        <p:nvSpPr>
          <p:cNvPr id="5" name="Rectangle 14"/>
          <p:cNvSpPr/>
          <p:nvPr/>
        </p:nvSpPr>
        <p:spPr>
          <a:xfrm>
            <a:off x="24765" y="21590"/>
            <a:ext cx="6410960" cy="621665"/>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endParaRPr lang="en-US" sz="4000" b="1" spc="6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765" y="59690"/>
            <a:ext cx="6496685" cy="521970"/>
          </a:xfrm>
          <a:prstGeom prst="rect">
            <a:avLst/>
          </a:prstGeom>
          <a:noFill/>
        </p:spPr>
        <p:txBody>
          <a:bodyPr wrap="square" rtlCol="0">
            <a:spAutoFit/>
          </a:bodyPr>
          <a:lstStyle/>
          <a:p>
            <a:r>
              <a:rPr lang="en-US" altLang="zh-CN" sz="2800" b="1" dirty="0">
                <a:solidFill>
                  <a:schemeClr val="bg1"/>
                </a:solidFill>
                <a:latin typeface="Times New Roman" panose="02020603050405020304" charset="0"/>
                <a:cs typeface="Times New Roman" panose="02020603050405020304" charset="0"/>
                <a:sym typeface="+mn-ea"/>
              </a:rPr>
              <a:t>Part3:comments on the choking incident</a:t>
            </a:r>
            <a:endParaRPr lang="en-US" altLang="zh-CN" sz="2800" b="1" dirty="0">
              <a:solidFill>
                <a:schemeClr val="bg1"/>
              </a:solidFill>
              <a:latin typeface="Times New Roman" panose="02020603050405020304" charset="0"/>
              <a:cs typeface="Times New Roman" panose="02020603050405020304" charset="0"/>
              <a:sym typeface="+mn-ea"/>
            </a:endParaRPr>
          </a:p>
        </p:txBody>
      </p:sp>
      <p:sp>
        <p:nvSpPr>
          <p:cNvPr id="6" name="文本框 5"/>
          <p:cNvSpPr txBox="1"/>
          <p:nvPr/>
        </p:nvSpPr>
        <p:spPr>
          <a:xfrm>
            <a:off x="407035" y="4555490"/>
            <a:ext cx="535876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What is the purpose of the quote?</a:t>
            </a:r>
            <a:endParaRPr lang="en-US" altLang="zh-CN"/>
          </a:p>
        </p:txBody>
      </p:sp>
      <p:sp>
        <p:nvSpPr>
          <p:cNvPr id="7" name="文本框 6"/>
          <p:cNvSpPr txBox="1"/>
          <p:nvPr/>
        </p:nvSpPr>
        <p:spPr>
          <a:xfrm>
            <a:off x="5944870" y="4555490"/>
            <a:ext cx="5735955" cy="1383665"/>
          </a:xfrm>
          <a:prstGeom prst="rect">
            <a:avLst/>
          </a:prstGeom>
          <a:noFill/>
        </p:spPr>
        <p:txBody>
          <a:bodyPr wrap="square" rtlCol="0">
            <a:spAutoFit/>
          </a:bodyPr>
          <a:lstStyle/>
          <a:p>
            <a:r>
              <a:rPr lang="en-US" altLang="zh-CN" sz="2800" b="1">
                <a:solidFill>
                  <a:srgbClr val="C00000"/>
                </a:solidFill>
              </a:rPr>
              <a:t>summarizes the story;</a:t>
            </a:r>
            <a:endParaRPr lang="en-US" altLang="zh-CN" sz="2800" b="1">
              <a:solidFill>
                <a:srgbClr val="C00000"/>
              </a:solidFill>
            </a:endParaRPr>
          </a:p>
          <a:p>
            <a:r>
              <a:rPr lang="en-US" altLang="zh-CN" sz="2800" b="1">
                <a:solidFill>
                  <a:srgbClr val="C00000"/>
                </a:solidFill>
              </a:rPr>
              <a:t>shows Chen's emotions and opinions;</a:t>
            </a:r>
            <a:endParaRPr lang="en-US" altLang="zh-CN" sz="2800" b="1">
              <a:solidFill>
                <a:srgbClr val="C00000"/>
              </a:solidFill>
            </a:endParaRPr>
          </a:p>
          <a:p>
            <a:r>
              <a:rPr lang="en-US" altLang="zh-CN" sz="2800" b="1">
                <a:solidFill>
                  <a:srgbClr val="C00000"/>
                </a:solidFill>
              </a:rPr>
              <a:t>gives unique insight into his character.</a:t>
            </a:r>
            <a:endParaRPr lang="en-US" altLang="zh-CN" sz="2800" b="1">
              <a:solidFill>
                <a:srgbClr val="C00000"/>
              </a:solidFill>
            </a:endParaRPr>
          </a:p>
        </p:txBody>
      </p:sp>
      <p:sp>
        <p:nvSpPr>
          <p:cNvPr id="9" name="文本框 8"/>
          <p:cNvSpPr txBox="1"/>
          <p:nvPr/>
        </p:nvSpPr>
        <p:spPr>
          <a:xfrm>
            <a:off x="299085" y="889000"/>
            <a:ext cx="6941185" cy="521970"/>
          </a:xfrm>
          <a:prstGeom prst="rect">
            <a:avLst/>
          </a:prstGeom>
          <a:solidFill>
            <a:srgbClr val="CC3300">
              <a:alpha val="65000"/>
            </a:srgbClr>
          </a:solidFill>
        </p:spPr>
        <p:txBody>
          <a:bodyPr wrap="square" rtlCol="0" anchor="t">
            <a:spAutoFit/>
          </a:bodyPr>
          <a:lstStyle/>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With choking victims, every minute counts</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15" name="直接连接符 14"/>
          <p:cNvCxnSpPr/>
          <p:nvPr/>
        </p:nvCxnSpPr>
        <p:spPr>
          <a:xfrm>
            <a:off x="4850130" y="2586990"/>
            <a:ext cx="6864350" cy="2921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51460" y="3059430"/>
            <a:ext cx="11429365" cy="1905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51460" y="3522345"/>
            <a:ext cx="3291840" cy="1397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541020" y="351155"/>
            <a:ext cx="346329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Thinking</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7" name="文本框 6"/>
          <p:cNvSpPr txBox="1"/>
          <p:nvPr/>
        </p:nvSpPr>
        <p:spPr>
          <a:xfrm>
            <a:off x="1105535" y="1225550"/>
            <a:ext cx="9645650" cy="645160"/>
          </a:xfrm>
          <a:prstGeom prst="rect">
            <a:avLst/>
          </a:prstGeom>
          <a:noFill/>
        </p:spPr>
        <p:txBody>
          <a:bodyPr wrap="square" rtlCol="0">
            <a:spAutoFit/>
          </a:bodyPr>
          <a:lstStyle/>
          <a:p>
            <a:r>
              <a:rPr lang="en-US" altLang="zh-CN" sz="3600" b="1">
                <a:solidFill>
                  <a:schemeClr val="tx1"/>
                </a:solidFill>
                <a:cs typeface="+mn-lt"/>
              </a:rPr>
              <a:t>Can you think of a proper title for the story?</a:t>
            </a:r>
            <a:endParaRPr lang="en-US" altLang="zh-CN" sz="3600" b="1">
              <a:solidFill>
                <a:schemeClr val="tx1"/>
              </a:solidFill>
              <a:cs typeface="+mn-lt"/>
            </a:endParaRPr>
          </a:p>
        </p:txBody>
      </p:sp>
      <p:sp>
        <p:nvSpPr>
          <p:cNvPr id="2" name="文本框 1"/>
          <p:cNvSpPr txBox="1"/>
          <p:nvPr/>
        </p:nvSpPr>
        <p:spPr>
          <a:xfrm>
            <a:off x="5320665" y="1870710"/>
            <a:ext cx="5187315" cy="953135"/>
          </a:xfrm>
          <a:prstGeom prst="rect">
            <a:avLst/>
          </a:prstGeom>
          <a:noFill/>
        </p:spPr>
        <p:txBody>
          <a:bodyPr wrap="square" rtlCol="0">
            <a:spAutoFit/>
          </a:bodyPr>
          <a:p>
            <a:r>
              <a:rPr lang="en-US" altLang="zh-CN" sz="2800" b="1">
                <a:solidFill>
                  <a:srgbClr val="C00000"/>
                </a:solidFill>
              </a:rPr>
              <a:t>show its topic or main idea</a:t>
            </a:r>
            <a:endParaRPr lang="en-US" altLang="zh-CN" sz="2800" b="1">
              <a:solidFill>
                <a:srgbClr val="C00000"/>
              </a:solidFill>
            </a:endParaRPr>
          </a:p>
          <a:p>
            <a:r>
              <a:rPr lang="en-US" altLang="zh-CN" sz="2800" b="1">
                <a:solidFill>
                  <a:srgbClr val="C00000"/>
                </a:solidFill>
              </a:rPr>
              <a:t>attract readers' attention</a:t>
            </a:r>
            <a:endParaRPr lang="en-US" altLang="zh-CN" sz="2800" b="1">
              <a:solidFill>
                <a:srgbClr val="C00000"/>
              </a:solidFill>
            </a:endParaRPr>
          </a:p>
        </p:txBody>
      </p:sp>
      <p:sp>
        <p:nvSpPr>
          <p:cNvPr id="3" name="对角圆角矩形 2"/>
          <p:cNvSpPr/>
          <p:nvPr/>
        </p:nvSpPr>
        <p:spPr>
          <a:xfrm>
            <a:off x="2626360" y="3253740"/>
            <a:ext cx="5934710" cy="1388110"/>
          </a:xfrm>
          <a:prstGeom prst="round2DiagRect">
            <a:avLst/>
          </a:prstGeom>
          <a:solidFill>
            <a:srgbClr val="A999BE"/>
          </a:solidFill>
          <a:ln>
            <a:solidFill>
              <a:schemeClr val="bg1"/>
            </a:solidFill>
          </a:ln>
          <a:effectLst>
            <a:softEdge rad="12700"/>
          </a:effectLst>
        </p:spPr>
        <p:style>
          <a:lnRef idx="2">
            <a:schemeClr val="accent5"/>
          </a:lnRef>
          <a:fillRef idx="1">
            <a:schemeClr val="lt1"/>
          </a:fillRef>
          <a:effectRef idx="0">
            <a:schemeClr val="accent5"/>
          </a:effectRef>
          <a:fontRef idx="minor">
            <a:schemeClr val="dk1"/>
          </a:fontRef>
        </p:style>
        <p:txBody>
          <a:bodyPr rtlCol="0" anchor="ctr"/>
          <a:p>
            <a:pPr algn="ctr"/>
            <a:r>
              <a:rPr lang="en-US" altLang="zh-CN" sz="3600" b="1">
                <a:solidFill>
                  <a:schemeClr val="bg1"/>
                </a:solidFill>
                <a:sym typeface="+mn-ea"/>
              </a:rPr>
              <a:t>The Heimlich Manoeuvre saved a life</a:t>
            </a:r>
            <a:endParaRPr lang="zh-CN" altLang="en-US" sz="36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微信图片_20220307091725"/>
          <p:cNvPicPr>
            <a:picLocks noChangeAspect="1"/>
          </p:cNvPicPr>
          <p:nvPr/>
        </p:nvPicPr>
        <p:blipFill>
          <a:blip r:embed="rId1"/>
          <a:srcRect t="9678" b="22736"/>
          <a:stretch>
            <a:fillRect/>
          </a:stretch>
        </p:blipFill>
        <p:spPr>
          <a:xfrm>
            <a:off x="5638165" y="33020"/>
            <a:ext cx="6548755" cy="6792595"/>
          </a:xfrm>
          <a:prstGeom prst="rect">
            <a:avLst/>
          </a:prstGeom>
        </p:spPr>
      </p:pic>
      <p:sp>
        <p:nvSpPr>
          <p:cNvPr id="3" name="文本框 2"/>
          <p:cNvSpPr txBox="1"/>
          <p:nvPr/>
        </p:nvSpPr>
        <p:spPr>
          <a:xfrm>
            <a:off x="298450" y="895350"/>
            <a:ext cx="5203190" cy="2861310"/>
          </a:xfrm>
          <a:prstGeom prst="rect">
            <a:avLst/>
          </a:prstGeom>
          <a:noFill/>
        </p:spPr>
        <p:txBody>
          <a:bodyPr wrap="square" rtlCol="0">
            <a:spAutoFit/>
          </a:bodyPr>
          <a:p>
            <a:r>
              <a:rPr lang="en-US" altLang="zh-CN" sz="3600" b="1" dirty="0">
                <a:solidFill>
                  <a:schemeClr val="tx1"/>
                </a:solidFill>
                <a:latin typeface="Times New Roman" panose="02020603050405020304" charset="0"/>
                <a:cs typeface="Times New Roman" panose="02020603050405020304" charset="0"/>
              </a:rPr>
              <a:t>   Suppose you were the reporter, w</a:t>
            </a:r>
            <a:r>
              <a:rPr lang="en-US" altLang="zh-CN" sz="3600" b="1" dirty="0" smtClean="0">
                <a:solidFill>
                  <a:schemeClr val="tx1"/>
                </a:solidFill>
                <a:latin typeface="Times New Roman" panose="02020603050405020304" charset="0"/>
                <a:cs typeface="Times New Roman" panose="02020603050405020304" charset="0"/>
              </a:rPr>
              <a:t>rite the story about providing first aid for </a:t>
            </a:r>
            <a:r>
              <a:rPr lang="en-US" altLang="zh-CN" sz="3600" b="1" dirty="0" smtClean="0">
                <a:solidFill>
                  <a:srgbClr val="FF0000"/>
                </a:solidFill>
                <a:latin typeface="Times New Roman" panose="02020603050405020304" charset="0"/>
                <a:cs typeface="Times New Roman" panose="02020603050405020304" charset="0"/>
              </a:rPr>
              <a:t>drowning</a:t>
            </a:r>
            <a:r>
              <a:rPr lang="en-US" altLang="zh-CN" sz="3600" b="1" dirty="0" smtClean="0">
                <a:solidFill>
                  <a:schemeClr val="tx1"/>
                </a:solidFill>
                <a:latin typeface="Times New Roman" panose="02020603050405020304" charset="0"/>
                <a:cs typeface="Times New Roman" panose="02020603050405020304" charset="0"/>
              </a:rPr>
              <a:t>. Use what you've learnt in this class. </a:t>
            </a:r>
            <a:endParaRPr lang="en-US" altLang="zh-CN" sz="3600" b="1" dirty="0">
              <a:solidFill>
                <a:schemeClr val="tx1"/>
              </a:solidFill>
              <a:latin typeface="Times New Roman" panose="02020603050405020304" charset="0"/>
              <a:cs typeface="Times New Roman" panose="02020603050405020304" charset="0"/>
            </a:endParaRPr>
          </a:p>
        </p:txBody>
      </p:sp>
      <p:sp>
        <p:nvSpPr>
          <p:cNvPr id="4" name="Rectangle 14"/>
          <p:cNvSpPr/>
          <p:nvPr/>
        </p:nvSpPr>
        <p:spPr>
          <a:xfrm>
            <a:off x="396240" y="248285"/>
            <a:ext cx="2885440" cy="768985"/>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p>
            <a:r>
              <a:rPr lang="en-US" sz="3200" b="1" spc="600" dirty="0" smtClean="0">
                <a:latin typeface="Broadway" panose="04040905080B02020502" charset="0"/>
                <a:ea typeface="微软雅黑" panose="020B0503020204020204" charset="-122"/>
                <a:cs typeface="Broadway" panose="04040905080B02020502" charset="0"/>
              </a:rPr>
              <a:t>Writing</a:t>
            </a:r>
            <a:endParaRPr lang="en-US" sz="3200" b="1" spc="600" dirty="0" smtClean="0">
              <a:latin typeface="Broadway" panose="04040905080B02020502" charset="0"/>
              <a:ea typeface="微软雅黑" panose="020B0503020204020204" charset="-122"/>
              <a:cs typeface="Broadway" panose="04040905080B0202050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3825" y="127000"/>
            <a:ext cx="11944350" cy="67087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241300" y="136525"/>
            <a:ext cx="268478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Writing</a:t>
            </a:r>
            <a:endParaRPr lang="en-US" sz="3200" b="1" spc="600" dirty="0" smtClean="0">
              <a:latin typeface="Broadway" panose="04040905080B02020502" charset="0"/>
              <a:ea typeface="微软雅黑" panose="020B0503020204020204" charset="-122"/>
              <a:cs typeface="Broadway" panose="04040905080B02020502" charset="0"/>
            </a:endParaRPr>
          </a:p>
        </p:txBody>
      </p:sp>
      <p:graphicFrame>
        <p:nvGraphicFramePr>
          <p:cNvPr id="3" name="表格 7"/>
          <p:cNvGraphicFramePr>
            <a:graphicFrameLocks noGrp="1"/>
          </p:cNvGraphicFramePr>
          <p:nvPr/>
        </p:nvGraphicFramePr>
        <p:xfrm>
          <a:off x="241300" y="949325"/>
          <a:ext cx="11652885" cy="5914390"/>
        </p:xfrm>
        <a:graphic>
          <a:graphicData uri="http://schemas.openxmlformats.org/drawingml/2006/table">
            <a:tbl>
              <a:tblPr firstRow="1" bandRow="1"/>
              <a:tblGrid>
                <a:gridCol w="2190115"/>
                <a:gridCol w="3569970"/>
                <a:gridCol w="5892800"/>
              </a:tblGrid>
              <a:tr h="60198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buClrTx/>
                        <a:buSzTx/>
                        <a:buFontTx/>
                      </a:pPr>
                      <a:r>
                        <a:rPr lang="en-US" altLang="zh-CN" sz="2800" b="1">
                          <a:latin typeface="Times New Roman" panose="02020603050405020304" charset="0"/>
                          <a:ea typeface="华文楷体" panose="02010600040101010101" pitchFamily="2" charset="-122"/>
                          <a:cs typeface="Times New Roman" panose="02020603050405020304" charset="0"/>
                        </a:rPr>
                        <a:t>Structure</a:t>
                      </a:r>
                      <a:endParaRPr lang="en-US" altLang="zh-CN" sz="2800" b="1">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Questions </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useful expressions</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65278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 1 set-up </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2694305">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endParaRPr lang="en-US" altLang="zh-CN" sz="2800" b="1">
                        <a:latin typeface="Times New Roman" panose="02020603050405020304" charset="0"/>
                        <a:cs typeface="Times New Roman" panose="02020603050405020304" charset="0"/>
                      </a:endParaRPr>
                    </a:p>
                    <a:p>
                      <a:pPr algn="l"/>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Part2 </a:t>
                      </a:r>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conflict</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1000125">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Part3</a:t>
                      </a:r>
                      <a:endParaRPr lang="en-US" altLang="zh-CN" sz="2800" b="1">
                        <a:latin typeface="Times New Roman" panose="02020603050405020304" charset="0"/>
                        <a:cs typeface="Times New Roman" panose="02020603050405020304" charset="0"/>
                      </a:endParaRPr>
                    </a:p>
                    <a:p>
                      <a:r>
                        <a:rPr lang="en-US" altLang="zh-CN" sz="2800" b="1">
                          <a:latin typeface="Times New Roman" panose="02020603050405020304" charset="0"/>
                          <a:cs typeface="Times New Roman" panose="02020603050405020304" charset="0"/>
                        </a:rPr>
                        <a:t>conclusion</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96520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Part4 </a:t>
                      </a:r>
                      <a:endParaRPr lang="en-US" altLang="zh-CN" sz="2800" b="1">
                        <a:latin typeface="Times New Roman" panose="02020603050405020304" charset="0"/>
                        <a:cs typeface="Times New Roman" panose="02020603050405020304" charset="0"/>
                      </a:endParaRPr>
                    </a:p>
                    <a:p>
                      <a:r>
                        <a:rPr lang="en-US" altLang="zh-CN" sz="2800" b="1">
                          <a:latin typeface="Times New Roman" panose="02020603050405020304" charset="0"/>
                          <a:cs typeface="Times New Roman" panose="02020603050405020304" charset="0"/>
                        </a:rPr>
                        <a:t>comments</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5" name="文本框 4"/>
          <p:cNvSpPr txBox="1"/>
          <p:nvPr/>
        </p:nvSpPr>
        <p:spPr>
          <a:xfrm>
            <a:off x="6539230" y="1619885"/>
            <a:ext cx="4636770" cy="52197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scream; desperate; be+doing</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8" name="文本框 7"/>
          <p:cNvSpPr txBox="1"/>
          <p:nvPr/>
        </p:nvSpPr>
        <p:spPr>
          <a:xfrm>
            <a:off x="2461260" y="4114165"/>
            <a:ext cx="5141595" cy="521970"/>
          </a:xfrm>
          <a:prstGeom prst="rect">
            <a:avLst/>
          </a:prstGeom>
          <a:solidFill>
            <a:srgbClr val="A999BE"/>
          </a:solidFill>
          <a:ln w="25400" cmpd="sng">
            <a:solidFill>
              <a:srgbClr val="7030A0"/>
            </a:solidFill>
            <a:prstDash val="sysDot"/>
          </a:ln>
        </p:spPr>
        <p:txBody>
          <a:bodyPr wrap="square" rtlCol="0">
            <a:spAutoFit/>
          </a:bodyPr>
          <a:p>
            <a:pPr algn="l">
              <a:buClrTx/>
              <a:buSzTx/>
              <a:buFontTx/>
            </a:pPr>
            <a:r>
              <a:rPr lang="en-US" altLang="zh-CN" sz="2800" b="1" dirty="0">
                <a:latin typeface="Times New Roman" panose="02020603050405020304" charset="0"/>
                <a:ea typeface="华文楷体" panose="02010600040101010101" pitchFamily="2" charset="-122"/>
                <a:cs typeface="Times New Roman" panose="02020603050405020304" charset="0"/>
                <a:sym typeface="+mn-ea"/>
              </a:rPr>
              <a:t>in the river, on the pavement</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9" name="文本框 8"/>
          <p:cNvSpPr txBox="1"/>
          <p:nvPr/>
        </p:nvSpPr>
        <p:spPr>
          <a:xfrm>
            <a:off x="2740025" y="1652905"/>
            <a:ext cx="3458210" cy="521970"/>
          </a:xfrm>
          <a:prstGeom prst="rect">
            <a:avLst/>
          </a:prstGeom>
          <a:noFill/>
        </p:spPr>
        <p:txBody>
          <a:bodyPr wrap="square" rtlCol="0">
            <a:spAutoFit/>
          </a:bodyPr>
          <a:p>
            <a:r>
              <a:rPr lang="en-US" altLang="zh-CN" sz="2800" b="1">
                <a:solidFill>
                  <a:srgbClr val="C00000"/>
                </a:solidFill>
              </a:rPr>
              <a:t>Who? What? Where?</a:t>
            </a:r>
            <a:endParaRPr lang="en-US" altLang="zh-CN" sz="2800" b="1">
              <a:solidFill>
                <a:srgbClr val="C00000"/>
              </a:solidFill>
            </a:endParaRPr>
          </a:p>
        </p:txBody>
      </p:sp>
      <p:sp>
        <p:nvSpPr>
          <p:cNvPr id="6" name="文本框 5"/>
          <p:cNvSpPr txBox="1"/>
          <p:nvPr/>
        </p:nvSpPr>
        <p:spPr>
          <a:xfrm>
            <a:off x="2461260" y="2250440"/>
            <a:ext cx="7409180" cy="52197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Cai Zuning, the drowning man; four passers-by</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7" name="文本框 6"/>
          <p:cNvSpPr txBox="1"/>
          <p:nvPr/>
        </p:nvSpPr>
        <p:spPr>
          <a:xfrm>
            <a:off x="2484120" y="2896870"/>
            <a:ext cx="9177020" cy="953135"/>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The fellow jumped from the bridge and was struggling in the water while Cai was strolling(</a:t>
            </a:r>
            <a:r>
              <a:rPr lang="zh-CN" altLang="en-US" sz="2800" b="1" dirty="0">
                <a:latin typeface="Times New Roman" panose="02020603050405020304" charset="0"/>
                <a:ea typeface="华文楷体" panose="02010600040101010101" pitchFamily="2" charset="-122"/>
                <a:cs typeface="Times New Roman" panose="02020603050405020304" charset="0"/>
                <a:sym typeface="+mn-ea"/>
              </a:rPr>
              <a:t>散步</a:t>
            </a:r>
            <a:r>
              <a:rPr lang="en-US" altLang="zh-CN" sz="2800" b="1" dirty="0">
                <a:latin typeface="Times New Roman" panose="02020603050405020304" charset="0"/>
                <a:ea typeface="华文楷体" panose="02010600040101010101" pitchFamily="2" charset="-122"/>
                <a:cs typeface="Times New Roman" panose="02020603050405020304" charset="0"/>
                <a:sym typeface="+mn-ea"/>
              </a:rPr>
              <a:t>).</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ldLvl="0" animBg="1"/>
      <p:bldP spid="6" grpId="0" bldLvl="0" animBg="1"/>
      <p:bldP spid="7"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2395" y="238760"/>
            <a:ext cx="11995785" cy="65119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2100" y="1487170"/>
            <a:ext cx="11816080" cy="1814830"/>
          </a:xfrm>
          <a:prstGeom prst="rect">
            <a:avLst/>
          </a:prstGeom>
          <a:noFill/>
        </p:spPr>
        <p:txBody>
          <a:bodyPr wrap="square" rtlCol="0">
            <a:spAutoFit/>
          </a:bodyPr>
          <a:lstStyle/>
          <a:p>
            <a:pPr algn="just"/>
            <a:r>
              <a:rPr lang="en-US" altLang="zh-CN" sz="2800" b="1" dirty="0">
                <a:solidFill>
                  <a:schemeClr val="tx1"/>
                </a:solidFill>
                <a:latin typeface="Times New Roman" panose="02020603050405020304" charset="0"/>
                <a:cs typeface="Times New Roman" panose="02020603050405020304" charset="0"/>
              </a:rPr>
              <a:t>   Cai Zuning,a 73-year-old retired worker, was strolling when he heard someone </a:t>
            </a:r>
            <a:r>
              <a:rPr lang="en-US" altLang="zh-CN" sz="2800" b="1" dirty="0">
                <a:solidFill>
                  <a:srgbClr val="FF0000"/>
                </a:solidFill>
                <a:latin typeface="Times New Roman" panose="02020603050405020304" charset="0"/>
                <a:cs typeface="Times New Roman" panose="02020603050405020304" charset="0"/>
              </a:rPr>
              <a:t>screaming</a:t>
            </a:r>
            <a:r>
              <a:rPr lang="en-US" altLang="zh-CN" sz="2800" b="1" dirty="0" smtClean="0">
                <a:solidFill>
                  <a:schemeClr val="tx1"/>
                </a:solidFill>
                <a:latin typeface="Times New Roman" panose="02020603050405020304" charset="0"/>
                <a:cs typeface="Times New Roman" panose="02020603050405020304" charset="0"/>
              </a:rPr>
              <a:t>. A fellow jumped into the water from the bridge. The drowning man </a:t>
            </a:r>
            <a:r>
              <a:rPr lang="en-US" altLang="zh-CN" sz="2800" b="1" i="1" u="sng" dirty="0" smtClean="0">
                <a:solidFill>
                  <a:srgbClr val="FF0000"/>
                </a:solidFill>
                <a:latin typeface="Times New Roman" panose="02020603050405020304" charset="0"/>
                <a:cs typeface="Times New Roman" panose="02020603050405020304" charset="0"/>
              </a:rPr>
              <a:t>was struggling</a:t>
            </a:r>
            <a:r>
              <a:rPr lang="en-US" altLang="zh-CN" sz="2800" b="1" dirty="0" smtClean="0">
                <a:solidFill>
                  <a:schemeClr val="tx1"/>
                </a:solidFill>
                <a:latin typeface="Times New Roman" panose="02020603050405020304" charset="0"/>
                <a:cs typeface="Times New Roman" panose="02020603050405020304" charset="0"/>
              </a:rPr>
              <a:t> in the water </a:t>
            </a:r>
            <a:r>
              <a:rPr lang="en-US" altLang="zh-CN" sz="2800" b="1" dirty="0" smtClean="0">
                <a:solidFill>
                  <a:srgbClr val="FF0000"/>
                </a:solidFill>
                <a:latin typeface="Times New Roman" panose="02020603050405020304" charset="0"/>
                <a:cs typeface="Times New Roman" panose="02020603050405020304" charset="0"/>
              </a:rPr>
              <a:t>desperately</a:t>
            </a:r>
            <a:r>
              <a:rPr lang="en-US" altLang="zh-CN" sz="2800" b="1" dirty="0" smtClean="0">
                <a:solidFill>
                  <a:schemeClr val="tx1"/>
                </a:solidFill>
                <a:latin typeface="Times New Roman" panose="02020603050405020304" charset="0"/>
                <a:cs typeface="Times New Roman" panose="02020603050405020304" charset="0"/>
              </a:rPr>
              <a:t>.</a:t>
            </a:r>
            <a:endParaRPr lang="en-US" altLang="zh-CN" sz="2800" b="1" dirty="0" smtClean="0">
              <a:solidFill>
                <a:schemeClr val="tx1"/>
              </a:solidFill>
              <a:latin typeface="Times New Roman" panose="02020603050405020304" charset="0"/>
              <a:cs typeface="Times New Roman" panose="02020603050405020304" charset="0"/>
            </a:endParaRPr>
          </a:p>
          <a:p>
            <a:pPr algn="just"/>
            <a:r>
              <a:rPr lang="en-US" altLang="zh-CN" sz="2800" b="1" dirty="0" smtClean="0">
                <a:solidFill>
                  <a:schemeClr val="tx1"/>
                </a:solidFill>
                <a:latin typeface="Times New Roman" panose="02020603050405020304" charset="0"/>
                <a:cs typeface="Times New Roman" panose="02020603050405020304" charset="0"/>
              </a:rPr>
              <a:t>    </a:t>
            </a:r>
            <a:r>
              <a:rPr lang="en-US" altLang="zh-CN" sz="2800" b="1" dirty="0">
                <a:solidFill>
                  <a:schemeClr val="tx1"/>
                </a:solidFill>
                <a:latin typeface="Times New Roman" panose="02020603050405020304" charset="0"/>
                <a:cs typeface="Times New Roman" panose="02020603050405020304" charset="0"/>
              </a:rPr>
              <a:t>    </a:t>
            </a:r>
            <a:endParaRPr lang="en-US" altLang="zh-CN" sz="2800" b="1" dirty="0">
              <a:solidFill>
                <a:schemeClr val="tx1"/>
              </a:solidFill>
              <a:latin typeface="Times New Roman" panose="02020603050405020304" charset="0"/>
              <a:cs typeface="Times New Roman" panose="02020603050405020304" charset="0"/>
            </a:endParaRPr>
          </a:p>
        </p:txBody>
      </p:sp>
      <p:sp>
        <p:nvSpPr>
          <p:cNvPr id="2" name="Rectangle 14"/>
          <p:cNvSpPr/>
          <p:nvPr/>
        </p:nvSpPr>
        <p:spPr>
          <a:xfrm>
            <a:off x="175260" y="300990"/>
            <a:ext cx="268478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p>
            <a:r>
              <a:rPr lang="en-US" sz="3200" b="1" spc="600" dirty="0" smtClean="0">
                <a:latin typeface="Broadway" panose="04040905080B02020502" charset="0"/>
                <a:ea typeface="微软雅黑" panose="020B0503020204020204" charset="-122"/>
                <a:cs typeface="Broadway" panose="04040905080B02020502" charset="0"/>
              </a:rPr>
              <a:t>Writing</a:t>
            </a:r>
            <a:endParaRPr lang="en-US" sz="3200" b="1" spc="600" dirty="0" smtClean="0">
              <a:latin typeface="Broadway" panose="04040905080B02020502" charset="0"/>
              <a:ea typeface="微软雅黑" panose="020B0503020204020204" charset="-122"/>
              <a:cs typeface="Broadway" panose="04040905080B0202050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3825" y="127000"/>
            <a:ext cx="11944350" cy="67087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241300" y="136525"/>
            <a:ext cx="268478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Writing</a:t>
            </a:r>
            <a:endParaRPr lang="en-US" sz="3200" b="1" spc="600" dirty="0" smtClean="0">
              <a:latin typeface="Broadway" panose="04040905080B02020502" charset="0"/>
              <a:ea typeface="微软雅黑" panose="020B0503020204020204" charset="-122"/>
              <a:cs typeface="Broadway" panose="04040905080B02020502" charset="0"/>
            </a:endParaRPr>
          </a:p>
        </p:txBody>
      </p:sp>
      <p:graphicFrame>
        <p:nvGraphicFramePr>
          <p:cNvPr id="3" name="表格 7"/>
          <p:cNvGraphicFramePr>
            <a:graphicFrameLocks noGrp="1"/>
          </p:cNvGraphicFramePr>
          <p:nvPr/>
        </p:nvGraphicFramePr>
        <p:xfrm>
          <a:off x="241300" y="949325"/>
          <a:ext cx="11652885" cy="5886450"/>
        </p:xfrm>
        <a:graphic>
          <a:graphicData uri="http://schemas.openxmlformats.org/drawingml/2006/table">
            <a:tbl>
              <a:tblPr firstRow="1" bandRow="1"/>
              <a:tblGrid>
                <a:gridCol w="2190115"/>
                <a:gridCol w="3569970"/>
                <a:gridCol w="5892800"/>
              </a:tblGrid>
              <a:tr h="60198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buClrTx/>
                        <a:buSzTx/>
                        <a:buFontTx/>
                      </a:pPr>
                      <a:r>
                        <a:rPr lang="en-US" altLang="zh-CN" sz="2800" b="1">
                          <a:latin typeface="Times New Roman" panose="02020603050405020304" charset="0"/>
                          <a:ea typeface="华文楷体" panose="02010600040101010101" pitchFamily="2" charset="-122"/>
                          <a:cs typeface="Times New Roman" panose="02020603050405020304" charset="0"/>
                        </a:rPr>
                        <a:t>Structure</a:t>
                      </a:r>
                      <a:endParaRPr lang="en-US" altLang="zh-CN" sz="2800" b="1">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Questions </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useful expressions</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62484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 1 set-up </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2694305">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endParaRPr lang="en-US" altLang="zh-CN" sz="2800" b="1">
                        <a:latin typeface="Times New Roman" panose="02020603050405020304" charset="0"/>
                        <a:cs typeface="Times New Roman" panose="02020603050405020304" charset="0"/>
                      </a:endParaRPr>
                    </a:p>
                    <a:p>
                      <a:pPr algn="l"/>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Part2 </a:t>
                      </a:r>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conflict</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1000125">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Part3</a:t>
                      </a:r>
                      <a:endParaRPr lang="en-US" altLang="zh-CN" sz="2800" b="1">
                        <a:latin typeface="Times New Roman" panose="02020603050405020304" charset="0"/>
                        <a:cs typeface="Times New Roman" panose="02020603050405020304" charset="0"/>
                      </a:endParaRPr>
                    </a:p>
                    <a:p>
                      <a:r>
                        <a:rPr lang="en-US" altLang="zh-CN" sz="2800" b="1">
                          <a:latin typeface="Times New Roman" panose="02020603050405020304" charset="0"/>
                          <a:cs typeface="Times New Roman" panose="02020603050405020304" charset="0"/>
                        </a:rPr>
                        <a:t>conclusion</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96520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Part4 </a:t>
                      </a:r>
                      <a:endParaRPr lang="en-US" altLang="zh-CN" sz="2800" b="1">
                        <a:latin typeface="Times New Roman" panose="02020603050405020304" charset="0"/>
                        <a:cs typeface="Times New Roman" panose="02020603050405020304" charset="0"/>
                      </a:endParaRPr>
                    </a:p>
                    <a:p>
                      <a:r>
                        <a:rPr lang="en-US" altLang="zh-CN" sz="2800" b="1">
                          <a:latin typeface="Times New Roman" panose="02020603050405020304" charset="0"/>
                          <a:cs typeface="Times New Roman" panose="02020603050405020304" charset="0"/>
                        </a:rPr>
                        <a:t>comments</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5" name="文本框 4"/>
          <p:cNvSpPr txBox="1"/>
          <p:nvPr/>
        </p:nvSpPr>
        <p:spPr>
          <a:xfrm>
            <a:off x="6539230" y="1566545"/>
            <a:ext cx="5332730" cy="52197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scream; desperate; be+doing</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6" name="文本框 5"/>
          <p:cNvSpPr txBox="1"/>
          <p:nvPr/>
        </p:nvSpPr>
        <p:spPr>
          <a:xfrm>
            <a:off x="4547870" y="2359025"/>
            <a:ext cx="7324090" cy="224536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waste no time; call for an ambulance; ran to... at once; help...to his feet; lay the victim on his back; pat his shoulders; check for a response; perform CPR;  blow air in;  push down on the centre of his chest</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7" name="文本框 6"/>
          <p:cNvSpPr txBox="1"/>
          <p:nvPr/>
        </p:nvSpPr>
        <p:spPr>
          <a:xfrm>
            <a:off x="4569460" y="5067300"/>
            <a:ext cx="7325995" cy="52197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was instantly forced out; breathe again</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8" name="文本框 7"/>
          <p:cNvSpPr txBox="1"/>
          <p:nvPr/>
        </p:nvSpPr>
        <p:spPr>
          <a:xfrm>
            <a:off x="4569460" y="5882640"/>
            <a:ext cx="7325360" cy="953135"/>
          </a:xfrm>
          <a:prstGeom prst="rect">
            <a:avLst/>
          </a:prstGeom>
          <a:solidFill>
            <a:srgbClr val="A999BE"/>
          </a:solidFill>
          <a:ln w="25400" cmpd="sng">
            <a:solidFill>
              <a:srgbClr val="7030A0"/>
            </a:solidFill>
            <a:prstDash val="sysDot"/>
          </a:ln>
        </p:spPr>
        <p:txBody>
          <a:bodyPr wrap="square" rtlCol="0">
            <a:spAutoFit/>
          </a:bodyPr>
          <a:p>
            <a:pPr algn="l">
              <a:buClrTx/>
              <a:buSzTx/>
              <a:buFontTx/>
            </a:pPr>
            <a:r>
              <a:rPr lang="en-US" altLang="zh-CN" sz="2800" b="1" dirty="0">
                <a:latin typeface="Times New Roman" panose="02020603050405020304" charset="0"/>
                <a:ea typeface="华文楷体" panose="02010600040101010101" pitchFamily="2" charset="-122"/>
                <a:cs typeface="Times New Roman" panose="02020603050405020304" charset="0"/>
                <a:sym typeface="+mn-ea"/>
              </a:rPr>
              <a:t>Seeing..., he remained calm and reacted immediately; ...later said about the incident...</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9" name="文本框 8"/>
          <p:cNvSpPr txBox="1"/>
          <p:nvPr/>
        </p:nvSpPr>
        <p:spPr>
          <a:xfrm>
            <a:off x="2740025" y="1652905"/>
            <a:ext cx="3458210" cy="521970"/>
          </a:xfrm>
          <a:prstGeom prst="rect">
            <a:avLst/>
          </a:prstGeom>
          <a:noFill/>
        </p:spPr>
        <p:txBody>
          <a:bodyPr wrap="square" rtlCol="0">
            <a:spAutoFit/>
          </a:bodyPr>
          <a:p>
            <a:r>
              <a:rPr lang="en-US" altLang="zh-CN" sz="2800" b="1">
                <a:solidFill>
                  <a:srgbClr val="C00000"/>
                </a:solidFill>
              </a:rPr>
              <a:t>Who? What? Where?</a:t>
            </a:r>
            <a:endParaRPr lang="en-US" altLang="zh-CN" sz="2800" b="1">
              <a:solidFill>
                <a:srgbClr val="C00000"/>
              </a:solidFill>
            </a:endParaRPr>
          </a:p>
        </p:txBody>
      </p:sp>
      <p:sp>
        <p:nvSpPr>
          <p:cNvPr id="10" name="文本框 9"/>
          <p:cNvSpPr txBox="1"/>
          <p:nvPr/>
        </p:nvSpPr>
        <p:spPr>
          <a:xfrm>
            <a:off x="3023235" y="3328035"/>
            <a:ext cx="1209040" cy="521970"/>
          </a:xfrm>
          <a:prstGeom prst="rect">
            <a:avLst/>
          </a:prstGeom>
          <a:noFill/>
        </p:spPr>
        <p:txBody>
          <a:bodyPr wrap="square" rtlCol="0">
            <a:spAutoFit/>
          </a:bodyPr>
          <a:p>
            <a:r>
              <a:rPr lang="en-US" altLang="zh-CN" sz="2800" b="1">
                <a:solidFill>
                  <a:srgbClr val="C00000"/>
                </a:solidFill>
              </a:rPr>
              <a:t>How?</a:t>
            </a:r>
            <a:endParaRPr lang="en-US" altLang="zh-CN" sz="2800" b="1">
              <a:solidFill>
                <a:srgbClr val="C00000"/>
              </a:solidFill>
            </a:endParaRPr>
          </a:p>
        </p:txBody>
      </p:sp>
      <p:sp>
        <p:nvSpPr>
          <p:cNvPr id="11" name="文本框 10"/>
          <p:cNvSpPr txBox="1"/>
          <p:nvPr/>
        </p:nvSpPr>
        <p:spPr>
          <a:xfrm>
            <a:off x="2925445" y="5067300"/>
            <a:ext cx="1219200" cy="521970"/>
          </a:xfrm>
          <a:prstGeom prst="rect">
            <a:avLst/>
          </a:prstGeom>
          <a:noFill/>
        </p:spPr>
        <p:txBody>
          <a:bodyPr wrap="square" rtlCol="0">
            <a:spAutoFit/>
          </a:bodyPr>
          <a:p>
            <a:r>
              <a:rPr lang="en-US" altLang="zh-CN" sz="2800" b="1">
                <a:solidFill>
                  <a:srgbClr val="C00000"/>
                </a:solidFill>
              </a:rPr>
              <a:t>What?</a:t>
            </a:r>
            <a:endParaRPr lang="en-US" altLang="zh-CN" sz="2800" b="1">
              <a:solidFill>
                <a:srgbClr val="C00000"/>
              </a:solidFill>
            </a:endParaRPr>
          </a:p>
        </p:txBody>
      </p:sp>
      <p:sp>
        <p:nvSpPr>
          <p:cNvPr id="12" name="文本框 11"/>
          <p:cNvSpPr txBox="1"/>
          <p:nvPr/>
        </p:nvSpPr>
        <p:spPr>
          <a:xfrm>
            <a:off x="2925445" y="6120765"/>
            <a:ext cx="1219200" cy="521970"/>
          </a:xfrm>
          <a:prstGeom prst="rect">
            <a:avLst/>
          </a:prstGeom>
          <a:noFill/>
        </p:spPr>
        <p:txBody>
          <a:bodyPr wrap="square" rtlCol="0">
            <a:spAutoFit/>
          </a:bodyPr>
          <a:p>
            <a:r>
              <a:rPr lang="en-US" altLang="zh-CN" sz="2800" b="1">
                <a:solidFill>
                  <a:srgbClr val="C00000"/>
                </a:solidFill>
              </a:rPr>
              <a:t>What?</a:t>
            </a:r>
            <a:endParaRPr lang="en-US" altLang="zh-CN" sz="2800" b="1">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9138"/>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541020" y="351155"/>
            <a:ext cx="346329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Homework</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7" name="文本框 6"/>
          <p:cNvSpPr txBox="1"/>
          <p:nvPr/>
        </p:nvSpPr>
        <p:spPr>
          <a:xfrm>
            <a:off x="1105535" y="1225550"/>
            <a:ext cx="9645650" cy="645160"/>
          </a:xfrm>
          <a:prstGeom prst="rect">
            <a:avLst/>
          </a:prstGeom>
          <a:noFill/>
        </p:spPr>
        <p:txBody>
          <a:bodyPr wrap="square" rtlCol="0">
            <a:spAutoFit/>
          </a:bodyPr>
          <a:lstStyle/>
          <a:p>
            <a:r>
              <a:rPr lang="en-US" altLang="zh-CN" sz="3600" b="1">
                <a:solidFill>
                  <a:schemeClr val="tx1"/>
                </a:solidFill>
                <a:cs typeface="+mn-lt"/>
              </a:rPr>
              <a:t>1.Finish the story and add a proper title to it.</a:t>
            </a:r>
            <a:endParaRPr lang="en-US" altLang="zh-CN" sz="3600" b="1">
              <a:solidFill>
                <a:schemeClr val="tx1"/>
              </a:solidFill>
              <a:cs typeface="+mn-lt"/>
            </a:endParaRPr>
          </a:p>
        </p:txBody>
      </p:sp>
      <p:sp>
        <p:nvSpPr>
          <p:cNvPr id="3" name="文本框 2"/>
          <p:cNvSpPr txBox="1"/>
          <p:nvPr/>
        </p:nvSpPr>
        <p:spPr>
          <a:xfrm>
            <a:off x="1094740" y="2106295"/>
            <a:ext cx="9645650" cy="645160"/>
          </a:xfrm>
          <a:prstGeom prst="rect">
            <a:avLst/>
          </a:prstGeom>
          <a:noFill/>
        </p:spPr>
        <p:txBody>
          <a:bodyPr wrap="square" rtlCol="0">
            <a:spAutoFit/>
          </a:bodyPr>
          <a:p>
            <a:r>
              <a:rPr lang="en-US" altLang="zh-CN" sz="3600" b="1">
                <a:solidFill>
                  <a:schemeClr val="tx1"/>
                </a:solidFill>
                <a:cs typeface="+mn-lt"/>
              </a:rPr>
              <a:t>2.Exchange your article with your partner.</a:t>
            </a:r>
            <a:endParaRPr lang="en-US" altLang="zh-CN" sz="3600" b="1">
              <a:solidFill>
                <a:schemeClr val="tx1"/>
              </a:solidFill>
              <a:cs typeface="+mn-lt"/>
            </a:endParaRPr>
          </a:p>
        </p:txBody>
      </p:sp>
      <p:sp>
        <p:nvSpPr>
          <p:cNvPr id="5" name="文本框 4"/>
          <p:cNvSpPr txBox="1"/>
          <p:nvPr/>
        </p:nvSpPr>
        <p:spPr>
          <a:xfrm>
            <a:off x="1094740" y="2987675"/>
            <a:ext cx="8880475" cy="1198880"/>
          </a:xfrm>
          <a:prstGeom prst="rect">
            <a:avLst/>
          </a:prstGeom>
          <a:noFill/>
        </p:spPr>
        <p:txBody>
          <a:bodyPr wrap="square" rtlCol="0">
            <a:spAutoFit/>
          </a:bodyPr>
          <a:lstStyle/>
          <a:p>
            <a:r>
              <a:rPr lang="en-US" altLang="zh-CN" sz="3600" b="1">
                <a:solidFill>
                  <a:schemeClr val="tx1"/>
                </a:solidFill>
                <a:cs typeface="+mn-lt"/>
              </a:rPr>
              <a:t>3.Polish your article with the help of the checklist on page 57.</a:t>
            </a:r>
            <a:endParaRPr lang="en-US" altLang="zh-CN" sz="3600" b="1">
              <a:solidFill>
                <a:schemeClr val="tx1"/>
              </a:solidFill>
              <a:cs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39750" y="495300"/>
            <a:ext cx="11112500" cy="5868670"/>
          </a:xfrm>
          <a:prstGeom prst="rect">
            <a:avLst/>
          </a:prstGeom>
          <a:noFill/>
          <a:ln w="63500" cmpd="sng">
            <a:solidFill>
              <a:schemeClr val="bg1">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5" name="Shape"/>
          <p:cNvSpPr/>
          <p:nvPr/>
        </p:nvSpPr>
        <p:spPr>
          <a:xfrm>
            <a:off x="2647950" y="1089025"/>
            <a:ext cx="5946775" cy="32391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C0C2F2">
              <a:alpha val="7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微软雅黑" panose="020B0503020204020204" charset="-122"/>
              <a:ea typeface="微软雅黑" panose="020B0503020204020204" charset="-122"/>
            </a:endParaRPr>
          </a:p>
        </p:txBody>
      </p:sp>
      <p:sp>
        <p:nvSpPr>
          <p:cNvPr id="1248" name="Diamond"/>
          <p:cNvSpPr/>
          <p:nvPr/>
        </p:nvSpPr>
        <p:spPr>
          <a:xfrm>
            <a:off x="4667250" y="3779565"/>
            <a:ext cx="2857500" cy="1397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C0C2F2">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微软雅黑" panose="020B0503020204020204" charset="-122"/>
              <a:ea typeface="微软雅黑" panose="020B0503020204020204" charset="-122"/>
            </a:endParaRPr>
          </a:p>
        </p:txBody>
      </p:sp>
      <p:sp>
        <p:nvSpPr>
          <p:cNvPr id="9" name="TextBox 8"/>
          <p:cNvSpPr txBox="1"/>
          <p:nvPr/>
        </p:nvSpPr>
        <p:spPr>
          <a:xfrm>
            <a:off x="2747010" y="1936115"/>
            <a:ext cx="6149340" cy="1198880"/>
          </a:xfrm>
          <a:prstGeom prst="rect">
            <a:avLst/>
          </a:prstGeom>
          <a:noFill/>
        </p:spPr>
        <p:txBody>
          <a:bodyPr wrap="square" rtlCol="0" anchor="b">
            <a:spAutoFit/>
          </a:bodyPr>
          <a:lstStyle/>
          <a:p>
            <a:pPr algn="ctr">
              <a:lnSpc>
                <a:spcPct val="150000"/>
              </a:lnSpc>
            </a:pPr>
            <a:r>
              <a:rPr lang="en-US" altLang="zh-CN" sz="4800" b="1" spc="600" dirty="0" smtClean="0">
                <a:solidFill>
                  <a:schemeClr val="bg1"/>
                </a:solidFill>
                <a:latin typeface="微软雅黑" panose="020B0503020204020204" charset="-122"/>
                <a:ea typeface="微软雅黑" panose="020B0503020204020204" charset="-122"/>
                <a:cs typeface="微软雅黑" panose="020B0503020204020204" charset="-122"/>
                <a:sym typeface="+mn-ea"/>
              </a:rPr>
              <a:t>Thank You!</a:t>
            </a:r>
            <a:endParaRPr lang="en-US" altLang="zh-CN" sz="4800" b="1" spc="600"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TextBox 8"/>
          <p:cNvSpPr txBox="1"/>
          <p:nvPr/>
        </p:nvSpPr>
        <p:spPr>
          <a:xfrm>
            <a:off x="751205" y="4328160"/>
            <a:ext cx="10689590" cy="1753235"/>
          </a:xfrm>
          <a:prstGeom prst="rect">
            <a:avLst/>
          </a:prstGeom>
          <a:solidFill>
            <a:schemeClr val="bg1">
              <a:alpha val="84000"/>
            </a:schemeClr>
          </a:solidFill>
        </p:spPr>
        <p:txBody>
          <a:bodyPr wrap="square" rtlCol="0" anchor="b">
            <a:spAutoFit/>
            <a:scene3d>
              <a:camera prst="orthographicFront"/>
              <a:lightRig rig="threePt" dir="t"/>
            </a:scene3d>
          </a:bodyPr>
          <a:lstStyle/>
          <a:p>
            <a:pPr algn="r">
              <a:lnSpc>
                <a:spcPct val="150000"/>
              </a:lnSpc>
            </a:pPr>
            <a:r>
              <a:rPr lang="en-US" altLang="zh-CN" sz="3600" b="1" spc="6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It's a great honour to save a life.</a:t>
            </a:r>
            <a:endParaRPr lang="en-US" altLang="zh-CN" sz="3600" b="1" spc="6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gn="r">
              <a:lnSpc>
                <a:spcPct val="150000"/>
              </a:lnSpc>
            </a:pPr>
            <a:r>
              <a:rPr lang="en-US" altLang="zh-CN" sz="3600" b="1" spc="6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--Leigh Bardugo</a:t>
            </a:r>
            <a:endParaRPr lang="en-US" altLang="zh-CN" sz="3600" b="1" spc="6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2395" y="238760"/>
            <a:ext cx="11995785" cy="65119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182245" y="39370"/>
            <a:ext cx="1180846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    A Drowing Man Saved by Passers-by</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5" name="文本框 4"/>
          <p:cNvSpPr txBox="1"/>
          <p:nvPr/>
        </p:nvSpPr>
        <p:spPr>
          <a:xfrm>
            <a:off x="292735" y="617855"/>
            <a:ext cx="11816080" cy="6554470"/>
          </a:xfrm>
          <a:prstGeom prst="rect">
            <a:avLst/>
          </a:prstGeom>
          <a:noFill/>
        </p:spPr>
        <p:txBody>
          <a:bodyPr wrap="square" rtlCol="0">
            <a:spAutoFit/>
          </a:bodyPr>
          <a:lstStyle/>
          <a:p>
            <a:pPr algn="just"/>
            <a:r>
              <a:rPr lang="en-US" altLang="zh-CN" sz="2800" b="1" dirty="0">
                <a:solidFill>
                  <a:schemeClr val="tx1"/>
                </a:solidFill>
                <a:latin typeface="Times New Roman" panose="02020603050405020304" charset="0"/>
                <a:cs typeface="Times New Roman" panose="02020603050405020304" charset="0"/>
              </a:rPr>
              <a:t>   Cai Zuning,a 73-year-old retired worker, was strolling when he heard someone </a:t>
            </a:r>
            <a:r>
              <a:rPr lang="en-US" altLang="zh-CN" sz="2800" b="1" dirty="0">
                <a:solidFill>
                  <a:srgbClr val="FF0000"/>
                </a:solidFill>
                <a:latin typeface="Times New Roman" panose="02020603050405020304" charset="0"/>
                <a:cs typeface="Times New Roman" panose="02020603050405020304" charset="0"/>
              </a:rPr>
              <a:t>screaming</a:t>
            </a:r>
            <a:r>
              <a:rPr lang="en-US" altLang="zh-CN" sz="2800" b="1" dirty="0" smtClean="0">
                <a:solidFill>
                  <a:schemeClr val="tx1"/>
                </a:solidFill>
                <a:latin typeface="Times New Roman" panose="02020603050405020304" charset="0"/>
                <a:cs typeface="Times New Roman" panose="02020603050405020304" charset="0"/>
              </a:rPr>
              <a:t>. A fellow jumped into the water from the bridge. The drowning man </a:t>
            </a:r>
            <a:r>
              <a:rPr lang="en-US" altLang="zh-CN" sz="2800" b="1" i="1" u="sng" dirty="0" smtClean="0">
                <a:solidFill>
                  <a:srgbClr val="FF0000"/>
                </a:solidFill>
                <a:latin typeface="Times New Roman" panose="02020603050405020304" charset="0"/>
                <a:cs typeface="Times New Roman" panose="02020603050405020304" charset="0"/>
              </a:rPr>
              <a:t>was struggling</a:t>
            </a:r>
            <a:r>
              <a:rPr lang="en-US" altLang="zh-CN" sz="2800" b="1" dirty="0" smtClean="0">
                <a:solidFill>
                  <a:schemeClr val="tx1"/>
                </a:solidFill>
                <a:latin typeface="Times New Roman" panose="02020603050405020304" charset="0"/>
                <a:cs typeface="Times New Roman" panose="02020603050405020304" charset="0"/>
              </a:rPr>
              <a:t> in the water </a:t>
            </a:r>
            <a:r>
              <a:rPr lang="en-US" altLang="zh-CN" sz="2800" b="1" dirty="0" smtClean="0">
                <a:solidFill>
                  <a:srgbClr val="FF0000"/>
                </a:solidFill>
                <a:latin typeface="Times New Roman" panose="02020603050405020304" charset="0"/>
                <a:cs typeface="Times New Roman" panose="02020603050405020304" charset="0"/>
              </a:rPr>
              <a:t>desperately</a:t>
            </a:r>
            <a:r>
              <a:rPr lang="en-US" altLang="zh-CN" sz="2800" b="1" dirty="0" smtClean="0">
                <a:solidFill>
                  <a:schemeClr val="tx1"/>
                </a:solidFill>
                <a:latin typeface="Times New Roman" panose="02020603050405020304" charset="0"/>
                <a:cs typeface="Times New Roman" panose="02020603050405020304" charset="0"/>
              </a:rPr>
              <a:t>.</a:t>
            </a:r>
            <a:endParaRPr lang="en-US" altLang="zh-CN" sz="2800" b="1" dirty="0" smtClean="0">
              <a:solidFill>
                <a:schemeClr val="tx1"/>
              </a:solidFill>
              <a:latin typeface="Times New Roman" panose="02020603050405020304" charset="0"/>
              <a:cs typeface="Times New Roman" panose="02020603050405020304" charset="0"/>
            </a:endParaRPr>
          </a:p>
          <a:p>
            <a:pPr algn="just"/>
            <a:r>
              <a:rPr lang="en-US" altLang="zh-CN" sz="2800" b="1" dirty="0" smtClean="0">
                <a:solidFill>
                  <a:schemeClr val="tx1"/>
                </a:solidFill>
                <a:latin typeface="Times New Roman" panose="02020603050405020304" charset="0"/>
                <a:cs typeface="Times New Roman" panose="02020603050405020304" charset="0"/>
              </a:rPr>
              <a:t>    </a:t>
            </a:r>
            <a:r>
              <a:rPr lang="en-US" altLang="zh-CN" sz="2800" b="1" dirty="0" smtClean="0">
                <a:solidFill>
                  <a:srgbClr val="FF0000"/>
                </a:solidFill>
                <a:latin typeface="Times New Roman" panose="02020603050405020304" charset="0"/>
                <a:cs typeface="Times New Roman" panose="02020603050405020304" charset="0"/>
              </a:rPr>
              <a:t>Cai wasted no time</a:t>
            </a:r>
            <a:r>
              <a:rPr lang="en-US" altLang="zh-CN" sz="2800" b="1" dirty="0" smtClean="0">
                <a:solidFill>
                  <a:schemeClr val="tx1"/>
                </a:solidFill>
                <a:latin typeface="Times New Roman" panose="02020603050405020304" charset="0"/>
                <a:cs typeface="Times New Roman" panose="02020603050405020304" charset="0"/>
              </a:rPr>
              <a:t>. Regardless of his own safety, he took off the clothes and dived into the freezing cold water </a:t>
            </a:r>
            <a:r>
              <a:rPr lang="en-US" altLang="zh-CN" sz="2800" b="1" dirty="0" smtClean="0">
                <a:solidFill>
                  <a:srgbClr val="FF0000"/>
                </a:solidFill>
                <a:latin typeface="Times New Roman" panose="02020603050405020304" charset="0"/>
                <a:cs typeface="Times New Roman" panose="02020603050405020304" charset="0"/>
              </a:rPr>
              <a:t>at once</a:t>
            </a:r>
            <a:r>
              <a:rPr lang="en-US" altLang="zh-CN" sz="2800" b="1" dirty="0" smtClean="0">
                <a:solidFill>
                  <a:schemeClr val="tx1"/>
                </a:solidFill>
                <a:latin typeface="Times New Roman" panose="02020603050405020304" charset="0"/>
                <a:cs typeface="Times New Roman" panose="02020603050405020304" charset="0"/>
              </a:rPr>
              <a:t>. Unfortunately, Cai was too weak to draw the drowning man out of water. Seeing the urgent situation, four passers-by joined the rescue </a:t>
            </a:r>
            <a:r>
              <a:rPr lang="en-US" altLang="zh-CN" sz="2800" b="1" dirty="0" smtClean="0">
                <a:solidFill>
                  <a:srgbClr val="FF0000"/>
                </a:solidFill>
                <a:latin typeface="Times New Roman" panose="02020603050405020304" charset="0"/>
                <a:cs typeface="Times New Roman" panose="02020603050405020304" charset="0"/>
              </a:rPr>
              <a:t>instantly</a:t>
            </a:r>
            <a:r>
              <a:rPr lang="en-US" altLang="zh-CN" sz="2800" b="1" dirty="0" smtClean="0">
                <a:solidFill>
                  <a:schemeClr val="tx1"/>
                </a:solidFill>
                <a:latin typeface="Times New Roman" panose="02020603050405020304" charset="0"/>
                <a:cs typeface="Times New Roman" panose="02020603050405020304" charset="0"/>
              </a:rPr>
              <a:t>. They first succeeded in carrying them onto the pavement. After </a:t>
            </a:r>
            <a:r>
              <a:rPr lang="en-US" altLang="zh-CN" sz="2800" b="1" dirty="0" smtClean="0">
                <a:solidFill>
                  <a:srgbClr val="FF0000"/>
                </a:solidFill>
                <a:latin typeface="Times New Roman" panose="02020603050405020304" charset="0"/>
                <a:cs typeface="Times New Roman" panose="02020603050405020304" charset="0"/>
              </a:rPr>
              <a:t>laying the victims on the back</a:t>
            </a:r>
            <a:r>
              <a:rPr lang="en-US" altLang="zh-CN" sz="2800" b="1" dirty="0" smtClean="0">
                <a:solidFill>
                  <a:schemeClr val="tx1"/>
                </a:solidFill>
                <a:latin typeface="Times New Roman" panose="02020603050405020304" charset="0"/>
                <a:cs typeface="Times New Roman" panose="02020603050405020304" charset="0"/>
              </a:rPr>
              <a:t>, they </a:t>
            </a:r>
            <a:r>
              <a:rPr lang="en-US" altLang="zh-CN" sz="2800" b="1" dirty="0" smtClean="0">
                <a:solidFill>
                  <a:srgbClr val="FF0000"/>
                </a:solidFill>
                <a:latin typeface="Times New Roman" panose="02020603050405020304" charset="0"/>
                <a:cs typeface="Times New Roman" panose="02020603050405020304" charset="0"/>
              </a:rPr>
              <a:t>patted their shoulders to check for a response</a:t>
            </a:r>
            <a:r>
              <a:rPr lang="en-US" altLang="zh-CN" sz="2800" b="1" dirty="0" smtClean="0">
                <a:solidFill>
                  <a:schemeClr val="tx1"/>
                </a:solidFill>
                <a:latin typeface="Times New Roman" panose="02020603050405020304" charset="0"/>
                <a:cs typeface="Times New Roman" panose="02020603050405020304" charset="0"/>
              </a:rPr>
              <a:t>. They made sure the drowning man was fine, but there was an urgent need to perform CPR on Cai by </a:t>
            </a:r>
            <a:r>
              <a:rPr lang="en-US" altLang="zh-CN" sz="2800" b="1" dirty="0" smtClean="0">
                <a:solidFill>
                  <a:srgbClr val="FF0000"/>
                </a:solidFill>
                <a:latin typeface="Times New Roman" panose="02020603050405020304" charset="0"/>
                <a:cs typeface="Times New Roman" panose="02020603050405020304" charset="0"/>
              </a:rPr>
              <a:t>blowing air in and pushing down on the centre of his chest</a:t>
            </a:r>
            <a:r>
              <a:rPr lang="en-US" altLang="zh-CN" sz="2800" b="1" dirty="0" smtClean="0">
                <a:solidFill>
                  <a:schemeClr val="tx1"/>
                </a:solidFill>
                <a:latin typeface="Times New Roman" panose="02020603050405020304" charset="0"/>
                <a:cs typeface="Times New Roman" panose="02020603050405020304" charset="0"/>
              </a:rPr>
              <a:t>. Several minutes later, an ambulance and the police arrived.</a:t>
            </a:r>
            <a:endParaRPr lang="en-US" altLang="zh-CN" sz="2800" b="1" dirty="0" smtClean="0">
              <a:solidFill>
                <a:schemeClr val="tx1"/>
              </a:solidFill>
              <a:latin typeface="Times New Roman" panose="02020603050405020304" charset="0"/>
              <a:cs typeface="Times New Roman" panose="02020603050405020304" charset="0"/>
            </a:endParaRPr>
          </a:p>
          <a:p>
            <a:pPr algn="just"/>
            <a:r>
              <a:rPr lang="en-US" altLang="zh-CN" sz="2800" b="1" dirty="0" smtClean="0">
                <a:solidFill>
                  <a:schemeClr val="tx1"/>
                </a:solidFill>
                <a:latin typeface="Times New Roman" panose="02020603050405020304" charset="0"/>
                <a:cs typeface="Times New Roman" panose="02020603050405020304" charset="0"/>
              </a:rPr>
              <a:t>    </a:t>
            </a:r>
            <a:r>
              <a:rPr lang="en-US" altLang="zh-CN" sz="2800" b="1" dirty="0" smtClean="0">
                <a:solidFill>
                  <a:srgbClr val="FF0000"/>
                </a:solidFill>
                <a:latin typeface="Times New Roman" panose="02020603050405020304" charset="0"/>
                <a:cs typeface="Times New Roman" panose="02020603050405020304" charset="0"/>
              </a:rPr>
              <a:t>Seeing</a:t>
            </a:r>
            <a:r>
              <a:rPr lang="en-US" altLang="zh-CN" sz="2800" b="1" dirty="0" smtClean="0">
                <a:solidFill>
                  <a:schemeClr val="tx1"/>
                </a:solidFill>
                <a:latin typeface="Times New Roman" panose="02020603050405020304" charset="0"/>
                <a:cs typeface="Times New Roman" panose="02020603050405020304" charset="0"/>
              </a:rPr>
              <a:t> two men drowning, Meng </a:t>
            </a:r>
            <a:r>
              <a:rPr lang="en-US" altLang="zh-CN" sz="2800" b="1" dirty="0" smtClean="0">
                <a:solidFill>
                  <a:srgbClr val="FF0000"/>
                </a:solidFill>
                <a:latin typeface="Times New Roman" panose="02020603050405020304" charset="0"/>
                <a:cs typeface="Times New Roman" panose="02020603050405020304" charset="0"/>
              </a:rPr>
              <a:t>remained calm and reacted immediately</a:t>
            </a:r>
            <a:r>
              <a:rPr lang="en-US" altLang="zh-CN" sz="2800" b="1" dirty="0" smtClean="0">
                <a:solidFill>
                  <a:schemeClr val="tx1"/>
                </a:solidFill>
                <a:latin typeface="Times New Roman" panose="02020603050405020304" charset="0"/>
                <a:cs typeface="Times New Roman" panose="02020603050405020304" charset="0"/>
              </a:rPr>
              <a:t>. </a:t>
            </a:r>
            <a:r>
              <a:rPr lang="en-US" altLang="zh-CN" sz="2800" b="1" dirty="0" smtClean="0">
                <a:solidFill>
                  <a:srgbClr val="FF0000"/>
                </a:solidFill>
                <a:latin typeface="Times New Roman" panose="02020603050405020304" charset="0"/>
                <a:cs typeface="Times New Roman" panose="02020603050405020304" charset="0"/>
              </a:rPr>
              <a:t>He later said about the incident</a:t>
            </a:r>
            <a:r>
              <a:rPr lang="en-US" altLang="zh-CN" sz="2800" b="1" dirty="0" smtClean="0">
                <a:solidFill>
                  <a:schemeClr val="tx1"/>
                </a:solidFill>
                <a:latin typeface="Times New Roman" panose="02020603050405020304" charset="0"/>
                <a:cs typeface="Times New Roman" panose="02020603050405020304" charset="0"/>
              </a:rPr>
              <a:t>, “It's a great honour to save a life.”</a:t>
            </a:r>
            <a:endParaRPr lang="en-US" altLang="zh-CN" sz="2800" b="1" dirty="0" smtClean="0">
              <a:solidFill>
                <a:schemeClr val="tx1"/>
              </a:solidFill>
              <a:latin typeface="Times New Roman" panose="02020603050405020304" charset="0"/>
              <a:cs typeface="Times New Roman" panose="02020603050405020304" charset="0"/>
            </a:endParaRPr>
          </a:p>
          <a:p>
            <a:r>
              <a:rPr lang="en-US" altLang="zh-CN" sz="2800" b="1" dirty="0">
                <a:solidFill>
                  <a:schemeClr val="tx1"/>
                </a:solidFill>
                <a:latin typeface="Times New Roman" panose="02020603050405020304" charset="0"/>
                <a:cs typeface="Times New Roman" panose="02020603050405020304" charset="0"/>
              </a:rPr>
              <a:t>    </a:t>
            </a:r>
            <a:endParaRPr lang="en-US" altLang="zh-CN" sz="2800" b="1" dirty="0">
              <a:solidFill>
                <a:schemeClr val="tx1"/>
              </a:solidFill>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699385" y="1073785"/>
            <a:ext cx="7244080" cy="4636770"/>
          </a:xfrm>
          <a:prstGeom prst="rect">
            <a:avLst/>
          </a:prstGeom>
          <a:noFill/>
          <a:ln w="63500" cmpd="sng">
            <a:solidFill>
              <a:schemeClr val="bg1">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1" name="Product"/>
          <p:cNvSpPr>
            <a:spLocks noGrp="1"/>
          </p:cNvSpPr>
          <p:nvPr/>
        </p:nvSpPr>
        <p:spPr>
          <a:xfrm>
            <a:off x="2854960" y="2929255"/>
            <a:ext cx="6482715" cy="798195"/>
          </a:xfrm>
          <a:prstGeom prst="rect">
            <a:avLst/>
          </a:prstGeom>
          <a:ln w="12700">
            <a:miter lim="400000"/>
          </a:ln>
        </p:spPr>
        <p:txBody>
          <a:bodyPr lIns="50800" tIns="50800" rIns="50800" bIns="50800" anchor="t"/>
          <a:lstStyle>
            <a:lvl1pPr marL="0" marR="0" indent="0" algn="ctr" defTabSz="825500" rtl="0" latinLnBrk="0">
              <a:lnSpc>
                <a:spcPct val="90000"/>
              </a:lnSpc>
              <a:spcBef>
                <a:spcPts val="0"/>
              </a:spcBef>
              <a:spcAft>
                <a:spcPts val="0"/>
              </a:spcAft>
              <a:buClrTx/>
              <a:buSzTx/>
              <a:buFontTx/>
              <a:buNone/>
              <a:defRPr sz="30000" b="1" i="0" u="none" strike="noStrike" cap="none" spc="0" baseline="0">
                <a:ln>
                  <a:noFill/>
                </a:ln>
                <a:solidFill>
                  <a:srgbClr val="FFFFFF"/>
                </a:solidFill>
                <a:uFillTx/>
                <a:latin typeface="Raleway"/>
                <a:ea typeface="Raleway"/>
                <a:cs typeface="Raleway"/>
                <a:sym typeface="Raleway"/>
              </a:defRPr>
            </a:lvl1pPr>
            <a:lvl2pPr marL="0" marR="0" indent="2286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2pPr>
            <a:lvl3pPr marL="0" marR="0" indent="4572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3pPr>
            <a:lvl4pPr marL="0" marR="0" indent="6858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4pPr>
            <a:lvl5pPr marL="0" marR="0" indent="9144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5pPr>
            <a:lvl6pPr marL="0" marR="0" indent="11430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6pPr>
            <a:lvl7pPr marL="0" marR="0" indent="13716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7pPr>
            <a:lvl8pPr marL="0" marR="0" indent="16002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8pPr>
            <a:lvl9pPr marL="0" marR="0" indent="18288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9pPr>
          </a:lstStyle>
          <a:p>
            <a:r>
              <a:rPr lang="en-US" sz="4400">
                <a:latin typeface="微软雅黑" panose="020B0503020204020204" charset="-122"/>
                <a:ea typeface="微软雅黑" panose="020B0503020204020204" charset="-122"/>
              </a:rPr>
              <a:t>Using Language</a:t>
            </a:r>
            <a:endParaRPr lang="en-US" sz="4400">
              <a:latin typeface="微软雅黑" panose="020B0503020204020204" charset="-122"/>
              <a:ea typeface="微软雅黑" panose="020B0503020204020204" charset="-122"/>
            </a:endParaRPr>
          </a:p>
        </p:txBody>
      </p:sp>
      <p:sp>
        <p:nvSpPr>
          <p:cNvPr id="2802" name="There are many variations of passages of Lorem Ipsum available but the majority have suffered…"/>
          <p:cNvSpPr>
            <a:spLocks noGrp="1"/>
          </p:cNvSpPr>
          <p:nvPr/>
        </p:nvSpPr>
        <p:spPr>
          <a:xfrm>
            <a:off x="3242310" y="4028440"/>
            <a:ext cx="6327140" cy="1100455"/>
          </a:xfrm>
          <a:prstGeom prst="rect">
            <a:avLst/>
          </a:prstGeom>
          <a:ln w="12700">
            <a:miter lim="400000"/>
          </a:ln>
        </p:spPr>
        <p:txBody>
          <a:bodyPr lIns="50800" tIns="50800" rIns="50800" bIns="50800" anchor="t">
            <a:noAutofit/>
          </a:bodyPr>
          <a:lstStyle>
            <a:lvl1pPr marL="0" marR="0" indent="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1pPr>
            <a:lvl2pPr marL="0" marR="0" indent="22860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2pPr>
            <a:lvl3pPr marL="0" marR="0" indent="45720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3pPr>
            <a:lvl4pPr marL="0" marR="0" indent="68580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4pPr>
            <a:lvl5pPr marL="0" marR="0" indent="91440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5pPr>
            <a:lvl6pPr marL="345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6pPr>
            <a:lvl7pPr marL="409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7pPr>
            <a:lvl8pPr marL="472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8pPr>
            <a:lvl9pPr marL="536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9pPr>
          </a:lstStyle>
          <a:p>
            <a:r>
              <a:rPr lang="en-US" sz="2800" b="1" dirty="0">
                <a:solidFill>
                  <a:schemeClr val="bg1"/>
                </a:solidFill>
                <a:latin typeface="微软雅黑" panose="020B0503020204020204" charset="-122"/>
                <a:ea typeface="微软雅黑" panose="020B0503020204020204" charset="-122"/>
              </a:rPr>
              <a:t>period 2</a:t>
            </a:r>
            <a:endParaRPr lang="en-US" sz="2800" b="1" dirty="0">
              <a:solidFill>
                <a:schemeClr val="bg1"/>
              </a:solidFill>
              <a:latin typeface="微软雅黑" panose="020B0503020204020204" charset="-122"/>
              <a:ea typeface="微软雅黑" panose="020B0503020204020204" charset="-122"/>
            </a:endParaRPr>
          </a:p>
        </p:txBody>
      </p:sp>
      <p:sp>
        <p:nvSpPr>
          <p:cNvPr id="2803" name="Showcase"/>
          <p:cNvSpPr>
            <a:spLocks noGrp="1"/>
          </p:cNvSpPr>
          <p:nvPr/>
        </p:nvSpPr>
        <p:spPr>
          <a:xfrm>
            <a:off x="3744278" y="1583744"/>
            <a:ext cx="4703445" cy="765810"/>
          </a:xfrm>
          <a:prstGeom prst="rect">
            <a:avLst/>
          </a:prstGeom>
          <a:ln w="12700">
            <a:miter lim="400000"/>
          </a:ln>
          <a:effectLst>
            <a:outerShdw blurRad="596900" dist="340594" dir="2765540" rotWithShape="0">
              <a:srgbClr val="8E939E">
                <a:alpha val="17529"/>
              </a:srgbClr>
            </a:outerShdw>
          </a:effectLst>
        </p:spPr>
        <p:txBody>
          <a:bodyPr wrap="none" lIns="50800" tIns="50800" rIns="50800" bIns="50800" anchor="ctr">
            <a:spAutoFit/>
          </a:bodyPr>
          <a:lstStyle>
            <a:lvl1pPr marL="0" marR="0" indent="0" algn="ctr" defTabSz="825500" latinLnBrk="0">
              <a:lnSpc>
                <a:spcPct val="90000"/>
              </a:lnSpc>
              <a:spcBef>
                <a:spcPts val="0"/>
              </a:spcBef>
              <a:spcAft>
                <a:spcPts val="0"/>
              </a:spcAft>
              <a:buClrTx/>
              <a:buSzTx/>
              <a:buFontTx/>
              <a:buNone/>
              <a:defRPr sz="20000" b="1" i="0" u="none" strike="noStrike" cap="none" spc="0" baseline="0">
                <a:ln>
                  <a:noFill/>
                </a:ln>
                <a:solidFill>
                  <a:srgbClr val="FFFFFF">
                    <a:alpha val="10000"/>
                  </a:srgbClr>
                </a:solidFill>
                <a:uFillTx/>
                <a:latin typeface="Raleway"/>
                <a:ea typeface="Raleway"/>
                <a:cs typeface="Raleway"/>
                <a:sym typeface="Raleway"/>
              </a:defRPr>
            </a:lvl1pPr>
            <a:lvl2pPr marL="91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2pPr>
            <a:lvl3pPr marL="155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3pPr>
            <a:lvl4pPr marL="218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4pPr>
            <a:lvl5pPr marL="282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5pPr>
            <a:lvl6pPr marL="345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6pPr>
            <a:lvl7pPr marL="409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7pPr>
            <a:lvl8pPr marL="472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8pPr>
            <a:lvl9pPr marL="536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9pPr>
          </a:lstStyle>
          <a:p>
            <a:r>
              <a:rPr lang="en-US" sz="4800" dirty="0">
                <a:solidFill>
                  <a:srgbClr val="FFFEFF">
                    <a:alpha val="47000"/>
                  </a:srgbClr>
                </a:solidFill>
                <a:latin typeface="微软雅黑" panose="020B0503020204020204" charset="-122"/>
                <a:ea typeface="微软雅黑" panose="020B0503020204020204" charset="-122"/>
              </a:rPr>
              <a:t>Unit 5 First Aid</a:t>
            </a:r>
            <a:endParaRPr lang="en-US" sz="4800" dirty="0">
              <a:solidFill>
                <a:srgbClr val="FFFEFF">
                  <a:alpha val="47000"/>
                </a:srgbClr>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18658"/>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1019175" y="1664970"/>
            <a:ext cx="4454525" cy="360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00800" y="1693545"/>
            <a:ext cx="4257040" cy="35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43865" y="256540"/>
            <a:ext cx="10334625"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         </a:t>
            </a:r>
            <a:r>
              <a:rPr lang="en-US" altLang="zh-CN" sz="3600" b="1">
                <a:solidFill>
                  <a:srgbClr val="FF0000"/>
                </a:solidFill>
                <a:latin typeface="Times New Roman" panose="02020603050405020304" charset="0"/>
                <a:cs typeface="Times New Roman" panose="02020603050405020304" charset="0"/>
              </a:rPr>
              <a:t>story</a:t>
            </a:r>
            <a:r>
              <a:rPr lang="en-US" altLang="zh-CN" sz="3600" b="1">
                <a:latin typeface="Times New Roman" panose="02020603050405020304" charset="0"/>
                <a:cs typeface="Times New Roman" panose="02020603050405020304" charset="0"/>
              </a:rPr>
              <a:t> about providing </a:t>
            </a:r>
            <a:r>
              <a:rPr lang="en-US" altLang="zh-CN" sz="3600" b="1">
                <a:solidFill>
                  <a:srgbClr val="FF0000"/>
                </a:solidFill>
                <a:latin typeface="Times New Roman" panose="02020603050405020304" charset="0"/>
                <a:cs typeface="Times New Roman" panose="02020603050405020304" charset="0"/>
              </a:rPr>
              <a:t>first aid</a:t>
            </a:r>
            <a:endParaRPr lang="en-US" altLang="zh-CN" sz="3600" b="1">
              <a:solidFill>
                <a:srgbClr val="FF0000"/>
              </a:solidFill>
              <a:latin typeface="Times New Roman" panose="02020603050405020304" charset="0"/>
              <a:cs typeface="Times New Roman" panose="02020603050405020304" charset="0"/>
            </a:endParaRPr>
          </a:p>
        </p:txBody>
      </p:sp>
      <p:sp>
        <p:nvSpPr>
          <p:cNvPr id="29" name="文本框 28"/>
          <p:cNvSpPr txBox="1"/>
          <p:nvPr/>
        </p:nvSpPr>
        <p:spPr>
          <a:xfrm>
            <a:off x="7529830" y="256540"/>
            <a:ext cx="2550160"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for choking</a:t>
            </a:r>
            <a:endParaRPr lang="en-US" altLang="zh-CN" sz="3600" b="1">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3865" y="256540"/>
            <a:ext cx="10334625"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                    </a:t>
            </a:r>
            <a:r>
              <a:rPr lang="en-US" altLang="zh-CN" sz="3600" b="1">
                <a:solidFill>
                  <a:srgbClr val="FF0000"/>
                </a:solidFill>
                <a:latin typeface="Times New Roman" panose="02020603050405020304" charset="0"/>
                <a:cs typeface="Times New Roman" panose="02020603050405020304" charset="0"/>
              </a:rPr>
              <a:t>story</a:t>
            </a:r>
            <a:r>
              <a:rPr lang="en-US" altLang="zh-CN" sz="3600" b="1">
                <a:latin typeface="Times New Roman" panose="02020603050405020304" charset="0"/>
                <a:cs typeface="Times New Roman" panose="02020603050405020304" charset="0"/>
              </a:rPr>
              <a:t> about providing </a:t>
            </a:r>
            <a:r>
              <a:rPr lang="en-US" altLang="zh-CN" sz="3600" b="1">
                <a:solidFill>
                  <a:srgbClr val="FF0000"/>
                </a:solidFill>
                <a:latin typeface="Times New Roman" panose="02020603050405020304" charset="0"/>
                <a:cs typeface="Times New Roman" panose="02020603050405020304" charset="0"/>
              </a:rPr>
              <a:t>first aid</a:t>
            </a:r>
            <a:endParaRPr lang="en-US" altLang="zh-CN" sz="3600" b="1">
              <a:solidFill>
                <a:srgbClr val="FF0000"/>
              </a:solidFill>
              <a:latin typeface="Times New Roman" panose="02020603050405020304" charset="0"/>
              <a:cs typeface="Times New Roman" panose="02020603050405020304" charset="0"/>
            </a:endParaRPr>
          </a:p>
        </p:txBody>
      </p:sp>
      <p:sp>
        <p:nvSpPr>
          <p:cNvPr id="29" name="文本框 28"/>
          <p:cNvSpPr txBox="1"/>
          <p:nvPr/>
        </p:nvSpPr>
        <p:spPr>
          <a:xfrm>
            <a:off x="8758555" y="256540"/>
            <a:ext cx="2550160"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for choking</a:t>
            </a:r>
            <a:endParaRPr lang="en-US" altLang="zh-CN" sz="3600" b="1">
              <a:latin typeface="Times New Roman" panose="02020603050405020304" charset="0"/>
              <a:cs typeface="Times New Roman" panose="02020603050405020304" charset="0"/>
            </a:endParaRPr>
          </a:p>
        </p:txBody>
      </p:sp>
      <p:sp>
        <p:nvSpPr>
          <p:cNvPr id="15" name="Rectangle 14"/>
          <p:cNvSpPr/>
          <p:nvPr/>
        </p:nvSpPr>
        <p:spPr>
          <a:xfrm>
            <a:off x="4482465" y="1391920"/>
            <a:ext cx="3623310"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set-up</a:t>
            </a:r>
            <a:endParaRPr lang="en-US" sz="3200" b="1" spc="600" smtClean="0">
              <a:latin typeface="Broadway" panose="04040905080B02020502" charset="0"/>
              <a:ea typeface="微软雅黑" panose="020B0503020204020204" charset="-122"/>
              <a:cs typeface="Broadway" panose="04040905080B02020502" charset="0"/>
            </a:endParaRPr>
          </a:p>
        </p:txBody>
      </p:sp>
      <p:cxnSp>
        <p:nvCxnSpPr>
          <p:cNvPr id="2" name="直接连接符 1"/>
          <p:cNvCxnSpPr/>
          <p:nvPr/>
        </p:nvCxnSpPr>
        <p:spPr>
          <a:xfrm>
            <a:off x="3637915" y="931545"/>
            <a:ext cx="844550" cy="79756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609975" y="941070"/>
            <a:ext cx="831215" cy="169481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4" name="Rectangle 14"/>
          <p:cNvSpPr/>
          <p:nvPr/>
        </p:nvSpPr>
        <p:spPr>
          <a:xfrm>
            <a:off x="4482465" y="2159635"/>
            <a:ext cx="3623310" cy="56007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conflict</a:t>
            </a:r>
            <a:endParaRPr lang="en-US" sz="3200" b="1" spc="600" dirty="0" smtClean="0">
              <a:latin typeface="Broadway" panose="04040905080B02020502" charset="0"/>
              <a:ea typeface="微软雅黑" panose="020B0503020204020204" charset="-122"/>
              <a:cs typeface="Broadway" panose="04040905080B02020502" charset="0"/>
            </a:endParaRPr>
          </a:p>
        </p:txBody>
      </p:sp>
      <p:cxnSp>
        <p:nvCxnSpPr>
          <p:cNvPr id="6" name="直接连接符 5"/>
          <p:cNvCxnSpPr/>
          <p:nvPr/>
        </p:nvCxnSpPr>
        <p:spPr>
          <a:xfrm>
            <a:off x="3649345" y="941070"/>
            <a:ext cx="744855" cy="233743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8" name="Rectangle 14"/>
          <p:cNvSpPr/>
          <p:nvPr/>
        </p:nvSpPr>
        <p:spPr>
          <a:xfrm>
            <a:off x="4482465" y="2890520"/>
            <a:ext cx="3623945"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conclusion</a:t>
            </a:r>
            <a:endParaRPr lang="en-US" sz="3200" b="1" spc="600" dirty="0" smtClean="0">
              <a:latin typeface="Broadway" panose="04040905080B02020502" charset="0"/>
              <a:ea typeface="微软雅黑" panose="020B0503020204020204" charset="-122"/>
              <a:cs typeface="Broadway" panose="04040905080B02020502" charset="0"/>
            </a:endParaRPr>
          </a:p>
        </p:txBody>
      </p:sp>
      <p:pic>
        <p:nvPicPr>
          <p:cNvPr id="7" name="图片 6" descr="文本&#10;&#10;描述已自动生成"/>
          <p:cNvPicPr>
            <a:picLocks noChangeAspect="1"/>
          </p:cNvPicPr>
          <p:nvPr/>
        </p:nvPicPr>
        <p:blipFill>
          <a:blip r:embed="rId1">
            <a:extLst>
              <a:ext uri="{28A0092B-C50C-407E-A947-70E740481C1C}">
                <a14:useLocalDpi xmlns:a14="http://schemas.microsoft.com/office/drawing/2010/main" val="0"/>
              </a:ext>
            </a:extLst>
          </a:blip>
          <a:srcRect t="2860"/>
          <a:stretch>
            <a:fillRect/>
          </a:stretch>
        </p:blipFill>
        <p:spPr>
          <a:xfrm>
            <a:off x="234950" y="3519805"/>
            <a:ext cx="5080000" cy="3289300"/>
          </a:xfrm>
          <a:prstGeom prst="rect">
            <a:avLst/>
          </a:prstGeom>
          <a:ln>
            <a:noFill/>
          </a:ln>
          <a:effectLst>
            <a:outerShdw blurRad="292100" dist="139700" dir="2700000" algn="tl" rotWithShape="0">
              <a:srgbClr val="333333">
                <a:alpha val="65000"/>
              </a:srgbClr>
            </a:outerShdw>
          </a:effectLst>
        </p:spPr>
      </p:pic>
      <p:cxnSp>
        <p:nvCxnSpPr>
          <p:cNvPr id="5" name="直接连接符 4"/>
          <p:cNvCxnSpPr/>
          <p:nvPr/>
        </p:nvCxnSpPr>
        <p:spPr>
          <a:xfrm>
            <a:off x="3877310" y="4770755"/>
            <a:ext cx="904240" cy="127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15340" y="5042535"/>
            <a:ext cx="3011805" cy="317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544445" y="5042535"/>
            <a:ext cx="2197735" cy="24384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8" grpId="0" bldLvl="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13385" y="248285"/>
            <a:ext cx="10334625" cy="645160"/>
          </a:xfrm>
          <a:prstGeom prst="rect">
            <a:avLst/>
          </a:prstGeom>
          <a:noFill/>
        </p:spPr>
        <p:txBody>
          <a:bodyPr wrap="square" rtlCol="0">
            <a:spAutoFit/>
          </a:bodyPr>
          <a:lstStyle/>
          <a:p>
            <a:r>
              <a:rPr lang="en-US" altLang="zh-CN" sz="3600" b="1">
                <a:sym typeface="+mn-ea"/>
              </a:rPr>
              <a:t>Read Para 1 and find out the</a:t>
            </a:r>
            <a:r>
              <a:rPr lang="en-US" altLang="zh-CN" sz="3600" b="1">
                <a:solidFill>
                  <a:srgbClr val="FF0000"/>
                </a:solidFill>
                <a:sym typeface="+mn-ea"/>
              </a:rPr>
              <a:t> set-up </a:t>
            </a:r>
            <a:r>
              <a:rPr lang="en-US" altLang="zh-CN" sz="3600" b="1">
                <a:sym typeface="+mn-ea"/>
              </a:rPr>
              <a:t>of the story</a:t>
            </a:r>
            <a:endParaRPr lang="en-US" altLang="zh-CN" sz="3600" b="1">
              <a:solidFill>
                <a:srgbClr val="FF0000"/>
              </a:solidFill>
              <a:latin typeface="Times New Roman" panose="02020603050405020304" charset="0"/>
              <a:cs typeface="Times New Roman" panose="02020603050405020304" charset="0"/>
            </a:endParaRPr>
          </a:p>
        </p:txBody>
      </p:sp>
      <p:sp>
        <p:nvSpPr>
          <p:cNvPr id="15" name="Rectangle 14"/>
          <p:cNvSpPr/>
          <p:nvPr/>
        </p:nvSpPr>
        <p:spPr>
          <a:xfrm>
            <a:off x="4482465" y="1391920"/>
            <a:ext cx="2160270"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who</a:t>
            </a:r>
            <a:endParaRPr lang="en-US" sz="3200" b="1" spc="600" dirty="0" smtClean="0">
              <a:latin typeface="Broadway" panose="04040905080B02020502" charset="0"/>
              <a:ea typeface="微软雅黑" panose="020B0503020204020204" charset="-122"/>
              <a:cs typeface="Broadway" panose="04040905080B02020502" charset="0"/>
            </a:endParaRPr>
          </a:p>
        </p:txBody>
      </p:sp>
      <p:cxnSp>
        <p:nvCxnSpPr>
          <p:cNvPr id="2" name="直接连接符 1"/>
          <p:cNvCxnSpPr/>
          <p:nvPr/>
        </p:nvCxnSpPr>
        <p:spPr>
          <a:xfrm flipV="1">
            <a:off x="2834640" y="1691005"/>
            <a:ext cx="1647825" cy="87503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2862580" y="2610485"/>
            <a:ext cx="1506855" cy="4064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4" name="Rectangle 14"/>
          <p:cNvSpPr/>
          <p:nvPr/>
        </p:nvSpPr>
        <p:spPr>
          <a:xfrm>
            <a:off x="4482465" y="2259965"/>
            <a:ext cx="2159635"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where</a:t>
            </a:r>
            <a:endParaRPr lang="en-US" sz="3200" b="1" spc="600" dirty="0" smtClean="0">
              <a:latin typeface="Broadway" panose="04040905080B02020502" charset="0"/>
              <a:ea typeface="微软雅黑" panose="020B0503020204020204" charset="-122"/>
              <a:cs typeface="Broadway" panose="04040905080B02020502" charset="0"/>
            </a:endParaRPr>
          </a:p>
        </p:txBody>
      </p:sp>
      <p:cxnSp>
        <p:nvCxnSpPr>
          <p:cNvPr id="6" name="直接连接符 5"/>
          <p:cNvCxnSpPr/>
          <p:nvPr/>
        </p:nvCxnSpPr>
        <p:spPr>
          <a:xfrm>
            <a:off x="2844165" y="2717165"/>
            <a:ext cx="1427480" cy="64897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8" name="Rectangle 14"/>
          <p:cNvSpPr/>
          <p:nvPr/>
        </p:nvSpPr>
        <p:spPr>
          <a:xfrm>
            <a:off x="4482465" y="3006090"/>
            <a:ext cx="2159635"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what</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17" name="文本框 16"/>
          <p:cNvSpPr txBox="1"/>
          <p:nvPr/>
        </p:nvSpPr>
        <p:spPr>
          <a:xfrm>
            <a:off x="6849745" y="1288415"/>
            <a:ext cx="5044440" cy="583565"/>
          </a:xfrm>
          <a:prstGeom prst="rect">
            <a:avLst/>
          </a:prstGeom>
          <a:noFill/>
        </p:spPr>
        <p:txBody>
          <a:bodyPr wrap="square" rtlCol="0">
            <a:spAutoFit/>
          </a:bodyPr>
          <a:lstStyle/>
          <a:p>
            <a:r>
              <a:rPr lang="en-US" altLang="zh-CN" sz="3200" b="1"/>
              <a:t>Chen Wei, Zhang Tao,</a:t>
            </a:r>
            <a:r>
              <a:rPr lang="en-US" altLang="zh-CN" sz="3200"/>
              <a:t>friends</a:t>
            </a:r>
            <a:endParaRPr lang="en-US" altLang="zh-CN" sz="3200"/>
          </a:p>
        </p:txBody>
      </p:sp>
      <p:sp>
        <p:nvSpPr>
          <p:cNvPr id="18" name="文本框 17"/>
          <p:cNvSpPr txBox="1"/>
          <p:nvPr/>
        </p:nvSpPr>
        <p:spPr>
          <a:xfrm>
            <a:off x="6849745" y="2259965"/>
            <a:ext cx="4624070" cy="583565"/>
          </a:xfrm>
          <a:prstGeom prst="rect">
            <a:avLst/>
          </a:prstGeom>
          <a:noFill/>
        </p:spPr>
        <p:txBody>
          <a:bodyPr wrap="square" rtlCol="0">
            <a:spAutoFit/>
          </a:bodyPr>
          <a:lstStyle/>
          <a:p>
            <a:r>
              <a:rPr lang="en-US" altLang="zh-CN" sz="3200" b="1"/>
              <a:t>at the restaurant</a:t>
            </a:r>
            <a:endParaRPr lang="en-US" altLang="zh-CN" sz="3200" b="1"/>
          </a:p>
        </p:txBody>
      </p:sp>
      <p:sp>
        <p:nvSpPr>
          <p:cNvPr id="19" name="文本框 18"/>
          <p:cNvSpPr txBox="1"/>
          <p:nvPr/>
        </p:nvSpPr>
        <p:spPr>
          <a:xfrm>
            <a:off x="6747510" y="3006090"/>
            <a:ext cx="4998085" cy="1076325"/>
          </a:xfrm>
          <a:prstGeom prst="rect">
            <a:avLst/>
          </a:prstGeom>
          <a:noFill/>
        </p:spPr>
        <p:txBody>
          <a:bodyPr wrap="square" rtlCol="0">
            <a:spAutoFit/>
          </a:bodyPr>
          <a:lstStyle/>
          <a:p>
            <a:r>
              <a:rPr lang="en-US" altLang="zh-CN" sz="3200" b="1"/>
              <a:t>Zhang Tao was choking on some steak</a:t>
            </a:r>
            <a:endParaRPr lang="en-US" altLang="zh-CN" sz="3200" b="1"/>
          </a:p>
        </p:txBody>
      </p:sp>
      <p:sp>
        <p:nvSpPr>
          <p:cNvPr id="9" name="文本框 8"/>
          <p:cNvSpPr txBox="1"/>
          <p:nvPr/>
        </p:nvSpPr>
        <p:spPr>
          <a:xfrm>
            <a:off x="928915" y="2294890"/>
            <a:ext cx="1905726" cy="645160"/>
          </a:xfrm>
          <a:prstGeom prst="rect">
            <a:avLst/>
          </a:prstGeom>
          <a:noFill/>
        </p:spPr>
        <p:txBody>
          <a:bodyPr wrap="square" rtlCol="0">
            <a:spAutoFit/>
          </a:bodyPr>
          <a:lstStyle/>
          <a:p>
            <a:r>
              <a:rPr lang="en-US" altLang="zh-CN" sz="3600" b="1" dirty="0">
                <a:solidFill>
                  <a:srgbClr val="FF0000"/>
                </a:solidFill>
                <a:sym typeface="+mn-ea"/>
              </a:rPr>
              <a:t>set-up</a:t>
            </a:r>
            <a:endParaRPr lang="en-US" altLang="zh-CN" sz="3200" b="1" dirty="0">
              <a:solidFill>
                <a:srgbClr val="CC3300"/>
              </a:solidFill>
            </a:endParaRPr>
          </a:p>
        </p:txBody>
      </p:sp>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62915" y="248285"/>
            <a:ext cx="10862945" cy="1198880"/>
          </a:xfrm>
          <a:prstGeom prst="rect">
            <a:avLst/>
          </a:prstGeom>
          <a:noFill/>
        </p:spPr>
        <p:txBody>
          <a:bodyPr wrap="square" rtlCol="0">
            <a:spAutoFit/>
          </a:bodyPr>
          <a:lstStyle/>
          <a:p>
            <a:r>
              <a:rPr lang="en-US" altLang="zh-CN" sz="3600" b="1">
                <a:solidFill>
                  <a:schemeClr val="tx1"/>
                </a:solidFill>
                <a:cs typeface="+mn-lt"/>
              </a:rPr>
              <a:t>Read the article, first </a:t>
            </a:r>
            <a:r>
              <a:rPr lang="en-US" altLang="zh-CN" sz="3600" b="1">
                <a:cs typeface="+mn-lt"/>
                <a:sym typeface="+mn-ea"/>
              </a:rPr>
              <a:t>put A-E in the correct places and </a:t>
            </a:r>
            <a:r>
              <a:rPr lang="en-US" altLang="zh-CN" sz="3600" b="1">
                <a:solidFill>
                  <a:schemeClr val="tx1"/>
                </a:solidFill>
                <a:cs typeface="+mn-lt"/>
              </a:rPr>
              <a:t>then divide it into 3 parts.</a:t>
            </a:r>
            <a:endParaRPr lang="en-US" altLang="zh-CN" sz="3600" b="1">
              <a:solidFill>
                <a:schemeClr val="tx1"/>
              </a:solidFill>
              <a:cs typeface="+mn-lt"/>
            </a:endParaRPr>
          </a:p>
        </p:txBody>
      </p:sp>
      <p:sp>
        <p:nvSpPr>
          <p:cNvPr id="9" name="矩形 8"/>
          <p:cNvSpPr/>
          <p:nvPr/>
        </p:nvSpPr>
        <p:spPr>
          <a:xfrm>
            <a:off x="597121" y="1553026"/>
            <a:ext cx="10997494" cy="3970318"/>
          </a:xfrm>
          <a:prstGeom prst="rect">
            <a:avLst/>
          </a:prstGeom>
        </p:spPr>
        <p:txBody>
          <a:bodyPr wrap="square">
            <a:spAutoFit/>
          </a:bodyPr>
          <a:lstStyle/>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A</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Choking victims usually have only about four minutes before they collapse and sometimes die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B</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If you see someone choking, first call the emergency services</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C</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Chen wasted no time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D</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With choking victims, every minute counts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E</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Doing the Heimlich </a:t>
            </a:r>
            <a:r>
              <a:rPr lang="en-US" altLang="zh-CN" sz="2800" b="1" dirty="0" err="1">
                <a:solidFill>
                  <a:prstClr val="black"/>
                </a:solidFill>
                <a:latin typeface="Times New Roman" panose="02020603050405020304" charset="0"/>
                <a:ea typeface="宋体" panose="02010600030101010101" pitchFamily="2" charset="-122"/>
                <a:cs typeface="Times New Roman" panose="02020603050405020304" charset="0"/>
              </a:rPr>
              <a:t>manoeuvre</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on a small child is not recommended</a:t>
            </a:r>
            <a:endParaRPr lang="en-US" altLang="zh-CN" sz="2800" b="1" kern="100" dirty="0">
              <a:solidFill>
                <a:prstClr val="black"/>
              </a:solidFill>
              <a:latin typeface="Times New Roman" panose="02020603050405020304" charset="0"/>
              <a:ea typeface="楷体" panose="02010609060101010101" pitchFamily="49" charset="-122"/>
              <a:cs typeface="Times New Roman" panose="02020603050405020304" charset="0"/>
            </a:endParaRPr>
          </a:p>
        </p:txBody>
      </p:sp>
      <p:sp>
        <p:nvSpPr>
          <p:cNvPr id="2" name="文本框 1"/>
          <p:cNvSpPr txBox="1"/>
          <p:nvPr/>
        </p:nvSpPr>
        <p:spPr>
          <a:xfrm>
            <a:off x="3874770" y="5589905"/>
            <a:ext cx="3188970" cy="521970"/>
          </a:xfrm>
          <a:prstGeom prst="rect">
            <a:avLst/>
          </a:prstGeom>
          <a:noFill/>
        </p:spPr>
        <p:txBody>
          <a:bodyPr wrap="square" rtlCol="0">
            <a:spAutoFit/>
          </a:bodyPr>
          <a:p>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C  A  B  E  D</a:t>
            </a:r>
            <a:endPar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5518150" y="1845310"/>
            <a:ext cx="80772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5236845" y="3093085"/>
            <a:ext cx="83629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29765" y="3735705"/>
            <a:ext cx="152527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229985" y="5001895"/>
            <a:ext cx="200660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886325" y="2362835"/>
            <a:ext cx="3005455" cy="521970"/>
          </a:xfrm>
          <a:prstGeom prst="rect">
            <a:avLst/>
          </a:prstGeom>
          <a:solidFill>
            <a:srgbClr val="CC3300">
              <a:alpha val="65000"/>
            </a:srgbClr>
          </a:solidFill>
        </p:spPr>
        <p:txBody>
          <a:bodyPr wrap="square" rtlCol="0" anchor="t">
            <a:spAutoFit/>
          </a:bodyPr>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leaving no time...</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0290175" y="2947035"/>
            <a:ext cx="1304290" cy="521970"/>
          </a:xfrm>
          <a:prstGeom prst="rect">
            <a:avLst/>
          </a:prstGeom>
          <a:solidFill>
            <a:srgbClr val="CC3300">
              <a:alpha val="65000"/>
            </a:srgbClr>
          </a:solidFill>
        </p:spPr>
        <p:txBody>
          <a:bodyPr wrap="square" rtlCol="0" anchor="t">
            <a:spAutoFit/>
          </a:bodyPr>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Then..</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4332605" y="3662680"/>
            <a:ext cx="2277745" cy="521970"/>
          </a:xfrm>
          <a:prstGeom prst="rect">
            <a:avLst/>
          </a:prstGeom>
          <a:solidFill>
            <a:srgbClr val="CC3300">
              <a:alpha val="65000"/>
            </a:srgbClr>
          </a:solidFill>
        </p:spPr>
        <p:txBody>
          <a:bodyPr wrap="square" rtlCol="0" anchor="t">
            <a:spAutoFit/>
          </a:bodyPr>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He got up...</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10640060" y="5377815"/>
            <a:ext cx="1010920" cy="521970"/>
          </a:xfrm>
          <a:prstGeom prst="rect">
            <a:avLst/>
          </a:prstGeom>
          <a:solidFill>
            <a:srgbClr val="CC3300">
              <a:alpha val="65000"/>
            </a:srgbClr>
          </a:solidFill>
        </p:spPr>
        <p:txBody>
          <a:bodyPr wrap="square" rtlCol="0" anchor="t">
            <a:spAutoFit/>
          </a:bodyPr>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as...</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6" grpId="0" bldLvl="0" animBg="1"/>
      <p:bldP spid="3" grpId="0" bldLvl="0" animBg="1"/>
      <p:bldP spid="4" grpId="0" bldLvl="0" animBg="1"/>
      <p:bldP spid="5" grpId="0" bldLvl="0" animBg="1"/>
      <p:bldP spid="14" grpId="0" bldLvl="0" animBg="1"/>
      <p:bldP spid="6" grpId="0" bldLvl="0" animBg="1"/>
      <p:bldP spid="7"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4"/>
          <p:cNvGraphicFramePr>
            <a:graphicFrameLocks noGrp="1"/>
          </p:cNvGraphicFramePr>
          <p:nvPr/>
        </p:nvGraphicFramePr>
        <p:xfrm>
          <a:off x="815340" y="2102485"/>
          <a:ext cx="11078845" cy="1784985"/>
        </p:xfrm>
        <a:graphic>
          <a:graphicData uri="http://schemas.openxmlformats.org/drawingml/2006/table">
            <a:tbl>
              <a:tblPr firstRow="1" bandRow="1">
                <a:tableStyleId>{5940675A-B579-460E-94D1-54222C63F5DA}</a:tableStyleId>
              </a:tblPr>
              <a:tblGrid>
                <a:gridCol w="3211830"/>
                <a:gridCol w="7867015"/>
              </a:tblGrid>
              <a:tr h="594995">
                <a:tc>
                  <a:txBody>
                    <a:bodyPr/>
                    <a:lstStyle/>
                    <a:p>
                      <a:r>
                        <a:rPr lang="en-US" altLang="zh-CN" sz="3200" b="1" dirty="0">
                          <a:latin typeface="Times New Roman" panose="02020603050405020304" charset="0"/>
                          <a:cs typeface="Times New Roman" panose="02020603050405020304" charset="0"/>
                        </a:rPr>
                        <a:t>Part 1 (Para. 1-2):</a:t>
                      </a:r>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4995">
                <a:tc>
                  <a:txBody>
                    <a:bodyPr/>
                    <a:lstStyle/>
                    <a:p>
                      <a:r>
                        <a:rPr lang="en-US" altLang="zh-CN" sz="3200" b="1" dirty="0">
                          <a:latin typeface="Times New Roman" panose="02020603050405020304" charset="0"/>
                          <a:cs typeface="Times New Roman" panose="02020603050405020304" charset="0"/>
                        </a:rPr>
                        <a:t>Part 2 (Para. 3-5):</a:t>
                      </a:r>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4995">
                <a:tc>
                  <a:txBody>
                    <a:bodyPr/>
                    <a:lstStyle/>
                    <a:p>
                      <a:r>
                        <a:rPr lang="en-US" altLang="zh-CN" sz="3200" b="1" dirty="0">
                          <a:latin typeface="Times New Roman" panose="02020603050405020304" charset="0"/>
                          <a:cs typeface="Times New Roman" panose="02020603050405020304" charset="0"/>
                        </a:rPr>
                        <a:t>Part 3 (Para. 6):</a:t>
                      </a:r>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ltLang="zh-CN"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左大括号 1"/>
          <p:cNvSpPr/>
          <p:nvPr/>
        </p:nvSpPr>
        <p:spPr>
          <a:xfrm>
            <a:off x="651510" y="2348865"/>
            <a:ext cx="163195" cy="1370965"/>
          </a:xfrm>
          <a:prstGeom prst="leftBrace">
            <a:avLst/>
          </a:prstGeom>
          <a:ln w="63500">
            <a:solidFill>
              <a:srgbClr val="4637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4234815" y="2110105"/>
            <a:ext cx="6426200"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sym typeface="+mn-ea"/>
              </a:rPr>
              <a:t>the _________ of a choking incident</a:t>
            </a:r>
            <a:endParaRPr lang="en-US" altLang="zh-CN" sz="3200" b="1" dirty="0">
              <a:latin typeface="Times New Roman" panose="02020603050405020304" charset="0"/>
              <a:cs typeface="Times New Roman" panose="02020603050405020304" charset="0"/>
              <a:sym typeface="+mn-ea"/>
            </a:endParaRPr>
          </a:p>
        </p:txBody>
      </p:sp>
      <p:sp>
        <p:nvSpPr>
          <p:cNvPr id="5" name="文本框 4"/>
          <p:cNvSpPr txBox="1"/>
          <p:nvPr/>
        </p:nvSpPr>
        <p:spPr>
          <a:xfrm>
            <a:off x="5237480" y="2110105"/>
            <a:ext cx="1381125" cy="583565"/>
          </a:xfrm>
          <a:prstGeom prst="rect">
            <a:avLst/>
          </a:prstGeom>
          <a:noFill/>
        </p:spPr>
        <p:txBody>
          <a:bodyPr wrap="square" rtlCol="0">
            <a:spAutoFit/>
          </a:bodyPr>
          <a:lstStyle/>
          <a:p>
            <a:r>
              <a:rPr lang="en-US" altLang="zh-CN" sz="3200" b="1">
                <a:solidFill>
                  <a:srgbClr val="CC3300"/>
                </a:solidFill>
              </a:rPr>
              <a:t>story</a:t>
            </a:r>
            <a:endParaRPr lang="en-US" altLang="zh-CN" sz="3200" b="1">
              <a:solidFill>
                <a:srgbClr val="CC3300"/>
              </a:solidFill>
            </a:endParaRPr>
          </a:p>
        </p:txBody>
      </p:sp>
      <p:sp>
        <p:nvSpPr>
          <p:cNvPr id="6" name="文本框 5"/>
          <p:cNvSpPr txBox="1"/>
          <p:nvPr/>
        </p:nvSpPr>
        <p:spPr>
          <a:xfrm>
            <a:off x="4103370" y="2693670"/>
            <a:ext cx="7791450"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sym typeface="+mn-ea"/>
              </a:rPr>
              <a:t>the introduction of ____________________</a:t>
            </a:r>
            <a:endParaRPr lang="en-US" altLang="zh-CN" sz="3200" b="1" dirty="0">
              <a:latin typeface="Times New Roman" panose="02020603050405020304" charset="0"/>
              <a:cs typeface="Times New Roman" panose="02020603050405020304" charset="0"/>
              <a:sym typeface="+mn-ea"/>
            </a:endParaRPr>
          </a:p>
        </p:txBody>
      </p:sp>
      <p:sp>
        <p:nvSpPr>
          <p:cNvPr id="7" name="文本框 6"/>
          <p:cNvSpPr txBox="1"/>
          <p:nvPr/>
        </p:nvSpPr>
        <p:spPr>
          <a:xfrm>
            <a:off x="7475220" y="2703195"/>
            <a:ext cx="4374515" cy="583565"/>
          </a:xfrm>
          <a:prstGeom prst="rect">
            <a:avLst/>
          </a:prstGeom>
          <a:noFill/>
        </p:spPr>
        <p:txBody>
          <a:bodyPr wrap="square" rtlCol="0">
            <a:spAutoFit/>
          </a:bodyPr>
          <a:lstStyle/>
          <a:p>
            <a:r>
              <a:rPr lang="en-US" altLang="zh-CN" sz="3200" b="1">
                <a:solidFill>
                  <a:srgbClr val="CC3300"/>
                </a:solidFill>
              </a:rPr>
              <a:t>the Heimlich manoeuvre</a:t>
            </a:r>
            <a:endParaRPr lang="en-US" altLang="zh-CN" sz="3200" b="1">
              <a:solidFill>
                <a:srgbClr val="CC3300"/>
              </a:solidFill>
            </a:endParaRPr>
          </a:p>
        </p:txBody>
      </p:sp>
      <p:sp>
        <p:nvSpPr>
          <p:cNvPr id="8" name="文本框 7"/>
          <p:cNvSpPr txBox="1"/>
          <p:nvPr/>
        </p:nvSpPr>
        <p:spPr>
          <a:xfrm>
            <a:off x="4058285" y="3277235"/>
            <a:ext cx="7791450" cy="583565"/>
          </a:xfrm>
          <a:prstGeom prst="rect">
            <a:avLst/>
          </a:prstGeom>
          <a:noFill/>
        </p:spPr>
        <p:txBody>
          <a:bodyPr wrap="square" rtlCol="0">
            <a:spAutoFit/>
          </a:bodyPr>
          <a:lstStyle/>
          <a:p>
            <a:r>
              <a:rPr lang="en-US" altLang="zh-CN" sz="3200" b="1">
                <a:solidFill>
                  <a:srgbClr val="CC3300"/>
                </a:solidFill>
                <a:sym typeface="+mn-ea"/>
              </a:rPr>
              <a:t>comments</a:t>
            </a:r>
            <a:r>
              <a:rPr lang="en-US" altLang="zh-CN" sz="3200" b="1" dirty="0">
                <a:latin typeface="Times New Roman" panose="02020603050405020304" charset="0"/>
                <a:cs typeface="Times New Roman" panose="02020603050405020304" charset="0"/>
                <a:sym typeface="+mn-ea"/>
              </a:rPr>
              <a:t> </a:t>
            </a:r>
            <a:endParaRPr lang="en-US" altLang="zh-CN" sz="3200" b="1" dirty="0">
              <a:latin typeface="Times New Roman" panose="02020603050405020304" charset="0"/>
              <a:cs typeface="Times New Roman" panose="02020603050405020304" charset="0"/>
              <a:sym typeface="+mn-ea"/>
            </a:endParaRPr>
          </a:p>
        </p:txBody>
      </p:sp>
      <p:sp>
        <p:nvSpPr>
          <p:cNvPr id="9" name="Rectangle 14"/>
          <p:cNvSpPr/>
          <p:nvPr/>
        </p:nvSpPr>
        <p:spPr>
          <a:xfrm>
            <a:off x="541020" y="351155"/>
            <a:ext cx="346329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structure:</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11" name="文本框 10"/>
          <p:cNvSpPr txBox="1"/>
          <p:nvPr/>
        </p:nvSpPr>
        <p:spPr>
          <a:xfrm>
            <a:off x="4058285" y="3257550"/>
            <a:ext cx="7791450"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sym typeface="+mn-ea"/>
              </a:rPr>
              <a:t>_________ on the choking incident</a:t>
            </a:r>
            <a:endParaRPr lang="en-US" altLang="zh-CN" sz="3200" b="1" dirty="0">
              <a:latin typeface="Times New Roman" panose="02020603050405020304" charset="0"/>
              <a:cs typeface="Times New Roman" panose="0202060305040502030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9" grpId="0" bldLvl="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4765" y="21590"/>
            <a:ext cx="12151995" cy="68230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1290" y="537210"/>
            <a:ext cx="11566525" cy="5262245"/>
          </a:xfrm>
          <a:prstGeom prst="rect">
            <a:avLst/>
          </a:prstGeom>
        </p:spPr>
        <p:txBody>
          <a:bodyPr wrap="square">
            <a:spAutoFit/>
          </a:bodyPr>
          <a:lstStyle/>
          <a:p>
            <a:pPr algn="just"/>
            <a:r>
              <a:rPr lang="en-US" altLang="zh-CN" sz="2800" b="1" dirty="0">
                <a:latin typeface="Times New Roman" panose="02020603050405020304" charset="0"/>
                <a:cs typeface="Times New Roman" panose="02020603050405020304" charset="0"/>
              </a:rPr>
              <a:t>Chen Wei, a high school student in Beijing, had his dinner interrupted when he heard someone screaming from another table. A fellow diner at the restaurant, Zhang Tao, was choking on some steak. He was now holding his throat with his face turning red, while his desperate friends were slapping him on the back.</a:t>
            </a:r>
            <a:endParaRPr lang="zh-CN" altLang="zh-CN" sz="2800" b="1" dirty="0">
              <a:latin typeface="Times New Roman" panose="02020603050405020304" charset="0"/>
              <a:cs typeface="Times New Roman" panose="02020603050405020304" charset="0"/>
            </a:endParaRPr>
          </a:p>
          <a:p>
            <a:pPr algn="just"/>
            <a:r>
              <a:rPr lang="en-US" altLang="zh-CN" sz="2800" b="1" dirty="0">
                <a:latin typeface="Times New Roman" panose="02020603050405020304" charset="0"/>
                <a:cs typeface="Times New Roman" panose="02020603050405020304" charset="0"/>
              </a:rPr>
              <a:t>________________________. He got up and ran to Zhang’s table at once. With the help of Zhang’s friends, he was able to help Zhang to his feet. Then, standing behind Zhang, Chen did the Heimlich </a:t>
            </a:r>
            <a:r>
              <a:rPr lang="en-US" altLang="zh-CN" sz="2800" b="1" dirty="0" err="1">
                <a:latin typeface="Times New Roman" panose="02020603050405020304" charset="0"/>
                <a:cs typeface="Times New Roman" panose="02020603050405020304" charset="0"/>
              </a:rPr>
              <a:t>manoeuvre</a:t>
            </a:r>
            <a:r>
              <a:rPr lang="en-US" altLang="zh-CN" sz="2800" b="1" dirty="0">
                <a:latin typeface="Times New Roman" panose="02020603050405020304" charset="0"/>
                <a:cs typeface="Times New Roman" panose="02020603050405020304" charset="0"/>
              </a:rPr>
              <a:t>. The food was instantly forced out, and Zhang began to breathe again. Ten minutes later, an ambulance arrived. The doctors checked Zhang and made sure that he was fine. They suggested he eat more slowly and take smaller bites before they left.</a:t>
            </a:r>
            <a:endParaRPr lang="zh-CN" altLang="zh-CN" sz="2800" b="1" dirty="0">
              <a:latin typeface="Times New Roman" panose="02020603050405020304" charset="0"/>
              <a:cs typeface="Times New Roman" panose="02020603050405020304" charset="0"/>
            </a:endParaRPr>
          </a:p>
        </p:txBody>
      </p:sp>
      <p:sp>
        <p:nvSpPr>
          <p:cNvPr id="3" name="文本框 2"/>
          <p:cNvSpPr txBox="1"/>
          <p:nvPr/>
        </p:nvSpPr>
        <p:spPr>
          <a:xfrm>
            <a:off x="251460" y="5695950"/>
            <a:ext cx="450659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How did Chen save Zhang?</a:t>
            </a:r>
            <a:endParaRPr lang="en-US" altLang="zh-CN"/>
          </a:p>
        </p:txBody>
      </p:sp>
      <p:sp>
        <p:nvSpPr>
          <p:cNvPr id="5" name="Rectangle 14"/>
          <p:cNvSpPr/>
          <p:nvPr/>
        </p:nvSpPr>
        <p:spPr>
          <a:xfrm>
            <a:off x="24765" y="21590"/>
            <a:ext cx="5807075" cy="621665"/>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endParaRPr lang="en-US" sz="4000" b="1" spc="6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765" y="59690"/>
            <a:ext cx="5868670" cy="521970"/>
          </a:xfrm>
          <a:prstGeom prst="rect">
            <a:avLst/>
          </a:prstGeom>
          <a:noFill/>
        </p:spPr>
        <p:txBody>
          <a:bodyPr wrap="square" rtlCol="0">
            <a:spAutoFit/>
          </a:bodyPr>
          <a:lstStyle/>
          <a:p>
            <a:r>
              <a:rPr lang="en-US" altLang="zh-CN" sz="2800" b="1" dirty="0">
                <a:solidFill>
                  <a:schemeClr val="bg1"/>
                </a:solidFill>
                <a:latin typeface="Times New Roman" panose="02020603050405020304" charset="0"/>
                <a:cs typeface="Times New Roman" panose="02020603050405020304" charset="0"/>
                <a:sym typeface="+mn-ea"/>
              </a:rPr>
              <a:t>Part1:the story of a choking incident</a:t>
            </a:r>
            <a:endParaRPr lang="en-US" altLang="zh-CN" sz="2800" b="1" dirty="0">
              <a:solidFill>
                <a:schemeClr val="bg1"/>
              </a:solidFill>
              <a:latin typeface="Times New Roman" panose="02020603050405020304" charset="0"/>
              <a:cs typeface="Times New Roman" panose="02020603050405020304" charset="0"/>
              <a:sym typeface="+mn-ea"/>
            </a:endParaRPr>
          </a:p>
        </p:txBody>
      </p:sp>
      <p:sp>
        <p:nvSpPr>
          <p:cNvPr id="6" name="文本框 5"/>
          <p:cNvSpPr txBox="1"/>
          <p:nvPr/>
        </p:nvSpPr>
        <p:spPr>
          <a:xfrm>
            <a:off x="251460" y="6322695"/>
            <a:ext cx="450659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What was the end?</a:t>
            </a:r>
            <a:endParaRPr lang="en-US" altLang="zh-CN"/>
          </a:p>
        </p:txBody>
      </p:sp>
      <p:sp>
        <p:nvSpPr>
          <p:cNvPr id="16" name="矩形 15"/>
          <p:cNvSpPr/>
          <p:nvPr/>
        </p:nvSpPr>
        <p:spPr>
          <a:xfrm>
            <a:off x="5293995" y="2752725"/>
            <a:ext cx="115697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678680" y="5695950"/>
            <a:ext cx="5735955" cy="521970"/>
          </a:xfrm>
          <a:prstGeom prst="rect">
            <a:avLst/>
          </a:prstGeom>
          <a:noFill/>
        </p:spPr>
        <p:txBody>
          <a:bodyPr wrap="square" rtlCol="0">
            <a:spAutoFit/>
          </a:bodyPr>
          <a:lstStyle/>
          <a:p>
            <a:r>
              <a:rPr lang="en-US" altLang="zh-CN" sz="2800" b="1">
                <a:solidFill>
                  <a:srgbClr val="C00000"/>
                </a:solidFill>
              </a:rPr>
              <a:t>remained calm, reacted immediately</a:t>
            </a:r>
            <a:endParaRPr lang="en-US" altLang="zh-CN" sz="2800" b="1">
              <a:solidFill>
                <a:srgbClr val="C00000"/>
              </a:solidFill>
            </a:endParaRPr>
          </a:p>
        </p:txBody>
      </p:sp>
      <p:sp>
        <p:nvSpPr>
          <p:cNvPr id="8" name="矩形 7"/>
          <p:cNvSpPr/>
          <p:nvPr/>
        </p:nvSpPr>
        <p:spPr>
          <a:xfrm>
            <a:off x="7065645" y="2752725"/>
            <a:ext cx="67500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420350" y="2752725"/>
            <a:ext cx="115697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11160" y="3193415"/>
            <a:ext cx="3632835" cy="423545"/>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05865" y="3616960"/>
            <a:ext cx="272605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10605" y="3616960"/>
            <a:ext cx="474789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95630" y="2606675"/>
            <a:ext cx="3818255" cy="521970"/>
          </a:xfrm>
          <a:prstGeom prst="rect">
            <a:avLst/>
          </a:prstGeom>
          <a:solidFill>
            <a:srgbClr val="CC3300">
              <a:alpha val="65000"/>
            </a:srgbClr>
          </a:solidFill>
        </p:spPr>
        <p:txBody>
          <a:bodyPr wrap="square" rtlCol="0" anchor="t">
            <a:spAutoFit/>
          </a:bodyPr>
          <a:lstStyle/>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Chen wasted no time</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矩形 16"/>
          <p:cNvSpPr/>
          <p:nvPr/>
        </p:nvSpPr>
        <p:spPr>
          <a:xfrm>
            <a:off x="10420350" y="5307965"/>
            <a:ext cx="530860" cy="1014730"/>
          </a:xfrm>
          <a:prstGeom prst="rect">
            <a:avLst/>
          </a:prstGeom>
          <a:noFill/>
          <a:ln>
            <a:noFill/>
          </a:ln>
        </p:spPr>
        <p:txBody>
          <a:bodyPr wrap="square" rtlCol="0" anchor="t">
            <a:spAutoFit/>
          </a:bodyPr>
          <a:lstStyle/>
          <a:p>
            <a:pPr algn="l">
              <a:buClrTx/>
              <a:buSzTx/>
              <a:buFontTx/>
            </a:pPr>
            <a:r>
              <a:rPr lang="en-US" altLang="zh-CN" sz="6000" b="1">
                <a:solidFill>
                  <a:srgbClr val="C00000"/>
                </a:solidFill>
              </a:rPr>
              <a:t>?</a:t>
            </a:r>
            <a:endParaRPr lang="en-US" altLang="zh-CN" sz="6000" b="1">
              <a:solidFill>
                <a:srgbClr val="C00000"/>
              </a:solidFill>
            </a:endParaRPr>
          </a:p>
        </p:txBody>
      </p:sp>
      <p:cxnSp>
        <p:nvCxnSpPr>
          <p:cNvPr id="18" name="直接连接符 17"/>
          <p:cNvCxnSpPr/>
          <p:nvPr/>
        </p:nvCxnSpPr>
        <p:spPr>
          <a:xfrm>
            <a:off x="251460" y="2246630"/>
            <a:ext cx="6864350" cy="2921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8809355" y="2246630"/>
            <a:ext cx="1605280" cy="825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7115810" y="59690"/>
            <a:ext cx="3667125" cy="1777365"/>
            <a:chOff x="11206" y="94"/>
            <a:chExt cx="5775" cy="2799"/>
          </a:xfrm>
        </p:grpSpPr>
        <p:sp>
          <p:nvSpPr>
            <p:cNvPr id="20" name="爆炸形 1 19"/>
            <p:cNvSpPr/>
            <p:nvPr/>
          </p:nvSpPr>
          <p:spPr>
            <a:xfrm>
              <a:off x="11206" y="94"/>
              <a:ext cx="5775" cy="2799"/>
            </a:xfrm>
            <a:prstGeom prst="irregularSeal1">
              <a:avLst/>
            </a:prstGeom>
            <a:solidFill>
              <a:srgbClr val="FA5D26">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2460" y="618"/>
              <a:ext cx="3423" cy="1501"/>
            </a:xfrm>
            <a:prstGeom prst="rect">
              <a:avLst/>
            </a:prstGeom>
            <a:noFill/>
          </p:spPr>
          <p:txBody>
            <a:bodyPr wrap="square" rtlCol="0">
              <a:spAutoFit/>
            </a:bodyPr>
            <a:lstStyle/>
            <a:p>
              <a:pPr algn="ctr"/>
              <a:r>
                <a:rPr lang="en-US" altLang="zh-CN" sz="2800" b="1">
                  <a:solidFill>
                    <a:schemeClr val="bg1"/>
                  </a:solidFill>
                </a:rPr>
                <a:t>urgent need emergency</a:t>
              </a:r>
              <a:endParaRPr lang="en-US" altLang="zh-CN" sz="2800" b="1">
                <a:solidFill>
                  <a:schemeClr val="bg1"/>
                </a:solidFill>
              </a:endParaRPr>
            </a:p>
          </p:txBody>
        </p:sp>
      </p:grpSp>
      <p:cxnSp>
        <p:nvCxnSpPr>
          <p:cNvPr id="9" name="直接连接符 8"/>
          <p:cNvCxnSpPr/>
          <p:nvPr/>
        </p:nvCxnSpPr>
        <p:spPr>
          <a:xfrm flipV="1">
            <a:off x="4125595" y="1381125"/>
            <a:ext cx="1605280" cy="825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53465" y="2614930"/>
            <a:ext cx="1336675" cy="952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pic>
        <p:nvPicPr>
          <p:cNvPr id="23" name="图片 22"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6" grpId="0" bldLvl="0" animBg="1"/>
      <p:bldP spid="7" grpId="0"/>
      <p:bldP spid="8" grpId="0" animBg="1"/>
      <p:bldP spid="10" grpId="0" animBg="1"/>
      <p:bldP spid="11" grpId="0" animBg="1"/>
      <p:bldP spid="12" grpId="0" animBg="1"/>
      <p:bldP spid="13"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4765" y="17145"/>
            <a:ext cx="12151995" cy="68230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4"/>
          <p:cNvSpPr/>
          <p:nvPr/>
        </p:nvSpPr>
        <p:spPr>
          <a:xfrm>
            <a:off x="24765" y="21590"/>
            <a:ext cx="6132830" cy="621665"/>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endParaRPr lang="en-US" sz="4000" b="1" spc="6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765" y="56515"/>
            <a:ext cx="6529070" cy="953135"/>
          </a:xfrm>
          <a:prstGeom prst="rect">
            <a:avLst/>
          </a:prstGeom>
          <a:noFill/>
        </p:spPr>
        <p:txBody>
          <a:bodyPr wrap="square" rtlCol="0">
            <a:spAutoFit/>
          </a:bodyPr>
          <a:lstStyle/>
          <a:p>
            <a:r>
              <a:rPr lang="en-US" altLang="zh-CN" sz="2800" b="1" dirty="0">
                <a:solidFill>
                  <a:schemeClr val="bg1"/>
                </a:solidFill>
                <a:latin typeface="Times New Roman" panose="02020603050405020304" charset="0"/>
                <a:cs typeface="Times New Roman" panose="02020603050405020304" charset="0"/>
                <a:sym typeface="+mn-ea"/>
              </a:rPr>
              <a:t>Part2:the introduction of the Heimlich manoeuvre</a:t>
            </a:r>
            <a:endParaRPr lang="en-US" altLang="zh-CN" sz="2800" b="1" dirty="0">
              <a:solidFill>
                <a:schemeClr val="bg1"/>
              </a:solidFill>
              <a:latin typeface="Times New Roman" panose="02020603050405020304" charset="0"/>
              <a:cs typeface="Times New Roman" panose="02020603050405020304" charset="0"/>
              <a:sym typeface="+mn-ea"/>
            </a:endParaRPr>
          </a:p>
        </p:txBody>
      </p:sp>
      <p:sp>
        <p:nvSpPr>
          <p:cNvPr id="23" name="文本框 22"/>
          <p:cNvSpPr txBox="1"/>
          <p:nvPr/>
        </p:nvSpPr>
        <p:spPr>
          <a:xfrm>
            <a:off x="19685" y="1542415"/>
            <a:ext cx="12151995" cy="4892675"/>
          </a:xfrm>
          <a:prstGeom prst="rect">
            <a:avLst/>
          </a:prstGeom>
          <a:noFill/>
        </p:spPr>
        <p:txBody>
          <a:bodyPr wrap="square" rtlCol="0" anchor="t">
            <a:spAutoFit/>
          </a:bodyPr>
          <a:lstStyle/>
          <a:p>
            <a:pPr algn="just"/>
            <a:r>
              <a:rPr lang="zh-CN" altLang="en-US" sz="2400" b="1">
                <a:cs typeface="+mn-lt"/>
                <a:sym typeface="+mn-ea"/>
              </a:rPr>
              <a:t>__________________</a:t>
            </a:r>
            <a:r>
              <a:rPr lang="en-US" altLang="zh-CN" sz="2400" b="1">
                <a:cs typeface="+mn-lt"/>
                <a:sym typeface="+mn-ea"/>
              </a:rPr>
              <a:t>_________________</a:t>
            </a:r>
            <a:r>
              <a:rPr lang="zh-CN" altLang="en-US" sz="2400" b="1">
                <a:cs typeface="+mn-lt"/>
                <a:sym typeface="+mn-ea"/>
              </a:rPr>
              <a:t>___</a:t>
            </a:r>
            <a:r>
              <a:rPr lang="en-US" altLang="zh-CN" sz="2400" b="1">
                <a:cs typeface="+mn-lt"/>
                <a:sym typeface="+mn-ea"/>
              </a:rPr>
              <a:t>__</a:t>
            </a:r>
            <a:r>
              <a:rPr lang="zh-CN" altLang="en-US" sz="2400" b="1">
                <a:cs typeface="+mn-lt"/>
                <a:sym typeface="+mn-ea"/>
              </a:rPr>
              <a:t>_</a:t>
            </a:r>
            <a:r>
              <a:rPr lang="en-US" altLang="zh-CN" sz="2400" b="1">
                <a:cs typeface="+mn-lt"/>
                <a:sym typeface="+mn-ea"/>
              </a:rPr>
              <a:t>, </a:t>
            </a:r>
            <a:r>
              <a:rPr lang="en-US" altLang="zh-CN" sz="2400" b="1" dirty="0">
                <a:cs typeface="+mn-lt"/>
                <a:sym typeface="+mn-ea"/>
              </a:rPr>
              <a:t>leaving no time for an ambulance to arrive. To solve this problem, in 1974, an American doctor, Henry Heimlich, created the Heimlich manoeuvre, saving thousands of lives around the world. Doing the Heimlich manoeuvre is quick, practical, and easy. It is so easy, in fact, that almost anyone can learn how. </a:t>
            </a:r>
            <a:endParaRPr lang="zh-CN" altLang="en-US" sz="2400" b="1">
              <a:cs typeface="+mn-lt"/>
            </a:endParaRPr>
          </a:p>
          <a:p>
            <a:pPr algn="just"/>
            <a:r>
              <a:rPr lang="en-US" altLang="zh-CN" sz="2400" b="1" dirty="0">
                <a:cs typeface="+mn-lt"/>
                <a:sym typeface="+mn-ea"/>
              </a:rPr>
              <a:t>____________________________________________________.Then, make sure that the victim is really choking: A choking person cannot speak. Slapping the victim’s back will often force out the obstruction. If this does not work, you can perform the Heimlich </a:t>
            </a:r>
            <a:r>
              <a:rPr lang="en-US" altLang="zh-CN" sz="2400" b="1" dirty="0" err="1">
                <a:cs typeface="+mn-lt"/>
                <a:sym typeface="+mn-ea"/>
              </a:rPr>
              <a:t>manoeuvre</a:t>
            </a:r>
            <a:r>
              <a:rPr lang="en-US" altLang="zh-CN" sz="2400" b="1" dirty="0">
                <a:cs typeface="+mn-lt"/>
                <a:sym typeface="+mn-ea"/>
              </a:rPr>
              <a:t> by standing behind him and wrapping your arms around his waist. Make a fist with one hand and place it in the upper part of his stomach. Grabbing your fist with your other hand tightly, push up and into his stomach in one motion. Continue doing this until the obstruction is forced out.</a:t>
            </a:r>
            <a:endParaRPr lang="en-US" altLang="zh-CN" sz="2400" b="1" dirty="0">
              <a:cs typeface="+mn-lt"/>
            </a:endParaRPr>
          </a:p>
          <a:p>
            <a:pPr algn="just"/>
            <a:r>
              <a:rPr lang="en-US" altLang="zh-CN" sz="2400" b="1" dirty="0">
                <a:cs typeface="+mn-lt"/>
                <a:sym typeface="+mn-ea"/>
              </a:rPr>
              <a:t>_______________________________________________________, as you may hurt him. Instead, lay the child face down on your lap with the head lower than the rest of his body, and then give firm slaps to his upper back until he can breathe again.</a:t>
            </a:r>
            <a:endParaRPr lang="zh-CN" altLang="en-US" sz="2400" b="1">
              <a:cs typeface="+mn-lt"/>
            </a:endParaRPr>
          </a:p>
        </p:txBody>
      </p:sp>
      <p:sp>
        <p:nvSpPr>
          <p:cNvPr id="24" name="文本框 23"/>
          <p:cNvSpPr txBox="1"/>
          <p:nvPr/>
        </p:nvSpPr>
        <p:spPr>
          <a:xfrm>
            <a:off x="24765" y="643255"/>
            <a:ext cx="557593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What is the Heimlich manoeuvre?</a:t>
            </a:r>
            <a:endParaRPr lang="en-US" altLang="zh-CN"/>
          </a:p>
        </p:txBody>
      </p:sp>
      <p:sp>
        <p:nvSpPr>
          <p:cNvPr id="25" name="文本框 24"/>
          <p:cNvSpPr txBox="1"/>
          <p:nvPr/>
        </p:nvSpPr>
        <p:spPr>
          <a:xfrm>
            <a:off x="6157595" y="643255"/>
            <a:ext cx="3544570"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How is it performed?</a:t>
            </a:r>
            <a:endParaRPr lang="en-US" altLang="zh-CN"/>
          </a:p>
        </p:txBody>
      </p:sp>
      <p:sp>
        <p:nvSpPr>
          <p:cNvPr id="26" name="文本框 25"/>
          <p:cNvSpPr txBox="1"/>
          <p:nvPr/>
        </p:nvSpPr>
        <p:spPr>
          <a:xfrm>
            <a:off x="34925" y="1188720"/>
            <a:ext cx="6312535" cy="829945"/>
          </a:xfrm>
          <a:prstGeom prst="rect">
            <a:avLst/>
          </a:prstGeom>
          <a:solidFill>
            <a:srgbClr val="CC3300">
              <a:alpha val="65000"/>
            </a:srgbClr>
          </a:solidFill>
        </p:spPr>
        <p:txBody>
          <a:bodyPr wrap="square" rtlCol="0" anchor="t">
            <a:spAutoFit/>
          </a:bodyPr>
          <a:lstStyle/>
          <a:p>
            <a:r>
              <a:rPr lang="en-US" altLang="zh-CN" sz="2400" b="1" dirty="0">
                <a:solidFill>
                  <a:prstClr val="black"/>
                </a:solidFill>
                <a:ea typeface="宋体" panose="02010600030101010101" pitchFamily="2" charset="-122"/>
                <a:cs typeface="+mn-lt"/>
                <a:sym typeface="+mn-ea"/>
              </a:rPr>
              <a:t> Choking victims usually have only about four minutes before they collapse and sometimes die</a:t>
            </a:r>
            <a:endParaRPr lang="en-US" altLang="zh-CN" sz="2400" b="1" dirty="0">
              <a:solidFill>
                <a:prstClr val="black"/>
              </a:solidFill>
              <a:ea typeface="宋体" panose="02010600030101010101" pitchFamily="2" charset="-122"/>
              <a:cs typeface="+mn-lt"/>
              <a:sym typeface="+mn-ea"/>
            </a:endParaRPr>
          </a:p>
        </p:txBody>
      </p:sp>
      <p:sp>
        <p:nvSpPr>
          <p:cNvPr id="28" name="文本框 27"/>
          <p:cNvSpPr txBox="1"/>
          <p:nvPr/>
        </p:nvSpPr>
        <p:spPr>
          <a:xfrm>
            <a:off x="19685" y="2982595"/>
            <a:ext cx="7969885" cy="460375"/>
          </a:xfrm>
          <a:prstGeom prst="rect">
            <a:avLst/>
          </a:prstGeom>
          <a:solidFill>
            <a:srgbClr val="CC3300">
              <a:alpha val="65000"/>
            </a:srgbClr>
          </a:solidFill>
        </p:spPr>
        <p:txBody>
          <a:bodyPr wrap="square" rtlCol="0" anchor="t">
            <a:spAutoFit/>
          </a:bodyPr>
          <a:lstStyle/>
          <a:p>
            <a:r>
              <a:rPr lang="en-US" altLang="zh-CN" sz="2400" b="1" dirty="0">
                <a:solidFill>
                  <a:prstClr val="black"/>
                </a:solidFill>
                <a:ea typeface="宋体" panose="02010600030101010101" pitchFamily="2" charset="-122"/>
                <a:cs typeface="+mn-lt"/>
                <a:sym typeface="+mn-ea"/>
              </a:rPr>
              <a:t>If you see someone choking, first call the emergency services</a:t>
            </a:r>
            <a:endParaRPr lang="en-US" altLang="zh-CN" sz="2400" b="1" dirty="0">
              <a:solidFill>
                <a:prstClr val="black"/>
              </a:solidFill>
              <a:ea typeface="宋体" panose="02010600030101010101" pitchFamily="2" charset="-122"/>
              <a:cs typeface="+mn-lt"/>
              <a:sym typeface="+mn-ea"/>
            </a:endParaRPr>
          </a:p>
        </p:txBody>
      </p:sp>
      <p:sp>
        <p:nvSpPr>
          <p:cNvPr id="29" name="文本框 28"/>
          <p:cNvSpPr txBox="1"/>
          <p:nvPr/>
        </p:nvSpPr>
        <p:spPr>
          <a:xfrm>
            <a:off x="132715" y="5178425"/>
            <a:ext cx="8819515" cy="460375"/>
          </a:xfrm>
          <a:prstGeom prst="rect">
            <a:avLst/>
          </a:prstGeom>
          <a:solidFill>
            <a:srgbClr val="CC3300">
              <a:alpha val="65000"/>
            </a:srgbClr>
          </a:solidFill>
        </p:spPr>
        <p:txBody>
          <a:bodyPr wrap="square" rtlCol="0" anchor="t">
            <a:spAutoFit/>
          </a:bodyPr>
          <a:lstStyle/>
          <a:p>
            <a:r>
              <a:rPr lang="en-US" altLang="zh-CN" sz="2400" b="1" dirty="0">
                <a:solidFill>
                  <a:prstClr val="black"/>
                </a:solidFill>
                <a:ea typeface="宋体" panose="02010600030101010101" pitchFamily="2" charset="-122"/>
                <a:cs typeface="+mn-lt"/>
                <a:sym typeface="+mn-ea"/>
              </a:rPr>
              <a:t>Doing the Heimlich </a:t>
            </a:r>
            <a:r>
              <a:rPr lang="en-US" altLang="zh-CN" sz="2400" b="1" dirty="0" err="1">
                <a:solidFill>
                  <a:prstClr val="black"/>
                </a:solidFill>
                <a:ea typeface="宋体" panose="02010600030101010101" pitchFamily="2" charset="-122"/>
                <a:cs typeface="+mn-lt"/>
                <a:sym typeface="+mn-ea"/>
              </a:rPr>
              <a:t>manoeuvre</a:t>
            </a:r>
            <a:r>
              <a:rPr lang="en-US" altLang="zh-CN" sz="2400" b="1" dirty="0">
                <a:solidFill>
                  <a:prstClr val="black"/>
                </a:solidFill>
                <a:ea typeface="宋体" panose="02010600030101010101" pitchFamily="2" charset="-122"/>
                <a:cs typeface="+mn-lt"/>
                <a:sym typeface="+mn-ea"/>
              </a:rPr>
              <a:t> on a small child is not recommended</a:t>
            </a:r>
            <a:endParaRPr lang="en-US" altLang="zh-CN" sz="2400" b="1" dirty="0">
              <a:solidFill>
                <a:prstClr val="black"/>
              </a:solidFill>
              <a:ea typeface="宋体" panose="02010600030101010101" pitchFamily="2" charset="-122"/>
              <a:cs typeface="+mn-lt"/>
              <a:sym typeface="+mn-ea"/>
            </a:endParaRPr>
          </a:p>
        </p:txBody>
      </p:sp>
      <p:sp>
        <p:nvSpPr>
          <p:cNvPr id="30" name="矩形 29"/>
          <p:cNvSpPr/>
          <p:nvPr/>
        </p:nvSpPr>
        <p:spPr>
          <a:xfrm>
            <a:off x="8785225" y="3067050"/>
            <a:ext cx="332168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4765" y="3442970"/>
            <a:ext cx="223456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358880" y="2437765"/>
            <a:ext cx="455295" cy="829945"/>
          </a:xfrm>
          <a:prstGeom prst="rect">
            <a:avLst/>
          </a:prstGeom>
          <a:noFill/>
          <a:ln>
            <a:noFill/>
          </a:ln>
        </p:spPr>
        <p:txBody>
          <a:bodyPr wrap="square" rtlCol="0" anchor="t">
            <a:spAutoFit/>
          </a:bodyPr>
          <a:lstStyle/>
          <a:p>
            <a:pPr algn="l">
              <a:buClrTx/>
              <a:buSzTx/>
              <a:buFontTx/>
            </a:pPr>
            <a:r>
              <a:rPr lang="en-US" altLang="zh-CN" sz="4800" b="1">
                <a:solidFill>
                  <a:srgbClr val="C00000"/>
                </a:solidFill>
              </a:rPr>
              <a:t>?</a:t>
            </a:r>
            <a:endParaRPr lang="en-US" altLang="zh-CN" sz="4800" b="1">
              <a:solidFill>
                <a:srgbClr val="C00000"/>
              </a:solidFill>
            </a:endParaRPr>
          </a:p>
        </p:txBody>
      </p:sp>
      <p:sp>
        <p:nvSpPr>
          <p:cNvPr id="37" name="矩形 36"/>
          <p:cNvSpPr/>
          <p:nvPr/>
        </p:nvSpPr>
        <p:spPr>
          <a:xfrm>
            <a:off x="34925" y="2660015"/>
            <a:ext cx="331089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903220" y="3801110"/>
            <a:ext cx="287655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8054975" y="1513840"/>
            <a:ext cx="42545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151745" y="4873625"/>
            <a:ext cx="1383030" cy="25146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2"/>
                                        </p:tgtEl>
                                        <p:attrNameLst>
                                          <p:attrName>ppt_x</p:attrName>
                                        </p:attrNameLst>
                                      </p:cBhvr>
                                      <p:tavLst>
                                        <p:tav tm="0">
                                          <p:val>
                                            <p:strVal val="ppt_x"/>
                                          </p:val>
                                        </p:tav>
                                        <p:tav tm="100000">
                                          <p:val>
                                            <p:strVal val="ppt_x"/>
                                          </p:val>
                                        </p:tav>
                                      </p:tavLst>
                                    </p:anim>
                                    <p:anim calcmode="lin" valueType="num">
                                      <p:cBhvr additive="base">
                                        <p:cTn id="29" dur="500"/>
                                        <p:tgtEl>
                                          <p:spTgt spid="2"/>
                                        </p:tgtEl>
                                        <p:attrNameLst>
                                          <p:attrName>ppt_y</p:attrName>
                                        </p:attrNameLst>
                                      </p:cBhvr>
                                      <p:tavLst>
                                        <p:tav tm="0">
                                          <p:val>
                                            <p:strVal val="ppt_y"/>
                                          </p:val>
                                        </p:tav>
                                        <p:tav tm="100000">
                                          <p:val>
                                            <p:strVal val="1+ppt_h/2"/>
                                          </p:val>
                                        </p:tav>
                                      </p:tavLst>
                                    </p:anim>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7" grpId="0" animBg="1"/>
      <p:bldP spid="39" grpId="0" animBg="1"/>
      <p:bldP spid="2" grpId="0" bldLvl="0" animBg="1"/>
      <p:bldP spid="2" grpId="1"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6561</Words>
  <Application>WPS 演示</Application>
  <PresentationFormat>自定义</PresentationFormat>
  <Paragraphs>234</Paragraphs>
  <Slides>18</Slides>
  <Notes>0</Notes>
  <HiddenSlides>1</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18</vt:i4>
      </vt:variant>
    </vt:vector>
  </HeadingPairs>
  <TitlesOfParts>
    <vt:vector size="38" baseType="lpstr">
      <vt:lpstr>Arial</vt:lpstr>
      <vt:lpstr>宋体</vt:lpstr>
      <vt:lpstr>Wingdings</vt:lpstr>
      <vt:lpstr>微软雅黑</vt:lpstr>
      <vt:lpstr>Times New Roman</vt:lpstr>
      <vt:lpstr>HelveticaNeue</vt:lpstr>
      <vt:lpstr>Corbel</vt:lpstr>
      <vt:lpstr>华文新魏</vt:lpstr>
      <vt:lpstr>Raleway</vt:lpstr>
      <vt:lpstr>Segoe Print</vt:lpstr>
      <vt:lpstr>Raleway Light</vt:lpstr>
      <vt:lpstr>Roboto</vt:lpstr>
      <vt:lpstr>Broadway</vt:lpstr>
      <vt:lpstr>楷体</vt:lpstr>
      <vt:lpstr>Arial</vt:lpstr>
      <vt:lpstr>华文楷体</vt:lpstr>
      <vt:lpstr>Helvetica Neue Medium</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24147</cp:lastModifiedBy>
  <cp:revision>190</cp:revision>
  <dcterms:created xsi:type="dcterms:W3CDTF">2019-09-19T02:01:00Z</dcterms:created>
  <dcterms:modified xsi:type="dcterms:W3CDTF">2022-03-17T08:08:03Z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