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0"/>
  </p:notesMasterIdLst>
  <p:sldIdLst>
    <p:sldId id="264" r:id="rId3"/>
    <p:sldId id="270" r:id="rId4"/>
    <p:sldId id="273" r:id="rId5"/>
    <p:sldId id="274" r:id="rId6"/>
    <p:sldId id="275" r:id="rId7"/>
    <p:sldId id="280" r:id="rId8"/>
    <p:sldId id="276" r:id="rId9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725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3" Type="http://schemas.openxmlformats.org/officeDocument/2006/relationships/tableStyles" Target="tableStyles.xml"/><Relationship Id="rId12" Type="http://schemas.openxmlformats.org/officeDocument/2006/relationships/viewProps" Target="viewProps.xml"/><Relationship Id="rId11" Type="http://schemas.openxmlformats.org/officeDocument/2006/relationships/presProps" Target="presProps.xml"/><Relationship Id="rId1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31F39-6BC6-47BD-97D0-A967F606DC07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53329-4806-44D0-B4D0-123A3F169B1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31F39-6BC6-47BD-97D0-A967F606DC07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53329-4806-44D0-B4D0-123A3F169B1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31F39-6BC6-47BD-97D0-A967F606DC07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53329-4806-44D0-B4D0-123A3F169B1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31F39-6BC6-47BD-97D0-A967F606DC07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53329-4806-44D0-B4D0-123A3F169B1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31F39-6BC6-47BD-97D0-A967F606DC07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53329-4806-44D0-B4D0-123A3F169B1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31F39-6BC6-47BD-97D0-A967F606DC07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53329-4806-44D0-B4D0-123A3F169B1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31F39-6BC6-47BD-97D0-A967F606DC07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53329-4806-44D0-B4D0-123A3F169B1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31F39-6BC6-47BD-97D0-A967F606DC07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53329-4806-44D0-B4D0-123A3F169B1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31F39-6BC6-47BD-97D0-A967F606DC07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53329-4806-44D0-B4D0-123A3F169B1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31F39-6BC6-47BD-97D0-A967F606DC07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53329-4806-44D0-B4D0-123A3F169B1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31F39-6BC6-47BD-97D0-A967F606DC07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53329-4806-44D0-B4D0-123A3F169B1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C31F39-6BC6-47BD-97D0-A967F606DC07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353329-4806-44D0-B4D0-123A3F169B12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10241" name="标题 1"/>
          <p:cNvSpPr>
            <a:spLocks noGrp="1"/>
          </p:cNvSpPr>
          <p:nvPr>
            <p:ph type="title"/>
          </p:nvPr>
        </p:nvSpPr>
        <p:spPr>
          <a:xfrm>
            <a:off x="250825" y="2857500"/>
            <a:ext cx="6431280" cy="1143000"/>
          </a:xfrm>
          <a:solidFill>
            <a:schemeClr val="bg1"/>
          </a:solidFill>
        </p:spPr>
        <p:txBody>
          <a:bodyPr anchor="ctr"/>
          <a:p>
            <a:r>
              <a:rPr lang="zh-CN" altLang="en-US" sz="4000" b="1">
                <a:solidFill>
                  <a:srgbClr val="FF0000"/>
                </a:solidFill>
                <a:latin typeface="Calibri" panose="020F0502020204030204" charset="0"/>
                <a:cs typeface="Calibri" panose="020F0502020204030204" charset="0"/>
              </a:rPr>
              <a:t>Episode 6. </a:t>
            </a:r>
            <a:r>
              <a:rPr lang="en-US" altLang="zh-CN" sz="4000" b="1">
                <a:solidFill>
                  <a:srgbClr val="FF0000"/>
                </a:solidFill>
                <a:latin typeface="Calibri" panose="020F0502020204030204" charset="0"/>
                <a:cs typeface="Calibri" panose="020F0502020204030204" charset="0"/>
              </a:rPr>
              <a:t>T</a:t>
            </a:r>
            <a:r>
              <a:rPr lang="zh-CN" altLang="en-US" sz="4000" b="1">
                <a:solidFill>
                  <a:srgbClr val="FF0000"/>
                </a:solidFill>
                <a:latin typeface="Calibri" panose="020F0502020204030204" charset="0"/>
                <a:cs typeface="Calibri" panose="020F0502020204030204" charset="0"/>
              </a:rPr>
              <a:t>he </a:t>
            </a:r>
            <a:r>
              <a:rPr lang="en-US" altLang="zh-CN" sz="4000" b="1">
                <a:solidFill>
                  <a:srgbClr val="FF0000"/>
                </a:solidFill>
                <a:latin typeface="Calibri" panose="020F0502020204030204" charset="0"/>
                <a:cs typeface="Calibri" panose="020F0502020204030204" charset="0"/>
              </a:rPr>
              <a:t>D</a:t>
            </a:r>
            <a:r>
              <a:rPr lang="zh-CN" altLang="en-US" sz="4000" b="1">
                <a:solidFill>
                  <a:srgbClr val="FF0000"/>
                </a:solidFill>
                <a:latin typeface="Calibri" panose="020F0502020204030204" charset="0"/>
                <a:cs typeface="Calibri" panose="020F0502020204030204" charset="0"/>
              </a:rPr>
              <a:t>ragon </a:t>
            </a:r>
            <a:r>
              <a:rPr lang="en-US" altLang="zh-CN" sz="4000" b="1">
                <a:solidFill>
                  <a:srgbClr val="FF0000"/>
                </a:solidFill>
                <a:latin typeface="Calibri" panose="020F0502020204030204" charset="0"/>
                <a:cs typeface="Calibri" panose="020F0502020204030204" charset="0"/>
              </a:rPr>
              <a:t>K</a:t>
            </a:r>
            <a:r>
              <a:rPr lang="zh-CN" altLang="en-US" sz="4000" b="1">
                <a:solidFill>
                  <a:srgbClr val="FF0000"/>
                </a:solidFill>
                <a:latin typeface="Calibri" panose="020F0502020204030204" charset="0"/>
                <a:cs typeface="Calibri" panose="020F0502020204030204" charset="0"/>
              </a:rPr>
              <a:t>ing</a:t>
            </a:r>
            <a:endParaRPr lang="zh-CN" altLang="en-US" sz="4000" b="1">
              <a:solidFill>
                <a:srgbClr val="FF0000"/>
              </a:solidFill>
              <a:latin typeface="Calibri" panose="020F0502020204030204" charset="0"/>
              <a:cs typeface="Calibri" panose="020F050202020403020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13665" y="0"/>
            <a:ext cx="11964035" cy="6858000"/>
          </a:xfrm>
        </p:spPr>
        <p:txBody>
          <a:bodyPr>
            <a:noAutofit/>
          </a:bodyPr>
          <a:p>
            <a:pPr marL="0" algn="l">
              <a:lnSpc>
                <a:spcPct val="100000"/>
              </a:lnSpc>
              <a:buClrTx/>
              <a:buSzTx/>
              <a:buNone/>
            </a:pPr>
            <a:r>
              <a:rPr lang="en-US" altLang="zh-CN" sz="2400" b="1" kern="0" dirty="0">
                <a:effectLst/>
                <a:latin typeface="Tahoma" panose="020B0604030504040204" pitchFamily="34" charset="0"/>
                <a:ea typeface="等线" panose="02010600030101010101" pitchFamily="2" charset="-122"/>
              </a:rPr>
              <a:t>Part 1 quiz</a:t>
            </a:r>
            <a:endParaRPr lang="en-US" altLang="zh-CN" sz="2400" b="1" kern="0" dirty="0">
              <a:effectLst/>
              <a:latin typeface="Tahoma" panose="020B0604030504040204" pitchFamily="34" charset="0"/>
              <a:ea typeface="等线" panose="02010600030101010101" pitchFamily="2" charset="-122"/>
            </a:endParaRPr>
          </a:p>
          <a:p>
            <a:pPr marL="0" algn="l">
              <a:lnSpc>
                <a:spcPct val="100000"/>
              </a:lnSpc>
              <a:buClrTx/>
              <a:buSzTx/>
              <a:buNone/>
            </a:pPr>
            <a:r>
              <a:rPr lang="en-US" altLang="zh-CN" sz="2400" b="1" kern="0" dirty="0">
                <a:effectLst/>
                <a:latin typeface="Times New Roman" panose="02020603050405020304" pitchFamily="18" charset="0"/>
                <a:ea typeface="等线" panose="02010600030101010101" pitchFamily="2" charset="-122"/>
              </a:rPr>
              <a:t>1.Who needed a powerful weapon?</a:t>
            </a:r>
            <a:endParaRPr lang="en-US" altLang="zh-CN" sz="2400" b="1" kern="0" dirty="0">
              <a:effectLst/>
              <a:latin typeface="Times New Roman" panose="02020603050405020304" pitchFamily="18" charset="0"/>
              <a:ea typeface="等线" panose="02010600030101010101" pitchFamily="2" charset="-122"/>
            </a:endParaRPr>
          </a:p>
          <a:p>
            <a:pPr marL="0" algn="l">
              <a:lnSpc>
                <a:spcPct val="100000"/>
              </a:lnSpc>
              <a:buClrTx/>
              <a:buSzTx/>
              <a:buNone/>
            </a:pPr>
            <a:r>
              <a:rPr lang="en-US" altLang="zh-CN" sz="2400" kern="0" dirty="0">
                <a:effectLst/>
                <a:latin typeface="Times New Roman" panose="02020603050405020304" pitchFamily="18" charset="0"/>
                <a:ea typeface="等线" panose="02010600030101010101" pitchFamily="2" charset="-122"/>
              </a:rPr>
              <a:t>A.Wukong   B.the Dragon King   C.the Dragon Queen</a:t>
            </a:r>
            <a:endParaRPr lang="en-US" altLang="zh-CN" sz="2400" kern="0" dirty="0">
              <a:effectLst/>
              <a:latin typeface="Times New Roman" panose="02020603050405020304" pitchFamily="18" charset="0"/>
              <a:ea typeface="等线" panose="02010600030101010101" pitchFamily="2" charset="-122"/>
            </a:endParaRPr>
          </a:p>
          <a:p>
            <a:pPr marL="0" algn="l">
              <a:lnSpc>
                <a:spcPct val="100000"/>
              </a:lnSpc>
              <a:buClrTx/>
              <a:buSzTx/>
              <a:buNone/>
            </a:pPr>
            <a:r>
              <a:rPr lang="en-US" altLang="zh-CN" sz="2400" b="1" kern="0" dirty="0">
                <a:effectLst/>
                <a:latin typeface="Times New Roman" panose="02020603050405020304" pitchFamily="18" charset="0"/>
                <a:ea typeface="等线" panose="02010600030101010101" pitchFamily="2" charset="-122"/>
              </a:rPr>
              <a:t>2.Where did the Dragon King live?</a:t>
            </a:r>
            <a:endParaRPr lang="en-US" altLang="zh-CN" sz="2400" b="1" kern="0" dirty="0">
              <a:effectLst/>
              <a:latin typeface="Times New Roman" panose="02020603050405020304" pitchFamily="18" charset="0"/>
              <a:ea typeface="等线" panose="02010600030101010101" pitchFamily="2" charset="-122"/>
            </a:endParaRPr>
          </a:p>
          <a:p>
            <a:pPr marL="0" algn="l">
              <a:lnSpc>
                <a:spcPct val="100000"/>
              </a:lnSpc>
              <a:buClrTx/>
              <a:buSzTx/>
              <a:buNone/>
            </a:pPr>
            <a:r>
              <a:rPr lang="en-US" altLang="zh-CN" sz="2400" kern="0" dirty="0">
                <a:effectLst/>
                <a:latin typeface="Times New Roman" panose="02020603050405020304" pitchFamily="18" charset="0"/>
                <a:ea typeface="等线" panose="02010600030101010101" pitchFamily="2" charset="-122"/>
              </a:rPr>
              <a:t>A.the bottom of the Eastern Sea B.the Fruit and Flower Mountain C.the Cloud Palace in Heaven</a:t>
            </a:r>
            <a:endParaRPr lang="en-US" altLang="zh-CN" sz="2400" kern="0" dirty="0">
              <a:effectLst/>
              <a:latin typeface="Times New Roman" panose="02020603050405020304" pitchFamily="18" charset="0"/>
              <a:ea typeface="等线" panose="02010600030101010101" pitchFamily="2" charset="-122"/>
            </a:endParaRPr>
          </a:p>
          <a:p>
            <a:pPr marL="0" algn="l">
              <a:lnSpc>
                <a:spcPct val="100000"/>
              </a:lnSpc>
              <a:buClrTx/>
              <a:buSzTx/>
              <a:buNone/>
            </a:pPr>
            <a:r>
              <a:rPr lang="en-US" altLang="zh-CN" sz="2400" b="1" kern="0" dirty="0">
                <a:effectLst/>
                <a:latin typeface="Times New Roman" panose="02020603050405020304" pitchFamily="18" charset="0"/>
                <a:ea typeface="等线" panose="02010600030101010101" pitchFamily="2" charset="-122"/>
              </a:rPr>
              <a:t>3.Why were the sword and spear not good for Wukong?</a:t>
            </a:r>
            <a:endParaRPr lang="en-US" altLang="zh-CN" sz="2400" b="1" kern="0" dirty="0">
              <a:effectLst/>
              <a:latin typeface="Times New Roman" panose="02020603050405020304" pitchFamily="18" charset="0"/>
              <a:ea typeface="等线" panose="02010600030101010101" pitchFamily="2" charset="-122"/>
            </a:endParaRPr>
          </a:p>
          <a:p>
            <a:pPr marL="0" algn="l">
              <a:lnSpc>
                <a:spcPct val="100000"/>
              </a:lnSpc>
              <a:buClrTx/>
              <a:buSzTx/>
              <a:buNone/>
            </a:pPr>
            <a:r>
              <a:rPr lang="en-US" altLang="zh-CN" sz="2400" kern="0" dirty="0">
                <a:effectLst/>
                <a:latin typeface="Times New Roman" panose="02020603050405020304" pitchFamily="18" charset="0"/>
                <a:ea typeface="等线" panose="02010600030101010101" pitchFamily="2" charset="-122"/>
              </a:rPr>
              <a:t>A.They were too light.    B.They were too heavy.   C.They were made of wood.</a:t>
            </a:r>
            <a:endParaRPr lang="en-US" altLang="zh-CN" sz="2400" kern="0" dirty="0">
              <a:effectLst/>
              <a:latin typeface="Times New Roman" panose="02020603050405020304" pitchFamily="18" charset="0"/>
              <a:ea typeface="等线" panose="02010600030101010101" pitchFamily="2" charset="-122"/>
            </a:endParaRPr>
          </a:p>
          <a:p>
            <a:pPr marL="0" algn="l">
              <a:lnSpc>
                <a:spcPct val="100000"/>
              </a:lnSpc>
              <a:buClrTx/>
              <a:buSzTx/>
              <a:buNone/>
            </a:pPr>
            <a:r>
              <a:rPr lang="en-US" altLang="zh-CN" sz="2400" b="1" kern="0" dirty="0">
                <a:effectLst/>
                <a:latin typeface="Times New Roman" panose="02020603050405020304" pitchFamily="18" charset="0"/>
                <a:ea typeface="等线" panose="02010600030101010101" pitchFamily="2" charset="-122"/>
              </a:rPr>
              <a:t>4.What did the queen want?</a:t>
            </a:r>
            <a:endParaRPr lang="en-US" altLang="zh-CN" sz="2400" b="1" kern="0" dirty="0">
              <a:effectLst/>
              <a:latin typeface="Times New Roman" panose="02020603050405020304" pitchFamily="18" charset="0"/>
              <a:ea typeface="等线" panose="02010600030101010101" pitchFamily="2" charset="-122"/>
            </a:endParaRPr>
          </a:p>
          <a:p>
            <a:pPr marL="0" algn="l">
              <a:lnSpc>
                <a:spcPct val="100000"/>
              </a:lnSpc>
              <a:buClrTx/>
              <a:buSzTx/>
              <a:buNone/>
            </a:pPr>
            <a:r>
              <a:rPr lang="en-US" altLang="zh-CN" sz="2400" kern="0" dirty="0">
                <a:effectLst/>
                <a:latin typeface="Times New Roman" panose="02020603050405020304" pitchFamily="18" charset="0"/>
                <a:ea typeface="等线" panose="02010600030101010101" pitchFamily="2" charset="-122"/>
              </a:rPr>
              <a:t>A.She wanted a heavy weapon.     B.She wanted Wukong out of the palace.</a:t>
            </a:r>
            <a:endParaRPr lang="en-US" altLang="zh-CN" sz="2400" kern="0" dirty="0">
              <a:effectLst/>
              <a:latin typeface="Times New Roman" panose="02020603050405020304" pitchFamily="18" charset="0"/>
              <a:ea typeface="等线" panose="02010600030101010101" pitchFamily="2" charset="-122"/>
            </a:endParaRPr>
          </a:p>
          <a:p>
            <a:pPr marL="0" algn="l">
              <a:lnSpc>
                <a:spcPct val="100000"/>
              </a:lnSpc>
              <a:buClrTx/>
              <a:buSzTx/>
              <a:buNone/>
            </a:pPr>
            <a:r>
              <a:rPr lang="en-US" altLang="zh-CN" sz="2400" kern="0" dirty="0">
                <a:effectLst/>
                <a:latin typeface="Times New Roman" panose="02020603050405020304" pitchFamily="18" charset="0"/>
                <a:ea typeface="等线" panose="02010600030101010101" pitchFamily="2" charset="-122"/>
              </a:rPr>
              <a:t>C.She wanted to measure the oceans.</a:t>
            </a:r>
            <a:endParaRPr lang="en-US" altLang="zh-CN" sz="2400" kern="0" dirty="0">
              <a:effectLst/>
              <a:latin typeface="Times New Roman" panose="02020603050405020304" pitchFamily="18" charset="0"/>
              <a:ea typeface="等线" panose="02010600030101010101" pitchFamily="2" charset="-122"/>
            </a:endParaRPr>
          </a:p>
          <a:p>
            <a:pPr marL="0" algn="l">
              <a:lnSpc>
                <a:spcPct val="100000"/>
              </a:lnSpc>
              <a:buClrTx/>
              <a:buSzTx/>
              <a:buNone/>
            </a:pPr>
            <a:r>
              <a:rPr lang="en-US" altLang="zh-CN" sz="2400" b="1" kern="0" dirty="0">
                <a:effectLst/>
                <a:latin typeface="Times New Roman" panose="02020603050405020304" pitchFamily="18" charset="0"/>
                <a:ea typeface="等线" panose="02010600030101010101" pitchFamily="2" charset="-122"/>
              </a:rPr>
              <a:t>5.What did the king NOT say about the pillar?</a:t>
            </a:r>
            <a:endParaRPr lang="en-US" altLang="zh-CN" sz="2400" b="1" kern="0" dirty="0">
              <a:effectLst/>
              <a:latin typeface="Times New Roman" panose="02020603050405020304" pitchFamily="18" charset="0"/>
              <a:ea typeface="等线" panose="02010600030101010101" pitchFamily="2" charset="-122"/>
            </a:endParaRPr>
          </a:p>
          <a:p>
            <a:pPr marL="0" algn="l">
              <a:lnSpc>
                <a:spcPct val="100000"/>
              </a:lnSpc>
              <a:buClrTx/>
              <a:buSzTx/>
              <a:buNone/>
            </a:pPr>
            <a:r>
              <a:rPr lang="en-US" altLang="zh-CN" sz="2400" kern="0" dirty="0">
                <a:effectLst/>
                <a:latin typeface="Times New Roman" panose="02020603050405020304" pitchFamily="18" charset="0"/>
                <a:ea typeface="等线" panose="02010600030101010101" pitchFamily="2" charset="-122"/>
              </a:rPr>
              <a:t>A.It would be Wukong's if he could lift it.   B.It was used to measure the oceans and rivers.</a:t>
            </a:r>
            <a:endParaRPr lang="en-US" altLang="zh-CN" sz="2400" kern="0" dirty="0">
              <a:effectLst/>
              <a:latin typeface="Times New Roman" panose="02020603050405020304" pitchFamily="18" charset="0"/>
              <a:ea typeface="等线" panose="02010600030101010101" pitchFamily="2" charset="-122"/>
            </a:endParaRPr>
          </a:p>
          <a:p>
            <a:pPr marL="0" algn="l">
              <a:lnSpc>
                <a:spcPct val="100000"/>
              </a:lnSpc>
              <a:buClrTx/>
              <a:buSzTx/>
              <a:buNone/>
            </a:pPr>
            <a:r>
              <a:rPr lang="en-US" altLang="zh-CN" sz="2400" kern="0" dirty="0">
                <a:effectLst/>
                <a:latin typeface="Times New Roman" panose="02020603050405020304" pitchFamily="18" charset="0"/>
                <a:ea typeface="等线" panose="02010600030101010101" pitchFamily="2" charset="-122"/>
              </a:rPr>
              <a:t>C.It was small and easy to handle.</a:t>
            </a:r>
            <a:endParaRPr lang="en-US" altLang="zh-CN" sz="2400" kern="0" dirty="0">
              <a:effectLst/>
              <a:latin typeface="Times New Roman" panose="02020603050405020304" pitchFamily="18" charset="0"/>
              <a:ea typeface="等线" panose="02010600030101010101" pitchFamily="2" charset="-122"/>
            </a:endParaRPr>
          </a:p>
          <a:p>
            <a:pPr marL="0" indent="0" algn="l">
              <a:lnSpc>
                <a:spcPct val="100000"/>
              </a:lnSpc>
              <a:buClrTx/>
              <a:buSzTx/>
              <a:buNone/>
            </a:pPr>
            <a:r>
              <a:rPr lang="en-US" altLang="zh-CN" sz="2400" b="1" kern="0" dirty="0">
                <a:effectLst/>
                <a:latin typeface="Times New Roman" panose="02020603050405020304" pitchFamily="18" charset="0"/>
                <a:ea typeface="等线" panose="02010600030101010101" pitchFamily="2" charset="-122"/>
              </a:rPr>
              <a:t>Keys: AAABC</a:t>
            </a:r>
            <a:endParaRPr lang="en-US" altLang="zh-CN" sz="2400" b="1" kern="0" dirty="0">
              <a:effectLst/>
              <a:latin typeface="Times New Roman" panose="02020603050405020304" pitchFamily="18" charset="0"/>
              <a:ea typeface="等线" panose="02010600030101010101" pitchFamily="2" charset="-122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2" name="文本框 41"/>
          <p:cNvSpPr txBox="1"/>
          <p:nvPr/>
        </p:nvSpPr>
        <p:spPr>
          <a:xfrm>
            <a:off x="74295" y="104775"/>
            <a:ext cx="12043410" cy="612394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algn="l">
              <a:buClrTx/>
              <a:buSzTx/>
              <a:buNone/>
            </a:pPr>
            <a:r>
              <a:rPr lang="en-US" altLang="zh-CN" sz="2800" b="1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Part2 vocabulary</a:t>
            </a:r>
            <a:endParaRPr lang="en-US" altLang="zh-CN" sz="2800" b="1" dirty="0"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  <a:p>
            <a:pPr algn="l">
              <a:buClrTx/>
              <a:buSzTx/>
              <a:buNone/>
            </a:pPr>
            <a:endParaRPr lang="en-US" altLang="zh-CN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buClrTx/>
              <a:buSzTx/>
              <a:buNone/>
            </a:pPr>
            <a:r>
              <a:rPr lang="en-US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</a:t>
            </a:r>
            <a:r>
              <a:rPr lang="en-US" altLang="zh-C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spear</a:t>
            </a:r>
            <a:r>
              <a:rPr lang="en-US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/spɪə/ ⽭  What's wrong with our swords and spears?</a:t>
            </a:r>
            <a:endParaRPr lang="en-US" altLang="zh-CN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buClrTx/>
              <a:buSzTx/>
              <a:buNone/>
            </a:pPr>
            <a:r>
              <a:rPr lang="en-US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</a:t>
            </a:r>
            <a:r>
              <a:rPr lang="en-US" altLang="zh-C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drag</a:t>
            </a:r>
            <a:r>
              <a:rPr lang="en-US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拉(重的东西)，吃⼒地拉 </a:t>
            </a:r>
            <a:endParaRPr lang="en-US" altLang="zh-CN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buClrTx/>
              <a:buSzTx/>
              <a:buNone/>
            </a:pPr>
            <a:r>
              <a:rPr lang="en-US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 soon came back, slowly </a:t>
            </a:r>
            <a:r>
              <a:rPr lang="en-US" altLang="zh-CN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dragging </a:t>
            </a:r>
            <a:r>
              <a:rPr lang="en-US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huge sword.</a:t>
            </a:r>
            <a:endParaRPr lang="en-US" altLang="zh-CN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buClrTx/>
              <a:buSzTx/>
              <a:buNone/>
            </a:pPr>
            <a:r>
              <a:rPr lang="en-US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</a:t>
            </a:r>
            <a:r>
              <a:rPr lang="en-US" altLang="zh-C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out of breath</a:t>
            </a:r>
            <a:r>
              <a:rPr lang="en-US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喘不过⽓来 </a:t>
            </a:r>
            <a:endParaRPr lang="en-US" altLang="zh-CN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buClrTx/>
              <a:buSzTx/>
              <a:buNone/>
            </a:pPr>
            <a:r>
              <a:rPr lang="en-US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 dropped the sword/sɔːd/ and then fell down, </a:t>
            </a:r>
            <a:r>
              <a:rPr lang="en-US" altLang="zh-CN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out of breath</a:t>
            </a:r>
            <a:r>
              <a:rPr lang="en-US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altLang="zh-CN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buClrTx/>
              <a:buSzTx/>
              <a:buNone/>
            </a:pPr>
            <a:r>
              <a:rPr lang="en-US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</a:t>
            </a:r>
            <a:r>
              <a:rPr lang="en-US" altLang="zh-C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trouble</a:t>
            </a:r>
            <a:r>
              <a:rPr lang="en-US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困难，困难局⾯ </a:t>
            </a:r>
            <a:endParaRPr lang="en-US" altLang="zh-CN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buClrTx/>
              <a:buSzTx/>
              <a:buNone/>
            </a:pPr>
            <a:r>
              <a:rPr lang="en-US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Wukong picked up the sword </a:t>
            </a:r>
            <a:r>
              <a:rPr lang="en-US" altLang="zh-CN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with no trouble at all</a:t>
            </a:r>
            <a:r>
              <a:rPr lang="en-US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altLang="zh-CN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buClrTx/>
              <a:buSzTx/>
              <a:buNone/>
            </a:pPr>
            <a:r>
              <a:rPr lang="en-US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</a:t>
            </a:r>
            <a:r>
              <a:rPr lang="en-US" altLang="zh-C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pretend</a:t>
            </a:r>
            <a:r>
              <a:rPr lang="en-US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/prɪ'tend/ 假装,伪装 </a:t>
            </a:r>
            <a:endParaRPr lang="en-US" altLang="zh-CN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buClrTx/>
              <a:buSzTx/>
              <a:buNone/>
            </a:pPr>
            <a:r>
              <a:rPr lang="en-US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 waved the sword through the air, </a:t>
            </a:r>
            <a:r>
              <a:rPr lang="en-US" altLang="zh-CN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pretending to</a:t>
            </a:r>
            <a:r>
              <a:rPr lang="en-US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fight.</a:t>
            </a:r>
            <a:endParaRPr lang="en-US" altLang="zh-CN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buClrTx/>
              <a:buSzTx/>
              <a:buNone/>
            </a:pPr>
            <a:r>
              <a:rPr lang="en-US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6.</a:t>
            </a:r>
            <a:r>
              <a:rPr lang="en-US" altLang="zh-C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enormous</a:t>
            </a:r>
            <a:r>
              <a:rPr lang="en-US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/ɪ'nɔːməs/ 巨⼤的，庞⼤的 </a:t>
            </a:r>
            <a:endParaRPr lang="en-US" altLang="zh-CN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buClrTx/>
              <a:buSzTx/>
              <a:buNone/>
            </a:pPr>
            <a:r>
              <a:rPr lang="en-US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few minutes later, several turtles and octopuses</a:t>
            </a:r>
            <a:r>
              <a:rPr lang="en-US" altLang="zh-CN" sz="280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章鱼</a:t>
            </a:r>
            <a:r>
              <a:rPr lang="en-US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dragged an </a:t>
            </a:r>
            <a:r>
              <a:rPr lang="en-US" altLang="zh-CN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enormous</a:t>
            </a:r>
            <a:r>
              <a:rPr lang="en-US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spear into the room.</a:t>
            </a:r>
            <a:endParaRPr lang="en-US" altLang="zh-CN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文本框 3"/>
          <p:cNvSpPr txBox="1"/>
          <p:nvPr/>
        </p:nvSpPr>
        <p:spPr>
          <a:xfrm>
            <a:off x="161290" y="571500"/>
            <a:ext cx="12030710" cy="52622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7.</a:t>
            </a:r>
            <a:r>
              <a:rPr lang="en-US" altLang="zh-C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snort</a:t>
            </a:r>
            <a:r>
              <a:rPr lang="en-US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/snɔːt/ 1. 轻蔑(或愤怒)地哼，嘲讽地笑.2. (⽤⿐⼦等)发出⿐息声)</a:t>
            </a:r>
            <a:endParaRPr lang="en-US" altLang="zh-CN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Dragon King </a:t>
            </a:r>
            <a:r>
              <a:rPr lang="en-US" altLang="zh-CN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snorted</a:t>
            </a:r>
            <a:r>
              <a:rPr lang="en-US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altLang="zh-CN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8.</a:t>
            </a:r>
            <a:r>
              <a:rPr lang="en-US" altLang="zh-C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stomp</a:t>
            </a:r>
            <a:r>
              <a:rPr lang="en-US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/stɒmp/重踩，重踏  </a:t>
            </a:r>
            <a:endParaRPr lang="en-US" altLang="zh-CN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Wukong</a:t>
            </a:r>
            <a:r>
              <a:rPr lang="en-US" altLang="zh-CN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stomped his foot</a:t>
            </a:r>
            <a:r>
              <a:rPr lang="en-US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altLang="zh-CN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9.</a:t>
            </a:r>
            <a:r>
              <a:rPr lang="en-US" altLang="zh-C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outrage </a:t>
            </a:r>
            <a:r>
              <a:rPr lang="en-US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/'aʊtreɪdʒ/严重违法的⾏为，暴⾏ </a:t>
            </a:r>
            <a:endParaRPr lang="en-US" altLang="zh-CN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This is an outrage!</a:t>
            </a:r>
            <a:endParaRPr lang="en-US" altLang="zh-CN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10.</a:t>
            </a:r>
            <a:r>
              <a:rPr lang="en-US" altLang="zh-C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treasury</a:t>
            </a:r>
            <a:r>
              <a:rPr lang="en-US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/'treʒ(ə)rɪ/宝库，宝藏室 </a:t>
            </a:r>
            <a:endParaRPr lang="en-US" altLang="zh-CN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What about the magical iron bar in the treasury?</a:t>
            </a:r>
            <a:endParaRPr lang="en-US" altLang="zh-CN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11.</a:t>
            </a:r>
            <a:r>
              <a:rPr lang="en-US" altLang="zh-C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beam</a:t>
            </a:r>
            <a:r>
              <a:rPr lang="en-US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/biːm/ 1. 光线，光束，2. 堆满笑容，眉开眼笑  </a:t>
            </a:r>
            <a:endParaRPr lang="en-US" altLang="zh-CN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Beams of golden light</a:t>
            </a:r>
            <a:r>
              <a:rPr lang="en-US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shone from it.</a:t>
            </a:r>
            <a:endParaRPr lang="en-US" altLang="zh-CN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12.</a:t>
            </a:r>
            <a:r>
              <a:rPr lang="en-US" altLang="zh-C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fold one's arms</a:t>
            </a:r>
            <a:r>
              <a:rPr lang="en-US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双臂交叉</a:t>
            </a:r>
            <a:endParaRPr lang="en-US" altLang="zh-CN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The Dragon King </a:t>
            </a:r>
            <a:r>
              <a:rPr lang="en-US" altLang="zh-CN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folded his arms</a:t>
            </a:r>
            <a:r>
              <a:rPr lang="en-US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altLang="zh-CN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p>
            <a:r>
              <a:rPr lang="en-US" altLang="zh-CN" b="1" dirty="0">
                <a:solidFill>
                  <a:srgbClr val="0000CC"/>
                </a:solidFill>
                <a:latin typeface="Times New Roman" panose="02020603050405020304" pitchFamily="18" charset="0"/>
                <a:sym typeface="宋体" panose="02010600030101010101" pitchFamily="2" charset="-122"/>
              </a:rPr>
              <a:t>Part 3 sentences</a:t>
            </a:r>
            <a:endParaRPr lang="en-US" altLang="zh-CN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41630" y="1795780"/>
            <a:ext cx="12007850" cy="4351655"/>
          </a:xfrm>
        </p:spPr>
        <p:txBody>
          <a:bodyPr>
            <a:normAutofit lnSpcReduction="10000"/>
          </a:bodyPr>
          <a:p>
            <a:pPr marL="0" indent="0">
              <a:buNone/>
            </a:pPr>
            <a:r>
              <a:rPr lang="zh-CN" altLang="en-US" sz="3200">
                <a:latin typeface="Calibri" panose="020F0502020204030204" charset="0"/>
                <a:cs typeface="Calibri" panose="020F0502020204030204" charset="0"/>
                <a:sym typeface="+mn-ea"/>
              </a:rPr>
              <a:t>1.H</a:t>
            </a:r>
            <a:r>
              <a:rPr lang="en-US" altLang="zh-CN" sz="3200">
                <a:latin typeface="Calibri" panose="020F0502020204030204" charset="0"/>
                <a:cs typeface="Calibri" panose="020F0502020204030204" charset="0"/>
                <a:sym typeface="+mn-ea"/>
              </a:rPr>
              <a:t>e</a:t>
            </a:r>
            <a:r>
              <a:rPr lang="zh-CN" altLang="en-US" sz="3200">
                <a:latin typeface="Calibri" panose="020F0502020204030204" charset="0"/>
                <a:cs typeface="Calibri" panose="020F0502020204030204" charset="0"/>
                <a:sym typeface="+mn-ea"/>
              </a:rPr>
              <a:t> soon came back, slowly </a:t>
            </a:r>
            <a:r>
              <a:rPr lang="zh-CN" altLang="en-US" sz="3200" b="1">
                <a:solidFill>
                  <a:srgbClr val="FF0000"/>
                </a:solidFill>
                <a:latin typeface="Calibri" panose="020F0502020204030204" charset="0"/>
                <a:cs typeface="Calibri" panose="020F0502020204030204" charset="0"/>
                <a:sym typeface="+mn-ea"/>
              </a:rPr>
              <a:t>dragging</a:t>
            </a:r>
            <a:r>
              <a:rPr lang="zh-CN" altLang="en-US" sz="3200">
                <a:latin typeface="Calibri" panose="020F0502020204030204" charset="0"/>
                <a:cs typeface="Calibri" panose="020F0502020204030204" charset="0"/>
                <a:sym typeface="+mn-ea"/>
              </a:rPr>
              <a:t> a huge sword. </a:t>
            </a:r>
            <a:endParaRPr lang="zh-CN" altLang="en-US" sz="3200">
              <a:latin typeface="Calibri" panose="020F0502020204030204" charset="0"/>
              <a:cs typeface="Calibri" panose="020F0502020204030204" charset="0"/>
            </a:endParaRPr>
          </a:p>
          <a:p>
            <a:pPr marL="0" indent="0">
              <a:buNone/>
            </a:pPr>
            <a:r>
              <a:rPr lang="zh-CN" altLang="en-US" sz="3200">
                <a:latin typeface="Calibri" panose="020F0502020204030204" charset="0"/>
                <a:cs typeface="Calibri" panose="020F0502020204030204" charset="0"/>
                <a:sym typeface="+mn-ea"/>
              </a:rPr>
              <a:t>2.He dropped the sword and then fell down, </a:t>
            </a:r>
            <a:r>
              <a:rPr lang="zh-CN" altLang="en-US" sz="3200" b="1">
                <a:solidFill>
                  <a:srgbClr val="FF0000"/>
                </a:solidFill>
                <a:latin typeface="Calibri" panose="020F0502020204030204" charset="0"/>
                <a:cs typeface="Calibri" panose="020F0502020204030204" charset="0"/>
                <a:sym typeface="+mn-ea"/>
              </a:rPr>
              <a:t>out of breath</a:t>
            </a:r>
            <a:r>
              <a:rPr lang="zh-CN" altLang="en-US" sz="3200">
                <a:latin typeface="Calibri" panose="020F0502020204030204" charset="0"/>
                <a:cs typeface="Calibri" panose="020F0502020204030204" charset="0"/>
                <a:sym typeface="+mn-ea"/>
              </a:rPr>
              <a:t>.</a:t>
            </a:r>
            <a:endParaRPr lang="zh-CN" altLang="en-US" sz="3200">
              <a:latin typeface="Calibri" panose="020F0502020204030204" charset="0"/>
              <a:cs typeface="Calibri" panose="020F0502020204030204" charset="0"/>
            </a:endParaRPr>
          </a:p>
          <a:p>
            <a:pPr marL="0" indent="0">
              <a:buNone/>
            </a:pPr>
            <a:r>
              <a:rPr lang="zh-CN" altLang="en-US" sz="3200">
                <a:latin typeface="Calibri" panose="020F0502020204030204" charset="0"/>
                <a:cs typeface="Calibri" panose="020F0502020204030204" charset="0"/>
                <a:sym typeface="+mn-ea"/>
              </a:rPr>
              <a:t>3.Wukong </a:t>
            </a:r>
            <a:r>
              <a:rPr lang="en-US" altLang="zh-CN" sz="3200">
                <a:latin typeface="Calibri" panose="020F0502020204030204" charset="0"/>
                <a:cs typeface="Calibri" panose="020F0502020204030204" charset="0"/>
                <a:sym typeface="+mn-ea"/>
              </a:rPr>
              <a:t>p</a:t>
            </a:r>
            <a:r>
              <a:rPr lang="zh-CN" altLang="en-US" sz="3200">
                <a:latin typeface="Calibri" panose="020F0502020204030204" charset="0"/>
                <a:cs typeface="Calibri" panose="020F0502020204030204" charset="0"/>
                <a:sym typeface="+mn-ea"/>
              </a:rPr>
              <a:t>icked up the sword </a:t>
            </a:r>
            <a:r>
              <a:rPr lang="zh-CN" altLang="en-US" sz="3200" b="1">
                <a:solidFill>
                  <a:srgbClr val="FF0000"/>
                </a:solidFill>
                <a:latin typeface="Calibri" panose="020F0502020204030204" charset="0"/>
                <a:cs typeface="Calibri" panose="020F0502020204030204" charset="0"/>
                <a:sym typeface="+mn-ea"/>
              </a:rPr>
              <a:t>with no trouble</a:t>
            </a:r>
            <a:r>
              <a:rPr lang="zh-CN" altLang="en-US" sz="3200">
                <a:latin typeface="Calibri" panose="020F0502020204030204" charset="0"/>
                <a:cs typeface="Calibri" panose="020F0502020204030204" charset="0"/>
                <a:sym typeface="+mn-ea"/>
              </a:rPr>
              <a:t> </a:t>
            </a:r>
            <a:r>
              <a:rPr lang="zh-CN" altLang="en-US" sz="3200" b="1">
                <a:solidFill>
                  <a:srgbClr val="FF0000"/>
                </a:solidFill>
                <a:latin typeface="Calibri" panose="020F0502020204030204" charset="0"/>
                <a:cs typeface="Calibri" panose="020F0502020204030204" charset="0"/>
                <a:sym typeface="+mn-ea"/>
              </a:rPr>
              <a:t>at all</a:t>
            </a:r>
            <a:r>
              <a:rPr lang="zh-CN" altLang="en-US" sz="3200">
                <a:latin typeface="Calibri" panose="020F0502020204030204" charset="0"/>
                <a:cs typeface="Calibri" panose="020F0502020204030204" charset="0"/>
                <a:sym typeface="+mn-ea"/>
              </a:rPr>
              <a:t>. </a:t>
            </a:r>
            <a:endParaRPr lang="zh-CN" altLang="en-US" sz="3200">
              <a:latin typeface="Calibri" panose="020F0502020204030204" charset="0"/>
              <a:cs typeface="Calibri" panose="020F0502020204030204" charset="0"/>
            </a:endParaRPr>
          </a:p>
          <a:p>
            <a:pPr marL="0" indent="0">
              <a:buNone/>
            </a:pPr>
            <a:r>
              <a:rPr lang="zh-CN" altLang="en-US" sz="3200">
                <a:latin typeface="Calibri" panose="020F0502020204030204" charset="0"/>
                <a:cs typeface="Calibri" panose="020F0502020204030204" charset="0"/>
                <a:sym typeface="+mn-ea"/>
              </a:rPr>
              <a:t>4.The dragon king </a:t>
            </a:r>
            <a:r>
              <a:rPr lang="zh-CN" altLang="en-US" sz="3200" b="1">
                <a:solidFill>
                  <a:srgbClr val="FF0000"/>
                </a:solidFill>
                <a:latin typeface="Calibri" panose="020F0502020204030204" charset="0"/>
                <a:cs typeface="Calibri" panose="020F0502020204030204" charset="0"/>
                <a:sym typeface="+mn-ea"/>
              </a:rPr>
              <a:t>snorted</a:t>
            </a:r>
            <a:r>
              <a:rPr lang="zh-CN" altLang="en-US" sz="3200">
                <a:latin typeface="Calibri" panose="020F0502020204030204" charset="0"/>
                <a:cs typeface="Calibri" panose="020F0502020204030204" charset="0"/>
                <a:sym typeface="+mn-ea"/>
              </a:rPr>
              <a:t>. </a:t>
            </a:r>
            <a:endParaRPr lang="zh-CN" altLang="en-US" sz="3200">
              <a:latin typeface="Calibri" panose="020F0502020204030204" charset="0"/>
              <a:cs typeface="Calibri" panose="020F0502020204030204" charset="0"/>
            </a:endParaRPr>
          </a:p>
          <a:p>
            <a:pPr marL="0" indent="0">
              <a:buNone/>
            </a:pPr>
            <a:r>
              <a:rPr lang="zh-CN" altLang="en-US" sz="3200">
                <a:latin typeface="Calibri" panose="020F0502020204030204" charset="0"/>
                <a:cs typeface="Calibri" panose="020F0502020204030204" charset="0"/>
                <a:sym typeface="+mn-ea"/>
              </a:rPr>
              <a:t>5.Wukong </a:t>
            </a:r>
            <a:r>
              <a:rPr lang="zh-CN" altLang="en-US" sz="3200" b="1">
                <a:solidFill>
                  <a:srgbClr val="FF0000"/>
                </a:solidFill>
                <a:latin typeface="Calibri" panose="020F0502020204030204" charset="0"/>
                <a:cs typeface="Calibri" panose="020F0502020204030204" charset="0"/>
                <a:sym typeface="+mn-ea"/>
              </a:rPr>
              <a:t>stomped his foot</a:t>
            </a:r>
            <a:r>
              <a:rPr lang="en-US" altLang="zh-CN" sz="3200" b="1">
                <a:solidFill>
                  <a:srgbClr val="FF0000"/>
                </a:solidFill>
                <a:latin typeface="Calibri" panose="020F0502020204030204" charset="0"/>
                <a:cs typeface="Calibri" panose="020F0502020204030204" charset="0"/>
                <a:sym typeface="+mn-ea"/>
              </a:rPr>
              <a:t>,</a:t>
            </a:r>
            <a:r>
              <a:rPr lang="zh-CN" altLang="en-US" sz="3200">
                <a:latin typeface="Calibri" panose="020F0502020204030204" charset="0"/>
                <a:cs typeface="Calibri" panose="020F0502020204030204" charset="0"/>
                <a:sym typeface="+mn-ea"/>
              </a:rPr>
              <a:t>“I am not leaving until I get what I want.”</a:t>
            </a:r>
            <a:endParaRPr lang="zh-CN" altLang="en-US" sz="3200">
              <a:latin typeface="Calibri" panose="020F0502020204030204" charset="0"/>
              <a:cs typeface="Calibri" panose="020F0502020204030204" charset="0"/>
            </a:endParaRPr>
          </a:p>
          <a:p>
            <a:pPr marL="0" indent="0">
              <a:buNone/>
            </a:pPr>
            <a:r>
              <a:rPr lang="zh-CN" altLang="en-US" sz="3200">
                <a:latin typeface="Calibri" panose="020F0502020204030204" charset="0"/>
                <a:cs typeface="Calibri" panose="020F0502020204030204" charset="0"/>
                <a:sym typeface="+mn-ea"/>
              </a:rPr>
              <a:t>6. Beams of golden light shone from it. </a:t>
            </a:r>
            <a:endParaRPr lang="zh-CN" altLang="en-US" sz="3200">
              <a:latin typeface="Calibri" panose="020F0502020204030204" charset="0"/>
              <a:cs typeface="Calibri" panose="020F0502020204030204" charset="0"/>
            </a:endParaRPr>
          </a:p>
          <a:p>
            <a:pPr marL="0" indent="0">
              <a:buNone/>
            </a:pPr>
            <a:r>
              <a:rPr lang="zh-CN" altLang="en-US" sz="3200">
                <a:latin typeface="Calibri" panose="020F0502020204030204" charset="0"/>
                <a:cs typeface="Calibri" panose="020F0502020204030204" charset="0"/>
                <a:sym typeface="+mn-ea"/>
              </a:rPr>
              <a:t>7.The dragon king </a:t>
            </a:r>
            <a:r>
              <a:rPr lang="zh-CN" altLang="en-US" sz="3200" b="1">
                <a:solidFill>
                  <a:srgbClr val="FF0000"/>
                </a:solidFill>
                <a:latin typeface="Calibri" panose="020F0502020204030204" charset="0"/>
                <a:cs typeface="Calibri" panose="020F0502020204030204" charset="0"/>
                <a:sym typeface="+mn-ea"/>
              </a:rPr>
              <a:t>folded his arms</a:t>
            </a:r>
            <a:r>
              <a:rPr lang="zh-CN" altLang="en-US" sz="3200">
                <a:latin typeface="Calibri" panose="020F0502020204030204" charset="0"/>
                <a:cs typeface="Calibri" panose="020F0502020204030204" charset="0"/>
                <a:sym typeface="+mn-ea"/>
              </a:rPr>
              <a:t>.</a:t>
            </a:r>
            <a:endParaRPr lang="zh-CN" altLang="en-US" sz="3200">
              <a:latin typeface="Calibri" panose="020F0502020204030204" charset="0"/>
              <a:cs typeface="Calibri" panose="020F0502020204030204" charset="0"/>
              <a:sym typeface="+mn-ea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967105" y="2851150"/>
            <a:ext cx="11224895" cy="1907540"/>
          </a:xfrm>
        </p:spPr>
        <p:txBody>
          <a:bodyPr>
            <a:normAutofit lnSpcReduction="20000"/>
          </a:bodyPr>
          <a:p>
            <a:pPr marL="0" indent="0">
              <a:buNone/>
            </a:pPr>
            <a:r>
              <a:rPr lang="en-US" altLang="zh-CN" sz="4800" b="1" dirty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charset="0"/>
                <a:cs typeface="Calibri" panose="020F0502020204030204" charset="0"/>
                <a:sym typeface="+mn-ea"/>
              </a:rPr>
              <a:t>drag; </a:t>
            </a:r>
            <a:r>
              <a:rPr lang="zh-CN" altLang="en-US" sz="4800" b="1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charset="0"/>
                <a:cs typeface="Calibri" panose="020F0502020204030204" charset="0"/>
                <a:sym typeface="+mn-ea"/>
              </a:rPr>
              <a:t>out of breath</a:t>
            </a:r>
            <a:r>
              <a:rPr lang="en-US" altLang="zh-CN" sz="4800" b="1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charset="0"/>
                <a:cs typeface="Calibri" panose="020F0502020204030204" charset="0"/>
                <a:sym typeface="+mn-ea"/>
              </a:rPr>
              <a:t>;</a:t>
            </a:r>
            <a:r>
              <a:rPr lang="zh-CN" altLang="en-US" sz="4800" b="1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charset="0"/>
                <a:cs typeface="Calibri" panose="020F0502020204030204" charset="0"/>
                <a:sym typeface="+mn-ea"/>
              </a:rPr>
              <a:t>stomp </a:t>
            </a:r>
            <a:r>
              <a:rPr lang="en-US" altLang="zh-CN" sz="4800" b="1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charset="0"/>
                <a:cs typeface="Calibri" panose="020F0502020204030204" charset="0"/>
                <a:sym typeface="+mn-ea"/>
              </a:rPr>
              <a:t>ones</a:t>
            </a:r>
            <a:r>
              <a:rPr lang="zh-CN" altLang="en-US" sz="4800" b="1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charset="0"/>
                <a:cs typeface="Calibri" panose="020F0502020204030204" charset="0"/>
                <a:sym typeface="+mn-ea"/>
              </a:rPr>
              <a:t> f</a:t>
            </a:r>
            <a:r>
              <a:rPr lang="en-US" altLang="zh-CN" sz="4800" b="1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charset="0"/>
                <a:cs typeface="Calibri" panose="020F0502020204030204" charset="0"/>
                <a:sym typeface="+mn-ea"/>
              </a:rPr>
              <a:t>oo</a:t>
            </a:r>
            <a:r>
              <a:rPr lang="zh-CN" altLang="en-US" sz="4800" b="1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charset="0"/>
                <a:cs typeface="Calibri" panose="020F0502020204030204" charset="0"/>
                <a:sym typeface="+mn-ea"/>
              </a:rPr>
              <a:t>t</a:t>
            </a:r>
            <a:r>
              <a:rPr lang="en-US" altLang="zh-CN" sz="4800" b="1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charset="0"/>
                <a:cs typeface="Calibri" panose="020F0502020204030204" charset="0"/>
                <a:sym typeface="+mn-ea"/>
              </a:rPr>
              <a:t>;</a:t>
            </a:r>
            <a:r>
              <a:rPr lang="zh-CN" altLang="en-US" sz="4800" b="1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charset="0"/>
                <a:cs typeface="Calibri" panose="020F0502020204030204" charset="0"/>
                <a:sym typeface="+mn-ea"/>
              </a:rPr>
              <a:t>fold </a:t>
            </a:r>
            <a:r>
              <a:rPr lang="en-US" altLang="zh-CN" sz="4800" b="1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charset="0"/>
                <a:cs typeface="Calibri" panose="020F0502020204030204" charset="0"/>
                <a:sym typeface="+mn-ea"/>
              </a:rPr>
              <a:t>ones </a:t>
            </a:r>
            <a:r>
              <a:rPr lang="zh-CN" altLang="en-US" sz="4800" b="1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charset="0"/>
                <a:cs typeface="Calibri" panose="020F0502020204030204" charset="0"/>
                <a:sym typeface="+mn-ea"/>
              </a:rPr>
              <a:t>arm</a:t>
            </a:r>
            <a:r>
              <a:rPr lang="en-US" altLang="zh-CN" sz="4800" b="1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charset="0"/>
                <a:cs typeface="Calibri" panose="020F0502020204030204" charset="0"/>
                <a:sym typeface="+mn-ea"/>
              </a:rPr>
              <a:t>s;</a:t>
            </a:r>
            <a:r>
              <a:rPr lang="zh-CN" altLang="en-US" sz="4800" b="1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charset="0"/>
                <a:cs typeface="Calibri" panose="020F0502020204030204" charset="0"/>
                <a:sym typeface="+mn-ea"/>
              </a:rPr>
              <a:t>snort</a:t>
            </a:r>
            <a:r>
              <a:rPr lang="en-US" altLang="zh-CN" sz="4800" b="1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charset="0"/>
                <a:cs typeface="Calibri" panose="020F0502020204030204" charset="0"/>
                <a:sym typeface="+mn-ea"/>
              </a:rPr>
              <a:t>;</a:t>
            </a:r>
            <a:r>
              <a:rPr lang="zh-CN" altLang="en-US" sz="4800" b="1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charset="0"/>
                <a:cs typeface="Calibri" panose="020F0502020204030204" charset="0"/>
                <a:sym typeface="+mn-ea"/>
              </a:rPr>
              <a:t>with no trouble at all</a:t>
            </a:r>
            <a:r>
              <a:rPr lang="en-US" altLang="zh-CN" sz="4800" b="1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charset="0"/>
                <a:cs typeface="Calibri" panose="020F0502020204030204" charset="0"/>
                <a:sym typeface="+mn-ea"/>
              </a:rPr>
              <a:t>;</a:t>
            </a:r>
            <a:r>
              <a:rPr lang="en-US" altLang="zh-CN" sz="4800" b="1" dirty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charset="0"/>
                <a:cs typeface="Calibri" panose="020F0502020204030204" charset="0"/>
                <a:sym typeface="+mn-ea"/>
              </a:rPr>
              <a:t>pretend to;enormous;outrage; treasury</a:t>
            </a:r>
            <a:endParaRPr lang="en-US" altLang="zh-CN" sz="4800" b="1" dirty="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 panose="020F0502020204030204" charset="0"/>
              <a:cs typeface="Calibri" panose="020F0502020204030204" charset="0"/>
              <a:sym typeface="+mn-ea"/>
            </a:endParaRPr>
          </a:p>
        </p:txBody>
      </p:sp>
      <p:sp>
        <p:nvSpPr>
          <p:cNvPr id="5" name="内容占位符 2"/>
          <p:cNvSpPr>
            <a:spLocks noGrp="1"/>
          </p:cNvSpPr>
          <p:nvPr/>
        </p:nvSpPr>
        <p:spPr>
          <a:xfrm>
            <a:off x="0" y="0"/>
            <a:ext cx="12192000" cy="1784985"/>
          </a:xfrm>
          <a:prstGeom prst="rect">
            <a:avLst/>
          </a:prstGeom>
          <a:gradFill>
            <a:gsLst>
              <a:gs pos="66000">
                <a:srgbClr val="E30000"/>
              </a:gs>
              <a:gs pos="100000">
                <a:srgbClr val="760303"/>
              </a:gs>
            </a:gsLst>
            <a:lin ang="5400000" scaled="0"/>
          </a:gradFill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altLang="zh-CN" sz="4400" b="1">
                <a:solidFill>
                  <a:schemeClr val="bg1"/>
                </a:solidFill>
                <a:sym typeface="+mn-ea"/>
              </a:rPr>
              <a:t>Part4 Showing-time</a:t>
            </a:r>
            <a:endParaRPr lang="en-US" altLang="zh-CN" sz="4400">
              <a:solidFill>
                <a:schemeClr val="bg1"/>
              </a:solidFill>
              <a:latin typeface="Calibri" panose="020F0502020204030204" charset="0"/>
              <a:cs typeface="Calibri" panose="020F0502020204030204" charset="0"/>
            </a:endParaRPr>
          </a:p>
          <a:p>
            <a:pPr marL="0" indent="0">
              <a:buNone/>
            </a:pPr>
            <a:r>
              <a:rPr lang="zh-CN" altLang="en-US" sz="3600" b="1">
                <a:solidFill>
                  <a:schemeClr val="bg1"/>
                </a:solidFill>
                <a:latin typeface="Calibri" panose="020F0502020204030204" charset="0"/>
                <a:cs typeface="Calibri" panose="020F0502020204030204" charset="0"/>
                <a:sym typeface="+mn-ea"/>
              </a:rPr>
              <a:t>请用以下重点词汇（至少</a:t>
            </a:r>
            <a:r>
              <a:rPr lang="en-US" altLang="zh-CN" sz="3600" b="1">
                <a:solidFill>
                  <a:schemeClr val="bg1"/>
                </a:solidFill>
                <a:latin typeface="Calibri" panose="020F0502020204030204" charset="0"/>
                <a:cs typeface="Calibri" panose="020F0502020204030204" charset="0"/>
                <a:sym typeface="+mn-ea"/>
              </a:rPr>
              <a:t>5</a:t>
            </a:r>
            <a:r>
              <a:rPr lang="zh-CN" altLang="en-US" sz="3600" b="1">
                <a:solidFill>
                  <a:schemeClr val="bg1"/>
                </a:solidFill>
                <a:latin typeface="Calibri" panose="020F0502020204030204" charset="0"/>
                <a:cs typeface="Calibri" panose="020F0502020204030204" charset="0"/>
                <a:sym typeface="+mn-ea"/>
              </a:rPr>
              <a:t>个）来编写故事。</a:t>
            </a:r>
            <a:endParaRPr lang="zh-CN" altLang="en-US" sz="3600" b="1">
              <a:solidFill>
                <a:schemeClr val="bg1"/>
              </a:solidFill>
              <a:latin typeface="Calibri" panose="020F0502020204030204" charset="0"/>
              <a:cs typeface="Calibri" panose="020F0502020204030204" charset="0"/>
              <a:sym typeface="+mn-ea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85750" y="1202055"/>
            <a:ext cx="11620500" cy="4907915"/>
          </a:xfrm>
        </p:spPr>
        <p:txBody>
          <a:bodyPr>
            <a:noAutofit/>
          </a:bodyPr>
          <a:p>
            <a:pPr marL="0" indent="0">
              <a:buNone/>
            </a:pPr>
            <a:r>
              <a:rPr lang="zh-CN" altLang="en-US" sz="3200" b="1">
                <a:latin typeface="Calibri" panose="020F0502020204030204" charset="0"/>
                <a:cs typeface="Calibri" panose="020F0502020204030204" charset="0"/>
              </a:rPr>
              <a:t>There, several monkeys were competing against each other. Anyone who can lift the huge sword successfully would be awarded the first prize. One monkey came up, </a:t>
            </a:r>
            <a:r>
              <a:rPr lang="zh-CN" altLang="en-US" sz="3200" b="1">
                <a:solidFill>
                  <a:srgbClr val="FF0000"/>
                </a:solidFill>
                <a:latin typeface="Calibri" panose="020F0502020204030204" charset="0"/>
                <a:cs typeface="Calibri" panose="020F0502020204030204" charset="0"/>
              </a:rPr>
              <a:t>dragging the sword </a:t>
            </a:r>
            <a:r>
              <a:rPr lang="zh-CN" altLang="en-US" sz="3200" b="1">
                <a:latin typeface="Calibri" panose="020F0502020204030204" charset="0"/>
                <a:cs typeface="Calibri" panose="020F0502020204030204" charset="0"/>
              </a:rPr>
              <a:t>to his side and trying to hold it up. However, the moment he lifted the sword, he fell down, </a:t>
            </a:r>
            <a:r>
              <a:rPr lang="zh-CN" altLang="en-US" sz="3200" b="1">
                <a:solidFill>
                  <a:srgbClr val="FF0000"/>
                </a:solidFill>
                <a:latin typeface="Calibri" panose="020F0502020204030204" charset="0"/>
                <a:cs typeface="Calibri" panose="020F0502020204030204" charset="0"/>
              </a:rPr>
              <a:t>out of breath</a:t>
            </a:r>
            <a:r>
              <a:rPr lang="zh-CN" altLang="en-US" sz="3200" b="1">
                <a:latin typeface="Calibri" panose="020F0502020204030204" charset="0"/>
                <a:cs typeface="Calibri" panose="020F0502020204030204" charset="0"/>
              </a:rPr>
              <a:t>. The other monkeys also made an attempt. But all end up </a:t>
            </a:r>
            <a:r>
              <a:rPr lang="zh-CN" altLang="en-US" sz="3200" b="1">
                <a:solidFill>
                  <a:srgbClr val="FF0000"/>
                </a:solidFill>
                <a:latin typeface="Calibri" panose="020F0502020204030204" charset="0"/>
                <a:cs typeface="Calibri" panose="020F0502020204030204" charset="0"/>
              </a:rPr>
              <a:t>stomping the</a:t>
            </a:r>
            <a:r>
              <a:rPr lang="en-US" altLang="zh-CN" sz="3200" b="1">
                <a:solidFill>
                  <a:srgbClr val="FF0000"/>
                </a:solidFill>
                <a:latin typeface="Calibri" panose="020F0502020204030204" charset="0"/>
                <a:cs typeface="Calibri" panose="020F0502020204030204" charset="0"/>
              </a:rPr>
              <a:t>ir</a:t>
            </a:r>
            <a:r>
              <a:rPr lang="zh-CN" altLang="en-US" sz="3200" b="1">
                <a:solidFill>
                  <a:srgbClr val="FF0000"/>
                </a:solidFill>
                <a:latin typeface="Calibri" panose="020F0502020204030204" charset="0"/>
                <a:cs typeface="Calibri" panose="020F0502020204030204" charset="0"/>
              </a:rPr>
              <a:t> feet</a:t>
            </a:r>
            <a:r>
              <a:rPr lang="zh-CN" altLang="en-US" sz="3200" b="1">
                <a:latin typeface="Calibri" panose="020F0502020204030204" charset="0"/>
                <a:cs typeface="Calibri" panose="020F0502020204030204" charset="0"/>
              </a:rPr>
              <a:t>, </a:t>
            </a:r>
            <a:r>
              <a:rPr lang="zh-CN" altLang="en-US" sz="3200" b="1">
                <a:solidFill>
                  <a:srgbClr val="FF0000"/>
                </a:solidFill>
                <a:latin typeface="Calibri" panose="020F0502020204030204" charset="0"/>
                <a:cs typeface="Calibri" panose="020F0502020204030204" charset="0"/>
              </a:rPr>
              <a:t>hanging their heads in frustration</a:t>
            </a:r>
            <a:r>
              <a:rPr lang="zh-CN" altLang="en-US" sz="3200" b="1">
                <a:latin typeface="Calibri" panose="020F0502020204030204" charset="0"/>
                <a:cs typeface="Calibri" panose="020F0502020204030204" charset="0"/>
              </a:rPr>
              <a:t>. Seeing this, Wukong </a:t>
            </a:r>
            <a:r>
              <a:rPr lang="zh-CN" altLang="en-US" sz="3200" b="1">
                <a:solidFill>
                  <a:srgbClr val="FF0000"/>
                </a:solidFill>
                <a:latin typeface="Calibri" panose="020F0502020204030204" charset="0"/>
                <a:cs typeface="Calibri" panose="020F0502020204030204" charset="0"/>
              </a:rPr>
              <a:t>folded his arms, snorting with laughter</a:t>
            </a:r>
            <a:r>
              <a:rPr lang="zh-CN" altLang="en-US" sz="3200" b="1">
                <a:latin typeface="Calibri" panose="020F0502020204030204" charset="0"/>
                <a:cs typeface="Calibri" panose="020F0502020204030204" charset="0"/>
              </a:rPr>
              <a:t>,“ it’s just a piece of cake.” He jumped out of the way and picked up the sword </a:t>
            </a:r>
            <a:r>
              <a:rPr lang="zh-CN" altLang="en-US" sz="3200" b="1">
                <a:solidFill>
                  <a:srgbClr val="FF0000"/>
                </a:solidFill>
                <a:latin typeface="Calibri" panose="020F0502020204030204" charset="0"/>
                <a:cs typeface="Calibri" panose="020F0502020204030204" charset="0"/>
              </a:rPr>
              <a:t>with no trouble at all</a:t>
            </a:r>
            <a:r>
              <a:rPr lang="zh-CN" altLang="en-US" sz="3200" b="1">
                <a:latin typeface="Calibri" panose="020F0502020204030204" charset="0"/>
                <a:cs typeface="Calibri" panose="020F0502020204030204" charset="0"/>
              </a:rPr>
              <a:t>. At that time, thunderous applause burst out, </a:t>
            </a:r>
            <a:r>
              <a:rPr lang="zh-CN" altLang="en-US" sz="3200" b="1">
                <a:solidFill>
                  <a:srgbClr val="FF0000"/>
                </a:solidFill>
                <a:latin typeface="Calibri" panose="020F0502020204030204" charset="0"/>
                <a:cs typeface="Calibri" panose="020F0502020204030204" charset="0"/>
              </a:rPr>
              <a:t>haunting in</a:t>
            </a:r>
            <a:r>
              <a:rPr lang="zh-CN" altLang="en-US" sz="3200" b="1">
                <a:latin typeface="Calibri" panose="020F0502020204030204" charset="0"/>
                <a:cs typeface="Calibri" panose="020F0502020204030204" charset="0"/>
              </a:rPr>
              <a:t> the Flowers and Fruit Mountain.</a:t>
            </a:r>
            <a:endParaRPr lang="zh-CN" altLang="en-US" sz="3200" b="1">
              <a:latin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2" name="内容占位符 2"/>
          <p:cNvSpPr>
            <a:spLocks noGrp="1"/>
          </p:cNvSpPr>
          <p:nvPr/>
        </p:nvSpPr>
        <p:spPr>
          <a:xfrm>
            <a:off x="0" y="0"/>
            <a:ext cx="3146425" cy="685165"/>
          </a:xfrm>
          <a:prstGeom prst="rect">
            <a:avLst/>
          </a:prstGeom>
          <a:gradFill>
            <a:gsLst>
              <a:gs pos="66000">
                <a:srgbClr val="E30000"/>
              </a:gs>
              <a:gs pos="100000">
                <a:srgbClr val="760303"/>
              </a:gs>
            </a:gsLst>
            <a:lin ang="5400000" scaled="0"/>
          </a:gradFill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altLang="zh-CN" sz="4000" b="1">
                <a:solidFill>
                  <a:schemeClr val="bg1"/>
                </a:solidFill>
                <a:sym typeface="+mn-ea"/>
              </a:rPr>
              <a:t>Example</a:t>
            </a:r>
            <a:endParaRPr lang="en-US" altLang="zh-CN" sz="3600" b="1">
              <a:solidFill>
                <a:schemeClr val="bg1"/>
              </a:solidFill>
              <a:latin typeface="Calibri" panose="020F0502020204030204" charset="0"/>
              <a:cs typeface="Calibri" panose="020F0502020204030204" charset="0"/>
              <a:sym typeface="+mn-ea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2718</Words>
  <Application>WPS 演示</Application>
  <PresentationFormat>宽屏</PresentationFormat>
  <Paragraphs>63</Paragraphs>
  <Slides>7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18" baseType="lpstr">
      <vt:lpstr>Arial</vt:lpstr>
      <vt:lpstr>宋体</vt:lpstr>
      <vt:lpstr>Wingdings</vt:lpstr>
      <vt:lpstr>Calibri</vt:lpstr>
      <vt:lpstr>Tahoma</vt:lpstr>
      <vt:lpstr>等线</vt:lpstr>
      <vt:lpstr>Times New Roman</vt:lpstr>
      <vt:lpstr>微软雅黑</vt:lpstr>
      <vt:lpstr>Arial Unicode MS</vt:lpstr>
      <vt:lpstr>等线 Light</vt:lpstr>
      <vt:lpstr>Office 主题​​</vt:lpstr>
      <vt:lpstr>Episode 6. The Dragon King</vt:lpstr>
      <vt:lpstr>PowerPoint 演示文稿</vt:lpstr>
      <vt:lpstr>PowerPoint 演示文稿</vt:lpstr>
      <vt:lpstr>PowerPoint 演示文稿</vt:lpstr>
      <vt:lpstr>Part 3 sentences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waybqY</dc:creator>
  <cp:lastModifiedBy>若尘</cp:lastModifiedBy>
  <cp:revision>27</cp:revision>
  <dcterms:created xsi:type="dcterms:W3CDTF">2021-01-27T01:06:00Z</dcterms:created>
  <dcterms:modified xsi:type="dcterms:W3CDTF">2021-02-09T14:37:55Z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2052-11.1.0.10314</vt:lpwstr>
  </property>
</Properties>
</file>