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7" r:id="rId3"/>
    <p:sldId id="256" r:id="rId4"/>
    <p:sldId id="257" r:id="rId5"/>
    <p:sldId id="258" r:id="rId7"/>
    <p:sldId id="259" r:id="rId8"/>
    <p:sldId id="266" r:id="rId9"/>
    <p:sldId id="260" r:id="rId10"/>
    <p:sldId id="268" r:id="rId11"/>
    <p:sldId id="267" r:id="rId12"/>
    <p:sldId id="269" r:id="rId13"/>
    <p:sldId id="261" r:id="rId14"/>
    <p:sldId id="271" r:id="rId15"/>
    <p:sldId id="270" r:id="rId16"/>
    <p:sldId id="263" r:id="rId17"/>
    <p:sldId id="264" r:id="rId18"/>
    <p:sldId id="265" r:id="rId19"/>
  </p:sldIdLst>
  <p:sldSz cx="111613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16" y="-64"/>
      </p:cViewPr>
      <p:guideLst>
        <p:guide orient="horz" pos="2160"/>
        <p:guide pos="3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15AA-F8D5-4528-9773-D377444245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BA4-E406-4841-BD22-DF4BD094BD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7129" y="2130426"/>
            <a:ext cx="9487456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74257" y="3886200"/>
            <a:ext cx="7813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78891" y="274639"/>
            <a:ext cx="306365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2105" y="274639"/>
            <a:ext cx="901075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698" y="4406901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2106" y="1600201"/>
            <a:ext cx="60362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04373" y="1600201"/>
            <a:ext cx="60381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086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8086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669996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669996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086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3920" y="273051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8086" y="1435101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086" y="1600201"/>
            <a:ext cx="100455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58086" y="635635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FF18-D155-46FF-9E51-34A492360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3586" y="6356351"/>
            <a:ext cx="3534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99228" y="635635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DE3B-F498-4E54-B6A9-6B51CB061569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69830" y="441325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6" Type="http://schemas.openxmlformats.org/officeDocument/2006/relationships/notesSlide" Target="../notesSlides/notesSlide7.xml"/><Relationship Id="rId35" Type="http://schemas.openxmlformats.org/officeDocument/2006/relationships/slideLayout" Target="../slideLayouts/slideLayout2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414655" y="140239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232650" y="2284730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818" y="422275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25" y="2992755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It was July 2019 and my mum Rebecca was taking me on a 120km walking holiday from Portugal to Spain as a special treat for my 10th birthday. One day, while walking along the coastal path staring out at the Atlantic ocean, I chatted away to Mum. “When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turns 10, are you going to take her on a trip like this?” I asked, referring to my seven-year-old sister. Mum said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had already asked to go to Svalbard in the north of Norway because she was crazy about polar bears.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Although I was still on my first special trip, I’d been learning about ancient civilizations at school and knew I’d love to see some relics in the flesh. So I continued saying, “Why don’t I go to Egypt while you’re in Svalbard with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?”, adding that my dad, Olaf, could take me there. “Great, but I’m not paying for it.” Mum replied, chuckling. “That’s fine. I’ll pay,” I said, “I’ll save up my pocket money and get a job.”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So that’s exactly what I did. Though I was too young to do any other paid work, I had my own solution. I started saving my $10-a-week pocket money. Also, I washed my parents’ car or mowed the lawn for extra cash.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0" y="44624"/>
          <a:ext cx="11197480" cy="455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488"/>
                <a:gridCol w="4244376"/>
                <a:gridCol w="3744416"/>
                <a:gridCol w="1800200"/>
              </a:tblGrid>
              <a:tr h="5472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Para.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Conflicts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Plot resolutions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Feelings</a:t>
                      </a:r>
                      <a:endParaRPr lang="zh-CN" altLang="en-US" sz="2800" dirty="0"/>
                    </a:p>
                  </a:txBody>
                  <a:tcPr/>
                </a:tc>
              </a:tr>
              <a:tr h="997899">
                <a:tc rowSpan="2"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en-US" altLang="zh-CN" sz="2800" dirty="0" smtClean="0"/>
                        <a:t>4</a:t>
                      </a:r>
                      <a:endParaRPr lang="en-US" altLang="zh-CN" sz="2800" dirty="0" smtClean="0"/>
                    </a:p>
                    <a:p>
                      <a:pPr algn="ctr"/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CN" sz="2800" dirty="0" smtClean="0"/>
                    </a:p>
                    <a:p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CN" sz="2800" dirty="0" smtClean="0"/>
                    </a:p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5</a:t>
                      </a:r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6</a:t>
                      </a:r>
                      <a:endParaRPr lang="en-US" altLang="zh-CN" sz="2800" dirty="0" smtClean="0"/>
                    </a:p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dirty="0" smtClean="0"/>
                    </a:p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680522" y="1988840"/>
            <a:ext cx="372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Try to figure out the reason why it wasn’t efficient and how to solve it. </a:t>
            </a:r>
            <a:endParaRPr lang="en-US" altLang="zh-CN" sz="2000" dirty="0">
              <a:solidFill>
                <a:srgbClr val="3333FF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6400" y="58755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I used my bike and carried the catalogues in my backpack to deliver them to 430 houses in my area</a:t>
            </a:r>
            <a:endParaRPr lang="en-US" altLang="zh-CN" sz="2400" dirty="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10858" y="1099297"/>
            <a:ext cx="175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devoted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5383" y="1628800"/>
            <a:ext cx="189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hard-working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165" y="2157217"/>
            <a:ext cx="430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After several deliveries, I found it wasn’t very efficient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9090" y="3308791"/>
            <a:ext cx="372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What I did 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 Egypt </a:t>
            </a:r>
            <a:r>
              <a:rPr lang="en-US" altLang="zh-CN" sz="2400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and reflect on this trip and reflections of my growth. </a:t>
            </a:r>
            <a:endParaRPr lang="en-US" altLang="zh-CN" sz="2400" dirty="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7281" y="361540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enjoyable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046" y="1979178"/>
            <a:ext cx="3724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Try to figure out the reason why it wasn’t efficient and how to solve it.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My three and a half years’ hard work and reflections.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1898" y="3284984"/>
            <a:ext cx="406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Three and a half years later, I saved a massive $6,500, and Dad and I flew to Cairo, Egypt. </a:t>
            </a:r>
            <a:endParaRPr lang="en-US" altLang="zh-CN" sz="2400" dirty="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0" grpId="0"/>
      <p:bldP spid="41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In </a:t>
            </a:r>
            <a:r>
              <a:rPr lang="en-US" altLang="zh-CN" sz="20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solidFill>
                <a:srgbClr val="3333FF"/>
              </a:solidFill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 sz="2000" b="1" kern="100" dirty="0">
              <a:latin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en-US" altLang="zh-CN" sz="20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 smtClean="0">
                <a:cs typeface="Times New Roman" panose="020206030504050203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8" y="-34010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 sz="2000" b="1" kern="100" dirty="0">
              <a:latin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en-US" altLang="zh-CN" sz="20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 smtClean="0">
                <a:cs typeface="Times New Roman" panose="020206030504050203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220816" y="2132856"/>
            <a:ext cx="2161970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49008" y="181520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Conflict 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9248" y="1916832"/>
            <a:ext cx="154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3333FF"/>
                </a:solidFill>
              </a:rPr>
              <a:t>Solution 3</a:t>
            </a:r>
            <a:endParaRPr lang="zh-CN" altLang="en-US" sz="2400" b="1" dirty="0">
              <a:solidFill>
                <a:srgbClr val="3333FF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8101136" y="1809933"/>
            <a:ext cx="906780" cy="90518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r="16717" b="3807"/>
          <a:stretch>
            <a:fillRect/>
          </a:stretch>
        </p:blipFill>
        <p:spPr bwMode="auto">
          <a:xfrm>
            <a:off x="9062113" y="2811420"/>
            <a:ext cx="1990200" cy="1841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椭圆 11"/>
          <p:cNvSpPr/>
          <p:nvPr/>
        </p:nvSpPr>
        <p:spPr>
          <a:xfrm>
            <a:off x="4503858" y="4581128"/>
            <a:ext cx="2805189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05321" y="4578240"/>
            <a:ext cx="2805189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2"/>
            </p:custDataLst>
          </p:nvPr>
        </p:nvSpPr>
        <p:spPr>
          <a:xfrm rot="10800000">
            <a:off x="8101136" y="2852936"/>
            <a:ext cx="906780" cy="179400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1476400" y="4901412"/>
            <a:ext cx="3115344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476400" y="2573406"/>
            <a:ext cx="4067043" cy="1950720"/>
            <a:chOff x="8832" y="3865"/>
            <a:chExt cx="5986" cy="3072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6" name="组合 15"/>
            <p:cNvGrpSpPr/>
            <p:nvPr/>
          </p:nvGrpSpPr>
          <p:grpSpPr>
            <a:xfrm flipH="1">
              <a:off x="8832" y="4256"/>
              <a:ext cx="720" cy="2268"/>
              <a:chOff x="8936746" y="2697790"/>
              <a:chExt cx="457459" cy="1440168"/>
            </a:xfrm>
            <a:grpFill/>
          </p:grpSpPr>
          <p:cxnSp>
            <p:nvCxnSpPr>
              <p:cNvPr id="32" name="直接连接符 31"/>
              <p:cNvCxnSpPr/>
              <p:nvPr>
                <p:custDataLst>
                  <p:tags r:id="rId3"/>
                </p:custDataLst>
              </p:nvPr>
            </p:nvCxnSpPr>
            <p:spPr>
              <a:xfrm>
                <a:off x="9384632" y="2697790"/>
                <a:ext cx="0" cy="1431758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8936746" y="2709822"/>
                <a:ext cx="445169" cy="0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8941662" y="3437409"/>
                <a:ext cx="445169" cy="0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8949036" y="4137958"/>
                <a:ext cx="445169" cy="0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9566" y="3865"/>
              <a:ext cx="5252" cy="867"/>
              <a:chOff x="6074535" y="2454024"/>
              <a:chExt cx="3334786" cy="550843"/>
            </a:xfrm>
            <a:grpFill/>
          </p:grpSpPr>
          <p:sp>
            <p:nvSpPr>
              <p:cNvPr id="28" name="矩形 27"/>
              <p:cNvSpPr/>
              <p:nvPr>
                <p:custDataLst>
                  <p:tags r:id="rId7"/>
                </p:custDataLst>
              </p:nvPr>
            </p:nvSpPr>
            <p:spPr>
              <a:xfrm>
                <a:off x="6074535" y="2454024"/>
                <a:ext cx="3334786" cy="550843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9" name="文本框 8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921270" y="2497026"/>
                <a:ext cx="2259288" cy="462029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寻求低效原因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30" name="文本框 2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153489" y="2528153"/>
                <a:ext cx="511397" cy="461915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[</a:t>
                </a:r>
                <a:r>
                  <a:rPr lang="en-US" altLang="zh-CN" sz="2400" b="1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1</a:t>
                </a: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]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31" name="直接连接符 30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781125" y="2516623"/>
                <a:ext cx="0" cy="404602"/>
              </a:xfrm>
              <a:prstGeom prst="line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9566" y="4962"/>
              <a:ext cx="5252" cy="867"/>
              <a:chOff x="6074535" y="3150119"/>
              <a:chExt cx="3334786" cy="550843"/>
            </a:xfrm>
            <a:grpFill/>
          </p:grpSpPr>
          <p:sp>
            <p:nvSpPr>
              <p:cNvPr id="24" name="矩形 23"/>
              <p:cNvSpPr/>
              <p:nvPr>
                <p:custDataLst>
                  <p:tags r:id="rId11"/>
                </p:custDataLst>
              </p:nvPr>
            </p:nvSpPr>
            <p:spPr>
              <a:xfrm>
                <a:off x="6074535" y="3150119"/>
                <a:ext cx="3334786" cy="550843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5" name="文本框 5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928532" y="3196437"/>
                <a:ext cx="2480788" cy="461768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586068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</a:defRPr>
                </a:lvl1pPr>
              </a:lstStyle>
              <a:p>
                <a:pPr lvl="0">
                  <a:defRPr/>
                </a:pPr>
                <a:r>
                  <a:rPr lang="zh-CN" altLang="en-US" b="0" dirty="0" smtClean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解决</a:t>
                </a:r>
                <a:r>
                  <a:rPr lang="zh-CN" altLang="en-US" b="0" dirty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低效</a:t>
                </a:r>
                <a:r>
                  <a:rPr lang="zh-CN" altLang="en-US" b="0" dirty="0" smtClean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投递方法</a:t>
                </a:r>
                <a:endParaRPr lang="zh-CN" altLang="en-US" b="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6" name="文本框 3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137305" y="3234515"/>
                <a:ext cx="562165" cy="461915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[</a:t>
                </a:r>
                <a:r>
                  <a:rPr lang="en-US" altLang="zh-CN" sz="2400" b="1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2</a:t>
                </a: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]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27" name="直接连接符 26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779776" y="3203098"/>
                <a:ext cx="0" cy="404602"/>
              </a:xfrm>
              <a:prstGeom prst="line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9566" y="6070"/>
              <a:ext cx="5252" cy="867"/>
              <a:chOff x="6074535" y="3854453"/>
              <a:chExt cx="3334786" cy="550843"/>
            </a:xfrm>
            <a:grpFill/>
          </p:grpSpPr>
          <p:sp>
            <p:nvSpPr>
              <p:cNvPr id="20" name="矩形 19"/>
              <p:cNvSpPr/>
              <p:nvPr>
                <p:custDataLst>
                  <p:tags r:id="rId15"/>
                </p:custDataLst>
              </p:nvPr>
            </p:nvSpPr>
            <p:spPr>
              <a:xfrm>
                <a:off x="6074535" y="3854453"/>
                <a:ext cx="3334786" cy="550843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1" name="文本框 6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921270" y="3888729"/>
                <a:ext cx="2488051" cy="461781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latin typeface="汉仪大黑简" panose="02010609000101010101" pitchFamily="49" charset="-122"/>
                    <a:ea typeface="汉仪大黑简" panose="02010609000101010101" pitchFamily="49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三年半努力与感悟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2" name="文本框 34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137305" y="3919736"/>
                <a:ext cx="562165" cy="461915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[</a:t>
                </a:r>
                <a:r>
                  <a:rPr lang="en-US" altLang="zh-CN" sz="2400" b="1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3</a:t>
                </a: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]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23" name="直接连接符 22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6795960" y="3915196"/>
                <a:ext cx="0" cy="404602"/>
              </a:xfrm>
              <a:prstGeom prst="line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下箭头 35"/>
          <p:cNvSpPr/>
          <p:nvPr/>
        </p:nvSpPr>
        <p:spPr>
          <a:xfrm>
            <a:off x="8821216" y="4944425"/>
            <a:ext cx="906780" cy="90518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476400" y="4941168"/>
            <a:ext cx="4067043" cy="1950720"/>
            <a:chOff x="8832" y="3865"/>
            <a:chExt cx="5986" cy="3072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8" name="组合 37"/>
            <p:cNvGrpSpPr/>
            <p:nvPr/>
          </p:nvGrpSpPr>
          <p:grpSpPr>
            <a:xfrm flipH="1">
              <a:off x="8832" y="4256"/>
              <a:ext cx="720" cy="2268"/>
              <a:chOff x="8936746" y="2697790"/>
              <a:chExt cx="457459" cy="1440168"/>
            </a:xfrm>
            <a:grpFill/>
          </p:grpSpPr>
          <p:cxnSp>
            <p:nvCxnSpPr>
              <p:cNvPr id="54" name="直接连接符 53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9384632" y="2697790"/>
                <a:ext cx="0" cy="1431758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8936746" y="2709822"/>
                <a:ext cx="445169" cy="0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8941662" y="3437409"/>
                <a:ext cx="445169" cy="0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8949036" y="4137958"/>
                <a:ext cx="445169" cy="0"/>
              </a:xfrm>
              <a:prstGeom prst="line">
                <a:avLst/>
              </a:prstGeom>
              <a:grpFill/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>
              <a:off x="9566" y="3865"/>
              <a:ext cx="5252" cy="867"/>
              <a:chOff x="6074535" y="2454024"/>
              <a:chExt cx="3334786" cy="550843"/>
            </a:xfrm>
            <a:grpFill/>
          </p:grpSpPr>
          <p:sp>
            <p:nvSpPr>
              <p:cNvPr id="50" name="矩形 49"/>
              <p:cNvSpPr/>
              <p:nvPr>
                <p:custDataLst>
                  <p:tags r:id="rId23"/>
                </p:custDataLst>
              </p:nvPr>
            </p:nvSpPr>
            <p:spPr>
              <a:xfrm>
                <a:off x="6074535" y="2454024"/>
                <a:ext cx="3334786" cy="550843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1" name="文本框 8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6921270" y="2497026"/>
                <a:ext cx="2455720" cy="462029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享受埃及文化之旅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2" name="文本框 25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6153489" y="2528153"/>
                <a:ext cx="511397" cy="461915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[</a:t>
                </a:r>
                <a:r>
                  <a:rPr lang="en-US" altLang="zh-CN" sz="2400" b="1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1</a:t>
                </a: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]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3" name="直接连接符 52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6781125" y="2516623"/>
                <a:ext cx="0" cy="404602"/>
              </a:xfrm>
              <a:prstGeom prst="line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9566" y="4962"/>
              <a:ext cx="5252" cy="867"/>
              <a:chOff x="6074535" y="3150119"/>
              <a:chExt cx="3334786" cy="550843"/>
            </a:xfrm>
            <a:grpFill/>
          </p:grpSpPr>
          <p:sp>
            <p:nvSpPr>
              <p:cNvPr id="46" name="矩形 45"/>
              <p:cNvSpPr/>
              <p:nvPr>
                <p:custDataLst>
                  <p:tags r:id="rId27"/>
                </p:custDataLst>
              </p:nvPr>
            </p:nvSpPr>
            <p:spPr>
              <a:xfrm>
                <a:off x="6074535" y="3150119"/>
                <a:ext cx="3334786" cy="550843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7" name="文本框 57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928533" y="3196437"/>
                <a:ext cx="2480787" cy="461768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rgbClr val="586068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</a:defRPr>
                </a:lvl1pPr>
              </a:lstStyle>
              <a:p>
                <a:pPr lvl="0">
                  <a:defRPr/>
                </a:pPr>
                <a:r>
                  <a:rPr lang="zh-CN" altLang="en-US" b="0" dirty="0" smtClean="0">
                    <a:solidFill>
                      <a:schemeClr val="tx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埃及文化之旅感想</a:t>
                </a:r>
                <a:endParaRPr lang="zh-CN" altLang="en-US" b="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8" name="文本框 30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137305" y="3234515"/>
                <a:ext cx="562165" cy="461915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[</a:t>
                </a:r>
                <a:r>
                  <a:rPr lang="en-US" altLang="zh-CN" sz="2400" b="1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2</a:t>
                </a: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]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6779776" y="3203098"/>
                <a:ext cx="0" cy="404602"/>
              </a:xfrm>
              <a:prstGeom prst="line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/>
            <p:nvPr/>
          </p:nvGrpSpPr>
          <p:grpSpPr>
            <a:xfrm>
              <a:off x="9566" y="6070"/>
              <a:ext cx="5252" cy="867"/>
              <a:chOff x="6074535" y="3854453"/>
              <a:chExt cx="3334786" cy="550843"/>
            </a:xfrm>
            <a:grpFill/>
          </p:grpSpPr>
          <p:sp>
            <p:nvSpPr>
              <p:cNvPr id="42" name="矩形 41"/>
              <p:cNvSpPr/>
              <p:nvPr>
                <p:custDataLst>
                  <p:tags r:id="rId31"/>
                </p:custDataLst>
              </p:nvPr>
            </p:nvSpPr>
            <p:spPr>
              <a:xfrm>
                <a:off x="6074535" y="3854453"/>
                <a:ext cx="3334786" cy="550843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3" name="文本框 61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921270" y="3888729"/>
                <a:ext cx="2488051" cy="461781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latin typeface="汉仪大黑简" panose="02010609000101010101" pitchFamily="49" charset="-122"/>
                    <a:ea typeface="汉仪大黑简" panose="02010609000101010101" pitchFamily="49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0" dirty="0" smtClean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个人成长</a:t>
                </a:r>
                <a:r>
                  <a:rPr kumimoji="0" lang="zh-CN" alt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感悟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44" name="文本框 34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6137305" y="3919736"/>
                <a:ext cx="562165" cy="461915"/>
              </a:xfrm>
              <a:prstGeom prst="rect">
                <a:avLst/>
              </a:prstGeom>
              <a:grpFill/>
              <a:ln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[</a:t>
                </a:r>
                <a:r>
                  <a:rPr lang="en-US" altLang="zh-CN" sz="2400" b="1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3</a:t>
                </a: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]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6795960" y="3915196"/>
                <a:ext cx="0" cy="404602"/>
              </a:xfrm>
              <a:prstGeom prst="line">
                <a:avLst/>
              </a:prstGeom>
              <a:grpFill/>
              <a:ln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5" grpId="0"/>
      <p:bldP spid="6" grpId="0"/>
      <p:bldP spid="8" grpId="0" bldLvl="0" animBg="1"/>
      <p:bldP spid="12" grpId="0" animBg="1"/>
      <p:bldP spid="13" grpId="0" animBg="1"/>
      <p:bldP spid="11" grpId="0" bldLvl="0" animBg="1"/>
      <p:bldP spid="3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 sz="2000" b="1" kern="100" dirty="0">
              <a:latin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en-US" altLang="zh-CN" sz="20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 smtClean="0">
                <a:cs typeface="Times New Roman" panose="020206030504050203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220816" y="2132856"/>
            <a:ext cx="2161970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68399" r="27561" b="3807"/>
          <a:stretch>
            <a:fillRect/>
          </a:stretch>
        </p:blipFill>
        <p:spPr bwMode="auto">
          <a:xfrm>
            <a:off x="9356035" y="1927608"/>
            <a:ext cx="1625421" cy="46015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/>
        </p:spPr>
      </p:pic>
      <p:sp>
        <p:nvSpPr>
          <p:cNvPr id="12" name="椭圆 11"/>
          <p:cNvSpPr/>
          <p:nvPr/>
        </p:nvSpPr>
        <p:spPr>
          <a:xfrm>
            <a:off x="4503858" y="4581128"/>
            <a:ext cx="2805189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05321" y="4578240"/>
            <a:ext cx="2805189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3752" y="2516970"/>
            <a:ext cx="1087320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</a:rPr>
              <a:t>Q1: Why was my delivery </a:t>
            </a:r>
            <a:r>
              <a:rPr lang="en-US" altLang="zh-CN" sz="2800" dirty="0">
                <a:solidFill>
                  <a:srgbClr val="3333FF"/>
                </a:solidFill>
              </a:rPr>
              <a:t>i</a:t>
            </a:r>
            <a:r>
              <a:rPr lang="en-US" altLang="zh-CN" sz="2800" dirty="0" smtClean="0">
                <a:solidFill>
                  <a:srgbClr val="3333FF"/>
                </a:solidFill>
              </a:rPr>
              <a:t>nefficient?</a:t>
            </a:r>
            <a:endParaRPr lang="en-US" altLang="zh-CN" sz="2800" dirty="0" smtClean="0">
              <a:solidFill>
                <a:srgbClr val="3333FF"/>
              </a:solidFill>
            </a:endParaRPr>
          </a:p>
          <a:p>
            <a:r>
              <a:rPr lang="en-US" altLang="zh-CN" sz="2800" dirty="0" smtClean="0">
                <a:solidFill>
                  <a:srgbClr val="3333FF"/>
                </a:solidFill>
              </a:rPr>
              <a:t>Q2: What could I do to solve this problem?</a:t>
            </a:r>
            <a:endParaRPr lang="en-US" altLang="zh-CN" sz="2800" dirty="0" smtClean="0">
              <a:solidFill>
                <a:srgbClr val="3333FF"/>
              </a:solidFill>
            </a:endParaRPr>
          </a:p>
          <a:p>
            <a:r>
              <a:rPr lang="en-US" altLang="zh-CN" sz="2800" dirty="0" smtClean="0">
                <a:solidFill>
                  <a:srgbClr val="3333FF"/>
                </a:solidFill>
              </a:rPr>
              <a:t>Q3: What about my routine work and my progress in achieving my dream? What was my reflection on my hard work? 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8004" y="4996333"/>
            <a:ext cx="1087320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</a:rPr>
              <a:t>Q1: How did I feel when I got to Cairo?</a:t>
            </a:r>
            <a:endParaRPr lang="en-US" altLang="zh-CN" sz="2800" dirty="0" smtClean="0">
              <a:solidFill>
                <a:srgbClr val="3333FF"/>
              </a:solidFill>
            </a:endParaRPr>
          </a:p>
          <a:p>
            <a:r>
              <a:rPr lang="en-US" altLang="zh-CN" sz="2800" dirty="0" smtClean="0">
                <a:solidFill>
                  <a:srgbClr val="3333FF"/>
                </a:solidFill>
              </a:rPr>
              <a:t>Q2: What did I do in Egypt and how did I feel?</a:t>
            </a:r>
            <a:endParaRPr lang="en-US" altLang="zh-CN" sz="2800" dirty="0" smtClean="0">
              <a:solidFill>
                <a:srgbClr val="3333FF"/>
              </a:solidFill>
            </a:endParaRPr>
          </a:p>
          <a:p>
            <a:r>
              <a:rPr lang="en-US" altLang="zh-CN" sz="2800" dirty="0" smtClean="0">
                <a:solidFill>
                  <a:srgbClr val="3333FF"/>
                </a:solidFill>
              </a:rPr>
              <a:t>Q3: What were my reflections on this special trip? 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0" y="116632"/>
            <a:ext cx="928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Related vocabulary bank for writing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写作</a:t>
            </a:r>
            <a:r>
              <a:rPr lang="zh-CN" altLang="en-US" sz="3200" b="1" dirty="0">
                <a:solidFill>
                  <a:srgbClr val="FF0000"/>
                </a:solidFill>
              </a:rPr>
              <a:t>相关词汇库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05" y="714792"/>
            <a:ext cx="110536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1. slow … down </a:t>
            </a:r>
            <a:r>
              <a:rPr lang="zh-CN" altLang="en-US" sz="3200" dirty="0" smtClean="0"/>
              <a:t>减速</a:t>
            </a:r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attach </a:t>
            </a:r>
            <a:r>
              <a:rPr lang="en-US" altLang="zh-CN" sz="3200" dirty="0"/>
              <a:t>a small trailer to my </a:t>
            </a:r>
            <a:r>
              <a:rPr lang="en-US" altLang="zh-CN" sz="3200" dirty="0" smtClean="0"/>
              <a:t>bike</a:t>
            </a:r>
            <a:r>
              <a:rPr lang="zh-CN" altLang="en-US" sz="3200" dirty="0"/>
              <a:t>在我的自行车上装一个小拖车</a:t>
            </a:r>
            <a:endParaRPr lang="en-US" altLang="zh-CN" sz="3200" dirty="0" smtClean="0"/>
          </a:p>
          <a:p>
            <a:r>
              <a:rPr lang="en-US" altLang="zh-CN" sz="3200" dirty="0" smtClean="0"/>
              <a:t>3</a:t>
            </a:r>
            <a:r>
              <a:rPr lang="en-US" altLang="zh-CN" sz="3200" dirty="0"/>
              <a:t>. cover more houses in less </a:t>
            </a:r>
            <a:r>
              <a:rPr lang="en-US" altLang="zh-CN" sz="3200" dirty="0" smtClean="0"/>
              <a:t>time</a:t>
            </a:r>
            <a:r>
              <a:rPr lang="zh-CN" altLang="en-US" sz="3200" dirty="0"/>
              <a:t>在更短的时间</a:t>
            </a:r>
            <a:r>
              <a:rPr lang="zh-CN" altLang="en-US" sz="3200" dirty="0" smtClean="0"/>
              <a:t>内送更多的客户</a:t>
            </a:r>
            <a:r>
              <a:rPr lang="en-US" altLang="zh-CN" sz="3200" dirty="0" smtClean="0"/>
              <a:t>4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continue </a:t>
            </a:r>
            <a:r>
              <a:rPr lang="en-US" altLang="zh-CN" sz="3200" dirty="0"/>
              <a:t>this </a:t>
            </a:r>
            <a:r>
              <a:rPr lang="en-US" altLang="zh-CN" sz="3200" dirty="0" smtClean="0"/>
              <a:t>routine </a:t>
            </a:r>
            <a:r>
              <a:rPr lang="zh-CN" altLang="en-US" sz="3200" dirty="0" smtClean="0"/>
              <a:t>继续这日常要做的事</a:t>
            </a:r>
            <a:endParaRPr lang="en-US" altLang="zh-CN" sz="3200" dirty="0" smtClean="0"/>
          </a:p>
          <a:p>
            <a:r>
              <a:rPr lang="en-US" altLang="zh-CN" sz="3200" dirty="0" smtClean="0"/>
              <a:t>5</a:t>
            </a:r>
            <a:r>
              <a:rPr lang="en-US" altLang="zh-CN" sz="3200" dirty="0"/>
              <a:t>. savings </a:t>
            </a:r>
            <a:r>
              <a:rPr lang="en-US" altLang="zh-CN" sz="3200" dirty="0" smtClean="0"/>
              <a:t>fund </a:t>
            </a:r>
            <a:r>
              <a:rPr lang="zh-CN" altLang="en-US" sz="3200" dirty="0" smtClean="0"/>
              <a:t>储蓄</a:t>
            </a:r>
            <a:r>
              <a:rPr lang="zh-CN" altLang="en-US" sz="3200" dirty="0"/>
              <a:t>基金</a:t>
            </a:r>
            <a:endParaRPr lang="en-US" altLang="zh-CN" sz="3200" dirty="0" smtClean="0"/>
          </a:p>
          <a:p>
            <a:r>
              <a:rPr lang="en-US" altLang="zh-CN" sz="3200" dirty="0" smtClean="0"/>
              <a:t>6. bring </a:t>
            </a:r>
            <a:r>
              <a:rPr lang="en-US" altLang="zh-CN" sz="3200" dirty="0"/>
              <a:t>me closer to my </a:t>
            </a:r>
            <a:r>
              <a:rPr lang="en-US" altLang="zh-CN" sz="3200" dirty="0" smtClean="0"/>
              <a:t>dream</a:t>
            </a:r>
            <a:r>
              <a:rPr lang="zh-CN" altLang="en-US" sz="3200" dirty="0"/>
              <a:t>让我更接近我的</a:t>
            </a:r>
            <a:r>
              <a:rPr lang="zh-CN" altLang="en-US" sz="3200" dirty="0" smtClean="0"/>
              <a:t>梦想</a:t>
            </a:r>
            <a:endParaRPr lang="en-US" altLang="zh-CN" sz="3200" dirty="0" smtClean="0"/>
          </a:p>
          <a:p>
            <a:r>
              <a:rPr lang="en-US" altLang="zh-CN" sz="3200" dirty="0" smtClean="0"/>
              <a:t>7</a:t>
            </a:r>
            <a:r>
              <a:rPr lang="en-US" altLang="zh-CN" sz="3200" dirty="0"/>
              <a:t>. the ancient pyramids and the majestic </a:t>
            </a:r>
            <a:r>
              <a:rPr lang="en-US" altLang="zh-CN" sz="3200" dirty="0" smtClean="0"/>
              <a:t>Sphinx  </a:t>
            </a:r>
            <a:r>
              <a:rPr lang="zh-CN" altLang="en-US" sz="3200" dirty="0" smtClean="0"/>
              <a:t>古老</a:t>
            </a:r>
            <a:r>
              <a:rPr lang="zh-CN" altLang="en-US" sz="3200" dirty="0"/>
              <a:t>的金字塔和雄伟的狮身人面</a:t>
            </a:r>
            <a:r>
              <a:rPr lang="zh-CN" altLang="en-US" sz="3200" dirty="0" smtClean="0"/>
              <a:t>像</a:t>
            </a:r>
            <a:endParaRPr lang="en-US" altLang="zh-CN" sz="3200" dirty="0" smtClean="0"/>
          </a:p>
          <a:p>
            <a:r>
              <a:rPr lang="en-US" altLang="zh-CN" sz="3200" dirty="0"/>
              <a:t>8. </a:t>
            </a:r>
            <a:r>
              <a:rPr lang="en-US" altLang="zh-CN" sz="3200" dirty="0" smtClean="0"/>
              <a:t>take </a:t>
            </a:r>
            <a:r>
              <a:rPr lang="en-US" altLang="zh-CN" sz="3200" dirty="0"/>
              <a:t>a cruise down the Nile </a:t>
            </a:r>
            <a:r>
              <a:rPr lang="en-US" altLang="zh-CN" sz="3200" dirty="0" smtClean="0"/>
              <a:t>River  </a:t>
            </a:r>
            <a:r>
              <a:rPr lang="zh-CN" altLang="en-US" sz="3200" dirty="0" smtClean="0"/>
              <a:t>沿着</a:t>
            </a:r>
            <a:r>
              <a:rPr lang="zh-CN" altLang="en-US" sz="3200" dirty="0"/>
              <a:t>尼罗河乘船</a:t>
            </a:r>
            <a:r>
              <a:rPr lang="zh-CN" altLang="en-US" sz="3200" dirty="0" smtClean="0"/>
              <a:t>游览</a:t>
            </a:r>
            <a:endParaRPr lang="en-US" altLang="zh-CN" sz="3200" dirty="0" smtClean="0"/>
          </a:p>
          <a:p>
            <a:r>
              <a:rPr lang="en-US" altLang="zh-CN" sz="3200" dirty="0"/>
              <a:t>9. fascinating history of Egypt</a:t>
            </a:r>
            <a:r>
              <a:rPr lang="zh-CN" altLang="en-US" sz="3200" dirty="0"/>
              <a:t>迷人的埃及</a:t>
            </a:r>
            <a:r>
              <a:rPr lang="zh-CN" altLang="en-US" sz="3200" dirty="0" smtClean="0"/>
              <a:t>历史</a:t>
            </a:r>
            <a:endParaRPr lang="en-US" altLang="zh-CN" sz="3200" dirty="0" smtClean="0"/>
          </a:p>
          <a:p>
            <a:r>
              <a:rPr lang="en-US" altLang="zh-CN" sz="3200" dirty="0" smtClean="0"/>
              <a:t>10. achieve … with </a:t>
            </a:r>
            <a:r>
              <a:rPr lang="en-US" altLang="zh-CN" sz="3200" dirty="0"/>
              <a:t>determination and hard </a:t>
            </a:r>
            <a:r>
              <a:rPr lang="en-US" altLang="zh-CN" sz="3200" dirty="0" smtClean="0"/>
              <a:t>work </a:t>
            </a:r>
            <a:r>
              <a:rPr lang="zh-CN" altLang="en-US" sz="3200" dirty="0" smtClean="0"/>
              <a:t>以</a:t>
            </a:r>
            <a:r>
              <a:rPr lang="zh-CN" altLang="en-US" sz="3200" dirty="0"/>
              <a:t>决心和努力</a:t>
            </a:r>
            <a:r>
              <a:rPr lang="zh-CN" altLang="en-US" sz="3200" dirty="0" smtClean="0"/>
              <a:t>实现 </a:t>
            </a:r>
            <a:r>
              <a:rPr lang="en-US" altLang="zh-CN" sz="3200" dirty="0" smtClean="0"/>
              <a:t>……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981075"/>
            <a:ext cx="10536555" cy="5394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66700"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/>
                <a:cs typeface="Times New Roman" panose="02020603050405020304"/>
              </a:rPr>
              <a:t>    After </a:t>
            </a:r>
            <a:r>
              <a:rPr lang="en-US" altLang="zh-CN" sz="2800" i="1" kern="100" dirty="0">
                <a:latin typeface="Times New Roman" panose="02020603050405020304"/>
                <a:cs typeface="Times New Roman" panose="02020603050405020304"/>
              </a:rPr>
              <a:t>several deliveries, I found it </a:t>
            </a:r>
            <a:r>
              <a:rPr lang="en-US" altLang="zh-CN" sz="2800" i="1" kern="100" dirty="0" smtClean="0">
                <a:latin typeface="Times New Roman" panose="02020603050405020304"/>
                <a:cs typeface="Times New Roman" panose="02020603050405020304"/>
              </a:rPr>
              <a:t>wasn’t </a:t>
            </a:r>
            <a:r>
              <a:rPr lang="en-US" altLang="zh-CN" sz="2800" i="1" kern="100" dirty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800" i="1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衔接①低效原因与措施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backpack was too heavy and slowed me down. So, I got creative and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attached a small trailer to my bike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which allowed me to distribute the weight more evenly and carry more catalogues at a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time.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过渡①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 改进后的效果</a:t>
            </a:r>
            <a:r>
              <a:rPr lang="en-US" altLang="zh-CN" sz="28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This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significantly increased my efficiency, and I was able to cover more houses in less time.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 Despite the physical challenge, the sense of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accomplish-</a:t>
            </a:r>
            <a:r>
              <a:rPr lang="en-US" altLang="zh-CN" sz="2800" kern="100" dirty="0" err="1" smtClean="0">
                <a:latin typeface="Times New Roman" panose="02020603050405020304"/>
                <a:cs typeface="Times New Roman" panose="02020603050405020304"/>
              </a:rPr>
              <a:t>ment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after each delivery round was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immense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心理描写</a:t>
            </a:r>
            <a:r>
              <a:rPr lang="en-US" altLang="zh-CN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I 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even started to receive tips from some of the homeowners who appreciated my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dedication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意外收获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.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This extra money went straight into my Egypt savings fund. As I continued this routine, I learned the importance of hard work, perseverance, and the value of money. 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个人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成长感悟</a:t>
            </a:r>
            <a:r>
              <a:rPr lang="en-US" altLang="zh-CN" sz="28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Each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catalogue delivered brought me closer to my dream</a:t>
            </a:r>
            <a:r>
              <a:rPr lang="en-US" altLang="zh-CN" sz="28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衔接②</a:t>
            </a:r>
            <a:endParaRPr lang="zh-CN" altLang="zh-CN" sz="2800" kern="1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400" y="260985"/>
            <a:ext cx="2513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范文评析：</a:t>
            </a:r>
            <a:endParaRPr lang="zh-CN" altLang="en-US" sz="32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844550"/>
            <a:ext cx="105390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/>
                <a:cs typeface="Times New Roman" panose="02020603050405020304"/>
              </a:rPr>
              <a:t>      Three </a:t>
            </a:r>
            <a:r>
              <a:rPr lang="en-US" altLang="zh-CN" sz="2800" i="1" kern="100" dirty="0">
                <a:latin typeface="Times New Roman" panose="02020603050405020304"/>
                <a:cs typeface="Times New Roman" panose="02020603050405020304"/>
              </a:rPr>
              <a:t>and a half years later, I saved a massive $6,500, and Dad and I flew to Cairo, Egypt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衔接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③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The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trip was everything I had hoped for and more. Seeing the ancient pyramids and the majestic Sphinx in person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 was surreal, and I couldn’t believe I was standing in front of these historical monuments I had only read about in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books.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过渡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②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 </a:t>
            </a:r>
            <a:r>
              <a:rPr lang="en-US" altLang="zh-CN" sz="28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We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even took a cruise down the Nile River</a:t>
            </a:r>
            <a:r>
              <a:rPr lang="en-US" altLang="zh-CN" sz="2800" kern="100" dirty="0">
                <a:latin typeface="Times New Roman" panose="02020603050405020304"/>
                <a:cs typeface="Times New Roman" panose="02020603050405020304"/>
              </a:rPr>
              <a:t>, where I saw the beautiful landscapes and learned more about the fascinating history of </a:t>
            </a:r>
            <a:r>
              <a:rPr lang="en-US" altLang="zh-CN" sz="2800" kern="100" dirty="0" smtClean="0">
                <a:latin typeface="Times New Roman" panose="02020603050405020304"/>
                <a:cs typeface="Times New Roman" panose="02020603050405020304"/>
              </a:rPr>
              <a:t>Egypt.</a:t>
            </a:r>
            <a:r>
              <a:rPr lang="zh-CN" altLang="en-US" sz="2800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一靓尾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：升华主题</a:t>
            </a:r>
            <a:r>
              <a:rPr lang="en-US" altLang="zh-CN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----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感悟个人成长 </a:t>
            </a:r>
            <a:r>
              <a:rPr lang="en-US" altLang="zh-CN" sz="28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This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journey </a:t>
            </a:r>
            <a:r>
              <a:rPr lang="en-US" altLang="zh-CN" sz="28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wasn’t </a:t>
            </a:r>
            <a:r>
              <a:rPr lang="en-US" altLang="zh-CN" sz="28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just about seeing the relics; it was a testament to what I could achieve with determination and hard work. It was a trip that went beyond my expectations, filled with memories that I would cherish forever. And it all started with a simple idea and the willpower to save every penny from delivering catalogues.</a:t>
            </a:r>
            <a:endParaRPr lang="zh-CN" altLang="zh-CN" sz="2800" kern="100" dirty="0">
              <a:solidFill>
                <a:srgbClr val="3333FF"/>
              </a:solidFill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400" y="260985"/>
            <a:ext cx="2513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范文评析：</a:t>
            </a:r>
            <a:endParaRPr lang="zh-CN" altLang="en-US" sz="32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词汇和表达积累：</a:t>
            </a:r>
            <a:endParaRPr lang="zh-CN" altLang="zh-CN" sz="260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chat 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away to </a:t>
            </a:r>
            <a:r>
              <a:rPr lang="en-US" altLang="zh-CN" sz="2600" kern="100" dirty="0" err="1">
                <a:latin typeface="Times New Roman" panose="02020603050405020304"/>
                <a:cs typeface="Times New Roman" panose="02020603050405020304"/>
              </a:rPr>
              <a:t>sb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......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聊个不停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be crazy about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......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疯狂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;</a:t>
            </a:r>
            <a:r>
              <a:rPr lang="zh-CN" altLang="zh-CN" sz="2600" kern="100" dirty="0">
                <a:solidFill>
                  <a:srgbClr val="2A2B2E"/>
                </a:solidFill>
                <a:ea typeface="Segoe UI" panose="020B0502040204020203"/>
                <a:cs typeface="Times New Roman" panose="02020603050405020304"/>
              </a:rPr>
              <a:t>着迷于</a:t>
            </a:r>
            <a:r>
              <a:rPr lang="en-US" altLang="zh-CN" sz="2600" kern="100" dirty="0">
                <a:solidFill>
                  <a:srgbClr val="2A2B2E"/>
                </a:solidFill>
                <a:latin typeface="Segoe UI" panose="020B0502040204020203"/>
                <a:cs typeface="Times New Roman" panose="02020603050405020304"/>
              </a:rPr>
              <a:t>......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learn about ancient civilizations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了解古代文明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in the flesh=in person 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亲自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mow 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lawn </a:t>
            </a:r>
            <a:r>
              <a:rPr lang="zh-CN" altLang="zh-CN" sz="2600" kern="100" dirty="0" smtClean="0">
                <a:latin typeface="Times New Roman" panose="02020603050405020304"/>
                <a:cs typeface="Times New Roman" panose="02020603050405020304"/>
              </a:rPr>
              <a:t>修剪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草坪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try to put me off the </a:t>
            </a: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idea </a:t>
            </a:r>
            <a:r>
              <a:rPr lang="zh-CN" altLang="zh-CN" sz="2600" kern="100" dirty="0" smtClean="0">
                <a:latin typeface="Times New Roman" panose="02020603050405020304"/>
                <a:cs typeface="Times New Roman" panose="02020603050405020304"/>
              </a:rPr>
              <a:t>想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让我打消这个念头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be dropped off at our </a:t>
            </a: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house </a:t>
            </a:r>
            <a:r>
              <a:rPr lang="zh-CN" altLang="zh-CN" sz="2600" kern="100" dirty="0" smtClean="0">
                <a:latin typeface="Times New Roman" panose="02020603050405020304"/>
                <a:cs typeface="Times New Roman" panose="02020603050405020304"/>
              </a:rPr>
              <a:t>被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送到我们家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distribute the weight more evenly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更均匀地分配重量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significantly increase my efficiency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大大提高了我的效率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appreciate my </a:t>
            </a: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dedication </a:t>
            </a:r>
            <a:r>
              <a:rPr lang="zh-CN" altLang="zh-CN" sz="2600" kern="100" dirty="0" smtClean="0">
                <a:latin typeface="Times New Roman" panose="02020603050405020304"/>
                <a:cs typeface="Times New Roman" panose="02020603050405020304"/>
              </a:rPr>
              <a:t>感谢</a:t>
            </a:r>
            <a:r>
              <a:rPr lang="zh-CN" altLang="zh-CN" sz="2600" kern="100" dirty="0">
                <a:latin typeface="Times New Roman" panose="02020603050405020304"/>
                <a:cs typeface="Times New Roman" panose="02020603050405020304"/>
              </a:rPr>
              <a:t>我的付出</a:t>
            </a:r>
            <a:endParaRPr lang="zh-CN" altLang="zh-CN" sz="2600" kern="100" dirty="0">
              <a:cs typeface="Times New Roman" panose="02020603050405020304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was a trip that went beyond my expectations, filled with memories that I would cherish forever. </a:t>
            </a:r>
            <a:endParaRPr lang="en-US" altLang="zh-CN" sz="2600" kern="100" dirty="0" smtClean="0">
              <a:latin typeface="Times New Roman" panose="02020603050405020304"/>
              <a:cs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zh-CN" altLang="en-US" sz="2600" kern="100" dirty="0" smtClean="0">
                <a:latin typeface="Times New Roman" panose="02020603050405020304"/>
                <a:cs typeface="Times New Roman" panose="02020603050405020304"/>
              </a:rPr>
              <a:t>这</a:t>
            </a:r>
            <a:r>
              <a:rPr lang="zh-CN" altLang="en-US" sz="2600" kern="100" dirty="0">
                <a:latin typeface="Times New Roman" panose="02020603050405020304"/>
                <a:cs typeface="Times New Roman" panose="02020603050405020304"/>
              </a:rPr>
              <a:t>是一次超出我预期的旅行，充满了我将永远珍惜的回忆。</a:t>
            </a:r>
            <a:endParaRPr lang="zh-CN" altLang="en-US" sz="2600" kern="100" dirty="0">
              <a:latin typeface="Times New Roman" panose="02020603050405020304"/>
              <a:cs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cs typeface="Times New Roman" panose="02020603050405020304"/>
              </a:rPr>
              <a:t>13. It </a:t>
            </a:r>
            <a:r>
              <a:rPr lang="en-US" altLang="zh-CN" sz="2600" kern="100" dirty="0">
                <a:latin typeface="Times New Roman" panose="02020603050405020304"/>
                <a:cs typeface="Times New Roman" panose="02020603050405020304"/>
              </a:rPr>
              <a:t>all started with a simple idea and the willpower to save every penny from delivering catalogues. </a:t>
            </a:r>
            <a:endParaRPr lang="en-US" altLang="zh-CN" sz="2600" kern="100" dirty="0" smtClean="0">
              <a:latin typeface="Times New Roman" panose="02020603050405020304"/>
              <a:cs typeface="Times New Roman" panose="02020603050405020304"/>
            </a:endParaRPr>
          </a:p>
          <a:p>
            <a:pPr lvl="0" algn="just"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/>
                <a:cs typeface="Times New Roman" panose="02020603050405020304"/>
              </a:rPr>
              <a:t>这</a:t>
            </a:r>
            <a:r>
              <a:rPr lang="zh-CN" altLang="en-US" sz="2600" kern="100" dirty="0">
                <a:latin typeface="Times New Roman" panose="02020603050405020304"/>
                <a:cs typeface="Times New Roman" panose="02020603050405020304"/>
              </a:rPr>
              <a:t>一切都始于一个简单的想法，以及从送货目录中节省每一分钱的意志力</a:t>
            </a:r>
            <a:r>
              <a:rPr lang="zh-CN" altLang="en-US" sz="2600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" y="3645025"/>
            <a:ext cx="338437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96" y="3617640"/>
            <a:ext cx="36724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95" y="3599784"/>
            <a:ext cx="3405891" cy="320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952" y="5991671"/>
            <a:ext cx="3456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浙江省天台中学  汤杰礼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750850" y="910461"/>
            <a:ext cx="96600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基于</a:t>
            </a:r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“三二一框架构写</a:t>
            </a:r>
            <a:r>
              <a: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读后续写</a:t>
            </a:r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”的省统考真题讲评</a:t>
            </a:r>
            <a:endParaRPr lang="zh-CN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8510" y="1946216"/>
            <a:ext cx="7607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n/>
                <a:solidFill>
                  <a:schemeClr val="accent4"/>
                </a:solidFill>
              </a:rPr>
              <a:t>2024</a:t>
            </a:r>
            <a:r>
              <a:rPr lang="zh-CN" altLang="en-US" sz="3200" b="1" dirty="0">
                <a:ln/>
                <a:solidFill>
                  <a:schemeClr val="accent4"/>
                </a:solidFill>
              </a:rPr>
              <a:t>年</a:t>
            </a:r>
            <a:r>
              <a:rPr lang="en-US" altLang="zh-CN" sz="3200" b="1" dirty="0">
                <a:ln/>
                <a:solidFill>
                  <a:schemeClr val="accent4"/>
                </a:solidFill>
              </a:rPr>
              <a:t>3</a:t>
            </a:r>
            <a:r>
              <a:rPr lang="zh-CN" altLang="en-US" sz="3200" b="1" dirty="0">
                <a:ln/>
                <a:solidFill>
                  <a:schemeClr val="accent4"/>
                </a:solidFill>
              </a:rPr>
              <a:t>月</a:t>
            </a:r>
            <a:r>
              <a:rPr lang="en-US" altLang="zh-CN" sz="3200" b="1" dirty="0">
                <a:ln/>
                <a:solidFill>
                  <a:schemeClr val="accent4"/>
                </a:solidFill>
              </a:rPr>
              <a:t>15</a:t>
            </a:r>
            <a:r>
              <a:rPr lang="zh-CN" altLang="en-US" sz="3200" b="1" dirty="0">
                <a:ln/>
                <a:solidFill>
                  <a:schemeClr val="accent4"/>
                </a:solidFill>
              </a:rPr>
              <a:t>日云南省高三统测读后续写</a:t>
            </a:r>
            <a:endParaRPr lang="zh-CN" altLang="en-US" sz="3200" b="1" dirty="0">
              <a:ln/>
              <a:solidFill>
                <a:schemeClr val="accent4"/>
              </a:solidFill>
            </a:endParaRPr>
          </a:p>
          <a:p>
            <a:pPr algn="ctr"/>
            <a:endParaRPr lang="zh-CN" altLang="en-US" sz="32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altLang="zh-CN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自助的埃及文化探究之旅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It was July 2019 and my mum Rebecca was taking me on a 120km walking holiday from Portugal to Spain as a special treat for my 10th birthday. One day, while walking along the coastal path staring out at the Atlantic ocean, I chatted away to Mum. “When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turns 10, are you going to take her on a trip like this?” I asked, referring to my seven-year-old sister. Mum said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had already asked to go to Svalbard in the north of Norway because she was crazy about polar bears.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Although I was still on my first special trip, I’d been learning about ancient civilizations at school and knew I’d love to see some relics in the flesh. So I continued saying, “Why don’t I go to Egypt while you’re in Svalbard with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?”, adding that my dad, Olaf, could take me there. “Great, but I’m not paying for it.” Mum replied, chuckling. “That’s fine. I’ll pay,” I said, “I’ll save up my pocket money and get a job.”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So that’s exactly what I did. Though I was too young to do any other paid work, I had my own solution. I started saving my $10-a-week pocket money. Also, I washed my parents’ car or mowed the lawn for extra cash.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In 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 smtClean="0">
                <a:cs typeface="Times New Roman" panose="02020603050405020304"/>
              </a:rPr>
              <a:t>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It was July 2019 and my mum Rebecca was taking me on a 120km walking holiday from Portugal to Spain as a special treat for my 10th birthday. One day, while walking along the coastal path staring out at the Atlantic ocean, I chatted away to Mum. “When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turns 10, are you going to take her on a trip like this?” I asked, referring to my seven-year-old sister. Mum said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had already asked to go to Svalbard in the north of Norway because she was crazy about polar bears.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Although I was still on my first special trip, I’d been learning about ancient civilizations at school and knew I’d love to see some relics in the flesh. So I continued saying, “Why don’t I go to Egypt while you’re in Svalbard with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?”, adding that my dad, Olaf, could take me there. “Great, but I’m not paying for it.” Mum replied, chuckling. “That’s fine. I’ll pay,” I said, “I’ll save up my pocket money and get a job.”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So that’s exactly what I did. Though I was too young to do any other paid work, I had my own solution. I started saving my $10-a-week pocket money. Also, I washed my parents’ car or mowed the lawn for extra cash.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In 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48808" y="5805264"/>
            <a:ext cx="2161970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40696" y="5805264"/>
            <a:ext cx="864096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565983" y="6093296"/>
            <a:ext cx="864096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741096" y="6126872"/>
            <a:ext cx="2664296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8248" y="404664"/>
            <a:ext cx="1087320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先</a:t>
            </a:r>
            <a:r>
              <a:rPr lang="zh-CN" altLang="en-US" sz="2800" dirty="0" smtClean="0"/>
              <a:t>读续写段首</a:t>
            </a:r>
            <a:r>
              <a:rPr lang="zh-CN" altLang="en-US" sz="2800" dirty="0"/>
              <a:t>句，迅速抓住</a:t>
            </a:r>
            <a:r>
              <a:rPr lang="zh-CN" altLang="en-US" sz="2800" b="1" dirty="0">
                <a:solidFill>
                  <a:srgbClr val="FF0000"/>
                </a:solidFill>
              </a:rPr>
              <a:t>核心人物</a:t>
            </a:r>
            <a:r>
              <a:rPr lang="zh-CN" altLang="en-US" sz="2800" dirty="0"/>
              <a:t>及</a:t>
            </a:r>
            <a:r>
              <a:rPr lang="zh-CN" altLang="en-US" sz="2800" b="1" dirty="0">
                <a:solidFill>
                  <a:srgbClr val="FF0000"/>
                </a:solidFill>
              </a:rPr>
              <a:t>主体事件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248" y="1249596"/>
            <a:ext cx="10873208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从续写段首句可知，故事的</a:t>
            </a:r>
            <a:r>
              <a:rPr lang="zh-CN" altLang="en-US" sz="2800" b="1" dirty="0"/>
              <a:t>核心人物</a:t>
            </a:r>
            <a:r>
              <a:rPr lang="zh-CN" altLang="en-US" sz="2800" dirty="0" smtClean="0"/>
              <a:t>是“</a:t>
            </a:r>
            <a:r>
              <a:rPr lang="zh-CN" altLang="en-US" sz="2800" b="1" dirty="0"/>
              <a:t>我</a:t>
            </a:r>
            <a:r>
              <a:rPr lang="zh-CN" altLang="en-US" sz="2800" dirty="0" smtClean="0"/>
              <a:t>”，</a:t>
            </a:r>
            <a:r>
              <a:rPr lang="zh-CN" altLang="en-US" sz="2800" b="1" dirty="0"/>
              <a:t>主体事件</a:t>
            </a:r>
            <a:r>
              <a:rPr lang="zh-CN" altLang="en-US" sz="2800" dirty="0" smtClean="0"/>
              <a:t>是“我”做了投递工作，但发现工作效率不高。但三年半后，“我”积攒了足够的钱，和爸爸一起飞往埃及开罗。</a:t>
            </a:r>
            <a:endParaRPr lang="en-US" altLang="zh-CN" sz="2800" dirty="0" smtClean="0"/>
          </a:p>
          <a:p>
            <a:r>
              <a:rPr lang="zh-CN" altLang="en-US" sz="2800" dirty="0" smtClean="0"/>
              <a:t>那么，</a:t>
            </a: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“我”为什么要去做投递工作？这投递工作与去埃及有关吗？</a:t>
            </a:r>
            <a:endParaRPr lang="en-US" altLang="zh-CN" sz="2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回头扫读文章，用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简单的符号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故事情节推进中的</a:t>
            </a:r>
            <a:r>
              <a:rPr lang="zh-CN" altLang="en-US" sz="2800" b="1" dirty="0" smtClean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时空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信息、</a:t>
            </a:r>
            <a:r>
              <a:rPr lang="zh-CN" altLang="en-US" sz="2800" b="1" dirty="0" smtClean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人物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身份、关系及性格特点、事件发展的基本线索、前文涉及的</a:t>
            </a:r>
            <a:r>
              <a:rPr lang="zh-CN" altLang="en-US" sz="2800" b="1" dirty="0" smtClean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主要冲突与矛盾以及相应的解决措施（</a:t>
            </a:r>
            <a:r>
              <a:rPr lang="en-US" altLang="zh-CN" sz="2800" b="1" dirty="0" smtClean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5W+H</a:t>
            </a:r>
            <a:r>
              <a:rPr lang="zh-CN" altLang="en-US" sz="2800" b="1" dirty="0" smtClean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It was July 2019 and my mum Rebecca was taking me on a 120km walking holiday from Portugal to Spain as a special treat for my 10th birthday. One day, while walking along the coastal path staring out at the Atlantic ocean, I chatted away to Mum. “When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turns 10, are you going to take her on a trip like this?” I asked, referring to my seven-year-old sister. Mum said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had already asked to go to Svalbard in the north of Norway because she was crazy about polar bears.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Although I was still on my first special trip, I’d been learning about ancient civilizations at school and knew I’d love to see some relics in the flesh. So I continued saying, “Why don’t I go to Egypt while you’re in Svalbard with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?”, adding that my dad, Olaf, could take me there. “Great, but I’m not paying for it.” Mum replied, chuckling. “That’s fine. I’ll pay,” I said, “I’ll save up my pocket money and get a job.”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So that’s exactly what I did. Though I was too young to do any other paid work, I had my own solution. I started saving my $10-a-week pocket money. Also, I washed my parents’ car or mowed the lawn for extra cash.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In 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628528" y="812"/>
            <a:ext cx="2088232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324272" y="332656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196480" y="1196752"/>
            <a:ext cx="4176464" cy="4228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84312" y="1844824"/>
            <a:ext cx="4032448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98030" y="1517914"/>
            <a:ext cx="5695393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860776" y="620688"/>
            <a:ext cx="90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4272" y="4005064"/>
            <a:ext cx="90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74422" y="6093296"/>
            <a:ext cx="2250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620416" y="6456593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763750" y="1624"/>
            <a:ext cx="504056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344954" y="620688"/>
            <a:ext cx="753210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799546" y="936683"/>
            <a:ext cx="2545407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244820" y="2132856"/>
            <a:ext cx="1066005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6444952" y="620688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516960" y="1268760"/>
            <a:ext cx="4536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8248" y="2466200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99547" y="3972812"/>
            <a:ext cx="585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139141" y="328815"/>
            <a:ext cx="4120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199515" y="2165108"/>
            <a:ext cx="3853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74" y="260648"/>
            <a:ext cx="2529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【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试题分析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】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2098" y="980728"/>
          <a:ext cx="1071735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43"/>
                <a:gridCol w="1087608"/>
                <a:gridCol w="9205999"/>
              </a:tblGrid>
              <a:tr h="129313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Cambria" panose="02040503050406030204" pitchFamily="18" charset="0"/>
                        </a:rPr>
                        <a:t>如何读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视</a:t>
                      </a: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角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50737" marR="507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0" kern="1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第</a:t>
                      </a:r>
                      <a:r>
                        <a:rPr lang="zh-CN" altLang="en-US" sz="2400" b="0" kern="1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一</a:t>
                      </a:r>
                      <a:r>
                        <a:rPr lang="zh-CN" sz="2400" b="0" kern="1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人称</a:t>
                      </a:r>
                      <a:r>
                        <a:rPr lang="zh-CN" altLang="en-US" sz="2400" b="0" kern="1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“我”</a:t>
                      </a:r>
                      <a:endParaRPr lang="zh-CN" sz="2400" b="0" kern="1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50737" marR="5073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79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时空线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</a:t>
                      </a:r>
                      <a:r>
                        <a:rPr lang="zh-CN" sz="2400" kern="100" dirty="0">
                          <a:effectLst/>
                          <a:latin typeface="Cambria" panose="02040503050406030204" pitchFamily="18" charset="0"/>
                        </a:rPr>
                        <a:t>时间线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：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从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July 2019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到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2020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再到三年半后即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年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</a:t>
                      </a:r>
                      <a:r>
                        <a:rPr lang="zh-CN" sz="2400" kern="100" dirty="0">
                          <a:effectLst/>
                          <a:latin typeface="Cambria" panose="02040503050406030204" pitchFamily="18" charset="0"/>
                        </a:rPr>
                        <a:t>空间线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：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西班牙海边，珀斯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。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</a:tr>
              <a:tr h="51725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情节线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文章讲述了“我”想去埃及文化旅游，但没有父母的经济支持，只能通过自己的劳动存钱，最终实现这一愿望。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</a:tr>
              <a:tr h="51725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情感线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故事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以“我”想去埃及文化旅游，通过自己的劳动存钱，最终实现这一愿望的故事为主线，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故事贯串着“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anticipated 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—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determined 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—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devoted 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—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hardworking 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—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delighted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”向读者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传递这样的理念：通过努力，实现个人理想！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</a:tr>
              <a:tr h="12931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主</a:t>
                      </a: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题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“人与自我”。文章讲述了“我”想去埃及文化旅游，但没有父母的经济支持，通过“我”自身劳动努力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----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洗车、割草和投递目录传单，积攒旅游资金，实现个人理想</a:t>
                      </a:r>
                      <a:r>
                        <a:rPr lang="en-US" altLang="zh-CN" sz="2400" kern="100" dirty="0" smtClean="0">
                          <a:effectLst/>
                          <a:latin typeface="Cambria" panose="02040503050406030204" pitchFamily="18" charset="0"/>
                        </a:rPr>
                        <a:t>----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去埃及文化旅游，反映自我成长主题。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</a:tr>
              <a:tr h="25862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语</a:t>
                      </a: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言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细致的动作描写、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心理描写、</a:t>
                      </a:r>
                      <a:r>
                        <a:rPr lang="zh-CN" altLang="en-US" sz="2400" kern="100" dirty="0" smtClean="0">
                          <a:effectLst/>
                          <a:latin typeface="Cambria" panose="02040503050406030204" pitchFamily="18" charset="0"/>
                        </a:rPr>
                        <a:t>环境描写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使</a:t>
                      </a:r>
                      <a:r>
                        <a:rPr lang="zh-CN" sz="2400" kern="100" dirty="0">
                          <a:effectLst/>
                          <a:latin typeface="Cambria" panose="02040503050406030204" pitchFamily="18" charset="0"/>
                        </a:rPr>
                        <a:t>作品中的人物血肉丰满，厚实感人，增强叙述的画面感</a:t>
                      </a:r>
                      <a:r>
                        <a:rPr lang="zh-CN" sz="2400" kern="100" dirty="0" smtClean="0">
                          <a:effectLst/>
                          <a:latin typeface="Cambria" panose="02040503050406030204" pitchFamily="18" charset="0"/>
                        </a:rPr>
                        <a:t>。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0737" marR="5073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It was July 2019 and my mum Rebecca was taking me on a 120km walking holiday from Portugal to Spain as a special treat for my 10th birthday. One day, while walking along the coastal path staring out at the Atlantic ocean, I chatted away to Mum. “When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turns 10, are you going to take her on a trip like this?” I asked, referring to my seven-year-old sister. Mum said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had already asked to go to Svalbard in the north of Norway because she was crazy about polar bears.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Although I was still on my first special trip, I’d been learning about ancient civilizations at school and knew I’d love to see some relics in the flesh. So I continued saying, “Why don’t I go to Egypt while you’re in Svalbard with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?”, adding that my dad, Olaf, could take me there. “Great, but I’m not paying for it.” Mum replied, chuckling. “That’s fine. I’ll pay,” I said, “I’ll save up my pocket money and get a job.”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So that’s exactly what I did. Though I was too young to do any other paid work, I had my own solution. I started saving my $10-a-week pocket money. Also, I washed my parents’ car or mowed the lawn for extra cash.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In 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8248" y="3356992"/>
            <a:ext cx="4536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580856" y="3356992"/>
            <a:ext cx="5472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16760" y="3990940"/>
            <a:ext cx="6336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132584" y="3990940"/>
            <a:ext cx="1800200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48133" y="3970318"/>
            <a:ext cx="3225011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28053" y="36450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Conflict 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572744" y="4581128"/>
            <a:ext cx="5472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85312" y="4221088"/>
            <a:ext cx="153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Solution 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60776" y="4581128"/>
            <a:ext cx="1584176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0" y="5517232"/>
            <a:ext cx="4228053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083427" y="5517232"/>
            <a:ext cx="5970037" cy="2238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5805264"/>
            <a:ext cx="4228053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148808" y="5805264"/>
            <a:ext cx="2161970" cy="363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348365" y="56612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Conflict 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093024" y="2132856"/>
            <a:ext cx="40686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721559" y="2780928"/>
            <a:ext cx="4467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525072" y="2132856"/>
            <a:ext cx="3620954" cy="363297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125886" y="19772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Conflict 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95389" y="3384999"/>
            <a:ext cx="153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Solution 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248" y="404664"/>
            <a:ext cx="1094521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Read the text again and try to find the conflicts and solutions in the story.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4" grpId="0" animBg="1"/>
      <p:bldP spid="21" grpId="0" animBg="1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It was July 2019 and my mum Rebecca was taking me on a 120km walking holiday from Portugal to Spain as a special treat for my 10th birthday. One day, while walking along the coastal path staring out at the Atlantic ocean, I chatted away to Mum. “When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turns 10, are you going to take her on a trip like this?” I asked, referring to my seven-year-old sister. Mum said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had already asked to go to Svalbard in the north of Norway because she was crazy about polar bears.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Although I was still on my first special trip, I’d been learning about ancient civilizations at school and knew I’d love to see some relics in the flesh. So I continued saying, “Why don’t I go to Egypt while you’re in Svalbard with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?”, adding that my dad, Olaf, could take me there. “Great, but I’m not paying for it.” Mum replied, chuckling. “That’s fine. I’ll pay,” I said, “I’ll save up my pocket money and get a job.”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So that’s exactly what I did. Though I was too young to do any other paid work, I had my own solution. I started saving my $10-a-week pocket money. Also, I washed my parents’ car or mowed the lawn for extra cash.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0" y="3626541"/>
          <a:ext cx="11197480" cy="318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488"/>
                <a:gridCol w="4244376"/>
                <a:gridCol w="3744416"/>
                <a:gridCol w="1800200"/>
              </a:tblGrid>
              <a:tr h="5472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Para.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Conflicts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Resolutions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Feelings</a:t>
                      </a:r>
                      <a:endParaRPr lang="zh-CN" altLang="en-US" sz="2800" dirty="0"/>
                    </a:p>
                  </a:txBody>
                  <a:tcPr/>
                </a:tc>
              </a:tr>
              <a:tr h="997899">
                <a:tc rowSpan="2"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en-US" altLang="zh-CN" sz="2800" dirty="0" smtClean="0"/>
                        <a:t>2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CN" sz="2800" dirty="0" smtClean="0"/>
                    </a:p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3</a:t>
                      </a:r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404392" y="4174070"/>
            <a:ext cx="426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Why don’t I go to Egypt while you’re in Svalbard with </a:t>
            </a:r>
            <a:r>
              <a:rPr lang="en-US" altLang="zh-CN" sz="2400" dirty="0" err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Lexi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?”</a:t>
            </a:r>
            <a:endParaRPr lang="zh-CN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404391" y="5229200"/>
            <a:ext cx="43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“Great, but I’m not paying for it.”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864" y="4149080"/>
            <a:ext cx="372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“That’s fine. I’ll pay,” I said, “I’ll save up my pocket money and get a job.”</a:t>
            </a:r>
            <a:endParaRPr lang="en-US" altLang="zh-CN" sz="2400" dirty="0">
              <a:solidFill>
                <a:srgbClr val="3333FF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72419" y="5589240"/>
            <a:ext cx="3724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started saving my $10-a-week pocket money. Also, I washed my parents’ car or mowed the lawn for extra cash.</a:t>
            </a:r>
            <a:endParaRPr lang="en-US" altLang="zh-CN" sz="2000" dirty="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36020" y="4179996"/>
            <a:ext cx="175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anticipated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69288" y="5229200"/>
            <a:ext cx="175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determined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05383" y="5789294"/>
            <a:ext cx="175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devoted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5272" y="6309320"/>
            <a:ext cx="189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hard-working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7" grpId="0"/>
      <p:bldP spid="38" grpId="0"/>
      <p:bldP spid="39" grpId="0"/>
      <p:bldP spid="4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1161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It was July 2019 and my mum Rebecca was taking me on a 120km walking holiday from Portugal to Spain as a special treat for my 10th birthday. One day, while walking along the coastal path staring out at the Atlantic ocean, I chatted away to Mum. “When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turns 10, are you going to take her on a trip like this?” I asked, referring to my seven-year-old sister. Mum said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had already asked to go to Svalbard in the north of Norway because she was crazy about polar bears.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Although I was still on my first special trip, I’d been learning about ancient civilizations at school and knew I’d love to see some relics in the flesh. So I continued saying, “Why don’t I go to Egypt while you’re in Svalbard with </a:t>
            </a:r>
            <a:r>
              <a:rPr lang="en-US" altLang="zh-CN" sz="2000" kern="100" dirty="0" err="1">
                <a:latin typeface="Times New Roman" panose="02020603050405020304"/>
                <a:cs typeface="Times New Roman" panose="02020603050405020304"/>
              </a:rPr>
              <a:t>Lexi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?”, adding that my dad, Olaf, could take me there. “Great, but I’m not paying for it.” Mum replied, chuckling. “That’s fine. I’ll pay,” I said, “I’ll save up my pocket money and get a job.”</a:t>
            </a:r>
            <a:endParaRPr lang="zh-CN" altLang="zh-CN" sz="2000" kern="100" dirty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/>
                <a:cs typeface="Times New Roman" panose="02020603050405020304"/>
              </a:rPr>
              <a:t>So that’s exactly what I did. Though I was too young to do any other paid work, I had my own solution. I started saving my $10-a-week pocket money. Also, I washed my parents’ car or mowed the lawn for extra cash.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In </a:t>
            </a:r>
            <a:r>
              <a:rPr lang="en-US" altLang="zh-CN" sz="20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2020, we moved to Perth. One day, I saw a pamphlet in the letter box advertising a job delivering catalogues. When I told Mum I wanted to do it, she tried to put me off the idea, reminding me that the work was tiring and time-consuming. But when seeing the determination in my eyes, she agreed to call them. Thankfully, my young age didn’t bother them – I got the job. On a Monday, a mountain of catalogues were dropped off at our house, which shocked me a lot. I told myself to calm down and dedicated to work. It took me nine hours to sort through them. At first, I used my bike and carried the catalogues in my backpack to deliver them to 430 houses in my area</a:t>
            </a:r>
            <a:r>
              <a:rPr lang="en-US" altLang="zh-CN" sz="2000" kern="100" dirty="0" smtClean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en-US" altLang="zh-CN" sz="2000" kern="100" dirty="0">
                <a:solidFill>
                  <a:srgbClr val="3333FF"/>
                </a:solidFill>
                <a:latin typeface="Times New Roman" panose="02020603050405020304"/>
                <a:cs typeface="Times New Roman" panose="02020603050405020304"/>
              </a:rPr>
              <a:t> </a:t>
            </a:r>
            <a:endParaRPr lang="zh-CN" altLang="zh-CN" sz="2000" kern="100" dirty="0">
              <a:solidFill>
                <a:srgbClr val="3333FF"/>
              </a:solidFill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Paragraph 1: 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After several deliveries, I found it wasn’t </a:t>
            </a:r>
            <a:r>
              <a:rPr lang="en-US" altLang="zh-CN" sz="2000" b="1" i="1" kern="100" dirty="0" smtClean="0">
                <a:latin typeface="Times New Roman" panose="02020603050405020304"/>
                <a:cs typeface="Times New Roman" panose="02020603050405020304"/>
              </a:rPr>
              <a:t>very efficient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 </a:t>
            </a:r>
            <a:r>
              <a:rPr lang="en-US" altLang="zh-CN" sz="2000" kern="100" dirty="0" smtClean="0">
                <a:cs typeface="Times New Roman" panose="02020603050405020304"/>
              </a:rPr>
              <a:t>____________________________</a:t>
            </a:r>
            <a:endParaRPr lang="zh-CN" altLang="zh-CN" sz="2000" kern="100" dirty="0" smtClean="0"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Paragraph </a:t>
            </a:r>
            <a:r>
              <a:rPr lang="en-US" altLang="zh-CN" sz="2000" b="1" kern="100" dirty="0">
                <a:latin typeface="Times New Roman" panose="02020603050405020304"/>
                <a:cs typeface="Times New Roman" panose="02020603050405020304"/>
              </a:rPr>
              <a:t>2: </a:t>
            </a:r>
            <a:r>
              <a:rPr lang="en-US" altLang="zh-CN" sz="2000" b="1" i="1" kern="100" dirty="0">
                <a:latin typeface="Times New Roman" panose="02020603050405020304"/>
                <a:cs typeface="Times New Roman" panose="02020603050405020304"/>
              </a:rPr>
              <a:t>Three and a half years later, I saved a massive $6,500, and Dad and I flew to Cairo, Egypt</a:t>
            </a:r>
            <a:r>
              <a:rPr lang="en-US" altLang="zh-CN" sz="2000" b="1" kern="100" dirty="0" smtClean="0">
                <a:latin typeface="Times New Roman" panose="02020603050405020304"/>
                <a:cs typeface="Times New Roman" panose="02020603050405020304"/>
              </a:rPr>
              <a:t>. ______________________________________________________________________________________</a:t>
            </a:r>
            <a:endParaRPr lang="zh-CN" altLang="zh-CN" sz="2000" kern="100" dirty="0">
              <a:cs typeface="Times New Roman" panose="02020603050405020304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0" y="-53955"/>
          <a:ext cx="11197480" cy="341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488"/>
                <a:gridCol w="4244376"/>
                <a:gridCol w="3744416"/>
                <a:gridCol w="1800200"/>
              </a:tblGrid>
              <a:tr h="5472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Para.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Conflicts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Resolutions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Feelings</a:t>
                      </a:r>
                      <a:endParaRPr lang="zh-CN" altLang="en-US" sz="2800" dirty="0"/>
                    </a:p>
                  </a:txBody>
                  <a:tcPr/>
                </a:tc>
              </a:tr>
              <a:tr h="748910">
                <a:tc rowSpan="3">
                  <a:txBody>
                    <a:bodyPr/>
                    <a:lstStyle/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r>
                        <a:rPr lang="en-US" altLang="zh-CN" sz="2800" dirty="0" smtClean="0"/>
                        <a:t>4</a:t>
                      </a:r>
                      <a:endParaRPr lang="en-US" altLang="zh-CN" sz="2800" dirty="0" smtClean="0"/>
                    </a:p>
                    <a:p>
                      <a:pPr algn="ctr"/>
                      <a:endParaRPr lang="en-US" altLang="zh-CN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altLang="zh-CN" sz="2800" dirty="0" smtClean="0"/>
                    </a:p>
                    <a:p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248989">
                <a:tc vMerge="1">
                  <a:tcPr/>
                </a:tc>
                <a:tc rowSpan="2">
                  <a:txBody>
                    <a:bodyPr/>
                    <a:lstStyle/>
                    <a:p>
                      <a:endParaRPr lang="en-US" altLang="zh-CN" sz="2800" dirty="0" smtClean="0"/>
                    </a:p>
                    <a:p>
                      <a:endParaRPr lang="zh-CN" altLang="en-US" sz="2800" dirty="0"/>
                    </a:p>
                  </a:txBody>
                  <a:tcPr/>
                </a:tc>
                <a:tc vMerge="1">
                  <a:tcPr/>
                </a:tc>
                <a:tc vMerge="1">
                  <a:tcPr/>
                </a:tc>
              </a:tr>
              <a:tr h="54723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4723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5</a:t>
                      </a:r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41958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17512" y="299905"/>
            <a:ext cx="1093595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再仔细阅读已知文本最后</a:t>
            </a:r>
            <a:r>
              <a:rPr lang="zh-CN" altLang="en-US" sz="2800" dirty="0"/>
              <a:t>一段，</a:t>
            </a:r>
            <a:r>
              <a:rPr lang="zh-CN" altLang="en-US" sz="2800" b="1" dirty="0"/>
              <a:t>确保续写首段的内容与上文紧密联系</a:t>
            </a:r>
            <a:r>
              <a:rPr lang="zh-CN" altLang="en-US" sz="2800" dirty="0"/>
              <a:t>，使续写内容</a:t>
            </a:r>
            <a:r>
              <a:rPr lang="zh-CN" altLang="en-US" sz="2800" b="1" dirty="0">
                <a:solidFill>
                  <a:srgbClr val="FF0000"/>
                </a:solidFill>
              </a:rPr>
              <a:t>与原文高度融合</a:t>
            </a:r>
            <a:r>
              <a:rPr lang="zh-CN" altLang="en-US" sz="2800" dirty="0"/>
              <a:t>。</a:t>
            </a:r>
            <a:endParaRPr lang="zh-CN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404392" y="592153"/>
            <a:ext cx="430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I told Mum I wanted to do </a:t>
            </a:r>
            <a:r>
              <a:rPr lang="en-US" altLang="zh-CN" sz="2000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it (delivering catalogues)</a:t>
            </a:r>
            <a:endParaRPr lang="zh-CN" alt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404392" y="1268760"/>
            <a:ext cx="430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She(Mum)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tried to put me off the idea, reminding me that the work was tiring and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time-consuming.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864" y="567163"/>
            <a:ext cx="372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Seeing </a:t>
            </a:r>
            <a:r>
              <a:rPr lang="en-US" altLang="zh-CN" sz="2000" dirty="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determination in my eyes, she agreed to call </a:t>
            </a:r>
            <a:r>
              <a:rPr lang="en-US" altLang="zh-CN" sz="2000" dirty="0" smtClean="0">
                <a:solidFill>
                  <a:srgbClr val="3333FF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them. … I got the job.</a:t>
            </a:r>
            <a:endParaRPr lang="en-US" altLang="zh-CN" sz="2000" dirty="0">
              <a:solidFill>
                <a:srgbClr val="3333FF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69288" y="692696"/>
            <a:ext cx="175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determined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57119" y="1556792"/>
            <a:ext cx="175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devoted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74617" y="1916832"/>
            <a:ext cx="189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hard-working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78165" y="2381979"/>
            <a:ext cx="430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After several deliveries, I found it wasn’t very efficient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/>
      <p:bldP spid="33" grpId="0"/>
      <p:bldP spid="35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25737</Words>
  <Application>WPS 演示</Application>
  <PresentationFormat>自定义</PresentationFormat>
  <Paragraphs>393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黑体</vt:lpstr>
      <vt:lpstr>楷体</vt:lpstr>
      <vt:lpstr>Cambria</vt:lpstr>
      <vt:lpstr>Times New Roman</vt:lpstr>
      <vt:lpstr>思源黑体</vt:lpstr>
      <vt:lpstr>汉仪大黑简</vt:lpstr>
      <vt:lpstr>华文楷体</vt:lpstr>
      <vt:lpstr>Wingdings</vt:lpstr>
      <vt:lpstr>微软雅黑</vt:lpstr>
      <vt:lpstr>Segoe UI</vt:lpstr>
      <vt:lpstr>Calibri</vt:lpstr>
      <vt:lpstr>Arial Unicode MS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24年3月15日云南省高三统测读后续写</dc:title>
  <dc:creator>微软用户</dc:creator>
  <cp:lastModifiedBy>Administrator</cp:lastModifiedBy>
  <cp:revision>101</cp:revision>
  <dcterms:created xsi:type="dcterms:W3CDTF">2024-03-21T00:22:00Z</dcterms:created>
  <dcterms:modified xsi:type="dcterms:W3CDTF">2024-04-09T07:13:33Z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15C73A22B74D4CE288AC4F2792B03DE7_12</vt:lpwstr>
  </property>
  <property fmtid="{D5CDD505-2E9C-101B-9397-08002B2CF9AE}" pid="3" name="KSOProductBuildVer">
    <vt:lpwstr>2052-11.8.2.7978</vt:lpwstr>
  </property>
</Properties>
</file>