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3"/>
    <p:sldId id="260" r:id="rId4"/>
    <p:sldId id="257" r:id="rId5"/>
    <p:sldId id="297" r:id="rId6"/>
    <p:sldId id="292" r:id="rId7"/>
    <p:sldId id="293" r:id="rId8"/>
    <p:sldId id="294" r:id="rId9"/>
    <p:sldId id="295" r:id="rId10"/>
    <p:sldId id="284" r:id="rId11"/>
    <p:sldId id="298" r:id="rId12"/>
    <p:sldId id="299" r:id="rId13"/>
    <p:sldId id="289" r:id="rId14"/>
    <p:sldId id="302" r:id="rId15"/>
    <p:sldId id="30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>
        <p:scale>
          <a:sx n="75" d="100"/>
          <a:sy n="75" d="100"/>
        </p:scale>
        <p:origin x="-1758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&#27700;&#20316;&#38738;&#32599;&#24102;&#65292;&#23665;&#22914;&#30887;&#29577;&#31786;%20%20&#19981;&#24895;&#20570;&#31070;&#20185;&#65292;&#24895;&#20570;&#26690;&#26519;&#20154;_&#28165;&#26224;%20480P.mp4" TargetMode="Externa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0" y="2273300"/>
            <a:ext cx="335915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7312025" y="16160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3" y="1172217"/>
            <a:ext cx="11761082" cy="520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/>
          <p:nvPr/>
        </p:nvSpPr>
        <p:spPr>
          <a:xfrm>
            <a:off x="92529" y="130176"/>
            <a:ext cx="11959771" cy="1270641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2700" b="1" dirty="0">
                <a:solidFill>
                  <a:srgbClr val="0070C0"/>
                </a:solidFill>
              </a:rPr>
              <a:t>What</a:t>
            </a:r>
            <a:r>
              <a:rPr lang="en-US" altLang="zh-CN" sz="2700" b="1" dirty="0">
                <a:solidFill>
                  <a:srgbClr val="FF0000"/>
                </a:solidFill>
              </a:rPr>
              <a:t> new </a:t>
            </a:r>
            <a:r>
              <a:rPr lang="en-US" altLang="zh-CN" sz="2700" b="1" dirty="0">
                <a:solidFill>
                  <a:srgbClr val="0070C0"/>
                </a:solidFill>
              </a:rPr>
              <a:t>things</a:t>
            </a:r>
            <a:r>
              <a:rPr lang="en-US" altLang="zh-CN" sz="2700" b="1" dirty="0">
                <a:solidFill>
                  <a:srgbClr val="FF000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does</a:t>
            </a:r>
            <a:r>
              <a:rPr lang="en-US" altLang="zh-CN" sz="2700" b="1" dirty="0">
                <a:solidFill>
                  <a:srgbClr val="FF000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the</a:t>
            </a:r>
            <a:r>
              <a:rPr lang="en-US" altLang="zh-CN" sz="2700" b="1" dirty="0">
                <a:solidFill>
                  <a:srgbClr val="FF000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author</a:t>
            </a:r>
            <a:r>
              <a:rPr lang="en-US" altLang="zh-CN" sz="2700" b="1" dirty="0">
                <a:solidFill>
                  <a:srgbClr val="FF0000"/>
                </a:solidFill>
              </a:rPr>
              <a:t> discover</a:t>
            </a:r>
            <a:r>
              <a:rPr lang="en-US" altLang="zh-CN" sz="2700" b="1" dirty="0">
                <a:solidFill>
                  <a:srgbClr val="0070C0"/>
                </a:solidFill>
              </a:rPr>
              <a:t>? What does the author do to </a:t>
            </a:r>
            <a:r>
              <a:rPr lang="en-US" altLang="zh-CN" sz="2700" b="1" dirty="0">
                <a:solidFill>
                  <a:srgbClr val="FF0000"/>
                </a:solidFill>
              </a:rPr>
              <a:t>explore</a:t>
            </a:r>
            <a:r>
              <a:rPr lang="en-US" altLang="zh-CN" sz="2700" b="1" dirty="0">
                <a:solidFill>
                  <a:srgbClr val="0070C0"/>
                </a:solidFill>
              </a:rPr>
              <a:t>?</a:t>
            </a:r>
            <a:endParaRPr lang="en-US" altLang="zh-CN" sz="2700" b="1" dirty="0">
              <a:solidFill>
                <a:srgbClr val="0070C0"/>
              </a:solidFill>
            </a:endParaRPr>
          </a:p>
          <a:p>
            <a:pPr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2700" b="1" dirty="0">
                <a:solidFill>
                  <a:srgbClr val="0070C0"/>
                </a:solidFill>
              </a:rPr>
              <a:t>How</a:t>
            </a:r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does</a:t>
            </a:r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the</a:t>
            </a:r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author write about them?</a:t>
            </a:r>
            <a:endParaRPr lang="en-US" altLang="zh-CN" sz="27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1"/>
          <p:cNvSpPr/>
          <p:nvPr/>
        </p:nvSpPr>
        <p:spPr>
          <a:xfrm>
            <a:off x="8890" y="-8255"/>
            <a:ext cx="2706345" cy="7232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600" dirty="0"/>
              <a:t>Thinking</a:t>
            </a:r>
            <a:endParaRPr lang="en-US" altLang="zh-CN" sz="3600" dirty="0"/>
          </a:p>
        </p:txBody>
      </p:sp>
      <p:sp>
        <p:nvSpPr>
          <p:cNvPr id="5" name="圆角矩形 3"/>
          <p:cNvSpPr/>
          <p:nvPr/>
        </p:nvSpPr>
        <p:spPr>
          <a:xfrm>
            <a:off x="8890" y="1015247"/>
            <a:ext cx="11889301" cy="24709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</a:rPr>
              <a:t>Focus on the ending. Do you also think </a:t>
            </a:r>
            <a:r>
              <a:rPr lang="en-US" altLang="zh-CN" sz="3200" b="1" dirty="0" err="1">
                <a:solidFill>
                  <a:srgbClr val="0070C0"/>
                </a:solidFill>
              </a:rPr>
              <a:t>Xu</a:t>
            </a:r>
            <a:r>
              <a:rPr lang="en-US" altLang="zh-CN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</a:rPr>
              <a:t>Xiake</a:t>
            </a:r>
            <a:r>
              <a:rPr lang="en-US" altLang="zh-CN" sz="3200" b="1" dirty="0">
                <a:solidFill>
                  <a:srgbClr val="0070C0"/>
                </a:solidFill>
              </a:rPr>
              <a:t> jumped in the pool and examine the mud? 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</a:rPr>
              <a:t>Why does the author use the title?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000" b="1" dirty="0">
              <a:solidFill>
                <a:srgbClr val="0070C0"/>
              </a:solidFill>
            </a:endParaRPr>
          </a:p>
          <a:p>
            <a:pPr algn="ctr"/>
            <a:r>
              <a:rPr lang="en-US" altLang="zh-C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Xiake’s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Guilin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/>
          <a:stretch>
            <a:fillRect/>
          </a:stretch>
        </p:blipFill>
        <p:spPr bwMode="auto">
          <a:xfrm>
            <a:off x="869772" y="3661743"/>
            <a:ext cx="1705648" cy="250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/>
          <a:stretch>
            <a:fillRect/>
          </a:stretch>
        </p:blipFill>
        <p:spPr bwMode="auto">
          <a:xfrm>
            <a:off x="2715235" y="3645797"/>
            <a:ext cx="4885191" cy="25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85" y="3645797"/>
            <a:ext cx="3652416" cy="25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7389" y="2882942"/>
            <a:ext cx="9797222" cy="3835704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8889" y="-8255"/>
            <a:ext cx="2805331" cy="7232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600" dirty="0"/>
              <a:t>Post-reading</a:t>
            </a:r>
            <a:endParaRPr lang="en-US" altLang="zh-CN" sz="36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454718" y="952079"/>
            <a:ext cx="8470582" cy="1857715"/>
            <a:chOff x="4744423" y="312217"/>
            <a:chExt cx="6761342" cy="1984960"/>
          </a:xfrm>
        </p:grpSpPr>
        <p:sp>
          <p:nvSpPr>
            <p:cNvPr id="8" name="对话气泡: 圆角矩形 7"/>
            <p:cNvSpPr/>
            <p:nvPr/>
          </p:nvSpPr>
          <p:spPr>
            <a:xfrm>
              <a:off x="4744423" y="312217"/>
              <a:ext cx="6761342" cy="1984960"/>
            </a:xfrm>
            <a:prstGeom prst="wedgeRoundRectCallout">
              <a:avLst>
                <a:gd name="adj1" fmla="val -63732"/>
                <a:gd name="adj2" fmla="val 2414"/>
                <a:gd name="adj3" fmla="val 16667"/>
              </a:avLst>
            </a:prstGeom>
            <a:solidFill>
              <a:srgbClr val="A0EA6F"/>
            </a:solidFill>
            <a:ln>
              <a:solidFill>
                <a:srgbClr val="A0EA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08377" y="589431"/>
              <a:ext cx="6633434" cy="1430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 believe that Guilin is a </a:t>
              </a:r>
              <a:r>
                <a:rPr lang="en-US" altLang="zh-CN" sz="27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second-to-none</a:t>
              </a:r>
              <a:r>
                <a:rPr lang="en-US" altLang="zh-CN" sz="27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choice for you!</a:t>
              </a:r>
              <a:endPara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r>
                <a:rPr lang="en-US" altLang="zh-CN" sz="27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For one thing,…/For another,…/Best of all,…  (reasons).</a:t>
              </a:r>
              <a:endPara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r>
                <a:rPr lang="en-US" altLang="zh-CN" sz="27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 surely believe this trip will live up to your expectation. </a:t>
              </a:r>
              <a:endParaRPr lang="zh-CN" altLang="en-US" sz="2700" b="1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7548" y="898843"/>
            <a:ext cx="4752825" cy="5810278"/>
            <a:chOff x="-443260" y="838835"/>
            <a:chExt cx="4752825" cy="58102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8" b="39936"/>
            <a:stretch>
              <a:fillRect/>
            </a:stretch>
          </p:blipFill>
          <p:spPr>
            <a:xfrm>
              <a:off x="-443260" y="838835"/>
              <a:ext cx="4752825" cy="581027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" y="1035039"/>
              <a:ext cx="406421" cy="40642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7362" r="2457" b="21296"/>
          <a:stretch>
            <a:fillRect/>
          </a:stretch>
        </p:blipFill>
        <p:spPr>
          <a:xfrm>
            <a:off x="4355048" y="4772216"/>
            <a:ext cx="589353" cy="589353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23555 -0.46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-23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8889" y="-8255"/>
            <a:ext cx="3369311" cy="7232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600" dirty="0" smtClean="0"/>
              <a:t>Possible version</a:t>
            </a:r>
            <a:endParaRPr lang="en-US" altLang="zh-CN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600" y="689610"/>
            <a:ext cx="11886136" cy="632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Dear Peter,</a:t>
            </a:r>
            <a:endParaRPr lang="en-US" altLang="zh-CN" sz="27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How’s everything going? Glad to hear that you’re traveling to China, I’m writing to make recommendation to you.</a:t>
            </a:r>
            <a:endParaRPr lang="en-US" altLang="zh-CN" sz="27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I’m convinced </a:t>
            </a:r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that Guilin is a </a:t>
            </a:r>
            <a:r>
              <a:rPr lang="en-US" altLang="zh-CN" sz="27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second-to-none</a:t>
            </a:r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choice for 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you! For </a:t>
            </a:r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one 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thing, in Guilin you’ll </a:t>
            </a:r>
            <a:r>
              <a:rPr lang="en-US" altLang="zh-CN" sz="27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find yourself surrounded by the unique karsts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a kind of steep hills sticking up into the sky formed over thousands of years. For </a:t>
            </a:r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another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a raft trip down the </a:t>
            </a:r>
            <a:r>
              <a:rPr lang="en-US" altLang="zh-CN" sz="27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Lijiang</a:t>
            </a:r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River will take you on an thrilling journey to immerse yourself in </a:t>
            </a:r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spectacles of Guilin </a:t>
            </a:r>
            <a:r>
              <a:rPr lang="en-US" altLang="zh-CN" sz="27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 the raft hitting the rapids and your feet covered in the cool water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Best of all, you will also head out for an adventure to the heavenly Ox Gorge that proves to be </a:t>
            </a:r>
            <a:r>
              <a:rPr lang="en-US" altLang="zh-CN" sz="27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every bit as beautiful as you may expect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You can </a:t>
            </a:r>
            <a:r>
              <a:rPr lang="en-US" altLang="zh-CN" sz="27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wade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7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into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the shallow water, </a:t>
            </a:r>
            <a:r>
              <a:rPr lang="en-US" altLang="zh-CN" sz="27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have fun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in the pool of mud as well as </a:t>
            </a:r>
            <a:r>
              <a:rPr lang="en-US" altLang="zh-CN" sz="27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see a flash of light 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up ahead and </a:t>
            </a:r>
            <a:r>
              <a:rPr lang="en-US" altLang="zh-CN" sz="27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hear laughter echoing 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off the cave walls.</a:t>
            </a:r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altLang="zh-CN" sz="2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surely believe this trip will live up to your expectation. </a:t>
            </a:r>
            <a:endParaRPr lang="en-US" altLang="zh-CN" sz="27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Yours,</a:t>
            </a:r>
            <a:endParaRPr lang="en-US" altLang="zh-CN" sz="27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en-US" altLang="zh-CN" sz="2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 </a:t>
            </a:r>
            <a:r>
              <a:rPr lang="en-US" altLang="zh-CN" sz="27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Hua</a:t>
            </a:r>
            <a:endParaRPr lang="zh-CN" altLang="en-US" sz="2700" b="1" dirty="0"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t="6476"/>
          <a:stretch>
            <a:fillRect/>
          </a:stretch>
        </p:blipFill>
        <p:spPr>
          <a:xfrm>
            <a:off x="5853344" y="0"/>
            <a:ext cx="6338656" cy="352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3344" cy="3525595"/>
          </a:xfrm>
          <a:prstGeom prst="rect">
            <a:avLst/>
          </a:prstGeom>
        </p:spPr>
      </p:pic>
      <p:sp>
        <p:nvSpPr>
          <p:cNvPr id="3" name="圆角矩形 3"/>
          <p:cNvSpPr/>
          <p:nvPr/>
        </p:nvSpPr>
        <p:spPr>
          <a:xfrm>
            <a:off x="233874" y="3898157"/>
            <a:ext cx="11586600" cy="22961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 dirty="0">
                <a:solidFill>
                  <a:schemeClr val="tx1"/>
                </a:solidFill>
              </a:rPr>
              <a:t>“A great man should in the morning be at the blue sea, and in the evening at Mount </a:t>
            </a:r>
            <a:r>
              <a:rPr lang="en-US" altLang="zh-CN" sz="3200" b="1" dirty="0" err="1">
                <a:solidFill>
                  <a:schemeClr val="tx1"/>
                </a:solidFill>
              </a:rPr>
              <a:t>Cangwu</a:t>
            </a:r>
            <a:r>
              <a:rPr lang="en-US" altLang="zh-CN" sz="3200" b="1" dirty="0">
                <a:solidFill>
                  <a:schemeClr val="tx1"/>
                </a:solidFill>
              </a:rPr>
              <a:t>. Why should I restrict myself to one corner of the world?”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just"/>
            <a:r>
              <a:rPr lang="en-US" altLang="zh-CN" sz="3200" b="1" dirty="0">
                <a:solidFill>
                  <a:schemeClr val="tx1"/>
                </a:solidFill>
              </a:rPr>
              <a:t>                                                                                             -- Xu </a:t>
            </a:r>
            <a:r>
              <a:rPr lang="en-US" altLang="zh-CN" sz="3200" b="1" dirty="0" err="1">
                <a:solidFill>
                  <a:schemeClr val="tx1"/>
                </a:solidFill>
              </a:rPr>
              <a:t>Xiake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 trans="75000"/>
                    </a14:imgEffect>
                  </a14:imgLayer>
                </a14:imgProps>
              </a:ext>
            </a:extLst>
          </a:blip>
          <a:srcRect b="10879"/>
          <a:stretch>
            <a:fillRect/>
          </a:stretch>
        </p:blipFill>
        <p:spPr>
          <a:xfrm>
            <a:off x="0" y="-190501"/>
            <a:ext cx="12192000" cy="7210426"/>
          </a:xfrm>
          <a:prstGeom prst="rect">
            <a:avLst/>
          </a:prstGeom>
        </p:spPr>
      </p:pic>
      <p:sp>
        <p:nvSpPr>
          <p:cNvPr id="4" name="矩形 3">
            <a:hlinkClick r:id="rId3" action="ppaction://hlinkfile"/>
          </p:cNvPr>
          <p:cNvSpPr/>
          <p:nvPr/>
        </p:nvSpPr>
        <p:spPr>
          <a:xfrm>
            <a:off x="4127500" y="5736048"/>
            <a:ext cx="8064500" cy="1198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Xu </a:t>
            </a:r>
            <a:r>
              <a:rPr lang="en-US" altLang="zh-CN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Xiake’s</a:t>
            </a:r>
            <a:r>
              <a:rPr lang="en-US" altLang="zh-C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Guilin</a:t>
            </a:r>
            <a:endParaRPr lang="en-US" altLang="zh-CN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t="6476"/>
          <a:stretch>
            <a:fillRect/>
          </a:stretch>
        </p:blipFill>
        <p:spPr>
          <a:xfrm>
            <a:off x="5853344" y="0"/>
            <a:ext cx="6338656" cy="352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3344" cy="3525595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1419224" y="2717407"/>
            <a:ext cx="9353551" cy="142318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landscape of Guilin </a:t>
            </a:r>
            <a:r>
              <a:rPr lang="en-US" altLang="zh-CN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second to none</a:t>
            </a:r>
            <a:r>
              <a:rPr lang="en-US" altLang="zh-CN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altLang="zh-CN" sz="3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桂林山水</a:t>
            </a:r>
            <a:r>
              <a:rPr lang="zh-CN" altLang="en-US" sz="4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甲天下</a:t>
            </a:r>
            <a:endParaRPr lang="zh-CN" altLang="en-US" sz="44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圆角矩形 3"/>
          <p:cNvSpPr/>
          <p:nvPr/>
        </p:nvSpPr>
        <p:spPr>
          <a:xfrm>
            <a:off x="1017075" y="4324644"/>
            <a:ext cx="10622475" cy="15380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70C0"/>
                </a:solidFill>
                <a:sym typeface="+mn-ea"/>
              </a:rPr>
              <a:t>What impresses you the most in the video</a:t>
            </a:r>
            <a:r>
              <a:rPr lang="en-US" altLang="zh-CN" sz="4000" b="1" dirty="0">
                <a:solidFill>
                  <a:srgbClr val="0070C0"/>
                </a:solidFill>
              </a:rPr>
              <a:t>?</a:t>
            </a:r>
            <a:endParaRPr lang="en-US" altLang="zh-CN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1"/>
          <p:cNvSpPr/>
          <p:nvPr/>
        </p:nvSpPr>
        <p:spPr>
          <a:xfrm>
            <a:off x="8890" y="-8255"/>
            <a:ext cx="3169315" cy="7232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600" dirty="0"/>
              <a:t>While-reading</a:t>
            </a:r>
            <a:endParaRPr lang="en-US" altLang="zh-CN" sz="3600" dirty="0"/>
          </a:p>
        </p:txBody>
      </p:sp>
      <p:sp>
        <p:nvSpPr>
          <p:cNvPr id="5" name="圆角矩形 3"/>
          <p:cNvSpPr/>
          <p:nvPr/>
        </p:nvSpPr>
        <p:spPr>
          <a:xfrm>
            <a:off x="302699" y="463864"/>
            <a:ext cx="11586600" cy="32780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70C0"/>
                </a:solidFill>
              </a:rPr>
              <a:t>Look at </a:t>
            </a:r>
            <a:r>
              <a:rPr lang="en-US" altLang="zh-CN" sz="4000" b="1" u="sng" dirty="0">
                <a:solidFill>
                  <a:srgbClr val="0070C0"/>
                </a:solidFill>
              </a:rPr>
              <a:t>the title and the pictures</a:t>
            </a:r>
            <a:r>
              <a:rPr lang="en-US" altLang="zh-CN" sz="4000" b="1" dirty="0">
                <a:solidFill>
                  <a:srgbClr val="0070C0"/>
                </a:solidFill>
              </a:rPr>
              <a:t> in page 85. </a:t>
            </a:r>
            <a:endParaRPr lang="en-US" altLang="zh-CN" sz="4000" b="1" dirty="0">
              <a:solidFill>
                <a:srgbClr val="0070C0"/>
              </a:solidFill>
            </a:endParaRPr>
          </a:p>
          <a:p>
            <a:r>
              <a:rPr lang="en-US" altLang="zh-CN" sz="4000" b="1" dirty="0">
                <a:solidFill>
                  <a:srgbClr val="0070C0"/>
                </a:solidFill>
              </a:rPr>
              <a:t>      What do you want to learn from the text?</a:t>
            </a:r>
            <a:endParaRPr lang="en-US" altLang="zh-CN" sz="4000" b="1" dirty="0">
              <a:solidFill>
                <a:srgbClr val="0070C0"/>
              </a:solidFill>
            </a:endParaRPr>
          </a:p>
          <a:p>
            <a:endParaRPr lang="en-US" altLang="zh-CN" sz="4000" b="1" dirty="0">
              <a:solidFill>
                <a:srgbClr val="0070C0"/>
              </a:solidFill>
            </a:endParaRPr>
          </a:p>
          <a:p>
            <a:pPr algn="ctr"/>
            <a:r>
              <a:rPr lang="en-US" altLang="zh-CN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Xiake’s</a:t>
            </a:r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Guilin</a:t>
            </a:r>
            <a:endParaRPr lang="en-US" altLang="zh-C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/>
          <a:stretch>
            <a:fillRect/>
          </a:stretch>
        </p:blipFill>
        <p:spPr bwMode="auto">
          <a:xfrm>
            <a:off x="869772" y="3661743"/>
            <a:ext cx="1705648" cy="250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/>
          <a:stretch>
            <a:fillRect/>
          </a:stretch>
        </p:blipFill>
        <p:spPr bwMode="auto">
          <a:xfrm>
            <a:off x="2715235" y="3645797"/>
            <a:ext cx="4885191" cy="25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85" y="3645797"/>
            <a:ext cx="3652416" cy="25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900" y="342901"/>
            <a:ext cx="11709400" cy="9016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</a:rPr>
              <a:t>Read </a:t>
            </a:r>
            <a:r>
              <a:rPr lang="en-US" altLang="zh-CN" sz="3200" b="1" dirty="0" err="1">
                <a:solidFill>
                  <a:srgbClr val="0070C0"/>
                </a:solidFill>
              </a:rPr>
              <a:t>para</a:t>
            </a:r>
            <a:r>
              <a:rPr lang="en-US" altLang="zh-CN" sz="3200" b="1" dirty="0">
                <a:solidFill>
                  <a:srgbClr val="0070C0"/>
                </a:solidFill>
              </a:rPr>
              <a:t>. 1 and find out what information you can learn from it.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29357" b="47909"/>
          <a:stretch>
            <a:fillRect/>
          </a:stretch>
        </p:blipFill>
        <p:spPr>
          <a:xfrm>
            <a:off x="554990" y="984885"/>
            <a:ext cx="7649210" cy="29902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08" y="984884"/>
            <a:ext cx="3131487" cy="41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格 7"/>
          <p:cNvGraphicFramePr>
            <a:graphicFrameLocks noGrp="1"/>
          </p:cNvGraphicFramePr>
          <p:nvPr/>
        </p:nvGraphicFramePr>
        <p:xfrm>
          <a:off x="498293" y="4055244"/>
          <a:ext cx="777751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27"/>
                <a:gridCol w="56929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effectLst/>
                        </a:rPr>
                        <a:t>Information</a:t>
                      </a:r>
                      <a:endParaRPr lang="zh-CN" altLang="en-US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effectLst/>
                        </a:rPr>
                        <a:t>Details</a:t>
                      </a:r>
                      <a:endParaRPr lang="zh-CN" altLang="en-US" sz="2400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effectLst/>
                        </a:rPr>
                        <a:t>transportation</a:t>
                      </a:r>
                      <a:endParaRPr lang="zh-CN" altLang="en-US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effectLst/>
                        </a:rPr>
                        <a:t>by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ffectLst/>
                        </a:rPr>
                        <a:t>raft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effectLst/>
                        </a:rPr>
                        <a:t>weather</a:t>
                      </a:r>
                      <a:endParaRPr lang="zh-CN" altLang="en-US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burning hot </a:t>
                      </a:r>
                      <a:r>
                        <a:rPr lang="en-US" altLang="zh-CN" sz="2400" b="1" dirty="0">
                          <a:effectLst/>
                        </a:rPr>
                        <a:t>but still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ffectLst/>
                        </a:rPr>
                        <a:t>pleasant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effectLst/>
                        </a:rPr>
                        <a:t>route</a:t>
                      </a:r>
                      <a:endParaRPr lang="en-US" altLang="zh-CN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effectLst/>
                        </a:rPr>
                        <a:t>travel down the Li River towards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ffectLst/>
                        </a:rPr>
                        <a:t>Ox Gorge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effectLst/>
                        </a:rPr>
                        <a:t>purpose</a:t>
                      </a:r>
                      <a:endParaRPr lang="zh-CN" altLang="en-US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effectLst/>
                        </a:rPr>
                        <a:t>not only to have fun but also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effectLst/>
                        </a:rPr>
                        <a:t>follow the footstep</a:t>
                      </a:r>
                      <a:r>
                        <a:rPr lang="en-US" altLang="zh-CN" sz="2400" b="1" dirty="0">
                          <a:effectLst/>
                        </a:rPr>
                        <a:t> of Xu </a:t>
                      </a:r>
                      <a:r>
                        <a:rPr lang="en-US" altLang="zh-CN" sz="2400" b="1" dirty="0" err="1">
                          <a:effectLst/>
                        </a:rPr>
                        <a:t>Xiake</a:t>
                      </a:r>
                      <a:r>
                        <a:rPr lang="en-US" altLang="zh-CN" sz="2400" b="1" dirty="0">
                          <a:effectLst/>
                        </a:rPr>
                        <a:t>.</a:t>
                      </a:r>
                      <a:endParaRPr lang="en-US" altLang="zh-CN" sz="24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3608" t="16296" r="3617" b="14157"/>
          <a:stretch>
            <a:fillRect/>
          </a:stretch>
        </p:blipFill>
        <p:spPr>
          <a:xfrm>
            <a:off x="8096794" y="793752"/>
            <a:ext cx="1408097" cy="13150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9794" y="1754563"/>
            <a:ext cx="11378015" cy="2493382"/>
            <a:chOff x="349795" y="1056063"/>
            <a:chExt cx="10174056" cy="20209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l="1735" t="18620" b="47713"/>
            <a:stretch>
              <a:fillRect/>
            </a:stretch>
          </p:blipFill>
          <p:spPr>
            <a:xfrm>
              <a:off x="411703" y="1386350"/>
              <a:ext cx="10112148" cy="169070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349795" y="1056063"/>
              <a:ext cx="1367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(Para. 4)</a:t>
              </a:r>
              <a:endParaRPr lang="zh-CN" altLang="en-US" sz="2400" b="1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1877678" y="2770955"/>
            <a:ext cx="3122161" cy="38560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33622" y="4450835"/>
            <a:ext cx="9490229" cy="612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explore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the world &amp; 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discover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new things</a:t>
            </a:r>
            <a:endParaRPr lang="zh-CN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189761" y="154364"/>
            <a:ext cx="11812478" cy="9016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FF0000"/>
                </a:solidFill>
              </a:rPr>
              <a:t>Why</a:t>
            </a:r>
            <a:r>
              <a:rPr lang="en-US" altLang="zh-CN" sz="3200" b="1" dirty="0">
                <a:solidFill>
                  <a:srgbClr val="0070C0"/>
                </a:solidFill>
              </a:rPr>
              <a:t> does the author follow the footstep of Xu to visit Guilin? Please read the rest of the passage to find out the </a:t>
            </a:r>
            <a:r>
              <a:rPr lang="en-US" altLang="zh-CN" sz="3200" b="1" dirty="0">
                <a:solidFill>
                  <a:srgbClr val="FF0000"/>
                </a:solidFill>
              </a:rPr>
              <a:t>reason</a:t>
            </a:r>
            <a:r>
              <a:rPr lang="en-US" altLang="zh-CN" sz="3200" b="1" dirty="0">
                <a:solidFill>
                  <a:srgbClr val="0070C0"/>
                </a:solidFill>
              </a:rPr>
              <a:t>.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1497007"/>
            <a:ext cx="6159326" cy="4139218"/>
            <a:chOff x="362425" y="57197"/>
            <a:chExt cx="10828020" cy="680080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l="1735" t="2868" b="16259"/>
            <a:stretch>
              <a:fillRect/>
            </a:stretch>
          </p:blipFill>
          <p:spPr>
            <a:xfrm>
              <a:off x="362425" y="2793572"/>
              <a:ext cx="10828020" cy="406442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/>
            <a:srcRect t="52331"/>
            <a:stretch>
              <a:fillRect/>
            </a:stretch>
          </p:blipFill>
          <p:spPr>
            <a:xfrm>
              <a:off x="362425" y="57197"/>
              <a:ext cx="10828020" cy="2736375"/>
            </a:xfrm>
            <a:prstGeom prst="rect">
              <a:avLst/>
            </a:prstGeom>
          </p:spPr>
        </p:pic>
      </p:grp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0" y="101601"/>
            <a:ext cx="11959771" cy="901699"/>
          </a:xfrm>
        </p:spPr>
        <p:txBody>
          <a:bodyPr/>
          <a:lstStyle/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altLang="zh-CN" sz="3000" b="1" dirty="0">
                <a:solidFill>
                  <a:srgbClr val="0070C0"/>
                </a:solidFill>
              </a:rPr>
              <a:t>What</a:t>
            </a:r>
            <a:r>
              <a:rPr lang="en-US" altLang="zh-CN" sz="3000" b="1" dirty="0">
                <a:solidFill>
                  <a:srgbClr val="FF0000"/>
                </a:solidFill>
              </a:rPr>
              <a:t> new </a:t>
            </a:r>
            <a:r>
              <a:rPr lang="en-US" altLang="zh-CN" sz="3000" b="1" dirty="0">
                <a:solidFill>
                  <a:srgbClr val="0070C0"/>
                </a:solidFill>
              </a:rPr>
              <a:t>things</a:t>
            </a:r>
            <a:r>
              <a:rPr lang="en-US" altLang="zh-CN" sz="3000" b="1" dirty="0">
                <a:solidFill>
                  <a:srgbClr val="FF0000"/>
                </a:solidFill>
              </a:rPr>
              <a:t> </a:t>
            </a:r>
            <a:r>
              <a:rPr lang="en-US" altLang="zh-CN" sz="3000" b="1" dirty="0">
                <a:solidFill>
                  <a:srgbClr val="0070C0"/>
                </a:solidFill>
              </a:rPr>
              <a:t>does</a:t>
            </a:r>
            <a:r>
              <a:rPr lang="en-US" altLang="zh-CN" sz="3000" b="1" dirty="0">
                <a:solidFill>
                  <a:srgbClr val="FF0000"/>
                </a:solidFill>
              </a:rPr>
              <a:t> </a:t>
            </a:r>
            <a:r>
              <a:rPr lang="en-US" altLang="zh-CN" sz="3000" b="1" dirty="0">
                <a:solidFill>
                  <a:srgbClr val="0070C0"/>
                </a:solidFill>
              </a:rPr>
              <a:t>the</a:t>
            </a:r>
            <a:r>
              <a:rPr lang="en-US" altLang="zh-CN" sz="3000" b="1" dirty="0">
                <a:solidFill>
                  <a:srgbClr val="FF0000"/>
                </a:solidFill>
              </a:rPr>
              <a:t> </a:t>
            </a:r>
            <a:r>
              <a:rPr lang="en-US" altLang="zh-CN" sz="3000" b="1" dirty="0">
                <a:solidFill>
                  <a:srgbClr val="0070C0"/>
                </a:solidFill>
              </a:rPr>
              <a:t>author</a:t>
            </a:r>
            <a:r>
              <a:rPr lang="en-US" altLang="zh-CN" sz="3000" b="1" dirty="0">
                <a:solidFill>
                  <a:srgbClr val="FF0000"/>
                </a:solidFill>
              </a:rPr>
              <a:t> discover</a:t>
            </a:r>
            <a:r>
              <a:rPr lang="en-US" altLang="zh-CN" sz="3000" b="1" dirty="0">
                <a:solidFill>
                  <a:srgbClr val="0070C0"/>
                </a:solidFill>
              </a:rPr>
              <a:t>? </a:t>
            </a:r>
            <a:endParaRPr lang="en-US" altLang="zh-CN" sz="3000" b="1" dirty="0">
              <a:solidFill>
                <a:srgbClr val="0070C0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altLang="zh-CN" sz="3000" b="1" dirty="0">
                <a:solidFill>
                  <a:srgbClr val="0070C0"/>
                </a:solidFill>
              </a:rPr>
              <a:t>What does the author do to </a:t>
            </a:r>
            <a:r>
              <a:rPr lang="en-US" altLang="zh-CN" sz="3000" b="1" dirty="0">
                <a:solidFill>
                  <a:srgbClr val="FF0000"/>
                </a:solidFill>
              </a:rPr>
              <a:t>explore</a:t>
            </a:r>
            <a:r>
              <a:rPr lang="en-US" altLang="zh-CN" sz="3000" b="1" dirty="0">
                <a:solidFill>
                  <a:srgbClr val="0070C0"/>
                </a:solidFill>
              </a:rPr>
              <a:t>?</a:t>
            </a:r>
            <a:endParaRPr lang="en-US" altLang="zh-CN" sz="3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3000" b="1" dirty="0">
              <a:solidFill>
                <a:srgbClr val="0070C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881" r="2459" b="3438"/>
          <a:stretch>
            <a:fillRect/>
          </a:stretch>
        </p:blipFill>
        <p:spPr>
          <a:xfrm>
            <a:off x="6004882" y="3118941"/>
            <a:ext cx="6392608" cy="37390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52331"/>
          <a:stretch>
            <a:fillRect/>
          </a:stretch>
        </p:blipFill>
        <p:spPr>
          <a:xfrm>
            <a:off x="498930" y="1861562"/>
            <a:ext cx="9924140" cy="268344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34330" y="4674045"/>
            <a:ext cx="12131459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in the footsteps of Xu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Xiake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enables us to explore/discover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karsts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we ___________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(v.)</a:t>
            </a:r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river, we _______________(v.) the ______________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karsts ____________________, which give Guangxi some of the most ___________________________(adj.) scenery in the world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08902" y="1967761"/>
            <a:ext cx="663298" cy="3247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649133" y="2229909"/>
            <a:ext cx="178646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10733" y="2229909"/>
            <a:ext cx="107526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295625" y="2268409"/>
            <a:ext cx="822960" cy="36834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191886" y="2268409"/>
            <a:ext cx="822959" cy="3247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603365" y="3386630"/>
            <a:ext cx="3606002" cy="3247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813" y="288926"/>
            <a:ext cx="11068051" cy="1270641"/>
          </a:xfrm>
        </p:spPr>
        <p:txBody>
          <a:bodyPr/>
          <a:lstStyle/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altLang="zh-CN" sz="3000" b="1" dirty="0">
                <a:solidFill>
                  <a:srgbClr val="0070C0"/>
                </a:solidFill>
              </a:rPr>
              <a:t>What</a:t>
            </a:r>
            <a:r>
              <a:rPr lang="en-US" altLang="zh-CN" sz="3000" b="1" dirty="0">
                <a:solidFill>
                  <a:srgbClr val="FF0000"/>
                </a:solidFill>
              </a:rPr>
              <a:t> new things </a:t>
            </a:r>
            <a:r>
              <a:rPr lang="en-US" altLang="zh-CN" sz="3000" b="1" dirty="0">
                <a:solidFill>
                  <a:srgbClr val="0070C0"/>
                </a:solidFill>
              </a:rPr>
              <a:t>does</a:t>
            </a:r>
            <a:r>
              <a:rPr lang="en-US" altLang="zh-CN" sz="3000" b="1" dirty="0">
                <a:solidFill>
                  <a:srgbClr val="FF0000"/>
                </a:solidFill>
              </a:rPr>
              <a:t> </a:t>
            </a:r>
            <a:r>
              <a:rPr lang="en-US" altLang="zh-CN" sz="3000" b="1" dirty="0">
                <a:solidFill>
                  <a:srgbClr val="0070C0"/>
                </a:solidFill>
              </a:rPr>
              <a:t>the</a:t>
            </a:r>
            <a:r>
              <a:rPr lang="en-US" altLang="zh-CN" sz="3000" b="1" dirty="0">
                <a:solidFill>
                  <a:srgbClr val="FF0000"/>
                </a:solidFill>
              </a:rPr>
              <a:t> </a:t>
            </a:r>
            <a:r>
              <a:rPr lang="en-US" altLang="zh-CN" sz="3000" b="1" dirty="0">
                <a:solidFill>
                  <a:srgbClr val="0070C0"/>
                </a:solidFill>
              </a:rPr>
              <a:t>author</a:t>
            </a:r>
            <a:r>
              <a:rPr lang="en-US" altLang="zh-CN" sz="3000" b="1" dirty="0">
                <a:solidFill>
                  <a:srgbClr val="FF0000"/>
                </a:solidFill>
              </a:rPr>
              <a:t> discover</a:t>
            </a:r>
            <a:r>
              <a:rPr lang="en-US" altLang="zh-CN" sz="3000" b="1" dirty="0">
                <a:solidFill>
                  <a:srgbClr val="0070C0"/>
                </a:solidFill>
              </a:rPr>
              <a:t>? </a:t>
            </a:r>
            <a:endParaRPr lang="en-US" altLang="zh-CN" sz="3000" b="1" dirty="0">
              <a:solidFill>
                <a:srgbClr val="0070C0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altLang="zh-CN" sz="3000" b="1" dirty="0">
                <a:solidFill>
                  <a:srgbClr val="0070C0"/>
                </a:solidFill>
              </a:rPr>
              <a:t>What does the author do to </a:t>
            </a:r>
            <a:r>
              <a:rPr lang="en-US" altLang="zh-CN" sz="3000" b="1" dirty="0">
                <a:solidFill>
                  <a:srgbClr val="FF0000"/>
                </a:solidFill>
              </a:rPr>
              <a:t>explore</a:t>
            </a:r>
            <a:r>
              <a:rPr lang="en-US" altLang="zh-CN" sz="3000" b="1" dirty="0">
                <a:solidFill>
                  <a:srgbClr val="0070C0"/>
                </a:solidFill>
              </a:rPr>
              <a:t>?</a:t>
            </a:r>
            <a:endParaRPr lang="en-US" altLang="zh-CN" sz="3000" b="1" dirty="0">
              <a:solidFill>
                <a:srgbClr val="0070C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09158" y="2969538"/>
            <a:ext cx="3333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15668" y="2963868"/>
            <a:ext cx="132373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91221" y="3322237"/>
            <a:ext cx="757145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65594" y="5141342"/>
            <a:ext cx="1785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down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66958" y="5121361"/>
            <a:ext cx="2903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immersed in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0176" y="5533048"/>
            <a:ext cx="2634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unique/steep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67152" y="5535819"/>
            <a:ext cx="4003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sticking up into the sky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31400" y="5989790"/>
            <a:ext cx="5302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interesting/beautiful/fascinating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09151" y="4091836"/>
            <a:ext cx="1244323" cy="3247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555627" y="1940645"/>
            <a:ext cx="953523" cy="3247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37029" y="2294411"/>
            <a:ext cx="1676729" cy="3247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537344" y="241352"/>
            <a:ext cx="2885726" cy="41293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words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63171" y="730138"/>
            <a:ext cx="2148345" cy="41690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 phrases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2" grpId="0" animBg="1"/>
      <p:bldP spid="11" grpId="0" animBg="1"/>
      <p:bldP spid="14" grpId="0" animBg="1"/>
      <p:bldP spid="15" grpId="0" animBg="1"/>
      <p:bldP spid="9" grpId="0"/>
      <p:bldP spid="10" grpId="0"/>
      <p:bldP spid="18" grpId="0"/>
      <p:bldP spid="19" grpId="0"/>
      <p:bldP spid="20" grpId="0"/>
      <p:bldP spid="22" grpId="0" animBg="1"/>
      <p:bldP spid="21" grpId="0" animBg="1"/>
      <p:bldP spid="23" grpId="0" animBg="1"/>
      <p:bldP spid="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69896" y="5263486"/>
            <a:ext cx="8205036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pattern: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in the footsteps of Xu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Xiake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enables us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explore/discover _____(what). ________(details)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92529" y="130176"/>
            <a:ext cx="11959771" cy="1270641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sz="3000" b="1" dirty="0">
                <a:solidFill>
                  <a:srgbClr val="0070C0"/>
                </a:solidFill>
              </a:rPr>
              <a:t>Discuss in group of four:</a:t>
            </a:r>
            <a:endParaRPr lang="en-US" altLang="zh-CN" sz="3000" b="1" dirty="0">
              <a:solidFill>
                <a:srgbClr val="0070C0"/>
              </a:solidFill>
            </a:endParaRPr>
          </a:p>
          <a:p>
            <a:pPr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2700" b="1" dirty="0">
                <a:solidFill>
                  <a:srgbClr val="0070C0"/>
                </a:solidFill>
              </a:rPr>
              <a:t>What</a:t>
            </a:r>
            <a:r>
              <a:rPr lang="en-US" altLang="zh-CN" sz="2700" b="1" dirty="0">
                <a:solidFill>
                  <a:srgbClr val="FF0000"/>
                </a:solidFill>
              </a:rPr>
              <a:t> new </a:t>
            </a:r>
            <a:r>
              <a:rPr lang="en-US" altLang="zh-CN" sz="2700" b="1" dirty="0">
                <a:solidFill>
                  <a:srgbClr val="0070C0"/>
                </a:solidFill>
              </a:rPr>
              <a:t>things</a:t>
            </a:r>
            <a:r>
              <a:rPr lang="en-US" altLang="zh-CN" sz="2700" b="1" dirty="0">
                <a:solidFill>
                  <a:srgbClr val="FF000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does</a:t>
            </a:r>
            <a:r>
              <a:rPr lang="en-US" altLang="zh-CN" sz="2700" b="1" dirty="0">
                <a:solidFill>
                  <a:srgbClr val="FF000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the</a:t>
            </a:r>
            <a:r>
              <a:rPr lang="en-US" altLang="zh-CN" sz="2700" b="1" dirty="0">
                <a:solidFill>
                  <a:srgbClr val="FF000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author</a:t>
            </a:r>
            <a:r>
              <a:rPr lang="en-US" altLang="zh-CN" sz="2700" b="1" dirty="0">
                <a:solidFill>
                  <a:srgbClr val="FF0000"/>
                </a:solidFill>
              </a:rPr>
              <a:t> discover</a:t>
            </a:r>
            <a:r>
              <a:rPr lang="en-US" altLang="zh-CN" sz="2700" b="1" dirty="0">
                <a:solidFill>
                  <a:srgbClr val="0070C0"/>
                </a:solidFill>
              </a:rPr>
              <a:t>? What does the author do to </a:t>
            </a:r>
            <a:r>
              <a:rPr lang="en-US" altLang="zh-CN" sz="2700" b="1" dirty="0">
                <a:solidFill>
                  <a:srgbClr val="FF0000"/>
                </a:solidFill>
              </a:rPr>
              <a:t>explore</a:t>
            </a:r>
            <a:r>
              <a:rPr lang="en-US" altLang="zh-CN" sz="2700" b="1" dirty="0">
                <a:solidFill>
                  <a:srgbClr val="0070C0"/>
                </a:solidFill>
              </a:rPr>
              <a:t>?</a:t>
            </a:r>
            <a:endParaRPr lang="en-US" altLang="zh-CN" sz="2700" b="1" dirty="0">
              <a:solidFill>
                <a:srgbClr val="0070C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700" b="1" dirty="0"/>
              <a:t>Find details from para.3-7 and finish the mind map on the worksheet.</a:t>
            </a:r>
            <a:endParaRPr lang="en-US" altLang="zh-CN" sz="27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51617"/>
            <a:ext cx="7769787" cy="36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3212</Words>
  <Application>WPS 演示</Application>
  <PresentationFormat>自定义</PresentationFormat>
  <Paragraphs>108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Cambria Math</vt:lpstr>
      <vt:lpstr>华文行楷</vt:lpstr>
      <vt:lpstr>Times New Roman</vt:lpstr>
      <vt:lpstr>Calibri</vt:lpstr>
      <vt:lpstr>微软雅黑</vt:lpstr>
      <vt:lpstr>Arial Unicode MS</vt:lpstr>
      <vt:lpstr>HelveticaNeue</vt:lpstr>
      <vt:lpstr>Shit Happens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南山有谷堆</cp:lastModifiedBy>
  <cp:revision>134</cp:revision>
  <cp:lastPrinted>2022-02-12T08:37:00Z</cp:lastPrinted>
  <dcterms:created xsi:type="dcterms:W3CDTF">2022-02-12T08:37:00Z</dcterms:created>
  <dcterms:modified xsi:type="dcterms:W3CDTF">2023-10-10T02:37:36Z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2052-11.8.2.8506</vt:lpwstr>
  </property>
</Properties>
</file>