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369" r:id="rId4"/>
    <p:sldId id="3288" r:id="rId5"/>
    <p:sldId id="3289" r:id="rId7"/>
    <p:sldId id="3346" r:id="rId8"/>
    <p:sldId id="3347" r:id="rId9"/>
    <p:sldId id="258" r:id="rId10"/>
    <p:sldId id="3348" r:id="rId11"/>
    <p:sldId id="259" r:id="rId12"/>
    <p:sldId id="264" r:id="rId13"/>
    <p:sldId id="3351" r:id="rId14"/>
    <p:sldId id="3352" r:id="rId15"/>
    <p:sldId id="3353" r:id="rId16"/>
    <p:sldId id="3360" r:id="rId17"/>
    <p:sldId id="3357" r:id="rId18"/>
    <p:sldId id="3358" r:id="rId19"/>
    <p:sldId id="3359" r:id="rId20"/>
    <p:sldId id="270" r:id="rId21"/>
    <p:sldId id="3361" r:id="rId22"/>
    <p:sldId id="3362" r:id="rId23"/>
    <p:sldId id="3363" r:id="rId24"/>
    <p:sldId id="334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6C6"/>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2606F-5B65-4D45-80FC-3A50B708111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2B37E-1D83-40CE-A99F-8EE5EBA3593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AC2B37E-1D83-40CE-A99F-8EE5EBA3593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4225FC1-F9EF-4F15-9E7B-BAC02CD948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BF016-BBB9-4A7D-8A45-6C15ED99895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4225FC1-F9EF-4F15-9E7B-BAC02CD948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BF016-BBB9-4A7D-8A45-6C15ED99895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4225FC1-F9EF-4F15-9E7B-BAC02CD948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BF016-BBB9-4A7D-8A45-6C15ED99895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文本框 37"/>
          <p:cNvSpPr txBox="1"/>
          <p:nvPr userDrawn="1"/>
        </p:nvSpPr>
        <p:spPr>
          <a:xfrm>
            <a:off x="432355" y="261627"/>
            <a:ext cx="3337354" cy="498997"/>
          </a:xfrm>
          <a:prstGeom prst="rect">
            <a:avLst/>
          </a:prstGeom>
          <a:noFill/>
        </p:spPr>
        <p:txBody>
          <a:bodyPr wrap="none" lIns="128539" tIns="64269" rIns="128539" bIns="64269" rtlCol="0">
            <a:spAutoFit/>
          </a:bodyPr>
          <a:lstStyle/>
          <a:p>
            <a:pPr defTabSz="1285240"/>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8" name="文本框 38"/>
          <p:cNvSpPr txBox="1"/>
          <p:nvPr userDrawn="1"/>
        </p:nvSpPr>
        <p:spPr>
          <a:xfrm>
            <a:off x="432354" y="651816"/>
            <a:ext cx="3130887" cy="375886"/>
          </a:xfrm>
          <a:prstGeom prst="rect">
            <a:avLst/>
          </a:prstGeom>
          <a:noFill/>
        </p:spPr>
        <p:txBody>
          <a:bodyPr wrap="none" lIns="128539" tIns="64269" rIns="128539" bIns="64269" rtlCol="0">
            <a:spAutoFit/>
          </a:bodyPr>
          <a:lstStyle/>
          <a:p>
            <a:pPr defTabSz="1285240"/>
            <a:r>
              <a:rPr lang="en-US" altLang="zh-CN" sz="1600" dirty="0">
                <a:solidFill>
                  <a:schemeClr val="tx1">
                    <a:lumMod val="50000"/>
                    <a:lumOff val="50000"/>
                  </a:schemeClr>
                </a:solidFill>
                <a:cs typeface="+mn-ea"/>
                <a:sym typeface="+mn-lt"/>
              </a:rPr>
              <a:t>ADD RELATED TITLE WORDS</a:t>
            </a:r>
            <a:endParaRPr lang="zh-CN" altLang="en-US" sz="1600" dirty="0">
              <a:solidFill>
                <a:schemeClr val="tx1">
                  <a:lumMod val="50000"/>
                  <a:lumOff val="50000"/>
                </a:schemeClr>
              </a:solidFill>
              <a:cs typeface="+mn-ea"/>
              <a:sym typeface="+mn-lt"/>
            </a:endParaRPr>
          </a:p>
        </p:txBody>
      </p:sp>
    </p:spTree>
  </p:cSld>
  <p:clrMapOvr>
    <a:masterClrMapping/>
  </p:clrMapOvr>
  <p:transition spd="med" advClick="0" advTm="5000">
    <p:pull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教学分析</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p:transition spd="med" advClick="0" advTm="5000">
    <p:pull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教学方案</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Tree>
  </p:cSld>
  <p:clrMapOvr>
    <a:masterClrMapping/>
  </p:clrMapOvr>
  <p:transition spd="med" advClick="0" advTm="5000">
    <p:pull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教学内容</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Tree>
  </p:cSld>
  <p:clrMapOvr>
    <a:masterClrMapping/>
  </p:clrMapOvr>
  <p:transition spd="med" advClick="0" advTm="5000">
    <p:pull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教学总结</a:t>
            </a:r>
            <a:endPar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Tree>
  </p:cSld>
  <p:clrMapOvr>
    <a:masterClrMapping/>
  </p:clrMapOvr>
  <p:transition spd="med" advClick="0" advTm="5000">
    <p:pull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203" y="274160"/>
            <a:ext cx="10973597"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203" y="1600604"/>
            <a:ext cx="10973597" cy="4525636"/>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advClick="0" advTm="5000">
    <p:pull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ransition spd="med" advClick="0" advTm="5000">
    <p:pull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spTree>
  </p:cSld>
  <p:clrMapOvr>
    <a:masterClrMapping/>
  </p:clrMapOvr>
  <p:transition spd="med" advClick="0" advTm="5000">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4225FC1-F9EF-4F15-9E7B-BAC02CD948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BF016-BBB9-4A7D-8A45-6C15ED99895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 y="0"/>
            <a:ext cx="12191332" cy="6858000"/>
          </a:xfrm>
          <a:prstGeom prst="rect">
            <a:avLst/>
          </a:prstGeom>
        </p:spPr>
      </p:pic>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grpSp>
      <p:sp>
        <p:nvSpPr>
          <p:cNvPr id="6" name="文本框 12"/>
          <p:cNvSpPr txBox="1">
            <a:spLocks noChangeArrowheads="1"/>
          </p:cNvSpPr>
          <p:nvPr userDrawn="1"/>
        </p:nvSpPr>
        <p:spPr bwMode="auto">
          <a:xfrm>
            <a:off x="-1" y="493728"/>
            <a:ext cx="2394787"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5000">
    <p:pull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5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CC48DD4-A9AD-4113-82BD-DB389D9CB60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EA383-4DC3-49F8-8A34-8517224E5316}" type="slidenum">
              <a:rPr lang="zh-CN" altLang="en-US" smtClean="0"/>
            </a:fld>
            <a:endParaRPr lang="zh-CN" altLang="en-US"/>
          </a:p>
        </p:txBody>
      </p:sp>
    </p:spTree>
  </p:cSld>
  <p:clrMapOvr>
    <a:masterClrMapping/>
  </p:clrMapOvr>
  <p:transition spd="med" advClick="0" advTm="5000">
    <p:pull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ransition spd="med" advClick="0" advTm="5000">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4225FC1-F9EF-4F15-9E7B-BAC02CD948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2BF016-BBB9-4A7D-8A45-6C15ED99895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4225FC1-F9EF-4F15-9E7B-BAC02CD948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2BF016-BBB9-4A7D-8A45-6C15ED99895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4225FC1-F9EF-4F15-9E7B-BAC02CD948E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2BF016-BBB9-4A7D-8A45-6C15ED99895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4225FC1-F9EF-4F15-9E7B-BAC02CD948E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2BF016-BBB9-4A7D-8A45-6C15ED99895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225FC1-F9EF-4F15-9E7B-BAC02CD948E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2BF016-BBB9-4A7D-8A45-6C15ED99895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4225FC1-F9EF-4F15-9E7B-BAC02CD948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2BF016-BBB9-4A7D-8A45-6C15ED99895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4225FC1-F9EF-4F15-9E7B-BAC02CD948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2BF016-BBB9-4A7D-8A45-6C15ED99895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1.jpeg"/><Relationship Id="rId17" Type="http://schemas.openxmlformats.org/officeDocument/2006/relationships/image" Target="../media/image3.jpeg"/><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25FC1-F9EF-4F15-9E7B-BAC02CD948E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BF016-BBB9-4A7D-8A45-6C15ED99895B}"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90" y="365781"/>
            <a:ext cx="10515223" cy="1324635"/>
          </a:xfrm>
          <a:prstGeom prst="rect">
            <a:avLst/>
          </a:prstGeom>
        </p:spPr>
        <p:txBody>
          <a:bodyPr vert="horz" lIns="65032" tIns="32516" rIns="65032" bIns="32516"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90" y="1825891"/>
            <a:ext cx="10515223" cy="4351728"/>
          </a:xfrm>
          <a:prstGeom prst="rect">
            <a:avLst/>
          </a:prstGeom>
        </p:spPr>
        <p:txBody>
          <a:bodyPr vert="horz" lIns="65032" tIns="32516" rIns="65032" bIns="32516"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90" y="6356747"/>
            <a:ext cx="2742448"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038413" y="6356747"/>
            <a:ext cx="4115176"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8"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pic>
        <p:nvPicPr>
          <p:cNvPr id="2050" name="Picture 2" descr="C:\Users\Administrator\Desktop\新建文件夹 (3)\875869dd1e15439本.jpg"/>
          <p:cNvPicPr>
            <a:picLocks noChangeAspect="1" noChangeArrowheads="1"/>
          </p:cNvPicPr>
          <p:nvPr userDrawn="1"/>
        </p:nvPicPr>
        <p:blipFill>
          <a:blip r:embed="rId17" cstate="print"/>
          <a:srcRect/>
          <a:stretch>
            <a:fillRect/>
          </a:stretch>
        </p:blipFill>
        <p:spPr bwMode="auto">
          <a:xfrm>
            <a:off x="2117" y="1"/>
            <a:ext cx="12189883" cy="6862232"/>
          </a:xfrm>
          <a:prstGeom prst="rect">
            <a:avLst/>
          </a:prstGeom>
          <a:noFill/>
        </p:spPr>
      </p:pic>
      <p:pic>
        <p:nvPicPr>
          <p:cNvPr id="5124" name="图片 6" descr="logo横版 png"/>
          <p:cNvPicPr>
            <a:picLocks noChangeAspect="1"/>
          </p:cNvPicPr>
          <p:nvPr userDrawn="1"/>
        </p:nvPicPr>
        <p:blipFill>
          <a:blip r:embed="rId18"/>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med" advClick="0" advTm="5000">
    <p:pull dir="ld"/>
  </p:transition>
  <p:txStyles>
    <p:titleStyle>
      <a:lvl1pPr algn="l" defTabSz="866775" rtl="0" eaLnBrk="1" latinLnBrk="0" hangingPunct="1">
        <a:lnSpc>
          <a:spcPct val="90000"/>
        </a:lnSpc>
        <a:spcBef>
          <a:spcPct val="0"/>
        </a:spcBef>
        <a:buNone/>
        <a:defRPr sz="413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6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65" kern="1200">
          <a:solidFill>
            <a:schemeClr val="tx1"/>
          </a:solidFill>
          <a:latin typeface="+mn-lt"/>
          <a:ea typeface="+mn-ea"/>
          <a:cs typeface="+mn-cs"/>
        </a:defRPr>
      </a:lvl2pPr>
      <a:lvl3pPr marL="1083310" indent="-216535" algn="l" defTabSz="866775" rtl="0" eaLnBrk="1" latinLnBrk="0" hangingPunct="1">
        <a:lnSpc>
          <a:spcPct val="90000"/>
        </a:lnSpc>
        <a:spcBef>
          <a:spcPts val="475"/>
        </a:spcBef>
        <a:buFont typeface="Arial" panose="020B0604020202020204" pitchFamily="34" charset="0"/>
        <a:buChar char="•"/>
        <a:defRPr sz="186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4pPr>
      <a:lvl5pPr marL="195008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6pPr>
      <a:lvl7pPr marL="281686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7pPr>
      <a:lvl8pPr marL="325056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9pPr>
    </p:bodyStyle>
    <p:otherStyle>
      <a:defPPr>
        <a:defRPr lang="zh-CN"/>
      </a:defPPr>
      <a:lvl1pPr marL="0" algn="l" defTabSz="866775" rtl="0" eaLnBrk="1" latinLnBrk="0" hangingPunct="1">
        <a:defRPr sz="1735" kern="1200">
          <a:solidFill>
            <a:schemeClr val="tx1"/>
          </a:solidFill>
          <a:latin typeface="+mn-lt"/>
          <a:ea typeface="+mn-ea"/>
          <a:cs typeface="+mn-cs"/>
        </a:defRPr>
      </a:lvl1pPr>
      <a:lvl2pPr marL="433705" algn="l" defTabSz="866775" rtl="0" eaLnBrk="1" latinLnBrk="0" hangingPunct="1">
        <a:defRPr sz="1735" kern="1200">
          <a:solidFill>
            <a:schemeClr val="tx1"/>
          </a:solidFill>
          <a:latin typeface="+mn-lt"/>
          <a:ea typeface="+mn-ea"/>
          <a:cs typeface="+mn-cs"/>
        </a:defRPr>
      </a:lvl2pPr>
      <a:lvl3pPr marL="866775" algn="l" defTabSz="866775" rtl="0" eaLnBrk="1" latinLnBrk="0" hangingPunct="1">
        <a:defRPr sz="1735" kern="1200">
          <a:solidFill>
            <a:schemeClr val="tx1"/>
          </a:solidFill>
          <a:latin typeface="+mn-lt"/>
          <a:ea typeface="+mn-ea"/>
          <a:cs typeface="+mn-cs"/>
        </a:defRPr>
      </a:lvl3pPr>
      <a:lvl4pPr marL="1300480" algn="l" defTabSz="866775" rtl="0" eaLnBrk="1" latinLnBrk="0" hangingPunct="1">
        <a:defRPr sz="1735" kern="1200">
          <a:solidFill>
            <a:schemeClr val="tx1"/>
          </a:solidFill>
          <a:latin typeface="+mn-lt"/>
          <a:ea typeface="+mn-ea"/>
          <a:cs typeface="+mn-cs"/>
        </a:defRPr>
      </a:lvl4pPr>
      <a:lvl5pPr marL="1733550" algn="l" defTabSz="866775" rtl="0" eaLnBrk="1" latinLnBrk="0" hangingPunct="1">
        <a:defRPr sz="1735" kern="1200">
          <a:solidFill>
            <a:schemeClr val="tx1"/>
          </a:solidFill>
          <a:latin typeface="+mn-lt"/>
          <a:ea typeface="+mn-ea"/>
          <a:cs typeface="+mn-cs"/>
        </a:defRPr>
      </a:lvl5pPr>
      <a:lvl6pPr marL="2167255" algn="l" defTabSz="866775" rtl="0" eaLnBrk="1" latinLnBrk="0" hangingPunct="1">
        <a:defRPr sz="1735" kern="1200">
          <a:solidFill>
            <a:schemeClr val="tx1"/>
          </a:solidFill>
          <a:latin typeface="+mn-lt"/>
          <a:ea typeface="+mn-ea"/>
          <a:cs typeface="+mn-cs"/>
        </a:defRPr>
      </a:lvl6pPr>
      <a:lvl7pPr marL="2600325" algn="l" defTabSz="866775" rtl="0" eaLnBrk="1" latinLnBrk="0" hangingPunct="1">
        <a:defRPr sz="1735" kern="1200">
          <a:solidFill>
            <a:schemeClr val="tx1"/>
          </a:solidFill>
          <a:latin typeface="+mn-lt"/>
          <a:ea typeface="+mn-ea"/>
          <a:cs typeface="+mn-cs"/>
        </a:defRPr>
      </a:lvl7pPr>
      <a:lvl8pPr marL="3034030" algn="l" defTabSz="866775" rtl="0" eaLnBrk="1" latinLnBrk="0" hangingPunct="1">
        <a:defRPr sz="1735" kern="1200">
          <a:solidFill>
            <a:schemeClr val="tx1"/>
          </a:solidFill>
          <a:latin typeface="+mn-lt"/>
          <a:ea typeface="+mn-ea"/>
          <a:cs typeface="+mn-cs"/>
        </a:defRPr>
      </a:lvl8pPr>
      <a:lvl9pPr marL="3467100" algn="l" defTabSz="866775" rtl="0" eaLnBrk="1" latinLnBrk="0" hangingPunct="1">
        <a:defRPr sz="17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microsoft.com/office/2007/relationships/media" Target="file:///E:\&#21315;&#22270;&#32593;\&#12304;&#38899;&#20048;&#32032;&#26448;&#24211;&#12305;\&#32431;&#38899;&#20048;%20-%20&#29233;&#30340;&#21327;&#22863;&#26354;%20-%20concerto%20pour%20unr%20j.mp3" TargetMode="External"/><Relationship Id="rId2" Type="http://schemas.openxmlformats.org/officeDocument/2006/relationships/audio" Target="file:///E:\&#21315;&#22270;&#32593;\&#12304;&#38899;&#20048;&#32032;&#26448;&#24211;&#12305;\&#32431;&#38899;&#20048;%20-%20&#29233;&#30340;&#21327;&#22863;&#26354;%20-%20concerto%20pour%20unr%20j.mp3" TargetMode="Externa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image" Target="../media/image16.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transition spd="med" advClick="0" advTm="5000">
    <p:pull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370736"/>
            <a:ext cx="10959568" cy="456192"/>
          </a:xfrm>
          <a:solidFill>
            <a:schemeClr val="accent2">
              <a:lumMod val="20000"/>
              <a:lumOff val="80000"/>
            </a:schemeClr>
          </a:solidFill>
        </p:spPr>
        <p:txBody>
          <a:bodyPr>
            <a:noAutofit/>
          </a:bodyPr>
          <a:lstStyle/>
          <a:p>
            <a:r>
              <a:rPr lang="zh-CN" altLang="en-US" sz="2400" b="1" dirty="0"/>
              <a:t>续写微技能：环境描写</a:t>
            </a:r>
            <a:r>
              <a:rPr lang="en-US" altLang="zh-CN" sz="2400" b="1" dirty="0"/>
              <a:t>+</a:t>
            </a:r>
            <a:r>
              <a:rPr lang="zh-CN" altLang="en-US" sz="2400" b="1" dirty="0"/>
              <a:t>对比</a:t>
            </a:r>
            <a:endParaRPr lang="zh-CN" altLang="en-US" sz="2400" b="1" dirty="0"/>
          </a:p>
        </p:txBody>
      </p:sp>
      <p:sp>
        <p:nvSpPr>
          <p:cNvPr id="3" name="内容占位符 2"/>
          <p:cNvSpPr>
            <a:spLocks noGrp="1"/>
          </p:cNvSpPr>
          <p:nvPr>
            <p:ph idx="1"/>
          </p:nvPr>
        </p:nvSpPr>
        <p:spPr>
          <a:xfrm>
            <a:off x="202592" y="1106804"/>
            <a:ext cx="10959568" cy="4215333"/>
          </a:xfrm>
          <a:solidFill>
            <a:schemeClr val="accent6">
              <a:lumMod val="20000"/>
              <a:lumOff val="80000"/>
            </a:schemeClr>
          </a:solidFill>
        </p:spPr>
        <p:txBody>
          <a:bodyPr/>
          <a:lstStyle/>
          <a:p>
            <a:pPr marL="0" indent="0">
              <a:buNone/>
            </a:pPr>
            <a:endParaRPr lang="en-US" altLang="zh-CN" dirty="0"/>
          </a:p>
          <a:p>
            <a:r>
              <a:rPr lang="zh-CN" altLang="en-US" dirty="0"/>
              <a:t>阳光照耀着社区的每一个角落。微风轻轻地吹着，绿树摇曳着。当时，整个社区都沉浸在温暖与和谐之中，邻里之间的互动和交流增多了。</a:t>
            </a:r>
            <a:endParaRPr lang="en-US" altLang="zh-CN" dirty="0"/>
          </a:p>
          <a:p>
            <a:r>
              <a:rPr lang="en-US" altLang="zh-CN" dirty="0"/>
              <a:t>The </a:t>
            </a:r>
            <a:r>
              <a:rPr lang="en-US" altLang="zh-CN" dirty="0">
                <a:solidFill>
                  <a:srgbClr val="FF0000"/>
                </a:solidFill>
              </a:rPr>
              <a:t>sunlight shone on every corner of the community</a:t>
            </a:r>
            <a:r>
              <a:rPr lang="en-US" altLang="zh-CN" dirty="0"/>
              <a:t>. The </a:t>
            </a:r>
            <a:r>
              <a:rPr lang="en-US" altLang="zh-CN" dirty="0">
                <a:solidFill>
                  <a:srgbClr val="FF0000"/>
                </a:solidFill>
              </a:rPr>
              <a:t>breeze blew gently and the green trees swayed</a:t>
            </a:r>
            <a:r>
              <a:rPr lang="en-US" altLang="zh-CN" dirty="0"/>
              <a:t>. At that time, the whole community </a:t>
            </a:r>
            <a:r>
              <a:rPr lang="en-US" altLang="zh-CN" dirty="0">
                <a:solidFill>
                  <a:srgbClr val="FF0000"/>
                </a:solidFill>
              </a:rPr>
              <a:t>was immersed in warmth and harmony</a:t>
            </a:r>
            <a:r>
              <a:rPr lang="zh-CN" altLang="en-US" dirty="0">
                <a:solidFill>
                  <a:srgbClr val="FF0000"/>
                </a:solidFill>
              </a:rPr>
              <a:t> </a:t>
            </a:r>
            <a:r>
              <a:rPr lang="en-US" altLang="zh-CN" dirty="0"/>
              <a:t>and interaction and communication among neighbors increased.  </a:t>
            </a:r>
            <a:endParaRPr lang="en-US" altLang="zh-CN" dirty="0"/>
          </a:p>
        </p:txBody>
      </p:sp>
      <p:sp>
        <p:nvSpPr>
          <p:cNvPr id="6" name="文本框 5"/>
          <p:cNvSpPr txBox="1"/>
          <p:nvPr/>
        </p:nvSpPr>
        <p:spPr>
          <a:xfrm>
            <a:off x="7063330" y="436611"/>
            <a:ext cx="2387296" cy="584775"/>
          </a:xfrm>
          <a:prstGeom prst="rect">
            <a:avLst/>
          </a:prstGeom>
          <a:solidFill>
            <a:srgbClr val="F6C3FF"/>
          </a:solidFill>
        </p:spPr>
        <p:txBody>
          <a:bodyPr wrap="square">
            <a:spAutoFit/>
          </a:bodyPr>
          <a:lstStyle/>
          <a:p>
            <a:r>
              <a:rPr lang="zh-CN" altLang="en-US" sz="3200" dirty="0"/>
              <a:t>衔接方法</a:t>
            </a:r>
            <a:r>
              <a:rPr lang="en-US" altLang="zh-CN" sz="3200" dirty="0"/>
              <a:t>2</a:t>
            </a:r>
            <a:endParaRPr lang="zh-CN" altLang="en-US" sz="3200" dirty="0"/>
          </a:p>
        </p:txBody>
      </p:sp>
      <p:pic>
        <p:nvPicPr>
          <p:cNvPr id="7" name="图片 6"/>
          <p:cNvPicPr>
            <a:picLocks noChangeAspect="1"/>
          </p:cNvPicPr>
          <p:nvPr/>
        </p:nvPicPr>
        <p:blipFill>
          <a:blip r:embed="rId1"/>
          <a:stretch>
            <a:fillRect/>
          </a:stretch>
        </p:blipFill>
        <p:spPr>
          <a:xfrm>
            <a:off x="10670354" y="5467716"/>
            <a:ext cx="1277075" cy="1176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365126"/>
            <a:ext cx="10959568" cy="456192"/>
          </a:xfrm>
          <a:solidFill>
            <a:schemeClr val="accent2">
              <a:lumMod val="20000"/>
              <a:lumOff val="80000"/>
            </a:schemeClr>
          </a:solidFill>
        </p:spPr>
        <p:txBody>
          <a:bodyPr>
            <a:noAutofit/>
          </a:bodyPr>
          <a:lstStyle/>
          <a:p>
            <a:r>
              <a:rPr lang="zh-CN" altLang="en-US" sz="2400" b="1" dirty="0"/>
              <a:t>续写微技能：时间过渡</a:t>
            </a:r>
            <a:r>
              <a:rPr lang="en-US" altLang="zh-CN" sz="2400" b="1" dirty="0"/>
              <a:t>+</a:t>
            </a:r>
            <a:r>
              <a:rPr lang="zh-CN" altLang="en-US" sz="2400" b="1" dirty="0"/>
              <a:t>眼神</a:t>
            </a:r>
            <a:endParaRPr lang="zh-CN" altLang="en-US" sz="2400" b="1" dirty="0"/>
          </a:p>
        </p:txBody>
      </p:sp>
      <p:sp>
        <p:nvSpPr>
          <p:cNvPr id="3" name="内容占位符 2"/>
          <p:cNvSpPr>
            <a:spLocks noGrp="1"/>
          </p:cNvSpPr>
          <p:nvPr>
            <p:ph idx="1"/>
          </p:nvPr>
        </p:nvSpPr>
        <p:spPr>
          <a:xfrm>
            <a:off x="315694" y="1011077"/>
            <a:ext cx="10959568" cy="3199543"/>
          </a:xfrm>
          <a:solidFill>
            <a:schemeClr val="accent6">
              <a:lumMod val="20000"/>
              <a:lumOff val="80000"/>
            </a:schemeClr>
          </a:solidFill>
        </p:spPr>
        <p:txBody>
          <a:bodyPr/>
          <a:lstStyle/>
          <a:p>
            <a:pPr marL="0" indent="0">
              <a:buNone/>
            </a:pPr>
            <a:endParaRPr lang="en-US" altLang="zh-CN" dirty="0"/>
          </a:p>
          <a:p>
            <a:r>
              <a:rPr lang="zh-CN" altLang="en-US" dirty="0"/>
              <a:t>在社区义卖会上，邻居们给了我难以置信的支持，他们的眼睛里闪烁着善良和慷慨的光芒</a:t>
            </a:r>
            <a:endParaRPr lang="en-US" altLang="zh-CN" dirty="0"/>
          </a:p>
          <a:p>
            <a:r>
              <a:rPr lang="en-US" altLang="zh-CN" u="sng" dirty="0"/>
              <a:t>During the community bazaar</a:t>
            </a:r>
            <a:r>
              <a:rPr lang="en-US" altLang="zh-CN" dirty="0"/>
              <a:t>, My neighbors showed incredible support</a:t>
            </a:r>
            <a:r>
              <a:rPr lang="zh-CN" altLang="en-US" dirty="0"/>
              <a:t>，</a:t>
            </a:r>
            <a:r>
              <a:rPr lang="en-US" altLang="zh-CN" dirty="0"/>
              <a:t>whose </a:t>
            </a:r>
            <a:r>
              <a:rPr lang="en-US" altLang="zh-CN" dirty="0">
                <a:solidFill>
                  <a:srgbClr val="FF0000"/>
                </a:solidFill>
              </a:rPr>
              <a:t>eyes sparkled with kindness and generosity</a:t>
            </a:r>
            <a:r>
              <a:rPr lang="en-US" altLang="zh-CN" dirty="0"/>
              <a:t>. </a:t>
            </a:r>
            <a:endParaRPr lang="en-US" altLang="zh-CN" dirty="0"/>
          </a:p>
        </p:txBody>
      </p:sp>
      <p:pic>
        <p:nvPicPr>
          <p:cNvPr id="6" name="图片 5"/>
          <p:cNvPicPr>
            <a:picLocks noChangeAspect="1"/>
          </p:cNvPicPr>
          <p:nvPr/>
        </p:nvPicPr>
        <p:blipFill>
          <a:blip r:embed="rId1"/>
          <a:stretch>
            <a:fillRect/>
          </a:stretch>
        </p:blipFill>
        <p:spPr>
          <a:xfrm>
            <a:off x="10584043" y="5253631"/>
            <a:ext cx="1393224" cy="1278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370736"/>
            <a:ext cx="10959568" cy="456192"/>
          </a:xfrm>
          <a:solidFill>
            <a:schemeClr val="accent2">
              <a:lumMod val="20000"/>
              <a:lumOff val="80000"/>
            </a:schemeClr>
          </a:solidFill>
        </p:spPr>
        <p:txBody>
          <a:bodyPr>
            <a:noAutofit/>
          </a:bodyPr>
          <a:lstStyle/>
          <a:p>
            <a:r>
              <a:rPr lang="zh-CN" altLang="en-US" sz="2400" b="1" dirty="0"/>
              <a:t>续写微技能：</a:t>
            </a:r>
            <a:r>
              <a:rPr lang="en-US" altLang="zh-CN" sz="2400" b="1" dirty="0"/>
              <a:t>  </a:t>
            </a:r>
            <a:r>
              <a:rPr lang="zh-CN" altLang="en-US" sz="2400" b="1" dirty="0"/>
              <a:t>情感描写（无灵主语）</a:t>
            </a:r>
            <a:r>
              <a:rPr lang="en-US" altLang="zh-CN" sz="2400" b="1" dirty="0"/>
              <a:t>+</a:t>
            </a:r>
            <a:r>
              <a:rPr lang="zh-CN" altLang="en-US" sz="2400" b="1" dirty="0"/>
              <a:t>前文取材</a:t>
            </a:r>
            <a:endParaRPr lang="zh-CN" altLang="en-US" sz="2400" b="1" dirty="0"/>
          </a:p>
        </p:txBody>
      </p:sp>
      <p:sp>
        <p:nvSpPr>
          <p:cNvPr id="3" name="内容占位符 2"/>
          <p:cNvSpPr>
            <a:spLocks noGrp="1"/>
          </p:cNvSpPr>
          <p:nvPr>
            <p:ph idx="1"/>
          </p:nvPr>
        </p:nvSpPr>
        <p:spPr>
          <a:xfrm>
            <a:off x="394232" y="1005467"/>
            <a:ext cx="10959568" cy="5185251"/>
          </a:xfrm>
          <a:solidFill>
            <a:schemeClr val="accent6">
              <a:lumMod val="20000"/>
              <a:lumOff val="80000"/>
            </a:schemeClr>
          </a:solidFill>
        </p:spPr>
        <p:txBody>
          <a:bodyPr/>
          <a:lstStyle/>
          <a:p>
            <a:pPr marL="0" indent="0">
              <a:buNone/>
            </a:pPr>
            <a:endParaRPr lang="en-US" altLang="zh-CN" dirty="0"/>
          </a:p>
          <a:p>
            <a:r>
              <a:rPr lang="zh-CN" altLang="en-US" dirty="0"/>
              <a:t>当我看着这一幕展开时，心中充满了感激之情。</a:t>
            </a:r>
            <a:r>
              <a:rPr lang="en-US" altLang="zh-CN" dirty="0"/>
              <a:t>Maddy</a:t>
            </a:r>
            <a:r>
              <a:rPr lang="zh-CN" altLang="en-US" dirty="0"/>
              <a:t>是对的</a:t>
            </a:r>
            <a:r>
              <a:rPr lang="en-US" altLang="zh-CN" dirty="0"/>
              <a:t>! “</a:t>
            </a:r>
            <a:r>
              <a:rPr lang="zh-CN" altLang="en-US" dirty="0"/>
              <a:t>人们喜欢支持公益事业。”</a:t>
            </a:r>
            <a:endParaRPr lang="en-US" altLang="zh-CN" dirty="0"/>
          </a:p>
          <a:p>
            <a:r>
              <a:rPr lang="en-US" altLang="zh-CN" dirty="0"/>
              <a:t>As I watched the scene unfold, </a:t>
            </a:r>
            <a:r>
              <a:rPr lang="en-US" altLang="zh-CN" dirty="0">
                <a:solidFill>
                  <a:srgbClr val="FF0000"/>
                </a:solidFill>
              </a:rPr>
              <a:t>my heart swelled with gratitude</a:t>
            </a:r>
            <a:r>
              <a:rPr lang="en-US" altLang="zh-CN" dirty="0"/>
              <a:t>. Maddy was right! </a:t>
            </a:r>
            <a:r>
              <a:rPr lang="en-US" altLang="zh-CN" u="sng" dirty="0"/>
              <a:t>“People love supporting good causes.” </a:t>
            </a:r>
            <a:endParaRPr lang="en-US" altLang="zh-CN" u="sng" dirty="0"/>
          </a:p>
        </p:txBody>
      </p:sp>
      <p:pic>
        <p:nvPicPr>
          <p:cNvPr id="4" name="图片 3"/>
          <p:cNvPicPr>
            <a:picLocks noChangeAspect="1"/>
          </p:cNvPicPr>
          <p:nvPr/>
        </p:nvPicPr>
        <p:blipFill>
          <a:blip r:embed="rId1"/>
          <a:stretch>
            <a:fillRect/>
          </a:stretch>
        </p:blipFill>
        <p:spPr>
          <a:xfrm>
            <a:off x="10325851" y="5285669"/>
            <a:ext cx="1396105" cy="12802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5904" y="1160052"/>
            <a:ext cx="11273244" cy="5341725"/>
          </a:xfrm>
          <a:solidFill>
            <a:schemeClr val="accent5">
              <a:lumMod val="20000"/>
              <a:lumOff val="80000"/>
            </a:schemeClr>
          </a:solidFill>
        </p:spPr>
        <p:txBody>
          <a:bodyPr>
            <a:normAutofit/>
          </a:bodyPr>
          <a:lstStyle/>
          <a:p>
            <a:r>
              <a:rPr lang="zh-CN" altLang="en-US" dirty="0"/>
              <a:t>前文回应点：</a:t>
            </a:r>
            <a:endParaRPr lang="en-US" altLang="zh-CN" dirty="0"/>
          </a:p>
          <a:p>
            <a:r>
              <a:rPr lang="en-US" altLang="zh-CN" dirty="0"/>
              <a:t>...-l could open a special salon, a place where people with physical disabilities or psychological problems would feel more comfortable. It wouldn‘t just be easy to enter for people in wheelchairs, it would also have floors with different textures(</a:t>
            </a:r>
            <a:r>
              <a:rPr lang="zh-CN" altLang="en-US" dirty="0"/>
              <a:t>纹理</a:t>
            </a:r>
            <a:r>
              <a:rPr lang="en-US" altLang="zh-CN" dirty="0"/>
              <a:t>) to help those who can’t see well. To make the place even more comfortable, it would have calm music instead of loud pop songs. Toys and blankets would be on hand to help people stay calm, Hairstylists would use quiet hair dryers and soft voices. They would also learn how to help customers who don‘t like others touching their hair. Most importantly, they would treat every customer with the same level of respect.</a:t>
            </a:r>
            <a:endParaRPr lang="en-US" altLang="zh-CN" dirty="0"/>
          </a:p>
          <a:p>
            <a:endParaRPr lang="zh-CN" altLang="en-US" dirty="0"/>
          </a:p>
        </p:txBody>
      </p:sp>
      <p:sp>
        <p:nvSpPr>
          <p:cNvPr id="4" name="矩形: 圆角 3"/>
          <p:cNvSpPr/>
          <p:nvPr/>
        </p:nvSpPr>
        <p:spPr>
          <a:xfrm>
            <a:off x="493398" y="454090"/>
            <a:ext cx="1357304" cy="427457"/>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9700774" y="810366"/>
            <a:ext cx="1928374" cy="584775"/>
          </a:xfrm>
          <a:prstGeom prst="rect">
            <a:avLst/>
          </a:prstGeom>
          <a:solidFill>
            <a:srgbClr val="F6C3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（创新点）</a:t>
            </a:r>
            <a:endParaRPr kumimoji="0" lang="zh-CN" altLang="en-US" sz="3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0" name="标题 1"/>
          <p:cNvSpPr>
            <a:spLocks noGrp="1"/>
          </p:cNvSpPr>
          <p:nvPr>
            <p:ph type="title"/>
          </p:nvPr>
        </p:nvSpPr>
        <p:spPr>
          <a:xfrm>
            <a:off x="493398" y="574923"/>
            <a:ext cx="11205204" cy="349686"/>
          </a:xfrm>
        </p:spPr>
        <p:txBody>
          <a:bodyPr>
            <a:normAutofit fontScale="90000"/>
          </a:bodyPr>
          <a:lstStyle/>
          <a:p>
            <a:r>
              <a:rPr lang="en-US" altLang="zh-CN" sz="3100" b="1" dirty="0">
                <a:solidFill>
                  <a:srgbClr val="C00000"/>
                </a:solidFill>
              </a:rPr>
              <a:t>Paragraph 2: Even after the end of the community bazaar, our neighbors' support didn't stop there.</a:t>
            </a:r>
            <a:br>
              <a:rPr lang="en-US" altLang="zh-CN" dirty="0"/>
            </a:br>
            <a:endParaRPr lang="zh-CN" altLang="en-US" dirty="0"/>
          </a:p>
        </p:txBody>
      </p:sp>
      <p:sp>
        <p:nvSpPr>
          <p:cNvPr id="11" name="椭圆 10"/>
          <p:cNvSpPr/>
          <p:nvPr/>
        </p:nvSpPr>
        <p:spPr>
          <a:xfrm>
            <a:off x="1429091" y="2825333"/>
            <a:ext cx="991057" cy="4818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084864" y="3307171"/>
            <a:ext cx="991057" cy="4818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62852" y="3640262"/>
            <a:ext cx="991057" cy="4818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00471" y="3589995"/>
            <a:ext cx="3121919" cy="4818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850880" y="4001642"/>
            <a:ext cx="2749589" cy="4818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a:off x="1510464" y="880105"/>
            <a:ext cx="203808" cy="193045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1714272" y="880105"/>
            <a:ext cx="4826197" cy="282886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1915290" y="810366"/>
            <a:ext cx="7716030" cy="313195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890217" y="880105"/>
            <a:ext cx="444067" cy="270557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370736"/>
            <a:ext cx="10959568" cy="456192"/>
          </a:xfrm>
          <a:solidFill>
            <a:schemeClr val="accent2">
              <a:lumMod val="20000"/>
              <a:lumOff val="80000"/>
            </a:schemeClr>
          </a:solidFill>
        </p:spPr>
        <p:txBody>
          <a:bodyPr>
            <a:noAutofit/>
          </a:bodyPr>
          <a:lstStyle/>
          <a:p>
            <a:r>
              <a:rPr lang="zh-CN" altLang="en-US" sz="2400" b="1" dirty="0"/>
              <a:t>续写微技能：</a:t>
            </a:r>
            <a:r>
              <a:rPr lang="en-US" altLang="zh-CN" sz="2400" b="1" dirty="0"/>
              <a:t>  </a:t>
            </a:r>
            <a:r>
              <a:rPr lang="zh-CN" altLang="en-US" sz="2400" b="1" dirty="0"/>
              <a:t>比喻</a:t>
            </a:r>
            <a:r>
              <a:rPr lang="en-US" altLang="zh-CN" sz="2400" b="1" dirty="0"/>
              <a:t>+</a:t>
            </a:r>
            <a:r>
              <a:rPr lang="zh-CN" altLang="en-US" sz="2400" b="1" dirty="0"/>
              <a:t>前文取材（</a:t>
            </a:r>
            <a:r>
              <a:rPr lang="en-US" altLang="zh-CN" sz="2400" b="1" dirty="0"/>
              <a:t>support</a:t>
            </a:r>
            <a:r>
              <a:rPr lang="zh-CN" altLang="en-US" sz="2400" b="1" dirty="0"/>
              <a:t>）</a:t>
            </a:r>
            <a:endParaRPr lang="zh-CN" altLang="en-US" sz="2400" b="1" dirty="0"/>
          </a:p>
        </p:txBody>
      </p:sp>
      <p:sp>
        <p:nvSpPr>
          <p:cNvPr id="3" name="内容占位符 2"/>
          <p:cNvSpPr>
            <a:spLocks noGrp="1"/>
          </p:cNvSpPr>
          <p:nvPr>
            <p:ph idx="1"/>
          </p:nvPr>
        </p:nvSpPr>
        <p:spPr>
          <a:xfrm>
            <a:off x="394232" y="1005467"/>
            <a:ext cx="10959568" cy="5185251"/>
          </a:xfrm>
          <a:solidFill>
            <a:schemeClr val="accent6">
              <a:lumMod val="20000"/>
              <a:lumOff val="80000"/>
            </a:schemeClr>
          </a:solidFill>
        </p:spPr>
        <p:txBody>
          <a:bodyPr/>
          <a:lstStyle/>
          <a:p>
            <a:pPr marL="0" indent="0">
              <a:buNone/>
            </a:pPr>
            <a:endParaRPr lang="en-US" altLang="zh-CN" dirty="0"/>
          </a:p>
          <a:p>
            <a:r>
              <a:rPr lang="zh-CN" altLang="en-US" dirty="0"/>
              <a:t>很不可思议有一些人的想法和我一致</a:t>
            </a:r>
            <a:r>
              <a:rPr lang="en-US" altLang="zh-CN" dirty="0"/>
              <a:t>,</a:t>
            </a:r>
            <a:r>
              <a:rPr lang="zh-CN" altLang="en-US" dirty="0"/>
              <a:t>他们带来了他们的支持</a:t>
            </a:r>
            <a:r>
              <a:rPr lang="en-US" altLang="zh-CN" dirty="0"/>
              <a:t>,</a:t>
            </a:r>
            <a:r>
              <a:rPr lang="zh-CN" altLang="en-US" dirty="0"/>
              <a:t>像暖流流入我的心。例如，有人给我买了一个静音吹风机。一些邻居甚至带来了玩具和毯子来帮助特殊顾客保持冷静。</a:t>
            </a:r>
            <a:endParaRPr lang="en-US" altLang="zh-CN" dirty="0"/>
          </a:p>
          <a:p>
            <a:r>
              <a:rPr lang="en-US" altLang="zh-CN" dirty="0"/>
              <a:t>It was truly amazing how some people's ideas coincided with mine and they brought their support, like a warm current flowing into my heart. For instance, somebody bought a quiet </a:t>
            </a:r>
            <a:r>
              <a:rPr lang="en-US" altLang="zh-CN" u="sng" dirty="0"/>
              <a:t>hair dryer </a:t>
            </a:r>
            <a:r>
              <a:rPr lang="en-US" altLang="zh-CN" dirty="0"/>
              <a:t>for me. some neighbors even brought </a:t>
            </a:r>
            <a:r>
              <a:rPr lang="en-US" altLang="zh-CN" u="sng" dirty="0"/>
              <a:t>toys and blankets </a:t>
            </a:r>
            <a:r>
              <a:rPr lang="en-US" altLang="zh-CN" dirty="0"/>
              <a:t>to help special customers stay calm. </a:t>
            </a:r>
            <a:endParaRPr lang="en-US" altLang="zh-CN" u="sng" dirty="0"/>
          </a:p>
        </p:txBody>
      </p:sp>
      <p:pic>
        <p:nvPicPr>
          <p:cNvPr id="4" name="图片 3"/>
          <p:cNvPicPr>
            <a:picLocks noChangeAspect="1"/>
          </p:cNvPicPr>
          <p:nvPr/>
        </p:nvPicPr>
        <p:blipFill>
          <a:blip r:embed="rId1"/>
          <a:stretch>
            <a:fillRect/>
          </a:stretch>
        </p:blipFill>
        <p:spPr>
          <a:xfrm>
            <a:off x="10325851" y="5285669"/>
            <a:ext cx="1396105" cy="12802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370736"/>
            <a:ext cx="10959568" cy="456192"/>
          </a:xfrm>
          <a:solidFill>
            <a:schemeClr val="accent2">
              <a:lumMod val="20000"/>
              <a:lumOff val="80000"/>
            </a:schemeClr>
          </a:solidFill>
        </p:spPr>
        <p:txBody>
          <a:bodyPr>
            <a:noAutofit/>
          </a:bodyPr>
          <a:lstStyle/>
          <a:p>
            <a:r>
              <a:rPr lang="zh-CN" altLang="en-US" sz="2400" b="1" dirty="0"/>
              <a:t>续写微技能：</a:t>
            </a:r>
            <a:r>
              <a:rPr lang="en-US" altLang="zh-CN" sz="2400" b="1" dirty="0"/>
              <a:t>  </a:t>
            </a:r>
            <a:r>
              <a:rPr lang="zh-CN" altLang="en-US" sz="2400" b="1" dirty="0"/>
              <a:t>前文取材</a:t>
            </a:r>
            <a:r>
              <a:rPr lang="en-US" altLang="zh-CN" sz="2400" b="1" dirty="0"/>
              <a:t>, </a:t>
            </a:r>
            <a:r>
              <a:rPr lang="zh-CN" altLang="en-US" sz="2400" b="1" dirty="0"/>
              <a:t>加强协同性</a:t>
            </a:r>
            <a:endParaRPr lang="zh-CN" altLang="en-US" sz="2400" b="1" dirty="0"/>
          </a:p>
        </p:txBody>
      </p:sp>
      <p:sp>
        <p:nvSpPr>
          <p:cNvPr id="3" name="内容占位符 2"/>
          <p:cNvSpPr>
            <a:spLocks noGrp="1"/>
          </p:cNvSpPr>
          <p:nvPr>
            <p:ph idx="1"/>
          </p:nvPr>
        </p:nvSpPr>
        <p:spPr>
          <a:xfrm>
            <a:off x="394232" y="1021894"/>
            <a:ext cx="10959568" cy="5185251"/>
          </a:xfrm>
          <a:solidFill>
            <a:schemeClr val="accent6">
              <a:lumMod val="20000"/>
              <a:lumOff val="80000"/>
            </a:schemeClr>
          </a:solidFill>
        </p:spPr>
        <p:txBody>
          <a:bodyPr/>
          <a:lstStyle/>
          <a:p>
            <a:pPr marL="0" indent="0">
              <a:buNone/>
            </a:pPr>
            <a:endParaRPr lang="en-US" altLang="zh-CN" dirty="0"/>
          </a:p>
          <a:p>
            <a:r>
              <a:rPr lang="en-US" altLang="zh-CN" dirty="0"/>
              <a:t>Maddy</a:t>
            </a:r>
            <a:r>
              <a:rPr lang="zh-CN" altLang="en-US" dirty="0"/>
              <a:t>带来了许多舒缓的音乐唱片，让我的顾客可以在一个安静舒适的环境中理发。</a:t>
            </a:r>
            <a:r>
              <a:rPr lang="en-US" altLang="zh-CN" dirty="0"/>
              <a:t>Maddy</a:t>
            </a:r>
            <a:r>
              <a:rPr lang="zh-CN" altLang="en-US" dirty="0"/>
              <a:t>的女儿也成为了我特别沙龙的常客。</a:t>
            </a:r>
            <a:endParaRPr lang="en-US" altLang="zh-CN" dirty="0"/>
          </a:p>
          <a:p>
            <a:r>
              <a:rPr lang="en-US" altLang="zh-CN" dirty="0"/>
              <a:t>Maddy brought many soothing </a:t>
            </a:r>
            <a:r>
              <a:rPr lang="en-US" altLang="zh-CN" u="sng" dirty="0"/>
              <a:t>music records</a:t>
            </a:r>
            <a:r>
              <a:rPr lang="en-US" altLang="zh-CN" dirty="0"/>
              <a:t>, allowing my customers to get a haircut </a:t>
            </a:r>
            <a:r>
              <a:rPr lang="en-US" altLang="zh-CN" u="sng" dirty="0"/>
              <a:t>in a quiet and cozy environment</a:t>
            </a:r>
            <a:r>
              <a:rPr lang="en-US" altLang="zh-CN" dirty="0"/>
              <a:t>. Maddy's daughter also become a regular visitor to my special salon.</a:t>
            </a:r>
            <a:endParaRPr lang="en-US" altLang="zh-CN" dirty="0"/>
          </a:p>
        </p:txBody>
      </p:sp>
      <p:pic>
        <p:nvPicPr>
          <p:cNvPr id="4" name="图片 3"/>
          <p:cNvPicPr>
            <a:picLocks noChangeAspect="1"/>
          </p:cNvPicPr>
          <p:nvPr/>
        </p:nvPicPr>
        <p:blipFill>
          <a:blip r:embed="rId1"/>
          <a:stretch>
            <a:fillRect/>
          </a:stretch>
        </p:blipFill>
        <p:spPr>
          <a:xfrm>
            <a:off x="10325851" y="5285669"/>
            <a:ext cx="1396105" cy="12802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370736"/>
            <a:ext cx="10959568" cy="456192"/>
          </a:xfrm>
          <a:solidFill>
            <a:schemeClr val="accent2">
              <a:lumMod val="20000"/>
              <a:lumOff val="80000"/>
            </a:schemeClr>
          </a:solidFill>
        </p:spPr>
        <p:txBody>
          <a:bodyPr>
            <a:noAutofit/>
          </a:bodyPr>
          <a:lstStyle/>
          <a:p>
            <a:r>
              <a:rPr lang="zh-CN" altLang="en-US" sz="2400" b="1" dirty="0"/>
              <a:t>续写微技能：主题提升</a:t>
            </a:r>
            <a:endParaRPr lang="zh-CN" altLang="en-US" sz="2400" b="1" dirty="0"/>
          </a:p>
        </p:txBody>
      </p:sp>
      <p:sp>
        <p:nvSpPr>
          <p:cNvPr id="3" name="内容占位符 2"/>
          <p:cNvSpPr>
            <a:spLocks noGrp="1"/>
          </p:cNvSpPr>
          <p:nvPr>
            <p:ph idx="1"/>
          </p:nvPr>
        </p:nvSpPr>
        <p:spPr>
          <a:xfrm>
            <a:off x="394232" y="1005467"/>
            <a:ext cx="10959568" cy="5185251"/>
          </a:xfrm>
          <a:solidFill>
            <a:schemeClr val="accent6">
              <a:lumMod val="20000"/>
              <a:lumOff val="80000"/>
            </a:schemeClr>
          </a:solidFill>
        </p:spPr>
        <p:txBody>
          <a:bodyPr/>
          <a:lstStyle/>
          <a:p>
            <a:pPr marL="0" indent="0">
              <a:buNone/>
            </a:pPr>
            <a:endParaRPr lang="en-US" altLang="zh-CN" dirty="0"/>
          </a:p>
          <a:p>
            <a:r>
              <a:rPr lang="zh-CN" altLang="en-US" dirty="0"/>
              <a:t>这就是这样一段旅程，一段真正神奇的旅程。它始于我想要帮助别人并给予他们爱的愿望。最后，我从很多人那里得到了更多的帮助和爱。这就是爱的奇迹。</a:t>
            </a:r>
            <a:endParaRPr lang="en-US" altLang="zh-CN" dirty="0"/>
          </a:p>
          <a:p>
            <a:r>
              <a:rPr lang="en-US" altLang="zh-CN" dirty="0"/>
              <a:t>This was such a journey, </a:t>
            </a:r>
            <a:r>
              <a:rPr lang="en-US" altLang="zh-CN" dirty="0">
                <a:solidFill>
                  <a:srgbClr val="FF0000"/>
                </a:solidFill>
              </a:rPr>
              <a:t>a truly magical journey</a:t>
            </a:r>
            <a:r>
              <a:rPr lang="en-US" altLang="zh-CN" dirty="0"/>
              <a:t>. It began with my desire to help others and give love to them. In the end, I received more help and love from many people. This was </a:t>
            </a:r>
            <a:r>
              <a:rPr lang="en-US" altLang="zh-CN" dirty="0">
                <a:solidFill>
                  <a:srgbClr val="FF0000"/>
                </a:solidFill>
              </a:rPr>
              <a:t>the miracle of love</a:t>
            </a:r>
            <a:r>
              <a:rPr lang="en-US" altLang="zh-CN" dirty="0"/>
              <a:t>.</a:t>
            </a:r>
            <a:endParaRPr lang="en-US" altLang="zh-CN" dirty="0"/>
          </a:p>
          <a:p>
            <a:endParaRPr lang="en-US" altLang="zh-CN" dirty="0"/>
          </a:p>
        </p:txBody>
      </p:sp>
      <p:pic>
        <p:nvPicPr>
          <p:cNvPr id="4" name="图片 3"/>
          <p:cNvPicPr>
            <a:picLocks noChangeAspect="1"/>
          </p:cNvPicPr>
          <p:nvPr/>
        </p:nvPicPr>
        <p:blipFill>
          <a:blip r:embed="rId1"/>
          <a:stretch>
            <a:fillRect/>
          </a:stretch>
        </p:blipFill>
        <p:spPr>
          <a:xfrm>
            <a:off x="10325851" y="5285669"/>
            <a:ext cx="1396105" cy="12802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5366" y="1072617"/>
            <a:ext cx="11685247" cy="5591844"/>
          </a:xfrm>
          <a:solidFill>
            <a:schemeClr val="bg1"/>
          </a:solidFill>
        </p:spPr>
        <p:txBody>
          <a:bodyPr>
            <a:normAutofit fontScale="85000" lnSpcReduction="20000"/>
          </a:bodyPr>
          <a:lstStyle/>
          <a:p>
            <a:r>
              <a:rPr lang="en-US" altLang="zh-CN" dirty="0"/>
              <a:t>P1</a:t>
            </a:r>
            <a:r>
              <a:rPr lang="zh-CN" altLang="en-US" dirty="0"/>
              <a:t>：</a:t>
            </a:r>
            <a:r>
              <a:rPr lang="en-US" altLang="zh-CN" dirty="0"/>
              <a:t>The community witnessed a series of heartwarming changes. The community </a:t>
            </a:r>
            <a:r>
              <a:rPr lang="en-US" altLang="zh-CN" dirty="0">
                <a:highlight>
                  <a:srgbClr val="FFFF00"/>
                </a:highlight>
              </a:rPr>
              <a:t>witnessed</a:t>
            </a:r>
            <a:r>
              <a:rPr lang="en-US" altLang="zh-CN" dirty="0"/>
              <a:t> residents responding actively and donating items for the charity sale. The community </a:t>
            </a:r>
            <a:r>
              <a:rPr lang="en-US" altLang="zh-CN" dirty="0">
                <a:highlight>
                  <a:srgbClr val="FFFF00"/>
                </a:highlight>
              </a:rPr>
              <a:t>witnessed </a:t>
            </a:r>
            <a:r>
              <a:rPr lang="en-US" altLang="zh-CN" dirty="0"/>
              <a:t>more volunteers joining in the preparation and on-site work of the charity sale. </a:t>
            </a:r>
            <a:r>
              <a:rPr lang="en-US" altLang="zh-CN" dirty="0">
                <a:highlight>
                  <a:srgbClr val="C0C0C0"/>
                </a:highlight>
              </a:rPr>
              <a:t>The sunlight shone on every corner of the community. At that time, the whole community was immersed in warmth and harmony and interaction and communication among neighbors increased.</a:t>
            </a:r>
            <a:r>
              <a:rPr lang="en-US" altLang="zh-CN" dirty="0"/>
              <a:t> During the community bazaar, My neighbors showed incredible support</a:t>
            </a:r>
            <a:r>
              <a:rPr lang="zh-CN" altLang="en-US" dirty="0"/>
              <a:t>，</a:t>
            </a:r>
            <a:r>
              <a:rPr lang="en-US" altLang="zh-CN" dirty="0"/>
              <a:t>whose eyes sparkled with kindness and generosity. As I watched the scene unfold, my heart swelled with gratitude. </a:t>
            </a:r>
            <a:r>
              <a:rPr lang="en-US" altLang="zh-CN" dirty="0">
                <a:highlight>
                  <a:srgbClr val="00FFFF"/>
                </a:highlight>
              </a:rPr>
              <a:t>Maddy was right! “People love supporting good causes.” </a:t>
            </a:r>
            <a:endParaRPr lang="en-US" altLang="zh-CN" dirty="0">
              <a:highlight>
                <a:srgbClr val="00FFFF"/>
              </a:highlight>
            </a:endParaRPr>
          </a:p>
          <a:p>
            <a:r>
              <a:rPr lang="en-US" altLang="zh-CN" dirty="0"/>
              <a:t>P2</a:t>
            </a:r>
            <a:r>
              <a:rPr lang="zh-CN" altLang="en-US" dirty="0"/>
              <a:t>：</a:t>
            </a:r>
            <a:r>
              <a:rPr lang="en-US" altLang="zh-CN" dirty="0"/>
              <a:t>Even after the end of the community bazaar, our neighbors' support didn't stop </a:t>
            </a:r>
            <a:r>
              <a:rPr lang="en-US" altLang="zh-CN" dirty="0" err="1"/>
              <a:t>thereIt</a:t>
            </a:r>
            <a:r>
              <a:rPr lang="en-US" altLang="zh-CN" dirty="0"/>
              <a:t> was truly amazing how some people's ideas coincided with mine and they brought their support</a:t>
            </a:r>
            <a:r>
              <a:rPr lang="en-US" altLang="zh-CN" dirty="0">
                <a:highlight>
                  <a:srgbClr val="00FF00"/>
                </a:highlight>
              </a:rPr>
              <a:t>, like a warm current flowing into my heart</a:t>
            </a:r>
            <a:r>
              <a:rPr lang="en-US" altLang="zh-CN" dirty="0"/>
              <a:t>. For instance, somebody bought </a:t>
            </a:r>
            <a:r>
              <a:rPr lang="en-US" altLang="zh-CN" dirty="0">
                <a:highlight>
                  <a:srgbClr val="00FFFF"/>
                </a:highlight>
              </a:rPr>
              <a:t>a quiet hair dryer </a:t>
            </a:r>
            <a:r>
              <a:rPr lang="en-US" altLang="zh-CN" dirty="0"/>
              <a:t>for me. some neighbors even </a:t>
            </a:r>
            <a:r>
              <a:rPr lang="en-US" altLang="zh-CN" dirty="0">
                <a:highlight>
                  <a:srgbClr val="00FFFF"/>
                </a:highlight>
              </a:rPr>
              <a:t>brought toys and blankets </a:t>
            </a:r>
            <a:r>
              <a:rPr lang="en-US" altLang="zh-CN" dirty="0"/>
              <a:t>to help special customers </a:t>
            </a:r>
            <a:r>
              <a:rPr lang="en-US" altLang="zh-CN" dirty="0">
                <a:highlight>
                  <a:srgbClr val="00FFFF"/>
                </a:highlight>
              </a:rPr>
              <a:t>stay calm. </a:t>
            </a:r>
            <a:r>
              <a:rPr lang="en-US" altLang="zh-CN" dirty="0"/>
              <a:t>Maddy brought many soothing </a:t>
            </a:r>
            <a:r>
              <a:rPr lang="en-US" altLang="zh-CN" dirty="0">
                <a:highlight>
                  <a:srgbClr val="00FFFF"/>
                </a:highlight>
              </a:rPr>
              <a:t>music records</a:t>
            </a:r>
            <a:r>
              <a:rPr lang="en-US" altLang="zh-CN" dirty="0"/>
              <a:t>, allowing my customers to get a haircut in a quiet and cozy environment. Maddy's daughter also become a regular visitor to my special salon. This was such a journey, </a:t>
            </a:r>
            <a:r>
              <a:rPr lang="en-US" altLang="zh-CN" dirty="0">
                <a:highlight>
                  <a:srgbClr val="00FF00"/>
                </a:highlight>
              </a:rPr>
              <a:t>a truly magical journey</a:t>
            </a:r>
            <a:r>
              <a:rPr lang="en-US" altLang="zh-CN" dirty="0"/>
              <a:t>. </a:t>
            </a:r>
            <a:r>
              <a:rPr lang="en-US" altLang="zh-CN" dirty="0">
                <a:highlight>
                  <a:srgbClr val="FF00FF"/>
                </a:highlight>
              </a:rPr>
              <a:t>It began with my desire to help others and give love to them. In the end, I received more help and love from many people. This was the miracle of love.</a:t>
            </a:r>
            <a:endParaRPr lang="en-US" altLang="zh-CN" dirty="0">
              <a:highlight>
                <a:srgbClr val="FF00FF"/>
              </a:highlight>
            </a:endParaRPr>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4" name="标题 1"/>
          <p:cNvSpPr>
            <a:spLocks noGrp="1"/>
          </p:cNvSpPr>
          <p:nvPr>
            <p:ph type="title"/>
          </p:nvPr>
        </p:nvSpPr>
        <p:spPr>
          <a:xfrm>
            <a:off x="235342" y="119620"/>
            <a:ext cx="11011601" cy="748390"/>
          </a:xfrm>
          <a:solidFill>
            <a:schemeClr val="accent2">
              <a:lumMod val="20000"/>
              <a:lumOff val="80000"/>
            </a:schemeClr>
          </a:solidFill>
        </p:spPr>
        <p:txBody>
          <a:bodyPr>
            <a:noAutofit/>
          </a:bodyPr>
          <a:lstStyle/>
          <a:p>
            <a:r>
              <a:rPr lang="en-US" altLang="zh-CN" sz="2400" b="1" dirty="0"/>
              <a:t>Judy </a:t>
            </a:r>
            <a:r>
              <a:rPr lang="zh-CN" altLang="en-US" sz="2400" b="1" dirty="0"/>
              <a:t>下水作文</a:t>
            </a:r>
            <a:endParaRPr lang="zh-CN" altLang="en-US" sz="2400" b="1" dirty="0"/>
          </a:p>
        </p:txBody>
      </p:sp>
      <p:pic>
        <p:nvPicPr>
          <p:cNvPr id="5" name="图片 4"/>
          <p:cNvPicPr>
            <a:picLocks noChangeAspect="1"/>
          </p:cNvPicPr>
          <p:nvPr/>
        </p:nvPicPr>
        <p:blipFill>
          <a:blip r:embed="rId1"/>
          <a:stretch>
            <a:fillRect/>
          </a:stretch>
        </p:blipFill>
        <p:spPr>
          <a:xfrm>
            <a:off x="11084228" y="5886359"/>
            <a:ext cx="881509" cy="818544"/>
          </a:xfrm>
          <a:prstGeom prst="rect">
            <a:avLst/>
          </a:prstGeom>
        </p:spPr>
      </p:pic>
      <p:cxnSp>
        <p:nvCxnSpPr>
          <p:cNvPr id="6" name="直接箭头连接符 5"/>
          <p:cNvCxnSpPr/>
          <p:nvPr/>
        </p:nvCxnSpPr>
        <p:spPr>
          <a:xfrm>
            <a:off x="2223032" y="3476910"/>
            <a:ext cx="2054394" cy="28121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4202189" y="4511770"/>
            <a:ext cx="555976" cy="15948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4220659" y="5095596"/>
            <a:ext cx="3801324" cy="10305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标题 1"/>
          <p:cNvSpPr txBox="1"/>
          <p:nvPr/>
        </p:nvSpPr>
        <p:spPr>
          <a:xfrm>
            <a:off x="2378170" y="6115631"/>
            <a:ext cx="2918416" cy="456192"/>
          </a:xfrm>
          <a:prstGeom prst="rect">
            <a:avLst/>
          </a:prstGeom>
          <a:solidFill>
            <a:srgbClr val="FF747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呼应前文</a:t>
            </a:r>
            <a:r>
              <a:rPr kumimoji="0" lang="en-US" altLang="zh-CN" sz="24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a:t>
            </a:r>
            <a:r>
              <a:rPr kumimoji="0" lang="zh-CN" altLang="en-US" sz="24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前文取材</a:t>
            </a:r>
            <a:endParaRPr kumimoji="0" lang="zh-CN" altLang="en-US" sz="24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cxnSp>
        <p:nvCxnSpPr>
          <p:cNvPr id="21" name="直接箭头连接符 20"/>
          <p:cNvCxnSpPr>
            <a:endCxn id="27" idx="1"/>
          </p:cNvCxnSpPr>
          <p:nvPr/>
        </p:nvCxnSpPr>
        <p:spPr>
          <a:xfrm>
            <a:off x="4627439" y="5596466"/>
            <a:ext cx="3016417" cy="77851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7063329" y="4358457"/>
            <a:ext cx="977124" cy="178842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标题 1"/>
          <p:cNvSpPr txBox="1"/>
          <p:nvPr/>
        </p:nvSpPr>
        <p:spPr>
          <a:xfrm>
            <a:off x="7643856" y="6146881"/>
            <a:ext cx="982341" cy="456192"/>
          </a:xfrm>
          <a:prstGeom prst="rect">
            <a:avLst/>
          </a:prstGeom>
          <a:solidFill>
            <a:srgbClr val="FF747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比喻</a:t>
            </a:r>
            <a:endParaRPr kumimoji="0" lang="zh-CN" altLang="en-US" sz="24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cxnSp>
        <p:nvCxnSpPr>
          <p:cNvPr id="29" name="直接箭头连接符 28"/>
          <p:cNvCxnSpPr/>
          <p:nvPr/>
        </p:nvCxnSpPr>
        <p:spPr>
          <a:xfrm flipH="1">
            <a:off x="1466988" y="715614"/>
            <a:ext cx="2130382" cy="75387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3359038" y="724657"/>
            <a:ext cx="777230" cy="87074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标题 1"/>
          <p:cNvSpPr txBox="1"/>
          <p:nvPr/>
        </p:nvSpPr>
        <p:spPr>
          <a:xfrm>
            <a:off x="3645098" y="259422"/>
            <a:ext cx="982341" cy="456192"/>
          </a:xfrm>
          <a:prstGeom prst="rect">
            <a:avLst/>
          </a:prstGeom>
          <a:solidFill>
            <a:srgbClr val="FF747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排比</a:t>
            </a:r>
            <a:endParaRPr kumimoji="0" lang="zh-CN" altLang="en-US" sz="24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cxnSp>
        <p:nvCxnSpPr>
          <p:cNvPr id="25" name="直接箭头连接符 24"/>
          <p:cNvCxnSpPr/>
          <p:nvPr/>
        </p:nvCxnSpPr>
        <p:spPr>
          <a:xfrm>
            <a:off x="8092714" y="780584"/>
            <a:ext cx="334002" cy="1048216"/>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标题 1"/>
          <p:cNvSpPr txBox="1"/>
          <p:nvPr/>
        </p:nvSpPr>
        <p:spPr>
          <a:xfrm>
            <a:off x="7474695" y="283950"/>
            <a:ext cx="1594138" cy="456192"/>
          </a:xfrm>
          <a:prstGeom prst="rect">
            <a:avLst/>
          </a:prstGeom>
          <a:solidFill>
            <a:srgbClr val="FF747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环境描写</a:t>
            </a:r>
            <a:endParaRPr kumimoji="0" lang="zh-CN" altLang="en-US" sz="24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sp>
        <p:nvSpPr>
          <p:cNvPr id="42" name="标题 1"/>
          <p:cNvSpPr txBox="1"/>
          <p:nvPr/>
        </p:nvSpPr>
        <p:spPr>
          <a:xfrm>
            <a:off x="9445021" y="6001234"/>
            <a:ext cx="1594138" cy="456192"/>
          </a:xfrm>
          <a:prstGeom prst="rect">
            <a:avLst/>
          </a:prstGeom>
          <a:solidFill>
            <a:srgbClr val="FF747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400" b="1" dirty="0">
                <a:solidFill>
                  <a:prstClr val="black"/>
                </a:solidFill>
                <a:latin typeface="等线 Light" panose="02010600030101010101" charset="-122"/>
                <a:ea typeface="等线 Light" panose="02010600030101010101" charset="-122"/>
              </a:rPr>
              <a:t>主题提升</a:t>
            </a:r>
            <a:endParaRPr kumimoji="0" lang="zh-CN" altLang="en-US" sz="24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P spid="38" grpId="0" animBg="1"/>
      <p:bldP spid="30"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113" y="753832"/>
            <a:ext cx="11400524" cy="6034601"/>
          </a:xfrm>
          <a:solidFill>
            <a:schemeClr val="accent3">
              <a:lumMod val="20000"/>
              <a:lumOff val="80000"/>
            </a:schemeClr>
          </a:solidFill>
        </p:spPr>
        <p:txBody>
          <a:bodyPr>
            <a:normAutofit fontScale="92500" lnSpcReduction="10000"/>
          </a:bodyPr>
          <a:lstStyle/>
          <a:p>
            <a:r>
              <a:rPr lang="en-US" altLang="zh-CN" dirty="0"/>
              <a:t>    As Saturday approached, something changed in our neighborhood. </a:t>
            </a:r>
            <a:r>
              <a:rPr lang="en-US" altLang="zh-CN" dirty="0">
                <a:highlight>
                  <a:srgbClr val="C0C0C0"/>
                </a:highlight>
              </a:rPr>
              <a:t>The familiar streets became lively with colorful stalls, each offering different goods and crafts. The smell of freshly baked bread filled the air, and the sounds of laughter and cheerful chatter echoed along the sidewalks.</a:t>
            </a:r>
            <a:r>
              <a:rPr lang="en-US" altLang="zh-CN" dirty="0"/>
              <a:t> Neighbors, young and old, flocked to the event, contributing not only as buyers but also as sellers and volunteers. Our community bazaar, once just an idea, had blossomed into areal gathering with a shared purpose. Seeing how successful the event was, I felt excited and grateful. Judging from Maddy's smile, I knew she shared the same feeling with me.</a:t>
            </a:r>
            <a:endParaRPr lang="en-US" altLang="zh-CN" dirty="0"/>
          </a:p>
          <a:p>
            <a:r>
              <a:rPr lang="en-US" altLang="zh-CN" dirty="0"/>
              <a:t>Even after the end of the community bazaar, our neighbors' support didn't stop there. Donations continued to flow in, and several local businesses reached out, offering to sponsor or donate materials for the salon. My heart would swell with joy every time I saw their enthusiastic smiles. After six months, we finally had enough funds to open our hair salon. I invited Cathy to be our first customer. As I watched the scissors cutting through the air</a:t>
            </a:r>
            <a:r>
              <a:rPr lang="en-US" altLang="zh-CN" dirty="0">
                <a:highlight>
                  <a:srgbClr val="FF00FF"/>
                </a:highlight>
              </a:rPr>
              <a:t>, l realized it wasn't just a haircut for Cathy it symbolized the sympathy and victory of a community coming together to make a positive differenc</a:t>
            </a:r>
            <a:r>
              <a:rPr lang="en-US" altLang="zh-CN" dirty="0"/>
              <a:t>e.</a:t>
            </a:r>
            <a:endParaRPr lang="zh-CN" altLang="en-US" dirty="0"/>
          </a:p>
        </p:txBody>
      </p:sp>
      <p:sp>
        <p:nvSpPr>
          <p:cNvPr id="5" name="标题 1"/>
          <p:cNvSpPr>
            <a:spLocks noGrp="1"/>
          </p:cNvSpPr>
          <p:nvPr>
            <p:ph type="title"/>
          </p:nvPr>
        </p:nvSpPr>
        <p:spPr>
          <a:xfrm>
            <a:off x="224392" y="193539"/>
            <a:ext cx="11011601" cy="378662"/>
          </a:xfrm>
          <a:solidFill>
            <a:schemeClr val="accent2">
              <a:lumMod val="20000"/>
              <a:lumOff val="80000"/>
            </a:schemeClr>
          </a:solidFill>
        </p:spPr>
        <p:txBody>
          <a:bodyPr>
            <a:noAutofit/>
          </a:bodyPr>
          <a:lstStyle/>
          <a:p>
            <a:r>
              <a:rPr lang="zh-CN" altLang="en-US" sz="2400" b="1" dirty="0"/>
              <a:t>官方范文</a:t>
            </a:r>
            <a:endParaRPr lang="zh-CN" altLang="en-US" sz="2400" b="1" dirty="0"/>
          </a:p>
        </p:txBody>
      </p:sp>
      <p:sp>
        <p:nvSpPr>
          <p:cNvPr id="2" name="标题 1"/>
          <p:cNvSpPr txBox="1"/>
          <p:nvPr/>
        </p:nvSpPr>
        <p:spPr>
          <a:xfrm>
            <a:off x="8723097" y="1417368"/>
            <a:ext cx="1594138" cy="456192"/>
          </a:xfrm>
          <a:prstGeom prst="rect">
            <a:avLst/>
          </a:prstGeom>
          <a:solidFill>
            <a:srgbClr val="FF747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rPr>
              <a:t>环境描写</a:t>
            </a:r>
            <a:endParaRPr kumimoji="0" lang="zh-CN" altLang="en-US" sz="24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sp>
        <p:nvSpPr>
          <p:cNvPr id="6" name="标题 1"/>
          <p:cNvSpPr txBox="1"/>
          <p:nvPr/>
        </p:nvSpPr>
        <p:spPr>
          <a:xfrm>
            <a:off x="9368364" y="6104168"/>
            <a:ext cx="1594138" cy="456192"/>
          </a:xfrm>
          <a:prstGeom prst="rect">
            <a:avLst/>
          </a:prstGeom>
          <a:solidFill>
            <a:srgbClr val="FF7474"/>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400" b="1" dirty="0">
                <a:solidFill>
                  <a:prstClr val="black"/>
                </a:solidFill>
                <a:latin typeface="等线 Light" panose="02010600030101010101" charset="-122"/>
                <a:ea typeface="等线 Light" panose="02010600030101010101" charset="-122"/>
              </a:rPr>
              <a:t>主题提升</a:t>
            </a:r>
            <a:endParaRPr kumimoji="0" lang="zh-CN" altLang="en-US" sz="2400" b="1" i="0" u="none" strike="noStrike" kern="1200" cap="none" spc="0" normalizeH="0" baseline="0" noProof="0" dirty="0">
              <a:ln>
                <a:noFill/>
              </a:ln>
              <a:solidFill>
                <a:prstClr val="black"/>
              </a:solidFill>
              <a:effectLst/>
              <a:uLnTx/>
              <a:uFillTx/>
              <a:latin typeface="等线 Light" panose="02010600030101010101" charset="-122"/>
              <a:ea typeface="等线 Light" panose="02010600030101010101"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364" y="74539"/>
            <a:ext cx="11200933" cy="728789"/>
          </a:xfrm>
          <a:ln>
            <a:solidFill>
              <a:srgbClr val="7030A0"/>
            </a:solidFill>
          </a:ln>
        </p:spPr>
        <p:txBody>
          <a:bodyPr>
            <a:normAutofit/>
          </a:bodyPr>
          <a:lstStyle/>
          <a:p>
            <a:r>
              <a:rPr lang="zh-CN" altLang="en-US" sz="3200" b="1" dirty="0">
                <a:solidFill>
                  <a:srgbClr val="FF0000"/>
                </a:solidFill>
              </a:rPr>
              <a:t>语料积累：环境对主题和氛围的衬托</a:t>
            </a:r>
            <a:r>
              <a:rPr lang="zh-CN" altLang="en-US" dirty="0"/>
              <a:t>：</a:t>
            </a:r>
            <a:endParaRPr lang="zh-CN" altLang="en-US" dirty="0"/>
          </a:p>
        </p:txBody>
      </p:sp>
      <p:sp>
        <p:nvSpPr>
          <p:cNvPr id="5" name="文本框 4"/>
          <p:cNvSpPr txBox="1"/>
          <p:nvPr/>
        </p:nvSpPr>
        <p:spPr>
          <a:xfrm>
            <a:off x="6251206" y="925620"/>
            <a:ext cx="5347091" cy="4401205"/>
          </a:xfrm>
          <a:prstGeom prst="rect">
            <a:avLst/>
          </a:prstGeom>
          <a:solidFill>
            <a:schemeClr val="accent5">
              <a:lumMod val="20000"/>
              <a:lumOff val="80000"/>
            </a:schemeClr>
          </a:solidFill>
        </p:spPr>
        <p:txBody>
          <a:bodyPr wrap="square">
            <a:spAutoFit/>
          </a:bodyPr>
          <a:lstStyle/>
          <a:p>
            <a:r>
              <a:rPr lang="en-US" altLang="zh-CN" sz="2000" dirty="0">
                <a:highlight>
                  <a:srgbClr val="FFFF00"/>
                </a:highlight>
              </a:rPr>
              <a:t>《</a:t>
            </a:r>
            <a:r>
              <a:rPr lang="zh-CN" altLang="en-US" sz="2000" dirty="0">
                <a:highlight>
                  <a:srgbClr val="FFFF00"/>
                </a:highlight>
              </a:rPr>
              <a:t>呼啸山庄</a:t>
            </a:r>
            <a:r>
              <a:rPr lang="en-US" altLang="zh-CN" sz="2000" dirty="0">
                <a:highlight>
                  <a:srgbClr val="FFFF00"/>
                </a:highlight>
              </a:rPr>
              <a:t>》</a:t>
            </a:r>
            <a:r>
              <a:rPr lang="zh-CN" altLang="en-US" sz="2000" dirty="0">
                <a:highlight>
                  <a:srgbClr val="FFFF00"/>
                </a:highlight>
              </a:rPr>
              <a:t>中荒野的描写</a:t>
            </a:r>
            <a:r>
              <a:rPr lang="zh-CN" altLang="en-US" sz="2000" dirty="0"/>
              <a:t>：</a:t>
            </a:r>
            <a:endParaRPr lang="zh-CN" altLang="en-US" sz="2000" dirty="0"/>
          </a:p>
          <a:p>
            <a:r>
              <a:rPr lang="en-US" altLang="zh-CN" sz="2000" dirty="0"/>
              <a:t>The moors were wild and desolate. Harsh winds swept across the barren landscape, making the heather and bracken sway and rustle. The sky was often overcast, a brooding grey that seemed to press down on the earth. The loneliness of the moors was palpable, with only the occasional cry of a bird or the distant howl of a wind cutting through the silence.</a:t>
            </a:r>
            <a:r>
              <a:rPr lang="zh-CN" altLang="en-US" sz="2000" dirty="0"/>
              <a:t>（荒野是狂野而荒凉的。狂风扫过贫瘠的土地，使石南和欧洲蕨摇曳沙沙作响。天空常常阴云密布，一片沉闷的灰色似乎压在大地上。荒野的孤独感是显而易见的，只有偶尔的鸟鸣或远处的风声划破寂静。）</a:t>
            </a:r>
            <a:endParaRPr lang="zh-CN" altLang="en-US" sz="2000" dirty="0"/>
          </a:p>
        </p:txBody>
      </p:sp>
      <p:sp>
        <p:nvSpPr>
          <p:cNvPr id="7" name="文本框 6"/>
          <p:cNvSpPr txBox="1"/>
          <p:nvPr/>
        </p:nvSpPr>
        <p:spPr>
          <a:xfrm>
            <a:off x="386140" y="5629450"/>
            <a:ext cx="5526605" cy="923330"/>
          </a:xfrm>
          <a:prstGeom prst="rect">
            <a:avLst/>
          </a:prstGeom>
          <a:solidFill>
            <a:srgbClr val="FFC6C6"/>
          </a:solidFill>
        </p:spPr>
        <p:txBody>
          <a:bodyPr wrap="square">
            <a:spAutoFit/>
          </a:bodyPr>
          <a:lstStyle/>
          <a:p>
            <a:r>
              <a:rPr lang="zh-CN" altLang="en-US" dirty="0"/>
              <a:t>当伊丽莎白和达西先生最终相互理解并相爱时，对美丽的彭伯利庄园及其郁郁葱葱的花园和宁静的湖泊的描写反映了他们的幸福。</a:t>
            </a:r>
            <a:endParaRPr lang="zh-CN" altLang="en-US" dirty="0"/>
          </a:p>
        </p:txBody>
      </p:sp>
      <p:sp>
        <p:nvSpPr>
          <p:cNvPr id="9" name="文本框 8"/>
          <p:cNvSpPr txBox="1"/>
          <p:nvPr/>
        </p:nvSpPr>
        <p:spPr>
          <a:xfrm>
            <a:off x="475898" y="925620"/>
            <a:ext cx="5347091" cy="4401205"/>
          </a:xfrm>
          <a:prstGeom prst="rect">
            <a:avLst/>
          </a:prstGeom>
          <a:solidFill>
            <a:schemeClr val="accent6">
              <a:lumMod val="20000"/>
              <a:lumOff val="80000"/>
            </a:schemeClr>
          </a:solidFill>
        </p:spPr>
        <p:txBody>
          <a:bodyPr wrap="square">
            <a:spAutoFit/>
          </a:bodyPr>
          <a:lstStyle/>
          <a:p>
            <a:r>
              <a:rPr lang="en-US" altLang="zh-CN" sz="2000" dirty="0">
                <a:highlight>
                  <a:srgbClr val="FFFF00"/>
                </a:highlight>
              </a:rPr>
              <a:t>《</a:t>
            </a:r>
            <a:r>
              <a:rPr lang="zh-CN" altLang="en-US" sz="2000" dirty="0">
                <a:highlight>
                  <a:srgbClr val="FFFF00"/>
                </a:highlight>
              </a:rPr>
              <a:t>傲慢与偏见</a:t>
            </a:r>
            <a:r>
              <a:rPr lang="en-US" altLang="zh-CN" sz="2000" dirty="0">
                <a:highlight>
                  <a:srgbClr val="FFFF00"/>
                </a:highlight>
              </a:rPr>
              <a:t>》</a:t>
            </a:r>
            <a:r>
              <a:rPr lang="zh-CN" altLang="en-US" sz="2000" dirty="0">
                <a:highlight>
                  <a:srgbClr val="FFFF00"/>
                </a:highlight>
              </a:rPr>
              <a:t>中彭伯利庄园的描写</a:t>
            </a:r>
            <a:r>
              <a:rPr lang="zh-CN" altLang="en-US" sz="2000" dirty="0"/>
              <a:t>：</a:t>
            </a:r>
            <a:endParaRPr lang="zh-CN" altLang="en-US" sz="2000" dirty="0"/>
          </a:p>
          <a:p>
            <a:r>
              <a:rPr lang="en-US" altLang="zh-CN" sz="2000" dirty="0"/>
              <a:t>The grounds were delightful. The beautiful gardens were filled with a profusion of colorful flowers, their blooms swaying gently in the breeze. Lush green lawns stretched as far as the eye could see, and a serene lake glistened in the sunlight, reflecting the surrounding trees and elegant architecture. The whole estate exuded an air of elegance and tranquility.</a:t>
            </a:r>
            <a:r>
              <a:rPr lang="zh-CN" altLang="en-US" sz="2000" dirty="0"/>
              <a:t>（这片土地令人愉悦。美丽的花园里满是缤纷多彩的花朵，花朵在微风中轻轻摇曳。郁郁葱葱的草地一望无际，一个宁静的湖泊在阳光下闪闪发光，倒映着周围的树木和优雅的建筑。整个庄园散发着优雅与宁静的气息。）</a:t>
            </a:r>
            <a:endParaRPr lang="zh-CN" altLang="en-US" sz="2000" dirty="0"/>
          </a:p>
        </p:txBody>
      </p:sp>
      <p:sp>
        <p:nvSpPr>
          <p:cNvPr id="11" name="文本框 10"/>
          <p:cNvSpPr txBox="1"/>
          <p:nvPr/>
        </p:nvSpPr>
        <p:spPr>
          <a:xfrm>
            <a:off x="6183420" y="5571408"/>
            <a:ext cx="5900124" cy="923330"/>
          </a:xfrm>
          <a:prstGeom prst="rect">
            <a:avLst/>
          </a:prstGeom>
          <a:solidFill>
            <a:srgbClr val="FFC6C6"/>
          </a:solidFill>
        </p:spPr>
        <p:txBody>
          <a:bodyPr wrap="square">
            <a:spAutoFit/>
          </a:bodyPr>
          <a:lstStyle/>
          <a:p>
            <a:r>
              <a:rPr lang="ja-JP" altLang="en-US" dirty="0"/>
              <a:t>（在艾米莉・勃朗特的</a:t>
            </a:r>
            <a:r>
              <a:rPr lang="en-US" altLang="ja-JP" dirty="0"/>
              <a:t>《</a:t>
            </a:r>
            <a:r>
              <a:rPr lang="ja-JP" altLang="en-US" dirty="0"/>
              <a:t>呼啸山庄</a:t>
            </a:r>
            <a:r>
              <a:rPr lang="en-US" altLang="ja-JP" dirty="0"/>
              <a:t>》</a:t>
            </a:r>
            <a:r>
              <a:rPr lang="ja-JP" altLang="en-US" dirty="0"/>
              <a:t>中，在希斯克利夫和凯瑟琳之间强烈的情感动荡和不快乐时刻，狂风呼啸、天空阴沉的荒野反映了他们内心的痛苦。</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875869dd1e15439副本.jpg"/>
          <p:cNvPicPr>
            <a:picLocks noChangeAspect="1" noChangeArrowheads="1"/>
          </p:cNvPicPr>
          <p:nvPr/>
        </p:nvPicPr>
        <p:blipFill>
          <a:blip r:embed="rId1" cstate="print"/>
          <a:srcRect/>
          <a:stretch>
            <a:fillRect/>
          </a:stretch>
        </p:blipFill>
        <p:spPr bwMode="auto">
          <a:xfrm>
            <a:off x="71080" y="-398295"/>
            <a:ext cx="12188238" cy="6862231"/>
          </a:xfrm>
          <a:prstGeom prst="rect">
            <a:avLst/>
          </a:prstGeom>
          <a:noFill/>
        </p:spPr>
      </p:pic>
      <p:sp>
        <p:nvSpPr>
          <p:cNvPr id="11" name="TextBox 26"/>
          <p:cNvSpPr txBox="1"/>
          <p:nvPr/>
        </p:nvSpPr>
        <p:spPr>
          <a:xfrm>
            <a:off x="2302150" y="1384795"/>
            <a:ext cx="9767417" cy="2553969"/>
          </a:xfrm>
          <a:prstGeom prst="rect">
            <a:avLst/>
          </a:prstGeom>
          <a:solidFill>
            <a:schemeClr val="accent3">
              <a:lumMod val="20000"/>
              <a:lumOff val="80000"/>
            </a:schemeClr>
          </a:solidFill>
        </p:spPr>
        <p:txBody>
          <a:bodyPr wrap="none" rtlCol="0">
            <a:spAutoFit/>
          </a:bodyPr>
          <a:lstStyle/>
          <a:p>
            <a:pPr defTabSz="1218565" fontAlgn="base">
              <a:spcBef>
                <a:spcPct val="0"/>
              </a:spcBef>
              <a:spcAft>
                <a:spcPct val="0"/>
              </a:spcAft>
            </a:pPr>
            <a:r>
              <a:rPr lang="zh-CN" altLang="en-US" sz="5330" b="1" dirty="0">
                <a:solidFill>
                  <a:prstClr val="black">
                    <a:lumMod val="65000"/>
                    <a:lumOff val="35000"/>
                  </a:prstClr>
                </a:solidFill>
                <a:cs typeface="+mn-ea"/>
                <a:sym typeface="+mn-lt"/>
              </a:rPr>
              <a:t>浙南名校联盟</a:t>
            </a:r>
            <a:r>
              <a:rPr lang="en-US" altLang="zh-CN" sz="5330" b="1" dirty="0">
                <a:solidFill>
                  <a:prstClr val="black">
                    <a:lumMod val="65000"/>
                    <a:lumOff val="35000"/>
                  </a:prstClr>
                </a:solidFill>
                <a:cs typeface="+mn-ea"/>
                <a:sym typeface="+mn-lt"/>
              </a:rPr>
              <a:t>2024</a:t>
            </a:r>
            <a:r>
              <a:rPr lang="zh-CN" altLang="en-US" sz="5330" b="1" dirty="0">
                <a:solidFill>
                  <a:prstClr val="black">
                    <a:lumMod val="65000"/>
                    <a:lumOff val="35000"/>
                  </a:prstClr>
                </a:solidFill>
                <a:cs typeface="+mn-ea"/>
                <a:sym typeface="+mn-lt"/>
              </a:rPr>
              <a:t>年</a:t>
            </a:r>
            <a:endParaRPr lang="en-US" altLang="zh-CN" sz="5330" b="1" dirty="0">
              <a:solidFill>
                <a:prstClr val="black">
                  <a:lumMod val="65000"/>
                  <a:lumOff val="35000"/>
                </a:prstClr>
              </a:solidFill>
              <a:cs typeface="+mn-ea"/>
              <a:sym typeface="+mn-lt"/>
            </a:endParaRPr>
          </a:p>
          <a:p>
            <a:pPr defTabSz="1218565" fontAlgn="base">
              <a:spcBef>
                <a:spcPct val="0"/>
              </a:spcBef>
              <a:spcAft>
                <a:spcPct val="0"/>
              </a:spcAft>
            </a:pPr>
            <a:r>
              <a:rPr lang="zh-CN" altLang="en-US" sz="5330" b="1" dirty="0">
                <a:solidFill>
                  <a:prstClr val="black">
                    <a:lumMod val="65000"/>
                    <a:lumOff val="35000"/>
                  </a:prstClr>
                </a:solidFill>
                <a:cs typeface="+mn-ea"/>
                <a:sym typeface="+mn-lt"/>
              </a:rPr>
              <a:t>第一学期高二年级返校联考考试</a:t>
            </a:r>
            <a:endParaRPr lang="en-US" altLang="zh-CN" sz="5330" b="1" dirty="0">
              <a:solidFill>
                <a:prstClr val="black">
                  <a:lumMod val="65000"/>
                  <a:lumOff val="35000"/>
                </a:prstClr>
              </a:solidFill>
              <a:cs typeface="+mn-ea"/>
              <a:sym typeface="+mn-lt"/>
            </a:endParaRPr>
          </a:p>
          <a:p>
            <a:pPr defTabSz="1218565" fontAlgn="base">
              <a:spcBef>
                <a:spcPct val="0"/>
              </a:spcBef>
              <a:spcAft>
                <a:spcPct val="0"/>
              </a:spcAft>
            </a:pPr>
            <a:r>
              <a:rPr lang="en-US" altLang="zh-CN" sz="5330" b="1" dirty="0">
                <a:solidFill>
                  <a:prstClr val="black">
                    <a:lumMod val="65000"/>
                    <a:lumOff val="35000"/>
                  </a:prstClr>
                </a:solidFill>
                <a:latin typeface="Arial" panose="020B0604020202020204"/>
                <a:ea typeface="微软雅黑" panose="020B0503020204020204" pitchFamily="34" charset="-122"/>
                <a:cs typeface="+mn-ea"/>
                <a:sym typeface="+mn-lt"/>
              </a:rPr>
              <a:t>                     </a:t>
            </a:r>
            <a:r>
              <a:rPr lang="zh-CN" altLang="en-US" sz="5330" b="1" dirty="0">
                <a:solidFill>
                  <a:prstClr val="black">
                    <a:lumMod val="65000"/>
                    <a:lumOff val="35000"/>
                  </a:prstClr>
                </a:solidFill>
                <a:highlight>
                  <a:srgbClr val="FFFF00"/>
                </a:highlight>
                <a:latin typeface="Arial" panose="020B0604020202020204"/>
                <a:ea typeface="微软雅黑" panose="020B0503020204020204" pitchFamily="34" charset="-122"/>
                <a:cs typeface="+mn-ea"/>
                <a:sym typeface="+mn-lt"/>
              </a:rPr>
              <a:t>爱心理发店</a:t>
            </a:r>
            <a:endParaRPr lang="zh-CN" altLang="en-US" sz="5330" b="1" dirty="0">
              <a:solidFill>
                <a:prstClr val="black">
                  <a:lumMod val="65000"/>
                  <a:lumOff val="35000"/>
                </a:prstClr>
              </a:solidFill>
              <a:highlight>
                <a:srgbClr val="FFFF00"/>
              </a:highlight>
              <a:latin typeface="Arial" panose="020B0604020202020204"/>
              <a:ea typeface="微软雅黑" panose="020B0503020204020204" pitchFamily="34" charset="-122"/>
              <a:cs typeface="+mn-ea"/>
              <a:sym typeface="+mn-lt"/>
            </a:endParaRPr>
          </a:p>
        </p:txBody>
      </p:sp>
      <p:pic>
        <p:nvPicPr>
          <p:cNvPr id="15" name="纯音乐 - 爱的协奏曲 - concerto pour unr j.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cstate="print"/>
          <a:stretch>
            <a:fillRect/>
          </a:stretch>
        </p:blipFill>
        <p:spPr>
          <a:xfrm>
            <a:off x="-405452" y="165644"/>
            <a:ext cx="406275" cy="406275"/>
          </a:xfrm>
          <a:prstGeom prst="rect">
            <a:avLst/>
          </a:prstGeom>
        </p:spPr>
      </p:pic>
      <p:sp>
        <p:nvSpPr>
          <p:cNvPr id="3" name="TextBox 12"/>
          <p:cNvSpPr txBox="1"/>
          <p:nvPr/>
        </p:nvSpPr>
        <p:spPr>
          <a:xfrm>
            <a:off x="3289009" y="0"/>
            <a:ext cx="2717411" cy="1569212"/>
          </a:xfrm>
          <a:prstGeom prst="rect">
            <a:avLst/>
          </a:prstGeom>
          <a:noFill/>
        </p:spPr>
        <p:txBody>
          <a:bodyPr wrap="none" rtlCol="0">
            <a:spAutoFit/>
          </a:bodyPr>
          <a:lstStyle/>
          <a:p>
            <a:pPr defTabSz="1218565" fontAlgn="base">
              <a:spcBef>
                <a:spcPct val="0"/>
              </a:spcBef>
              <a:spcAft>
                <a:spcPct val="0"/>
              </a:spcAft>
            </a:pPr>
            <a:r>
              <a:rPr lang="en-US" altLang="zh-CN" sz="9595" spc="-400" dirty="0">
                <a:solidFill>
                  <a:prstClr val="black">
                    <a:lumMod val="65000"/>
                    <a:lumOff val="35000"/>
                  </a:prstClr>
                </a:solidFill>
                <a:latin typeface="Arial" panose="020B0604020202020204"/>
                <a:ea typeface="微软雅黑" panose="020B0503020204020204" pitchFamily="34" charset="-122"/>
                <a:cs typeface="+mn-ea"/>
                <a:sym typeface="+mn-lt"/>
              </a:rPr>
              <a:t>2024</a:t>
            </a:r>
            <a:endParaRPr lang="zh-CN" altLang="en-US" sz="9595" spc="-400" dirty="0">
              <a:solidFill>
                <a:prstClr val="black">
                  <a:lumMod val="65000"/>
                  <a:lumOff val="35000"/>
                </a:prstClr>
              </a:solidFill>
              <a:latin typeface="Arial" panose="020B0604020202020204"/>
              <a:ea typeface="微软雅黑" panose="020B0503020204020204" pitchFamily="34" charset="-122"/>
              <a:cs typeface="+mn-ea"/>
              <a:sym typeface="+mn-lt"/>
            </a:endParaRPr>
          </a:p>
        </p:txBody>
      </p:sp>
      <p:sp>
        <p:nvSpPr>
          <p:cNvPr id="4" name="标题 1"/>
          <p:cNvSpPr txBox="1"/>
          <p:nvPr/>
        </p:nvSpPr>
        <p:spPr>
          <a:xfrm>
            <a:off x="4647714" y="4222566"/>
            <a:ext cx="6636222" cy="456192"/>
          </a:xfrm>
          <a:prstGeom prst="rect">
            <a:avLst/>
          </a:prstGeom>
          <a:solidFill>
            <a:schemeClr val="accent2">
              <a:lumMod val="20000"/>
              <a:lumOff val="80000"/>
            </a:schemeClr>
          </a:solidFill>
        </p:spPr>
        <p:txBody>
          <a:bodyPr>
            <a:noAutofit/>
          </a:bodyPr>
          <a:lstStyle>
            <a:lvl1pPr algn="l" defTabSz="866775" rtl="0" eaLnBrk="1" latinLnBrk="0" hangingPunct="1">
              <a:lnSpc>
                <a:spcPct val="90000"/>
              </a:lnSpc>
              <a:spcBef>
                <a:spcPct val="0"/>
              </a:spcBef>
              <a:buNone/>
              <a:defRPr sz="4130" kern="1200">
                <a:solidFill>
                  <a:schemeClr val="tx1"/>
                </a:solidFill>
                <a:latin typeface="+mj-lt"/>
                <a:ea typeface="+mj-ea"/>
                <a:cs typeface="+mj-cs"/>
              </a:defRPr>
            </a:lvl1pPr>
          </a:lstStyle>
          <a:p>
            <a:r>
              <a:rPr lang="zh-CN" altLang="en-US" sz="2400" b="1" dirty="0"/>
              <a:t>基于续写微技能：环境烘托</a:t>
            </a:r>
            <a:r>
              <a:rPr lang="en-US" altLang="zh-CN" sz="2400" b="1" dirty="0"/>
              <a:t>+</a:t>
            </a:r>
            <a:r>
              <a:rPr lang="zh-CN" altLang="en-US" sz="2400" b="1" dirty="0"/>
              <a:t>前文取材</a:t>
            </a:r>
            <a:r>
              <a:rPr lang="en-US" altLang="zh-CN" sz="2400" b="1" dirty="0"/>
              <a:t>+</a:t>
            </a:r>
            <a:r>
              <a:rPr lang="zh-CN" altLang="en-US" sz="2400" b="1" dirty="0"/>
              <a:t>修辞</a:t>
            </a:r>
            <a:endParaRPr lang="zh-CN" altLang="en-US" sz="2400" b="1" dirty="0"/>
          </a:p>
        </p:txBody>
      </p:sp>
      <p:pic>
        <p:nvPicPr>
          <p:cNvPr id="5" name="图片 4"/>
          <p:cNvPicPr>
            <a:picLocks noChangeAspect="1"/>
          </p:cNvPicPr>
          <p:nvPr/>
        </p:nvPicPr>
        <p:blipFill>
          <a:blip r:embed="rId5"/>
          <a:stretch>
            <a:fillRect/>
          </a:stretch>
        </p:blipFill>
        <p:spPr>
          <a:xfrm>
            <a:off x="9912619" y="5186952"/>
            <a:ext cx="1286367" cy="646232"/>
          </a:xfrm>
          <a:prstGeom prst="rect">
            <a:avLst/>
          </a:prstGeom>
        </p:spPr>
      </p:pic>
      <p:pic>
        <p:nvPicPr>
          <p:cNvPr id="7" name="图片 6"/>
          <p:cNvPicPr>
            <a:picLocks noChangeAspect="1"/>
          </p:cNvPicPr>
          <p:nvPr/>
        </p:nvPicPr>
        <p:blipFill>
          <a:blip r:embed="rId6"/>
          <a:srcRect b="9935"/>
          <a:stretch>
            <a:fillRect/>
          </a:stretch>
        </p:blipFill>
        <p:spPr>
          <a:xfrm>
            <a:off x="444816" y="3073321"/>
            <a:ext cx="3814207" cy="3435266"/>
          </a:xfrm>
          <a:prstGeom prst="rect">
            <a:avLst/>
          </a:prstGeom>
        </p:spPr>
      </p:pic>
    </p:spTree>
  </p:cSld>
  <p:clrMapOvr>
    <a:masterClrMapping/>
  </p:clrMapOvr>
  <p:transition spd="med" advClick="0" advTm="5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strVal val="#ppt_w+.3"/>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Effect transition="in" filter="fade">
                                      <p:cBhvr>
                                        <p:cTn id="13" dur="1000"/>
                                        <p:tgtEl>
                                          <p:spTgt spid="1026"/>
                                        </p:tgtEl>
                                      </p:cBhvr>
                                    </p:animEffect>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ppt_w</p:attrName>
                                        </p:attrNameLst>
                                      </p:cBhvr>
                                      <p:tavLst>
                                        <p:tav tm="0" fmla="#ppt_w*sin(2.5*pi*$)">
                                          <p:val>
                                            <p:fltVal val="0"/>
                                          </p:val>
                                        </p:tav>
                                        <p:tav tm="100000">
                                          <p:val>
                                            <p:fltVal val="1"/>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0" repeatCount="indefinite"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364" y="74539"/>
            <a:ext cx="11200933" cy="728789"/>
          </a:xfrm>
          <a:ln>
            <a:solidFill>
              <a:srgbClr val="7030A0"/>
            </a:solidFill>
          </a:ln>
        </p:spPr>
        <p:txBody>
          <a:bodyPr>
            <a:normAutofit/>
          </a:bodyPr>
          <a:lstStyle/>
          <a:p>
            <a:r>
              <a:rPr lang="zh-CN" altLang="en-US" sz="3200" b="1" dirty="0">
                <a:solidFill>
                  <a:srgbClr val="FF0000"/>
                </a:solidFill>
              </a:rPr>
              <a:t>语料积累：环境对主题和氛围的衬托</a:t>
            </a:r>
            <a:r>
              <a:rPr lang="zh-CN" altLang="en-US" dirty="0"/>
              <a:t>：</a:t>
            </a:r>
            <a:endParaRPr lang="zh-CN" altLang="en-US" dirty="0"/>
          </a:p>
        </p:txBody>
      </p:sp>
      <p:sp>
        <p:nvSpPr>
          <p:cNvPr id="5" name="文本框 4"/>
          <p:cNvSpPr txBox="1"/>
          <p:nvPr/>
        </p:nvSpPr>
        <p:spPr>
          <a:xfrm>
            <a:off x="6251206" y="925620"/>
            <a:ext cx="5347091" cy="3785652"/>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highlight>
                  <a:srgbClr val="FFFF00"/>
                </a:highlight>
                <a:uLnTx/>
                <a:uFillTx/>
                <a:latin typeface="等线" panose="02010600030101010101" charset="-122"/>
                <a:ea typeface="等线" panose="02010600030101010101" charset="-122"/>
                <a:cs typeface="+mn-cs"/>
              </a:rPr>
              <a:t>When people are lonely, helpless, and afraid:</a:t>
            </a:r>
            <a:endParaRPr kumimoji="0" lang="en-US" altLang="zh-CN" sz="2000" b="0" i="0" u="none" strike="noStrike" kern="1200" cap="none" spc="0" normalizeH="0" baseline="0" noProof="0" dirty="0">
              <a:ln>
                <a:noFill/>
              </a:ln>
              <a:solidFill>
                <a:prstClr val="black"/>
              </a:solidFill>
              <a:effectLst/>
              <a:highlight>
                <a:srgbClr val="FFFF00"/>
              </a:highligh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The sky is overcast, and a thick layer of clouds hangs low. The air is heavy and still, as if holding its breath. The streets are deserted, and an eerie silence fills the space. The dim streetlights cast long, lonely shadows. The wind howls mournfully, making the leaves rustle and adding to the sense of desolation. The houses seem cold and uninviting, their windows dark and lifeless. Everything is grey and dull, mirroring the loneliness and despair in one's heart.</a:t>
            </a:r>
            <a:endParaRPr kumimoji="0" lang="zh-CN" altLang="en-US" sz="20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9" name="文本框 8"/>
          <p:cNvSpPr txBox="1"/>
          <p:nvPr/>
        </p:nvSpPr>
        <p:spPr>
          <a:xfrm>
            <a:off x="475898" y="925620"/>
            <a:ext cx="5347091" cy="4093428"/>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highlight>
                  <a:srgbClr val="FFFF00"/>
                </a:highlight>
                <a:uLnTx/>
                <a:uFillTx/>
                <a:latin typeface="等线" panose="02010600030101010101" charset="-122"/>
                <a:ea typeface="等线" panose="02010600030101010101" charset="-122"/>
                <a:cs typeface="+mn-cs"/>
              </a:rPr>
              <a:t>When people were in a good mood:</a:t>
            </a:r>
            <a:endParaRPr kumimoji="0" lang="en-US" altLang="zh-CN" sz="2000" b="0" i="0" u="none" strike="noStrike" kern="1200" cap="none" spc="0" normalizeH="0" baseline="0" noProof="0" dirty="0">
              <a:ln>
                <a:noFill/>
              </a:ln>
              <a:solidFill>
                <a:prstClr val="black"/>
              </a:solidFill>
              <a:effectLst/>
              <a:highlight>
                <a:srgbClr val="FFFF00"/>
              </a:highligh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The sun shone brightly, casting a warm glow over everything. The sky was a clear blue, without a single cloud in sight. Colorful flowers were blooming in the garden, their petals delicate and vibrant. Birds were chirping merrily, as if singing a song of happiness. The air was filled with the sweet scent of blossoms, and a gentle breeze blew, ruffling people's hair. The community was alive with activity, people chatting and laughing, and children playing joyfully. Everything seemed so beautiful and full of life.</a:t>
            </a:r>
            <a:endParaRPr kumimoji="0" lang="zh-CN" altLang="en-US" sz="20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4" name="文本框 3"/>
          <p:cNvSpPr txBox="1"/>
          <p:nvPr/>
        </p:nvSpPr>
        <p:spPr>
          <a:xfrm>
            <a:off x="397365" y="5141340"/>
            <a:ext cx="5543430" cy="1384995"/>
          </a:xfrm>
          <a:prstGeom prst="rect">
            <a:avLst/>
          </a:prstGeom>
          <a:solidFill>
            <a:srgbClr val="FFC6C6"/>
          </a:solidFill>
        </p:spPr>
        <p:txBody>
          <a:bodyPr wrap="square">
            <a:spAutoFit/>
          </a:bodyPr>
          <a:lstStyle/>
          <a:p>
            <a:r>
              <a:rPr lang="zh-CN" altLang="en-US" sz="1400" dirty="0"/>
              <a:t>当人们心情好的时候，太阳明亮地照耀着，给一切都披上了温暖的光辉。天空是清澈的蓝色，一眼望去没有一朵云。花园里五颜六色的花朵正在绽放，花瓣娇嫩而鲜艳。鸟儿欢快地鸣叫着，仿佛在唱一首幸福之歌。空气中弥漫着花朵的甜蜜香气，一阵微风拂过，吹乱了人们的头发。社区充满了活力，人们有说有笑，孩子们快乐地玩耍着。一切看起来都是那么美丽且充满生机。</a:t>
            </a:r>
            <a:endParaRPr lang="zh-CN" altLang="en-US" sz="1400" dirty="0"/>
          </a:p>
        </p:txBody>
      </p:sp>
      <p:sp>
        <p:nvSpPr>
          <p:cNvPr id="6" name="文本框 5"/>
          <p:cNvSpPr txBox="1"/>
          <p:nvPr/>
        </p:nvSpPr>
        <p:spPr>
          <a:xfrm>
            <a:off x="6299826" y="5141339"/>
            <a:ext cx="5543430" cy="1384995"/>
          </a:xfrm>
          <a:prstGeom prst="rect">
            <a:avLst/>
          </a:prstGeom>
          <a:solidFill>
            <a:srgbClr val="FFC6C6"/>
          </a:solidFill>
        </p:spPr>
        <p:txBody>
          <a:bodyPr wrap="square">
            <a:spAutoFit/>
          </a:bodyPr>
          <a:lstStyle/>
          <a:p>
            <a:r>
              <a:rPr lang="zh-CN" altLang="en-US" sz="1400" dirty="0"/>
              <a:t>当人们孤独、无助和害怕的时候，天空阴沉沉的，厚厚的一层云低低地悬着。空气沉闷而静止，仿佛在屏住呼吸。街道空无一人，一种怪异的寂静弥漫在空间中。昏暗的路灯投下长长的、孤独的影子。风悲伤地呼啸着，使树叶沙沙作响，增添了一种凄凉的感觉。房子看起来冰冷而不招人喜欢，窗户黑暗而毫无生气。一切都是灰暗而沉闷的，反映出人们心中的孤独和绝望。</a:t>
            </a:r>
            <a:endParaRPr lang="zh-CN" alt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875869dd1e15439副本.jpg"/>
          <p:cNvPicPr>
            <a:picLocks noChangeAspect="1" noChangeArrowheads="1"/>
          </p:cNvPicPr>
          <p:nvPr/>
        </p:nvPicPr>
        <p:blipFill>
          <a:blip r:embed="rId1" cstate="print"/>
          <a:srcRect/>
          <a:stretch>
            <a:fillRect/>
          </a:stretch>
        </p:blipFill>
        <p:spPr bwMode="auto">
          <a:xfrm>
            <a:off x="823" y="-4231"/>
            <a:ext cx="12188238" cy="6862231"/>
          </a:xfrm>
          <a:prstGeom prst="rect">
            <a:avLst/>
          </a:prstGeom>
          <a:noFill/>
        </p:spPr>
      </p:pic>
      <p:sp>
        <p:nvSpPr>
          <p:cNvPr id="11" name="TextBox 26"/>
          <p:cNvSpPr txBox="1"/>
          <p:nvPr/>
        </p:nvSpPr>
        <p:spPr>
          <a:xfrm>
            <a:off x="5325841" y="1634932"/>
            <a:ext cx="4323043" cy="912879"/>
          </a:xfrm>
          <a:prstGeom prst="rect">
            <a:avLst/>
          </a:prstGeom>
          <a:noFill/>
        </p:spPr>
        <p:txBody>
          <a:bodyPr wrap="square" rtlCol="0">
            <a:spAutoFit/>
          </a:body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zh-CN" altLang="en-US" sz="533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ea"/>
                <a:sym typeface="+mn-lt"/>
              </a:rPr>
              <a:t>感谢聆听</a:t>
            </a:r>
            <a:endParaRPr kumimoji="0" lang="zh-CN" altLang="en-US" sz="533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pitchFamily="34" charset="-122"/>
              <a:cs typeface="+mn-ea"/>
              <a:sym typeface="+mn-lt"/>
            </a:endParaRPr>
          </a:p>
        </p:txBody>
      </p:sp>
      <p:pic>
        <p:nvPicPr>
          <p:cNvPr id="3" name="图片 2"/>
          <p:cNvPicPr>
            <a:picLocks noChangeAspect="1"/>
          </p:cNvPicPr>
          <p:nvPr/>
        </p:nvPicPr>
        <p:blipFill>
          <a:blip r:embed="rId2"/>
          <a:stretch>
            <a:fillRect/>
          </a:stretch>
        </p:blipFill>
        <p:spPr>
          <a:xfrm>
            <a:off x="4774592" y="2959672"/>
            <a:ext cx="3810912" cy="3504925"/>
          </a:xfrm>
          <a:prstGeom prst="rect">
            <a:avLst/>
          </a:prstGeom>
        </p:spPr>
      </p:pic>
    </p:spTree>
  </p:cSld>
  <p:clrMapOvr>
    <a:masterClrMapping/>
  </p:clrMapOvr>
  <p:transition spd="med" advClick="0" advTm="500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500" autoRev="1" fill="hold">
                                          <p:stCondLst>
                                            <p:cond delay="0"/>
                                          </p:stCondLst>
                                        </p:cTn>
                                        <p:tgtEl>
                                          <p:spTgt spid="11"/>
                                        </p:tgtEl>
                                        <p:attrNameLst>
                                          <p:attrName>ppt_w</p:attrName>
                                        </p:attrNameLst>
                                      </p:cBhvr>
                                    </p:anim>
                                    <p:anim by="(#ppt_w*0.50)" calcmode="lin" valueType="num">
                                      <p:cBhvr>
                                        <p:cTn id="14" dur="500" decel="50000" autoRev="1" fill="hold">
                                          <p:stCondLst>
                                            <p:cond delay="0"/>
                                          </p:stCondLst>
                                        </p:cTn>
                                        <p:tgtEl>
                                          <p:spTgt spid="11"/>
                                        </p:tgtEl>
                                        <p:attrNameLst>
                                          <p:attrName>ppt_x</p:attrName>
                                        </p:attrNameLst>
                                      </p:cBhvr>
                                    </p:anim>
                                    <p:anim from="(-#ppt_h/2)" to="(#ppt_y)" calcmode="lin" valueType="num">
                                      <p:cBhvr>
                                        <p:cTn id="15" dur="1000" fill="hold">
                                          <p:stCondLst>
                                            <p:cond delay="0"/>
                                          </p:stCondLst>
                                        </p:cTn>
                                        <p:tgtEl>
                                          <p:spTgt spid="11"/>
                                        </p:tgtEl>
                                        <p:attrNameLst>
                                          <p:attrName>ppt_y</p:attrName>
                                        </p:attrNameLst>
                                      </p:cBhvr>
                                    </p:anim>
                                    <p:animRot by="21600000">
                                      <p:cBhvr>
                                        <p:cTn id="16"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9970" y="897972"/>
            <a:ext cx="11843396" cy="5699943"/>
          </a:xfrm>
          <a:solidFill>
            <a:schemeClr val="accent3">
              <a:lumMod val="20000"/>
              <a:lumOff val="80000"/>
            </a:schemeClr>
          </a:solidFill>
        </p:spPr>
        <p:txBody>
          <a:bodyPr>
            <a:normAutofit fontScale="62500" lnSpcReduction="20000"/>
          </a:bodyPr>
          <a:lstStyle/>
          <a:p>
            <a:r>
              <a:rPr lang="en-US" altLang="zh-CN" dirty="0"/>
              <a:t>     Maddy's daughter Cathy suffered from a condition called spina bifida (</a:t>
            </a:r>
            <a:r>
              <a:rPr lang="zh-CN" altLang="en-US" dirty="0"/>
              <a:t>脊柱裂</a:t>
            </a:r>
            <a:r>
              <a:rPr lang="en-US" altLang="zh-CN" dirty="0"/>
              <a:t>). She spent most of her life in a wheelchair, which made even the simplest tasks a tough challenge. One such challenge for Cathy was getting a haircut. As Maddy's neighbor, I witnessed the daily struggle firsthand and felt the urge to help. A hairstylist myself, I decided to visit Maddy's home to cut Cathy's hair. Little did I know this small act would light a spark within me.</a:t>
            </a:r>
            <a:endParaRPr lang="en-US" altLang="zh-CN" dirty="0"/>
          </a:p>
          <a:p>
            <a:r>
              <a:rPr lang="en-US" altLang="zh-CN" dirty="0"/>
              <a:t> Through my visits, I realized that many others in our community had the same problem. Maddy explained the difficulties special groups of people encountered —— the loud noises and strong smells in regular hair salons were too much for people with autism (</a:t>
            </a:r>
            <a:r>
              <a:rPr lang="zh-CN" altLang="en-US" dirty="0"/>
              <a:t>自闭症</a:t>
            </a:r>
            <a:r>
              <a:rPr lang="en-US" altLang="zh-CN" dirty="0"/>
              <a:t>). Also, just getting into a salon was tough for people in wheelchairs. Her words touched me, and I wondered if there was something more I could do to help.</a:t>
            </a:r>
            <a:endParaRPr lang="en-US" altLang="zh-CN" dirty="0"/>
          </a:p>
          <a:p>
            <a:r>
              <a:rPr lang="en-US" altLang="zh-CN" dirty="0"/>
              <a:t> An idea began to form in my mind—I could open a special salon, a place where people with physical disabilities or psychological problems would feel more comfortable. It wouldn't just be easy to enter for people in wheelchairs; it would also have floors with different textures(</a:t>
            </a:r>
            <a:r>
              <a:rPr lang="zh-CN" altLang="en-US" dirty="0"/>
              <a:t>纹理</a:t>
            </a:r>
            <a:r>
              <a:rPr lang="en-US" altLang="zh-CN" dirty="0"/>
              <a:t>) to help those who can't see well. To make the place even more comfortable, it would have calm music instead of loud pop songs. Toys and blankets would be on hand to help people stay calm. Hairstylists would use quiet hair dryers and soft voices. They would also learn how to help customers who don't like others touching their hair. Most importantly, they would treat every customer with the same level of respect.</a:t>
            </a:r>
            <a:endParaRPr lang="en-US" altLang="zh-CN" dirty="0"/>
          </a:p>
          <a:p>
            <a:r>
              <a:rPr lang="en-US" altLang="zh-CN" dirty="0"/>
              <a:t> The only issue was that I didn't have the funds to make this dream a reality. As a hairstylist, I had limited savings. Maddy suggested,“ How about organizing a community bazaar(</a:t>
            </a:r>
            <a:r>
              <a:rPr lang="zh-CN" altLang="en-US" dirty="0"/>
              <a:t>义卖</a:t>
            </a:r>
            <a:r>
              <a:rPr lang="en-US" altLang="zh-CN" dirty="0"/>
              <a:t>) in our neighborhood this Saturday to raise funds for the salon?” Her eyes shone with enthusiasm as she continued,“ People love supporting good causes, and I'm sure many would join in to help create a place where everyone feels comfortable getting a haircut. ” I nodded, recognizing the brilliance in her plan.</a:t>
            </a:r>
            <a:endParaRPr lang="en-US" altLang="zh-CN" dirty="0"/>
          </a:p>
          <a:p>
            <a:r>
              <a:rPr lang="en-US" altLang="zh-CN" dirty="0"/>
              <a:t>Paragraph 1: As Saturday approached, something changed in our neighborhood.</a:t>
            </a:r>
            <a:endParaRPr lang="en-US" altLang="zh-CN" dirty="0"/>
          </a:p>
          <a:p>
            <a:r>
              <a:rPr lang="en-US" altLang="zh-CN" dirty="0"/>
              <a:t>Paragraph 2: Even after the end of the community bazaar, our neighbors' support didn't stop there.</a:t>
            </a:r>
            <a:endParaRPr lang="en-US" altLang="zh-CN" dirty="0"/>
          </a:p>
        </p:txBody>
      </p:sp>
      <p:sp>
        <p:nvSpPr>
          <p:cNvPr id="4" name="标题 1"/>
          <p:cNvSpPr>
            <a:spLocks noGrp="1"/>
          </p:cNvSpPr>
          <p:nvPr>
            <p:ph type="title"/>
          </p:nvPr>
        </p:nvSpPr>
        <p:spPr>
          <a:xfrm>
            <a:off x="394232" y="229969"/>
            <a:ext cx="10959568" cy="451069"/>
          </a:xfrm>
          <a:solidFill>
            <a:schemeClr val="accent2">
              <a:lumMod val="20000"/>
              <a:lumOff val="80000"/>
            </a:schemeClr>
          </a:solidFill>
        </p:spPr>
        <p:txBody>
          <a:bodyPr>
            <a:normAutofit fontScale="90000"/>
          </a:bodyPr>
          <a:lstStyle/>
          <a:p>
            <a:r>
              <a:rPr lang="zh-CN" altLang="en-US" dirty="0"/>
              <a:t>读原文 找出记叙文要素</a:t>
            </a:r>
            <a:endParaRPr lang="zh-CN" altLang="en-US" dirty="0"/>
          </a:p>
        </p:txBody>
      </p:sp>
      <p:pic>
        <p:nvPicPr>
          <p:cNvPr id="5" name="图片 4"/>
          <p:cNvPicPr>
            <a:picLocks noChangeAspect="1"/>
          </p:cNvPicPr>
          <p:nvPr/>
        </p:nvPicPr>
        <p:blipFill>
          <a:blip r:embed="rId1"/>
          <a:stretch>
            <a:fillRect/>
          </a:stretch>
        </p:blipFill>
        <p:spPr>
          <a:xfrm>
            <a:off x="10715096" y="5387879"/>
            <a:ext cx="1246934" cy="11442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30003" y="497369"/>
          <a:ext cx="11617928" cy="6340056"/>
        </p:xfrm>
        <a:graphic>
          <a:graphicData uri="http://schemas.openxmlformats.org/drawingml/2006/table">
            <a:tbl>
              <a:tblPr firstRow="1" bandRow="1">
                <a:tableStyleId>{5C22544A-7EE6-4342-B048-85BDC9FD1C3A}</a:tableStyleId>
              </a:tblPr>
              <a:tblGrid>
                <a:gridCol w="2946173"/>
                <a:gridCol w="8671755"/>
              </a:tblGrid>
              <a:tr h="769104">
                <a:tc>
                  <a:txBody>
                    <a:bodyPr/>
                    <a:lstStyle/>
                    <a:p>
                      <a:r>
                        <a:rPr lang="en-US" altLang="zh-CN" sz="2400" dirty="0"/>
                        <a:t>Time</a:t>
                      </a:r>
                      <a:endParaRPr lang="en-US" altLang="zh-CN" sz="2400" dirty="0"/>
                    </a:p>
                    <a:p>
                      <a:endParaRPr lang="zh-CN" altLang="en-US" sz="2400" dirty="0"/>
                    </a:p>
                  </a:txBody>
                  <a:tcPr/>
                </a:tc>
                <a:tc>
                  <a:txBody>
                    <a:bodyPr/>
                    <a:lstStyle/>
                    <a:p>
                      <a:r>
                        <a:rPr lang="en-US" altLang="zh-CN" sz="2400" dirty="0"/>
                        <a:t>period leading up to Saturday (presumably in the present time) and after.</a:t>
                      </a:r>
                      <a:endParaRPr lang="zh-CN" altLang="en-US" sz="2400" dirty="0"/>
                    </a:p>
                  </a:txBody>
                  <a:tcPr/>
                </a:tc>
              </a:tr>
              <a:tr h="654615">
                <a:tc>
                  <a:txBody>
                    <a:bodyPr/>
                    <a:lstStyle/>
                    <a:p>
                      <a:r>
                        <a:rPr lang="en-US" altLang="zh-CN" sz="2400" dirty="0"/>
                        <a:t>Place</a:t>
                      </a:r>
                      <a:endParaRPr lang="zh-CN" altLang="en-US" sz="2400" dirty="0"/>
                    </a:p>
                  </a:txBody>
                  <a:tcPr/>
                </a:tc>
                <a:tc>
                  <a:txBody>
                    <a:bodyPr/>
                    <a:lstStyle/>
                    <a:p>
                      <a:r>
                        <a:rPr lang="en-US" altLang="zh-CN" sz="2400" dirty="0"/>
                        <a:t>P1:community bazaar,</a:t>
                      </a:r>
                      <a:endParaRPr lang="en-US" altLang="zh-CN" sz="2400" dirty="0"/>
                    </a:p>
                    <a:p>
                      <a:r>
                        <a:rPr lang="en-US" altLang="zh-CN" sz="2400" dirty="0"/>
                        <a:t> P2: the neighborhood or in the  special salon</a:t>
                      </a:r>
                      <a:endParaRPr lang="zh-CN" altLang="en-US" sz="2400" dirty="0"/>
                    </a:p>
                  </a:txBody>
                  <a:tcPr/>
                </a:tc>
              </a:tr>
              <a:tr h="1036004">
                <a:tc>
                  <a:txBody>
                    <a:bodyPr/>
                    <a:lstStyle/>
                    <a:p>
                      <a:r>
                        <a:rPr lang="en-US" altLang="zh-CN" sz="2400" dirty="0"/>
                        <a:t>Characters</a:t>
                      </a:r>
                      <a:endParaRPr lang="zh-CN" altLang="en-US" sz="2400" dirty="0"/>
                    </a:p>
                  </a:txBody>
                  <a:tcPr/>
                </a:tc>
                <a:tc>
                  <a:txBody>
                    <a:bodyPr/>
                    <a:lstStyle/>
                    <a:p>
                      <a:r>
                        <a:rPr lang="en-US" altLang="zh-CN" sz="2400" dirty="0"/>
                        <a:t>The author (a hairstylist), Maddy, Cathy (Maddy's daughter with spina bifida), people in the community with physical disabilities or psychological problems.</a:t>
                      </a:r>
                      <a:endParaRPr lang="zh-CN" altLang="en-US" sz="2400" dirty="0"/>
                    </a:p>
                  </a:txBody>
                  <a:tcPr/>
                </a:tc>
              </a:tr>
              <a:tr h="899711">
                <a:tc>
                  <a:txBody>
                    <a:bodyPr/>
                    <a:lstStyle/>
                    <a:p>
                      <a:r>
                        <a:rPr lang="en-US" altLang="zh-CN" sz="2400" dirty="0"/>
                        <a:t>Contradiction</a:t>
                      </a:r>
                      <a:endParaRPr lang="zh-CN" altLang="en-US" sz="2400" dirty="0"/>
                    </a:p>
                  </a:txBody>
                  <a:tcPr/>
                </a:tc>
                <a:tc>
                  <a:txBody>
                    <a:bodyPr/>
                    <a:lstStyle/>
                    <a:p>
                      <a:r>
                        <a:rPr lang="en-US" altLang="zh-CN" sz="2400" dirty="0"/>
                        <a:t>the author doesn't have enough funds to open the special salon.</a:t>
                      </a:r>
                      <a:endParaRPr lang="zh-CN" altLang="en-US" sz="2400" dirty="0"/>
                    </a:p>
                  </a:txBody>
                  <a:tcPr/>
                </a:tc>
              </a:tr>
              <a:tr h="2605705">
                <a:tc>
                  <a:txBody>
                    <a:bodyPr/>
                    <a:lstStyle/>
                    <a:p>
                      <a:r>
                        <a:rPr lang="en-US" altLang="zh-CN" sz="2400" dirty="0"/>
                        <a:t>Emotional Line:</a:t>
                      </a:r>
                      <a:endParaRPr lang="zh-CN" altLang="en-US" sz="2400" dirty="0"/>
                    </a:p>
                  </a:txBody>
                  <a:tcPr/>
                </a:tc>
                <a:tc>
                  <a:txBody>
                    <a:bodyPr/>
                    <a:lstStyle/>
                    <a:p>
                      <a:r>
                        <a:rPr lang="en-US" altLang="zh-CN" sz="2400" dirty="0"/>
                        <a:t>The author starts with a desire to help Cathy by cutting her hair. This leads to realizing the broader problem and formulating the idea of a special salon. Then, facing the lack of funds, there is a moment of uncertainty. However, with Maddy's suggestion and the community's support, hope is kindled and grows as they work towards achieving the goal.</a:t>
                      </a:r>
                      <a:endParaRPr lang="zh-CN" altLang="en-US" sz="2400" dirty="0"/>
                    </a:p>
                  </a:txBody>
                  <a:tcPr/>
                </a:tc>
              </a:tr>
            </a:tbl>
          </a:graphicData>
        </a:graphic>
      </p:graphicFrame>
      <p:sp>
        <p:nvSpPr>
          <p:cNvPr id="6" name="文本框 5"/>
          <p:cNvSpPr txBox="1"/>
          <p:nvPr/>
        </p:nvSpPr>
        <p:spPr>
          <a:xfrm>
            <a:off x="410920" y="70580"/>
            <a:ext cx="6095064" cy="369332"/>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记叙文要素</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pic>
        <p:nvPicPr>
          <p:cNvPr id="2" name="图片 1"/>
          <p:cNvPicPr>
            <a:picLocks noChangeAspect="1"/>
          </p:cNvPicPr>
          <p:nvPr/>
        </p:nvPicPr>
        <p:blipFill>
          <a:blip r:embed="rId1"/>
          <a:stretch>
            <a:fillRect/>
          </a:stretch>
        </p:blipFill>
        <p:spPr>
          <a:xfrm>
            <a:off x="10786650" y="5660834"/>
            <a:ext cx="1243692" cy="11461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9970" y="746106"/>
            <a:ext cx="11843396" cy="5851809"/>
          </a:xfrm>
          <a:solidFill>
            <a:schemeClr val="accent3">
              <a:lumMod val="20000"/>
              <a:lumOff val="80000"/>
            </a:schemeClr>
          </a:solidFill>
        </p:spPr>
        <p:txBody>
          <a:bodyPr>
            <a:normAutofit fontScale="47500" lnSpcReduction="20000"/>
          </a:bodyPr>
          <a:lstStyle/>
          <a:p>
            <a:r>
              <a:rPr lang="en-US" altLang="zh-CN" dirty="0"/>
              <a:t>    </a:t>
            </a:r>
            <a:r>
              <a:rPr lang="en-US" altLang="zh-CN" sz="3800" dirty="0"/>
              <a:t>Maddy's daughter Cathy suffered from a condition called spina bifida(</a:t>
            </a:r>
            <a:r>
              <a:rPr lang="zh-CN" altLang="en-US" sz="3800" dirty="0"/>
              <a:t>脊柱裂</a:t>
            </a:r>
            <a:r>
              <a:rPr lang="en-US" altLang="zh-CN" sz="3800" dirty="0"/>
              <a:t>).She spent most of her life in a wheelchair, which made even the simplest tasks a tough challenge. One such challenge for Cathy was getting a haircut. As Maddy's neighbor, I witnessed the daily struggle firsthand and felt the urge to help. A hairstylist myself, I decided to visit Maddy's home to cut Cathy's hair. Little did I know </a:t>
            </a:r>
            <a:r>
              <a:rPr lang="en-US" altLang="zh-CN" sz="3800" b="1" dirty="0">
                <a:solidFill>
                  <a:srgbClr val="A40000"/>
                </a:solidFill>
                <a:highlight>
                  <a:srgbClr val="00FFFF"/>
                </a:highlight>
              </a:rPr>
              <a:t>this small act would light a  spark within me</a:t>
            </a:r>
            <a:r>
              <a:rPr lang="en-US" altLang="zh-CN" sz="3800" b="1" dirty="0">
                <a:solidFill>
                  <a:srgbClr val="A40000"/>
                </a:solidFill>
                <a:highlight>
                  <a:srgbClr val="FFFF00"/>
                </a:highlight>
              </a:rPr>
              <a:t>.</a:t>
            </a:r>
            <a:endParaRPr lang="en-US" altLang="zh-CN" sz="3800" b="1" dirty="0">
              <a:solidFill>
                <a:srgbClr val="A40000"/>
              </a:solidFill>
              <a:highlight>
                <a:srgbClr val="FFFF00"/>
              </a:highlight>
            </a:endParaRPr>
          </a:p>
          <a:p>
            <a:r>
              <a:rPr lang="en-US" altLang="zh-CN" sz="3800" dirty="0"/>
              <a:t>  Through my visits, I realized that many others in our community had the same problem. Maddy explained the difficulties special groups of people encountered.--the loud noises and strong smells in </a:t>
            </a:r>
            <a:r>
              <a:rPr lang="en-US" altLang="zh-CN" sz="3800" dirty="0">
                <a:highlight>
                  <a:srgbClr val="FFFF00"/>
                </a:highlight>
              </a:rPr>
              <a:t>regular hair </a:t>
            </a:r>
            <a:r>
              <a:rPr lang="en-US" altLang="zh-CN" sz="3800" dirty="0"/>
              <a:t>salons were too much for people with autism(</a:t>
            </a:r>
            <a:r>
              <a:rPr lang="zh-CN" altLang="en-US" sz="3800" dirty="0"/>
              <a:t>自闭</a:t>
            </a:r>
            <a:r>
              <a:rPr lang="en-US" altLang="zh-CN" sz="3800" dirty="0"/>
              <a:t>). Also, just getting into a salon was tough for people in wheelchairs. Her words touched me, and I wondered if there was something more l could do to help.</a:t>
            </a:r>
            <a:endParaRPr lang="en-US" altLang="zh-CN" sz="3800" dirty="0"/>
          </a:p>
          <a:p>
            <a:r>
              <a:rPr lang="en-US" altLang="zh-CN" sz="3800" dirty="0"/>
              <a:t>  An idea began to form in my mind...-l could open </a:t>
            </a:r>
            <a:r>
              <a:rPr lang="en-US" altLang="zh-CN" sz="3800" dirty="0">
                <a:highlight>
                  <a:srgbClr val="FFFF00"/>
                </a:highlight>
              </a:rPr>
              <a:t>a special salon</a:t>
            </a:r>
            <a:r>
              <a:rPr lang="en-US" altLang="zh-CN" sz="3800" dirty="0"/>
              <a:t>, a place where people with physical disabilities or psychological problems would feel more comfortable. It wouldn‘t just be easy to enter for people in wheelchairs, it would also </a:t>
            </a:r>
            <a:r>
              <a:rPr lang="en-US" altLang="zh-CN" sz="3800" dirty="0">
                <a:highlight>
                  <a:srgbClr val="FFFF00"/>
                </a:highlight>
              </a:rPr>
              <a:t>have floors with different textures(</a:t>
            </a:r>
            <a:r>
              <a:rPr lang="zh-CN" altLang="en-US" sz="3800" dirty="0">
                <a:highlight>
                  <a:srgbClr val="FFFF00"/>
                </a:highlight>
              </a:rPr>
              <a:t>纹理</a:t>
            </a:r>
            <a:r>
              <a:rPr lang="en-US" altLang="zh-CN" sz="3800" dirty="0">
                <a:highlight>
                  <a:srgbClr val="FFFF00"/>
                </a:highlight>
              </a:rPr>
              <a:t>) to help those who can’t see well</a:t>
            </a:r>
            <a:r>
              <a:rPr lang="en-US" altLang="zh-CN" sz="3800" dirty="0"/>
              <a:t>. To make the place even more comfortable, it would have </a:t>
            </a:r>
            <a:r>
              <a:rPr lang="en-US" altLang="zh-CN" sz="3800" dirty="0">
                <a:highlight>
                  <a:srgbClr val="FFFF00"/>
                </a:highlight>
              </a:rPr>
              <a:t>calm music </a:t>
            </a:r>
            <a:r>
              <a:rPr lang="en-US" altLang="zh-CN" sz="3800" dirty="0"/>
              <a:t>instead of loud pop songs. </a:t>
            </a:r>
            <a:r>
              <a:rPr lang="en-US" altLang="zh-CN" sz="3800" dirty="0">
                <a:highlight>
                  <a:srgbClr val="FFFF00"/>
                </a:highlight>
              </a:rPr>
              <a:t>Toys and blankets would be on hand to help people stay calm,</a:t>
            </a:r>
            <a:r>
              <a:rPr lang="en-US" altLang="zh-CN" sz="3800" dirty="0"/>
              <a:t> Hairstylists would use </a:t>
            </a:r>
            <a:r>
              <a:rPr lang="en-US" altLang="zh-CN" sz="3800" dirty="0">
                <a:highlight>
                  <a:srgbClr val="FFFF00"/>
                </a:highlight>
              </a:rPr>
              <a:t>quiet hair dryers and soft voices. </a:t>
            </a:r>
            <a:r>
              <a:rPr lang="en-US" altLang="zh-CN" sz="3800" dirty="0"/>
              <a:t>They would also learn how to help customers who don‘t like others touching their hair. Most importantly, they would </a:t>
            </a:r>
            <a:r>
              <a:rPr lang="en-US" altLang="zh-CN" sz="3800" dirty="0">
                <a:highlight>
                  <a:srgbClr val="FFFF00"/>
                </a:highlight>
              </a:rPr>
              <a:t>treat every customer with the same level of respect.</a:t>
            </a:r>
            <a:endParaRPr lang="en-US" altLang="zh-CN" sz="3800" dirty="0">
              <a:highlight>
                <a:srgbClr val="FFFF00"/>
              </a:highlight>
            </a:endParaRPr>
          </a:p>
          <a:p>
            <a:r>
              <a:rPr lang="en-US" altLang="zh-CN" sz="3800" dirty="0"/>
              <a:t>   The only issue was that l didn't have the funds to make this dream a reality. As a hairstylist, I had limited savings. Maddy suggested,“ How about organizing a community bazaar(</a:t>
            </a:r>
            <a:r>
              <a:rPr lang="zh-CN" altLang="en-US" sz="3800" dirty="0"/>
              <a:t>义卖</a:t>
            </a:r>
            <a:r>
              <a:rPr lang="en-US" altLang="zh-CN" sz="3800" dirty="0"/>
              <a:t>)in our neighborhood this Saturday to raise funds for the salon?" </a:t>
            </a:r>
            <a:r>
              <a:rPr lang="en-US" altLang="zh-CN" sz="3800" dirty="0">
                <a:highlight>
                  <a:srgbClr val="00FF00"/>
                </a:highlight>
              </a:rPr>
              <a:t>Her eyes shone with enthusiasm </a:t>
            </a:r>
            <a:r>
              <a:rPr lang="en-US" altLang="zh-CN" sz="3800" dirty="0"/>
              <a:t>as she continued, “</a:t>
            </a:r>
            <a:r>
              <a:rPr lang="en-US" altLang="zh-CN" sz="3800" dirty="0">
                <a:solidFill>
                  <a:srgbClr val="A40000"/>
                </a:solidFill>
                <a:highlight>
                  <a:srgbClr val="00FFFF"/>
                </a:highlight>
              </a:rPr>
              <a:t>People love supporting good causes</a:t>
            </a:r>
            <a:r>
              <a:rPr lang="en-US" altLang="zh-CN" sz="3800" dirty="0"/>
              <a:t>, and I'm sure many would join in to help create a place where everyone feels comfortable getting a haircut,” I nodded, recognizing the brilliance in her plan.</a:t>
            </a:r>
            <a:endParaRPr lang="en-US" altLang="zh-CN" sz="3800" dirty="0"/>
          </a:p>
          <a:p>
            <a:r>
              <a:rPr lang="en-US" altLang="zh-CN" sz="3800" dirty="0"/>
              <a:t>Paragraph 1: As Saturday approached, something changed in our neighborhood.</a:t>
            </a:r>
            <a:endParaRPr lang="en-US" altLang="zh-CN" sz="3800" dirty="0"/>
          </a:p>
          <a:p>
            <a:r>
              <a:rPr lang="en-US" altLang="zh-CN" sz="3800" dirty="0"/>
              <a:t>Paragraph 2: Even after the end of the community bazaar, our neighbors' support didn't stop there.</a:t>
            </a:r>
            <a:endParaRPr lang="en-US" altLang="zh-CN" dirty="0"/>
          </a:p>
        </p:txBody>
      </p:sp>
      <p:sp>
        <p:nvSpPr>
          <p:cNvPr id="4" name="标题 1"/>
          <p:cNvSpPr>
            <a:spLocks noGrp="1"/>
          </p:cNvSpPr>
          <p:nvPr>
            <p:ph type="title"/>
          </p:nvPr>
        </p:nvSpPr>
        <p:spPr>
          <a:xfrm>
            <a:off x="394232" y="229969"/>
            <a:ext cx="10959568" cy="451069"/>
          </a:xfrm>
          <a:solidFill>
            <a:schemeClr val="accent2">
              <a:lumMod val="20000"/>
              <a:lumOff val="80000"/>
            </a:schemeClr>
          </a:solidFill>
        </p:spPr>
        <p:txBody>
          <a:bodyPr>
            <a:normAutofit fontScale="90000"/>
          </a:bodyPr>
          <a:lstStyle/>
          <a:p>
            <a:r>
              <a:rPr lang="zh-CN" altLang="en-US" dirty="0"/>
              <a:t>读原文 找出记叙文要素</a:t>
            </a:r>
            <a:endParaRPr lang="zh-CN" altLang="en-US" dirty="0"/>
          </a:p>
        </p:txBody>
      </p:sp>
      <p:pic>
        <p:nvPicPr>
          <p:cNvPr id="5" name="图片 4"/>
          <p:cNvPicPr>
            <a:picLocks noChangeAspect="1"/>
          </p:cNvPicPr>
          <p:nvPr/>
        </p:nvPicPr>
        <p:blipFill>
          <a:blip r:embed="rId1"/>
          <a:stretch>
            <a:fillRect/>
          </a:stretch>
        </p:blipFill>
        <p:spPr>
          <a:xfrm>
            <a:off x="10715096" y="5387879"/>
            <a:ext cx="1246934" cy="1144297"/>
          </a:xfrm>
          <a:prstGeom prst="rect">
            <a:avLst/>
          </a:prstGeom>
        </p:spPr>
      </p:pic>
      <p:sp>
        <p:nvSpPr>
          <p:cNvPr id="6" name="Rectangle 55"/>
          <p:cNvSpPr/>
          <p:nvPr/>
        </p:nvSpPr>
        <p:spPr>
          <a:xfrm>
            <a:off x="9432167" y="4900960"/>
            <a:ext cx="2130014" cy="1631216"/>
          </a:xfrm>
          <a:prstGeom prst="rect">
            <a:avLst/>
          </a:prstGeom>
          <a:solidFill>
            <a:srgbClr val="7AB00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找出前文伏笔</a:t>
            </a:r>
            <a:endPar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1</a:t>
            </a:r>
            <a:r>
              <a:rPr kumimoji="0" lang="zh-CN" altLang="en-US" sz="2000" b="1" i="0" u="none" strike="noStrike" kern="1200" cap="none" spc="300" normalizeH="0" baseline="0" noProof="0" dirty="0">
                <a:ln>
                  <a:noFill/>
                </a:ln>
                <a:solidFill>
                  <a:srgbClr val="A40000"/>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动词短语</a:t>
            </a:r>
            <a:endParaRPr kumimoji="0" lang="en-US" altLang="zh-CN" sz="2000" b="1" i="0" u="none" strike="noStrike" kern="1200" cap="none" spc="300" normalizeH="0" baseline="0" noProof="0" dirty="0">
              <a:ln>
                <a:noFill/>
              </a:ln>
              <a:solidFill>
                <a:srgbClr val="A40000"/>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2</a:t>
            </a:r>
            <a:r>
              <a:rPr kumimoji="0" lang="zh-CN" altLang="en-US"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名词短语</a:t>
            </a:r>
            <a:endPar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3</a:t>
            </a:r>
            <a:r>
              <a:rPr kumimoji="0" lang="zh-CN" altLang="en-US"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rPr>
              <a:t>情节搭建的主要</a:t>
            </a:r>
            <a:endParaRPr kumimoji="0" lang="en-US" altLang="zh-CN" sz="2000" b="1" i="0" u="none" strike="noStrike" kern="1200" cap="none" spc="3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Light" panose="020B03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图片"/>
          <p:cNvSpPr>
            <a:spLocks noGrp="1" noChangeAspect="1" noChangeArrowheads="1"/>
          </p:cNvSpPr>
          <p:nvPr>
            <p:ph idx="1"/>
          </p:nvPr>
        </p:nvSpPr>
        <p:spPr bwMode="auto">
          <a:xfrm>
            <a:off x="516104" y="725674"/>
            <a:ext cx="8167892" cy="5720560"/>
          </a:xfrm>
          <a:prstGeom prst="rect">
            <a:avLst/>
          </a:prstGeom>
          <a:solidFill>
            <a:schemeClr val="accent6">
              <a:lumMod val="20000"/>
              <a:lumOff val="80000"/>
            </a:schemeClr>
          </a:solidFill>
        </p:spPr>
        <p:txBody>
          <a:bodyPr vert="horz" wrap="square" lIns="91440" tIns="45720" rIns="91440" bIns="45720" numCol="1" anchor="t" anchorCtr="0" compatLnSpc="1">
            <a:normAutofit/>
          </a:bodyPr>
          <a:lstStyle/>
          <a:p>
            <a:r>
              <a:rPr lang="en-US" altLang="zh-CN" b="1" i="1" dirty="0"/>
              <a:t>Paragraph 1: As Saturday approached, something </a:t>
            </a:r>
            <a:r>
              <a:rPr lang="en-US" altLang="zh-CN" b="1" i="1" dirty="0">
                <a:highlight>
                  <a:srgbClr val="00FFFF"/>
                </a:highlight>
              </a:rPr>
              <a:t>changed </a:t>
            </a:r>
            <a:r>
              <a:rPr lang="en-US" altLang="zh-CN" b="1" i="1" dirty="0"/>
              <a:t>in our neighborhood.</a:t>
            </a:r>
            <a:endParaRPr lang="en-US" altLang="zh-CN" b="1" i="1" dirty="0"/>
          </a:p>
          <a:p>
            <a:r>
              <a:rPr lang="en-US" altLang="zh-CN" dirty="0"/>
              <a:t>1  What changes took place in the community? (</a:t>
            </a:r>
            <a:r>
              <a:rPr lang="en-US" altLang="zh-CN" dirty="0">
                <a:solidFill>
                  <a:srgbClr val="C00000"/>
                </a:solidFill>
              </a:rPr>
              <a:t>Describe the atmosphere and environment.</a:t>
            </a:r>
            <a:r>
              <a:rPr lang="zh-CN" altLang="en-US" dirty="0">
                <a:solidFill>
                  <a:srgbClr val="C00000"/>
                </a:solidFill>
              </a:rPr>
              <a:t>氛围，环境描写</a:t>
            </a:r>
            <a:r>
              <a:rPr lang="en-US" altLang="zh-CN" dirty="0"/>
              <a:t>)</a:t>
            </a:r>
            <a:endParaRPr lang="en-US" altLang="zh-CN" dirty="0"/>
          </a:p>
          <a:p>
            <a:r>
              <a:rPr lang="en-US" altLang="zh-CN" dirty="0"/>
              <a:t>2  During the community bazaar, how did the neighbors help me establish this charitable hair salon? (</a:t>
            </a:r>
            <a:r>
              <a:rPr lang="en-US" altLang="zh-CN" dirty="0">
                <a:solidFill>
                  <a:srgbClr val="C00000"/>
                </a:solidFill>
              </a:rPr>
              <a:t>Describe their eyes, actions, the environment, and my psychological activities at that time. Use appropriate rhetoric and draw materials from the previous text.</a:t>
            </a:r>
            <a:r>
              <a:rPr lang="zh-CN" altLang="en-US" dirty="0">
                <a:solidFill>
                  <a:srgbClr val="C00000"/>
                </a:solidFill>
              </a:rPr>
              <a:t>眼神动作、环境，还有我当时的心理活动，适当修辞，和前文取材</a:t>
            </a:r>
            <a:r>
              <a:rPr lang="en-US" altLang="zh-CN" dirty="0">
                <a:solidFill>
                  <a:srgbClr val="C00000"/>
                </a:solidFill>
              </a:rPr>
              <a:t>)</a:t>
            </a:r>
            <a:endParaRPr lang="en-US" altLang="zh-CN" dirty="0">
              <a:solidFill>
                <a:srgbClr val="C00000"/>
              </a:solidFill>
            </a:endParaRPr>
          </a:p>
          <a:p>
            <a:endParaRPr lang="en-US" altLang="zh-CN" dirty="0"/>
          </a:p>
          <a:p>
            <a:endParaRPr lang="zh-CN" altLang="en-US" dirty="0"/>
          </a:p>
        </p:txBody>
      </p:sp>
      <p:sp>
        <p:nvSpPr>
          <p:cNvPr id="5" name="标题 1"/>
          <p:cNvSpPr txBox="1"/>
          <p:nvPr/>
        </p:nvSpPr>
        <p:spPr>
          <a:xfrm>
            <a:off x="344488" y="48085"/>
            <a:ext cx="10959568" cy="451069"/>
          </a:xfrm>
          <a:prstGeom prst="rect">
            <a:avLst/>
          </a:prstGeom>
          <a:solidFill>
            <a:srgbClr val="F6C3FF"/>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t>情节搭建</a:t>
            </a:r>
            <a:endParaRPr lang="zh-CN" altLang="en-US" dirty="0"/>
          </a:p>
        </p:txBody>
      </p:sp>
      <p:pic>
        <p:nvPicPr>
          <p:cNvPr id="7" name="图片 6"/>
          <p:cNvPicPr>
            <a:picLocks noChangeAspect="1"/>
          </p:cNvPicPr>
          <p:nvPr/>
        </p:nvPicPr>
        <p:blipFill>
          <a:blip r:embed="rId1"/>
          <a:srcRect b="6655"/>
          <a:stretch>
            <a:fillRect/>
          </a:stretch>
        </p:blipFill>
        <p:spPr>
          <a:xfrm>
            <a:off x="9418632" y="4290071"/>
            <a:ext cx="2176390" cy="2031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4231" y="841472"/>
            <a:ext cx="8547816" cy="5508840"/>
          </a:xfrm>
          <a:solidFill>
            <a:schemeClr val="accent6">
              <a:lumMod val="20000"/>
              <a:lumOff val="80000"/>
            </a:schemeClr>
          </a:solidFill>
        </p:spPr>
        <p:txBody>
          <a:bodyPr/>
          <a:lstStyle/>
          <a:p>
            <a:r>
              <a:rPr lang="en-US" altLang="zh-CN" b="1" i="1" dirty="0"/>
              <a:t>Paragraph 2: Even after the end of the community bazaar, our neighbors' </a:t>
            </a:r>
            <a:r>
              <a:rPr lang="en-US" altLang="zh-CN" b="1" i="1" dirty="0">
                <a:highlight>
                  <a:srgbClr val="00FFFF"/>
                </a:highlight>
              </a:rPr>
              <a:t>support</a:t>
            </a:r>
            <a:r>
              <a:rPr lang="en-US" altLang="zh-CN" b="1" i="1" dirty="0"/>
              <a:t> didn't stop there.</a:t>
            </a:r>
            <a:endParaRPr lang="en-US" altLang="zh-CN" b="1" i="1" dirty="0"/>
          </a:p>
          <a:p>
            <a:r>
              <a:rPr lang="en-US" altLang="zh-CN" dirty="0"/>
              <a:t>1. Neighbors‘ support - Some people’s ideas unexpectedly coincided with mine. Some people bought quiet hair dryers. Maddy brought me relatively soothing music.. </a:t>
            </a:r>
            <a:r>
              <a:rPr lang="en-US" altLang="zh-CN" dirty="0">
                <a:solidFill>
                  <a:srgbClr val="C00000"/>
                </a:solidFill>
              </a:rPr>
              <a:t>(Use appropriate rhetoric and draw materials from the previous text</a:t>
            </a:r>
            <a:r>
              <a:rPr lang="zh-CN" altLang="en-US" dirty="0">
                <a:solidFill>
                  <a:srgbClr val="C00000"/>
                </a:solidFill>
              </a:rPr>
              <a:t>前文取材</a:t>
            </a:r>
            <a:r>
              <a:rPr lang="en-US" altLang="zh-CN" dirty="0">
                <a:solidFill>
                  <a:srgbClr val="C00000"/>
                </a:solidFill>
              </a:rPr>
              <a:t>,</a:t>
            </a:r>
            <a:r>
              <a:rPr lang="zh-CN" altLang="en-US" dirty="0">
                <a:solidFill>
                  <a:srgbClr val="C00000"/>
                </a:solidFill>
              </a:rPr>
              <a:t>适当修辞</a:t>
            </a:r>
            <a:r>
              <a:rPr lang="en-US" altLang="zh-CN" dirty="0">
                <a:solidFill>
                  <a:srgbClr val="C00000"/>
                </a:solidFill>
              </a:rPr>
              <a:t>)</a:t>
            </a:r>
            <a:endParaRPr lang="en-US" altLang="zh-CN" dirty="0">
              <a:solidFill>
                <a:srgbClr val="C00000"/>
              </a:solidFill>
            </a:endParaRPr>
          </a:p>
          <a:p>
            <a:r>
              <a:rPr lang="en-US" altLang="zh-CN" dirty="0"/>
              <a:t>2. Theme elevation (love theme).</a:t>
            </a:r>
            <a:r>
              <a:rPr lang="zh-CN" altLang="en-US" dirty="0">
                <a:solidFill>
                  <a:srgbClr val="C00000"/>
                </a:solidFill>
              </a:rPr>
              <a:t>主题提升</a:t>
            </a:r>
            <a:endParaRPr lang="zh-CN" altLang="en-US" dirty="0">
              <a:solidFill>
                <a:srgbClr val="C00000"/>
              </a:solidFill>
            </a:endParaRPr>
          </a:p>
        </p:txBody>
      </p:sp>
      <p:sp>
        <p:nvSpPr>
          <p:cNvPr id="4" name="标题 1"/>
          <p:cNvSpPr txBox="1"/>
          <p:nvPr/>
        </p:nvSpPr>
        <p:spPr>
          <a:xfrm>
            <a:off x="394232" y="229968"/>
            <a:ext cx="10959568" cy="451069"/>
          </a:xfrm>
          <a:prstGeom prst="rect">
            <a:avLst/>
          </a:prstGeom>
          <a:solidFill>
            <a:srgbClr val="F6C3FF"/>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t>情节搭建</a:t>
            </a:r>
            <a:endParaRPr lang="zh-CN" altLang="en-US" dirty="0"/>
          </a:p>
        </p:txBody>
      </p:sp>
      <p:pic>
        <p:nvPicPr>
          <p:cNvPr id="5" name="图片 4"/>
          <p:cNvPicPr>
            <a:picLocks noChangeAspect="1"/>
          </p:cNvPicPr>
          <p:nvPr/>
        </p:nvPicPr>
        <p:blipFill>
          <a:blip r:embed="rId1"/>
          <a:srcRect b="8711"/>
          <a:stretch>
            <a:fillRect/>
          </a:stretch>
        </p:blipFill>
        <p:spPr>
          <a:xfrm>
            <a:off x="9267415" y="4152105"/>
            <a:ext cx="2580048" cy="23552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9938" y="208067"/>
            <a:ext cx="10614614" cy="602299"/>
          </a:xfrm>
        </p:spPr>
        <p:txBody>
          <a:bodyPr>
            <a:normAutofit fontScale="90000"/>
          </a:bodyPr>
          <a:lstStyle/>
          <a:p>
            <a:r>
              <a:rPr lang="en-US" altLang="zh-CN" sz="2800" b="1" dirty="0">
                <a:solidFill>
                  <a:srgbClr val="C00000"/>
                </a:solidFill>
              </a:rPr>
              <a:t>P1</a:t>
            </a:r>
            <a:r>
              <a:rPr lang="zh-CN" altLang="en-US" sz="2800" b="1" dirty="0">
                <a:solidFill>
                  <a:srgbClr val="C00000"/>
                </a:solidFill>
              </a:rPr>
              <a:t>：</a:t>
            </a:r>
            <a:r>
              <a:rPr lang="en-US" altLang="zh-CN" sz="2800" b="1" dirty="0">
                <a:solidFill>
                  <a:srgbClr val="C00000"/>
                </a:solidFill>
              </a:rPr>
              <a:t>As Saturday approached, something </a:t>
            </a:r>
            <a:r>
              <a:rPr lang="en-US" altLang="zh-CN" sz="2800" b="1" dirty="0">
                <a:solidFill>
                  <a:srgbClr val="C00000"/>
                </a:solidFill>
                <a:highlight>
                  <a:srgbClr val="FFFF00"/>
                </a:highlight>
              </a:rPr>
              <a:t>changed</a:t>
            </a:r>
            <a:r>
              <a:rPr lang="en-US" altLang="zh-CN" sz="2800" b="1" dirty="0">
                <a:solidFill>
                  <a:srgbClr val="C00000"/>
                </a:solidFill>
              </a:rPr>
              <a:t> in our neighborhood.</a:t>
            </a:r>
            <a:endParaRPr lang="zh-CN" altLang="en-US" sz="2800" b="1" dirty="0">
              <a:solidFill>
                <a:srgbClr val="C00000"/>
              </a:solidFill>
            </a:endParaRPr>
          </a:p>
        </p:txBody>
      </p:sp>
      <p:sp>
        <p:nvSpPr>
          <p:cNvPr id="3" name="内容占位符 2"/>
          <p:cNvSpPr>
            <a:spLocks noGrp="1"/>
          </p:cNvSpPr>
          <p:nvPr>
            <p:ph idx="1"/>
          </p:nvPr>
        </p:nvSpPr>
        <p:spPr>
          <a:xfrm>
            <a:off x="459938" y="975855"/>
            <a:ext cx="11169210" cy="5525922"/>
          </a:xfrm>
          <a:solidFill>
            <a:schemeClr val="accent5">
              <a:lumMod val="20000"/>
              <a:lumOff val="80000"/>
            </a:schemeClr>
          </a:solidFill>
        </p:spPr>
        <p:txBody>
          <a:bodyPr>
            <a:normAutofit fontScale="92500" lnSpcReduction="20000"/>
          </a:bodyPr>
          <a:lstStyle/>
          <a:p>
            <a:r>
              <a:rPr lang="en-US" altLang="zh-CN" dirty="0"/>
              <a:t>1</a:t>
            </a:r>
            <a:r>
              <a:rPr lang="zh-CN" altLang="en-US" b="1" dirty="0">
                <a:solidFill>
                  <a:srgbClr val="7030A0"/>
                </a:solidFill>
              </a:rPr>
              <a:t>社区居民积极响应，纷纷捐赠了物品用于义卖。</a:t>
            </a:r>
            <a:endParaRPr lang="en-US" altLang="zh-CN" b="1" dirty="0">
              <a:solidFill>
                <a:srgbClr val="7030A0"/>
              </a:solidFill>
            </a:endParaRPr>
          </a:p>
          <a:p>
            <a:r>
              <a:rPr lang="en-US" altLang="zh-CN" dirty="0"/>
              <a:t>Community residents </a:t>
            </a:r>
            <a:r>
              <a:rPr lang="en-US" altLang="zh-CN" dirty="0">
                <a:solidFill>
                  <a:srgbClr val="FF0000"/>
                </a:solidFill>
              </a:rPr>
              <a:t>responded actively </a:t>
            </a:r>
            <a:r>
              <a:rPr lang="en-US" altLang="zh-CN" dirty="0"/>
              <a:t>and donated items for charity sale.</a:t>
            </a:r>
            <a:endParaRPr lang="en-US" altLang="zh-CN" dirty="0"/>
          </a:p>
          <a:p>
            <a:r>
              <a:rPr lang="en-US" altLang="zh-CN" b="1" dirty="0">
                <a:solidFill>
                  <a:srgbClr val="7030A0"/>
                </a:solidFill>
              </a:rPr>
              <a:t>2</a:t>
            </a:r>
            <a:r>
              <a:rPr lang="zh-CN" altLang="en-US" b="1" dirty="0">
                <a:solidFill>
                  <a:srgbClr val="7030A0"/>
                </a:solidFill>
              </a:rPr>
              <a:t>有更多志愿者加入到了爱心义卖的筹备和现场工作中。</a:t>
            </a:r>
            <a:endParaRPr lang="en-US" altLang="zh-CN" b="1" dirty="0">
              <a:solidFill>
                <a:srgbClr val="7030A0"/>
              </a:solidFill>
            </a:endParaRPr>
          </a:p>
          <a:p>
            <a:r>
              <a:rPr lang="en-US" altLang="zh-CN" dirty="0"/>
              <a:t>More </a:t>
            </a:r>
            <a:r>
              <a:rPr lang="en-US" altLang="zh-CN" dirty="0">
                <a:solidFill>
                  <a:srgbClr val="FF0000"/>
                </a:solidFill>
              </a:rPr>
              <a:t>volunteers</a:t>
            </a:r>
            <a:r>
              <a:rPr lang="en-US" altLang="zh-CN" dirty="0"/>
              <a:t> joined in the preparation and on-site work of the charity sale.</a:t>
            </a:r>
            <a:endParaRPr lang="en-US" altLang="zh-CN" dirty="0"/>
          </a:p>
          <a:p>
            <a:r>
              <a:rPr lang="en-US" altLang="zh-CN" b="1" dirty="0">
                <a:solidFill>
                  <a:srgbClr val="7030A0"/>
                </a:solidFill>
              </a:rPr>
              <a:t>3</a:t>
            </a:r>
            <a:r>
              <a:rPr lang="zh-CN" altLang="en-US" b="1" dirty="0">
                <a:solidFill>
                  <a:srgbClr val="7030A0"/>
                </a:solidFill>
              </a:rPr>
              <a:t>一些商家也受到感染，为爱心理发店提供了物资支持或捐款。</a:t>
            </a:r>
            <a:endParaRPr lang="en-US" altLang="zh-CN" b="1" dirty="0">
              <a:solidFill>
                <a:srgbClr val="7030A0"/>
              </a:solidFill>
            </a:endParaRPr>
          </a:p>
          <a:p>
            <a:r>
              <a:rPr lang="en-US" altLang="zh-CN" dirty="0"/>
              <a:t>Some businesses were also inspired and </a:t>
            </a:r>
            <a:r>
              <a:rPr lang="en-US" altLang="zh-CN" dirty="0">
                <a:solidFill>
                  <a:srgbClr val="FF0000"/>
                </a:solidFill>
              </a:rPr>
              <a:t>provided material support or donations </a:t>
            </a:r>
            <a:r>
              <a:rPr lang="en-US" altLang="zh-CN" dirty="0"/>
              <a:t>for the charity barbershop.</a:t>
            </a:r>
            <a:endParaRPr lang="en-US" altLang="zh-CN" dirty="0"/>
          </a:p>
          <a:p>
            <a:r>
              <a:rPr lang="en-US" altLang="zh-CN" b="1" dirty="0">
                <a:solidFill>
                  <a:srgbClr val="7030A0"/>
                </a:solidFill>
              </a:rPr>
              <a:t>4</a:t>
            </a:r>
            <a:r>
              <a:rPr lang="zh-CN" altLang="en-US" b="1" dirty="0">
                <a:solidFill>
                  <a:srgbClr val="7030A0"/>
                </a:solidFill>
              </a:rPr>
              <a:t>社区领导关注到了此事，在宣传和场地等方面给予了支持。</a:t>
            </a:r>
            <a:endParaRPr lang="en-US" altLang="zh-CN" b="1" dirty="0">
              <a:solidFill>
                <a:srgbClr val="7030A0"/>
              </a:solidFill>
            </a:endParaRPr>
          </a:p>
          <a:p>
            <a:r>
              <a:rPr lang="en-US" altLang="zh-CN" dirty="0">
                <a:solidFill>
                  <a:srgbClr val="FF0000"/>
                </a:solidFill>
              </a:rPr>
              <a:t>Community leaders </a:t>
            </a:r>
            <a:r>
              <a:rPr lang="en-US" altLang="zh-CN" dirty="0"/>
              <a:t>paid attention to this matter and gave support in terms of publicity and venue.</a:t>
            </a:r>
            <a:endParaRPr lang="en-US" altLang="zh-CN" dirty="0"/>
          </a:p>
          <a:p>
            <a:r>
              <a:rPr lang="en-US" altLang="zh-CN" b="1" dirty="0">
                <a:solidFill>
                  <a:srgbClr val="7030A0"/>
                </a:solidFill>
              </a:rPr>
              <a:t>5</a:t>
            </a:r>
            <a:r>
              <a:rPr lang="zh-CN" altLang="en-US" b="1" dirty="0">
                <a:solidFill>
                  <a:srgbClr val="7030A0"/>
                </a:solidFill>
              </a:rPr>
              <a:t>一些原本不了解情况的居民开始主动传播了爱心义卖的消息。</a:t>
            </a:r>
            <a:endParaRPr lang="en-US" altLang="zh-CN" b="1" dirty="0">
              <a:solidFill>
                <a:srgbClr val="7030A0"/>
              </a:solidFill>
            </a:endParaRPr>
          </a:p>
          <a:p>
            <a:r>
              <a:rPr lang="en-US" altLang="zh-CN" dirty="0"/>
              <a:t>Some residents who didn't know the situation before began to actively </a:t>
            </a:r>
            <a:r>
              <a:rPr lang="en-US" altLang="zh-CN" dirty="0">
                <a:solidFill>
                  <a:srgbClr val="FF0000"/>
                </a:solidFill>
              </a:rPr>
              <a:t>spread the news of </a:t>
            </a:r>
            <a:r>
              <a:rPr lang="en-US" altLang="zh-CN" dirty="0"/>
              <a:t>the charity sale and the idea of a special salon .</a:t>
            </a:r>
            <a:endParaRPr lang="en-US" altLang="zh-CN" dirty="0"/>
          </a:p>
          <a:p>
            <a:endParaRPr lang="zh-CN" altLang="en-US" dirty="0"/>
          </a:p>
        </p:txBody>
      </p:sp>
      <p:sp>
        <p:nvSpPr>
          <p:cNvPr id="4" name="矩形: 圆角 3"/>
          <p:cNvSpPr/>
          <p:nvPr/>
        </p:nvSpPr>
        <p:spPr>
          <a:xfrm>
            <a:off x="4560780" y="208067"/>
            <a:ext cx="1535220" cy="602299"/>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700774" y="810366"/>
            <a:ext cx="1928374" cy="584775"/>
          </a:xfrm>
          <a:prstGeom prst="rect">
            <a:avLst/>
          </a:prstGeom>
          <a:solidFill>
            <a:srgbClr val="F6C3FF"/>
          </a:solidFill>
        </p:spPr>
        <p:txBody>
          <a:bodyPr wrap="square">
            <a:spAutoFit/>
          </a:bodyPr>
          <a:lstStyle/>
          <a:p>
            <a:r>
              <a:rPr lang="zh-CN" altLang="en-US" sz="3200" dirty="0"/>
              <a:t>（创新点）</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232" y="365126"/>
            <a:ext cx="10959568" cy="456192"/>
          </a:xfrm>
          <a:solidFill>
            <a:schemeClr val="accent2">
              <a:lumMod val="20000"/>
              <a:lumOff val="80000"/>
            </a:schemeClr>
          </a:solidFill>
        </p:spPr>
        <p:txBody>
          <a:bodyPr>
            <a:noAutofit/>
          </a:bodyPr>
          <a:lstStyle/>
          <a:p>
            <a:r>
              <a:rPr lang="zh-CN" altLang="en-US" sz="2400" b="1" dirty="0"/>
              <a:t>续写微技能：无灵主语</a:t>
            </a:r>
            <a:r>
              <a:rPr lang="en-US" altLang="zh-CN" sz="2400" b="1" dirty="0"/>
              <a:t>+</a:t>
            </a:r>
            <a:r>
              <a:rPr lang="zh-CN" altLang="en-US" sz="2400" b="1" dirty="0"/>
              <a:t>排比</a:t>
            </a:r>
            <a:r>
              <a:rPr lang="en-US" altLang="zh-CN" sz="2400" b="1" dirty="0"/>
              <a:t>+</a:t>
            </a:r>
            <a:r>
              <a:rPr lang="zh-CN" altLang="en-US" sz="2400" b="1" dirty="0"/>
              <a:t>举例</a:t>
            </a:r>
            <a:endParaRPr lang="zh-CN" altLang="en-US" sz="2400" b="1" dirty="0"/>
          </a:p>
        </p:txBody>
      </p:sp>
      <p:sp>
        <p:nvSpPr>
          <p:cNvPr id="3" name="内容占位符 2"/>
          <p:cNvSpPr>
            <a:spLocks noGrp="1"/>
          </p:cNvSpPr>
          <p:nvPr>
            <p:ph idx="1"/>
          </p:nvPr>
        </p:nvSpPr>
        <p:spPr>
          <a:xfrm>
            <a:off x="477278" y="1106805"/>
            <a:ext cx="10959568" cy="3370441"/>
          </a:xfrm>
          <a:solidFill>
            <a:schemeClr val="accent6">
              <a:lumMod val="20000"/>
              <a:lumOff val="80000"/>
            </a:schemeClr>
          </a:solidFill>
        </p:spPr>
        <p:txBody>
          <a:bodyPr/>
          <a:lstStyle/>
          <a:p>
            <a:pPr marL="0" indent="0">
              <a:buNone/>
            </a:pPr>
            <a:endParaRPr lang="en-US" altLang="zh-CN" dirty="0"/>
          </a:p>
          <a:p>
            <a:r>
              <a:rPr lang="zh-CN" altLang="en-US" dirty="0"/>
              <a:t>社区见证了一系列暖心的变化。社区居民积极响应，为义卖捐赠物品。社区见证了更多的志愿者加入到义卖的准备和现场工作中。</a:t>
            </a:r>
            <a:endParaRPr lang="en-US" altLang="zh-CN" dirty="0"/>
          </a:p>
          <a:p>
            <a:r>
              <a:rPr lang="en-US" altLang="zh-CN" dirty="0"/>
              <a:t>The community </a:t>
            </a:r>
            <a:r>
              <a:rPr lang="en-US" altLang="zh-CN" dirty="0">
                <a:solidFill>
                  <a:srgbClr val="FF0000"/>
                </a:solidFill>
              </a:rPr>
              <a:t>witnessed</a:t>
            </a:r>
            <a:r>
              <a:rPr lang="en-US" altLang="zh-CN" dirty="0"/>
              <a:t> a series of heartwarming changes. The community </a:t>
            </a:r>
            <a:r>
              <a:rPr lang="en-US" altLang="zh-CN" dirty="0">
                <a:solidFill>
                  <a:srgbClr val="FF0000"/>
                </a:solidFill>
              </a:rPr>
              <a:t>witnessed</a:t>
            </a:r>
            <a:r>
              <a:rPr lang="en-US" altLang="zh-CN" dirty="0"/>
              <a:t> residents responding actively and donating items for the charity sale. The community </a:t>
            </a:r>
            <a:r>
              <a:rPr lang="en-US" altLang="zh-CN" dirty="0">
                <a:solidFill>
                  <a:srgbClr val="FF0000"/>
                </a:solidFill>
              </a:rPr>
              <a:t>witnessed</a:t>
            </a:r>
            <a:r>
              <a:rPr lang="en-US" altLang="zh-CN" dirty="0"/>
              <a:t> more volunteers joining in the preparation and on-site work of the charity sale. </a:t>
            </a:r>
            <a:endParaRPr lang="en-US" altLang="zh-CN" dirty="0"/>
          </a:p>
        </p:txBody>
      </p:sp>
      <p:sp>
        <p:nvSpPr>
          <p:cNvPr id="6" name="文本框 5"/>
          <p:cNvSpPr txBox="1"/>
          <p:nvPr/>
        </p:nvSpPr>
        <p:spPr>
          <a:xfrm>
            <a:off x="6597917" y="814417"/>
            <a:ext cx="2387296" cy="584775"/>
          </a:xfrm>
          <a:prstGeom prst="rect">
            <a:avLst/>
          </a:prstGeom>
          <a:solidFill>
            <a:srgbClr val="F6C3FF"/>
          </a:solidFill>
        </p:spPr>
        <p:txBody>
          <a:bodyPr wrap="square">
            <a:spAutoFit/>
          </a:bodyPr>
          <a:lstStyle/>
          <a:p>
            <a:r>
              <a:rPr lang="zh-CN" altLang="en-US" sz="3200" dirty="0"/>
              <a:t>衔接方法</a:t>
            </a:r>
            <a:r>
              <a:rPr lang="en-US" altLang="zh-CN" sz="3200" dirty="0"/>
              <a:t>1</a:t>
            </a:r>
            <a:endParaRPr lang="zh-CN" altLang="en-US" sz="3200" dirty="0"/>
          </a:p>
        </p:txBody>
      </p:sp>
      <p:pic>
        <p:nvPicPr>
          <p:cNvPr id="7" name="图片 6"/>
          <p:cNvPicPr>
            <a:picLocks noChangeAspect="1"/>
          </p:cNvPicPr>
          <p:nvPr/>
        </p:nvPicPr>
        <p:blipFill>
          <a:blip r:embed="rId1"/>
          <a:stretch>
            <a:fillRect/>
          </a:stretch>
        </p:blipFill>
        <p:spPr>
          <a:xfrm>
            <a:off x="10084482" y="4762733"/>
            <a:ext cx="1665832" cy="15351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1203">
      <a:dk1>
        <a:sysClr val="windowText" lastClr="000000"/>
      </a:dk1>
      <a:lt1>
        <a:sysClr val="window" lastClr="FFFFFF"/>
      </a:lt1>
      <a:dk2>
        <a:srgbClr val="5A6378"/>
      </a:dk2>
      <a:lt2>
        <a:srgbClr val="7F7F7F"/>
      </a:lt2>
      <a:accent1>
        <a:srgbClr val="60B5CC"/>
      </a:accent1>
      <a:accent2>
        <a:srgbClr val="F0AD00"/>
      </a:accent2>
      <a:accent3>
        <a:srgbClr val="60B5CC"/>
      </a:accent3>
      <a:accent4>
        <a:srgbClr val="F0AD00"/>
      </a:accent4>
      <a:accent5>
        <a:srgbClr val="60B5CC"/>
      </a:accent5>
      <a:accent6>
        <a:srgbClr val="F0AD00"/>
      </a:accent6>
      <a:hlink>
        <a:srgbClr val="168BBA"/>
      </a:hlink>
      <a:folHlink>
        <a:srgbClr val="68000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14870</Words>
  <Application>WPS 演示</Application>
  <PresentationFormat>宽屏</PresentationFormat>
  <Paragraphs>196</Paragraphs>
  <Slides>21</Slides>
  <Notes>3</Notes>
  <HiddenSlides>0</HiddenSlides>
  <MMClips>1</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21</vt:i4>
      </vt:variant>
    </vt:vector>
  </HeadingPairs>
  <TitlesOfParts>
    <vt:vector size="41" baseType="lpstr">
      <vt:lpstr>Arial</vt:lpstr>
      <vt:lpstr>宋体</vt:lpstr>
      <vt:lpstr>Wingdings</vt:lpstr>
      <vt:lpstr>微软雅黑</vt:lpstr>
      <vt:lpstr>Open Sans</vt:lpstr>
      <vt:lpstr>冬青黑体简体中文 W3</vt:lpstr>
      <vt:lpstr>Arial</vt:lpstr>
      <vt:lpstr>Calibri</vt:lpstr>
      <vt:lpstr>等线</vt:lpstr>
      <vt:lpstr>Open Sans Light</vt:lpstr>
      <vt:lpstr>Arial Unicode MS</vt:lpstr>
      <vt:lpstr>等线 Light</vt:lpstr>
      <vt:lpstr>HelveticaNeue</vt:lpstr>
      <vt:lpstr>华文新魏</vt:lpstr>
      <vt:lpstr>Segoe Print</vt:lpstr>
      <vt:lpstr>Yu Gothic</vt:lpstr>
      <vt:lpstr>黑体</vt:lpstr>
      <vt:lpstr>Yu Gothic UI Light</vt:lpstr>
      <vt:lpstr>Office 主题​​</vt:lpstr>
      <vt:lpstr>1_自定义设计方案</vt:lpstr>
      <vt:lpstr>PowerPoint 演示文稿</vt:lpstr>
      <vt:lpstr>PowerPoint 演示文稿</vt:lpstr>
      <vt:lpstr>读原文 找出记叙文要素</vt:lpstr>
      <vt:lpstr>PowerPoint 演示文稿</vt:lpstr>
      <vt:lpstr>读原文 找出记叙文要素</vt:lpstr>
      <vt:lpstr>PowerPoint 演示文稿</vt:lpstr>
      <vt:lpstr>PowerPoint 演示文稿</vt:lpstr>
      <vt:lpstr>P1：As Saturday approached, something changed in our neighborhood.</vt:lpstr>
      <vt:lpstr>续写微技能：无灵主语+排比+举例</vt:lpstr>
      <vt:lpstr>续写微技能：环境描写+对比</vt:lpstr>
      <vt:lpstr>续写微技能：时间过渡+眼神</vt:lpstr>
      <vt:lpstr>续写微技能：  情感描写（无灵主语）+前文取材</vt:lpstr>
      <vt:lpstr>Paragraph 2: Even after the end of the community bazaar, our neighbors' support didn't stop there. </vt:lpstr>
      <vt:lpstr>续写微技能：  比喻+前文取材（support）</vt:lpstr>
      <vt:lpstr>续写微技能：  前文取材, 加强协同性</vt:lpstr>
      <vt:lpstr>续写微技能：主题提升</vt:lpstr>
      <vt:lpstr>Judy 下水作文</vt:lpstr>
      <vt:lpstr>官方范文</vt:lpstr>
      <vt:lpstr>语料积累：环境对主题和氛围的衬托：</vt:lpstr>
      <vt:lpstr>语料积累：环境对主题和氛围的衬托：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艳 刘</dc:creator>
  <cp:lastModifiedBy>Administrator</cp:lastModifiedBy>
  <cp:revision>35</cp:revision>
  <dcterms:created xsi:type="dcterms:W3CDTF">2024-10-09T04:50:00Z</dcterms:created>
  <dcterms:modified xsi:type="dcterms:W3CDTF">2024-10-11T06:02:47Z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