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1"/>
    <p:sldId id="264" r:id="rId12"/>
    <p:sldId id="267" r:id="rId13"/>
    <p:sldId id="265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01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DE86-4595-4331-8C9D-1D6686D906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F1A5A-3436-4FFF-BA1E-2EEA8B3AA0C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F1A5A-3436-4FFF-BA1E-2EEA8B3AA0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F1A5A-3436-4FFF-BA1E-2EEA8B3AA0C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DFBC-E810-4A4D-8F34-E6213CDFC4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E5C49-2B53-43E3-8BF7-BDFB691B15DF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198225" y="254635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75920" y="601345"/>
            <a:ext cx="730694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4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4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4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4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4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4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3" name="矩形 3"/>
          <p:cNvSpPr/>
          <p:nvPr/>
        </p:nvSpPr>
        <p:spPr>
          <a:xfrm>
            <a:off x="8201025" y="2262505"/>
            <a:ext cx="36036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45045" y="383540"/>
            <a:ext cx="4689475" cy="1518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180" y="2893695"/>
            <a:ext cx="3134995" cy="313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3082" y="334371"/>
            <a:ext cx="2838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doubt    suspect 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9003" y="1112294"/>
            <a:ext cx="113139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oubt</a:t>
            </a:r>
            <a:r>
              <a:rPr lang="en-US" altLang="zh-CN" sz="2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v. to feel uncertain about something; to feel that something is not true, will probably not happen, etc.</a:t>
            </a:r>
            <a:endParaRPr lang="en-US" altLang="zh-CN" sz="28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怀疑；无把握；不能肯定；认为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未必可能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suspect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v.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to have an idea that something is probably true or likely to happen, especially something bad, but without having definite proof</a:t>
            </a:r>
            <a:endParaRPr lang="en-US" altLang="zh-CN" sz="28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202124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疑有，觉得（尤指坏事可能属实或发生）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003" y="4413985"/>
            <a:ext cx="11313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examine v.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examination n.-- exam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259306" y="444500"/>
            <a:ext cx="11505063" cy="596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想要提升你的听说读写技能，你不能只靠课堂学习，还需要在课后不断学习和运用。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(enhance, rely on)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To enhance your skills in listening, speaking, reading and writing, you not only rely on learning in class, but keep learning and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practising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 after class as well.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en-US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由于得了流感，感到眩晕，他不得不躺在床上休息。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(flu, dizzy)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Having caught /picked up the flu and feeling dizzy, he had to lie in bed to rest.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5. </a:t>
            </a:r>
            <a:r>
              <a:rPr lang="zh-CN" altLang="en-US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十年来，他专注于健康生活方式的研究，终于成了行业内的专家。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(absorb)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For the past  decade, he has been absorbed in the research on healthy lifestyle, which finally made him an expert in this field.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 noChangeArrowheads="1"/>
          </p:cNvSpPr>
          <p:nvPr>
            <p:ph idx="1"/>
          </p:nvPr>
        </p:nvSpPr>
        <p:spPr>
          <a:xfrm>
            <a:off x="520890" y="488156"/>
            <a:ext cx="11150219" cy="3913247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6. </a:t>
            </a:r>
            <a:r>
              <a:rPr lang="zh-CN" altLang="en-US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十几年前，我叔叔在医学院学习外科学。成为一名外科医生后，他每星期都做外科手术。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(surgery, surgeon)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Over a decade ago, my uncle majored in surgery in a medical school. Now as a surgeon, he does/performs/carries out surgery every week.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7. </a:t>
            </a:r>
            <a:r>
              <a:rPr lang="zh-CN" altLang="en-US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我们的团队由七个人组成。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(be composed of )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My team is composed of seven people.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53" y="286602"/>
            <a:ext cx="11627893" cy="53089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87505" y="2558955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cigarettes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0670" y="2941091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disturbed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74339" y="2905780"/>
            <a:ext cx="168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consultant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16824" y="3373272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3028" y="4284286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13260" y="4212039"/>
            <a:ext cx="156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010633" y="5540991"/>
            <a:ext cx="119417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22 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48" y="179195"/>
            <a:ext cx="11204812" cy="6499609"/>
          </a:xfrm>
          <a:prstGeom prst="rect">
            <a:avLst/>
          </a:prstGeom>
        </p:spPr>
      </p:pic>
      <p:sp>
        <p:nvSpPr>
          <p:cNvPr id="6" name="对话气泡: 圆角矩形 5"/>
          <p:cNvSpPr/>
          <p:nvPr/>
        </p:nvSpPr>
        <p:spPr>
          <a:xfrm>
            <a:off x="1549021" y="179195"/>
            <a:ext cx="1828800" cy="614150"/>
          </a:xfrm>
          <a:prstGeom prst="wedgeRoundRectCallout">
            <a:avLst>
              <a:gd name="adj1" fmla="val 39600"/>
              <a:gd name="adj2" fmla="val 17825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become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对话气泡: 圆角矩形 7"/>
          <p:cNvSpPr/>
          <p:nvPr/>
        </p:nvSpPr>
        <p:spPr>
          <a:xfrm>
            <a:off x="8024883" y="597727"/>
            <a:ext cx="1230573" cy="614150"/>
          </a:xfrm>
          <a:prstGeom prst="wedgeRoundRectCallout">
            <a:avLst>
              <a:gd name="adj1" fmla="val 39600"/>
              <a:gd name="adj2" fmla="val 17825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对话气泡: 圆角矩形 8"/>
          <p:cNvSpPr/>
          <p:nvPr/>
        </p:nvSpPr>
        <p:spPr>
          <a:xfrm>
            <a:off x="5977719" y="1095870"/>
            <a:ext cx="1530824" cy="614150"/>
          </a:xfrm>
          <a:prstGeom prst="wedgeRoundRectCallout">
            <a:avLst>
              <a:gd name="adj1" fmla="val 39600"/>
              <a:gd name="adj2" fmla="val 17825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wash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对话气泡: 圆角矩形 9"/>
          <p:cNvSpPr/>
          <p:nvPr/>
        </p:nvSpPr>
        <p:spPr>
          <a:xfrm>
            <a:off x="9737677" y="1525774"/>
            <a:ext cx="1371601" cy="614150"/>
          </a:xfrm>
          <a:prstGeom prst="wedgeRoundRectCallout">
            <a:avLst>
              <a:gd name="adj1" fmla="val -25201"/>
              <a:gd name="adj2" fmla="val 178258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take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对话气泡: 圆角矩形 10"/>
          <p:cNvSpPr/>
          <p:nvPr/>
        </p:nvSpPr>
        <p:spPr>
          <a:xfrm>
            <a:off x="4724398" y="2012545"/>
            <a:ext cx="1371602" cy="614150"/>
          </a:xfrm>
          <a:prstGeom prst="wedgeRoundRectCallout">
            <a:avLst>
              <a:gd name="adj1" fmla="val 66466"/>
              <a:gd name="adj2" fmla="val 172703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对话气泡: 圆角矩形 11"/>
          <p:cNvSpPr/>
          <p:nvPr/>
        </p:nvSpPr>
        <p:spPr>
          <a:xfrm>
            <a:off x="8640168" y="2743200"/>
            <a:ext cx="1964141" cy="614150"/>
          </a:xfrm>
          <a:prstGeom prst="wedgeRoundRectCallout">
            <a:avLst>
              <a:gd name="adj1" fmla="val 39600"/>
              <a:gd name="adj2" fmla="val 178258"/>
              <a:gd name="adj3" fmla="val 16667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absorb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对话气泡: 圆角矩形 12"/>
          <p:cNvSpPr/>
          <p:nvPr/>
        </p:nvSpPr>
        <p:spPr>
          <a:xfrm>
            <a:off x="6953534" y="3357350"/>
            <a:ext cx="2975212" cy="727380"/>
          </a:xfrm>
          <a:prstGeom prst="wedgeRoundRectCallout">
            <a:avLst>
              <a:gd name="adj1" fmla="val 39600"/>
              <a:gd name="adj2" fmla="val 178258"/>
              <a:gd name="adj3" fmla="val 16667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concentrate on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对话气泡: 圆角矩形 13"/>
          <p:cNvSpPr/>
          <p:nvPr/>
        </p:nvSpPr>
        <p:spPr>
          <a:xfrm>
            <a:off x="6301851" y="4494662"/>
            <a:ext cx="1964141" cy="614150"/>
          </a:xfrm>
          <a:prstGeom prst="wedgeRoundRectCallout">
            <a:avLst>
              <a:gd name="adj1" fmla="val 39600"/>
              <a:gd name="adj2" fmla="val 178258"/>
              <a:gd name="adj3" fmla="val 16667"/>
            </a:avLst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replace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67118" y="-5049"/>
            <a:ext cx="3664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Manage Stress</a:t>
            </a:r>
            <a:endParaRPr lang="en-US" altLang="zh-C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 Stress</a:t>
            </a:r>
            <a:endParaRPr lang="zh-CN" alt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0126" y="259307"/>
            <a:ext cx="1023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P69 </a:t>
            </a:r>
            <a:endParaRPr lang="zh-CN" altLang="en-US" sz="3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0376" y="844082"/>
            <a:ext cx="70081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to get your parent’s permission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to eat a good breakfast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hanging out with friends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to balance his work and personal life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22526" y="1490412"/>
            <a:ext cx="887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71265" y="2531306"/>
            <a:ext cx="4559236" cy="3855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269" y="132663"/>
            <a:ext cx="4531057" cy="63194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08981" y="311819"/>
            <a:ext cx="3855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reach /to get to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appreciate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 a movie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choose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615" y="839338"/>
            <a:ext cx="11197987" cy="57115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5314" y="170598"/>
            <a:ext cx="150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P16</a:t>
            </a:r>
            <a:endParaRPr lang="zh-CN" altLang="en-US" sz="28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262" y="54579"/>
            <a:ext cx="3505226" cy="142399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31875" y="3059668"/>
            <a:ext cx="1594513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5314" y="3290500"/>
            <a:ext cx="4817660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alcohol/tobacco and  tobacco/alcohol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04198" y="3897685"/>
            <a:ext cx="1594513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1309" y="4274037"/>
            <a:ext cx="1398896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87231" y="4194707"/>
            <a:ext cx="1307897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98711" y="4617120"/>
            <a:ext cx="1594513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84228" y="4993472"/>
            <a:ext cx="1312459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25941" y="5657663"/>
            <a:ext cx="1594513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discipline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35546" y="5657663"/>
            <a:ext cx="1243076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012" y="320723"/>
            <a:ext cx="11607421" cy="59367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21372" y="1876567"/>
            <a:ext cx="7506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often form a habit without realizing it.  </a:t>
            </a:r>
            <a:endParaRPr lang="zh-CN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10484" y="2454378"/>
            <a:ext cx="772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expert gave us some tips on how to change bad habits. 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62333" y="3298237"/>
            <a:ext cx="246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 a habit </a:t>
            </a:r>
            <a:endParaRPr lang="zh-CN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69732" y="3285685"/>
            <a:ext cx="750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course, it is better to prevent a bad habit than break one. 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49337" y="4023843"/>
            <a:ext cx="246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 habit 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10508" y="4021624"/>
            <a:ext cx="7506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recognize a bad habit is the first step. 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2333" y="4844276"/>
            <a:ext cx="239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 a habit 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623480" y="4697319"/>
            <a:ext cx="827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examining our habits closely, we can start to understand them. 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317008" y="5508327"/>
            <a:ext cx="239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a habit 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10484" y="5477409"/>
            <a:ext cx="827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disciplined and don’t give up trying to break your bad habits  </a:t>
            </a:r>
            <a:endParaRPr lang="zh-CN" alt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841" y="191069"/>
            <a:ext cx="11177517" cy="62097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292" y="325730"/>
            <a:ext cx="3505226" cy="8429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45894" y="3295935"/>
            <a:ext cx="1537646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dominates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47166" y="4001069"/>
            <a:ext cx="1296535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96085" y="3939655"/>
            <a:ext cx="1296535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relies on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03780" y="5320354"/>
            <a:ext cx="1296535" cy="46166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2137" y="272955"/>
            <a:ext cx="11546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__________(simple) speaking, a healthy lifestyle is about finding the right balance and making good choices. </a:t>
            </a:r>
            <a:endParaRPr lang="zh-CN" altLang="en-US" sz="28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2639" y="334370"/>
            <a:ext cx="150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Simply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对话气泡: 圆角矩形 2"/>
          <p:cNvSpPr/>
          <p:nvPr/>
        </p:nvSpPr>
        <p:spPr>
          <a:xfrm>
            <a:off x="900752" y="218364"/>
            <a:ext cx="4462818" cy="577671"/>
          </a:xfrm>
          <a:prstGeom prst="wedgeRoundRectCallout">
            <a:avLst>
              <a:gd name="adj1" fmla="val -2025"/>
              <a:gd name="adj2" fmla="val 166453"/>
              <a:gd name="adj3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193576" y="1172437"/>
            <a:ext cx="3214048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=briefly speaking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简而言之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997" y="2683597"/>
            <a:ext cx="115460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一般来说，老年人更愿意选择团队旅游。</a:t>
            </a:r>
            <a:endParaRPr lang="en-US" altLang="zh-CN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坦白地说，动笔之前你需要读更多书。</a:t>
            </a:r>
            <a:endParaRPr lang="en-US" altLang="zh-CN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严格来说，这道并不是本地菜。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9904" y="3302758"/>
            <a:ext cx="1117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Generally speaking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elder people are more willing to take a package tour.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7796" y="4597961"/>
            <a:ext cx="1117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Frankly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/Honestly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need to read more before you start to write.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1486" y="5825973"/>
            <a:ext cx="1117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Strictly speaking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this is not a local dish.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4413" y="151937"/>
            <a:ext cx="11546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生活包含很多因素，比如家庭，朋友，学习，工作和娱乐。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4023" y="866632"/>
            <a:ext cx="109113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elements, such as family, friends, study, work and entertainment.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made up of 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elements, such as family, friends, study, work and entertainment.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comprised of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elements, such as family, friends, study, work and entertainment.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composed of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elements, such as family, friends, study, work and entertainment.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8269" y="4556273"/>
            <a:ext cx="9805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整个大学由</a:t>
            </a:r>
            <a:r>
              <a:rPr lang="en-US" altLang="zh-CN" sz="32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32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个学院组成。</a:t>
            </a:r>
            <a:endParaRPr lang="zh-CN" altLang="en-US" sz="32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7924" y="5468148"/>
            <a:ext cx="898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 composed of 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five academic schools.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22997" y="252484"/>
            <a:ext cx="115460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A healthy lifestyle is generally a __________(balance) life ______ _______ you make wise choices.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sz="28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29702" y="324656"/>
            <a:ext cx="1508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2003" y="2957820"/>
            <a:ext cx="1828800" cy="10542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n. v.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>
            <a:stCxn id="8" idx="7"/>
          </p:cNvCxnSpPr>
          <p:nvPr/>
        </p:nvCxnSpPr>
        <p:spPr>
          <a:xfrm flipV="1">
            <a:off x="1702981" y="2080951"/>
            <a:ext cx="1380114" cy="10312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206573" y="1683582"/>
            <a:ext cx="2068287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n.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均衡，平衡能力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85338" y="786321"/>
            <a:ext cx="69795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）尽量保持工作与休闲均衡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b="0" i="0" u="none" strike="noStrike" dirty="0">
              <a:solidFill>
                <a:srgbClr val="0066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8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小女孩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的平衡感很好，是个天生的舞者。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她骑车拐弯时失去平衡，摔了下来。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970803" y="3572302"/>
            <a:ext cx="160464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2662125" y="4494933"/>
            <a:ext cx="2068287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balanced adj.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32012" y="5810923"/>
            <a:ext cx="1175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and more people have come to realize that they should ______________________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平衡饮食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75451" y="3278409"/>
            <a:ext cx="149962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n.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余额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57191" y="4482711"/>
            <a:ext cx="6651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你最好核对一下银行结存。</a:t>
            </a:r>
            <a:endParaRPr lang="en-US" altLang="zh-CN" sz="28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You’d better check  your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balance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>
            <a:endCxn id="15" idx="1"/>
          </p:cNvCxnSpPr>
          <p:nvPr/>
        </p:nvCxnSpPr>
        <p:spPr>
          <a:xfrm>
            <a:off x="1352105" y="4012110"/>
            <a:ext cx="1310020" cy="744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833815" y="5774137"/>
            <a:ext cx="3596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 on  a balanced diet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55457" y="218834"/>
            <a:ext cx="217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    which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38065" y="3472400"/>
            <a:ext cx="5902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cycled round the corner, </a:t>
            </a:r>
            <a:r>
              <a:rPr lang="en-US" altLang="zh-C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lost her balance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fell off.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5274860" y="1169006"/>
            <a:ext cx="656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Try to 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keep a balance </a:t>
            </a:r>
            <a:r>
              <a:rPr lang="en-US" altLang="zh-CN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between work and relaxation.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5457191" y="2044005"/>
            <a:ext cx="6464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 a great </a:t>
            </a:r>
            <a:r>
              <a:rPr lang="en-US" altLang="zh-CN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sense of balance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girl is a born dancer.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  <p:bldP spid="12" grpId="0"/>
      <p:bldP spid="15" grpId="0" animBg="1"/>
      <p:bldP spid="17" grpId="0"/>
      <p:bldP spid="18" grpId="0" animBg="1"/>
      <p:bldP spid="19" grpId="0" build="p"/>
      <p:bldP spid="23" grpId="0"/>
      <p:bldP spid="24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4716" y="232012"/>
            <a:ext cx="1058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Workbook on P 68</a:t>
            </a:r>
            <a:endParaRPr lang="zh-CN" altLang="en-US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2289" y="797510"/>
            <a:ext cx="116074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1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shaved off   2. made up his mind  3. straight away    4. took control of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in response to     6. feeling pessimistic     7. rely on   8. was stressed out 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2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cycle, disciplined, rely, stimulate, dominate, reward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Phrases: </a:t>
            </a:r>
            <a:endParaRPr lang="en-US" altLang="zh-CN" sz="2800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in the long term  </a:t>
            </a:r>
            <a:r>
              <a:rPr lang="zh-CN" altLang="en-US" sz="28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长远来看</a:t>
            </a:r>
            <a:endParaRPr lang="en-US" altLang="zh-CN" sz="28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sake of sb. =for sb’s sake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help somebody/something or because you like somebody/something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为了某人（或某事）起见；因某人（或某事）的缘故</a:t>
            </a:r>
            <a:endParaRPr lang="en-US" altLang="zh-CN" sz="28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93427" y="98425"/>
            <a:ext cx="11614245" cy="675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III. 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800" dirty="0">
                <a:solidFill>
                  <a:srgbClr val="002060"/>
                </a:solidFill>
                <a:latin typeface="宋体" panose="02010600030101010101" pitchFamily="2" charset="-122"/>
              </a:rPr>
              <a:t>. </a:t>
            </a:r>
            <a:r>
              <a:rPr lang="en-US" altLang="zh-CN" sz="2800" dirty="0" err="1">
                <a:solidFill>
                  <a:srgbClr val="002060"/>
                </a:solidFill>
                <a:latin typeface="宋体" panose="02010600030101010101" pitchFamily="2" charset="-122"/>
              </a:rPr>
              <a:t>滑了一整天的滑板之后，我感到疲惫不堪</a:t>
            </a:r>
            <a:r>
              <a:rPr lang="en-US" altLang="zh-CN" sz="2800" dirty="0">
                <a:solidFill>
                  <a:srgbClr val="002060"/>
                </a:solidFill>
                <a:latin typeface="宋体" panose="02010600030101010101" pitchFamily="2" charset="-122"/>
              </a:rPr>
              <a:t>。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(Skateboard, worn out)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After playing skateboard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for a whole day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I felt worn out.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zh-CN" sz="2800" dirty="0" err="1">
                <a:solidFill>
                  <a:srgbClr val="002060"/>
                </a:solidFill>
                <a:latin typeface="宋体" panose="02010600030101010101" pitchFamily="2" charset="-122"/>
              </a:rPr>
              <a:t>健康顾问查看了我的血液检验结果，怀疑我感染了病毒，建议我要么再做检查，要么立即去看医生</a:t>
            </a:r>
            <a:r>
              <a:rPr lang="en-US" altLang="zh-CN" sz="2800" dirty="0">
                <a:solidFill>
                  <a:srgbClr val="002060"/>
                </a:solidFill>
                <a:latin typeface="宋体" panose="02010600030101010101" pitchFamily="2" charset="-122"/>
              </a:rPr>
              <a:t>。(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health consultant, examine, virus, straight away)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1)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Seeing the result of my blood test, the health consultant </a:t>
            </a:r>
            <a:r>
              <a:rPr lang="zh-CN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suspected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that I </a:t>
            </a:r>
            <a:r>
              <a:rPr lang="zh-CN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was infected with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some virus,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and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advised me to either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get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my blood examine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or go to see a doctor straight away.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2) Seeing the result of my blood test, the health consultant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suspected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that I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was infected with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some virus, and suggested I should either get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my blood examine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again or see a doctor straight away.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4492</Words>
  <Application>WPS 演示</Application>
  <PresentationFormat>宽屏</PresentationFormat>
  <Paragraphs>221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微软雅黑</vt:lpstr>
      <vt:lpstr>Arial Unicode MS</vt:lpstr>
      <vt:lpstr>等线 Light</vt:lpstr>
      <vt:lpstr>等线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Louisa jiang</dc:creator>
  <cp:lastModifiedBy>Administrator</cp:lastModifiedBy>
  <cp:revision>25</cp:revision>
  <dcterms:created xsi:type="dcterms:W3CDTF">2024-04-05T05:42:00Z</dcterms:created>
  <dcterms:modified xsi:type="dcterms:W3CDTF">2024-04-23T05:27:10Z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