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8" r:id="rId3"/>
    <p:sldId id="277" r:id="rId4"/>
    <p:sldId id="256" r:id="rId5"/>
    <p:sldId id="258" r:id="rId6"/>
    <p:sldId id="278" r:id="rId7"/>
    <p:sldId id="257" r:id="rId8"/>
    <p:sldId id="259" r:id="rId9"/>
    <p:sldId id="260" r:id="rId10"/>
    <p:sldId id="263" r:id="rId11"/>
    <p:sldId id="265" r:id="rId12"/>
    <p:sldId id="267" r:id="rId13"/>
    <p:sldId id="266" r:id="rId14"/>
    <p:sldId id="268" r:id="rId15"/>
    <p:sldId id="269" r:id="rId16"/>
    <p:sldId id="270" r:id="rId17"/>
    <p:sldId id="264" r:id="rId18"/>
    <p:sldId id="272" r:id="rId19"/>
    <p:sldId id="275" r:id="rId20"/>
    <p:sldId id="274" r:id="rId21"/>
    <p:sldId id="273" r:id="rId22"/>
    <p:sldId id="280" r:id="rId23"/>
    <p:sldId id="27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GIF"/><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20.GIF"/><Relationship Id="rId2" Type="http://schemas.openxmlformats.org/officeDocument/2006/relationships/image" Target="../media/image12.pn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3.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microsoft.com/office/2007/relationships/media" Target="file:///C:\Users\Administrator\Desktop\ppt%20background\&#26049;&#30333;.mp4" TargetMode="External"/><Relationship Id="rId1" Type="http://schemas.openxmlformats.org/officeDocument/2006/relationships/video" Target="file:///C:\Users\Administrator\Desktop\ppt%20background\&#26049;&#30333;.mp4" TargetMode="Externa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00355" y="1043305"/>
            <a:ext cx="546290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6245225" y="2966085"/>
            <a:ext cx="2600325" cy="2600325"/>
          </a:xfrm>
          <a:prstGeom prst="rect">
            <a:avLst/>
          </a:prstGeom>
          <a:noFill/>
          <a:ln w="9525">
            <a:noFill/>
          </a:ln>
        </p:spPr>
      </p:pic>
      <p:sp>
        <p:nvSpPr>
          <p:cNvPr id="5123" name="矩形 3"/>
          <p:cNvSpPr/>
          <p:nvPr/>
        </p:nvSpPr>
        <p:spPr>
          <a:xfrm>
            <a:off x="6099175" y="238252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4416425" y="593090"/>
            <a:ext cx="4429125" cy="1434465"/>
          </a:xfrm>
          <a:prstGeom prst="rect">
            <a:avLst/>
          </a:prstGeom>
          <a:noFill/>
          <a:ln w="9525">
            <a:noFill/>
          </a:ln>
        </p:spPr>
      </p:pic>
      <p:pic>
        <p:nvPicPr>
          <p:cNvPr id="5125" name="图片 6" descr="logo横版 png"/>
          <p:cNvPicPr>
            <a:picLocks noChangeAspect="1"/>
          </p:cNvPicPr>
          <p:nvPr/>
        </p:nvPicPr>
        <p:blipFill>
          <a:blip r:embed="rId3"/>
          <a:stretch>
            <a:fillRect/>
          </a:stretch>
        </p:blipFill>
        <p:spPr>
          <a:xfrm>
            <a:off x="8178800" y="400050"/>
            <a:ext cx="608013" cy="642938"/>
          </a:xfrm>
          <a:prstGeom prst="rect">
            <a:avLst/>
          </a:prstGeom>
          <a:noFill/>
          <a:ln w="9525">
            <a:noFill/>
          </a:ln>
        </p:spPr>
      </p:pic>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a:xfrm>
            <a:off x="457200" y="0"/>
            <a:ext cx="8229600" cy="1143000"/>
          </a:xfrm>
        </p:spPr>
        <p:txBody>
          <a:bodyPr/>
          <a:lstStyle/>
          <a:p>
            <a:endParaRPr lang="zh-CN" altLang="en-US" dirty="0"/>
          </a:p>
        </p:txBody>
      </p:sp>
      <p:sp>
        <p:nvSpPr>
          <p:cNvPr id="3" name="内容占位符 2"/>
          <p:cNvSpPr>
            <a:spLocks noGrp="1"/>
          </p:cNvSpPr>
          <p:nvPr>
            <p:ph idx="1"/>
          </p:nvPr>
        </p:nvSpPr>
        <p:spPr>
          <a:xfrm>
            <a:off x="467544" y="1124744"/>
            <a:ext cx="8229600" cy="4525963"/>
          </a:xfrm>
        </p:spPr>
        <p:txBody>
          <a:bodyPr/>
          <a:lstStyle/>
          <a:p>
            <a:pPr>
              <a:spcBef>
                <a:spcPts val="0"/>
              </a:spcBef>
              <a:buFont typeface="Wingdings" panose="05000000000000000000" pitchFamily="2" charset="2"/>
              <a:buChar char="Ø"/>
            </a:pPr>
            <a:r>
              <a:rPr lang="en-US" altLang="zh-CN" sz="2800" dirty="0" smtClean="0">
                <a:solidFill>
                  <a:schemeClr val="bg2">
                    <a:lumMod val="25000"/>
                  </a:schemeClr>
                </a:solidFill>
                <a:effectLst>
                  <a:outerShdw blurRad="38100" dist="38100" dir="2700000" algn="tl">
                    <a:srgbClr val="000000">
                      <a:alpha val="43137"/>
                    </a:srgbClr>
                  </a:outerShdw>
                </a:effectLst>
              </a:rPr>
              <a:t>If I won the lottery, I would buy a luxury car.</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r>
              <a:rPr lang="en-US" altLang="zh-CN" sz="2800" dirty="0" smtClean="0">
                <a:solidFill>
                  <a:schemeClr val="bg2">
                    <a:lumMod val="25000"/>
                  </a:schemeClr>
                </a:solidFill>
                <a:effectLst>
                  <a:outerShdw blurRad="38100" dist="38100" dir="2700000" algn="tl">
                    <a:srgbClr val="000000">
                      <a:alpha val="43137"/>
                    </a:srgbClr>
                  </a:outerShdw>
                </a:effectLst>
              </a:rPr>
              <a:t>If I had so much money, I might travel around the world.</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r>
              <a:rPr lang="en-US" altLang="zh-CN" sz="2800" dirty="0" smtClean="0">
                <a:solidFill>
                  <a:schemeClr val="bg2">
                    <a:lumMod val="25000"/>
                  </a:schemeClr>
                </a:solidFill>
                <a:effectLst>
                  <a:outerShdw blurRad="38100" dist="38100" dir="2700000" algn="tl">
                    <a:srgbClr val="000000">
                      <a:alpha val="43137"/>
                    </a:srgbClr>
                  </a:outerShdw>
                </a:effectLst>
              </a:rPr>
              <a:t>If I </a:t>
            </a:r>
            <a:r>
              <a:rPr lang="en-US" altLang="zh-CN" sz="2800" dirty="0" smtClean="0">
                <a:solidFill>
                  <a:srgbClr val="FF0000"/>
                </a:solidFill>
                <a:effectLst>
                  <a:outerShdw blurRad="38100" dist="38100" dir="2700000" algn="tl">
                    <a:srgbClr val="000000">
                      <a:alpha val="43137"/>
                    </a:srgbClr>
                  </a:outerShdw>
                </a:effectLst>
              </a:rPr>
              <a:t>were</a:t>
            </a:r>
            <a:r>
              <a:rPr lang="en-US" altLang="zh-CN" sz="2800" dirty="0" smtClean="0">
                <a:solidFill>
                  <a:schemeClr val="bg2">
                    <a:lumMod val="25000"/>
                  </a:schemeClr>
                </a:solidFill>
                <a:effectLst>
                  <a:outerShdw blurRad="38100" dist="38100" dir="2700000" algn="tl">
                    <a:srgbClr val="000000">
                      <a:alpha val="43137"/>
                    </a:srgbClr>
                  </a:outerShdw>
                </a:effectLst>
              </a:rPr>
              <a:t> the one who won the lottery, I could do whatever I want!</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pPr>
            <a:endParaRPr lang="zh-CN" altLang="en-US" dirty="0"/>
          </a:p>
        </p:txBody>
      </p:sp>
      <p:pic>
        <p:nvPicPr>
          <p:cNvPr id="5" name="Picture 2" descr="http://img95.699pic.com/element/40095/3305.png_300.png!/fh/300"/>
          <p:cNvPicPr>
            <a:picLocks noChangeAspect="1" noChangeArrowheads="1"/>
          </p:cNvPicPr>
          <p:nvPr/>
        </p:nvPicPr>
        <p:blipFill>
          <a:blip r:embed="rId2" cstate="print"/>
          <a:srcRect/>
          <a:stretch>
            <a:fillRect/>
          </a:stretch>
        </p:blipFill>
        <p:spPr bwMode="auto">
          <a:xfrm>
            <a:off x="179512" y="346050"/>
            <a:ext cx="806624" cy="693987"/>
          </a:xfrm>
          <a:prstGeom prst="rect">
            <a:avLst/>
          </a:prstGeom>
          <a:noFill/>
        </p:spPr>
      </p:pic>
      <p:sp>
        <p:nvSpPr>
          <p:cNvPr id="6" name="矩形 5"/>
          <p:cNvSpPr/>
          <p:nvPr/>
        </p:nvSpPr>
        <p:spPr>
          <a:xfrm>
            <a:off x="1115616" y="346050"/>
            <a:ext cx="4824536" cy="584775"/>
          </a:xfrm>
          <a:prstGeom prst="rect">
            <a:avLst/>
          </a:prstGeom>
        </p:spPr>
        <p:txBody>
          <a:bodyPr wrap="square">
            <a:spAutoFit/>
          </a:bodyPr>
          <a:lstStyle/>
          <a:p>
            <a:r>
              <a:rPr lang="en-US" altLang="zh-CN" sz="3200" b="1" i="1" u="sng" dirty="0" smtClean="0">
                <a:solidFill>
                  <a:srgbClr val="7030A0"/>
                </a:solidFill>
                <a:effectLst>
                  <a:outerShdw blurRad="38100" dist="38100" dir="2700000" algn="tl">
                    <a:srgbClr val="000000">
                      <a:alpha val="43137"/>
                    </a:srgbClr>
                  </a:outerShdw>
                </a:effectLst>
              </a:rPr>
              <a:t>The present situation</a:t>
            </a:r>
            <a:endParaRPr lang="zh-CN" altLang="en-US" sz="3200" b="1" i="1" u="sng" dirty="0">
              <a:solidFill>
                <a:srgbClr val="7030A0"/>
              </a:solidFill>
              <a:effectLst>
                <a:outerShdw blurRad="38100" dist="38100" dir="2700000" algn="tl">
                  <a:srgbClr val="000000">
                    <a:alpha val="43137"/>
                  </a:srgbClr>
                </a:outerShdw>
              </a:effectLst>
            </a:endParaRPr>
          </a:p>
        </p:txBody>
      </p:sp>
      <p:sp>
        <p:nvSpPr>
          <p:cNvPr id="7" name="矩形 6"/>
          <p:cNvSpPr/>
          <p:nvPr/>
        </p:nvSpPr>
        <p:spPr>
          <a:xfrm>
            <a:off x="1259632" y="1196752"/>
            <a:ext cx="720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1920" y="1196752"/>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31640" y="2060848"/>
            <a:ext cx="57606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72000" y="2060848"/>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31640" y="3356992"/>
            <a:ext cx="7920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88224" y="3356992"/>
            <a:ext cx="129614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内容占位符 4"/>
          <p:cNvGraphicFramePr/>
          <p:nvPr/>
        </p:nvGraphicFramePr>
        <p:xfrm>
          <a:off x="971600" y="4653136"/>
          <a:ext cx="7200800" cy="1526468"/>
        </p:xfrm>
        <a:graphic>
          <a:graphicData uri="http://schemas.openxmlformats.org/drawingml/2006/table">
            <a:tbl>
              <a:tblPr firstRow="1" bandRow="1">
                <a:tableStyleId>{5C22544A-7EE6-4342-B048-85BDC9FD1C3A}</a:tableStyleId>
              </a:tblPr>
              <a:tblGrid>
                <a:gridCol w="1657145"/>
                <a:gridCol w="2002384"/>
                <a:gridCol w="3541271"/>
              </a:tblGrid>
              <a:tr h="763234">
                <a:tc>
                  <a:txBody>
                    <a:bodyPr/>
                    <a:lstStyle/>
                    <a:p>
                      <a:endParaRPr lang="zh-CN" altLang="en-US" dirty="0"/>
                    </a:p>
                  </a:txBody>
                  <a:tcPr/>
                </a:tc>
                <a:tc>
                  <a:txBody>
                    <a:bodyPr/>
                    <a:lstStyle/>
                    <a:p>
                      <a:pPr algn="ctr"/>
                      <a:r>
                        <a:rPr lang="en-US" altLang="zh-CN" sz="2800" dirty="0" smtClean="0"/>
                        <a:t>If-clause</a:t>
                      </a:r>
                      <a:endParaRPr lang="zh-CN" altLang="en-US" sz="2800" dirty="0"/>
                    </a:p>
                  </a:txBody>
                  <a:tcPr/>
                </a:tc>
                <a:tc>
                  <a:txBody>
                    <a:bodyPr/>
                    <a:lstStyle/>
                    <a:p>
                      <a:pPr algn="ctr"/>
                      <a:r>
                        <a:rPr lang="en-US" altLang="zh-CN" sz="2800" dirty="0" smtClean="0"/>
                        <a:t>Main</a:t>
                      </a:r>
                      <a:r>
                        <a:rPr lang="en-US" altLang="zh-CN" sz="2800" baseline="0" dirty="0" smtClean="0"/>
                        <a:t> clause</a:t>
                      </a:r>
                      <a:endParaRPr lang="zh-CN" altLang="en-US" sz="2800" dirty="0"/>
                    </a:p>
                  </a:txBody>
                  <a:tcPr/>
                </a:tc>
              </a:tr>
              <a:tr h="763234">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15" name="矩形 14"/>
          <p:cNvSpPr/>
          <p:nvPr/>
        </p:nvSpPr>
        <p:spPr>
          <a:xfrm>
            <a:off x="683568" y="5373216"/>
            <a:ext cx="2376264" cy="830997"/>
          </a:xfrm>
          <a:prstGeom prst="rect">
            <a:avLst/>
          </a:prstGeom>
        </p:spPr>
        <p:txBody>
          <a:bodyPr wrap="square">
            <a:spAutoFit/>
          </a:bodyPr>
          <a:lstStyle/>
          <a:p>
            <a:pPr algn="ctr"/>
            <a:r>
              <a:rPr lang="en-US" altLang="zh-CN" sz="2400" b="1" dirty="0" smtClean="0">
                <a:solidFill>
                  <a:srgbClr val="0070C0"/>
                </a:solidFill>
              </a:rPr>
              <a:t>The present situation</a:t>
            </a:r>
            <a:endParaRPr lang="zh-CN" altLang="en-US" sz="2400" b="1" dirty="0">
              <a:solidFill>
                <a:srgbClr val="0070C0"/>
              </a:solidFill>
            </a:endParaRPr>
          </a:p>
        </p:txBody>
      </p:sp>
      <p:sp>
        <p:nvSpPr>
          <p:cNvPr id="16" name="矩形 15"/>
          <p:cNvSpPr/>
          <p:nvPr/>
        </p:nvSpPr>
        <p:spPr>
          <a:xfrm>
            <a:off x="2627784" y="5445224"/>
            <a:ext cx="2376264" cy="461665"/>
          </a:xfrm>
          <a:prstGeom prst="rect">
            <a:avLst/>
          </a:prstGeom>
        </p:spPr>
        <p:txBody>
          <a:bodyPr wrap="square">
            <a:spAutoFit/>
          </a:bodyPr>
          <a:lstStyle/>
          <a:p>
            <a:pPr algn="ctr"/>
            <a:r>
              <a:rPr lang="en-US" altLang="zh-CN" sz="2400" dirty="0" smtClean="0"/>
              <a:t>did/ were</a:t>
            </a:r>
            <a:endParaRPr lang="zh-CN" altLang="en-US" sz="2400" dirty="0"/>
          </a:p>
        </p:txBody>
      </p:sp>
      <p:sp>
        <p:nvSpPr>
          <p:cNvPr id="17" name="矩形 16"/>
          <p:cNvSpPr/>
          <p:nvPr/>
        </p:nvSpPr>
        <p:spPr>
          <a:xfrm>
            <a:off x="4788024" y="5373216"/>
            <a:ext cx="3384376" cy="830997"/>
          </a:xfrm>
          <a:prstGeom prst="rect">
            <a:avLst/>
          </a:prstGeom>
        </p:spPr>
        <p:txBody>
          <a:bodyPr wrap="square">
            <a:spAutoFit/>
          </a:bodyPr>
          <a:lstStyle/>
          <a:p>
            <a:pPr algn="ctr"/>
            <a:r>
              <a:rPr lang="en-US" altLang="zh-CN" sz="2400" dirty="0" smtClean="0"/>
              <a:t>would/might/ could/ should +do</a:t>
            </a:r>
            <a:endParaRPr lang="zh-CN" altLang="en-US" sz="2400" dirty="0"/>
          </a:p>
        </p:txBody>
      </p:sp>
      <p:pic>
        <p:nvPicPr>
          <p:cNvPr id="19" name="Picture 6" descr="http://00.minipic.eastday.com/20180117/20180117113400_d41d8cd98f00b204e9800998ecf8427e_3.jpeg"/>
          <p:cNvPicPr>
            <a:picLocks noChangeAspect="1" noChangeArrowheads="1"/>
          </p:cNvPicPr>
          <p:nvPr/>
        </p:nvPicPr>
        <p:blipFill>
          <a:blip r:embed="rId3" cstate="print"/>
          <a:srcRect/>
          <a:stretch>
            <a:fillRect/>
          </a:stretch>
        </p:blipFill>
        <p:spPr bwMode="auto">
          <a:xfrm>
            <a:off x="2339752" y="1700808"/>
            <a:ext cx="6217421" cy="4318323"/>
          </a:xfrm>
          <a:prstGeom prst="rect">
            <a:avLst/>
          </a:prstGeom>
          <a:noFill/>
        </p:spPr>
      </p:pic>
      <p:pic>
        <p:nvPicPr>
          <p:cNvPr id="20" name="Picture 2" descr="http://5b0988e595225.cdn.sohucs.com/images/20180320/dc21fa4ed60c421d9cf7c4e6cc9a4fb2.gif"/>
          <p:cNvPicPr>
            <a:picLocks noChangeAspect="1" noChangeArrowheads="1" noCrop="1"/>
          </p:cNvPicPr>
          <p:nvPr/>
        </p:nvPicPr>
        <p:blipFill>
          <a:blip r:embed="rId4" cstate="print"/>
          <a:srcRect/>
          <a:stretch>
            <a:fillRect/>
          </a:stretch>
        </p:blipFill>
        <p:spPr bwMode="auto">
          <a:xfrm>
            <a:off x="467544" y="3068960"/>
            <a:ext cx="5684300" cy="3524266"/>
          </a:xfrm>
          <a:prstGeom prst="rect">
            <a:avLst/>
          </a:prstGeom>
          <a:noFill/>
        </p:spPr>
      </p:pic>
      <p:pic>
        <p:nvPicPr>
          <p:cNvPr id="4" name="图片 6" descr="logo横版 png"/>
          <p:cNvPicPr>
            <a:picLocks noChangeAspect="1"/>
          </p:cNvPicPr>
          <p:nvPr/>
        </p:nvPicPr>
        <p:blipFill>
          <a:blip r:embed="rId5"/>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1000"/>
                                        <p:tgtEl>
                                          <p:spTgt spid="7"/>
                                        </p:tgtEl>
                                      </p:cBhvr>
                                    </p:animEffect>
                                  </p:childTnLst>
                                </p:cTn>
                              </p:par>
                            </p:childTnLst>
                          </p:cTn>
                        </p:par>
                        <p:par>
                          <p:cTn id="12" fill="hold">
                            <p:stCondLst>
                              <p:cond delay="1500"/>
                            </p:stCondLst>
                            <p:childTnLst>
                              <p:par>
                                <p:cTn id="13" presetID="21"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1000"/>
                                        <p:tgtEl>
                                          <p:spTgt spid="8"/>
                                        </p:tgtEl>
                                      </p:cBhvr>
                                    </p:animEffect>
                                  </p:childTnLst>
                                </p:cTn>
                              </p:par>
                            </p:childTnLst>
                          </p:cTn>
                        </p:par>
                        <p:par>
                          <p:cTn id="16" fill="hold">
                            <p:stCondLst>
                              <p:cond delay="2500"/>
                            </p:stCondLst>
                            <p:childTnLst>
                              <p:par>
                                <p:cTn id="17" presetID="4"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3" presetClass="entr" presetSubtype="1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par>
                          <p:cTn id="28" fill="hold">
                            <p:stCondLst>
                              <p:cond delay="500"/>
                            </p:stCondLst>
                            <p:childTnLst>
                              <p:par>
                                <p:cTn id="29" presetID="21"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4)">
                                      <p:cBhvr>
                                        <p:cTn id="31" dur="1000"/>
                                        <p:tgtEl>
                                          <p:spTgt spid="9"/>
                                        </p:tgtEl>
                                      </p:cBhvr>
                                    </p:animEffect>
                                  </p:childTnLst>
                                </p:cTn>
                              </p:par>
                            </p:childTnLst>
                          </p:cTn>
                        </p:par>
                        <p:par>
                          <p:cTn id="32" fill="hold">
                            <p:stCondLst>
                              <p:cond delay="1500"/>
                            </p:stCondLst>
                            <p:childTnLst>
                              <p:par>
                                <p:cTn id="33" presetID="21"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4)">
                                      <p:cBhvr>
                                        <p:cTn id="35" dur="1000"/>
                                        <p:tgtEl>
                                          <p:spTgt spid="10"/>
                                        </p:tgtEl>
                                      </p:cBhvr>
                                    </p:animEffect>
                                  </p:childTnLst>
                                </p:cTn>
                              </p:par>
                            </p:childTnLst>
                          </p:cTn>
                        </p:par>
                        <p:par>
                          <p:cTn id="36" fill="hold">
                            <p:stCondLst>
                              <p:cond delay="2500"/>
                            </p:stCondLst>
                            <p:childTnLst>
                              <p:par>
                                <p:cTn id="37" presetID="3" presetClass="entr" presetSubtype="1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childTnLst>
                          </p:cTn>
                        </p:par>
                        <p:par>
                          <p:cTn id="48" fill="hold">
                            <p:stCondLst>
                              <p:cond delay="500"/>
                            </p:stCondLst>
                            <p:childTnLst>
                              <p:par>
                                <p:cTn id="49" presetID="21"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heel(4)">
                                      <p:cBhvr>
                                        <p:cTn id="51" dur="1000"/>
                                        <p:tgtEl>
                                          <p:spTgt spid="11"/>
                                        </p:tgtEl>
                                      </p:cBhvr>
                                    </p:animEffect>
                                  </p:childTnLst>
                                </p:cTn>
                              </p:par>
                            </p:childTnLst>
                          </p:cTn>
                        </p:par>
                        <p:par>
                          <p:cTn id="52" fill="hold">
                            <p:stCondLst>
                              <p:cond delay="1500"/>
                            </p:stCondLst>
                            <p:childTnLst>
                              <p:par>
                                <p:cTn id="53" presetID="21"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4)">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linds(horizontal)">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linds(horizontal)">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pic>
        <p:nvPicPr>
          <p:cNvPr id="21506" name="Picture 2" descr="http://img95.699pic.com/element/40095/3305.png_300.png!/fh/300"/>
          <p:cNvPicPr>
            <a:picLocks noChangeAspect="1" noChangeArrowheads="1"/>
          </p:cNvPicPr>
          <p:nvPr/>
        </p:nvPicPr>
        <p:blipFill>
          <a:blip r:embed="rId2" cstate="print"/>
          <a:srcRect/>
          <a:stretch>
            <a:fillRect/>
          </a:stretch>
        </p:blipFill>
        <p:spPr bwMode="auto">
          <a:xfrm>
            <a:off x="179512" y="620688"/>
            <a:ext cx="806624" cy="693987"/>
          </a:xfrm>
          <a:prstGeom prst="rect">
            <a:avLst/>
          </a:prstGeom>
          <a:noFill/>
        </p:spPr>
      </p:pic>
      <p:sp>
        <p:nvSpPr>
          <p:cNvPr id="6" name="矩形 5"/>
          <p:cNvSpPr/>
          <p:nvPr/>
        </p:nvSpPr>
        <p:spPr>
          <a:xfrm>
            <a:off x="1115616" y="620688"/>
            <a:ext cx="4824536" cy="584775"/>
          </a:xfrm>
          <a:prstGeom prst="rect">
            <a:avLst/>
          </a:prstGeom>
        </p:spPr>
        <p:txBody>
          <a:bodyPr wrap="square">
            <a:spAutoFit/>
          </a:bodyPr>
          <a:lstStyle/>
          <a:p>
            <a:r>
              <a:rPr lang="en-US" altLang="zh-CN" sz="3200" b="1" i="1" u="sng" dirty="0" smtClean="0">
                <a:solidFill>
                  <a:srgbClr val="7030A0"/>
                </a:solidFill>
                <a:effectLst>
                  <a:outerShdw blurRad="38100" dist="38100" dir="2700000" algn="tl">
                    <a:srgbClr val="000000">
                      <a:alpha val="43137"/>
                    </a:srgbClr>
                  </a:outerShdw>
                </a:effectLst>
              </a:rPr>
              <a:t>The past situation</a:t>
            </a:r>
            <a:endParaRPr lang="zh-CN" altLang="en-US" sz="3200" b="1" i="1" u="sng" dirty="0">
              <a:solidFill>
                <a:srgbClr val="7030A0"/>
              </a:solidFill>
              <a:effectLst>
                <a:outerShdw blurRad="38100" dist="38100" dir="2700000" algn="tl">
                  <a:srgbClr val="000000">
                    <a:alpha val="43137"/>
                  </a:srgbClr>
                </a:outerShdw>
              </a:effectLst>
            </a:endParaRPr>
          </a:p>
        </p:txBody>
      </p:sp>
      <p:sp>
        <p:nvSpPr>
          <p:cNvPr id="10" name="矩形 9"/>
          <p:cNvSpPr/>
          <p:nvPr/>
        </p:nvSpPr>
        <p:spPr>
          <a:xfrm rot="21338852">
            <a:off x="43680" y="1561679"/>
            <a:ext cx="7774340" cy="1446550"/>
          </a:xfrm>
          <a:prstGeom prst="rect">
            <a:avLst/>
          </a:prstGeom>
          <a:noFill/>
        </p:spPr>
        <p:txBody>
          <a:bodyPr wrap="square" lIns="91440" tIns="45720" rIns="91440" bIns="45720">
            <a:spAutoFit/>
          </a:bodyPr>
          <a:lstStyle/>
          <a:p>
            <a:pPr algn="ctr"/>
            <a:r>
              <a:rPr lang="en-US" altLang="zh-CN"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What </a:t>
            </a:r>
            <a:r>
              <a:rPr lang="en-US" altLang="zh-CN" sz="4400" u="sng"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would have happened</a:t>
            </a:r>
            <a:endParaRPr lang="en-US" altLang="zh-CN" sz="4400" u="sng"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endParaRPr>
          </a:p>
          <a:p>
            <a:pPr algn="ctr"/>
            <a:r>
              <a:rPr lang="en-US" altLang="zh-CN"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          if things </a:t>
            </a:r>
            <a:r>
              <a:rPr lang="en-US" altLang="zh-CN" sz="4400" u="sng"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had gone </a:t>
            </a:r>
            <a:r>
              <a:rPr lang="en-US" altLang="zh-CN"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different?</a:t>
            </a:r>
            <a:endParaRPr lang="zh-CN" altLang="en-US"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pic>
        <p:nvPicPr>
          <p:cNvPr id="7" name="Picture 2" descr="https://p1.ssl.qhimgs1.com/sdr/400__/t01ebeec4e84e3dbfab.jpg"/>
          <p:cNvPicPr>
            <a:picLocks noChangeAspect="1" noChangeArrowheads="1"/>
          </p:cNvPicPr>
          <p:nvPr/>
        </p:nvPicPr>
        <p:blipFill>
          <a:blip r:embed="rId3" cstate="print"/>
          <a:srcRect/>
          <a:stretch>
            <a:fillRect/>
          </a:stretch>
        </p:blipFill>
        <p:spPr bwMode="auto">
          <a:xfrm>
            <a:off x="2339752" y="3501008"/>
            <a:ext cx="4608512" cy="2592288"/>
          </a:xfrm>
          <a:prstGeom prst="rect">
            <a:avLst/>
          </a:prstGeom>
          <a:noFill/>
        </p:spPr>
      </p:pic>
      <p:pic>
        <p:nvPicPr>
          <p:cNvPr id="8" name="图片 6" descr="logo横版 png"/>
          <p:cNvPicPr>
            <a:picLocks noChangeAspect="1"/>
          </p:cNvPicPr>
          <p:nvPr>
            <p:ph idx="1"/>
          </p:nvPr>
        </p:nvPicPr>
        <p:blipFill>
          <a:blip r:embed="rId4"/>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par>
                          <p:cTn id="14" fill="hold">
                            <p:stCondLst>
                              <p:cond delay="5250"/>
                            </p:stCondLst>
                            <p:childTnLst>
                              <p:par>
                                <p:cTn id="15" presetID="49" presetClass="entr" presetSubtype="0"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childTnLst>
                          </p:cTn>
                        </p:par>
                        <p:par>
                          <p:cTn id="21" fill="hold">
                            <p:stCondLst>
                              <p:cond delay="5750"/>
                            </p:stCondLst>
                            <p:childTnLst>
                              <p:par>
                                <p:cTn id="22" presetID="4"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a:xfrm>
            <a:off x="457200" y="0"/>
            <a:ext cx="8229600" cy="1143000"/>
          </a:xfrm>
        </p:spPr>
        <p:txBody>
          <a:bodyPr/>
          <a:lstStyle/>
          <a:p>
            <a:endParaRPr lang="zh-CN" altLang="en-US" dirty="0"/>
          </a:p>
        </p:txBody>
      </p:sp>
      <p:sp>
        <p:nvSpPr>
          <p:cNvPr id="3" name="内容占位符 2"/>
          <p:cNvSpPr>
            <a:spLocks noGrp="1"/>
          </p:cNvSpPr>
          <p:nvPr>
            <p:ph idx="1"/>
          </p:nvPr>
        </p:nvSpPr>
        <p:spPr>
          <a:xfrm>
            <a:off x="467544" y="1124744"/>
            <a:ext cx="8229600" cy="4525963"/>
          </a:xfrm>
        </p:spPr>
        <p:txBody>
          <a:bodyPr>
            <a:normAutofit/>
          </a:bodyPr>
          <a:lstStyle/>
          <a:p>
            <a:r>
              <a:rPr lang="en-US" altLang="zh-CN" sz="2800" dirty="0" smtClean="0">
                <a:solidFill>
                  <a:schemeClr val="bg2">
                    <a:lumMod val="25000"/>
                  </a:schemeClr>
                </a:solidFill>
                <a:effectLst>
                  <a:outerShdw blurRad="38100" dist="38100" dir="2700000" algn="tl">
                    <a:srgbClr val="000000">
                      <a:alpha val="43137"/>
                    </a:srgbClr>
                  </a:outerShdw>
                </a:effectLst>
              </a:rPr>
              <a:t>If he had driven more carefully, he could not have had the car accident yesterday.</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r>
              <a:rPr lang="en-US" altLang="zh-CN" sz="2800" dirty="0" smtClean="0">
                <a:solidFill>
                  <a:schemeClr val="bg2">
                    <a:lumMod val="25000"/>
                  </a:schemeClr>
                </a:solidFill>
                <a:effectLst>
                  <a:outerShdw blurRad="38100" dist="38100" dir="2700000" algn="tl">
                    <a:srgbClr val="000000">
                      <a:alpha val="43137"/>
                    </a:srgbClr>
                  </a:outerShdw>
                </a:effectLst>
              </a:rPr>
              <a:t>If I had had time last night, I would have gone to see the film with you .</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r>
              <a:rPr lang="en-US" altLang="zh-CN" sz="2800" dirty="0" smtClean="0">
                <a:solidFill>
                  <a:schemeClr val="bg2">
                    <a:lumMod val="25000"/>
                  </a:schemeClr>
                </a:solidFill>
                <a:effectLst>
                  <a:outerShdw blurRad="38100" dist="38100" dir="2700000" algn="tl">
                    <a:srgbClr val="000000">
                      <a:alpha val="43137"/>
                    </a:srgbClr>
                  </a:outerShdw>
                </a:effectLst>
              </a:rPr>
              <a:t>If </a:t>
            </a:r>
            <a:r>
              <a:rPr lang="zh-CN" altLang="en-US" sz="2800" dirty="0" smtClean="0">
                <a:solidFill>
                  <a:schemeClr val="bg2">
                    <a:lumMod val="25000"/>
                  </a:schemeClr>
                </a:solidFill>
                <a:effectLst>
                  <a:outerShdw blurRad="38100" dist="38100" dir="2700000" algn="tl">
                    <a:srgbClr val="000000">
                      <a:alpha val="43137"/>
                    </a:srgbClr>
                  </a:outerShdw>
                </a:effectLst>
              </a:rPr>
              <a:t>I </a:t>
            </a:r>
            <a:r>
              <a:rPr lang="en-US" altLang="zh-CN" sz="2800" dirty="0" smtClean="0">
                <a:solidFill>
                  <a:schemeClr val="bg2">
                    <a:lumMod val="25000"/>
                  </a:schemeClr>
                </a:solidFill>
                <a:effectLst>
                  <a:outerShdw blurRad="38100" dist="38100" dir="2700000" algn="tl">
                    <a:srgbClr val="000000">
                      <a:alpha val="43137"/>
                    </a:srgbClr>
                  </a:outerShdw>
                </a:effectLst>
              </a:rPr>
              <a:t>had learnt </a:t>
            </a:r>
            <a:r>
              <a:rPr lang="zh-CN" altLang="en-US" sz="2800" dirty="0" smtClean="0">
                <a:solidFill>
                  <a:schemeClr val="bg2">
                    <a:lumMod val="25000"/>
                  </a:schemeClr>
                </a:solidFill>
                <a:effectLst>
                  <a:outerShdw blurRad="38100" dist="38100" dir="2700000" algn="tl">
                    <a:srgbClr val="000000">
                      <a:alpha val="43137"/>
                    </a:srgbClr>
                  </a:outerShdw>
                </a:effectLst>
              </a:rPr>
              <a:t>how to swim, I </a:t>
            </a:r>
            <a:r>
              <a:rPr lang="en-US" altLang="zh-CN" sz="2800" dirty="0" smtClean="0">
                <a:solidFill>
                  <a:schemeClr val="bg2">
                    <a:lumMod val="25000"/>
                  </a:schemeClr>
                </a:solidFill>
                <a:effectLst>
                  <a:outerShdw blurRad="38100" dist="38100" dir="2700000" algn="tl">
                    <a:srgbClr val="000000">
                      <a:alpha val="43137"/>
                    </a:srgbClr>
                  </a:outerShdw>
                </a:effectLst>
              </a:rPr>
              <a:t>should not have been trapped in</a:t>
            </a:r>
            <a:r>
              <a:rPr lang="zh-CN" altLang="en-US" sz="2800" dirty="0" smtClean="0">
                <a:solidFill>
                  <a:schemeClr val="bg2">
                    <a:lumMod val="25000"/>
                  </a:schemeClr>
                </a:solidFill>
                <a:effectLst>
                  <a:outerShdw blurRad="38100" dist="38100" dir="2700000" algn="tl">
                    <a:srgbClr val="000000">
                      <a:alpha val="43137"/>
                    </a:srgbClr>
                  </a:outerShdw>
                </a:effectLst>
              </a:rPr>
              <a:t> this island.</a:t>
            </a:r>
            <a:endParaRPr lang="zh-CN" altLang="en-US"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pPr>
            <a:endParaRPr lang="zh-CN" altLang="en-US" dirty="0"/>
          </a:p>
        </p:txBody>
      </p:sp>
      <p:pic>
        <p:nvPicPr>
          <p:cNvPr id="5" name="Picture 2" descr="http://img95.699pic.com/element/40095/3305.png_300.png!/fh/300"/>
          <p:cNvPicPr>
            <a:picLocks noChangeAspect="1" noChangeArrowheads="1"/>
          </p:cNvPicPr>
          <p:nvPr/>
        </p:nvPicPr>
        <p:blipFill>
          <a:blip r:embed="rId2" cstate="print"/>
          <a:srcRect/>
          <a:stretch>
            <a:fillRect/>
          </a:stretch>
        </p:blipFill>
        <p:spPr bwMode="auto">
          <a:xfrm>
            <a:off x="179512" y="346050"/>
            <a:ext cx="806624" cy="693987"/>
          </a:xfrm>
          <a:prstGeom prst="rect">
            <a:avLst/>
          </a:prstGeom>
          <a:noFill/>
        </p:spPr>
      </p:pic>
      <p:sp>
        <p:nvSpPr>
          <p:cNvPr id="6" name="矩形 5"/>
          <p:cNvSpPr/>
          <p:nvPr/>
        </p:nvSpPr>
        <p:spPr>
          <a:xfrm>
            <a:off x="1115616" y="346050"/>
            <a:ext cx="4824536" cy="584775"/>
          </a:xfrm>
          <a:prstGeom prst="rect">
            <a:avLst/>
          </a:prstGeom>
        </p:spPr>
        <p:txBody>
          <a:bodyPr wrap="square">
            <a:spAutoFit/>
          </a:bodyPr>
          <a:lstStyle/>
          <a:p>
            <a:r>
              <a:rPr lang="en-US" altLang="zh-CN" sz="3200" b="1" i="1" u="sng" dirty="0" smtClean="0">
                <a:solidFill>
                  <a:srgbClr val="7030A0"/>
                </a:solidFill>
                <a:effectLst>
                  <a:outerShdw blurRad="38100" dist="38100" dir="2700000" algn="tl">
                    <a:srgbClr val="000000">
                      <a:alpha val="43137"/>
                    </a:srgbClr>
                  </a:outerShdw>
                </a:effectLst>
              </a:rPr>
              <a:t>The past situation</a:t>
            </a:r>
            <a:endParaRPr lang="zh-CN" altLang="en-US" sz="3200" b="1" i="1" u="sng" dirty="0">
              <a:solidFill>
                <a:srgbClr val="7030A0"/>
              </a:solidFill>
              <a:effectLst>
                <a:outerShdw blurRad="38100" dist="38100" dir="2700000" algn="tl">
                  <a:srgbClr val="000000">
                    <a:alpha val="43137"/>
                  </a:srgbClr>
                </a:outerShdw>
              </a:effectLst>
            </a:endParaRPr>
          </a:p>
        </p:txBody>
      </p:sp>
      <p:sp>
        <p:nvSpPr>
          <p:cNvPr id="7" name="矩形 6"/>
          <p:cNvSpPr/>
          <p:nvPr/>
        </p:nvSpPr>
        <p:spPr>
          <a:xfrm>
            <a:off x="1547664" y="1196752"/>
            <a:ext cx="16561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68144" y="1196752"/>
            <a:ext cx="24482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31640" y="2492896"/>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32040" y="2564904"/>
            <a:ext cx="25922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31640" y="3861048"/>
            <a:ext cx="15121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76056" y="3933056"/>
            <a:ext cx="324036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内容占位符 4"/>
          <p:cNvGraphicFramePr/>
          <p:nvPr/>
        </p:nvGraphicFramePr>
        <p:xfrm>
          <a:off x="899592" y="4941168"/>
          <a:ext cx="7200800" cy="1526468"/>
        </p:xfrm>
        <a:graphic>
          <a:graphicData uri="http://schemas.openxmlformats.org/drawingml/2006/table">
            <a:tbl>
              <a:tblPr firstRow="1" bandRow="1">
                <a:tableStyleId>{5C22544A-7EE6-4342-B048-85BDC9FD1C3A}</a:tableStyleId>
              </a:tblPr>
              <a:tblGrid>
                <a:gridCol w="1657145"/>
                <a:gridCol w="2002384"/>
                <a:gridCol w="3541271"/>
              </a:tblGrid>
              <a:tr h="763234">
                <a:tc>
                  <a:txBody>
                    <a:bodyPr/>
                    <a:lstStyle/>
                    <a:p>
                      <a:endParaRPr lang="zh-CN" altLang="en-US" dirty="0"/>
                    </a:p>
                  </a:txBody>
                  <a:tcPr/>
                </a:tc>
                <a:tc>
                  <a:txBody>
                    <a:bodyPr/>
                    <a:lstStyle/>
                    <a:p>
                      <a:pPr algn="ctr"/>
                      <a:r>
                        <a:rPr lang="en-US" altLang="zh-CN" sz="2800" dirty="0" smtClean="0"/>
                        <a:t>If-clause</a:t>
                      </a:r>
                      <a:endParaRPr lang="zh-CN" altLang="en-US" sz="2800" dirty="0"/>
                    </a:p>
                  </a:txBody>
                  <a:tcPr/>
                </a:tc>
                <a:tc>
                  <a:txBody>
                    <a:bodyPr/>
                    <a:lstStyle/>
                    <a:p>
                      <a:pPr algn="ctr"/>
                      <a:r>
                        <a:rPr lang="en-US" altLang="zh-CN" sz="2800" dirty="0" smtClean="0"/>
                        <a:t>Main</a:t>
                      </a:r>
                      <a:r>
                        <a:rPr lang="en-US" altLang="zh-CN" sz="2800" baseline="0" dirty="0" smtClean="0"/>
                        <a:t> clause</a:t>
                      </a:r>
                      <a:endParaRPr lang="zh-CN" altLang="en-US" sz="2800" dirty="0"/>
                    </a:p>
                  </a:txBody>
                  <a:tcPr/>
                </a:tc>
              </a:tr>
              <a:tr h="763234">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15" name="矩形 14"/>
          <p:cNvSpPr/>
          <p:nvPr/>
        </p:nvSpPr>
        <p:spPr>
          <a:xfrm>
            <a:off x="539552" y="5661248"/>
            <a:ext cx="2376264" cy="830997"/>
          </a:xfrm>
          <a:prstGeom prst="rect">
            <a:avLst/>
          </a:prstGeom>
        </p:spPr>
        <p:txBody>
          <a:bodyPr wrap="square">
            <a:spAutoFit/>
          </a:bodyPr>
          <a:lstStyle/>
          <a:p>
            <a:pPr algn="ctr"/>
            <a:r>
              <a:rPr lang="en-US" altLang="zh-CN" sz="2400" b="1" dirty="0" smtClean="0">
                <a:solidFill>
                  <a:srgbClr val="0070C0"/>
                </a:solidFill>
              </a:rPr>
              <a:t>The past situation</a:t>
            </a:r>
            <a:endParaRPr lang="zh-CN" altLang="en-US" sz="2400" b="1" dirty="0">
              <a:solidFill>
                <a:srgbClr val="0070C0"/>
              </a:solidFill>
            </a:endParaRPr>
          </a:p>
        </p:txBody>
      </p:sp>
      <p:sp>
        <p:nvSpPr>
          <p:cNvPr id="16" name="矩形 15"/>
          <p:cNvSpPr/>
          <p:nvPr/>
        </p:nvSpPr>
        <p:spPr>
          <a:xfrm>
            <a:off x="2339752" y="5733256"/>
            <a:ext cx="2376264" cy="461665"/>
          </a:xfrm>
          <a:prstGeom prst="rect">
            <a:avLst/>
          </a:prstGeom>
        </p:spPr>
        <p:txBody>
          <a:bodyPr wrap="square">
            <a:spAutoFit/>
          </a:bodyPr>
          <a:lstStyle/>
          <a:p>
            <a:pPr algn="ctr"/>
            <a:r>
              <a:rPr lang="en-US" altLang="zh-CN" sz="2400" dirty="0" smtClean="0"/>
              <a:t>had done</a:t>
            </a:r>
            <a:endParaRPr lang="zh-CN" altLang="en-US" sz="2400" dirty="0"/>
          </a:p>
        </p:txBody>
      </p:sp>
      <p:sp>
        <p:nvSpPr>
          <p:cNvPr id="17" name="矩形 16"/>
          <p:cNvSpPr/>
          <p:nvPr/>
        </p:nvSpPr>
        <p:spPr>
          <a:xfrm>
            <a:off x="4644008" y="5661248"/>
            <a:ext cx="3384376" cy="830997"/>
          </a:xfrm>
          <a:prstGeom prst="rect">
            <a:avLst/>
          </a:prstGeom>
        </p:spPr>
        <p:txBody>
          <a:bodyPr wrap="square">
            <a:spAutoFit/>
          </a:bodyPr>
          <a:lstStyle/>
          <a:p>
            <a:pPr algn="ctr"/>
            <a:r>
              <a:rPr lang="en-US" altLang="zh-CN" sz="2400" dirty="0" smtClean="0"/>
              <a:t>would/might/ could/ should + have done</a:t>
            </a:r>
            <a:endParaRPr lang="zh-CN" altLang="en-US" sz="2400" dirty="0"/>
          </a:p>
        </p:txBody>
      </p:sp>
      <p:sp>
        <p:nvSpPr>
          <p:cNvPr id="18" name="矩形 17"/>
          <p:cNvSpPr/>
          <p:nvPr/>
        </p:nvSpPr>
        <p:spPr>
          <a:xfrm>
            <a:off x="827584" y="1628800"/>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2" descr="3"/>
          <p:cNvPicPr>
            <a:picLocks noChangeAspect="1" noChangeArrowheads="1"/>
          </p:cNvPicPr>
          <p:nvPr/>
        </p:nvPicPr>
        <p:blipFill>
          <a:blip r:embed="rId3" cstate="print"/>
          <a:srcRect/>
          <a:stretch>
            <a:fillRect/>
          </a:stretch>
        </p:blipFill>
        <p:spPr bwMode="auto">
          <a:xfrm>
            <a:off x="2699792" y="2420888"/>
            <a:ext cx="6199188" cy="3960440"/>
          </a:xfrm>
          <a:prstGeom prst="rect">
            <a:avLst/>
          </a:prstGeom>
          <a:noFill/>
          <a:ln w="9525">
            <a:noFill/>
            <a:miter lim="800000"/>
            <a:headEnd/>
            <a:tailEnd/>
          </a:ln>
        </p:spPr>
      </p:pic>
      <p:pic>
        <p:nvPicPr>
          <p:cNvPr id="20" name="Picture 9" descr="http://photocdn.sohu.com/20151208/Img430338990.jpg"/>
          <p:cNvPicPr>
            <a:picLocks noChangeAspect="1" noChangeArrowheads="1"/>
          </p:cNvPicPr>
          <p:nvPr/>
        </p:nvPicPr>
        <p:blipFill>
          <a:blip r:embed="rId4" cstate="print">
            <a:lum bright="22000" contrast="30000"/>
          </a:blip>
          <a:srcRect t="21680" b="6081"/>
          <a:stretch>
            <a:fillRect/>
          </a:stretch>
        </p:blipFill>
        <p:spPr bwMode="auto">
          <a:xfrm>
            <a:off x="3635896" y="3501008"/>
            <a:ext cx="5282952" cy="3096344"/>
          </a:xfrm>
          <a:prstGeom prst="rect">
            <a:avLst/>
          </a:prstGeom>
          <a:noFill/>
        </p:spPr>
      </p:pic>
      <p:pic>
        <p:nvPicPr>
          <p:cNvPr id="21" name="Picture 8" descr="https://d300.paixin.com/thumbs/1013961/2977067/staff_1024.jpg"/>
          <p:cNvPicPr>
            <a:picLocks noChangeAspect="1" noChangeArrowheads="1"/>
          </p:cNvPicPr>
          <p:nvPr/>
        </p:nvPicPr>
        <p:blipFill>
          <a:blip r:embed="rId5" cstate="print"/>
          <a:srcRect/>
          <a:stretch>
            <a:fillRect/>
          </a:stretch>
        </p:blipFill>
        <p:spPr bwMode="auto">
          <a:xfrm>
            <a:off x="2411760" y="0"/>
            <a:ext cx="5472608" cy="3543386"/>
          </a:xfrm>
          <a:prstGeom prst="rect">
            <a:avLst/>
          </a:prstGeom>
          <a:noFill/>
        </p:spPr>
      </p:pic>
      <p:sp>
        <p:nvSpPr>
          <p:cNvPr id="22" name="矩形 21"/>
          <p:cNvSpPr/>
          <p:nvPr/>
        </p:nvSpPr>
        <p:spPr>
          <a:xfrm>
            <a:off x="899592" y="4365104"/>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6" descr="logo横版 png"/>
          <p:cNvPicPr>
            <a:picLocks noChangeAspect="1"/>
          </p:cNvPicPr>
          <p:nvPr/>
        </p:nvPicPr>
        <p:blipFill>
          <a:blip r:embed="rId6"/>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1000"/>
                                        <p:tgtEl>
                                          <p:spTgt spid="7"/>
                                        </p:tgtEl>
                                      </p:cBhvr>
                                    </p:animEffect>
                                  </p:childTnLst>
                                </p:cTn>
                              </p:par>
                            </p:childTnLst>
                          </p:cTn>
                        </p:par>
                        <p:par>
                          <p:cTn id="12" fill="hold">
                            <p:stCondLst>
                              <p:cond delay="1500"/>
                            </p:stCondLst>
                            <p:childTnLst>
                              <p:par>
                                <p:cTn id="13" presetID="21"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1000"/>
                                        <p:tgtEl>
                                          <p:spTgt spid="8"/>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4)">
                                      <p:cBhvr>
                                        <p:cTn id="18" dur="2000"/>
                                        <p:tgtEl>
                                          <p:spTgt spid="18"/>
                                        </p:tgtEl>
                                      </p:cBhvr>
                                    </p:animEffect>
                                  </p:childTnLst>
                                </p:cTn>
                              </p:par>
                            </p:childTnLst>
                          </p:cTn>
                        </p:par>
                        <p:par>
                          <p:cTn id="19" fill="hold">
                            <p:stCondLst>
                              <p:cond delay="2500"/>
                            </p:stCondLst>
                            <p:childTnLst>
                              <p:par>
                                <p:cTn id="20" presetID="3" presetClass="entr" presetSubtype="1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par>
                          <p:cTn id="31" fill="hold">
                            <p:stCondLst>
                              <p:cond delay="500"/>
                            </p:stCondLst>
                            <p:childTnLst>
                              <p:par>
                                <p:cTn id="32" presetID="21"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4)">
                                      <p:cBhvr>
                                        <p:cTn id="34" dur="1000"/>
                                        <p:tgtEl>
                                          <p:spTgt spid="9"/>
                                        </p:tgtEl>
                                      </p:cBhvr>
                                    </p:animEffect>
                                  </p:childTnLst>
                                </p:cTn>
                              </p:par>
                            </p:childTnLst>
                          </p:cTn>
                        </p:par>
                        <p:par>
                          <p:cTn id="35" fill="hold">
                            <p:stCondLst>
                              <p:cond delay="1500"/>
                            </p:stCondLst>
                            <p:childTnLst>
                              <p:par>
                                <p:cTn id="36" presetID="21"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1000"/>
                                        <p:tgtEl>
                                          <p:spTgt spid="10"/>
                                        </p:tgtEl>
                                      </p:cBhvr>
                                    </p:animEffect>
                                  </p:childTnLst>
                                </p:cTn>
                              </p:par>
                            </p:childTnLst>
                          </p:cTn>
                        </p:par>
                        <p:par>
                          <p:cTn id="39" fill="hold">
                            <p:stCondLst>
                              <p:cond delay="2500"/>
                            </p:stCondLst>
                            <p:childTnLst>
                              <p:par>
                                <p:cTn id="40" presetID="3" presetClass="entr" presetSubtype="1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3" presetClass="entr" presetSubtype="1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blinds(horizontal)">
                                      <p:cBhvr>
                                        <p:cTn id="50" dur="500"/>
                                        <p:tgtEl>
                                          <p:spTgt spid="3">
                                            <p:txEl>
                                              <p:pRg st="4" end="4"/>
                                            </p:txEl>
                                          </p:spTgt>
                                        </p:tgtEl>
                                      </p:cBhvr>
                                    </p:animEffect>
                                  </p:childTnLst>
                                </p:cTn>
                              </p:par>
                            </p:childTnLst>
                          </p:cTn>
                        </p:par>
                        <p:par>
                          <p:cTn id="51" fill="hold">
                            <p:stCondLst>
                              <p:cond delay="500"/>
                            </p:stCondLst>
                            <p:childTnLst>
                              <p:par>
                                <p:cTn id="52" presetID="21" presetClass="entr" presetSubtype="4"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4)">
                                      <p:cBhvr>
                                        <p:cTn id="54" dur="2000"/>
                                        <p:tgtEl>
                                          <p:spTgt spid="11"/>
                                        </p:tgtEl>
                                      </p:cBhvr>
                                    </p:animEffect>
                                  </p:childTnLst>
                                </p:cTn>
                              </p:par>
                            </p:childTnLst>
                          </p:cTn>
                        </p:par>
                        <p:par>
                          <p:cTn id="55" fill="hold">
                            <p:stCondLst>
                              <p:cond delay="2500"/>
                            </p:stCondLst>
                            <p:childTnLst>
                              <p:par>
                                <p:cTn id="56" presetID="21"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heel(4)">
                                      <p:cBhvr>
                                        <p:cTn id="58" dur="1000"/>
                                        <p:tgtEl>
                                          <p:spTgt spid="12"/>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4)">
                                      <p:cBhvr>
                                        <p:cTn id="61" dur="1000"/>
                                        <p:tgtEl>
                                          <p:spTgt spid="22"/>
                                        </p:tgtEl>
                                      </p:cBhvr>
                                    </p:animEffect>
                                  </p:childTnLst>
                                </p:cTn>
                              </p:par>
                            </p:childTnLst>
                          </p:cTn>
                        </p:par>
                        <p:par>
                          <p:cTn id="62" fill="hold">
                            <p:stCondLst>
                              <p:cond delay="3500"/>
                            </p:stCondLst>
                            <p:childTnLst>
                              <p:par>
                                <p:cTn id="63" presetID="3" presetClass="entr" presetSubtype="1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xit" presetSubtype="16" fill="hold" nodeType="clickEffect">
                                  <p:stCondLst>
                                    <p:cond delay="0"/>
                                  </p:stCondLst>
                                  <p:childTnLst>
                                    <p:animEffect transition="out" filter="box(in)">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childTnLst>
                          </p:cTn>
                        </p:par>
                        <p:par>
                          <p:cTn id="71" fill="hold">
                            <p:stCondLst>
                              <p:cond delay="500"/>
                            </p:stCondLst>
                            <p:childTnLst>
                              <p:par>
                                <p:cTn id="72" presetID="3" presetClass="entr" presetSubtype="1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linds(horizontal)">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p:bldP spid="16" grpId="0"/>
      <p:bldP spid="17" grpId="0"/>
      <p:bldP spid="18"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pic>
        <p:nvPicPr>
          <p:cNvPr id="21506" name="Picture 2" descr="http://img95.699pic.com/element/40095/3305.png_300.png!/fh/300"/>
          <p:cNvPicPr>
            <a:picLocks noChangeAspect="1" noChangeArrowheads="1"/>
          </p:cNvPicPr>
          <p:nvPr/>
        </p:nvPicPr>
        <p:blipFill>
          <a:blip r:embed="rId2" cstate="print"/>
          <a:srcRect/>
          <a:stretch>
            <a:fillRect/>
          </a:stretch>
        </p:blipFill>
        <p:spPr bwMode="auto">
          <a:xfrm>
            <a:off x="179512" y="620688"/>
            <a:ext cx="806624" cy="693987"/>
          </a:xfrm>
          <a:prstGeom prst="rect">
            <a:avLst/>
          </a:prstGeom>
          <a:noFill/>
        </p:spPr>
      </p:pic>
      <p:sp>
        <p:nvSpPr>
          <p:cNvPr id="6" name="矩形 5"/>
          <p:cNvSpPr/>
          <p:nvPr/>
        </p:nvSpPr>
        <p:spPr>
          <a:xfrm>
            <a:off x="1115616" y="620688"/>
            <a:ext cx="4824536" cy="584775"/>
          </a:xfrm>
          <a:prstGeom prst="rect">
            <a:avLst/>
          </a:prstGeom>
        </p:spPr>
        <p:txBody>
          <a:bodyPr wrap="square">
            <a:spAutoFit/>
          </a:bodyPr>
          <a:lstStyle/>
          <a:p>
            <a:r>
              <a:rPr lang="en-US" altLang="zh-CN" sz="3200" b="1" i="1" u="sng" dirty="0" smtClean="0">
                <a:solidFill>
                  <a:srgbClr val="7030A0"/>
                </a:solidFill>
                <a:effectLst>
                  <a:outerShdw blurRad="38100" dist="38100" dir="2700000" algn="tl">
                    <a:srgbClr val="000000">
                      <a:alpha val="43137"/>
                    </a:srgbClr>
                  </a:outerShdw>
                </a:effectLst>
              </a:rPr>
              <a:t>The future situation</a:t>
            </a:r>
            <a:endParaRPr lang="zh-CN" altLang="en-US" sz="3200" b="1" i="1" u="sng" dirty="0">
              <a:solidFill>
                <a:srgbClr val="7030A0"/>
              </a:solidFill>
              <a:effectLst>
                <a:outerShdw blurRad="38100" dist="38100" dir="2700000" algn="tl">
                  <a:srgbClr val="000000">
                    <a:alpha val="43137"/>
                  </a:srgbClr>
                </a:outerShdw>
              </a:effectLst>
            </a:endParaRPr>
          </a:p>
        </p:txBody>
      </p:sp>
      <p:sp>
        <p:nvSpPr>
          <p:cNvPr id="10" name="矩形 9"/>
          <p:cNvSpPr/>
          <p:nvPr/>
        </p:nvSpPr>
        <p:spPr>
          <a:xfrm rot="21338852">
            <a:off x="43681" y="1489671"/>
            <a:ext cx="7774340" cy="1446550"/>
          </a:xfrm>
          <a:prstGeom prst="rect">
            <a:avLst/>
          </a:prstGeom>
          <a:noFill/>
        </p:spPr>
        <p:txBody>
          <a:bodyPr wrap="square" lIns="91440" tIns="45720" rIns="91440" bIns="45720">
            <a:spAutoFit/>
          </a:bodyPr>
          <a:lstStyle/>
          <a:p>
            <a:pPr algn="ctr"/>
            <a:r>
              <a:rPr lang="en-US" altLang="zh-CN"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What to say if we wish to see snow in summer?</a:t>
            </a:r>
            <a:endParaRPr lang="zh-CN" altLang="en-US"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pic>
        <p:nvPicPr>
          <p:cNvPr id="23556" name="Picture 4" descr="http://img.mp.itc.cn/upload/20170221/473a3fc0593e4263a209fecdcae8dd8b_th.gif"/>
          <p:cNvPicPr>
            <a:picLocks noChangeAspect="1" noChangeArrowheads="1" noCrop="1"/>
          </p:cNvPicPr>
          <p:nvPr/>
        </p:nvPicPr>
        <p:blipFill>
          <a:blip r:embed="rId3" cstate="print"/>
          <a:srcRect/>
          <a:stretch>
            <a:fillRect/>
          </a:stretch>
        </p:blipFill>
        <p:spPr bwMode="auto">
          <a:xfrm>
            <a:off x="1907704" y="3140968"/>
            <a:ext cx="5243736" cy="3284730"/>
          </a:xfrm>
          <a:prstGeom prst="rect">
            <a:avLst/>
          </a:prstGeom>
          <a:noFill/>
        </p:spPr>
      </p:pic>
      <p:pic>
        <p:nvPicPr>
          <p:cNvPr id="8" name="图片 6" descr="logo横版 png"/>
          <p:cNvPicPr>
            <a:picLocks noChangeAspect="1"/>
          </p:cNvPicPr>
          <p:nvPr>
            <p:ph idx="1"/>
          </p:nvPr>
        </p:nvPicPr>
        <p:blipFill>
          <a:blip r:embed="rId4"/>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23556"/>
                                        </p:tgtEl>
                                        <p:attrNameLst>
                                          <p:attrName>style.visibility</p:attrName>
                                        </p:attrNameLst>
                                      </p:cBhvr>
                                      <p:to>
                                        <p:strVal val="visible"/>
                                      </p:to>
                                    </p:set>
                                    <p:animEffect transition="in" filter="box(in)">
                                      <p:cBhvr>
                                        <p:cTn id="25"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a:xfrm>
            <a:off x="457200" y="0"/>
            <a:ext cx="8229600" cy="1143000"/>
          </a:xfrm>
        </p:spPr>
        <p:txBody>
          <a:bodyPr/>
          <a:lstStyle/>
          <a:p>
            <a:endParaRPr lang="zh-CN" altLang="en-US" dirty="0"/>
          </a:p>
        </p:txBody>
      </p:sp>
      <p:sp>
        <p:nvSpPr>
          <p:cNvPr id="3" name="内容占位符 2"/>
          <p:cNvSpPr>
            <a:spLocks noGrp="1"/>
          </p:cNvSpPr>
          <p:nvPr>
            <p:ph idx="1"/>
          </p:nvPr>
        </p:nvSpPr>
        <p:spPr>
          <a:xfrm>
            <a:off x="467544" y="1124744"/>
            <a:ext cx="8229600" cy="4525963"/>
          </a:xfrm>
        </p:spPr>
        <p:txBody>
          <a:bodyPr>
            <a:normAutofit/>
          </a:bodyPr>
          <a:lstStyle/>
          <a:p>
            <a:r>
              <a:rPr lang="en-US" altLang="zh-CN" sz="2800" dirty="0" smtClean="0">
                <a:solidFill>
                  <a:schemeClr val="bg2">
                    <a:lumMod val="25000"/>
                  </a:schemeClr>
                </a:solidFill>
                <a:effectLst>
                  <a:outerShdw blurRad="38100" dist="38100" dir="2700000" algn="tl">
                    <a:srgbClr val="000000">
                      <a:alpha val="43137"/>
                    </a:srgbClr>
                  </a:outerShdw>
                </a:effectLst>
              </a:rPr>
              <a:t>If it snowed tomorrow, I could make a snow man.</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r>
              <a:rPr lang="en-US" altLang="zh-CN" sz="2800" dirty="0" smtClean="0">
                <a:solidFill>
                  <a:schemeClr val="bg2">
                    <a:lumMod val="25000"/>
                  </a:schemeClr>
                </a:solidFill>
                <a:effectLst>
                  <a:outerShdw blurRad="38100" dist="38100" dir="2700000" algn="tl">
                    <a:srgbClr val="000000">
                      <a:alpha val="43137"/>
                    </a:srgbClr>
                  </a:outerShdw>
                </a:effectLst>
              </a:rPr>
              <a:t>If it should snow tomorrow, I would have a snowball fight.</a:t>
            </a: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r>
              <a:rPr lang="en-US" altLang="zh-CN" sz="2800" dirty="0" smtClean="0">
                <a:solidFill>
                  <a:schemeClr val="bg2">
                    <a:lumMod val="25000"/>
                  </a:schemeClr>
                </a:solidFill>
                <a:effectLst>
                  <a:outerShdw blurRad="38100" dist="38100" dir="2700000" algn="tl">
                    <a:srgbClr val="000000">
                      <a:alpha val="43137"/>
                    </a:srgbClr>
                  </a:outerShdw>
                </a:effectLst>
              </a:rPr>
              <a:t>If it were to snow tomorrow, I might go to ski with my friends.</a:t>
            </a:r>
            <a:endParaRPr lang="zh-CN" altLang="en-US" sz="2800" dirty="0" smtClean="0">
              <a:solidFill>
                <a:schemeClr val="bg2">
                  <a:lumMod val="25000"/>
                </a:schemeClr>
              </a:solidFill>
              <a:effectLst>
                <a:outerShdw blurRad="38100" dist="38100" dir="2700000" algn="tl">
                  <a:srgbClr val="000000">
                    <a:alpha val="43137"/>
                  </a:srgbClr>
                </a:outerShdw>
              </a:effectLst>
            </a:endParaRPr>
          </a:p>
          <a:p>
            <a:pPr>
              <a:spcBef>
                <a:spcPts val="0"/>
              </a:spcBef>
              <a:buFont typeface="Wingdings" panose="05000000000000000000" pitchFamily="2" charset="2"/>
              <a:buChar char="Ø"/>
            </a:pPr>
            <a:endParaRPr lang="en-US" altLang="zh-CN" sz="2800" dirty="0" smtClean="0">
              <a:solidFill>
                <a:schemeClr val="bg2">
                  <a:lumMod val="25000"/>
                </a:schemeClr>
              </a:solidFill>
              <a:effectLst>
                <a:outerShdw blurRad="38100" dist="38100" dir="2700000" algn="tl">
                  <a:srgbClr val="000000">
                    <a:alpha val="43137"/>
                  </a:srgbClr>
                </a:outerShdw>
              </a:effectLst>
            </a:endParaRPr>
          </a:p>
          <a:p>
            <a:pPr>
              <a:spcBef>
                <a:spcPts val="0"/>
              </a:spcBef>
            </a:pPr>
            <a:endParaRPr lang="zh-CN" altLang="en-US" dirty="0"/>
          </a:p>
        </p:txBody>
      </p:sp>
      <p:pic>
        <p:nvPicPr>
          <p:cNvPr id="5" name="Picture 2" descr="http://img95.699pic.com/element/40095/3305.png_300.png!/fh/300"/>
          <p:cNvPicPr>
            <a:picLocks noChangeAspect="1" noChangeArrowheads="1"/>
          </p:cNvPicPr>
          <p:nvPr/>
        </p:nvPicPr>
        <p:blipFill>
          <a:blip r:embed="rId2" cstate="print"/>
          <a:srcRect/>
          <a:stretch>
            <a:fillRect/>
          </a:stretch>
        </p:blipFill>
        <p:spPr bwMode="auto">
          <a:xfrm>
            <a:off x="179512" y="346050"/>
            <a:ext cx="806624" cy="693987"/>
          </a:xfrm>
          <a:prstGeom prst="rect">
            <a:avLst/>
          </a:prstGeom>
          <a:noFill/>
        </p:spPr>
      </p:pic>
      <p:sp>
        <p:nvSpPr>
          <p:cNvPr id="6" name="矩形 5"/>
          <p:cNvSpPr/>
          <p:nvPr/>
        </p:nvSpPr>
        <p:spPr>
          <a:xfrm>
            <a:off x="1115616" y="346050"/>
            <a:ext cx="4824536" cy="584775"/>
          </a:xfrm>
          <a:prstGeom prst="rect">
            <a:avLst/>
          </a:prstGeom>
        </p:spPr>
        <p:txBody>
          <a:bodyPr wrap="square">
            <a:spAutoFit/>
          </a:bodyPr>
          <a:lstStyle/>
          <a:p>
            <a:r>
              <a:rPr lang="en-US" altLang="zh-CN" sz="3200" b="1" i="1" u="sng" dirty="0" smtClean="0">
                <a:solidFill>
                  <a:srgbClr val="7030A0"/>
                </a:solidFill>
                <a:effectLst>
                  <a:outerShdw blurRad="38100" dist="38100" dir="2700000" algn="tl">
                    <a:srgbClr val="000000">
                      <a:alpha val="43137"/>
                    </a:srgbClr>
                  </a:outerShdw>
                </a:effectLst>
              </a:rPr>
              <a:t>The past situation</a:t>
            </a:r>
            <a:endParaRPr lang="zh-CN" altLang="en-US" sz="3200" b="1" i="1" u="sng" dirty="0">
              <a:solidFill>
                <a:srgbClr val="7030A0"/>
              </a:solidFill>
              <a:effectLst>
                <a:outerShdw blurRad="38100" dist="38100" dir="2700000" algn="tl">
                  <a:srgbClr val="000000">
                    <a:alpha val="43137"/>
                  </a:srgbClr>
                </a:outerShdw>
              </a:effectLst>
            </a:endParaRPr>
          </a:p>
        </p:txBody>
      </p:sp>
      <p:sp>
        <p:nvSpPr>
          <p:cNvPr id="7" name="矩形 6"/>
          <p:cNvSpPr/>
          <p:nvPr/>
        </p:nvSpPr>
        <p:spPr>
          <a:xfrm>
            <a:off x="1403648" y="1196752"/>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55976" y="1196752"/>
            <a:ext cx="172819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3648" y="2132856"/>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76056" y="2132856"/>
            <a:ext cx="172819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03648" y="3501008"/>
            <a:ext cx="20162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20072" y="3501008"/>
            <a:ext cx="136815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内容占位符 4"/>
          <p:cNvGraphicFramePr/>
          <p:nvPr/>
        </p:nvGraphicFramePr>
        <p:xfrm>
          <a:off x="827584" y="4437112"/>
          <a:ext cx="7200800" cy="1944216"/>
        </p:xfrm>
        <a:graphic>
          <a:graphicData uri="http://schemas.openxmlformats.org/drawingml/2006/table">
            <a:tbl>
              <a:tblPr firstRow="1" bandRow="1">
                <a:tableStyleId>{5C22544A-7EE6-4342-B048-85BDC9FD1C3A}</a:tableStyleId>
              </a:tblPr>
              <a:tblGrid>
                <a:gridCol w="1657145"/>
                <a:gridCol w="2002384"/>
                <a:gridCol w="3541271"/>
              </a:tblGrid>
              <a:tr h="576064">
                <a:tc>
                  <a:txBody>
                    <a:bodyPr/>
                    <a:lstStyle/>
                    <a:p>
                      <a:endParaRPr lang="zh-CN" altLang="en-US" dirty="0"/>
                    </a:p>
                  </a:txBody>
                  <a:tcPr/>
                </a:tc>
                <a:tc>
                  <a:txBody>
                    <a:bodyPr/>
                    <a:lstStyle/>
                    <a:p>
                      <a:pPr algn="ctr"/>
                      <a:r>
                        <a:rPr lang="en-US" altLang="zh-CN" sz="2800" dirty="0" smtClean="0"/>
                        <a:t>If-clause</a:t>
                      </a:r>
                      <a:endParaRPr lang="zh-CN" altLang="en-US" sz="2800" dirty="0"/>
                    </a:p>
                  </a:txBody>
                  <a:tcPr/>
                </a:tc>
                <a:tc>
                  <a:txBody>
                    <a:bodyPr/>
                    <a:lstStyle/>
                    <a:p>
                      <a:pPr algn="ctr"/>
                      <a:r>
                        <a:rPr lang="en-US" altLang="zh-CN" sz="2800" dirty="0" smtClean="0"/>
                        <a:t>Main</a:t>
                      </a:r>
                      <a:r>
                        <a:rPr lang="en-US" altLang="zh-CN" sz="2800" baseline="0" dirty="0" smtClean="0"/>
                        <a:t> clause</a:t>
                      </a:r>
                      <a:endParaRPr lang="zh-CN" altLang="en-US" sz="2800" dirty="0"/>
                    </a:p>
                  </a:txBody>
                  <a:tcPr/>
                </a:tc>
              </a:tr>
              <a:tr h="1368152">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15" name="矩形 14"/>
          <p:cNvSpPr/>
          <p:nvPr/>
        </p:nvSpPr>
        <p:spPr>
          <a:xfrm>
            <a:off x="467544" y="5301208"/>
            <a:ext cx="2376264" cy="830997"/>
          </a:xfrm>
          <a:prstGeom prst="rect">
            <a:avLst/>
          </a:prstGeom>
        </p:spPr>
        <p:txBody>
          <a:bodyPr wrap="square">
            <a:spAutoFit/>
          </a:bodyPr>
          <a:lstStyle/>
          <a:p>
            <a:pPr algn="ctr"/>
            <a:r>
              <a:rPr lang="en-US" altLang="zh-CN" sz="2400" b="1" dirty="0" smtClean="0">
                <a:solidFill>
                  <a:srgbClr val="0070C0"/>
                </a:solidFill>
              </a:rPr>
              <a:t>The future situation</a:t>
            </a:r>
            <a:endParaRPr lang="zh-CN" altLang="en-US" sz="2400" b="1" dirty="0">
              <a:solidFill>
                <a:srgbClr val="0070C0"/>
              </a:solidFill>
            </a:endParaRPr>
          </a:p>
        </p:txBody>
      </p:sp>
      <p:sp>
        <p:nvSpPr>
          <p:cNvPr id="16" name="矩形 15"/>
          <p:cNvSpPr/>
          <p:nvPr/>
        </p:nvSpPr>
        <p:spPr>
          <a:xfrm>
            <a:off x="2267744" y="5085184"/>
            <a:ext cx="2376264" cy="1200329"/>
          </a:xfrm>
          <a:prstGeom prst="rect">
            <a:avLst/>
          </a:prstGeom>
        </p:spPr>
        <p:txBody>
          <a:bodyPr wrap="square">
            <a:spAutoFit/>
          </a:bodyPr>
          <a:lstStyle/>
          <a:p>
            <a:pPr algn="ctr"/>
            <a:r>
              <a:rPr lang="en-US" altLang="zh-CN" sz="2400" dirty="0" smtClean="0"/>
              <a:t>① did/ were</a:t>
            </a:r>
            <a:endParaRPr lang="en-US" altLang="zh-CN" sz="2400" dirty="0" smtClean="0"/>
          </a:p>
          <a:p>
            <a:pPr algn="ctr"/>
            <a:r>
              <a:rPr lang="en-US" altLang="zh-CN" sz="2400" dirty="0" smtClean="0"/>
              <a:t>② should do</a:t>
            </a:r>
            <a:endParaRPr lang="en-US" altLang="zh-CN" sz="2400" dirty="0" smtClean="0"/>
          </a:p>
          <a:p>
            <a:pPr algn="ctr"/>
            <a:r>
              <a:rPr lang="en-US" altLang="zh-CN" sz="2400" dirty="0" smtClean="0"/>
              <a:t>③ were to do </a:t>
            </a:r>
            <a:endParaRPr lang="zh-CN" altLang="en-US" sz="2400" dirty="0"/>
          </a:p>
        </p:txBody>
      </p:sp>
      <p:sp>
        <p:nvSpPr>
          <p:cNvPr id="17" name="矩形 16"/>
          <p:cNvSpPr/>
          <p:nvPr/>
        </p:nvSpPr>
        <p:spPr>
          <a:xfrm>
            <a:off x="4572000" y="5229200"/>
            <a:ext cx="3384376" cy="830997"/>
          </a:xfrm>
          <a:prstGeom prst="rect">
            <a:avLst/>
          </a:prstGeom>
        </p:spPr>
        <p:txBody>
          <a:bodyPr wrap="square">
            <a:spAutoFit/>
          </a:bodyPr>
          <a:lstStyle/>
          <a:p>
            <a:pPr algn="ctr"/>
            <a:r>
              <a:rPr lang="en-US" altLang="zh-CN" sz="2400" dirty="0" smtClean="0"/>
              <a:t>would/might/ could/ should + do</a:t>
            </a:r>
            <a:endParaRPr lang="zh-CN" altLang="en-US" sz="2400" dirty="0"/>
          </a:p>
        </p:txBody>
      </p:sp>
      <p:pic>
        <p:nvPicPr>
          <p:cNvPr id="4098" name="Picture 2" descr="http://n.sinaimg.cn/translate/w612h406/20180126/UW2I-fyqzcxf9795922.jpg"/>
          <p:cNvPicPr>
            <a:picLocks noChangeAspect="1" noChangeArrowheads="1"/>
          </p:cNvPicPr>
          <p:nvPr/>
        </p:nvPicPr>
        <p:blipFill>
          <a:blip r:embed="rId3" cstate="print"/>
          <a:srcRect r="38236"/>
          <a:stretch>
            <a:fillRect/>
          </a:stretch>
        </p:blipFill>
        <p:spPr bwMode="auto">
          <a:xfrm>
            <a:off x="5292080" y="1844824"/>
            <a:ext cx="3600400" cy="3867150"/>
          </a:xfrm>
          <a:prstGeom prst="rect">
            <a:avLst/>
          </a:prstGeom>
          <a:noFill/>
        </p:spPr>
      </p:pic>
      <p:pic>
        <p:nvPicPr>
          <p:cNvPr id="4100" name="Picture 4" descr="http://i3.sinaimg.cn/dy/news/2013/1121/1385014911_jncsHt.jpg"/>
          <p:cNvPicPr>
            <a:picLocks noChangeAspect="1" noChangeArrowheads="1"/>
          </p:cNvPicPr>
          <p:nvPr/>
        </p:nvPicPr>
        <p:blipFill>
          <a:blip r:embed="rId4" cstate="print"/>
          <a:srcRect/>
          <a:stretch>
            <a:fillRect/>
          </a:stretch>
        </p:blipFill>
        <p:spPr bwMode="auto">
          <a:xfrm>
            <a:off x="611560" y="3284984"/>
            <a:ext cx="4572000" cy="3086101"/>
          </a:xfrm>
          <a:prstGeom prst="rect">
            <a:avLst/>
          </a:prstGeom>
          <a:noFill/>
        </p:spPr>
      </p:pic>
      <p:pic>
        <p:nvPicPr>
          <p:cNvPr id="4102" name="Picture 6" descr="http://m.tuniucdn.com/fb2/t1/G2/M00/2B/15/Cii-T1g61XOIDudhAAOqPtEUWF4AAE6BAJV44wAA6pW004_w500_h280_c1_t0.jpg"/>
          <p:cNvPicPr>
            <a:picLocks noChangeAspect="1" noChangeArrowheads="1"/>
          </p:cNvPicPr>
          <p:nvPr/>
        </p:nvPicPr>
        <p:blipFill>
          <a:blip r:embed="rId5" cstate="print"/>
          <a:srcRect/>
          <a:stretch>
            <a:fillRect/>
          </a:stretch>
        </p:blipFill>
        <p:spPr bwMode="auto">
          <a:xfrm>
            <a:off x="971600" y="332656"/>
            <a:ext cx="5400600" cy="3024336"/>
          </a:xfrm>
          <a:prstGeom prst="rect">
            <a:avLst/>
          </a:prstGeom>
          <a:noFill/>
        </p:spPr>
      </p:pic>
      <p:pic>
        <p:nvPicPr>
          <p:cNvPr id="4" name="图片 6" descr="logo横版 png"/>
          <p:cNvPicPr>
            <a:picLocks noChangeAspect="1"/>
          </p:cNvPicPr>
          <p:nvPr/>
        </p:nvPicPr>
        <p:blipFill>
          <a:blip r:embed="rId6"/>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1000"/>
                                        <p:tgtEl>
                                          <p:spTgt spid="7"/>
                                        </p:tgtEl>
                                      </p:cBhvr>
                                    </p:animEffect>
                                  </p:childTnLst>
                                </p:cTn>
                              </p:par>
                            </p:childTnLst>
                          </p:cTn>
                        </p:par>
                        <p:par>
                          <p:cTn id="12" fill="hold">
                            <p:stCondLst>
                              <p:cond delay="1500"/>
                            </p:stCondLst>
                            <p:childTnLst>
                              <p:par>
                                <p:cTn id="13" presetID="21"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1000"/>
                                        <p:tgtEl>
                                          <p:spTgt spid="8"/>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linds(horizont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4098"/>
                                        </p:tgtEl>
                                      </p:cBhvr>
                                    </p:animEffect>
                                    <p:set>
                                      <p:cBhvr>
                                        <p:cTn id="24" dur="1" fill="hold">
                                          <p:stCondLst>
                                            <p:cond delay="499"/>
                                          </p:stCondLst>
                                        </p:cTn>
                                        <p:tgtEl>
                                          <p:spTgt spid="4098"/>
                                        </p:tgtEl>
                                        <p:attrNameLst>
                                          <p:attrName>style.visibility</p:attrName>
                                        </p:attrNameLst>
                                      </p:cBhvr>
                                      <p:to>
                                        <p:strVal val="hidden"/>
                                      </p:to>
                                    </p:set>
                                  </p:childTnLst>
                                </p:cTn>
                              </p:par>
                              <p:par>
                                <p:cTn id="25" presetID="3" presetClass="entr" presetSubtype="1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par>
                          <p:cTn id="28" fill="hold">
                            <p:stCondLst>
                              <p:cond delay="500"/>
                            </p:stCondLst>
                            <p:childTnLst>
                              <p:par>
                                <p:cTn id="29" presetID="21"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4)">
                                      <p:cBhvr>
                                        <p:cTn id="31" dur="1000"/>
                                        <p:tgtEl>
                                          <p:spTgt spid="9"/>
                                        </p:tgtEl>
                                      </p:cBhvr>
                                    </p:animEffect>
                                  </p:childTnLst>
                                </p:cTn>
                              </p:par>
                            </p:childTnLst>
                          </p:cTn>
                        </p:par>
                        <p:par>
                          <p:cTn id="32" fill="hold">
                            <p:stCondLst>
                              <p:cond delay="1500"/>
                            </p:stCondLst>
                            <p:childTnLst>
                              <p:par>
                                <p:cTn id="33" presetID="21"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4)">
                                      <p:cBhvr>
                                        <p:cTn id="35" dur="1000"/>
                                        <p:tgtEl>
                                          <p:spTgt spid="10"/>
                                        </p:tgtEl>
                                      </p:cBhvr>
                                    </p:animEffect>
                                  </p:childTnLst>
                                </p:cTn>
                              </p:par>
                            </p:childTnLst>
                          </p:cTn>
                        </p:par>
                        <p:par>
                          <p:cTn id="36" fill="hold">
                            <p:stCondLst>
                              <p:cond delay="2500"/>
                            </p:stCondLst>
                            <p:childTnLst>
                              <p:par>
                                <p:cTn id="37" presetID="3" presetClass="entr" presetSubtype="10" fill="hold" nodeType="after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blinds(horizontal)">
                                      <p:cBhvr>
                                        <p:cTn id="39" dur="500"/>
                                        <p:tgtEl>
                                          <p:spTgt spid="410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4100"/>
                                        </p:tgtEl>
                                      </p:cBhvr>
                                    </p:animEffect>
                                    <p:set>
                                      <p:cBhvr>
                                        <p:cTn id="44" dur="1" fill="hold">
                                          <p:stCondLst>
                                            <p:cond delay="499"/>
                                          </p:stCondLst>
                                        </p:cTn>
                                        <p:tgtEl>
                                          <p:spTgt spid="4100"/>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childTnLst>
                          </p:cTn>
                        </p:par>
                        <p:par>
                          <p:cTn id="48" fill="hold">
                            <p:stCondLst>
                              <p:cond delay="500"/>
                            </p:stCondLst>
                            <p:childTnLst>
                              <p:par>
                                <p:cTn id="49" presetID="21"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heel(4)">
                                      <p:cBhvr>
                                        <p:cTn id="51" dur="1000"/>
                                        <p:tgtEl>
                                          <p:spTgt spid="11"/>
                                        </p:tgtEl>
                                      </p:cBhvr>
                                    </p:animEffect>
                                  </p:childTnLst>
                                </p:cTn>
                              </p:par>
                            </p:childTnLst>
                          </p:cTn>
                        </p:par>
                        <p:par>
                          <p:cTn id="52" fill="hold">
                            <p:stCondLst>
                              <p:cond delay="1500"/>
                            </p:stCondLst>
                            <p:childTnLst>
                              <p:par>
                                <p:cTn id="53" presetID="21"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4)">
                                      <p:cBhvr>
                                        <p:cTn id="55" dur="1000"/>
                                        <p:tgtEl>
                                          <p:spTgt spid="12"/>
                                        </p:tgtEl>
                                      </p:cBhvr>
                                    </p:animEffect>
                                  </p:childTnLst>
                                </p:cTn>
                              </p:par>
                            </p:childTnLst>
                          </p:cTn>
                        </p:par>
                        <p:par>
                          <p:cTn id="56" fill="hold">
                            <p:stCondLst>
                              <p:cond delay="2500"/>
                            </p:stCondLst>
                            <p:childTnLst>
                              <p:par>
                                <p:cTn id="57" presetID="3" presetClass="entr" presetSubtype="10" fill="hold" nodeType="afterEffect">
                                  <p:stCondLst>
                                    <p:cond delay="0"/>
                                  </p:stCondLst>
                                  <p:childTnLst>
                                    <p:set>
                                      <p:cBhvr>
                                        <p:cTn id="58" dur="1" fill="hold">
                                          <p:stCondLst>
                                            <p:cond delay="0"/>
                                          </p:stCondLst>
                                        </p:cTn>
                                        <p:tgtEl>
                                          <p:spTgt spid="4102"/>
                                        </p:tgtEl>
                                        <p:attrNameLst>
                                          <p:attrName>style.visibility</p:attrName>
                                        </p:attrNameLst>
                                      </p:cBhvr>
                                      <p:to>
                                        <p:strVal val="visible"/>
                                      </p:to>
                                    </p:set>
                                    <p:animEffect transition="in" filter="blinds(horizontal)">
                                      <p:cBhvr>
                                        <p:cTn id="59" dur="500"/>
                                        <p:tgtEl>
                                          <p:spTgt spid="4102"/>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nodeType="clickEffect">
                                  <p:stCondLst>
                                    <p:cond delay="0"/>
                                  </p:stCondLst>
                                  <p:childTnLst>
                                    <p:animEffect transition="out" filter="box(in)">
                                      <p:cBhvr>
                                        <p:cTn id="63" dur="500"/>
                                        <p:tgtEl>
                                          <p:spTgt spid="4102"/>
                                        </p:tgtEl>
                                      </p:cBhvr>
                                    </p:animEffect>
                                    <p:set>
                                      <p:cBhvr>
                                        <p:cTn id="64" dur="1" fill="hold">
                                          <p:stCondLst>
                                            <p:cond delay="499"/>
                                          </p:stCondLst>
                                        </p:cTn>
                                        <p:tgtEl>
                                          <p:spTgt spid="410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p:txBody>
          <a:bodyPr>
            <a:noAutofit/>
          </a:bodyPr>
          <a:lstStyle/>
          <a:p>
            <a:r>
              <a:rPr lang="en-US" altLang="zh-CN" sz="3200" u="sng" dirty="0" smtClean="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Subjunctive Mood used in “If-clause</a:t>
            </a:r>
            <a:r>
              <a:rPr lang="en-US" altLang="zh-CN" sz="3200" dirty="0" smtClean="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t>
            </a:r>
            <a:endParaRPr lang="zh-CN" altLang="en-US" sz="3200" dirty="0">
              <a:solidFill>
                <a:srgbClr val="7030A0"/>
              </a:solidFill>
              <a:effectLst>
                <a:outerShdw blurRad="38100" dist="38100" dir="2700000" algn="tl">
                  <a:srgbClr val="000000">
                    <a:alpha val="43137"/>
                  </a:srgbClr>
                </a:outerShdw>
              </a:effectLst>
              <a:latin typeface="Segoe UI Black" panose="020B0A02040204020203" pitchFamily="34" charset="0"/>
            </a:endParaRPr>
          </a:p>
        </p:txBody>
      </p:sp>
      <p:graphicFrame>
        <p:nvGraphicFramePr>
          <p:cNvPr id="5" name="内容占位符 4"/>
          <p:cNvGraphicFramePr>
            <a:graphicFrameLocks noGrp="1"/>
          </p:cNvGraphicFramePr>
          <p:nvPr>
            <p:ph idx="1"/>
          </p:nvPr>
        </p:nvGraphicFramePr>
        <p:xfrm>
          <a:off x="457200" y="1600200"/>
          <a:ext cx="8229600" cy="4421088"/>
        </p:xfrm>
        <a:graphic>
          <a:graphicData uri="http://schemas.openxmlformats.org/drawingml/2006/table">
            <a:tbl>
              <a:tblPr firstRow="1" bandRow="1">
                <a:tableStyleId>{5C22544A-7EE6-4342-B048-85BDC9FD1C3A}</a:tableStyleId>
              </a:tblPr>
              <a:tblGrid>
                <a:gridCol w="2098576"/>
                <a:gridCol w="2376264"/>
                <a:gridCol w="3754760"/>
              </a:tblGrid>
              <a:tr h="961256">
                <a:tc>
                  <a:txBody>
                    <a:bodyPr/>
                    <a:lstStyle/>
                    <a:p>
                      <a:endParaRPr lang="zh-CN" altLang="en-US" dirty="0"/>
                    </a:p>
                  </a:txBody>
                  <a:tcPr/>
                </a:tc>
                <a:tc>
                  <a:txBody>
                    <a:bodyPr/>
                    <a:lstStyle/>
                    <a:p>
                      <a:pPr algn="ctr"/>
                      <a:r>
                        <a:rPr lang="en-US" altLang="zh-CN" sz="3200" dirty="0" smtClean="0"/>
                        <a:t>If-clause</a:t>
                      </a:r>
                      <a:endParaRPr lang="zh-CN" altLang="en-US" sz="3200" dirty="0"/>
                    </a:p>
                  </a:txBody>
                  <a:tcPr/>
                </a:tc>
                <a:tc>
                  <a:txBody>
                    <a:bodyPr/>
                    <a:lstStyle/>
                    <a:p>
                      <a:pPr algn="ctr"/>
                      <a:r>
                        <a:rPr lang="en-US" altLang="zh-CN" sz="3200" dirty="0" smtClean="0"/>
                        <a:t>Main</a:t>
                      </a:r>
                      <a:r>
                        <a:rPr lang="en-US" altLang="zh-CN" sz="3200" baseline="0" dirty="0" smtClean="0"/>
                        <a:t> clause</a:t>
                      </a:r>
                      <a:endParaRPr lang="zh-CN" altLang="en-US" sz="3200" dirty="0"/>
                    </a:p>
                  </a:txBody>
                  <a:tcPr/>
                </a:tc>
              </a:tr>
              <a:tr h="96125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96125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1537320">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6" name="矩形 5"/>
          <p:cNvSpPr/>
          <p:nvPr/>
        </p:nvSpPr>
        <p:spPr>
          <a:xfrm>
            <a:off x="395536" y="2564904"/>
            <a:ext cx="2376264" cy="830997"/>
          </a:xfrm>
          <a:prstGeom prst="rect">
            <a:avLst/>
          </a:prstGeom>
        </p:spPr>
        <p:txBody>
          <a:bodyPr wrap="square">
            <a:spAutoFit/>
          </a:bodyPr>
          <a:lstStyle/>
          <a:p>
            <a:pPr algn="ctr"/>
            <a:r>
              <a:rPr lang="en-US" altLang="zh-CN" sz="2400" b="1" dirty="0" smtClean="0">
                <a:solidFill>
                  <a:srgbClr val="0070C0"/>
                </a:solidFill>
              </a:rPr>
              <a:t>The present situation</a:t>
            </a:r>
            <a:endParaRPr lang="zh-CN" altLang="en-US" sz="2400" b="1" dirty="0">
              <a:solidFill>
                <a:srgbClr val="0070C0"/>
              </a:solidFill>
            </a:endParaRPr>
          </a:p>
        </p:txBody>
      </p:sp>
      <p:sp>
        <p:nvSpPr>
          <p:cNvPr id="7" name="矩形 6"/>
          <p:cNvSpPr/>
          <p:nvPr/>
        </p:nvSpPr>
        <p:spPr>
          <a:xfrm>
            <a:off x="611560" y="3573016"/>
            <a:ext cx="1944216" cy="830997"/>
          </a:xfrm>
          <a:prstGeom prst="rect">
            <a:avLst/>
          </a:prstGeom>
        </p:spPr>
        <p:txBody>
          <a:bodyPr wrap="square">
            <a:spAutoFit/>
          </a:bodyPr>
          <a:lstStyle/>
          <a:p>
            <a:pPr algn="ctr"/>
            <a:r>
              <a:rPr lang="en-US" altLang="zh-CN" sz="2400" b="1" dirty="0" smtClean="0">
                <a:solidFill>
                  <a:srgbClr val="0070C0"/>
                </a:solidFill>
              </a:rPr>
              <a:t>The past situation</a:t>
            </a:r>
            <a:endParaRPr lang="zh-CN" altLang="en-US" sz="2400" b="1" dirty="0" smtClean="0">
              <a:solidFill>
                <a:srgbClr val="0070C0"/>
              </a:solidFill>
            </a:endParaRPr>
          </a:p>
        </p:txBody>
      </p:sp>
      <p:sp>
        <p:nvSpPr>
          <p:cNvPr id="8" name="矩形 7"/>
          <p:cNvSpPr/>
          <p:nvPr/>
        </p:nvSpPr>
        <p:spPr>
          <a:xfrm>
            <a:off x="467544" y="4797152"/>
            <a:ext cx="2180690" cy="830997"/>
          </a:xfrm>
          <a:prstGeom prst="rect">
            <a:avLst/>
          </a:prstGeom>
        </p:spPr>
        <p:txBody>
          <a:bodyPr wrap="square">
            <a:spAutoFit/>
          </a:bodyPr>
          <a:lstStyle/>
          <a:p>
            <a:pPr algn="ctr"/>
            <a:r>
              <a:rPr lang="en-US" altLang="zh-CN" sz="2400" b="1" dirty="0" smtClean="0">
                <a:solidFill>
                  <a:srgbClr val="0070C0"/>
                </a:solidFill>
              </a:rPr>
              <a:t>The future situation</a:t>
            </a:r>
            <a:endParaRPr lang="zh-CN" altLang="en-US" sz="2400" b="1" dirty="0" smtClean="0">
              <a:solidFill>
                <a:srgbClr val="0070C0"/>
              </a:solidFill>
            </a:endParaRPr>
          </a:p>
        </p:txBody>
      </p:sp>
      <p:sp>
        <p:nvSpPr>
          <p:cNvPr id="9" name="矩形 8"/>
          <p:cNvSpPr/>
          <p:nvPr/>
        </p:nvSpPr>
        <p:spPr>
          <a:xfrm>
            <a:off x="2627784" y="2708920"/>
            <a:ext cx="2376264" cy="461665"/>
          </a:xfrm>
          <a:prstGeom prst="rect">
            <a:avLst/>
          </a:prstGeom>
        </p:spPr>
        <p:txBody>
          <a:bodyPr wrap="square">
            <a:spAutoFit/>
          </a:bodyPr>
          <a:lstStyle/>
          <a:p>
            <a:pPr algn="ctr"/>
            <a:r>
              <a:rPr lang="en-US" altLang="zh-CN" sz="2400" dirty="0" smtClean="0"/>
              <a:t>did/ were</a:t>
            </a:r>
            <a:endParaRPr lang="zh-CN" altLang="en-US" sz="2400" dirty="0"/>
          </a:p>
        </p:txBody>
      </p:sp>
      <p:sp>
        <p:nvSpPr>
          <p:cNvPr id="10" name="矩形 9"/>
          <p:cNvSpPr/>
          <p:nvPr/>
        </p:nvSpPr>
        <p:spPr>
          <a:xfrm>
            <a:off x="5076056" y="2636912"/>
            <a:ext cx="3384376" cy="830997"/>
          </a:xfrm>
          <a:prstGeom prst="rect">
            <a:avLst/>
          </a:prstGeom>
        </p:spPr>
        <p:txBody>
          <a:bodyPr wrap="square">
            <a:spAutoFit/>
          </a:bodyPr>
          <a:lstStyle/>
          <a:p>
            <a:pPr algn="ctr"/>
            <a:r>
              <a:rPr lang="en-US" altLang="zh-CN" sz="2400" dirty="0" smtClean="0"/>
              <a:t>would/might/ could/ should +do</a:t>
            </a:r>
            <a:endParaRPr lang="zh-CN" altLang="en-US" sz="2400" dirty="0"/>
          </a:p>
        </p:txBody>
      </p:sp>
      <p:sp>
        <p:nvSpPr>
          <p:cNvPr id="11" name="矩形 10"/>
          <p:cNvSpPr/>
          <p:nvPr/>
        </p:nvSpPr>
        <p:spPr>
          <a:xfrm>
            <a:off x="2627784" y="3789040"/>
            <a:ext cx="2376264" cy="461665"/>
          </a:xfrm>
          <a:prstGeom prst="rect">
            <a:avLst/>
          </a:prstGeom>
        </p:spPr>
        <p:txBody>
          <a:bodyPr wrap="square">
            <a:spAutoFit/>
          </a:bodyPr>
          <a:lstStyle/>
          <a:p>
            <a:pPr algn="ctr"/>
            <a:r>
              <a:rPr lang="en-US" altLang="zh-CN" sz="2400" dirty="0" smtClean="0"/>
              <a:t>had done</a:t>
            </a:r>
            <a:endParaRPr lang="zh-CN" altLang="en-US" sz="2400" dirty="0"/>
          </a:p>
        </p:txBody>
      </p:sp>
      <p:sp>
        <p:nvSpPr>
          <p:cNvPr id="12" name="矩形 11"/>
          <p:cNvSpPr/>
          <p:nvPr/>
        </p:nvSpPr>
        <p:spPr>
          <a:xfrm>
            <a:off x="5076056" y="3573016"/>
            <a:ext cx="3384376" cy="830997"/>
          </a:xfrm>
          <a:prstGeom prst="rect">
            <a:avLst/>
          </a:prstGeom>
        </p:spPr>
        <p:txBody>
          <a:bodyPr wrap="square">
            <a:spAutoFit/>
          </a:bodyPr>
          <a:lstStyle/>
          <a:p>
            <a:pPr algn="ctr"/>
            <a:r>
              <a:rPr lang="en-US" altLang="zh-CN" sz="2400" dirty="0" smtClean="0"/>
              <a:t>would/might/ could/ should + have done</a:t>
            </a:r>
            <a:endParaRPr lang="zh-CN" altLang="en-US" sz="2400" dirty="0"/>
          </a:p>
        </p:txBody>
      </p:sp>
      <p:sp>
        <p:nvSpPr>
          <p:cNvPr id="13" name="矩形 12"/>
          <p:cNvSpPr/>
          <p:nvPr/>
        </p:nvSpPr>
        <p:spPr>
          <a:xfrm>
            <a:off x="2555776" y="4653136"/>
            <a:ext cx="2376264" cy="1200329"/>
          </a:xfrm>
          <a:prstGeom prst="rect">
            <a:avLst/>
          </a:prstGeom>
        </p:spPr>
        <p:txBody>
          <a:bodyPr wrap="square">
            <a:spAutoFit/>
          </a:bodyPr>
          <a:lstStyle/>
          <a:p>
            <a:pPr algn="ctr"/>
            <a:r>
              <a:rPr lang="en-US" altLang="zh-CN" sz="2400" dirty="0" smtClean="0"/>
              <a:t>① did/ were</a:t>
            </a:r>
            <a:endParaRPr lang="en-US" altLang="zh-CN" sz="2400" dirty="0" smtClean="0"/>
          </a:p>
          <a:p>
            <a:pPr algn="ctr"/>
            <a:r>
              <a:rPr lang="en-US" altLang="zh-CN" sz="2400" dirty="0" smtClean="0"/>
              <a:t>② should do</a:t>
            </a:r>
            <a:endParaRPr lang="en-US" altLang="zh-CN" sz="2400" dirty="0" smtClean="0"/>
          </a:p>
          <a:p>
            <a:pPr algn="ctr"/>
            <a:r>
              <a:rPr lang="en-US" altLang="zh-CN" sz="2400" dirty="0" smtClean="0"/>
              <a:t>③ were to do </a:t>
            </a:r>
            <a:endParaRPr lang="zh-CN" altLang="en-US" sz="2400" dirty="0"/>
          </a:p>
        </p:txBody>
      </p:sp>
      <p:sp>
        <p:nvSpPr>
          <p:cNvPr id="14" name="矩形 13"/>
          <p:cNvSpPr/>
          <p:nvPr/>
        </p:nvSpPr>
        <p:spPr>
          <a:xfrm>
            <a:off x="4860032" y="4797152"/>
            <a:ext cx="3384376" cy="830997"/>
          </a:xfrm>
          <a:prstGeom prst="rect">
            <a:avLst/>
          </a:prstGeom>
        </p:spPr>
        <p:txBody>
          <a:bodyPr wrap="square">
            <a:spAutoFit/>
          </a:bodyPr>
          <a:lstStyle/>
          <a:p>
            <a:pPr algn="ctr"/>
            <a:r>
              <a:rPr lang="en-US" altLang="zh-CN" sz="2400" dirty="0" smtClean="0"/>
              <a:t>would/might/ could/ should + do</a:t>
            </a:r>
            <a:endParaRPr lang="zh-CN" altLang="en-US" sz="2400" dirty="0"/>
          </a:p>
        </p:txBody>
      </p:sp>
      <p:pic>
        <p:nvPicPr>
          <p:cNvPr id="3" name="图片 6" descr="logo横版 png"/>
          <p:cNvPicPr>
            <a:picLocks noChangeAspect="1"/>
          </p:cNvPicPr>
          <p:nvPr/>
        </p:nvPicPr>
        <p:blipFill>
          <a:blip r:embed="rId2"/>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Administrator\Desktop\ppt background\19.jpg"/>
          <p:cNvPicPr>
            <a:picLocks noChangeAspect="1" noChangeArrowheads="1"/>
          </p:cNvPicPr>
          <p:nvPr/>
        </p:nvPicPr>
        <p:blipFill>
          <a:blip r:embed="rId1" cstate="print"/>
          <a:srcRect/>
          <a:stretch>
            <a:fillRect/>
          </a:stretch>
        </p:blipFill>
        <p:spPr bwMode="auto">
          <a:xfrm>
            <a:off x="-24341" y="0"/>
            <a:ext cx="9168341" cy="6858000"/>
          </a:xfrm>
          <a:prstGeom prst="rect">
            <a:avLst/>
          </a:prstGeom>
          <a:noFill/>
        </p:spPr>
      </p:pic>
      <p:sp>
        <p:nvSpPr>
          <p:cNvPr id="2" name="标题 1"/>
          <p:cNvSpPr>
            <a:spLocks noGrp="1"/>
          </p:cNvSpPr>
          <p:nvPr>
            <p:ph type="title"/>
          </p:nvPr>
        </p:nvSpPr>
        <p:spPr>
          <a:xfrm>
            <a:off x="457201" y="620688"/>
            <a:ext cx="8229600" cy="1143000"/>
          </a:xfrm>
        </p:spPr>
        <p:txBody>
          <a:bodyPr/>
          <a:lstStyle/>
          <a:p>
            <a:r>
              <a:rPr lang="en-US" altLang="zh-CN" b="1" dirty="0" smtClean="0">
                <a:solidFill>
                  <a:srgbClr val="0070C0"/>
                </a:solidFill>
              </a:rPr>
              <a:t>Some special situations</a:t>
            </a:r>
            <a:endParaRPr lang="zh-CN" altLang="en-US" b="1" dirty="0">
              <a:solidFill>
                <a:srgbClr val="0070C0"/>
              </a:solidFill>
            </a:endParaRPr>
          </a:p>
        </p:txBody>
      </p:sp>
      <p:sp>
        <p:nvSpPr>
          <p:cNvPr id="5" name="内容占位符 2"/>
          <p:cNvSpPr>
            <a:spLocks noGrp="1"/>
          </p:cNvSpPr>
          <p:nvPr>
            <p:ph idx="1"/>
          </p:nvPr>
        </p:nvSpPr>
        <p:spPr>
          <a:xfrm>
            <a:off x="467544" y="1772816"/>
            <a:ext cx="8229600" cy="4525963"/>
          </a:xfrm>
        </p:spPr>
        <p:txBody>
          <a:bodyPr/>
          <a:lstStyle/>
          <a:p>
            <a:pPr>
              <a:buNone/>
            </a:pPr>
            <a:r>
              <a:rPr lang="zh-CN" altLang="en-US" sz="2800" b="1" dirty="0" smtClean="0">
                <a:solidFill>
                  <a:srgbClr val="0000CC"/>
                </a:solidFill>
                <a:latin typeface="Verdana" panose="020B0604030504040204" pitchFamily="34" charset="0"/>
              </a:rPr>
              <a:t>       </a:t>
            </a:r>
            <a:endParaRPr lang="en-US" altLang="zh-CN" sz="2800" b="1" dirty="0" smtClean="0">
              <a:solidFill>
                <a:srgbClr val="0000CC"/>
              </a:solidFill>
              <a:latin typeface="Verdana" panose="020B0604030504040204" pitchFamily="34" charset="0"/>
            </a:endParaRPr>
          </a:p>
          <a:p>
            <a:pPr>
              <a:buNone/>
            </a:pPr>
            <a:endParaRPr lang="en-US" altLang="zh-CN" sz="2800" b="1" dirty="0" smtClean="0">
              <a:solidFill>
                <a:srgbClr val="0000CC"/>
              </a:solidFill>
              <a:latin typeface="Verdana" panose="020B0604030504040204" pitchFamily="34" charset="0"/>
            </a:endParaRPr>
          </a:p>
          <a:p>
            <a:pPr>
              <a:buNone/>
            </a:pPr>
            <a:endParaRPr lang="zh-CN" altLang="en-US" sz="2800" b="1" dirty="0" smtClean="0">
              <a:solidFill>
                <a:srgbClr val="0000CC"/>
              </a:solidFill>
              <a:latin typeface="Verdana" panose="020B0604030504040204" pitchFamily="34" charset="0"/>
            </a:endParaRPr>
          </a:p>
          <a:p>
            <a:pPr>
              <a:buNone/>
            </a:pPr>
            <a:endParaRPr lang="en-US" altLang="zh-CN" b="1" dirty="0" smtClean="0"/>
          </a:p>
          <a:p>
            <a:pPr>
              <a:buNone/>
            </a:pPr>
            <a:r>
              <a:rPr lang="en-US" altLang="zh-CN" b="1" dirty="0" smtClean="0">
                <a:solidFill>
                  <a:srgbClr val="CC00FF"/>
                </a:solidFill>
              </a:rPr>
              <a:t>   </a:t>
            </a:r>
            <a:r>
              <a:rPr lang="zh-CN" altLang="en-US" b="1" dirty="0" smtClean="0">
                <a:latin typeface="Times New Roman" panose="02020603050405020304" pitchFamily="18" charset="0"/>
                <a:cs typeface="Times New Roman" panose="02020603050405020304" pitchFamily="18" charset="0"/>
              </a:rPr>
              <a:t>If I were you , I </a:t>
            </a:r>
            <a:r>
              <a:rPr lang="zh-CN" altLang="en-US" b="1" dirty="0" smtClean="0">
                <a:solidFill>
                  <a:srgbClr val="7030A0"/>
                </a:solidFill>
                <a:latin typeface="Times New Roman" panose="02020603050405020304" pitchFamily="18" charset="0"/>
                <a:cs typeface="Times New Roman" panose="02020603050405020304" pitchFamily="18" charset="0"/>
              </a:rPr>
              <a:t>would accept </a:t>
            </a:r>
            <a:r>
              <a:rPr lang="zh-CN" altLang="en-US" b="1" dirty="0" smtClean="0">
                <a:latin typeface="Times New Roman" panose="02020603050405020304" pitchFamily="18" charset="0"/>
                <a:cs typeface="Times New Roman" panose="02020603050405020304" pitchFamily="18" charset="0"/>
              </a:rPr>
              <a:t>his invitation.</a:t>
            </a:r>
            <a:endParaRPr lang="zh-CN" altLang="en-US" b="1" dirty="0" smtClean="0">
              <a:latin typeface="Times New Roman" panose="02020603050405020304" pitchFamily="18" charset="0"/>
              <a:cs typeface="Times New Roman" panose="02020603050405020304" pitchFamily="18" charset="0"/>
            </a:endParaRPr>
          </a:p>
          <a:p>
            <a:pPr>
              <a:buNone/>
            </a:pPr>
            <a:r>
              <a:rPr lang="zh-CN" altLang="en-US" b="1" dirty="0" smtClean="0">
                <a:latin typeface="Times New Roman" panose="02020603050405020304" pitchFamily="18" charset="0"/>
                <a:cs typeface="Times New Roman" panose="02020603050405020304" pitchFamily="18" charset="0"/>
              </a:rPr>
              <a:t>  = Were I you , I </a:t>
            </a:r>
            <a:r>
              <a:rPr lang="zh-CN" altLang="en-US" b="1" dirty="0" smtClean="0">
                <a:solidFill>
                  <a:srgbClr val="7030A0"/>
                </a:solidFill>
                <a:latin typeface="Times New Roman" panose="02020603050405020304" pitchFamily="18" charset="0"/>
                <a:cs typeface="Times New Roman" panose="02020603050405020304" pitchFamily="18" charset="0"/>
              </a:rPr>
              <a:t>would accept </a:t>
            </a:r>
            <a:r>
              <a:rPr lang="zh-CN" altLang="en-US" b="1" dirty="0" smtClean="0">
                <a:latin typeface="Times New Roman" panose="02020603050405020304" pitchFamily="18" charset="0"/>
                <a:cs typeface="Times New Roman" panose="02020603050405020304" pitchFamily="18" charset="0"/>
              </a:rPr>
              <a:t>his invitation.</a:t>
            </a:r>
            <a:endParaRPr lang="zh-CN" altLang="en-US" b="1" dirty="0" smtClean="0">
              <a:latin typeface="Times New Roman" panose="02020603050405020304" pitchFamily="18" charset="0"/>
              <a:cs typeface="Times New Roman" panose="02020603050405020304" pitchFamily="18" charset="0"/>
            </a:endParaRPr>
          </a:p>
          <a:p>
            <a:pPr>
              <a:buNone/>
            </a:pPr>
            <a:endParaRPr lang="zh-CN" altLang="en-US" dirty="0" smtClean="0">
              <a:latin typeface="Verdana" panose="020B0604030504040204" pitchFamily="34" charset="0"/>
            </a:endParaRPr>
          </a:p>
          <a:p>
            <a:endParaRPr lang="zh-CN" altLang="en-US" dirty="0"/>
          </a:p>
        </p:txBody>
      </p:sp>
      <p:sp>
        <p:nvSpPr>
          <p:cNvPr id="6" name="矩形 5"/>
          <p:cNvSpPr/>
          <p:nvPr/>
        </p:nvSpPr>
        <p:spPr>
          <a:xfrm>
            <a:off x="323528" y="1700808"/>
            <a:ext cx="596638" cy="584775"/>
          </a:xfrm>
          <a:prstGeom prst="rect">
            <a:avLst/>
          </a:prstGeom>
        </p:spPr>
        <p:txBody>
          <a:bodyPr wrap="none">
            <a:spAutoFit/>
          </a:bodyPr>
          <a:lstStyle/>
          <a:p>
            <a:r>
              <a:rPr lang="en-US" altLang="zh-CN" sz="3200" b="1" dirty="0" smtClean="0">
                <a:solidFill>
                  <a:srgbClr val="0070C0"/>
                </a:solidFill>
              </a:rPr>
              <a:t>★</a:t>
            </a:r>
            <a:endParaRPr lang="zh-CN" altLang="en-US" dirty="0">
              <a:solidFill>
                <a:srgbClr val="0070C0"/>
              </a:solidFill>
            </a:endParaRPr>
          </a:p>
        </p:txBody>
      </p:sp>
      <p:cxnSp>
        <p:nvCxnSpPr>
          <p:cNvPr id="8" name="直接连接符 7"/>
          <p:cNvCxnSpPr/>
          <p:nvPr/>
        </p:nvCxnSpPr>
        <p:spPr>
          <a:xfrm>
            <a:off x="755577" y="4423122"/>
            <a:ext cx="244827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899593" y="4999186"/>
            <a:ext cx="244827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1043608" y="1772816"/>
            <a:ext cx="7128792"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800" b="1" dirty="0" smtClean="0">
                <a:solidFill>
                  <a:srgbClr val="0070C0"/>
                </a:solidFill>
                <a:latin typeface="Verdana" panose="020B0604030504040204" pitchFamily="34" charset="0"/>
              </a:rPr>
              <a:t>1. 如果虚拟条件句的谓语部分有</a:t>
            </a:r>
            <a:r>
              <a:rPr lang="zh-CN" altLang="en-US" sz="2800" b="1" dirty="0" smtClean="0">
                <a:solidFill>
                  <a:srgbClr val="0070C0"/>
                </a:solidFill>
              </a:rPr>
              <a:t>were</a:t>
            </a:r>
            <a:r>
              <a:rPr lang="zh-CN" altLang="en-US" sz="2800" b="1" dirty="0" smtClean="0">
                <a:solidFill>
                  <a:srgbClr val="0070C0"/>
                </a:solidFill>
                <a:latin typeface="Verdana" panose="020B0604030504040204" pitchFamily="34" charset="0"/>
              </a:rPr>
              <a:t>，</a:t>
            </a:r>
            <a:r>
              <a:rPr lang="zh-CN" altLang="en-US" sz="2800" b="1" dirty="0" smtClean="0">
                <a:solidFill>
                  <a:srgbClr val="0070C0"/>
                </a:solidFill>
              </a:rPr>
              <a:t>had</a:t>
            </a:r>
            <a:r>
              <a:rPr lang="zh-CN" altLang="en-US" sz="2800" b="1" dirty="0" smtClean="0">
                <a:solidFill>
                  <a:srgbClr val="0070C0"/>
                </a:solidFill>
                <a:latin typeface="Verdana" panose="020B0604030504040204" pitchFamily="34" charset="0"/>
              </a:rPr>
              <a:t>和</a:t>
            </a:r>
            <a:r>
              <a:rPr lang="zh-CN" altLang="en-US" sz="2800" b="1" dirty="0" smtClean="0">
                <a:solidFill>
                  <a:srgbClr val="0070C0"/>
                </a:solidFill>
              </a:rPr>
              <a:t>should</a:t>
            </a:r>
            <a:r>
              <a:rPr lang="zh-CN" altLang="en-US" sz="2800" b="1" dirty="0" smtClean="0">
                <a:solidFill>
                  <a:srgbClr val="0070C0"/>
                </a:solidFill>
                <a:latin typeface="Verdana" panose="020B0604030504040204" pitchFamily="34" charset="0"/>
              </a:rPr>
              <a:t>时，可省略if，把</a:t>
            </a:r>
            <a:r>
              <a:rPr lang="zh-CN" altLang="en-US" sz="2800" b="1" dirty="0" smtClean="0">
                <a:solidFill>
                  <a:srgbClr val="0070C0"/>
                </a:solidFill>
              </a:rPr>
              <a:t>were</a:t>
            </a:r>
            <a:r>
              <a:rPr lang="zh-CN" altLang="en-US" sz="2800" b="1" dirty="0" smtClean="0">
                <a:solidFill>
                  <a:srgbClr val="0070C0"/>
                </a:solidFill>
                <a:latin typeface="Verdana" panose="020B0604030504040204" pitchFamily="34" charset="0"/>
              </a:rPr>
              <a:t>，</a:t>
            </a:r>
            <a:r>
              <a:rPr lang="zh-CN" altLang="en-US" sz="2800" b="1" dirty="0" smtClean="0">
                <a:solidFill>
                  <a:srgbClr val="0070C0"/>
                </a:solidFill>
              </a:rPr>
              <a:t>had</a:t>
            </a:r>
            <a:r>
              <a:rPr lang="zh-CN" altLang="en-US" sz="2800" b="1" dirty="0" smtClean="0">
                <a:solidFill>
                  <a:srgbClr val="0070C0"/>
                </a:solidFill>
                <a:latin typeface="Verdana" panose="020B0604030504040204" pitchFamily="34" charset="0"/>
              </a:rPr>
              <a:t>和</a:t>
            </a:r>
            <a:r>
              <a:rPr lang="zh-CN" altLang="en-US" sz="2800" b="1" dirty="0" smtClean="0">
                <a:solidFill>
                  <a:srgbClr val="0070C0"/>
                </a:solidFill>
              </a:rPr>
              <a:t>should</a:t>
            </a:r>
            <a:r>
              <a:rPr lang="zh-CN" altLang="en-US" sz="2800" b="1" dirty="0" smtClean="0">
                <a:solidFill>
                  <a:srgbClr val="0070C0"/>
                </a:solidFill>
                <a:latin typeface="Verdana" panose="020B0604030504040204" pitchFamily="34" charset="0"/>
              </a:rPr>
              <a:t>放到从句主语前面去，多见于书面语。</a:t>
            </a:r>
            <a:endParaRPr lang="zh-CN" altLang="en-US" sz="2800" dirty="0">
              <a:solidFill>
                <a:srgbClr val="0070C0"/>
              </a:solidFill>
            </a:endParaRPr>
          </a:p>
        </p:txBody>
      </p:sp>
      <p:cxnSp>
        <p:nvCxnSpPr>
          <p:cNvPr id="10" name="直接连接符 9"/>
          <p:cNvCxnSpPr/>
          <p:nvPr/>
        </p:nvCxnSpPr>
        <p:spPr>
          <a:xfrm>
            <a:off x="6228184" y="2204864"/>
            <a:ext cx="172819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1475656" y="2636912"/>
            <a:ext cx="10081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3" name="图片 6" descr="logo横版 png"/>
          <p:cNvPicPr>
            <a:picLocks noChangeAspect="1"/>
          </p:cNvPicPr>
          <p:nvPr/>
        </p:nvPicPr>
        <p:blipFill>
          <a:blip r:embed="rId2"/>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1000"/>
                                        <p:tgtEl>
                                          <p:spTgt spid="11"/>
                                        </p:tgtEl>
                                      </p:cBhvr>
                                    </p:animEffect>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par>
                                <p:cTn id="19" presetID="55"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linds(horizontal)">
                                      <p:cBhvr>
                                        <p:cTn id="28" dur="500"/>
                                        <p:tgtEl>
                                          <p:spTgt spid="5">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linds(horizontal)">
                                      <p:cBhvr>
                                        <p:cTn id="31" dur="500"/>
                                        <p:tgtEl>
                                          <p:spTgt spid="5">
                                            <p:txEl>
                                              <p:pRg st="5" end="5"/>
                                            </p:txEl>
                                          </p:spTgt>
                                        </p:tgtEl>
                                      </p:cBhvr>
                                    </p:animEffect>
                                  </p:childTnLst>
                                </p:cTn>
                              </p:par>
                            </p:childTnLst>
                          </p:cTn>
                        </p:par>
                        <p:par>
                          <p:cTn id="32" fill="hold">
                            <p:stCondLst>
                              <p:cond delay="500"/>
                            </p:stCondLst>
                            <p:childTnLst>
                              <p:par>
                                <p:cTn id="33" presetID="55"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par>
                          <p:cTn id="38" fill="hold">
                            <p:stCondLst>
                              <p:cond delay="1500"/>
                            </p:stCondLst>
                            <p:childTnLst>
                              <p:par>
                                <p:cTn id="39" presetID="55"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49" name="Picture 1" descr="C:\Users\Administrator\Desktop\ppt background\19.jpg"/>
          <p:cNvPicPr>
            <a:picLocks noChangeAspect="1" noChangeArrowheads="1"/>
          </p:cNvPicPr>
          <p:nvPr/>
        </p:nvPicPr>
        <p:blipFill>
          <a:blip r:embed="rId1" cstate="print"/>
          <a:srcRect/>
          <a:stretch>
            <a:fillRect/>
          </a:stretch>
        </p:blipFill>
        <p:spPr bwMode="auto">
          <a:xfrm>
            <a:off x="-24341" y="0"/>
            <a:ext cx="9168341" cy="6858000"/>
          </a:xfrm>
          <a:prstGeom prst="rect">
            <a:avLst/>
          </a:prstGeom>
          <a:noFill/>
        </p:spPr>
      </p:pic>
      <p:sp>
        <p:nvSpPr>
          <p:cNvPr id="5" name="内容占位符 2"/>
          <p:cNvSpPr>
            <a:spLocks noGrp="1"/>
          </p:cNvSpPr>
          <p:nvPr>
            <p:ph idx="1"/>
          </p:nvPr>
        </p:nvSpPr>
        <p:spPr>
          <a:xfrm>
            <a:off x="539552" y="2852936"/>
            <a:ext cx="8229600" cy="4525963"/>
          </a:xfrm>
        </p:spPr>
        <p:txBody>
          <a:bodyPr>
            <a:normAutofit/>
          </a:bodyPr>
          <a:lstStyle/>
          <a:p>
            <a:pPr>
              <a:buNone/>
            </a:pPr>
            <a:r>
              <a:rPr lang="zh-CN" altLang="en-US" sz="2800" b="1" dirty="0" smtClean="0">
                <a:solidFill>
                  <a:srgbClr val="0000CC"/>
                </a:solidFill>
                <a:latin typeface="Verdana" panose="020B0604030504040204" pitchFamily="34" charset="0"/>
              </a:rPr>
              <a:t>   </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But for your  advice, I </a:t>
            </a:r>
            <a:r>
              <a:rPr lang="zh-CN" altLang="en-US" sz="2400" b="1" dirty="0" smtClean="0">
                <a:solidFill>
                  <a:srgbClr val="6600CC"/>
                </a:solidFill>
                <a:latin typeface="Times New Roman" panose="02020603050405020304" pitchFamily="18" charset="0"/>
                <a:cs typeface="Times New Roman" panose="02020603050405020304" pitchFamily="18" charset="0"/>
                <a:sym typeface="Arial" panose="020B0604020202020204" pitchFamily="34" charset="0"/>
              </a:rPr>
              <a:t>couldn't have done</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 it so successfully.</a:t>
            </a:r>
            <a:endPar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endParaRPr>
          </a:p>
          <a:p>
            <a:pPr>
              <a:buNone/>
            </a:pP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     The change </a:t>
            </a:r>
            <a:r>
              <a:rPr lang="zh-CN" altLang="en-US" sz="2400" b="1" dirty="0" smtClean="0">
                <a:solidFill>
                  <a:srgbClr val="6600CC"/>
                </a:solidFill>
                <a:latin typeface="Times New Roman" panose="02020603050405020304" pitchFamily="18" charset="0"/>
                <a:cs typeface="Times New Roman" panose="02020603050405020304" pitchFamily="18" charset="0"/>
                <a:sym typeface="Arial" panose="020B0604020202020204" pitchFamily="34" charset="0"/>
              </a:rPr>
              <a:t>could not have taken </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place without the open-door policy.</a:t>
            </a:r>
            <a:endPar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endParaRPr>
          </a:p>
          <a:p>
            <a:pPr>
              <a:buNone/>
            </a:pP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     I was so busy then, otherwise, I </a:t>
            </a:r>
            <a:r>
              <a:rPr lang="zh-CN" altLang="en-US" sz="2400" b="1" dirty="0" smtClean="0">
                <a:solidFill>
                  <a:srgbClr val="6600CC"/>
                </a:solidFill>
                <a:latin typeface="Times New Roman" panose="02020603050405020304" pitchFamily="18" charset="0"/>
                <a:cs typeface="Times New Roman" panose="02020603050405020304" pitchFamily="18" charset="0"/>
                <a:sym typeface="Arial" panose="020B0604020202020204" pitchFamily="34" charset="0"/>
              </a:rPr>
              <a:t>would have told</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 him the answer.</a:t>
            </a:r>
            <a:endPar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endParaRPr>
          </a:p>
          <a:p>
            <a:pPr>
              <a:buNone/>
            </a:pPr>
            <a:r>
              <a:rPr lang="en-US" altLang="zh-CN" sz="2400" b="1" dirty="0" smtClean="0">
                <a:latin typeface="Times New Roman" panose="02020603050405020304" pitchFamily="18" charset="0"/>
                <a:cs typeface="Times New Roman" panose="02020603050405020304" pitchFamily="18" charset="0"/>
                <a:sym typeface="Arial" panose="020B0604020202020204" pitchFamily="34" charset="0"/>
              </a:rPr>
              <a:t>    = </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I </a:t>
            </a:r>
            <a:r>
              <a:rPr lang="zh-CN" altLang="en-US" sz="2400" b="1" dirty="0" smtClean="0">
                <a:solidFill>
                  <a:srgbClr val="6600CC"/>
                </a:solidFill>
                <a:latin typeface="Times New Roman" panose="02020603050405020304" pitchFamily="18" charset="0"/>
                <a:cs typeface="Times New Roman" panose="02020603050405020304" pitchFamily="18" charset="0"/>
                <a:sym typeface="Arial" panose="020B0604020202020204" pitchFamily="34" charset="0"/>
              </a:rPr>
              <a:t>would have told</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 him the answer</a:t>
            </a:r>
            <a:r>
              <a:rPr lang="en-US" altLang="zh-CN" sz="2400" b="1" dirty="0" smtClean="0">
                <a:latin typeface="Times New Roman" panose="02020603050405020304" pitchFamily="18" charset="0"/>
                <a:cs typeface="Times New Roman" panose="02020603050405020304" pitchFamily="18" charset="0"/>
                <a:sym typeface="Arial" panose="020B0604020202020204" pitchFamily="34" charset="0"/>
              </a:rPr>
              <a:t>,  but </a:t>
            </a:r>
            <a:r>
              <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rPr>
              <a:t>I was so busy then</a:t>
            </a:r>
            <a:r>
              <a:rPr lang="en-US" altLang="zh-CN" sz="2400" b="1" dirty="0" smtClean="0">
                <a:latin typeface="Times New Roman" panose="02020603050405020304" pitchFamily="18" charset="0"/>
                <a:cs typeface="Times New Roman" panose="02020603050405020304" pitchFamily="18" charset="0"/>
                <a:sym typeface="Arial" panose="020B0604020202020204" pitchFamily="34" charset="0"/>
              </a:rPr>
              <a:t>.</a:t>
            </a:r>
            <a:endParaRPr lang="zh-CN" altLang="en-US" sz="2400" b="1" dirty="0" smtClean="0">
              <a:latin typeface="Times New Roman" panose="02020603050405020304" pitchFamily="18" charset="0"/>
              <a:cs typeface="Times New Roman" panose="02020603050405020304" pitchFamily="18" charset="0"/>
              <a:sym typeface="Arial" panose="020B0604020202020204" pitchFamily="34" charset="0"/>
            </a:endParaRPr>
          </a:p>
        </p:txBody>
      </p:sp>
      <p:sp>
        <p:nvSpPr>
          <p:cNvPr id="6" name="矩形 5"/>
          <p:cNvSpPr/>
          <p:nvPr/>
        </p:nvSpPr>
        <p:spPr>
          <a:xfrm>
            <a:off x="395536" y="764704"/>
            <a:ext cx="596638" cy="584775"/>
          </a:xfrm>
          <a:prstGeom prst="rect">
            <a:avLst/>
          </a:prstGeom>
        </p:spPr>
        <p:txBody>
          <a:bodyPr wrap="none">
            <a:spAutoFit/>
          </a:bodyPr>
          <a:lstStyle/>
          <a:p>
            <a:r>
              <a:rPr lang="en-US" altLang="zh-CN" sz="3200" b="1" dirty="0" smtClean="0">
                <a:solidFill>
                  <a:srgbClr val="0070C0"/>
                </a:solidFill>
              </a:rPr>
              <a:t>★</a:t>
            </a:r>
            <a:endParaRPr lang="zh-CN" altLang="en-US" dirty="0">
              <a:solidFill>
                <a:srgbClr val="0070C0"/>
              </a:solidFill>
            </a:endParaRPr>
          </a:p>
        </p:txBody>
      </p:sp>
      <p:cxnSp>
        <p:nvCxnSpPr>
          <p:cNvPr id="8" name="直接连接符 7"/>
          <p:cNvCxnSpPr/>
          <p:nvPr/>
        </p:nvCxnSpPr>
        <p:spPr>
          <a:xfrm>
            <a:off x="971600" y="3284984"/>
            <a:ext cx="10081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6012160" y="3717032"/>
            <a:ext cx="108012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971600" y="764704"/>
            <a:ext cx="741682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400" b="1" dirty="0" smtClean="0">
                <a:solidFill>
                  <a:srgbClr val="0070C0"/>
                </a:solidFill>
                <a:latin typeface="Verdana" panose="020B0604030504040204" pitchFamily="34" charset="0"/>
              </a:rPr>
              <a:t>2.含蓄条件： 有时假设的情况并不以条件从句表示出来，而是暗含在上下文中，通过介词短语来表示，比如：</a:t>
            </a:r>
            <a:r>
              <a:rPr lang="zh-CN" altLang="en-US" sz="2400" dirty="0" smtClean="0">
                <a:solidFill>
                  <a:srgbClr val="0070C0"/>
                </a:solidFill>
                <a:latin typeface="Verdana" panose="020B0604030504040204" pitchFamily="34" charset="0"/>
              </a:rPr>
              <a:t>but for</a:t>
            </a:r>
            <a:r>
              <a:rPr lang="zh-CN" altLang="en-US" sz="2400" b="1" dirty="0" smtClean="0">
                <a:solidFill>
                  <a:srgbClr val="0070C0"/>
                </a:solidFill>
                <a:latin typeface="Verdana" panose="020B0604030504040204" pitchFamily="34" charset="0"/>
              </a:rPr>
              <a:t>(要不是...), </a:t>
            </a:r>
            <a:r>
              <a:rPr lang="zh-CN" altLang="en-US" sz="2400" dirty="0" smtClean="0">
                <a:solidFill>
                  <a:srgbClr val="0070C0"/>
                </a:solidFill>
                <a:latin typeface="Verdana" panose="020B0604030504040204" pitchFamily="34" charset="0"/>
              </a:rPr>
              <a:t>without</a:t>
            </a:r>
            <a:r>
              <a:rPr lang="zh-CN" altLang="en-US" sz="2400" b="1" dirty="0" smtClean="0">
                <a:solidFill>
                  <a:srgbClr val="0070C0"/>
                </a:solidFill>
                <a:latin typeface="Verdana" panose="020B0604030504040204" pitchFamily="34" charset="0"/>
              </a:rPr>
              <a:t>(如果没有...), 或者一些连词</a:t>
            </a:r>
            <a:r>
              <a:rPr lang="zh-CN" altLang="en-US" sz="2400" dirty="0" smtClean="0">
                <a:solidFill>
                  <a:srgbClr val="0070C0"/>
                </a:solidFill>
                <a:latin typeface="Verdana" panose="020B0604030504040204" pitchFamily="34" charset="0"/>
              </a:rPr>
              <a:t>otherwise</a:t>
            </a:r>
            <a:r>
              <a:rPr lang="zh-CN" altLang="en-US" sz="2400" b="1" dirty="0" smtClean="0">
                <a:solidFill>
                  <a:srgbClr val="0070C0"/>
                </a:solidFill>
                <a:latin typeface="Verdana" panose="020B0604030504040204" pitchFamily="34" charset="0"/>
              </a:rPr>
              <a:t>（否则）</a:t>
            </a:r>
            <a:r>
              <a:rPr lang="en-US" altLang="zh-CN" sz="2400" b="1" dirty="0" smtClean="0">
                <a:solidFill>
                  <a:srgbClr val="0070C0"/>
                </a:solidFill>
                <a:latin typeface="Verdana" panose="020B0604030504040204" pitchFamily="34" charset="0"/>
              </a:rPr>
              <a:t>, </a:t>
            </a:r>
            <a:r>
              <a:rPr lang="en-US" altLang="zh-CN" sz="2400" dirty="0" smtClean="0">
                <a:solidFill>
                  <a:srgbClr val="0070C0"/>
                </a:solidFill>
                <a:latin typeface="Verdana" panose="020B0604030504040204" pitchFamily="34" charset="0"/>
              </a:rPr>
              <a:t>but</a:t>
            </a:r>
            <a:r>
              <a:rPr lang="zh-CN" altLang="en-US" sz="2400" b="1" dirty="0" smtClean="0">
                <a:solidFill>
                  <a:srgbClr val="0070C0"/>
                </a:solidFill>
                <a:latin typeface="Verdana" panose="020B0604030504040204" pitchFamily="34" charset="0"/>
              </a:rPr>
              <a:t>（但是）表示虚拟条件</a:t>
            </a:r>
            <a:r>
              <a:rPr lang="en-US" altLang="zh-CN" sz="2400" b="1" dirty="0" smtClean="0">
                <a:solidFill>
                  <a:srgbClr val="0070C0"/>
                </a:solidFill>
                <a:latin typeface="Verdana" panose="020B0604030504040204" pitchFamily="34" charset="0"/>
              </a:rPr>
              <a:t>.</a:t>
            </a:r>
            <a:endParaRPr lang="zh-CN" altLang="en-US" sz="2400" b="1" dirty="0">
              <a:solidFill>
                <a:srgbClr val="0070C0"/>
              </a:solidFill>
              <a:latin typeface="Verdana" panose="020B0604030504040204" pitchFamily="34" charset="0"/>
            </a:endParaRPr>
          </a:p>
        </p:txBody>
      </p:sp>
      <p:cxnSp>
        <p:nvCxnSpPr>
          <p:cNvPr id="14" name="直接连接符 13"/>
          <p:cNvCxnSpPr/>
          <p:nvPr/>
        </p:nvCxnSpPr>
        <p:spPr>
          <a:xfrm>
            <a:off x="3563888" y="4509120"/>
            <a:ext cx="136815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直接连接符 15"/>
          <p:cNvCxnSpPr/>
          <p:nvPr/>
        </p:nvCxnSpPr>
        <p:spPr>
          <a:xfrm>
            <a:off x="5652120" y="5301208"/>
            <a:ext cx="64807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1691680" y="1844824"/>
            <a:ext cx="10081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2627784" y="2276872"/>
            <a:ext cx="151216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4427984" y="1844824"/>
            <a:ext cx="122413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直接连接符 20"/>
          <p:cNvCxnSpPr/>
          <p:nvPr/>
        </p:nvCxnSpPr>
        <p:spPr>
          <a:xfrm>
            <a:off x="5436096" y="2276872"/>
            <a:ext cx="72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 name="图片 6" descr="logo横版 png"/>
          <p:cNvPicPr>
            <a:picLocks noChangeAspect="1"/>
          </p:cNvPicPr>
          <p:nvPr/>
        </p:nvPicPr>
        <p:blipFill>
          <a:blip r:embed="rId2"/>
          <a:stretch>
            <a:fillRect/>
          </a:stretch>
        </p:blipFill>
        <p:spPr>
          <a:xfrm>
            <a:off x="8415655" y="228600"/>
            <a:ext cx="494665" cy="52324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par>
                          <p:cTn id="13" fill="hold">
                            <p:stCondLst>
                              <p:cond delay="2500"/>
                            </p:stCondLst>
                            <p:childTnLst>
                              <p:par>
                                <p:cTn id="14" presetID="5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par>
                          <p:cTn id="19" fill="hold">
                            <p:stCondLst>
                              <p:cond delay="3500"/>
                            </p:stCondLst>
                            <p:childTnLst>
                              <p:par>
                                <p:cTn id="20" presetID="55"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par>
                          <p:cTn id="25" fill="hold">
                            <p:stCondLst>
                              <p:cond delay="4500"/>
                            </p:stCondLst>
                            <p:childTnLst>
                              <p:par>
                                <p:cTn id="26" presetID="5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5500"/>
                            </p:stCondLst>
                            <p:childTnLst>
                              <p:par>
                                <p:cTn id="32" presetID="55"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5">
                                            <p:txEl>
                                              <p:pRg st="0" end="0"/>
                                            </p:txEl>
                                          </p:spTgt>
                                        </p:tgtEl>
                                      </p:cBhvr>
                                    </p:animEffect>
                                  </p:childTnLst>
                                </p:cTn>
                              </p:par>
                            </p:childTnLst>
                          </p:cTn>
                        </p:par>
                        <p:par>
                          <p:cTn id="44" fill="hold">
                            <p:stCondLst>
                              <p:cond delay="1000"/>
                            </p:stCondLst>
                            <p:childTnLst>
                              <p:par>
                                <p:cTn id="45" presetID="55"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 calcmode="lin" valueType="num">
                                      <p:cBhvr>
                                        <p:cTn id="5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5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56" dur="1000"/>
                                        <p:tgtEl>
                                          <p:spTgt spid="5">
                                            <p:txEl>
                                              <p:pRg st="1" end="1"/>
                                            </p:txEl>
                                          </p:spTgt>
                                        </p:tgtEl>
                                      </p:cBhvr>
                                    </p:animEffect>
                                  </p:childTnLst>
                                </p:cTn>
                              </p:par>
                            </p:childTnLst>
                          </p:cTn>
                        </p:par>
                        <p:par>
                          <p:cTn id="57" fill="hold">
                            <p:stCondLst>
                              <p:cond delay="1000"/>
                            </p:stCondLst>
                            <p:childTnLst>
                              <p:par>
                                <p:cTn id="58" presetID="55"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strVal val="#ppt_w*0.70"/>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Effect transition="in" filter="fade">
                                      <p:cBhvr>
                                        <p:cTn id="62" dur="1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p:cTn id="6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6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69" dur="1000"/>
                                        <p:tgtEl>
                                          <p:spTgt spid="5">
                                            <p:txEl>
                                              <p:pRg st="2" end="2"/>
                                            </p:txEl>
                                          </p:spTgt>
                                        </p:tgtEl>
                                      </p:cBhvr>
                                    </p:animEffect>
                                  </p:childTnLst>
                                </p:cTn>
                              </p:par>
                            </p:childTnLst>
                          </p:cTn>
                        </p:par>
                        <p:par>
                          <p:cTn id="70" fill="hold">
                            <p:stCondLst>
                              <p:cond delay="1000"/>
                            </p:stCondLst>
                            <p:childTnLst>
                              <p:par>
                                <p:cTn id="71" presetID="55"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strVal val="#ppt_w*0.70"/>
                                          </p:val>
                                        </p:tav>
                                        <p:tav tm="100000">
                                          <p:val>
                                            <p:strVal val="#ppt_w"/>
                                          </p:val>
                                        </p:tav>
                                      </p:tavLst>
                                    </p:anim>
                                    <p:anim calcmode="lin" valueType="num">
                                      <p:cBhvr>
                                        <p:cTn id="74" dur="1000" fill="hold"/>
                                        <p:tgtEl>
                                          <p:spTgt spid="14"/>
                                        </p:tgtEl>
                                        <p:attrNameLst>
                                          <p:attrName>ppt_h</p:attrName>
                                        </p:attrNameLst>
                                      </p:cBhvr>
                                      <p:tavLst>
                                        <p:tav tm="0">
                                          <p:val>
                                            <p:strVal val="#ppt_h"/>
                                          </p:val>
                                        </p:tav>
                                        <p:tav tm="100000">
                                          <p:val>
                                            <p:strVal val="#ppt_h"/>
                                          </p:val>
                                        </p:tav>
                                      </p:tavLst>
                                    </p:anim>
                                    <p:animEffect transition="in" filter="fade">
                                      <p:cBhvr>
                                        <p:cTn id="75" dur="1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5">
                                            <p:txEl>
                                              <p:pRg st="3" end="3"/>
                                            </p:txEl>
                                          </p:spTgt>
                                        </p:tgtEl>
                                        <p:attrNameLst>
                                          <p:attrName>style.visibility</p:attrName>
                                        </p:attrNameLst>
                                      </p:cBhvr>
                                      <p:to>
                                        <p:strVal val="visible"/>
                                      </p:to>
                                    </p:set>
                                    <p:anim calcmode="lin" valueType="num">
                                      <p:cBhvr>
                                        <p:cTn id="80"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81"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82" dur="1000"/>
                                        <p:tgtEl>
                                          <p:spTgt spid="5">
                                            <p:txEl>
                                              <p:pRg st="3" end="3"/>
                                            </p:txEl>
                                          </p:spTgt>
                                        </p:tgtEl>
                                      </p:cBhvr>
                                    </p:animEffect>
                                  </p:childTnLst>
                                </p:cTn>
                              </p:par>
                            </p:childTnLst>
                          </p:cTn>
                        </p:par>
                        <p:par>
                          <p:cTn id="83" fill="hold">
                            <p:stCondLst>
                              <p:cond delay="1000"/>
                            </p:stCondLst>
                            <p:childTnLst>
                              <p:par>
                                <p:cTn id="84" presetID="55"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1000" fill="hold"/>
                                        <p:tgtEl>
                                          <p:spTgt spid="16"/>
                                        </p:tgtEl>
                                        <p:attrNameLst>
                                          <p:attrName>ppt_w</p:attrName>
                                        </p:attrNameLst>
                                      </p:cBhvr>
                                      <p:tavLst>
                                        <p:tav tm="0">
                                          <p:val>
                                            <p:strVal val="#ppt_w*0.70"/>
                                          </p:val>
                                        </p:tav>
                                        <p:tav tm="100000">
                                          <p:val>
                                            <p:strVal val="#ppt_w"/>
                                          </p:val>
                                        </p:tav>
                                      </p:tavLst>
                                    </p:anim>
                                    <p:anim calcmode="lin" valueType="num">
                                      <p:cBhvr>
                                        <p:cTn id="87" dur="1000" fill="hold"/>
                                        <p:tgtEl>
                                          <p:spTgt spid="16"/>
                                        </p:tgtEl>
                                        <p:attrNameLst>
                                          <p:attrName>ppt_h</p:attrName>
                                        </p:attrNameLst>
                                      </p:cBhvr>
                                      <p:tavLst>
                                        <p:tav tm="0">
                                          <p:val>
                                            <p:strVal val="#ppt_h"/>
                                          </p:val>
                                        </p:tav>
                                        <p:tav tm="100000">
                                          <p:val>
                                            <p:strVal val="#ppt_h"/>
                                          </p:val>
                                        </p:tav>
                                      </p:tavLst>
                                    </p:anim>
                                    <p:animEffect transition="in" filter="fade">
                                      <p:cBhvr>
                                        <p:cTn id="8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Administrator\Desktop\ppt background\19.jpg"/>
          <p:cNvPicPr>
            <a:picLocks noChangeAspect="1" noChangeArrowheads="1"/>
          </p:cNvPicPr>
          <p:nvPr/>
        </p:nvPicPr>
        <p:blipFill>
          <a:blip r:embed="rId1" cstate="print"/>
          <a:srcRect/>
          <a:stretch>
            <a:fillRect/>
          </a:stretch>
        </p:blipFill>
        <p:spPr bwMode="auto">
          <a:xfrm>
            <a:off x="-24341" y="0"/>
            <a:ext cx="9168341" cy="6858000"/>
          </a:xfrm>
          <a:prstGeom prst="rect">
            <a:avLst/>
          </a:prstGeom>
          <a:noFill/>
        </p:spPr>
      </p:pic>
      <p:sp>
        <p:nvSpPr>
          <p:cNvPr id="5" name="内容占位符 2"/>
          <p:cNvSpPr>
            <a:spLocks noGrp="1"/>
          </p:cNvSpPr>
          <p:nvPr>
            <p:ph idx="1"/>
          </p:nvPr>
        </p:nvSpPr>
        <p:spPr>
          <a:xfrm>
            <a:off x="467544" y="1268760"/>
            <a:ext cx="8229600" cy="4525963"/>
          </a:xfrm>
        </p:spPr>
        <p:txBody>
          <a:bodyPr>
            <a:normAutofit fontScale="92500" lnSpcReduction="20000"/>
          </a:bodyPr>
          <a:lstStyle/>
          <a:p>
            <a:pPr>
              <a:buNone/>
            </a:pPr>
            <a:r>
              <a:rPr lang="zh-CN" altLang="en-US" sz="2800" b="1" dirty="0" smtClean="0">
                <a:solidFill>
                  <a:srgbClr val="0000CC"/>
                </a:solidFill>
                <a:latin typeface="Verdana" panose="020B0604030504040204" pitchFamily="34" charset="0"/>
              </a:rPr>
              <a:t>       </a:t>
            </a:r>
            <a:endParaRPr lang="en-US" altLang="zh-CN" sz="2800" b="1" dirty="0" smtClean="0">
              <a:solidFill>
                <a:srgbClr val="0000CC"/>
              </a:solidFill>
              <a:latin typeface="Verdana" panose="020B0604030504040204" pitchFamily="34" charset="0"/>
            </a:endParaRPr>
          </a:p>
          <a:p>
            <a:pPr>
              <a:buNone/>
            </a:pPr>
            <a:endParaRPr lang="en-US" altLang="zh-CN" sz="2800" b="1" dirty="0" smtClean="0">
              <a:solidFill>
                <a:srgbClr val="0000CC"/>
              </a:solidFill>
              <a:latin typeface="Verdana" panose="020B0604030504040204" pitchFamily="34" charset="0"/>
            </a:endParaRPr>
          </a:p>
          <a:p>
            <a:pPr>
              <a:buNone/>
            </a:pPr>
            <a:endParaRPr lang="zh-CN" altLang="en-US" sz="2800" b="1" dirty="0" smtClean="0">
              <a:solidFill>
                <a:srgbClr val="0000CC"/>
              </a:solidFill>
              <a:latin typeface="Verdana" panose="020B0604030504040204" pitchFamily="34" charset="0"/>
            </a:endParaRPr>
          </a:p>
          <a:p>
            <a:pPr>
              <a:buNone/>
            </a:pPr>
            <a:endParaRPr lang="en-US" altLang="zh-CN" b="1" dirty="0" smtClean="0"/>
          </a:p>
          <a:p>
            <a:pPr>
              <a:lnSpc>
                <a:spcPct val="120000"/>
              </a:lnSpc>
              <a:spcBef>
                <a:spcPts val="600"/>
              </a:spcBef>
            </a:pPr>
            <a:r>
              <a:rPr lang="en-US" altLang="zh-CN" b="1" dirty="0" smtClean="0">
                <a:latin typeface="Times New Roman" panose="02020603050405020304" pitchFamily="18" charset="0"/>
                <a:cs typeface="Times New Roman" panose="02020603050405020304" pitchFamily="18" charset="0"/>
              </a:rPr>
              <a:t>If you </a:t>
            </a:r>
            <a:r>
              <a:rPr lang="en-US" altLang="zh-CN" b="1" dirty="0" smtClean="0">
                <a:solidFill>
                  <a:srgbClr val="7030A0"/>
                </a:solidFill>
                <a:latin typeface="Times New Roman" panose="02020603050405020304" pitchFamily="18" charset="0"/>
                <a:cs typeface="Times New Roman" panose="02020603050405020304" pitchFamily="18" charset="0"/>
              </a:rPr>
              <a:t>had spoken </a:t>
            </a:r>
            <a:r>
              <a:rPr lang="en-US" altLang="zh-CN" b="1" dirty="0" smtClean="0">
                <a:latin typeface="Times New Roman" panose="02020603050405020304" pitchFamily="18" charset="0"/>
                <a:cs typeface="Times New Roman" panose="02020603050405020304" pitchFamily="18" charset="0"/>
              </a:rPr>
              <a:t>to him last time you saw him, you </a:t>
            </a:r>
            <a:r>
              <a:rPr lang="en-US" altLang="zh-CN" b="1" dirty="0" smtClean="0">
                <a:solidFill>
                  <a:srgbClr val="7030A0"/>
                </a:solidFill>
                <a:latin typeface="Times New Roman" panose="02020603050405020304" pitchFamily="18" charset="0"/>
                <a:cs typeface="Times New Roman" panose="02020603050405020304" pitchFamily="18" charset="0"/>
              </a:rPr>
              <a:t>would know </a:t>
            </a:r>
            <a:r>
              <a:rPr lang="en-US" altLang="zh-CN" b="1" dirty="0" smtClean="0">
                <a:latin typeface="Times New Roman" panose="02020603050405020304" pitchFamily="18" charset="0"/>
                <a:cs typeface="Times New Roman" panose="02020603050405020304" pitchFamily="18" charset="0"/>
              </a:rPr>
              <a:t>what to do now. </a:t>
            </a:r>
            <a:endParaRPr lang="en-US" altLang="zh-CN" b="1" dirty="0" smtClean="0">
              <a:latin typeface="Times New Roman" panose="02020603050405020304" pitchFamily="18" charset="0"/>
              <a:cs typeface="Times New Roman" panose="02020603050405020304" pitchFamily="18" charset="0"/>
            </a:endParaRPr>
          </a:p>
          <a:p>
            <a:pPr>
              <a:lnSpc>
                <a:spcPct val="120000"/>
              </a:lnSpc>
              <a:spcBef>
                <a:spcPts val="600"/>
              </a:spcBef>
            </a:pPr>
            <a:endParaRPr lang="en-US" altLang="zh-CN" b="1" dirty="0" smtClean="0">
              <a:latin typeface="Times New Roman" panose="02020603050405020304" pitchFamily="18" charset="0"/>
              <a:cs typeface="Times New Roman" panose="02020603050405020304" pitchFamily="18" charset="0"/>
            </a:endParaRPr>
          </a:p>
          <a:p>
            <a:pPr>
              <a:lnSpc>
                <a:spcPct val="120000"/>
              </a:lnSpc>
              <a:spcBef>
                <a:spcPts val="600"/>
              </a:spcBef>
            </a:pPr>
            <a:r>
              <a:rPr lang="en-US" altLang="zh-CN" b="1" dirty="0" smtClean="0">
                <a:latin typeface="Times New Roman" panose="02020603050405020304" pitchFamily="18" charset="0"/>
                <a:cs typeface="Times New Roman" panose="02020603050405020304" pitchFamily="18" charset="0"/>
              </a:rPr>
              <a:t>If I </a:t>
            </a:r>
            <a:r>
              <a:rPr lang="en-US" altLang="zh-CN" b="1" dirty="0" smtClean="0">
                <a:solidFill>
                  <a:srgbClr val="7030A0"/>
                </a:solidFill>
                <a:latin typeface="Times New Roman" panose="02020603050405020304" pitchFamily="18" charset="0"/>
                <a:cs typeface="Times New Roman" panose="02020603050405020304" pitchFamily="18" charset="0"/>
              </a:rPr>
              <a:t>were</a:t>
            </a:r>
            <a:r>
              <a:rPr lang="en-US" altLang="zh-CN" b="1" dirty="0" smtClean="0">
                <a:latin typeface="Times New Roman" panose="02020603050405020304" pitchFamily="18" charset="0"/>
                <a:cs typeface="Times New Roman" panose="02020603050405020304" pitchFamily="18" charset="0"/>
              </a:rPr>
              <a:t> you, I </a:t>
            </a:r>
            <a:r>
              <a:rPr lang="en-US" altLang="zh-CN" b="1" dirty="0" smtClean="0">
                <a:solidFill>
                  <a:srgbClr val="7030A0"/>
                </a:solidFill>
                <a:latin typeface="Times New Roman" panose="02020603050405020304" pitchFamily="18" charset="0"/>
                <a:cs typeface="Times New Roman" panose="02020603050405020304" pitchFamily="18" charset="0"/>
              </a:rPr>
              <a:t>wouldn’t have missed </a:t>
            </a:r>
            <a:r>
              <a:rPr lang="en-US" altLang="zh-CN" b="1" dirty="0" smtClean="0">
                <a:latin typeface="Times New Roman" panose="02020603050405020304" pitchFamily="18" charset="0"/>
                <a:cs typeface="Times New Roman" panose="02020603050405020304" pitchFamily="18" charset="0"/>
              </a:rPr>
              <a:t>the film last night. </a:t>
            </a:r>
            <a:r>
              <a:rPr lang="zh-CN" altLang="en-US" b="1" dirty="0" smtClean="0">
                <a:latin typeface="Times New Roman" panose="02020603050405020304" pitchFamily="18" charset="0"/>
                <a:cs typeface="Times New Roman" panose="02020603050405020304" pitchFamily="18" charset="0"/>
              </a:rPr>
              <a:t>。</a:t>
            </a:r>
            <a:endParaRPr lang="en-US" altLang="zh-CN" b="1" dirty="0" smtClean="0">
              <a:latin typeface="Times New Roman" panose="02020603050405020304" pitchFamily="18" charset="0"/>
              <a:cs typeface="Times New Roman" panose="02020603050405020304" pitchFamily="18" charset="0"/>
            </a:endParaRPr>
          </a:p>
          <a:p>
            <a:endParaRPr lang="zh-CN" altLang="en-US" dirty="0"/>
          </a:p>
        </p:txBody>
      </p:sp>
      <p:sp>
        <p:nvSpPr>
          <p:cNvPr id="6" name="矩形 5"/>
          <p:cNvSpPr/>
          <p:nvPr/>
        </p:nvSpPr>
        <p:spPr>
          <a:xfrm>
            <a:off x="395536" y="836712"/>
            <a:ext cx="596638" cy="584775"/>
          </a:xfrm>
          <a:prstGeom prst="rect">
            <a:avLst/>
          </a:prstGeom>
        </p:spPr>
        <p:txBody>
          <a:bodyPr wrap="none">
            <a:spAutoFit/>
          </a:bodyPr>
          <a:lstStyle/>
          <a:p>
            <a:r>
              <a:rPr lang="en-US" altLang="zh-CN" sz="3200" b="1" dirty="0" smtClean="0">
                <a:solidFill>
                  <a:srgbClr val="0070C0"/>
                </a:solidFill>
              </a:rPr>
              <a:t>★</a:t>
            </a:r>
            <a:endParaRPr lang="zh-CN" altLang="en-US" dirty="0">
              <a:solidFill>
                <a:srgbClr val="0070C0"/>
              </a:solidFill>
            </a:endParaRPr>
          </a:p>
        </p:txBody>
      </p:sp>
      <p:cxnSp>
        <p:nvCxnSpPr>
          <p:cNvPr id="8" name="直接连接符 7"/>
          <p:cNvCxnSpPr/>
          <p:nvPr/>
        </p:nvCxnSpPr>
        <p:spPr>
          <a:xfrm>
            <a:off x="1475656" y="4869160"/>
            <a:ext cx="8640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3419872" y="4869160"/>
            <a:ext cx="345638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971600" y="836712"/>
            <a:ext cx="7128792" cy="16435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pPr>
            <a:r>
              <a:rPr lang="en-US" altLang="zh-CN" sz="2800" b="1" dirty="0" smtClean="0">
                <a:solidFill>
                  <a:srgbClr val="0070C0"/>
                </a:solidFill>
                <a:latin typeface="Verdana" panose="020B0604030504040204" pitchFamily="34" charset="0"/>
              </a:rPr>
              <a:t>3. </a:t>
            </a:r>
            <a:r>
              <a:rPr lang="zh-CN" altLang="en-US" sz="2800" b="1" dirty="0" smtClean="0">
                <a:solidFill>
                  <a:srgbClr val="0070C0"/>
                </a:solidFill>
                <a:latin typeface="Verdana" panose="020B0604030504040204" pitchFamily="34" charset="0"/>
              </a:rPr>
              <a:t>错综时间的虚拟条件句</a:t>
            </a:r>
            <a:r>
              <a:rPr lang="en-US" altLang="zh-CN" sz="2800" b="1" dirty="0" smtClean="0">
                <a:solidFill>
                  <a:srgbClr val="0070C0"/>
                </a:solidFill>
                <a:latin typeface="Verdana" panose="020B0604030504040204" pitchFamily="34" charset="0"/>
              </a:rPr>
              <a:t>:</a:t>
            </a:r>
            <a:endParaRPr lang="en-US" altLang="zh-CN" sz="2800" b="1" dirty="0" smtClean="0">
              <a:solidFill>
                <a:srgbClr val="0070C0"/>
              </a:solidFill>
              <a:latin typeface="Verdana" panose="020B0604030504040204" pitchFamily="34" charset="0"/>
            </a:endParaRPr>
          </a:p>
          <a:p>
            <a:pPr>
              <a:lnSpc>
                <a:spcPct val="90000"/>
              </a:lnSpc>
            </a:pPr>
            <a:r>
              <a:rPr lang="en-US" altLang="zh-CN" sz="2800" b="1" dirty="0" smtClean="0">
                <a:solidFill>
                  <a:srgbClr val="0070C0"/>
                </a:solidFill>
                <a:latin typeface="Verdana" panose="020B0604030504040204" pitchFamily="34" charset="0"/>
              </a:rPr>
              <a:t>           If </a:t>
            </a:r>
            <a:r>
              <a:rPr lang="zh-CN" altLang="en-US" sz="2800" b="1" dirty="0" smtClean="0">
                <a:solidFill>
                  <a:srgbClr val="0070C0"/>
                </a:solidFill>
                <a:latin typeface="Verdana" panose="020B0604030504040204" pitchFamily="34" charset="0"/>
              </a:rPr>
              <a:t>从句谓语动词发生的时间与主句所假设的谓语动词发生的时间不一致，主句和从句的谓语动词要依照对应的时间而定。</a:t>
            </a:r>
            <a:endParaRPr lang="en-US" altLang="zh-CN" sz="2800" b="1" dirty="0" smtClean="0">
              <a:solidFill>
                <a:srgbClr val="0070C0"/>
              </a:solidFill>
              <a:latin typeface="Verdana" panose="020B0604030504040204" pitchFamily="34" charset="0"/>
            </a:endParaRPr>
          </a:p>
        </p:txBody>
      </p:sp>
      <p:cxnSp>
        <p:nvCxnSpPr>
          <p:cNvPr id="10" name="直接连接符 9"/>
          <p:cNvCxnSpPr/>
          <p:nvPr/>
        </p:nvCxnSpPr>
        <p:spPr>
          <a:xfrm>
            <a:off x="1979712" y="3356992"/>
            <a:ext cx="187220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1619672" y="3789040"/>
            <a:ext cx="194421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圆角矩形 18"/>
          <p:cNvSpPr/>
          <p:nvPr/>
        </p:nvSpPr>
        <p:spPr>
          <a:xfrm>
            <a:off x="5004048" y="2996953"/>
            <a:ext cx="14401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20" name="圆角矩形 19"/>
          <p:cNvSpPr/>
          <p:nvPr/>
        </p:nvSpPr>
        <p:spPr>
          <a:xfrm>
            <a:off x="5436096" y="3501009"/>
            <a:ext cx="8640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sp>
        <p:nvSpPr>
          <p:cNvPr id="21" name="圆角矩形 20"/>
          <p:cNvSpPr/>
          <p:nvPr/>
        </p:nvSpPr>
        <p:spPr>
          <a:xfrm>
            <a:off x="827584" y="5013177"/>
            <a:ext cx="182875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p>
        </p:txBody>
      </p:sp>
      <p:pic>
        <p:nvPicPr>
          <p:cNvPr id="2" name="图片 6" descr="logo横版 png"/>
          <p:cNvPicPr>
            <a:picLocks noChangeAspect="1"/>
          </p:cNvPicPr>
          <p:nvPr/>
        </p:nvPicPr>
        <p:blipFill>
          <a:blip r:embed="rId2"/>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linds(horizontal)">
                                      <p:cBhvr>
                                        <p:cTn id="20" dur="500"/>
                                        <p:tgtEl>
                                          <p:spTgt spid="5">
                                            <p:txEl>
                                              <p:pRg st="6" end="6"/>
                                            </p:txEl>
                                          </p:spTgt>
                                        </p:tgtEl>
                                      </p:cBhvr>
                                    </p:animEffect>
                                  </p:childTnLst>
                                </p:cTn>
                              </p:par>
                            </p:childTnLst>
                          </p:cTn>
                        </p:par>
                        <p:par>
                          <p:cTn id="21" fill="hold">
                            <p:stCondLst>
                              <p:cond delay="500"/>
                            </p:stCondLst>
                            <p:childTnLst>
                              <p:par>
                                <p:cTn id="22" presetID="55"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par>
                          <p:cTn id="27" fill="hold">
                            <p:stCondLst>
                              <p:cond delay="1500"/>
                            </p:stCondLst>
                            <p:childTnLst>
                              <p:par>
                                <p:cTn id="28" presetID="55"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0.70"/>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par>
                          <p:cTn id="50" fill="hold">
                            <p:stCondLst>
                              <p:cond delay="1000"/>
                            </p:stCondLst>
                            <p:childTnLst>
                              <p:par>
                                <p:cTn id="51" presetID="55"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strVal val="#ppt_w*0.70"/>
                                          </p:val>
                                        </p:tav>
                                        <p:tav tm="100000">
                                          <p:val>
                                            <p:strVal val="#ppt_w"/>
                                          </p:val>
                                        </p:tav>
                                      </p:tavLst>
                                    </p:anim>
                                    <p:anim calcmode="lin" valueType="num">
                                      <p:cBhvr>
                                        <p:cTn id="54" dur="1000" fill="hold"/>
                                        <p:tgtEl>
                                          <p:spTgt spid="9"/>
                                        </p:tgtEl>
                                        <p:attrNameLst>
                                          <p:attrName>ppt_h</p:attrName>
                                        </p:attrNameLst>
                                      </p:cBhvr>
                                      <p:tavLst>
                                        <p:tav tm="0">
                                          <p:val>
                                            <p:strVal val="#ppt_h"/>
                                          </p:val>
                                        </p:tav>
                                        <p:tav tm="100000">
                                          <p:val>
                                            <p:strVal val="#ppt_h"/>
                                          </p:val>
                                        </p:tav>
                                      </p:tavLst>
                                    </p:anim>
                                    <p:animEffect transition="in" filter="fade">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ppt background\29.JPG"/>
          <p:cNvPicPr>
            <a:picLocks noChangeAspect="1" noChangeArrowheads="1"/>
          </p:cNvPicPr>
          <p:nvPr/>
        </p:nvPicPr>
        <p:blipFill>
          <a:blip r:embed="rId1" cstate="print"/>
          <a:srcRect/>
          <a:stretch>
            <a:fillRect/>
          </a:stretch>
        </p:blipFill>
        <p:spPr bwMode="auto">
          <a:xfrm>
            <a:off x="-1" y="0"/>
            <a:ext cx="9173851" cy="6858000"/>
          </a:xfrm>
          <a:prstGeom prst="rect">
            <a:avLst/>
          </a:prstGeom>
          <a:noFill/>
        </p:spPr>
      </p:pic>
      <p:pic>
        <p:nvPicPr>
          <p:cNvPr id="5" name="Picture 4" descr="https://pics3.baidu.com/feed/3bf33a87e950352a91cd2d0714bd7ff7b3118b10.jpeg?token=5ee92b2de4a6476106c9ceaff8fd0822&amp;s=103064336F31558018C13B6D0300E070"/>
          <p:cNvPicPr>
            <a:picLocks noChangeAspect="1" noChangeArrowheads="1"/>
          </p:cNvPicPr>
          <p:nvPr/>
        </p:nvPicPr>
        <p:blipFill>
          <a:blip r:embed="rId2" cstate="print"/>
          <a:srcRect l="-2364" t="5701" r="8558" b="667"/>
          <a:stretch>
            <a:fillRect/>
          </a:stretch>
        </p:blipFill>
        <p:spPr bwMode="auto">
          <a:xfrm>
            <a:off x="4932040" y="3573016"/>
            <a:ext cx="3923928" cy="2952328"/>
          </a:xfrm>
          <a:prstGeom prst="rect">
            <a:avLst/>
          </a:prstGeom>
          <a:noFill/>
        </p:spPr>
      </p:pic>
      <p:sp>
        <p:nvSpPr>
          <p:cNvPr id="3" name="内容占位符 2"/>
          <p:cNvSpPr>
            <a:spLocks noGrp="1"/>
          </p:cNvSpPr>
          <p:nvPr>
            <p:ph idx="1"/>
          </p:nvPr>
        </p:nvSpPr>
        <p:spPr>
          <a:xfrm>
            <a:off x="683568" y="2276872"/>
            <a:ext cx="8229600" cy="4320480"/>
          </a:xfrm>
        </p:spPr>
        <p:txBody>
          <a:bodyPr>
            <a:normAutofit/>
          </a:bodyPr>
          <a:lstStyle/>
          <a:p>
            <a:r>
              <a:rPr lang="en-US" altLang="zh-CN" sz="2800" b="1" dirty="0" smtClean="0"/>
              <a:t>If Snow White had had a second chance, she could have listened to the dwarfs. </a:t>
            </a:r>
            <a:r>
              <a:rPr lang="en-US" altLang="zh-CN" sz="2800" b="1" u="sng" dirty="0" smtClean="0">
                <a:solidFill>
                  <a:srgbClr val="C00000"/>
                </a:solidFill>
                <a:effectLst>
                  <a:outerShdw blurRad="38100" dist="38100" dir="2700000" algn="tl">
                    <a:srgbClr val="000000">
                      <a:alpha val="43137"/>
                    </a:srgbClr>
                  </a:outerShdw>
                </a:effectLst>
              </a:rPr>
              <a:t>(past)</a:t>
            </a:r>
            <a:endParaRPr lang="en-US" altLang="zh-CN" sz="2800" b="1" u="sng" dirty="0" smtClean="0">
              <a:solidFill>
                <a:srgbClr val="C00000"/>
              </a:solidFill>
              <a:effectLst>
                <a:outerShdw blurRad="38100" dist="38100" dir="2700000" algn="tl">
                  <a:srgbClr val="000000">
                    <a:alpha val="43137"/>
                  </a:srgbClr>
                </a:outerShdw>
              </a:effectLst>
            </a:endParaRPr>
          </a:p>
          <a:p>
            <a:r>
              <a:rPr lang="en-US" altLang="zh-CN" sz="2800" b="1" dirty="0" smtClean="0"/>
              <a:t>If I were Snow White, I would take control of my own life! </a:t>
            </a:r>
            <a:r>
              <a:rPr lang="en-US" altLang="zh-CN" sz="2800" b="1" u="sng" dirty="0" smtClean="0">
                <a:solidFill>
                  <a:srgbClr val="C00000"/>
                </a:solidFill>
                <a:effectLst>
                  <a:outerShdw blurRad="38100" dist="38100" dir="2700000" algn="tl">
                    <a:srgbClr val="000000">
                      <a:alpha val="43137"/>
                    </a:srgbClr>
                  </a:outerShdw>
                </a:effectLst>
              </a:rPr>
              <a:t>(present)</a:t>
            </a:r>
            <a:endParaRPr lang="en-US" altLang="zh-CN" sz="2800" b="1" dirty="0" smtClean="0"/>
          </a:p>
          <a:p>
            <a:r>
              <a:rPr lang="en-US" altLang="zh-CN" sz="2800" b="1" dirty="0" smtClean="0"/>
              <a:t>If Snow White should have a new life                tomorrow, she should never talk to the    stepmother again. </a:t>
            </a:r>
            <a:r>
              <a:rPr lang="en-US" altLang="zh-CN" sz="2800" b="1" u="sng" dirty="0" smtClean="0">
                <a:solidFill>
                  <a:srgbClr val="C00000"/>
                </a:solidFill>
                <a:effectLst>
                  <a:outerShdw blurRad="38100" dist="38100" dir="2700000" algn="tl">
                    <a:srgbClr val="000000">
                      <a:alpha val="43137"/>
                    </a:srgbClr>
                  </a:outerShdw>
                </a:effectLst>
              </a:rPr>
              <a:t> (future)</a:t>
            </a:r>
            <a:endParaRPr lang="en-US" altLang="zh-CN" sz="2800" b="1" dirty="0" smtClean="0"/>
          </a:p>
          <a:p>
            <a:endParaRPr lang="zh-CN" altLang="en-US" b="1" dirty="0"/>
          </a:p>
        </p:txBody>
      </p:sp>
      <p:sp>
        <p:nvSpPr>
          <p:cNvPr id="6" name="矩形 5"/>
          <p:cNvSpPr/>
          <p:nvPr/>
        </p:nvSpPr>
        <p:spPr>
          <a:xfrm>
            <a:off x="2545484" y="260648"/>
            <a:ext cx="319350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Discussion</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矩形 6"/>
          <p:cNvSpPr/>
          <p:nvPr/>
        </p:nvSpPr>
        <p:spPr>
          <a:xfrm>
            <a:off x="0" y="1052736"/>
            <a:ext cx="943304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600" b="1" i="1" cap="none" spc="50" dirty="0" smtClean="0">
                <a:ln w="11430"/>
                <a:solidFill>
                  <a:srgbClr val="0070C0"/>
                </a:solidFill>
                <a:effectLst>
                  <a:outerShdw blurRad="76200" dist="50800" dir="5400000" algn="tl" rotWithShape="0">
                    <a:srgbClr val="000000">
                      <a:alpha val="65000"/>
                    </a:srgbClr>
                  </a:outerShdw>
                </a:effectLst>
              </a:rPr>
              <a:t>If there had been another chance, </a:t>
            </a:r>
            <a:endParaRPr lang="en-US" altLang="zh-CN" sz="3600" b="1" i="1" cap="none" spc="50" dirty="0" smtClean="0">
              <a:ln w="11430"/>
              <a:solidFill>
                <a:srgbClr val="0070C0"/>
              </a:solidFill>
              <a:effectLst>
                <a:outerShdw blurRad="76200" dist="50800" dir="5400000" algn="tl" rotWithShape="0">
                  <a:srgbClr val="000000">
                    <a:alpha val="65000"/>
                  </a:srgbClr>
                </a:outerShdw>
              </a:effectLst>
            </a:endParaRPr>
          </a:p>
          <a:p>
            <a:pPr algn="ctr"/>
            <a:r>
              <a:rPr lang="en-US" altLang="zh-CN" sz="3600" b="1" i="1" cap="none" spc="50" dirty="0" smtClean="0">
                <a:ln w="11430"/>
                <a:solidFill>
                  <a:srgbClr val="0070C0"/>
                </a:solidFill>
                <a:effectLst>
                  <a:outerShdw blurRad="76200" dist="50800" dir="5400000" algn="tl" rotWithShape="0">
                    <a:srgbClr val="000000">
                      <a:alpha val="65000"/>
                    </a:srgbClr>
                  </a:outerShdw>
                </a:effectLst>
              </a:rPr>
              <a:t>what would Snow White have done?</a:t>
            </a:r>
            <a:endParaRPr lang="zh-CN" altLang="en-US" sz="3600" b="1" i="1" cap="none" spc="50" dirty="0">
              <a:ln w="11430"/>
              <a:solidFill>
                <a:srgbClr val="0070C0"/>
              </a:solidFill>
              <a:effectLst>
                <a:outerShdw blurRad="76200" dist="50800" dir="5400000" algn="tl" rotWithShape="0">
                  <a:srgbClr val="000000">
                    <a:alpha val="65000"/>
                  </a:srgbClr>
                </a:outerShdw>
              </a:effectLst>
            </a:endParaRPr>
          </a:p>
        </p:txBody>
      </p:sp>
      <p:cxnSp>
        <p:nvCxnSpPr>
          <p:cNvPr id="10" name="直接连接符 9"/>
          <p:cNvCxnSpPr/>
          <p:nvPr/>
        </p:nvCxnSpPr>
        <p:spPr>
          <a:xfrm>
            <a:off x="3203848" y="2708920"/>
            <a:ext cx="136815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1115616" y="3140968"/>
            <a:ext cx="187220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1547664" y="3645024"/>
            <a:ext cx="8640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直接连接符 16"/>
          <p:cNvCxnSpPr/>
          <p:nvPr/>
        </p:nvCxnSpPr>
        <p:spPr>
          <a:xfrm>
            <a:off x="4499992" y="3645024"/>
            <a:ext cx="18002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nvCxnSpPr>
        <p:spPr>
          <a:xfrm>
            <a:off x="3347864" y="4581128"/>
            <a:ext cx="201622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直接连接符 23"/>
          <p:cNvCxnSpPr/>
          <p:nvPr/>
        </p:nvCxnSpPr>
        <p:spPr>
          <a:xfrm>
            <a:off x="3347864" y="5013176"/>
            <a:ext cx="25202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直接连接符 26"/>
          <p:cNvCxnSpPr/>
          <p:nvPr/>
        </p:nvCxnSpPr>
        <p:spPr>
          <a:xfrm>
            <a:off x="7668344" y="2708920"/>
            <a:ext cx="8640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8" name="图片 6" descr="logo横版 png"/>
          <p:cNvPicPr>
            <a:picLocks noChangeAspect="1"/>
          </p:cNvPicPr>
          <p:nvPr/>
        </p:nvPicPr>
        <p:blipFill>
          <a:blip r:embed="rId3"/>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0.7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par>
                          <p:cTn id="21" fill="hold">
                            <p:stCondLst>
                              <p:cond delay="1500"/>
                            </p:stCondLst>
                            <p:childTnLst>
                              <p:par>
                                <p:cTn id="22" presetID="55"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strVal val="#ppt_w*0.70"/>
                                          </p:val>
                                        </p:tav>
                                        <p:tav tm="100000">
                                          <p:val>
                                            <p:strVal val="#ppt_w"/>
                                          </p:val>
                                        </p:tav>
                                      </p:tavLst>
                                    </p:anim>
                                    <p:anim calcmode="lin" valueType="num">
                                      <p:cBhvr>
                                        <p:cTn id="25" dur="1000" fill="hold"/>
                                        <p:tgtEl>
                                          <p:spTgt spid="27"/>
                                        </p:tgtEl>
                                        <p:attrNameLst>
                                          <p:attrName>ppt_h</p:attrName>
                                        </p:attrNameLst>
                                      </p:cBhvr>
                                      <p:tavLst>
                                        <p:tav tm="0">
                                          <p:val>
                                            <p:strVal val="#ppt_h"/>
                                          </p:val>
                                        </p:tav>
                                        <p:tav tm="100000">
                                          <p:val>
                                            <p:strVal val="#ppt_h"/>
                                          </p:val>
                                        </p:tav>
                                      </p:tavLst>
                                    </p:anim>
                                    <p:animEffect transition="in" filter="fade">
                                      <p:cBhvr>
                                        <p:cTn id="26" dur="1000"/>
                                        <p:tgtEl>
                                          <p:spTgt spid="27"/>
                                        </p:tgtEl>
                                      </p:cBhvr>
                                    </p:animEffect>
                                  </p:childTnLst>
                                </p:cTn>
                              </p:par>
                              <p:par>
                                <p:cTn id="27" presetID="55"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0.70"/>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blinds(horizontal)">
                                      <p:cBhvr>
                                        <p:cTn id="36" dur="500"/>
                                        <p:tgtEl>
                                          <p:spTgt spid="3">
                                            <p:txEl>
                                              <p:pRg st="1" end="1"/>
                                            </p:txEl>
                                          </p:spTgt>
                                        </p:tgtEl>
                                      </p:cBhvr>
                                    </p:animEffect>
                                  </p:childTnLst>
                                </p:cTn>
                              </p:par>
                            </p:childTnLst>
                          </p:cTn>
                        </p:par>
                        <p:par>
                          <p:cTn id="37" fill="hold">
                            <p:stCondLst>
                              <p:cond delay="500"/>
                            </p:stCondLst>
                            <p:childTnLst>
                              <p:par>
                                <p:cTn id="38" presetID="55"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par>
                          <p:cTn id="43" fill="hold">
                            <p:stCondLst>
                              <p:cond delay="1500"/>
                            </p:stCondLst>
                            <p:childTnLst>
                              <p:par>
                                <p:cTn id="44" presetID="55"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strVal val="#ppt_w*0.70"/>
                                          </p:val>
                                        </p:tav>
                                        <p:tav tm="100000">
                                          <p:val>
                                            <p:strVal val="#ppt_w"/>
                                          </p:val>
                                        </p:tav>
                                      </p:tavLst>
                                    </p:anim>
                                    <p:anim calcmode="lin" valueType="num">
                                      <p:cBhvr>
                                        <p:cTn id="47" dur="1000" fill="hold"/>
                                        <p:tgtEl>
                                          <p:spTgt spid="17"/>
                                        </p:tgtEl>
                                        <p:attrNameLst>
                                          <p:attrName>ppt_h</p:attrName>
                                        </p:attrNameLst>
                                      </p:cBhvr>
                                      <p:tavLst>
                                        <p:tav tm="0">
                                          <p:val>
                                            <p:strVal val="#ppt_h"/>
                                          </p:val>
                                        </p:tav>
                                        <p:tav tm="100000">
                                          <p:val>
                                            <p:strVal val="#ppt_h"/>
                                          </p:val>
                                        </p:tav>
                                      </p:tavLst>
                                    </p:anim>
                                    <p:animEffect transition="in" filter="fade">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blinds(horizontal)">
                                      <p:cBhvr>
                                        <p:cTn id="53" dur="500"/>
                                        <p:tgtEl>
                                          <p:spTgt spid="3">
                                            <p:txEl>
                                              <p:pRg st="2" end="2"/>
                                            </p:txEl>
                                          </p:spTgt>
                                        </p:tgtEl>
                                      </p:cBhvr>
                                    </p:animEffect>
                                  </p:childTnLst>
                                </p:cTn>
                              </p:par>
                            </p:childTnLst>
                          </p:cTn>
                        </p:par>
                        <p:par>
                          <p:cTn id="54" fill="hold">
                            <p:stCondLst>
                              <p:cond delay="500"/>
                            </p:stCondLst>
                            <p:childTnLst>
                              <p:par>
                                <p:cTn id="55" presetID="55"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strVal val="#ppt_w*0.70"/>
                                          </p:val>
                                        </p:tav>
                                        <p:tav tm="100000">
                                          <p:val>
                                            <p:strVal val="#ppt_w"/>
                                          </p:val>
                                        </p:tav>
                                      </p:tavLst>
                                    </p:anim>
                                    <p:anim calcmode="lin" valueType="num">
                                      <p:cBhvr>
                                        <p:cTn id="58" dur="1000" fill="hold"/>
                                        <p:tgtEl>
                                          <p:spTgt spid="22"/>
                                        </p:tgtEl>
                                        <p:attrNameLst>
                                          <p:attrName>ppt_h</p:attrName>
                                        </p:attrNameLst>
                                      </p:cBhvr>
                                      <p:tavLst>
                                        <p:tav tm="0">
                                          <p:val>
                                            <p:strVal val="#ppt_h"/>
                                          </p:val>
                                        </p:tav>
                                        <p:tav tm="100000">
                                          <p:val>
                                            <p:strVal val="#ppt_h"/>
                                          </p:val>
                                        </p:tav>
                                      </p:tavLst>
                                    </p:anim>
                                    <p:animEffect transition="in" filter="fade">
                                      <p:cBhvr>
                                        <p:cTn id="59" dur="1000"/>
                                        <p:tgtEl>
                                          <p:spTgt spid="22"/>
                                        </p:tgtEl>
                                      </p:cBhvr>
                                    </p:animEffect>
                                  </p:childTnLst>
                                </p:cTn>
                              </p:par>
                            </p:childTnLst>
                          </p:cTn>
                        </p:par>
                        <p:par>
                          <p:cTn id="60" fill="hold">
                            <p:stCondLst>
                              <p:cond delay="1500"/>
                            </p:stCondLst>
                            <p:childTnLst>
                              <p:par>
                                <p:cTn id="61" presetID="55"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strVal val="#ppt_w*0.70"/>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Effect transition="in" filter="fade">
                                      <p:cBhvr>
                                        <p:cTn id="6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C:\Users\Administrator\Desktop\ppt background\3.JPG"/>
          <p:cNvPicPr>
            <a:picLocks noChangeAspect="1" noChangeArrowheads="1"/>
          </p:cNvPicPr>
          <p:nvPr/>
        </p:nvPicPr>
        <p:blipFill>
          <a:blip r:embed="rId1" cstate="print"/>
          <a:srcRect/>
          <a:stretch>
            <a:fillRect/>
          </a:stretch>
        </p:blipFill>
        <p:spPr bwMode="auto">
          <a:xfrm>
            <a:off x="0" y="0"/>
            <a:ext cx="9174519" cy="6858000"/>
          </a:xfrm>
          <a:prstGeom prst="rect">
            <a:avLst/>
          </a:prstGeom>
          <a:noFill/>
        </p:spPr>
      </p:pic>
      <p:pic>
        <p:nvPicPr>
          <p:cNvPr id="2051" name="Picture 3" descr="C:\Users\Administrator\Desktop\ppt background\29.JPG"/>
          <p:cNvPicPr>
            <a:picLocks noChangeAspect="1" noChangeArrowheads="1"/>
          </p:cNvPicPr>
          <p:nvPr/>
        </p:nvPicPr>
        <p:blipFill>
          <a:blip r:embed="rId2" cstate="print"/>
          <a:srcRect/>
          <a:stretch>
            <a:fillRect/>
          </a:stretch>
        </p:blipFill>
        <p:spPr bwMode="auto">
          <a:xfrm>
            <a:off x="1691680" y="1628800"/>
            <a:ext cx="6768752" cy="3384376"/>
          </a:xfrm>
          <a:prstGeom prst="rect">
            <a:avLst/>
          </a:prstGeom>
          <a:noFill/>
        </p:spPr>
      </p:pic>
      <p:sp>
        <p:nvSpPr>
          <p:cNvPr id="6" name="TextBox 5"/>
          <p:cNvSpPr txBox="1"/>
          <p:nvPr/>
        </p:nvSpPr>
        <p:spPr>
          <a:xfrm>
            <a:off x="2123728" y="1988840"/>
            <a:ext cx="5976664" cy="2677656"/>
          </a:xfrm>
          <a:prstGeom prst="rect">
            <a:avLst/>
          </a:prstGeom>
          <a:noFill/>
        </p:spPr>
        <p:txBody>
          <a:bodyPr wrap="square" rtlCol="0">
            <a:spAutoFit/>
          </a:bodyPr>
          <a:lstStyle/>
          <a:p>
            <a:r>
              <a:rPr lang="zh-CN" altLang="en-US" sz="2800" b="1" dirty="0" smtClean="0"/>
              <a:t>课         题：</a:t>
            </a:r>
            <a:r>
              <a:rPr lang="en-US" altLang="zh-CN" sz="2800" dirty="0" smtClean="0"/>
              <a:t>Grammar--- Subjunctive Mood used in “If- clause”</a:t>
            </a:r>
            <a:endParaRPr lang="en-US" altLang="zh-CN" sz="2800" dirty="0" smtClean="0"/>
          </a:p>
          <a:p>
            <a:r>
              <a:rPr lang="zh-CN" altLang="en-US" sz="2800" b="1" dirty="0" smtClean="0"/>
              <a:t>学         科：</a:t>
            </a:r>
            <a:r>
              <a:rPr lang="zh-CN" altLang="en-US" sz="2800" dirty="0" smtClean="0"/>
              <a:t>英语</a:t>
            </a:r>
            <a:endParaRPr lang="en-US" altLang="zh-CN" sz="2800" dirty="0" smtClean="0"/>
          </a:p>
          <a:p>
            <a:r>
              <a:rPr lang="zh-CN" altLang="en-US" sz="2800" b="1" dirty="0" smtClean="0"/>
              <a:t>区         县：</a:t>
            </a:r>
            <a:r>
              <a:rPr lang="zh-CN" altLang="en-US" sz="2800" dirty="0" smtClean="0"/>
              <a:t>西安市灞桥区</a:t>
            </a:r>
            <a:endParaRPr lang="en-US" altLang="zh-CN" sz="2800" dirty="0" smtClean="0"/>
          </a:p>
          <a:p>
            <a:r>
              <a:rPr lang="zh-CN" altLang="en-US" sz="2800" b="1" dirty="0" smtClean="0"/>
              <a:t>单位名称：</a:t>
            </a:r>
            <a:r>
              <a:rPr lang="zh-CN" altLang="en-US" sz="2800" dirty="0" smtClean="0"/>
              <a:t>西安市东城第一中学</a:t>
            </a:r>
            <a:endParaRPr lang="en-US" altLang="zh-CN" sz="2800" dirty="0" smtClean="0"/>
          </a:p>
          <a:p>
            <a:r>
              <a:rPr lang="zh-CN" altLang="en-US" sz="2800" b="1" dirty="0" smtClean="0"/>
              <a:t>授课教师：</a:t>
            </a:r>
            <a:r>
              <a:rPr lang="zh-CN" altLang="en-US" sz="2800" dirty="0" smtClean="0"/>
              <a:t>常巍</a:t>
            </a:r>
            <a:endParaRPr lang="zh-CN" altLang="en-US" dirty="0"/>
          </a:p>
        </p:txBody>
      </p:sp>
      <p:pic>
        <p:nvPicPr>
          <p:cNvPr id="8" name="图片 6" descr="logo横版 png"/>
          <p:cNvPicPr>
            <a:picLocks noChangeAspect="1"/>
          </p:cNvPicPr>
          <p:nvPr>
            <p:ph idx="1"/>
          </p:nvPr>
        </p:nvPicPr>
        <p:blipFill>
          <a:blip r:embed="rId3"/>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istrator\Desktop\ppt background\30.JPG"/>
          <p:cNvPicPr>
            <a:picLocks noChangeAspect="1" noChangeArrowheads="1"/>
          </p:cNvPicPr>
          <p:nvPr/>
        </p:nvPicPr>
        <p:blipFill>
          <a:blip r:embed="rId1" cstate="print"/>
          <a:srcRect/>
          <a:stretch>
            <a:fillRect/>
          </a:stretch>
        </p:blipFill>
        <p:spPr bwMode="auto">
          <a:xfrm>
            <a:off x="-18524" y="0"/>
            <a:ext cx="9162524" cy="6858000"/>
          </a:xfrm>
          <a:prstGeom prst="rect">
            <a:avLst/>
          </a:prstGeom>
          <a:noFill/>
        </p:spPr>
      </p:pic>
      <p:sp>
        <p:nvSpPr>
          <p:cNvPr id="5" name="TextBox 4"/>
          <p:cNvSpPr txBox="1"/>
          <p:nvPr/>
        </p:nvSpPr>
        <p:spPr>
          <a:xfrm>
            <a:off x="755576" y="692696"/>
            <a:ext cx="7848872" cy="4093428"/>
          </a:xfrm>
          <a:prstGeom prst="rect">
            <a:avLst/>
          </a:prstGeom>
          <a:noFill/>
        </p:spPr>
        <p:txBody>
          <a:bodyPr wrap="square" rtlCol="0">
            <a:spAutoFit/>
          </a:bodyPr>
          <a:lstStyle/>
          <a:p>
            <a:r>
              <a:rPr lang="en-US" altLang="zh-CN" sz="3200" b="1" dirty="0" smtClean="0">
                <a:latin typeface="Arial" panose="020B0604020202020204" pitchFamily="34" charset="0"/>
                <a:cs typeface="Arial" panose="020B0604020202020204" pitchFamily="34" charset="0"/>
              </a:rPr>
              <a:t>Homework:</a:t>
            </a:r>
            <a:endParaRPr lang="en-US" altLang="zh-CN" sz="3200" b="1" dirty="0" smtClean="0">
              <a:latin typeface="Arial" panose="020B0604020202020204" pitchFamily="34" charset="0"/>
              <a:cs typeface="Arial" panose="020B0604020202020204" pitchFamily="34" charset="0"/>
            </a:endParaRPr>
          </a:p>
          <a:p>
            <a:r>
              <a:rPr lang="en-US" altLang="zh-CN"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zh-CN" sz="3200" dirty="0" smtClean="0">
                <a:latin typeface="Arial" panose="020B0604020202020204" pitchFamily="34" charset="0"/>
                <a:cs typeface="Arial" panose="020B0604020202020204" pitchFamily="34" charset="0"/>
              </a:rPr>
              <a:t>Think about your life and write sentences using Subjunctive Mood.</a:t>
            </a:r>
            <a:endParaRPr lang="en-US" altLang="zh-CN" sz="3200" dirty="0" smtClean="0">
              <a:latin typeface="Arial" panose="020B0604020202020204" pitchFamily="34" charset="0"/>
              <a:cs typeface="Arial" panose="020B0604020202020204" pitchFamily="34" charset="0"/>
            </a:endParaRPr>
          </a:p>
          <a:p>
            <a:endParaRPr lang="en-US" altLang="zh-CN" sz="3200" dirty="0" smtClean="0"/>
          </a:p>
          <a:p>
            <a:r>
              <a:rPr lang="en-US" altLang="zh-CN" sz="3200" dirty="0" smtClean="0"/>
              <a:t>      </a:t>
            </a:r>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1. What could you have done if you had had a second chance to start your high school life?  </a:t>
            </a:r>
            <a:r>
              <a:rPr lang="en-US" altLang="zh-CN" sz="2000" b="1" u="sng" dirty="0" smtClean="0">
                <a:solidFill>
                  <a:srgbClr val="C00000"/>
                </a:solidFill>
                <a:effectLst>
                  <a:outerShdw blurRad="38100" dist="38100" dir="2700000" algn="tl">
                    <a:srgbClr val="000000">
                      <a:alpha val="43137"/>
                    </a:srgbClr>
                  </a:outerShdw>
                </a:effectLst>
              </a:rPr>
              <a:t>(past)</a:t>
            </a:r>
            <a:endParaRPr lang="en-US" altLang="zh-CN" sz="2000" b="1" u="sng" dirty="0" smtClean="0">
              <a:solidFill>
                <a:srgbClr val="C00000"/>
              </a:solidFill>
              <a:effectLst>
                <a:outerShdw blurRad="38100" dist="38100" dir="2700000" algn="tl">
                  <a:srgbClr val="000000">
                    <a:alpha val="43137"/>
                  </a:srgbClr>
                </a:outerShdw>
              </a:effectLst>
            </a:endParaRPr>
          </a:p>
          <a:p>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       2. What would you do if you graduated/ should graduate/  were to graduate from high school tomorrow?                     </a:t>
            </a:r>
            <a:r>
              <a:rPr lang="en-US" altLang="zh-CN" sz="2000" b="1" u="sng" dirty="0" smtClean="0">
                <a:solidFill>
                  <a:srgbClr val="C00000"/>
                </a:solidFill>
                <a:effectLst>
                  <a:outerShdw blurRad="38100" dist="38100" dir="2700000" algn="tl">
                    <a:srgbClr val="000000">
                      <a:alpha val="43137"/>
                    </a:srgbClr>
                  </a:outerShdw>
                </a:effectLst>
              </a:rPr>
              <a:t>(future)</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图片 6" descr="logo横版 png"/>
          <p:cNvPicPr>
            <a:picLocks noChangeAspect="1"/>
          </p:cNvPicPr>
          <p:nvPr>
            <p:ph idx="1"/>
          </p:nvPr>
        </p:nvPicPr>
        <p:blipFill>
          <a:blip r:embed="rId2"/>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ministrator\Desktop\ppt background\30.JPG"/>
          <p:cNvPicPr>
            <a:picLocks noChangeAspect="1" noChangeArrowheads="1"/>
          </p:cNvPicPr>
          <p:nvPr/>
        </p:nvPicPr>
        <p:blipFill>
          <a:blip r:embed="rId1" cstate="print"/>
          <a:srcRect/>
          <a:stretch>
            <a:fillRect/>
          </a:stretch>
        </p:blipFill>
        <p:spPr bwMode="auto">
          <a:xfrm>
            <a:off x="0" y="0"/>
            <a:ext cx="9162524" cy="6858000"/>
          </a:xfrm>
          <a:prstGeom prst="rect">
            <a:avLst/>
          </a:prstGeom>
          <a:noFill/>
        </p:spPr>
      </p:pic>
      <p:sp>
        <p:nvSpPr>
          <p:cNvPr id="5" name="TextBox 4"/>
          <p:cNvSpPr txBox="1"/>
          <p:nvPr/>
        </p:nvSpPr>
        <p:spPr>
          <a:xfrm>
            <a:off x="539552" y="476672"/>
            <a:ext cx="7992888" cy="5262979"/>
          </a:xfrm>
          <a:prstGeom prst="rect">
            <a:avLst/>
          </a:prstGeom>
          <a:noFill/>
        </p:spPr>
        <p:txBody>
          <a:bodyPr wrap="square" rtlCol="0">
            <a:spAutoFit/>
          </a:bodyPr>
          <a:lstStyle/>
          <a:p>
            <a:r>
              <a:rPr lang="en-US" altLang="zh-CN" sz="3200" b="1" dirty="0" smtClean="0">
                <a:latin typeface="Arial" panose="020B0604020202020204" pitchFamily="34" charset="0"/>
                <a:cs typeface="Arial" panose="020B0604020202020204" pitchFamily="34" charset="0"/>
              </a:rPr>
              <a:t>Homework (possible version) :</a:t>
            </a:r>
            <a:endParaRPr lang="en-US" altLang="zh-CN" sz="3200" b="1" dirty="0" smtClean="0">
              <a:latin typeface="Arial" panose="020B0604020202020204" pitchFamily="34" charset="0"/>
              <a:cs typeface="Arial" panose="020B0604020202020204" pitchFamily="34" charset="0"/>
            </a:endParaRPr>
          </a:p>
          <a:p>
            <a:r>
              <a:rPr lang="en-US" altLang="zh-CN"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zh-CN" sz="3200" dirty="0" smtClean="0">
              <a:latin typeface="Arial" panose="020B0604020202020204" pitchFamily="34" charset="0"/>
              <a:cs typeface="Arial" panose="020B0604020202020204" pitchFamily="34" charset="0"/>
            </a:endParaRPr>
          </a:p>
          <a:p>
            <a:r>
              <a:rPr lang="en-US" altLang="zh-CN" sz="3200" dirty="0" smtClean="0"/>
              <a:t>      </a:t>
            </a:r>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1.  I should have worked harder on my English if I had had a second chance to start my high school life.</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             I would have made a better plan for my high school life if I had had a second chance to start it.</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             I could have got up early for physical exercise from the first day if I had had a second chance to start my high school life.</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       2.  I would travel around the world if I graduated from high school tomorrow.</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            I could try to learn to play a new instrument if I should graduate tomorrow.</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a:p>
            <a:r>
              <a:rPr lang="en-US" altLang="zh-CN" sz="2000" b="1" dirty="0" smtClean="0">
                <a:solidFill>
                  <a:schemeClr val="tx1">
                    <a:lumMod val="65000"/>
                    <a:lumOff val="35000"/>
                  </a:schemeClr>
                </a:solidFill>
                <a:latin typeface="Arial" panose="020B0604020202020204" pitchFamily="34" charset="0"/>
                <a:cs typeface="Arial" panose="020B0604020202020204" pitchFamily="34" charset="0"/>
              </a:rPr>
              <a:t>            I might learn a new language for the future if I were to graduated from high school tomorrow. </a:t>
            </a:r>
            <a:endParaRPr lang="en-US" altLang="zh-CN" sz="2000" b="1"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图片 6" descr="logo横版 png"/>
          <p:cNvPicPr>
            <a:picLocks noChangeAspect="1"/>
          </p:cNvPicPr>
          <p:nvPr>
            <p:ph idx="1"/>
          </p:nvPr>
        </p:nvPicPr>
        <p:blipFill>
          <a:blip r:embed="rId2"/>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6" name="Picture 2" descr="C:\Users\Administrator\Desktop\ppt background\1.jpg"/>
          <p:cNvPicPr>
            <a:picLocks noChangeAspect="1" noChangeArrowheads="1"/>
          </p:cNvPicPr>
          <p:nvPr/>
        </p:nvPicPr>
        <p:blipFill>
          <a:blip r:embed="rId1" cstate="print"/>
          <a:srcRect/>
          <a:stretch>
            <a:fillRect/>
          </a:stretch>
        </p:blipFill>
        <p:spPr bwMode="auto">
          <a:xfrm>
            <a:off x="-1" y="-243408"/>
            <a:ext cx="9144001" cy="7101408"/>
          </a:xfrm>
          <a:prstGeom prst="rect">
            <a:avLst/>
          </a:prstGeom>
          <a:noFill/>
        </p:spPr>
      </p:pic>
      <p:sp>
        <p:nvSpPr>
          <p:cNvPr id="5" name="矩形 4"/>
          <p:cNvSpPr/>
          <p:nvPr/>
        </p:nvSpPr>
        <p:spPr>
          <a:xfrm rot="21275723">
            <a:off x="704086" y="1863868"/>
            <a:ext cx="6627971" cy="227754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88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Goodbye!</a:t>
            </a:r>
            <a:endParaRPr lang="en-US" altLang="zh-CN" sz="88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altLang="zh-CN"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altLang="zh-CN" sz="54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ppt background\3.JPG"/>
          <p:cNvPicPr>
            <a:picLocks noChangeAspect="1" noChangeArrowheads="1"/>
          </p:cNvPicPr>
          <p:nvPr/>
        </p:nvPicPr>
        <p:blipFill>
          <a:blip r:embed="rId1" cstate="print"/>
          <a:srcRect/>
          <a:stretch>
            <a:fillRect/>
          </a:stretch>
        </p:blipFill>
        <p:spPr bwMode="auto">
          <a:xfrm>
            <a:off x="0" y="0"/>
            <a:ext cx="9174519" cy="6858000"/>
          </a:xfrm>
          <a:prstGeom prst="rect">
            <a:avLst/>
          </a:prstGeom>
          <a:noFill/>
        </p:spPr>
      </p:pic>
      <p:sp>
        <p:nvSpPr>
          <p:cNvPr id="2" name="标题 1"/>
          <p:cNvSpPr>
            <a:spLocks noGrp="1"/>
          </p:cNvSpPr>
          <p:nvPr>
            <p:ph type="ctrTitle"/>
          </p:nvPr>
        </p:nvSpPr>
        <p:spPr>
          <a:xfrm>
            <a:off x="683568" y="1988840"/>
            <a:ext cx="7772400" cy="2090663"/>
          </a:xfrm>
        </p:spPr>
        <p:txBody>
          <a:bodyPr>
            <a:normAutofit/>
          </a:bodyPr>
          <a:lstStyle/>
          <a:p>
            <a:r>
              <a:rPr lang="en-US" altLang="zh-CN" sz="6000" b="1" dirty="0" smtClean="0">
                <a:solidFill>
                  <a:srgbClr val="FFC000"/>
                </a:solidFill>
                <a:effectLst>
                  <a:outerShdw blurRad="38100" dist="38100" dir="2700000" algn="tl">
                    <a:srgbClr val="000000">
                      <a:alpha val="43137"/>
                    </a:srgbClr>
                  </a:outerShdw>
                </a:effectLst>
              </a:rPr>
              <a:t>Subjunctive Mood</a:t>
            </a:r>
            <a:br>
              <a:rPr lang="en-US" altLang="zh-CN" sz="6000" b="1" dirty="0" smtClean="0">
                <a:solidFill>
                  <a:srgbClr val="FFC000"/>
                </a:solidFill>
                <a:effectLst>
                  <a:outerShdw blurRad="38100" dist="38100" dir="2700000" algn="tl">
                    <a:srgbClr val="000000">
                      <a:alpha val="43137"/>
                    </a:srgbClr>
                  </a:outerShdw>
                </a:effectLst>
              </a:rPr>
            </a:br>
            <a:r>
              <a:rPr lang="en-US" altLang="zh-CN" b="1" dirty="0" smtClean="0">
                <a:solidFill>
                  <a:srgbClr val="FFC000"/>
                </a:solidFill>
                <a:effectLst>
                  <a:outerShdw blurRad="38100" dist="38100" dir="2700000" algn="tl">
                    <a:srgbClr val="000000">
                      <a:alpha val="43137"/>
                    </a:srgbClr>
                  </a:outerShdw>
                </a:effectLst>
              </a:rPr>
              <a:t>used in “ If-clause”</a:t>
            </a:r>
            <a:endParaRPr lang="zh-CN" altLang="en-US" b="1" dirty="0">
              <a:solidFill>
                <a:srgbClr val="FFC000"/>
              </a:solidFill>
              <a:effectLst>
                <a:outerShdw blurRad="38100" dist="38100" dir="2700000" algn="tl">
                  <a:srgbClr val="000000">
                    <a:alpha val="43137"/>
                  </a:srgbClr>
                </a:outerShdw>
              </a:effectLst>
            </a:endParaRPr>
          </a:p>
        </p:txBody>
      </p:sp>
      <p:pic>
        <p:nvPicPr>
          <p:cNvPr id="9" name="图片 6" descr="logo横版 png"/>
          <p:cNvPicPr>
            <a:picLocks noChangeAspect="1"/>
          </p:cNvPicPr>
          <p:nvPr>
            <p:ph idx="1"/>
          </p:nvPr>
        </p:nvPicPr>
        <p:blipFill>
          <a:blip r:embed="rId2"/>
          <a:stretch>
            <a:fillRect/>
          </a:stretch>
        </p:blipFill>
        <p:spPr>
          <a:xfrm>
            <a:off x="8455025" y="250825"/>
            <a:ext cx="555625" cy="587375"/>
          </a:xfrm>
          <a:prstGeom prst="rect">
            <a:avLst/>
          </a:prstGeom>
          <a:noFill/>
          <a:ln w="9525">
            <a:noFill/>
          </a:ln>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2050" name="Picture 2" descr="C:\Users\Administrator\Desktop\ppt background\27.JPG"/>
          <p:cNvPicPr>
            <a:picLocks noChangeAspect="1" noChangeArrowheads="1"/>
          </p:cNvPicPr>
          <p:nvPr/>
        </p:nvPicPr>
        <p:blipFill>
          <a:blip r:embed="rId1" cstate="print"/>
          <a:srcRect/>
          <a:stretch>
            <a:fillRect/>
          </a:stretch>
        </p:blipFill>
        <p:spPr bwMode="auto">
          <a:xfrm>
            <a:off x="0" y="0"/>
            <a:ext cx="9165626" cy="6858000"/>
          </a:xfrm>
          <a:prstGeom prst="rect">
            <a:avLst/>
          </a:prstGeom>
          <a:noFill/>
        </p:spPr>
      </p:pic>
      <p:sp>
        <p:nvSpPr>
          <p:cNvPr id="5" name="矩形 4"/>
          <p:cNvSpPr/>
          <p:nvPr/>
        </p:nvSpPr>
        <p:spPr>
          <a:xfrm rot="20801147">
            <a:off x="1532637" y="1512709"/>
            <a:ext cx="5832648"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is Subjunctive Mood?</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3635896" y="3717032"/>
            <a:ext cx="3312368" cy="1015663"/>
          </a:xfrm>
          <a:prstGeom prst="rect">
            <a:avLst/>
          </a:prstGeom>
          <a:noFill/>
        </p:spPr>
        <p:txBody>
          <a:bodyPr wrap="square" rtlCol="0">
            <a:spAutoFit/>
          </a:bodyPr>
          <a:lstStyle/>
          <a:p>
            <a:r>
              <a:rPr lang="en-US" altLang="zh-CN" sz="3200" b="1" u="sng" dirty="0" smtClean="0">
                <a:solidFill>
                  <a:schemeClr val="bg2">
                    <a:lumMod val="50000"/>
                  </a:schemeClr>
                </a:solidFill>
                <a:effectLst>
                  <a:outerShdw blurRad="38100" dist="38100" dir="2700000" algn="tl">
                    <a:srgbClr val="000000">
                      <a:alpha val="43137"/>
                    </a:srgbClr>
                  </a:outerShdw>
                </a:effectLst>
              </a:rPr>
              <a:t>Watch a video</a:t>
            </a:r>
            <a:endParaRPr lang="en-US" altLang="zh-CN" sz="3200" b="1" u="sng" dirty="0" smtClean="0">
              <a:solidFill>
                <a:schemeClr val="bg2">
                  <a:lumMod val="50000"/>
                </a:schemeClr>
              </a:solidFill>
              <a:effectLst>
                <a:outerShdw blurRad="38100" dist="38100" dir="2700000" algn="tl">
                  <a:srgbClr val="000000">
                    <a:alpha val="43137"/>
                  </a:srgbClr>
                </a:outerShdw>
              </a:effectLst>
            </a:endParaRPr>
          </a:p>
          <a:p>
            <a:endParaRPr lang="zh-CN" altLang="en-US" sz="2800" u="sng" dirty="0">
              <a:effectLst>
                <a:outerShdw blurRad="38100" dist="38100" dir="2700000" algn="tl">
                  <a:srgbClr val="000000">
                    <a:alpha val="43137"/>
                  </a:srgbClr>
                </a:outerShdw>
              </a:effectLst>
            </a:endParaRPr>
          </a:p>
        </p:txBody>
      </p:sp>
      <p:pic>
        <p:nvPicPr>
          <p:cNvPr id="10" name="图片 6" descr="logo横版 png"/>
          <p:cNvPicPr>
            <a:picLocks noChangeAspect="1"/>
          </p:cNvPicPr>
          <p:nvPr>
            <p:ph idx="1"/>
          </p:nvPr>
        </p:nvPicPr>
        <p:blipFill>
          <a:blip r:embed="rId2"/>
          <a:stretch>
            <a:fillRect/>
          </a:stretch>
        </p:blipFill>
        <p:spPr>
          <a:xfrm>
            <a:off x="8442325" y="208280"/>
            <a:ext cx="543560" cy="574675"/>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074" name="Picture 2"/>
          <p:cNvPicPr>
            <a:picLocks noChangeAspect="1" noChangeArrowheads="1"/>
          </p:cNvPicPr>
          <p:nvPr/>
        </p:nvPicPr>
        <p:blipFill>
          <a:blip r:embed="rId1" cstate="print"/>
          <a:srcRect/>
          <a:stretch>
            <a:fillRect/>
          </a:stretch>
        </p:blipFill>
        <p:spPr bwMode="auto">
          <a:xfrm>
            <a:off x="-1" y="-1"/>
            <a:ext cx="9144001" cy="6858001"/>
          </a:xfrm>
          <a:prstGeom prst="rect">
            <a:avLst/>
          </a:prstGeom>
          <a:noFill/>
          <a:ln w="9525">
            <a:noFill/>
            <a:miter lim="800000"/>
            <a:headEnd/>
            <a:tailEnd/>
          </a:ln>
        </p:spPr>
      </p:pic>
      <p:pic>
        <p:nvPicPr>
          <p:cNvPr id="8" name="图片 6" descr="logo横版 png"/>
          <p:cNvPicPr>
            <a:picLocks noChangeAspect="1"/>
          </p:cNvPicPr>
          <p:nvPr>
            <p:ph idx="1"/>
          </p:nvPr>
        </p:nvPicPr>
        <p:blipFill>
          <a:blip r:embed="rId2"/>
          <a:stretch>
            <a:fillRect/>
          </a:stretch>
        </p:blipFill>
        <p:spPr>
          <a:xfrm>
            <a:off x="8451215" y="274955"/>
            <a:ext cx="560070" cy="592455"/>
          </a:xfrm>
          <a:prstGeom prst="rect">
            <a:avLst/>
          </a:prstGeom>
          <a:noFill/>
          <a:ln w="9525">
            <a:noFill/>
          </a:ln>
        </p:spPr>
      </p:pic>
    </p:spTree>
  </p:cSld>
  <p:clrMapOvr>
    <a:masterClrMapping/>
  </p:clrMapOvr>
  <p:transition advTm="0">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旁白.mp4">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3" cstate="print"/>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074" name="Picture 2" descr="C:\Users\Administrator\Desktop\ppt background\1.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5" name="矩形 4"/>
          <p:cNvSpPr/>
          <p:nvPr/>
        </p:nvSpPr>
        <p:spPr>
          <a:xfrm>
            <a:off x="827584" y="1700808"/>
            <a:ext cx="5509136"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44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If I wer</a:t>
            </a:r>
            <a:r>
              <a:rPr lang="en-US" altLang="zh-CN"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 you, I would…</a:t>
            </a:r>
            <a:endParaRPr lang="zh-CN" altLang="en-US" sz="44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6" name="Picture 4" descr="https://pics3.baidu.com/feed/3bf33a87e950352a91cd2d0714bd7ff7b3118b10.jpeg?token=5ee92b2de4a6476106c9ceaff8fd0822&amp;s=103064336F31558018C13B6D0300E070"/>
          <p:cNvPicPr>
            <a:picLocks noChangeAspect="1" noChangeArrowheads="1"/>
          </p:cNvPicPr>
          <p:nvPr/>
        </p:nvPicPr>
        <p:blipFill>
          <a:blip r:embed="rId2" cstate="print"/>
          <a:srcRect t="70275"/>
          <a:stretch>
            <a:fillRect/>
          </a:stretch>
        </p:blipFill>
        <p:spPr bwMode="auto">
          <a:xfrm>
            <a:off x="467544" y="476672"/>
            <a:ext cx="5303912" cy="1182438"/>
          </a:xfrm>
          <a:prstGeom prst="rect">
            <a:avLst/>
          </a:prstGeom>
          <a:noFill/>
          <a:ln>
            <a:solidFill>
              <a:schemeClr val="accent1"/>
            </a:solidFill>
          </a:ln>
        </p:spPr>
      </p:pic>
      <p:pic>
        <p:nvPicPr>
          <p:cNvPr id="7" name="Picture 4" descr="https://pics3.baidu.com/feed/3bf33a87e950352a91cd2d0714bd7ff7b3118b10.jpeg?token=5ee92b2de4a6476106c9ceaff8fd0822&amp;s=103064336F31558018C13B6D0300E070"/>
          <p:cNvPicPr>
            <a:picLocks noChangeAspect="1" noChangeArrowheads="1"/>
          </p:cNvPicPr>
          <p:nvPr/>
        </p:nvPicPr>
        <p:blipFill>
          <a:blip r:embed="rId2" cstate="print"/>
          <a:srcRect l="46068" t="5701" r="18494" b="29725"/>
          <a:stretch>
            <a:fillRect/>
          </a:stretch>
        </p:blipFill>
        <p:spPr bwMode="auto">
          <a:xfrm>
            <a:off x="539552" y="4077072"/>
            <a:ext cx="1053775" cy="1440160"/>
          </a:xfrm>
          <a:prstGeom prst="rect">
            <a:avLst/>
          </a:prstGeom>
          <a:noFill/>
          <a:ln>
            <a:solidFill>
              <a:schemeClr val="accent1"/>
            </a:solidFill>
          </a:ln>
        </p:spPr>
      </p:pic>
      <p:sp>
        <p:nvSpPr>
          <p:cNvPr id="9" name="TextBox 8"/>
          <p:cNvSpPr txBox="1"/>
          <p:nvPr/>
        </p:nvSpPr>
        <p:spPr>
          <a:xfrm>
            <a:off x="1547664" y="2420888"/>
            <a:ext cx="612068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smtClean="0">
                <a:solidFill>
                  <a:schemeClr val="bg2">
                    <a:lumMod val="50000"/>
                  </a:schemeClr>
                </a:solidFill>
              </a:rPr>
              <a:t>Subjunctive Mood--- </a:t>
            </a:r>
            <a:endParaRPr lang="zh-CN" altLang="en-US" sz="2400" b="1" dirty="0" smtClean="0">
              <a:solidFill>
                <a:schemeClr val="bg2">
                  <a:lumMod val="50000"/>
                </a:schemeClr>
              </a:solidFill>
            </a:endParaRPr>
          </a:p>
          <a:p>
            <a:r>
              <a:rPr lang="en-US" altLang="zh-CN" sz="2400" dirty="0" smtClean="0">
                <a:solidFill>
                  <a:schemeClr val="bg2">
                    <a:lumMod val="50000"/>
                  </a:schemeClr>
                </a:solidFill>
              </a:rPr>
              <a:t>the special form of a verb that expresses a wish, possibility, or condition, etc.</a:t>
            </a:r>
            <a:endParaRPr lang="zh-CN" altLang="en-US" sz="2400" dirty="0">
              <a:solidFill>
                <a:schemeClr val="bg2">
                  <a:lumMod val="50000"/>
                </a:schemeClr>
              </a:solidFill>
            </a:endParaRPr>
          </a:p>
        </p:txBody>
      </p:sp>
      <p:sp>
        <p:nvSpPr>
          <p:cNvPr id="10" name="矩形 9"/>
          <p:cNvSpPr/>
          <p:nvPr/>
        </p:nvSpPr>
        <p:spPr>
          <a:xfrm>
            <a:off x="1331640" y="3933056"/>
            <a:ext cx="7596336"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36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Snow White was not the dwarfs. She didn’t listen to them and died at last.</a:t>
            </a:r>
            <a:endParaRPr lang="zh-CN" altLang="en-US" sz="3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TextBox 10"/>
          <p:cNvSpPr txBox="1"/>
          <p:nvPr/>
        </p:nvSpPr>
        <p:spPr>
          <a:xfrm>
            <a:off x="5868144" y="5229200"/>
            <a:ext cx="194421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b="1" dirty="0" smtClean="0">
                <a:solidFill>
                  <a:schemeClr val="bg2">
                    <a:lumMod val="50000"/>
                  </a:schemeClr>
                </a:solidFill>
              </a:rPr>
              <a:t>--- the truth</a:t>
            </a:r>
            <a:endParaRPr lang="zh-CN" altLang="en-US" sz="2800" b="1" dirty="0">
              <a:solidFill>
                <a:schemeClr val="bg2">
                  <a:lumMod val="50000"/>
                </a:schemeClr>
              </a:solidFill>
            </a:endParaRPr>
          </a:p>
        </p:txBody>
      </p:sp>
      <p:pic>
        <p:nvPicPr>
          <p:cNvPr id="8" name="图片 6" descr="logo横版 png"/>
          <p:cNvPicPr>
            <a:picLocks noChangeAspect="1"/>
          </p:cNvPicPr>
          <p:nvPr>
            <p:ph idx="1"/>
          </p:nvPr>
        </p:nvPicPr>
        <p:blipFill>
          <a:blip r:embed="rId3"/>
          <a:stretch>
            <a:fillRect/>
          </a:stretch>
        </p:blipFill>
        <p:spPr>
          <a:xfrm>
            <a:off x="8249285" y="367665"/>
            <a:ext cx="534670" cy="56515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par>
                          <p:cTn id="24" fill="hold">
                            <p:stCondLst>
                              <p:cond delay="500"/>
                            </p:stCondLst>
                            <p:childTnLst>
                              <p:par>
                                <p:cTn id="25" presetID="55"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p:txBody>
          <a:bodyPr>
            <a:noAutofit/>
          </a:bodyPr>
          <a:lstStyle/>
          <a:p>
            <a:r>
              <a:rPr lang="en-US" altLang="zh-CN" sz="3200" u="sng" dirty="0" smtClean="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Subjunctive Mood used in “If-clause</a:t>
            </a:r>
            <a:r>
              <a:rPr lang="en-US" altLang="zh-CN" sz="3200" dirty="0" smtClean="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t>
            </a:r>
            <a:endParaRPr lang="zh-CN" altLang="en-US" sz="3200" dirty="0">
              <a:solidFill>
                <a:srgbClr val="7030A0"/>
              </a:solidFill>
              <a:effectLst>
                <a:outerShdw blurRad="38100" dist="38100" dir="2700000" algn="tl">
                  <a:srgbClr val="000000">
                    <a:alpha val="43137"/>
                  </a:srgbClr>
                </a:outerShdw>
              </a:effectLst>
              <a:latin typeface="Segoe UI Black" panose="020B0A02040204020203" pitchFamily="34" charset="0"/>
            </a:endParaRPr>
          </a:p>
        </p:txBody>
      </p:sp>
      <p:graphicFrame>
        <p:nvGraphicFramePr>
          <p:cNvPr id="5" name="内容占位符 4"/>
          <p:cNvGraphicFramePr>
            <a:graphicFrameLocks noGrp="1"/>
          </p:cNvGraphicFramePr>
          <p:nvPr>
            <p:ph idx="1"/>
          </p:nvPr>
        </p:nvGraphicFramePr>
        <p:xfrm>
          <a:off x="457200" y="1600200"/>
          <a:ext cx="8229600" cy="3845024"/>
        </p:xfrm>
        <a:graphic>
          <a:graphicData uri="http://schemas.openxmlformats.org/drawingml/2006/table">
            <a:tbl>
              <a:tblPr firstRow="1" bandRow="1">
                <a:tableStyleId>{5C22544A-7EE6-4342-B048-85BDC9FD1C3A}</a:tableStyleId>
              </a:tblPr>
              <a:tblGrid>
                <a:gridCol w="2314600"/>
                <a:gridCol w="3171800"/>
                <a:gridCol w="2743200"/>
              </a:tblGrid>
              <a:tr h="961256">
                <a:tc>
                  <a:txBody>
                    <a:bodyPr/>
                    <a:lstStyle/>
                    <a:p>
                      <a:endParaRPr lang="zh-CN" altLang="en-US" dirty="0"/>
                    </a:p>
                  </a:txBody>
                  <a:tcPr/>
                </a:tc>
                <a:tc>
                  <a:txBody>
                    <a:bodyPr/>
                    <a:lstStyle/>
                    <a:p>
                      <a:pPr algn="ctr"/>
                      <a:r>
                        <a:rPr lang="en-US" altLang="zh-CN" sz="3200" dirty="0" smtClean="0"/>
                        <a:t>If-clause</a:t>
                      </a:r>
                      <a:endParaRPr lang="zh-CN" altLang="en-US" sz="3200" dirty="0"/>
                    </a:p>
                  </a:txBody>
                  <a:tcPr/>
                </a:tc>
                <a:tc>
                  <a:txBody>
                    <a:bodyPr/>
                    <a:lstStyle/>
                    <a:p>
                      <a:pPr algn="ctr"/>
                      <a:r>
                        <a:rPr lang="en-US" altLang="zh-CN" sz="3200" dirty="0" smtClean="0"/>
                        <a:t>Main</a:t>
                      </a:r>
                      <a:r>
                        <a:rPr lang="en-US" altLang="zh-CN" sz="3200" baseline="0" dirty="0" smtClean="0"/>
                        <a:t> clause</a:t>
                      </a:r>
                      <a:endParaRPr lang="zh-CN" altLang="en-US" sz="3200" dirty="0"/>
                    </a:p>
                  </a:txBody>
                  <a:tcPr/>
                </a:tc>
              </a:tr>
              <a:tr h="96125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96125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961256">
                <a:tc>
                  <a:txBody>
                    <a:bodyPr/>
                    <a:lstStyle/>
                    <a:p>
                      <a:pPr marL="0" algn="ctr" defTabSz="914400" rtl="0" eaLnBrk="1" latinLnBrk="0" hangingPunct="1"/>
                      <a:endParaRPr lang="zh-CN" altLang="en-US" sz="2400" b="1" kern="1200" dirty="0">
                        <a:solidFill>
                          <a:schemeClr val="tx1"/>
                        </a:solidFill>
                        <a:latin typeface="+mn-lt"/>
                        <a:ea typeface="+mn-ea"/>
                        <a:cs typeface="+mn-cs"/>
                      </a:endParaRPr>
                    </a:p>
                  </a:txBody>
                  <a:tcPr/>
                </a:tc>
                <a:tc>
                  <a:txBody>
                    <a:bodyPr/>
                    <a:lstStyle/>
                    <a:p>
                      <a:endParaRPr lang="zh-CN" altLang="en-US" dirty="0"/>
                    </a:p>
                  </a:txBody>
                  <a:tcPr/>
                </a:tc>
                <a:tc>
                  <a:txBody>
                    <a:bodyPr/>
                    <a:lstStyle/>
                    <a:p>
                      <a:endParaRPr lang="zh-CN" altLang="en-US" dirty="0"/>
                    </a:p>
                  </a:txBody>
                  <a:tcPr/>
                </a:tc>
              </a:tr>
            </a:tbl>
          </a:graphicData>
        </a:graphic>
      </p:graphicFrame>
      <p:sp>
        <p:nvSpPr>
          <p:cNvPr id="6" name="矩形 5"/>
          <p:cNvSpPr/>
          <p:nvPr/>
        </p:nvSpPr>
        <p:spPr>
          <a:xfrm>
            <a:off x="395536" y="2564904"/>
            <a:ext cx="2376264" cy="830997"/>
          </a:xfrm>
          <a:prstGeom prst="rect">
            <a:avLst/>
          </a:prstGeom>
        </p:spPr>
        <p:txBody>
          <a:bodyPr wrap="square">
            <a:spAutoFit/>
          </a:bodyPr>
          <a:lstStyle/>
          <a:p>
            <a:pPr algn="ctr"/>
            <a:r>
              <a:rPr lang="en-US" altLang="zh-CN" sz="2400" b="1" dirty="0" smtClean="0"/>
              <a:t>The present situation</a:t>
            </a:r>
            <a:endParaRPr lang="zh-CN" altLang="en-US" sz="2400" b="1" dirty="0"/>
          </a:p>
        </p:txBody>
      </p:sp>
      <p:sp>
        <p:nvSpPr>
          <p:cNvPr id="7" name="矩形 6"/>
          <p:cNvSpPr/>
          <p:nvPr/>
        </p:nvSpPr>
        <p:spPr>
          <a:xfrm>
            <a:off x="611560" y="3573016"/>
            <a:ext cx="1944216" cy="830997"/>
          </a:xfrm>
          <a:prstGeom prst="rect">
            <a:avLst/>
          </a:prstGeom>
        </p:spPr>
        <p:txBody>
          <a:bodyPr wrap="square">
            <a:spAutoFit/>
          </a:bodyPr>
          <a:lstStyle/>
          <a:p>
            <a:pPr algn="ctr"/>
            <a:r>
              <a:rPr lang="en-US" altLang="zh-CN" sz="2400" b="1" dirty="0" smtClean="0"/>
              <a:t>The past situation</a:t>
            </a:r>
            <a:endParaRPr lang="zh-CN" altLang="en-US" sz="2400" b="1" dirty="0" smtClean="0"/>
          </a:p>
        </p:txBody>
      </p:sp>
      <p:sp>
        <p:nvSpPr>
          <p:cNvPr id="8" name="矩形 7"/>
          <p:cNvSpPr/>
          <p:nvPr/>
        </p:nvSpPr>
        <p:spPr>
          <a:xfrm>
            <a:off x="467544" y="4509120"/>
            <a:ext cx="2180690" cy="830997"/>
          </a:xfrm>
          <a:prstGeom prst="rect">
            <a:avLst/>
          </a:prstGeom>
        </p:spPr>
        <p:txBody>
          <a:bodyPr wrap="square">
            <a:spAutoFit/>
          </a:bodyPr>
          <a:lstStyle/>
          <a:p>
            <a:pPr algn="ctr"/>
            <a:r>
              <a:rPr lang="en-US" altLang="zh-CN" sz="2400" b="1" dirty="0" smtClean="0"/>
              <a:t>The future situation</a:t>
            </a:r>
            <a:endParaRPr lang="zh-CN" altLang="en-US" sz="2400" b="1" dirty="0" smtClean="0"/>
          </a:p>
        </p:txBody>
      </p:sp>
      <p:pic>
        <p:nvPicPr>
          <p:cNvPr id="3" name="图片 6" descr="logo横版 png"/>
          <p:cNvPicPr>
            <a:picLocks noChangeAspect="1"/>
          </p:cNvPicPr>
          <p:nvPr/>
        </p:nvPicPr>
        <p:blipFill>
          <a:blip r:embed="rId2"/>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istrator\Desktop\ppt background\6.jpg"/>
          <p:cNvPicPr>
            <a:picLocks noChangeAspect="1" noChangeArrowheads="1"/>
          </p:cNvPicPr>
          <p:nvPr/>
        </p:nvPicPr>
        <p:blipFill>
          <a:blip r:embed="rId1" cstate="print"/>
          <a:srcRect/>
          <a:stretch>
            <a:fillRect/>
          </a:stretch>
        </p:blipFill>
        <p:spPr bwMode="auto">
          <a:xfrm>
            <a:off x="0" y="0"/>
            <a:ext cx="9144000" cy="6858000"/>
          </a:xfrm>
          <a:prstGeom prst="rect">
            <a:avLst/>
          </a:prstGeom>
          <a:noFill/>
        </p:spPr>
      </p:pic>
      <p:pic>
        <p:nvPicPr>
          <p:cNvPr id="21506" name="Picture 2" descr="http://img95.699pic.com/element/40095/3305.png_300.png!/fh/300"/>
          <p:cNvPicPr>
            <a:picLocks noChangeAspect="1" noChangeArrowheads="1"/>
          </p:cNvPicPr>
          <p:nvPr/>
        </p:nvPicPr>
        <p:blipFill>
          <a:blip r:embed="rId2" cstate="print"/>
          <a:srcRect/>
          <a:stretch>
            <a:fillRect/>
          </a:stretch>
        </p:blipFill>
        <p:spPr bwMode="auto">
          <a:xfrm>
            <a:off x="179512" y="620688"/>
            <a:ext cx="806624" cy="693987"/>
          </a:xfrm>
          <a:prstGeom prst="rect">
            <a:avLst/>
          </a:prstGeom>
          <a:noFill/>
        </p:spPr>
      </p:pic>
      <p:sp>
        <p:nvSpPr>
          <p:cNvPr id="6" name="矩形 5"/>
          <p:cNvSpPr/>
          <p:nvPr/>
        </p:nvSpPr>
        <p:spPr>
          <a:xfrm>
            <a:off x="1115616" y="620688"/>
            <a:ext cx="4824536" cy="584775"/>
          </a:xfrm>
          <a:prstGeom prst="rect">
            <a:avLst/>
          </a:prstGeom>
        </p:spPr>
        <p:txBody>
          <a:bodyPr wrap="square">
            <a:spAutoFit/>
          </a:bodyPr>
          <a:lstStyle/>
          <a:p>
            <a:r>
              <a:rPr lang="en-US" altLang="zh-CN" sz="3200" b="1" i="1" u="sng" dirty="0" smtClean="0">
                <a:solidFill>
                  <a:srgbClr val="7030A0"/>
                </a:solidFill>
                <a:effectLst>
                  <a:outerShdw blurRad="38100" dist="38100" dir="2700000" algn="tl">
                    <a:srgbClr val="000000">
                      <a:alpha val="43137"/>
                    </a:srgbClr>
                  </a:outerShdw>
                </a:effectLst>
              </a:rPr>
              <a:t>The present situation</a:t>
            </a:r>
            <a:endParaRPr lang="zh-CN" altLang="en-US" sz="3200" b="1" i="1" u="sng" dirty="0">
              <a:solidFill>
                <a:srgbClr val="7030A0"/>
              </a:solidFill>
              <a:effectLst>
                <a:outerShdw blurRad="38100" dist="38100" dir="2700000" algn="tl">
                  <a:srgbClr val="000000">
                    <a:alpha val="43137"/>
                  </a:srgbClr>
                </a:outerShdw>
              </a:effectLst>
            </a:endParaRPr>
          </a:p>
        </p:txBody>
      </p:sp>
      <p:sp>
        <p:nvSpPr>
          <p:cNvPr id="10" name="矩形 9"/>
          <p:cNvSpPr/>
          <p:nvPr/>
        </p:nvSpPr>
        <p:spPr>
          <a:xfrm rot="21338852">
            <a:off x="-536821" y="1720942"/>
            <a:ext cx="8208912" cy="2308324"/>
          </a:xfrm>
          <a:prstGeom prst="rect">
            <a:avLst/>
          </a:prstGeom>
          <a:noFill/>
        </p:spPr>
        <p:txBody>
          <a:bodyPr wrap="square" lIns="91440" tIns="45720" rIns="91440" bIns="45720">
            <a:spAutoFit/>
          </a:bodyPr>
          <a:lstStyle/>
          <a:p>
            <a:pPr algn="ctr"/>
            <a:r>
              <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a:t>
            </a:r>
            <a:r>
              <a:rPr lang="en-US" altLang="zh-CN" sz="4800" u="sng" dirty="0" smtClean="0">
                <a:ln w="10541" cmpd="sng">
                  <a:solidFill>
                    <a:schemeClr val="accent1">
                      <a:shade val="88000"/>
                      <a:satMod val="110000"/>
                    </a:schemeClr>
                  </a:solidFill>
                  <a:prstDash val="solid"/>
                </a:ln>
                <a:solidFill>
                  <a:srgbClr val="FF0000"/>
                </a:solidFill>
              </a:rPr>
              <a:t>would</a:t>
            </a:r>
            <a:r>
              <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you </a:t>
            </a:r>
            <a:r>
              <a:rPr lang="en-US" altLang="zh-CN" sz="4800" u="sng" dirty="0" smtClean="0">
                <a:ln w="10541" cmpd="sng">
                  <a:solidFill>
                    <a:schemeClr val="accent1">
                      <a:shade val="88000"/>
                      <a:satMod val="110000"/>
                    </a:schemeClr>
                  </a:solidFill>
                  <a:prstDash val="solid"/>
                </a:ln>
                <a:solidFill>
                  <a:srgbClr val="FF0000"/>
                </a:solidFill>
              </a:rPr>
              <a:t>do</a:t>
            </a:r>
            <a:r>
              <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if you </a:t>
            </a:r>
            <a:r>
              <a:rPr lang="en-US" altLang="zh-CN" sz="4800" u="sng" dirty="0" smtClean="0">
                <a:ln w="10541" cmpd="sng">
                  <a:solidFill>
                    <a:schemeClr val="accent1">
                      <a:shade val="88000"/>
                      <a:satMod val="110000"/>
                    </a:schemeClr>
                  </a:solidFill>
                  <a:prstDash val="solid"/>
                </a:ln>
                <a:solidFill>
                  <a:srgbClr val="FF0000"/>
                </a:solidFill>
              </a:rPr>
              <a:t>won</a:t>
            </a:r>
            <a:r>
              <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the lottery?</a:t>
            </a:r>
            <a:endParaRPr lang="en-US" altLang="zh-CN"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zh-CN" alt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 name="Picture 6" descr="http://n1.itc.cn/img8/wb/recom/2015/11/28/144870213298140436.jpeg"/>
          <p:cNvPicPr>
            <a:picLocks noChangeAspect="1" noChangeArrowheads="1"/>
          </p:cNvPicPr>
          <p:nvPr/>
        </p:nvPicPr>
        <p:blipFill>
          <a:blip r:embed="rId3" cstate="print"/>
          <a:srcRect/>
          <a:stretch>
            <a:fillRect/>
          </a:stretch>
        </p:blipFill>
        <p:spPr bwMode="auto">
          <a:xfrm>
            <a:off x="3779912" y="3429000"/>
            <a:ext cx="3691136" cy="2471743"/>
          </a:xfrm>
          <a:prstGeom prst="rect">
            <a:avLst/>
          </a:prstGeom>
          <a:noFill/>
        </p:spPr>
      </p:pic>
      <p:pic>
        <p:nvPicPr>
          <p:cNvPr id="8" name="图片 6" descr="logo横版 png"/>
          <p:cNvPicPr>
            <a:picLocks noChangeAspect="1"/>
          </p:cNvPicPr>
          <p:nvPr>
            <p:ph idx="1"/>
          </p:nvPr>
        </p:nvPicPr>
        <p:blipFill>
          <a:blip r:embed="rId4"/>
          <a:stretch>
            <a:fillRect/>
          </a:stretch>
        </p:blipFill>
        <p:spPr>
          <a:xfrm>
            <a:off x="8415655" y="228600"/>
            <a:ext cx="494665" cy="523240"/>
          </a:xfrm>
          <a:prstGeom prst="rect">
            <a:avLst/>
          </a:prstGeom>
          <a:noFill/>
          <a:ln w="9525">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6"/>
                                        </p:tgtEl>
                                        <p:attrNameLst>
                                          <p:attrName>fillcolor</p:attrName>
                                        </p:attrNameLst>
                                      </p:cBhvr>
                                      <p:tavLst>
                                        <p:tav tm="0">
                                          <p:val>
                                            <p:clrVal>
                                              <a:schemeClr val="accent2"/>
                                            </p:clrVal>
                                          </p:val>
                                        </p:tav>
                                        <p:tav tm="50000">
                                          <p:val>
                                            <p:clrVal>
                                              <a:schemeClr val="hlink"/>
                                            </p:clrVal>
                                          </p:val>
                                        </p:tav>
                                      </p:tavLst>
                                    </p:anim>
                                    <p:set>
                                      <p:cBhvr>
                                        <p:cTn id="13" dur="500"/>
                                        <p:tgtEl>
                                          <p:spTgt spid="6"/>
                                        </p:tgtEl>
                                        <p:attrNameLst>
                                          <p:attrName>fill.type</p:attrName>
                                        </p:attrNameLst>
                                      </p:cBhvr>
                                      <p:to>
                                        <p:strVal val="solid"/>
                                      </p:to>
                                    </p:set>
                                  </p:childTnLst>
                                </p:cTn>
                              </p:par>
                            </p:childTnLst>
                          </p:cTn>
                        </p:par>
                        <p:par>
                          <p:cTn id="14" fill="hold">
                            <p:stCondLst>
                              <p:cond delay="6000"/>
                            </p:stCondLst>
                            <p:childTnLst>
                              <p:par>
                                <p:cTn id="15" presetID="49" presetClass="entr" presetSubtype="0"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childTnLst>
                          </p:cTn>
                        </p:par>
                        <p:par>
                          <p:cTn id="21" fill="hold">
                            <p:stCondLst>
                              <p:cond delay="6500"/>
                            </p:stCondLst>
                            <p:childTnLst>
                              <p:par>
                                <p:cTn id="22" presetID="4"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4155</Words>
  <Application>WPS 演示</Application>
  <PresentationFormat>全屏显示(4:3)</PresentationFormat>
  <Paragraphs>211</Paragraphs>
  <Slides>22</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Segoe UI Black</vt:lpstr>
      <vt:lpstr>Calibri</vt:lpstr>
      <vt:lpstr>微软雅黑</vt:lpstr>
      <vt:lpstr>Arial Unicode MS</vt:lpstr>
      <vt:lpstr>Verdana</vt:lpstr>
      <vt:lpstr>Times New Roman</vt:lpstr>
      <vt:lpstr>HelveticaNeue</vt:lpstr>
      <vt:lpstr>华文新魏</vt:lpstr>
      <vt:lpstr>Segoe Print</vt:lpstr>
      <vt:lpstr>Office 主题</vt:lpstr>
      <vt:lpstr>PowerPoint 演示文稿</vt:lpstr>
      <vt:lpstr>PowerPoint 演示文稿</vt:lpstr>
      <vt:lpstr>Subjunctive Mood used in “ If-clause”</vt:lpstr>
      <vt:lpstr>PowerPoint 演示文稿</vt:lpstr>
      <vt:lpstr>PowerPoint 演示文稿</vt:lpstr>
      <vt:lpstr>PowerPoint 演示文稿</vt:lpstr>
      <vt:lpstr>PowerPoint 演示文稿</vt:lpstr>
      <vt:lpstr>Subjunctive Mood used in “If-clause”</vt:lpstr>
      <vt:lpstr>PowerPoint 演示文稿</vt:lpstr>
      <vt:lpstr>PowerPoint 演示文稿</vt:lpstr>
      <vt:lpstr>PowerPoint 演示文稿</vt:lpstr>
      <vt:lpstr>PowerPoint 演示文稿</vt:lpstr>
      <vt:lpstr>PowerPoint 演示文稿</vt:lpstr>
      <vt:lpstr>PowerPoint 演示文稿</vt:lpstr>
      <vt:lpstr>Subjunctive Mood used in “If-clause”</vt:lpstr>
      <vt:lpstr>Some special situations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18</cp:revision>
  <dcterms:created xsi:type="dcterms:W3CDTF">2024-02-04T03:15:14Z</dcterms:created>
  <dcterms:modified xsi:type="dcterms:W3CDTF">2024-02-04T03:43:16Z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