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2" r:id="rId3"/>
    <p:sldId id="283" r:id="rId4"/>
    <p:sldId id="284" r:id="rId5"/>
    <p:sldId id="285" r:id="rId6"/>
    <p:sldId id="286" r:id="rId7"/>
    <p:sldId id="287" r:id="rId8"/>
    <p:sldId id="288" r:id="rId9"/>
    <p:sldId id="289" r:id="rId10"/>
    <p:sldId id="290" r:id="rId11"/>
    <p:sldId id="293" r:id="rId12"/>
    <p:sldId id="294"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CC"/>
    <a:srgbClr val="FAAC04"/>
    <a:srgbClr val="663300"/>
    <a:srgbClr val="22ACEC"/>
    <a:srgbClr val="E0ECF0"/>
    <a:srgbClr val="D1EBFF"/>
    <a:srgbClr val="D1F7FF"/>
    <a:srgbClr val="FCB302"/>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83" d="100"/>
          <a:sy n="83" d="100"/>
        </p:scale>
        <p:origin x="304" y="184"/>
      </p:cViewPr>
      <p:guideLst>
        <p:guide orient="horz" pos="20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7945227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97310207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48408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8" name="图片 7"/>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312726" y="315198"/>
            <a:ext cx="3727655" cy="1205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hyperlink" Target="http://cy.wikipedia.org/wiki/Delwedd:Wales_flag_large.png" TargetMode="External"/><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7" name="平行四边形 6">
            <a:extLst>
              <a:ext uri="{FF2B5EF4-FFF2-40B4-BE49-F238E27FC236}">
                <a16:creationId xmlns:a16="http://schemas.microsoft.com/office/drawing/2014/main" xmlns="" id="{7904DD58-BA90-458C-BF0E-0357F776529B}"/>
              </a:ext>
            </a:extLst>
          </p:cNvPr>
          <p:cNvSpPr/>
          <p:nvPr/>
        </p:nvSpPr>
        <p:spPr>
          <a:xfrm>
            <a:off x="373634" y="2148038"/>
            <a:ext cx="650546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Rectangle 18">
            <a:extLst>
              <a:ext uri="{FF2B5EF4-FFF2-40B4-BE49-F238E27FC236}">
                <a16:creationId xmlns:a16="http://schemas.microsoft.com/office/drawing/2014/main" xmlns="" id="{E08010F6-9417-41D8-A1FF-C0AD0A47ED2E}"/>
              </a:ext>
            </a:extLst>
          </p:cNvPr>
          <p:cNvSpPr>
            <a:spLocks noChangeArrowheads="1"/>
          </p:cNvSpPr>
          <p:nvPr/>
        </p:nvSpPr>
        <p:spPr bwMode="auto">
          <a:xfrm>
            <a:off x="756274" y="2417644"/>
            <a:ext cx="5796459" cy="55399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3600" dirty="0">
                <a:solidFill>
                  <a:srgbClr val="22ACEC"/>
                </a:solidFill>
                <a:latin typeface="Arial" charset="0"/>
                <a:ea typeface="Arial" charset="0"/>
                <a:cs typeface="Arial" charset="0"/>
                <a:sym typeface="Arial" panose="020B0604020202020204"/>
              </a:rPr>
              <a:t>B5U2 Puzzles in Geography</a:t>
            </a:r>
            <a:endParaRPr lang="zh-CN" altLang="en-US" sz="3600" dirty="0">
              <a:solidFill>
                <a:srgbClr val="22ACEC"/>
              </a:solidFill>
              <a:latin typeface="Arial" charset="0"/>
              <a:ea typeface="Arial" charset="0"/>
              <a:cs typeface="Arial" charset="0"/>
              <a:sym typeface="Arial" panose="020B0604020202020204"/>
            </a:endParaRPr>
          </a:p>
        </p:txBody>
      </p:sp>
      <p:sp>
        <p:nvSpPr>
          <p:cNvPr id="11" name="平行四边形 10">
            <a:extLst>
              <a:ext uri="{FF2B5EF4-FFF2-40B4-BE49-F238E27FC236}">
                <a16:creationId xmlns:a16="http://schemas.microsoft.com/office/drawing/2014/main" xmlns="" id="{043472A2-351F-41FF-B973-BB2D70D29288}"/>
              </a:ext>
            </a:extLst>
          </p:cNvPr>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3" name="Rectangle 20">
            <a:extLst>
              <a:ext uri="{FF2B5EF4-FFF2-40B4-BE49-F238E27FC236}">
                <a16:creationId xmlns:a16="http://schemas.microsoft.com/office/drawing/2014/main" xmlns="" id="{79AFF500-D384-4A00-9FB2-2E7B0832CC7C}"/>
              </a:ext>
            </a:extLst>
          </p:cNvPr>
          <p:cNvSpPr>
            <a:spLocks noChangeArrowheads="1"/>
          </p:cNvSpPr>
          <p:nvPr/>
        </p:nvSpPr>
        <p:spPr bwMode="auto">
          <a:xfrm>
            <a:off x="629192" y="3138325"/>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dirty="0">
                <a:solidFill>
                  <a:srgbClr val="22ACEC"/>
                </a:solidFill>
                <a:latin typeface="Arial" charset="0"/>
                <a:ea typeface="Arial" charset="0"/>
                <a:cs typeface="Arial" charset="0"/>
                <a:sym typeface="Arial" panose="020B0604020202020204"/>
              </a:rPr>
              <a:t>Reading</a:t>
            </a:r>
            <a:endParaRPr lang="zh-CN" altLang="en-US" sz="2800" dirty="0">
              <a:solidFill>
                <a:srgbClr val="22ACEC"/>
              </a:solidFill>
              <a:latin typeface="Arial" charset="0"/>
              <a:ea typeface="Arial" charset="0"/>
              <a:cs typeface="Arial" charset="0"/>
              <a:sym typeface="Arial" panose="020B0604020202020204"/>
            </a:endParaRPr>
          </a:p>
        </p:txBody>
      </p:sp>
      <p:cxnSp>
        <p:nvCxnSpPr>
          <p:cNvPr id="15" name="直接连接符 14">
            <a:extLst>
              <a:ext uri="{FF2B5EF4-FFF2-40B4-BE49-F238E27FC236}">
                <a16:creationId xmlns:a16="http://schemas.microsoft.com/office/drawing/2014/main" xmlns="" id="{37DA902A-884B-49E5-AA0A-C7282BF6FB6D}"/>
              </a:ext>
            </a:extLst>
          </p:cNvPr>
          <p:cNvCxnSpPr>
            <a:cxnSpLocks/>
          </p:cNvCxnSpPr>
          <p:nvPr/>
        </p:nvCxnSpPr>
        <p:spPr>
          <a:xfrm>
            <a:off x="659870" y="3111231"/>
            <a:ext cx="5867539"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xmlns="" id="{2B74BB32-9581-4814-BC61-5DB16C2FE163}"/>
              </a:ext>
            </a:extLst>
          </p:cNvPr>
          <p:cNvSpPr/>
          <p:nvPr/>
        </p:nvSpPr>
        <p:spPr>
          <a:xfrm>
            <a:off x="1312842" y="261486"/>
            <a:ext cx="318882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xmlns="" id="{901A3D57-E98B-4B4A-B1A9-B543FCBB9797}"/>
              </a:ext>
            </a:extLst>
          </p:cNvPr>
          <p:cNvSpPr>
            <a:spLocks noChangeArrowheads="1"/>
          </p:cNvSpPr>
          <p:nvPr/>
        </p:nvSpPr>
        <p:spPr bwMode="auto">
          <a:xfrm>
            <a:off x="1437148" y="395720"/>
            <a:ext cx="2968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Summary</a:t>
            </a:r>
          </a:p>
        </p:txBody>
      </p:sp>
      <p:sp>
        <p:nvSpPr>
          <p:cNvPr id="6" name="平行四边形 5">
            <a:extLst>
              <a:ext uri="{FF2B5EF4-FFF2-40B4-BE49-F238E27FC236}">
                <a16:creationId xmlns:a16="http://schemas.microsoft.com/office/drawing/2014/main" xmlns="" id="{A472DDAC-406D-4142-A8A0-1ACED506AA90}"/>
              </a:ext>
            </a:extLst>
          </p:cNvPr>
          <p:cNvSpPr/>
          <p:nvPr/>
        </p:nvSpPr>
        <p:spPr>
          <a:xfrm>
            <a:off x="4376467"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xmlns="" id="{5C75984A-EFDA-466E-893A-4D5F13D7C905}"/>
              </a:ext>
            </a:extLst>
          </p:cNvPr>
          <p:cNvPicPr>
            <a:picLocks noChangeAspect="1"/>
          </p:cNvPicPr>
          <p:nvPr/>
        </p:nvPicPr>
        <p:blipFill>
          <a:blip r:embed="rId2"/>
          <a:stretch>
            <a:fillRect/>
          </a:stretch>
        </p:blipFill>
        <p:spPr>
          <a:xfrm>
            <a:off x="445266" y="313984"/>
            <a:ext cx="756285" cy="594360"/>
          </a:xfrm>
          <a:prstGeom prst="rect">
            <a:avLst/>
          </a:prstGeom>
        </p:spPr>
      </p:pic>
      <p:sp>
        <p:nvSpPr>
          <p:cNvPr id="8" name="矩形 7">
            <a:extLst>
              <a:ext uri="{FF2B5EF4-FFF2-40B4-BE49-F238E27FC236}">
                <a16:creationId xmlns:a16="http://schemas.microsoft.com/office/drawing/2014/main" xmlns="" id="{A4C2B7E9-2904-4BD2-916F-E596D73811A8}"/>
              </a:ext>
            </a:extLst>
          </p:cNvPr>
          <p:cNvSpPr/>
          <p:nvPr/>
        </p:nvSpPr>
        <p:spPr>
          <a:xfrm>
            <a:off x="445266" y="1398995"/>
            <a:ext cx="10766685" cy="4770537"/>
          </a:xfrm>
          <a:prstGeom prst="rect">
            <a:avLst/>
          </a:prstGeom>
        </p:spPr>
        <p:txBody>
          <a:bodyPr wrap="square">
            <a:spAutoFit/>
          </a:bodyPr>
          <a:lstStyle/>
          <a:p>
            <a:r>
              <a:rPr lang="en-US" altLang="zh-CN" sz="3200" b="1" spc="-100" dirty="0">
                <a:latin typeface="Cambria" panose="02040503050406030204" pitchFamily="18" charset="0"/>
              </a:rPr>
              <a:t>1. What </a:t>
            </a:r>
            <a:r>
              <a:rPr lang="en-US" altLang="zh-CN" sz="3200" b="1" i="1" spc="-100" dirty="0">
                <a:latin typeface="Cambria" panose="02040503050406030204" pitchFamily="18" charset="0"/>
              </a:rPr>
              <a:t>puzzles in geography </a:t>
            </a:r>
            <a:r>
              <a:rPr lang="en-US" altLang="zh-CN" sz="3200" b="1" spc="-100" dirty="0">
                <a:latin typeface="Cambria" panose="02040503050406030204" pitchFamily="18" charset="0"/>
              </a:rPr>
              <a:t>are settled?</a:t>
            </a:r>
          </a:p>
          <a:p>
            <a:r>
              <a:rPr lang="en-US" altLang="zh-CN" sz="3200" spc="-100" dirty="0">
                <a:solidFill>
                  <a:srgbClr val="CC6600"/>
                </a:solidFill>
                <a:latin typeface="Cambria" panose="02040503050406030204" pitchFamily="18" charset="0"/>
              </a:rPr>
              <a:t>     The formation of the UK</a:t>
            </a:r>
          </a:p>
          <a:p>
            <a:r>
              <a:rPr lang="en-US" altLang="zh-CN" sz="3200" spc="-100" dirty="0">
                <a:solidFill>
                  <a:srgbClr val="CC6600"/>
                </a:solidFill>
                <a:latin typeface="Cambria" panose="02040503050406030204" pitchFamily="18" charset="0"/>
              </a:rPr>
              <a:t>     The relationship among the four countries</a:t>
            </a:r>
          </a:p>
          <a:p>
            <a:r>
              <a:rPr lang="en-US" altLang="zh-CN" sz="3200" spc="-100" dirty="0">
                <a:solidFill>
                  <a:srgbClr val="CC6600"/>
                </a:solidFill>
                <a:latin typeface="Cambria" panose="02040503050406030204" pitchFamily="18" charset="0"/>
              </a:rPr>
              <a:t>     The division of England(three zones)</a:t>
            </a:r>
          </a:p>
          <a:p>
            <a:r>
              <a:rPr lang="en-US" altLang="zh-CN" sz="3200" spc="-100" dirty="0">
                <a:solidFill>
                  <a:srgbClr val="CC6600"/>
                </a:solidFill>
                <a:latin typeface="Cambria" panose="02040503050406030204" pitchFamily="18" charset="0"/>
              </a:rPr>
              <a:t>     London(the greatest historical treasure)</a:t>
            </a:r>
            <a:r>
              <a:rPr lang="en-US" altLang="zh-CN" sz="3200" b="1" spc="-100" dirty="0">
                <a:latin typeface="Cambria" panose="02040503050406030204" pitchFamily="18" charset="0"/>
              </a:rPr>
              <a:t> </a:t>
            </a:r>
            <a:r>
              <a:rPr lang="en-US" altLang="zh-CN" sz="3200" spc="-100" dirty="0">
                <a:solidFill>
                  <a:srgbClr val="CC6600"/>
                </a:solidFill>
                <a:latin typeface="Cambria" panose="02040503050406030204" pitchFamily="18" charset="0"/>
              </a:rPr>
              <a:t>and the invaders</a:t>
            </a:r>
            <a:endParaRPr lang="en-US" altLang="zh-CN" sz="3200" b="1" spc="-100" dirty="0">
              <a:latin typeface="Cambria" panose="02040503050406030204" pitchFamily="18" charset="0"/>
            </a:endParaRPr>
          </a:p>
          <a:p>
            <a:endParaRPr lang="en-US" altLang="zh-CN" sz="2000" b="1" spc="-100" dirty="0">
              <a:latin typeface="Cambria" panose="02040503050406030204" pitchFamily="18" charset="0"/>
            </a:endParaRPr>
          </a:p>
          <a:p>
            <a:r>
              <a:rPr lang="en-US" altLang="zh-CN" sz="3200" b="1" spc="-100" dirty="0">
                <a:latin typeface="Cambria" panose="02040503050406030204" pitchFamily="18" charset="0"/>
              </a:rPr>
              <a:t>2. How are </a:t>
            </a:r>
            <a:r>
              <a:rPr lang="en-US" altLang="zh-CN" sz="3200" b="1" i="1" spc="-100" dirty="0">
                <a:latin typeface="Cambria" panose="02040503050406030204" pitchFamily="18" charset="0"/>
              </a:rPr>
              <a:t>they</a:t>
            </a:r>
            <a:r>
              <a:rPr lang="en-US" altLang="zh-CN" sz="3200" b="1" spc="-100" dirty="0">
                <a:latin typeface="Cambria" panose="02040503050406030204" pitchFamily="18" charset="0"/>
              </a:rPr>
              <a:t> settled in the passage?</a:t>
            </a:r>
          </a:p>
          <a:p>
            <a:r>
              <a:rPr lang="en-US" altLang="zh-CN" sz="3200" b="1" spc="-100" dirty="0">
                <a:latin typeface="Cambria" panose="02040503050406030204" pitchFamily="18" charset="0"/>
              </a:rPr>
              <a:t>     </a:t>
            </a:r>
            <a:r>
              <a:rPr lang="en-US" altLang="zh-CN" sz="3200" spc="-100" dirty="0">
                <a:solidFill>
                  <a:srgbClr val="CC6600"/>
                </a:solidFill>
                <a:latin typeface="Cambria" panose="02040503050406030204" pitchFamily="18" charset="0"/>
              </a:rPr>
              <a:t>By displaying facts in the third person view.      </a:t>
            </a:r>
          </a:p>
          <a:p>
            <a:endParaRPr lang="en-US" altLang="zh-CN" sz="2000" spc="-100" dirty="0">
              <a:solidFill>
                <a:srgbClr val="CC6600"/>
              </a:solidFill>
              <a:latin typeface="Cambria" panose="02040503050406030204" pitchFamily="18" charset="0"/>
            </a:endParaRPr>
          </a:p>
          <a:p>
            <a:r>
              <a:rPr lang="en-US" altLang="zh-CN" sz="3200" b="1" spc="-100" dirty="0">
                <a:latin typeface="Cambria" panose="02040503050406030204" pitchFamily="18" charset="0"/>
              </a:rPr>
              <a:t>3. What is the author’s attitude towards the UK?</a:t>
            </a:r>
          </a:p>
        </p:txBody>
      </p:sp>
    </p:spTree>
    <p:extLst>
      <p:ext uri="{BB962C8B-B14F-4D97-AF65-F5344CB8AC3E}">
        <p14:creationId xmlns:p14="http://schemas.microsoft.com/office/powerpoint/2010/main" val="171868848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fade">
                                      <p:cBhvr>
                                        <p:cTn id="2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xmlns="" id="{C0DF73E8-33BC-42F6-B943-2E90139705D2}"/>
              </a:ext>
            </a:extLst>
          </p:cNvPr>
          <p:cNvSpPr txBox="1">
            <a:spLocks noChangeArrowheads="1"/>
          </p:cNvSpPr>
          <p:nvPr/>
        </p:nvSpPr>
        <p:spPr bwMode="auto">
          <a:xfrm>
            <a:off x="397635" y="975749"/>
            <a:ext cx="113967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just" eaLnBrk="1" hangingPunct="1">
              <a:spcBef>
                <a:spcPct val="0"/>
              </a:spcBef>
              <a:buFontTx/>
              <a:buNone/>
            </a:pPr>
            <a:r>
              <a:rPr lang="en-US" altLang="zh-CN" sz="2400" dirty="0">
                <a:solidFill>
                  <a:srgbClr val="0070C0"/>
                </a:solidFill>
                <a:latin typeface="Cambria" panose="02040503050406030204" pitchFamily="18" charset="0"/>
                <a:ea typeface="华文新魏" pitchFamily="2" charset="-122"/>
              </a:rPr>
              <a:t>Suppose you are a tour guide and you are delivering a speech advertising a tour named </a:t>
            </a:r>
            <a:r>
              <a:rPr lang="en-US" altLang="zh-CN" sz="2400" i="1" dirty="0">
                <a:solidFill>
                  <a:srgbClr val="0070C0"/>
                </a:solidFill>
                <a:latin typeface="Cambria" panose="02040503050406030204" pitchFamily="18" charset="0"/>
                <a:ea typeface="华文新魏" pitchFamily="2" charset="-122"/>
              </a:rPr>
              <a:t>Finding Answers to the Geographical Puzzles of the UK</a:t>
            </a:r>
            <a:r>
              <a:rPr lang="en-US" altLang="zh-CN" sz="2400" dirty="0">
                <a:solidFill>
                  <a:srgbClr val="0070C0"/>
                </a:solidFill>
                <a:latin typeface="Cambria" panose="02040503050406030204" pitchFamily="18" charset="0"/>
                <a:ea typeface="华文新魏" pitchFamily="2" charset="-122"/>
              </a:rPr>
              <a:t>. You are expected to include the following points in your speech.</a:t>
            </a:r>
          </a:p>
        </p:txBody>
      </p:sp>
      <p:sp>
        <p:nvSpPr>
          <p:cNvPr id="5" name="Text Box 10">
            <a:extLst>
              <a:ext uri="{FF2B5EF4-FFF2-40B4-BE49-F238E27FC236}">
                <a16:creationId xmlns:a16="http://schemas.microsoft.com/office/drawing/2014/main" xmlns="" id="{81C1846C-EE8C-4103-B969-D1989CAD7545}"/>
              </a:ext>
            </a:extLst>
          </p:cNvPr>
          <p:cNvSpPr txBox="1">
            <a:spLocks noChangeArrowheads="1"/>
          </p:cNvSpPr>
          <p:nvPr/>
        </p:nvSpPr>
        <p:spPr bwMode="auto">
          <a:xfrm>
            <a:off x="457647" y="2176078"/>
            <a:ext cx="6096001" cy="1323439"/>
          </a:xfrm>
          <a:prstGeom prst="rect">
            <a:avLst/>
          </a:prstGeom>
          <a:noFill/>
          <a:ln>
            <a:noFill/>
          </a:ln>
          <a:effectLst/>
          <a:extLst/>
        </p:spPr>
        <p:txBody>
          <a:bodyPr wrap="square">
            <a:spAutoFit/>
          </a:bodyPr>
          <a:lstStyle>
            <a:lvl1pPr marL="342900" indent="-342900">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257300" indent="-342900">
              <a:defRPr>
                <a:solidFill>
                  <a:schemeClr val="tx1"/>
                </a:solidFill>
                <a:latin typeface="Arial" charset="0"/>
                <a:ea typeface="宋体" pitchFamily="2" charset="-122"/>
              </a:defRPr>
            </a:lvl3pPr>
            <a:lvl4pPr marL="1714500" indent="-342900">
              <a:defRPr>
                <a:solidFill>
                  <a:schemeClr val="tx1"/>
                </a:solidFill>
                <a:latin typeface="Arial" charset="0"/>
                <a:ea typeface="宋体" pitchFamily="2" charset="-122"/>
              </a:defRPr>
            </a:lvl4pPr>
            <a:lvl5pPr marL="2171700" indent="-342900">
              <a:defRPr>
                <a:solidFill>
                  <a:schemeClr val="tx1"/>
                </a:solidFill>
                <a:latin typeface="Arial" charset="0"/>
                <a:ea typeface="宋体" pitchFamily="2" charset="-122"/>
              </a:defRPr>
            </a:lvl5pPr>
            <a:lvl6pPr marL="2628900" indent="-342900" fontAlgn="base">
              <a:spcBef>
                <a:spcPct val="0"/>
              </a:spcBef>
              <a:spcAft>
                <a:spcPct val="0"/>
              </a:spcAft>
              <a:defRPr>
                <a:solidFill>
                  <a:schemeClr val="tx1"/>
                </a:solidFill>
                <a:latin typeface="Arial" charset="0"/>
                <a:ea typeface="宋体" pitchFamily="2" charset="-122"/>
              </a:defRPr>
            </a:lvl6pPr>
            <a:lvl7pPr marL="3086100" indent="-342900" fontAlgn="base">
              <a:spcBef>
                <a:spcPct val="0"/>
              </a:spcBef>
              <a:spcAft>
                <a:spcPct val="0"/>
              </a:spcAft>
              <a:defRPr>
                <a:solidFill>
                  <a:schemeClr val="tx1"/>
                </a:solidFill>
                <a:latin typeface="Arial" charset="0"/>
                <a:ea typeface="宋体" pitchFamily="2" charset="-122"/>
              </a:defRPr>
            </a:lvl7pPr>
            <a:lvl8pPr marL="3543300" indent="-342900" fontAlgn="base">
              <a:spcBef>
                <a:spcPct val="0"/>
              </a:spcBef>
              <a:spcAft>
                <a:spcPct val="0"/>
              </a:spcAft>
              <a:defRPr>
                <a:solidFill>
                  <a:schemeClr val="tx1"/>
                </a:solidFill>
                <a:latin typeface="Arial" charset="0"/>
                <a:ea typeface="宋体" pitchFamily="2" charset="-122"/>
              </a:defRPr>
            </a:lvl8pPr>
            <a:lvl9pPr marL="4000500" indent="-342900" fontAlgn="base">
              <a:spcBef>
                <a:spcPct val="0"/>
              </a:spcBef>
              <a:spcAft>
                <a:spcPct val="0"/>
              </a:spcAft>
              <a:defRPr>
                <a:solidFill>
                  <a:schemeClr val="tx1"/>
                </a:solidFill>
                <a:latin typeface="Arial" charset="0"/>
                <a:ea typeface="宋体" pitchFamily="2" charset="-122"/>
              </a:defRPr>
            </a:lvl9pPr>
          </a:lstStyle>
          <a:p>
            <a:pPr>
              <a:lnSpc>
                <a:spcPts val="2400"/>
              </a:lnSpc>
              <a:buFontTx/>
              <a:buChar char="•"/>
              <a:defRPr/>
            </a:pPr>
            <a:r>
              <a:rPr lang="en-US" altLang="zh-CN" sz="2400" dirty="0">
                <a:solidFill>
                  <a:srgbClr val="CC6600"/>
                </a:solidFill>
                <a:latin typeface="Cambria" panose="02040503050406030204" pitchFamily="18" charset="0"/>
              </a:rPr>
              <a:t>The formation of the UK</a:t>
            </a:r>
          </a:p>
          <a:p>
            <a:pPr>
              <a:lnSpc>
                <a:spcPts val="2400"/>
              </a:lnSpc>
              <a:buFontTx/>
              <a:buChar char="•"/>
              <a:defRPr/>
            </a:pPr>
            <a:r>
              <a:rPr lang="en-US" altLang="zh-CN" sz="2400" dirty="0">
                <a:solidFill>
                  <a:srgbClr val="CC6600"/>
                </a:solidFill>
                <a:latin typeface="Cambria" panose="02040503050406030204" pitchFamily="18" charset="0"/>
              </a:rPr>
              <a:t>The relationship among the four countries</a:t>
            </a:r>
          </a:p>
          <a:p>
            <a:pPr>
              <a:lnSpc>
                <a:spcPts val="2400"/>
              </a:lnSpc>
              <a:buFontTx/>
              <a:buChar char="•"/>
              <a:defRPr/>
            </a:pPr>
            <a:r>
              <a:rPr lang="en-US" altLang="zh-CN" sz="2400" dirty="0">
                <a:solidFill>
                  <a:srgbClr val="CC6600"/>
                </a:solidFill>
                <a:latin typeface="Cambria" panose="02040503050406030204" pitchFamily="18" charset="0"/>
              </a:rPr>
              <a:t>The division of England(three zones)</a:t>
            </a:r>
          </a:p>
          <a:p>
            <a:pPr>
              <a:lnSpc>
                <a:spcPts val="2400"/>
              </a:lnSpc>
              <a:buFontTx/>
              <a:buChar char="•"/>
              <a:defRPr/>
            </a:pPr>
            <a:r>
              <a:rPr lang="en-US" altLang="zh-CN" sz="2400" dirty="0">
                <a:solidFill>
                  <a:srgbClr val="CC6600"/>
                </a:solidFill>
                <a:latin typeface="Cambria" panose="02040503050406030204" pitchFamily="18" charset="0"/>
              </a:rPr>
              <a:t>London and the invaders</a:t>
            </a:r>
          </a:p>
        </p:txBody>
      </p:sp>
      <p:sp>
        <p:nvSpPr>
          <p:cNvPr id="7" name="Text Box 13">
            <a:extLst>
              <a:ext uri="{FF2B5EF4-FFF2-40B4-BE49-F238E27FC236}">
                <a16:creationId xmlns:a16="http://schemas.microsoft.com/office/drawing/2014/main" xmlns="" id="{9A27D954-D6F5-47DE-86B7-12E27F744B7F}"/>
              </a:ext>
            </a:extLst>
          </p:cNvPr>
          <p:cNvSpPr txBox="1">
            <a:spLocks noChangeArrowheads="1"/>
          </p:cNvSpPr>
          <p:nvPr/>
        </p:nvSpPr>
        <p:spPr bwMode="auto">
          <a:xfrm>
            <a:off x="610373" y="3658428"/>
            <a:ext cx="5272592" cy="2908489"/>
          </a:xfrm>
          <a:prstGeom prst="rect">
            <a:avLst/>
          </a:prstGeom>
          <a:noFill/>
          <a:ln w="28575">
            <a:solidFill>
              <a:schemeClr val="tx1"/>
            </a:solidFill>
            <a:miter lim="800000"/>
            <a:headEnd/>
            <a:tailEnd/>
          </a:ln>
          <a:effectLst/>
          <a:extLst/>
        </p:spPr>
        <p:txBody>
          <a:bodyPr wrap="square">
            <a:spAutoFit/>
          </a:bodyPr>
          <a:lstStyle>
            <a:lvl1pPr marL="342900" indent="-342900">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257300" indent="-342900">
              <a:defRPr>
                <a:solidFill>
                  <a:schemeClr val="tx1"/>
                </a:solidFill>
                <a:latin typeface="Arial" charset="0"/>
                <a:ea typeface="宋体" pitchFamily="2" charset="-122"/>
              </a:defRPr>
            </a:lvl3pPr>
            <a:lvl4pPr marL="1714500" indent="-342900">
              <a:defRPr>
                <a:solidFill>
                  <a:schemeClr val="tx1"/>
                </a:solidFill>
                <a:latin typeface="Arial" charset="0"/>
                <a:ea typeface="宋体" pitchFamily="2" charset="-122"/>
              </a:defRPr>
            </a:lvl4pPr>
            <a:lvl5pPr marL="2171700" indent="-342900">
              <a:defRPr>
                <a:solidFill>
                  <a:schemeClr val="tx1"/>
                </a:solidFill>
                <a:latin typeface="Arial" charset="0"/>
                <a:ea typeface="宋体" pitchFamily="2" charset="-122"/>
              </a:defRPr>
            </a:lvl5pPr>
            <a:lvl6pPr marL="2628900" indent="-342900" fontAlgn="base">
              <a:spcBef>
                <a:spcPct val="0"/>
              </a:spcBef>
              <a:spcAft>
                <a:spcPct val="0"/>
              </a:spcAft>
              <a:defRPr>
                <a:solidFill>
                  <a:schemeClr val="tx1"/>
                </a:solidFill>
                <a:latin typeface="Arial" charset="0"/>
                <a:ea typeface="宋体" pitchFamily="2" charset="-122"/>
              </a:defRPr>
            </a:lvl6pPr>
            <a:lvl7pPr marL="3086100" indent="-342900" fontAlgn="base">
              <a:spcBef>
                <a:spcPct val="0"/>
              </a:spcBef>
              <a:spcAft>
                <a:spcPct val="0"/>
              </a:spcAft>
              <a:defRPr>
                <a:solidFill>
                  <a:schemeClr val="tx1"/>
                </a:solidFill>
                <a:latin typeface="Arial" charset="0"/>
                <a:ea typeface="宋体" pitchFamily="2" charset="-122"/>
              </a:defRPr>
            </a:lvl7pPr>
            <a:lvl8pPr marL="3543300" indent="-342900" fontAlgn="base">
              <a:spcBef>
                <a:spcPct val="0"/>
              </a:spcBef>
              <a:spcAft>
                <a:spcPct val="0"/>
              </a:spcAft>
              <a:defRPr>
                <a:solidFill>
                  <a:schemeClr val="tx1"/>
                </a:solidFill>
                <a:latin typeface="Arial" charset="0"/>
                <a:ea typeface="宋体" pitchFamily="2" charset="-122"/>
              </a:defRPr>
            </a:lvl8pPr>
            <a:lvl9pPr marL="4000500" indent="-342900" fontAlgn="base">
              <a:spcBef>
                <a:spcPct val="0"/>
              </a:spcBef>
              <a:spcAft>
                <a:spcPct val="0"/>
              </a:spcAft>
              <a:defRPr>
                <a:solidFill>
                  <a:schemeClr val="tx1"/>
                </a:solidFill>
                <a:latin typeface="Arial" charset="0"/>
                <a:ea typeface="宋体" pitchFamily="2" charset="-122"/>
              </a:defRPr>
            </a:lvl9pPr>
          </a:lstStyle>
          <a:p>
            <a:pPr marL="0" indent="0" algn="just">
              <a:spcBef>
                <a:spcPct val="0"/>
              </a:spcBef>
              <a:spcAft>
                <a:spcPts val="600"/>
              </a:spcAft>
              <a:defRPr/>
            </a:pPr>
            <a:r>
              <a:rPr lang="en-US" altLang="zh-CN" sz="2400" dirty="0">
                <a:solidFill>
                  <a:srgbClr val="0070C0"/>
                </a:solidFill>
                <a:latin typeface="Cambria" panose="02040503050406030204" pitchFamily="18" charset="0"/>
                <a:ea typeface="华文新魏" pitchFamily="2" charset="-122"/>
              </a:rPr>
              <a:t>You may start and end your speech like this:</a:t>
            </a:r>
          </a:p>
          <a:p>
            <a:pPr marL="0" indent="457200">
              <a:spcAft>
                <a:spcPts val="600"/>
              </a:spcAft>
              <a:defRPr/>
            </a:pPr>
            <a:r>
              <a:rPr lang="en-US" altLang="zh-CN" sz="2400" dirty="0">
                <a:solidFill>
                  <a:srgbClr val="C00000"/>
                </a:solidFill>
                <a:latin typeface="Cambria" panose="02040503050406030204" pitchFamily="18" charset="0"/>
              </a:rPr>
              <a:t>In general</a:t>
            </a:r>
            <a:r>
              <a:rPr lang="en-US" altLang="zh-CN" sz="2400" dirty="0">
                <a:latin typeface="Cambria" panose="02040503050406030204" pitchFamily="18" charset="0"/>
              </a:rPr>
              <a:t>, the UK, has a … (long/complicated, etc.) history.</a:t>
            </a:r>
          </a:p>
          <a:p>
            <a:pPr marL="0" indent="457200">
              <a:spcAft>
                <a:spcPts val="600"/>
              </a:spcAft>
              <a:defRPr/>
            </a:pPr>
            <a:r>
              <a:rPr lang="en-US" altLang="zh-CN" sz="2400" dirty="0">
                <a:latin typeface="Cambria" panose="02040503050406030204" pitchFamily="18" charset="0"/>
              </a:rPr>
              <a:t>…</a:t>
            </a:r>
          </a:p>
          <a:p>
            <a:pPr marL="0" indent="457200">
              <a:spcAft>
                <a:spcPts val="600"/>
              </a:spcAft>
              <a:defRPr/>
            </a:pPr>
            <a:r>
              <a:rPr lang="en-US" altLang="zh-CN" sz="2400" dirty="0">
                <a:solidFill>
                  <a:srgbClr val="C00000"/>
                </a:solidFill>
                <a:latin typeface="Cambria" panose="02040503050406030204" pitchFamily="18" charset="0"/>
              </a:rPr>
              <a:t>In a word</a:t>
            </a:r>
            <a:r>
              <a:rPr lang="en-US" altLang="zh-CN" sz="2400" dirty="0">
                <a:latin typeface="Cambria" panose="02040503050406030204" pitchFamily="18" charset="0"/>
              </a:rPr>
              <a:t>, you’ll find it worthwhile and enjoyable if you travel in the UK. </a:t>
            </a:r>
          </a:p>
        </p:txBody>
      </p:sp>
      <p:sp>
        <p:nvSpPr>
          <p:cNvPr id="8" name="平行四边形 7">
            <a:extLst>
              <a:ext uri="{FF2B5EF4-FFF2-40B4-BE49-F238E27FC236}">
                <a16:creationId xmlns:a16="http://schemas.microsoft.com/office/drawing/2014/main" xmlns="" id="{ACB884C8-D053-4063-9168-77716E52E633}"/>
              </a:ext>
            </a:extLst>
          </p:cNvPr>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9" name="Rectangle 18">
            <a:extLst>
              <a:ext uri="{FF2B5EF4-FFF2-40B4-BE49-F238E27FC236}">
                <a16:creationId xmlns:a16="http://schemas.microsoft.com/office/drawing/2014/main" xmlns="" id="{9A3282DC-E67E-46C9-AB8E-F1DDD11E2D5D}"/>
              </a:ext>
            </a:extLst>
          </p:cNvPr>
          <p:cNvSpPr>
            <a:spLocks noChangeArrowheads="1"/>
          </p:cNvSpPr>
          <p:nvPr/>
        </p:nvSpPr>
        <p:spPr bwMode="auto">
          <a:xfrm>
            <a:off x="1626538" y="377909"/>
            <a:ext cx="20149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Group work</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10" name="平行四边形 9">
            <a:extLst>
              <a:ext uri="{FF2B5EF4-FFF2-40B4-BE49-F238E27FC236}">
                <a16:creationId xmlns:a16="http://schemas.microsoft.com/office/drawing/2014/main" xmlns="" id="{F4709A1F-A2E3-4A73-B37F-E913AA61545C}"/>
              </a:ext>
            </a:extLst>
          </p:cNvPr>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1" name="图片 10">
            <a:extLst>
              <a:ext uri="{FF2B5EF4-FFF2-40B4-BE49-F238E27FC236}">
                <a16:creationId xmlns:a16="http://schemas.microsoft.com/office/drawing/2014/main" xmlns="" id="{66E14605-9B6A-4E81-8914-AAD506103F0F}"/>
              </a:ext>
            </a:extLst>
          </p:cNvPr>
          <p:cNvPicPr>
            <a:picLocks noChangeAspect="1"/>
          </p:cNvPicPr>
          <p:nvPr/>
        </p:nvPicPr>
        <p:blipFill>
          <a:blip r:embed="rId2"/>
          <a:stretch>
            <a:fillRect/>
          </a:stretch>
        </p:blipFill>
        <p:spPr>
          <a:xfrm>
            <a:off x="445266" y="313984"/>
            <a:ext cx="756285" cy="594360"/>
          </a:xfrm>
          <a:prstGeom prst="rect">
            <a:avLst/>
          </a:prstGeom>
        </p:spPr>
      </p:pic>
      <p:sp>
        <p:nvSpPr>
          <p:cNvPr id="2" name="矩形 1">
            <a:extLst>
              <a:ext uri="{FF2B5EF4-FFF2-40B4-BE49-F238E27FC236}">
                <a16:creationId xmlns:a16="http://schemas.microsoft.com/office/drawing/2014/main" xmlns="" id="{F5708D08-B2B5-488A-B9C1-CFE7F814ACD7}"/>
              </a:ext>
            </a:extLst>
          </p:cNvPr>
          <p:cNvSpPr/>
          <p:nvPr/>
        </p:nvSpPr>
        <p:spPr>
          <a:xfrm>
            <a:off x="6461761" y="1981046"/>
            <a:ext cx="5272592" cy="4585871"/>
          </a:xfrm>
          <a:prstGeom prst="rect">
            <a:avLst/>
          </a:prstGeom>
          <a:noFill/>
          <a:ln w="28575">
            <a:solidFill>
              <a:schemeClr val="tx1"/>
            </a:solidFill>
            <a:miter lim="800000"/>
            <a:headEnd/>
            <a:tailEnd/>
          </a:ln>
          <a:effectLst/>
        </p:spPr>
        <p:txBody>
          <a:bodyPr wrap="square">
            <a:spAutoFit/>
          </a:bodyPr>
          <a:lstStyle/>
          <a:p>
            <a:pPr algn="just">
              <a:spcBef>
                <a:spcPct val="0"/>
              </a:spcBef>
              <a:spcAft>
                <a:spcPts val="600"/>
              </a:spcAft>
              <a:defRPr/>
            </a:pPr>
            <a:r>
              <a:rPr lang="en-US" altLang="zh-CN" sz="2000" dirty="0">
                <a:solidFill>
                  <a:srgbClr val="0070C0"/>
                </a:solidFill>
                <a:latin typeface="Cambria" panose="02040503050406030204" pitchFamily="18" charset="0"/>
                <a:ea typeface="华文新魏" pitchFamily="2" charset="-122"/>
              </a:rPr>
              <a:t>The following expressions may also help you:</a:t>
            </a:r>
          </a:p>
          <a:p>
            <a:pPr>
              <a:spcAft>
                <a:spcPts val="600"/>
              </a:spcAft>
            </a:pPr>
            <a:r>
              <a:rPr lang="en-US" altLang="zh-CN" sz="2200" dirty="0">
                <a:solidFill>
                  <a:srgbClr val="C00000"/>
                </a:solidFill>
                <a:latin typeface="Cambria" panose="02040503050406030204" pitchFamily="18" charset="0"/>
                <a:ea typeface="宋体" pitchFamily="2" charset="-122"/>
              </a:rPr>
              <a:t>First</a:t>
            </a:r>
            <a:r>
              <a:rPr lang="en-US" altLang="zh-CN" sz="2200" dirty="0">
                <a:latin typeface="Cambria" panose="02040503050406030204" pitchFamily="18" charset="0"/>
                <a:ea typeface="宋体" pitchFamily="2" charset="-122"/>
              </a:rPr>
              <a:t>…be linked to; </a:t>
            </a:r>
          </a:p>
          <a:p>
            <a:pPr>
              <a:spcAft>
                <a:spcPts val="600"/>
              </a:spcAft>
            </a:pPr>
            <a:r>
              <a:rPr lang="en-US" altLang="zh-CN" sz="2200" dirty="0">
                <a:solidFill>
                  <a:srgbClr val="C00000"/>
                </a:solidFill>
                <a:latin typeface="Cambria" panose="02040503050406030204" pitchFamily="18" charset="0"/>
                <a:ea typeface="宋体" pitchFamily="2" charset="-122"/>
              </a:rPr>
              <a:t>Next</a:t>
            </a:r>
            <a:r>
              <a:rPr lang="en-US" altLang="zh-CN" sz="2200" dirty="0">
                <a:latin typeface="Cambria" panose="02040503050406030204" pitchFamily="18" charset="0"/>
                <a:ea typeface="宋体" pitchFamily="2" charset="-122"/>
              </a:rPr>
              <a:t>…be joined to; be accomplished without… </a:t>
            </a:r>
            <a:r>
              <a:rPr lang="en-US" altLang="zh-CN" sz="2200" dirty="0">
                <a:solidFill>
                  <a:srgbClr val="C00000"/>
                </a:solidFill>
                <a:latin typeface="Cambria" panose="02040503050406030204" pitchFamily="18" charset="0"/>
                <a:ea typeface="宋体" pitchFamily="2" charset="-122"/>
              </a:rPr>
              <a:t>when</a:t>
            </a:r>
            <a:r>
              <a:rPr lang="en-US" altLang="zh-CN" sz="2200" dirty="0">
                <a:latin typeface="Cambria" panose="02040503050406030204" pitchFamily="18" charset="0"/>
                <a:ea typeface="宋体" pitchFamily="2" charset="-122"/>
              </a:rPr>
              <a:t>…; </a:t>
            </a:r>
          </a:p>
          <a:p>
            <a:pPr>
              <a:spcAft>
                <a:spcPts val="600"/>
              </a:spcAft>
            </a:pPr>
            <a:r>
              <a:rPr lang="en-US" altLang="zh-CN" sz="2200" dirty="0">
                <a:latin typeface="Cambria" panose="02040503050406030204" pitchFamily="18" charset="0"/>
                <a:ea typeface="宋体" pitchFamily="2" charset="-122"/>
              </a:rPr>
              <a:t>…tried…to form…</a:t>
            </a:r>
            <a:r>
              <a:rPr lang="en-US" altLang="zh-CN" sz="2200" dirty="0">
                <a:solidFill>
                  <a:srgbClr val="C00000"/>
                </a:solidFill>
                <a:latin typeface="Cambria" panose="02040503050406030204" pitchFamily="18" charset="0"/>
                <a:ea typeface="宋体" pitchFamily="2" charset="-122"/>
              </a:rPr>
              <a:t>by</a:t>
            </a:r>
            <a:r>
              <a:rPr lang="en-US" altLang="zh-CN" sz="2200" dirty="0">
                <a:latin typeface="Cambria" panose="02040503050406030204" pitchFamily="18" charset="0"/>
                <a:ea typeface="宋体" pitchFamily="2" charset="-122"/>
              </a:rPr>
              <a:t>… peaceful… </a:t>
            </a:r>
            <a:r>
              <a:rPr lang="en-US" altLang="zh-CN" sz="2200" dirty="0">
                <a:solidFill>
                  <a:srgbClr val="C00000"/>
                </a:solidFill>
                <a:latin typeface="Cambria" panose="02040503050406030204" pitchFamily="18" charset="0"/>
                <a:ea typeface="宋体" pitchFamily="2" charset="-122"/>
              </a:rPr>
              <a:t>However</a:t>
            </a:r>
            <a:r>
              <a:rPr lang="en-US" altLang="zh-CN" sz="2200" dirty="0">
                <a:latin typeface="Cambria" panose="02040503050406030204" pitchFamily="18" charset="0"/>
                <a:ea typeface="宋体" pitchFamily="2" charset="-122"/>
              </a:rPr>
              <a:t>,…be unwilling </a:t>
            </a:r>
            <a:r>
              <a:rPr lang="en-US" altLang="zh-CN" sz="2200" dirty="0">
                <a:solidFill>
                  <a:srgbClr val="C00000"/>
                </a:solidFill>
                <a:latin typeface="Cambria" panose="02040503050406030204" pitchFamily="18" charset="0"/>
                <a:ea typeface="宋体" pitchFamily="2" charset="-122"/>
              </a:rPr>
              <a:t>and</a:t>
            </a:r>
            <a:r>
              <a:rPr lang="en-US" altLang="zh-CN" sz="2200" dirty="0">
                <a:latin typeface="Cambria" panose="02040503050406030204" pitchFamily="18" charset="0"/>
                <a:ea typeface="宋体" pitchFamily="2" charset="-122"/>
              </a:rPr>
              <a:t>… </a:t>
            </a:r>
            <a:r>
              <a:rPr lang="en-US" altLang="zh-CN" sz="2200" dirty="0">
                <a:solidFill>
                  <a:srgbClr val="C00000"/>
                </a:solidFill>
                <a:latin typeface="Cambria" panose="02040503050406030204" pitchFamily="18" charset="0"/>
                <a:ea typeface="宋体" pitchFamily="2" charset="-122"/>
              </a:rPr>
              <a:t>So</a:t>
            </a:r>
            <a:r>
              <a:rPr lang="en-US" altLang="zh-CN" sz="2200" dirty="0">
                <a:latin typeface="Cambria" panose="02040503050406030204" pitchFamily="18" charset="0"/>
                <a:ea typeface="宋体" pitchFamily="2" charset="-122"/>
              </a:rPr>
              <a:t>…</a:t>
            </a:r>
          </a:p>
          <a:p>
            <a:pPr>
              <a:spcAft>
                <a:spcPts val="600"/>
              </a:spcAft>
            </a:pPr>
            <a:r>
              <a:rPr lang="en-US" altLang="zh-CN" sz="2200" dirty="0">
                <a:solidFill>
                  <a:srgbClr val="C00000"/>
                </a:solidFill>
                <a:latin typeface="Cambria" panose="02040503050406030204" pitchFamily="18" charset="0"/>
                <a:ea typeface="宋体" pitchFamily="2" charset="-122"/>
              </a:rPr>
              <a:t>To their credit</a:t>
            </a:r>
            <a:r>
              <a:rPr lang="en-US" altLang="zh-CN" sz="2200" dirty="0">
                <a:latin typeface="Cambria" panose="02040503050406030204" pitchFamily="18" charset="0"/>
                <a:ea typeface="宋体" pitchFamily="2" charset="-122"/>
              </a:rPr>
              <a:t>…do</a:t>
            </a:r>
            <a:r>
              <a:rPr lang="zh-CN" altLang="en-US" sz="2200" dirty="0">
                <a:latin typeface="Cambria" panose="02040503050406030204" pitchFamily="18" charset="0"/>
                <a:ea typeface="宋体" pitchFamily="2" charset="-122"/>
              </a:rPr>
              <a:t> </a:t>
            </a:r>
            <a:r>
              <a:rPr lang="en-US" altLang="zh-CN" sz="2200" dirty="0">
                <a:latin typeface="Cambria" panose="02040503050406030204" pitchFamily="18" charset="0"/>
                <a:ea typeface="宋体" pitchFamily="2" charset="-122"/>
              </a:rPr>
              <a:t>work</a:t>
            </a:r>
            <a:r>
              <a:rPr lang="zh-CN" altLang="en-US" sz="2200" dirty="0">
                <a:latin typeface="Cambria" panose="02040503050406030204" pitchFamily="18" charset="0"/>
                <a:ea typeface="宋体" pitchFamily="2" charset="-122"/>
              </a:rPr>
              <a:t> </a:t>
            </a:r>
            <a:r>
              <a:rPr lang="en-US" altLang="zh-CN" sz="2200" dirty="0">
                <a:latin typeface="Cambria" panose="02040503050406030204" pitchFamily="18" charset="0"/>
                <a:ea typeface="宋体" pitchFamily="2" charset="-122"/>
              </a:rPr>
              <a:t>together…</a:t>
            </a:r>
            <a:r>
              <a:rPr lang="en-US" altLang="zh-CN" sz="2200" dirty="0">
                <a:solidFill>
                  <a:srgbClr val="C00000"/>
                </a:solidFill>
                <a:latin typeface="Cambria" panose="02040503050406030204" pitchFamily="18" charset="0"/>
                <a:ea typeface="宋体" pitchFamily="2" charset="-122"/>
              </a:rPr>
              <a:t>but</a:t>
            </a:r>
            <a:r>
              <a:rPr lang="en-US" altLang="zh-CN" sz="2200" dirty="0">
                <a:latin typeface="Cambria" panose="02040503050406030204" pitchFamily="18" charset="0"/>
                <a:ea typeface="宋体" pitchFamily="2" charset="-122"/>
              </a:rPr>
              <a:t>…</a:t>
            </a:r>
          </a:p>
          <a:p>
            <a:pPr>
              <a:spcAft>
                <a:spcPts val="600"/>
              </a:spcAft>
            </a:pPr>
            <a:r>
              <a:rPr lang="en-US" altLang="zh-CN" sz="2200" dirty="0">
                <a:latin typeface="Cambria" panose="02040503050406030204" pitchFamily="18" charset="0"/>
                <a:ea typeface="宋体" pitchFamily="2" charset="-122"/>
              </a:rPr>
              <a:t>…be divided into… be called… be known as… population… industry…</a:t>
            </a:r>
          </a:p>
          <a:p>
            <a:pPr>
              <a:spcAft>
                <a:spcPts val="600"/>
              </a:spcAft>
            </a:pPr>
            <a:r>
              <a:rPr lang="en-US" altLang="zh-CN" sz="2200" dirty="0">
                <a:latin typeface="Cambria" panose="02040503050406030204" pitchFamily="18" charset="0"/>
                <a:ea typeface="宋体" pitchFamily="2" charset="-122"/>
              </a:rPr>
              <a:t>the greatest treasure of all… four sets of invaders… </a:t>
            </a:r>
            <a:r>
              <a:rPr lang="en-US" altLang="zh-CN" sz="2200" dirty="0">
                <a:solidFill>
                  <a:srgbClr val="C00000"/>
                </a:solidFill>
                <a:latin typeface="Cambria" panose="02040503050406030204" pitchFamily="18" charset="0"/>
                <a:ea typeface="宋体" pitchFamily="2" charset="-122"/>
              </a:rPr>
              <a:t>The first…The second… The third…and the fourth…</a:t>
            </a:r>
          </a:p>
        </p:txBody>
      </p:sp>
    </p:spTree>
    <p:extLst>
      <p:ext uri="{BB962C8B-B14F-4D97-AF65-F5344CB8AC3E}">
        <p14:creationId xmlns:p14="http://schemas.microsoft.com/office/powerpoint/2010/main" val="336292823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xmlns="" id="{4ADB81AA-8274-4A39-B24F-043CE0BE537F}"/>
              </a:ext>
            </a:extLst>
          </p:cNvPr>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xmlns="" id="{DD8A47FB-24CE-46DD-8EF5-BDBAA18B8FD7}"/>
              </a:ext>
            </a:extLst>
          </p:cNvPr>
          <p:cNvSpPr>
            <a:spLocks noChangeArrowheads="1"/>
          </p:cNvSpPr>
          <p:nvPr/>
        </p:nvSpPr>
        <p:spPr bwMode="auto">
          <a:xfrm>
            <a:off x="1626538" y="377909"/>
            <a:ext cx="2164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a:extLst>
              <a:ext uri="{FF2B5EF4-FFF2-40B4-BE49-F238E27FC236}">
                <a16:creationId xmlns:a16="http://schemas.microsoft.com/office/drawing/2014/main" xmlns="" id="{B992F4F6-99A5-4646-B97A-52FC21F8AFFC}"/>
              </a:ext>
            </a:extLst>
          </p:cNvPr>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xmlns="" id="{BEEC1DFA-C4A8-4C9A-BCBE-21B25A14F650}"/>
              </a:ext>
            </a:extLst>
          </p:cNvPr>
          <p:cNvPicPr>
            <a:picLocks noChangeAspect="1"/>
          </p:cNvPicPr>
          <p:nvPr/>
        </p:nvPicPr>
        <p:blipFill>
          <a:blip r:embed="rId2"/>
          <a:stretch>
            <a:fillRect/>
          </a:stretch>
        </p:blipFill>
        <p:spPr>
          <a:xfrm>
            <a:off x="445266" y="313984"/>
            <a:ext cx="756285" cy="594360"/>
          </a:xfrm>
          <a:prstGeom prst="rect">
            <a:avLst/>
          </a:prstGeom>
        </p:spPr>
      </p:pic>
      <p:sp>
        <p:nvSpPr>
          <p:cNvPr id="8" name="矩形 7">
            <a:extLst>
              <a:ext uri="{FF2B5EF4-FFF2-40B4-BE49-F238E27FC236}">
                <a16:creationId xmlns:a16="http://schemas.microsoft.com/office/drawing/2014/main" xmlns="" id="{9B41DC0E-04C7-4360-9B30-7B19BD8858D7}"/>
              </a:ext>
            </a:extLst>
          </p:cNvPr>
          <p:cNvSpPr/>
          <p:nvPr/>
        </p:nvSpPr>
        <p:spPr>
          <a:xfrm>
            <a:off x="1002254" y="2201000"/>
            <a:ext cx="10012749" cy="2062103"/>
          </a:xfrm>
          <a:prstGeom prst="rect">
            <a:avLst/>
          </a:prstGeom>
        </p:spPr>
        <p:txBody>
          <a:bodyPr wrap="square">
            <a:spAutoFit/>
          </a:bodyPr>
          <a:lstStyle/>
          <a:p>
            <a:r>
              <a:rPr lang="en-US" altLang="zh-CN" sz="3200" b="1" spc="-100" dirty="0">
                <a:latin typeface="Cambria" panose="02040503050406030204" pitchFamily="18" charset="0"/>
              </a:rPr>
              <a:t>1. Polish your writing for your speech and share it in the class next period.</a:t>
            </a:r>
          </a:p>
          <a:p>
            <a:r>
              <a:rPr lang="en-US" altLang="zh-CN" sz="3200" b="1" spc="-100" dirty="0">
                <a:latin typeface="Cambria" panose="02040503050406030204" pitchFamily="18" charset="0"/>
              </a:rPr>
              <a:t>2. Surf the Internet and find more information about the UK and the history.</a:t>
            </a:r>
          </a:p>
        </p:txBody>
      </p:sp>
    </p:spTree>
    <p:extLst>
      <p:ext uri="{BB962C8B-B14F-4D97-AF65-F5344CB8AC3E}">
        <p14:creationId xmlns:p14="http://schemas.microsoft.com/office/powerpoint/2010/main" val="68885802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untry2047">
            <a:extLst>
              <a:ext uri="{FF2B5EF4-FFF2-40B4-BE49-F238E27FC236}">
                <a16:creationId xmlns:a16="http://schemas.microsoft.com/office/drawing/2014/main" xmlns="" id="{65E51EE5-325A-4B08-B398-B7E0E9BF607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7330" y="309049"/>
            <a:ext cx="2906209" cy="202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a:extLst>
              <a:ext uri="{FF2B5EF4-FFF2-40B4-BE49-F238E27FC236}">
                <a16:creationId xmlns:a16="http://schemas.microsoft.com/office/drawing/2014/main" xmlns="" id="{20F1D9A3-FF50-400C-88E5-F0BA26FC19DE}"/>
              </a:ext>
            </a:extLst>
          </p:cNvPr>
          <p:cNvSpPr txBox="1">
            <a:spLocks noChangeArrowheads="1"/>
          </p:cNvSpPr>
          <p:nvPr/>
        </p:nvSpPr>
        <p:spPr bwMode="auto">
          <a:xfrm>
            <a:off x="3293538" y="928539"/>
            <a:ext cx="631469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b="1" spc="-100" dirty="0">
                <a:solidFill>
                  <a:srgbClr val="0070C0"/>
                </a:solidFill>
                <a:latin typeface="Cambria" panose="02040503050406030204" pitchFamily="18" charset="0"/>
              </a:rPr>
              <a:t>The Union Jack</a:t>
            </a:r>
          </a:p>
          <a:p>
            <a:pPr eaLnBrk="1" fontAlgn="base" hangingPunct="1">
              <a:spcBef>
                <a:spcPct val="0"/>
              </a:spcBef>
              <a:spcAft>
                <a:spcPct val="0"/>
              </a:spcAft>
              <a:buFontTx/>
              <a:buNone/>
            </a:pPr>
            <a:endParaRPr lang="en-US" altLang="zh-CN" sz="1200" b="1" spc="-100" dirty="0">
              <a:solidFill>
                <a:srgbClr val="22ACEC"/>
              </a:solidFill>
              <a:latin typeface="Cambria" panose="02040503050406030204" pitchFamily="18" charset="0"/>
            </a:endParaRPr>
          </a:p>
          <a:p>
            <a:pPr eaLnBrk="1" fontAlgn="base" hangingPunct="1">
              <a:spcBef>
                <a:spcPct val="0"/>
              </a:spcBef>
              <a:spcAft>
                <a:spcPct val="0"/>
              </a:spcAft>
              <a:buFontTx/>
              <a:buNone/>
            </a:pPr>
            <a:r>
              <a:rPr lang="en-US" altLang="zh-CN" b="1" spc="-100" dirty="0">
                <a:solidFill>
                  <a:srgbClr val="22ACEC"/>
                </a:solidFill>
                <a:latin typeface="Cambria" panose="02040503050406030204" pitchFamily="18" charset="0"/>
              </a:rPr>
              <a:t> </a:t>
            </a:r>
            <a:r>
              <a:rPr lang="en-US" altLang="zh-CN" b="1" spc="-100" dirty="0">
                <a:solidFill>
                  <a:schemeClr val="tx1">
                    <a:lumMod val="85000"/>
                    <a:lumOff val="15000"/>
                  </a:schemeClr>
                </a:solidFill>
                <a:latin typeface="Cambria" panose="02040503050406030204" pitchFamily="18" charset="0"/>
              </a:rPr>
              <a:t>is the national flag of _____________.</a:t>
            </a:r>
            <a:endParaRPr lang="zh-CN" altLang="en-US" b="1" spc="-100" dirty="0">
              <a:solidFill>
                <a:schemeClr val="tx1">
                  <a:lumMod val="85000"/>
                  <a:lumOff val="15000"/>
                </a:schemeClr>
              </a:solidFill>
              <a:latin typeface="Cambria" panose="02040503050406030204" pitchFamily="18" charset="0"/>
            </a:endParaRPr>
          </a:p>
        </p:txBody>
      </p:sp>
      <p:sp>
        <p:nvSpPr>
          <p:cNvPr id="6" name="TextBox 12">
            <a:extLst>
              <a:ext uri="{FF2B5EF4-FFF2-40B4-BE49-F238E27FC236}">
                <a16:creationId xmlns:a16="http://schemas.microsoft.com/office/drawing/2014/main" xmlns="" id="{CD2AB14C-3144-465E-A844-45C03AE8984F}"/>
              </a:ext>
            </a:extLst>
          </p:cNvPr>
          <p:cNvSpPr txBox="1">
            <a:spLocks noChangeArrowheads="1"/>
          </p:cNvSpPr>
          <p:nvPr/>
        </p:nvSpPr>
        <p:spPr bwMode="auto">
          <a:xfrm>
            <a:off x="7209266" y="1597237"/>
            <a:ext cx="19562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dirty="0">
                <a:solidFill>
                  <a:srgbClr val="CC6600"/>
                </a:solidFill>
                <a:latin typeface="Cambria" panose="02040503050406030204" pitchFamily="18" charset="0"/>
              </a:rPr>
              <a:t>the UK?</a:t>
            </a:r>
            <a:endParaRPr lang="zh-CN" altLang="en-US" sz="2800" b="1" dirty="0">
              <a:solidFill>
                <a:srgbClr val="CC6600"/>
              </a:solidFill>
              <a:latin typeface="Cambria" panose="02040503050406030204" pitchFamily="18" charset="0"/>
            </a:endParaRPr>
          </a:p>
          <a:p>
            <a:pPr eaLnBrk="1" fontAlgn="base" hangingPunct="1">
              <a:spcBef>
                <a:spcPct val="0"/>
              </a:spcBef>
              <a:spcAft>
                <a:spcPct val="0"/>
              </a:spcAft>
              <a:buFontTx/>
              <a:buNone/>
            </a:pPr>
            <a:r>
              <a:rPr lang="en-US" altLang="zh-CN" sz="2800" b="1" dirty="0">
                <a:solidFill>
                  <a:srgbClr val="CC6600"/>
                </a:solidFill>
                <a:latin typeface="Cambria" panose="02040503050406030204" pitchFamily="18" charset="0"/>
              </a:rPr>
              <a:t>England? </a:t>
            </a:r>
          </a:p>
          <a:p>
            <a:pPr eaLnBrk="1" fontAlgn="base" hangingPunct="1">
              <a:spcBef>
                <a:spcPct val="0"/>
              </a:spcBef>
              <a:spcAft>
                <a:spcPct val="0"/>
              </a:spcAft>
              <a:buFontTx/>
              <a:buNone/>
            </a:pPr>
            <a:r>
              <a:rPr lang="en-US" altLang="zh-CN" sz="2800" b="1" dirty="0">
                <a:solidFill>
                  <a:srgbClr val="CC6600"/>
                </a:solidFill>
                <a:latin typeface="Cambria" panose="02040503050406030204" pitchFamily="18" charset="0"/>
              </a:rPr>
              <a:t>Britain?</a:t>
            </a:r>
          </a:p>
        </p:txBody>
      </p:sp>
      <p:sp>
        <p:nvSpPr>
          <p:cNvPr id="9" name="矩形 8">
            <a:extLst>
              <a:ext uri="{FF2B5EF4-FFF2-40B4-BE49-F238E27FC236}">
                <a16:creationId xmlns:a16="http://schemas.microsoft.com/office/drawing/2014/main" xmlns="" id="{A88EC280-69FD-4888-AE2E-753811931D60}"/>
              </a:ext>
            </a:extLst>
          </p:cNvPr>
          <p:cNvSpPr/>
          <p:nvPr/>
        </p:nvSpPr>
        <p:spPr>
          <a:xfrm>
            <a:off x="387330" y="2667030"/>
            <a:ext cx="7504645" cy="4001095"/>
          </a:xfrm>
          <a:prstGeom prst="rect">
            <a:avLst/>
          </a:prstGeom>
        </p:spPr>
        <p:txBody>
          <a:bodyPr wrap="square">
            <a:spAutoFit/>
          </a:bodyPr>
          <a:lstStyle/>
          <a:p>
            <a:pPr fontAlgn="base">
              <a:spcBef>
                <a:spcPct val="0"/>
              </a:spcBef>
              <a:spcAft>
                <a:spcPts val="600"/>
              </a:spcAft>
            </a:pPr>
            <a:r>
              <a:rPr lang="en-US" altLang="zh-CN" sz="3200" b="1" spc="-100" dirty="0">
                <a:solidFill>
                  <a:srgbClr val="0070C0"/>
                </a:solidFill>
                <a:latin typeface="Cambria" panose="02040503050406030204" pitchFamily="18" charset="0"/>
              </a:rPr>
              <a:t>Now, </a:t>
            </a:r>
            <a:r>
              <a:rPr lang="en-US" altLang="zh-CN" sz="3200" b="1" spc="-100" dirty="0">
                <a:solidFill>
                  <a:schemeClr val="tx1">
                    <a:lumMod val="85000"/>
                    <a:lumOff val="15000"/>
                  </a:schemeClr>
                </a:solidFill>
                <a:latin typeface="Cambria" panose="02040503050406030204" pitchFamily="18" charset="0"/>
              </a:rPr>
              <a:t>we call the country</a:t>
            </a:r>
          </a:p>
          <a:p>
            <a:pPr fontAlgn="base">
              <a:spcBef>
                <a:spcPct val="0"/>
              </a:spcBef>
              <a:spcAft>
                <a:spcPts val="600"/>
              </a:spcAft>
            </a:pPr>
            <a:r>
              <a:rPr lang="en-US" altLang="zh-CN" sz="3200" spc="-100" dirty="0">
                <a:solidFill>
                  <a:srgbClr val="CC6600"/>
                </a:solidFill>
                <a:latin typeface="Cambria" panose="02040503050406030204" pitchFamily="18" charset="0"/>
              </a:rPr>
              <a:t>the United Kingdom</a:t>
            </a:r>
          </a:p>
          <a:p>
            <a:pPr fontAlgn="base">
              <a:spcBef>
                <a:spcPct val="0"/>
              </a:spcBef>
              <a:spcAft>
                <a:spcPts val="600"/>
              </a:spcAft>
            </a:pPr>
            <a:r>
              <a:rPr lang="en-US" altLang="zh-CN" sz="3200" spc="-100" dirty="0">
                <a:solidFill>
                  <a:srgbClr val="CC6600"/>
                </a:solidFill>
                <a:latin typeface="Cambria" panose="02040503050406030204" pitchFamily="18" charset="0"/>
              </a:rPr>
              <a:t>of  Great Britain and Northern Ireland.</a:t>
            </a:r>
          </a:p>
          <a:p>
            <a:pPr fontAlgn="base">
              <a:spcBef>
                <a:spcPct val="0"/>
              </a:spcBef>
              <a:spcAft>
                <a:spcPts val="600"/>
              </a:spcAft>
            </a:pPr>
            <a:r>
              <a:rPr lang="en-US" altLang="zh-CN" sz="3200" b="1" spc="-100" dirty="0">
                <a:solidFill>
                  <a:srgbClr val="0070C0"/>
                </a:solidFill>
                <a:latin typeface="Cambria" panose="02040503050406030204" pitchFamily="18" charset="0"/>
              </a:rPr>
              <a:t>Once, </a:t>
            </a:r>
            <a:r>
              <a:rPr lang="en-US" altLang="zh-CN" sz="3200" b="1" spc="-100" dirty="0">
                <a:solidFill>
                  <a:schemeClr val="tx1">
                    <a:lumMod val="85000"/>
                    <a:lumOff val="15000"/>
                  </a:schemeClr>
                </a:solidFill>
                <a:latin typeface="Cambria" panose="02040503050406030204" pitchFamily="18" charset="0"/>
              </a:rPr>
              <a:t>we called the country</a:t>
            </a:r>
          </a:p>
          <a:p>
            <a:pPr fontAlgn="base">
              <a:spcBef>
                <a:spcPct val="0"/>
              </a:spcBef>
              <a:spcAft>
                <a:spcPts val="600"/>
              </a:spcAft>
            </a:pPr>
            <a:r>
              <a:rPr lang="en-US" altLang="zh-CN" sz="3200" spc="-100" dirty="0">
                <a:solidFill>
                  <a:srgbClr val="CC6600"/>
                </a:solidFill>
                <a:latin typeface="Cambria" panose="02040503050406030204" pitchFamily="18" charset="0"/>
              </a:rPr>
              <a:t>England. </a:t>
            </a:r>
          </a:p>
          <a:p>
            <a:pPr fontAlgn="base">
              <a:spcBef>
                <a:spcPct val="0"/>
              </a:spcBef>
              <a:spcAft>
                <a:spcPts val="600"/>
              </a:spcAft>
            </a:pPr>
            <a:r>
              <a:rPr lang="en-US" altLang="zh-CN" sz="3200" b="1" spc="-100" dirty="0">
                <a:solidFill>
                  <a:srgbClr val="0070C0"/>
                </a:solidFill>
                <a:latin typeface="Cambria" panose="02040503050406030204" pitchFamily="18" charset="0"/>
              </a:rPr>
              <a:t>Then</a:t>
            </a:r>
            <a:r>
              <a:rPr lang="en-US" altLang="zh-CN" sz="3200" b="1" spc="-100" dirty="0">
                <a:solidFill>
                  <a:srgbClr val="22ACEC"/>
                </a:solidFill>
                <a:latin typeface="Cambria" panose="02040503050406030204" pitchFamily="18" charset="0"/>
              </a:rPr>
              <a:t> </a:t>
            </a:r>
            <a:r>
              <a:rPr lang="en-US" altLang="zh-CN" sz="3200" b="1" spc="-100" dirty="0">
                <a:solidFill>
                  <a:schemeClr val="tx1">
                    <a:lumMod val="85000"/>
                    <a:lumOff val="15000"/>
                  </a:schemeClr>
                </a:solidFill>
                <a:latin typeface="Cambria" panose="02040503050406030204" pitchFamily="18" charset="0"/>
              </a:rPr>
              <a:t>we called it </a:t>
            </a:r>
          </a:p>
          <a:p>
            <a:pPr fontAlgn="base">
              <a:spcBef>
                <a:spcPct val="0"/>
              </a:spcBef>
              <a:spcAft>
                <a:spcPts val="600"/>
              </a:spcAft>
            </a:pPr>
            <a:r>
              <a:rPr lang="en-US" altLang="zh-CN" sz="3200" spc="-100" dirty="0">
                <a:solidFill>
                  <a:srgbClr val="CC6600"/>
                </a:solidFill>
                <a:latin typeface="Cambria" panose="02040503050406030204" pitchFamily="18" charset="0"/>
              </a:rPr>
              <a:t>Great Britain.</a:t>
            </a:r>
            <a:endParaRPr lang="zh-CN" altLang="en-US" sz="3200" dirty="0"/>
          </a:p>
        </p:txBody>
      </p:sp>
      <p:sp>
        <p:nvSpPr>
          <p:cNvPr id="10" name="矩形 9">
            <a:extLst>
              <a:ext uri="{FF2B5EF4-FFF2-40B4-BE49-F238E27FC236}">
                <a16:creationId xmlns:a16="http://schemas.microsoft.com/office/drawing/2014/main" xmlns="" id="{C1B86ED1-3333-4782-8AC1-4AFB3C1F3BB4}"/>
              </a:ext>
            </a:extLst>
          </p:cNvPr>
          <p:cNvSpPr/>
          <p:nvPr/>
        </p:nvSpPr>
        <p:spPr>
          <a:xfrm rot="20888019">
            <a:off x="7686293" y="3832804"/>
            <a:ext cx="3576921" cy="144655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fontAlgn="base">
              <a:spcBef>
                <a:spcPct val="0"/>
              </a:spcBef>
              <a:spcAft>
                <a:spcPct val="0"/>
              </a:spcAft>
              <a:defRPr/>
            </a:pPr>
            <a:r>
              <a:rPr lang="en-US" altLang="zh-CN" sz="4400" b="1" dirty="0">
                <a:solidFill>
                  <a:srgbClr val="C00000"/>
                </a:solidFill>
                <a:latin typeface="Cambria" panose="02040503050406030204" pitchFamily="18" charset="0"/>
                <a:ea typeface="宋体" pitchFamily="2" charset="-122"/>
              </a:rPr>
              <a:t>When? Why?</a:t>
            </a:r>
          </a:p>
          <a:p>
            <a:pPr fontAlgn="base">
              <a:spcBef>
                <a:spcPct val="0"/>
              </a:spcBef>
              <a:spcAft>
                <a:spcPct val="0"/>
              </a:spcAft>
              <a:defRPr/>
            </a:pPr>
            <a:r>
              <a:rPr lang="en-US" altLang="zh-CN" sz="4400" b="1" dirty="0">
                <a:solidFill>
                  <a:schemeClr val="tx1">
                    <a:lumMod val="95000"/>
                    <a:lumOff val="5000"/>
                  </a:schemeClr>
                </a:solidFill>
                <a:latin typeface="Cambria" panose="02040503050406030204" pitchFamily="18" charset="0"/>
                <a:ea typeface="宋体" pitchFamily="2" charset="-122"/>
              </a:rPr>
              <a:t>So puzzling!</a:t>
            </a:r>
            <a:endParaRPr lang="zh-CN" altLang="en-US" sz="4400" b="1" dirty="0">
              <a:solidFill>
                <a:schemeClr val="tx1">
                  <a:lumMod val="95000"/>
                  <a:lumOff val="5000"/>
                </a:schemeClr>
              </a:solidFill>
              <a:latin typeface="Cambria" panose="02040503050406030204" pitchFamily="18" charset="0"/>
              <a:ea typeface="宋体" pitchFamily="2" charset="-122"/>
            </a:endParaRPr>
          </a:p>
        </p:txBody>
      </p:sp>
    </p:spTree>
    <p:extLst>
      <p:ext uri="{BB962C8B-B14F-4D97-AF65-F5344CB8AC3E}">
        <p14:creationId xmlns:p14="http://schemas.microsoft.com/office/powerpoint/2010/main" val="188750670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500"/>
                                        <p:tgtEl>
                                          <p:spTgt spid="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xmlns="" id="{E999EC55-D5A1-4C9B-BDEE-721E3E98AB65}"/>
              </a:ext>
            </a:extLst>
          </p:cNvPr>
          <p:cNvCxnSpPr/>
          <p:nvPr/>
        </p:nvCxnSpPr>
        <p:spPr>
          <a:xfrm flipH="1">
            <a:off x="5676889" y="-26035"/>
            <a:ext cx="635" cy="2804795"/>
          </a:xfrm>
          <a:prstGeom prst="line">
            <a:avLst/>
          </a:prstGeom>
          <a:ln>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xmlns="" id="{0DFB4127-D451-4493-BB3F-D11C395E16EB}"/>
              </a:ext>
            </a:extLst>
          </p:cNvPr>
          <p:cNvSpPr txBox="1"/>
          <p:nvPr/>
        </p:nvSpPr>
        <p:spPr>
          <a:xfrm>
            <a:off x="6281925" y="2405323"/>
            <a:ext cx="4949500" cy="1946687"/>
          </a:xfrm>
          <a:prstGeom prst="rect">
            <a:avLst/>
          </a:prstGeom>
          <a:noFill/>
        </p:spPr>
        <p:txBody>
          <a:bodyPr wrap="square" lIns="68580" tIns="34290" rIns="68580" bIns="34290" rtlCol="0">
            <a:spAutoFit/>
          </a:bodyPr>
          <a:lstStyle/>
          <a:p>
            <a:pPr>
              <a:spcAft>
                <a:spcPts val="600"/>
              </a:spcAft>
            </a:pPr>
            <a:r>
              <a:rPr lang="en-US" altLang="zh-CN" sz="3200" b="1" dirty="0">
                <a:solidFill>
                  <a:srgbClr val="0070C0"/>
                </a:solidFill>
                <a:latin typeface="Cambria" panose="02040503050406030204" pitchFamily="18" charset="0"/>
                <a:ea typeface="微软雅黑" panose="020B0503020204020204" charset="-122"/>
                <a:sym typeface="Arial" panose="020B0604020202020204"/>
              </a:rPr>
              <a:t>Geography</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the study of the countries, oceans, rivers, mountains, cities etc. of the world</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the geography of a building, city etc. is the way all its parts are arranged</a:t>
            </a:r>
            <a:endParaRPr lang="zh-CN" altLang="en-US" sz="2000" kern="0" dirty="0">
              <a:solidFill>
                <a:schemeClr val="bg2">
                  <a:lumMod val="50000"/>
                </a:schemeClr>
              </a:solidFill>
              <a:latin typeface="Cambria" panose="02040503050406030204" pitchFamily="18" charset="0"/>
              <a:ea typeface="微软雅黑" panose="020B0503020204020204" charset="-122"/>
              <a:sym typeface="Arial" panose="020B0604020202020204"/>
            </a:endParaRPr>
          </a:p>
        </p:txBody>
      </p:sp>
      <p:grpSp>
        <p:nvGrpSpPr>
          <p:cNvPr id="6" name="组合 5">
            <a:extLst>
              <a:ext uri="{FF2B5EF4-FFF2-40B4-BE49-F238E27FC236}">
                <a16:creationId xmlns:a16="http://schemas.microsoft.com/office/drawing/2014/main" xmlns="" id="{09FFB16C-B344-4B2A-9E3B-F8B3FCD2E226}"/>
              </a:ext>
            </a:extLst>
          </p:cNvPr>
          <p:cNvGrpSpPr/>
          <p:nvPr/>
        </p:nvGrpSpPr>
        <p:grpSpPr>
          <a:xfrm>
            <a:off x="7420144" y="4461004"/>
            <a:ext cx="1007351" cy="1007351"/>
            <a:chOff x="1561842" y="2914601"/>
            <a:chExt cx="705587" cy="705587"/>
          </a:xfrm>
          <a:solidFill>
            <a:srgbClr val="7ED9F9"/>
          </a:solidFill>
        </p:grpSpPr>
        <p:sp>
          <p:nvSpPr>
            <p:cNvPr id="7" name="Oval 25">
              <a:extLst>
                <a:ext uri="{FF2B5EF4-FFF2-40B4-BE49-F238E27FC236}">
                  <a16:creationId xmlns:a16="http://schemas.microsoft.com/office/drawing/2014/main" xmlns="" id="{D99BA5C3-1153-4ED9-A4BA-50D368FE36D4}"/>
                </a:ext>
              </a:extLst>
            </p:cNvPr>
            <p:cNvSpPr/>
            <p:nvPr/>
          </p:nvSpPr>
          <p:spPr>
            <a:xfrm>
              <a:off x="1561842" y="2914601"/>
              <a:ext cx="705587" cy="705587"/>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Freeform 130">
              <a:extLst>
                <a:ext uri="{FF2B5EF4-FFF2-40B4-BE49-F238E27FC236}">
                  <a16:creationId xmlns:a16="http://schemas.microsoft.com/office/drawing/2014/main" xmlns="" id="{9E18320A-8803-443B-B16D-B94BCD856DB9}"/>
                </a:ext>
              </a:extLst>
            </p:cNvPr>
            <p:cNvSpPr>
              <a:spLocks noEditPoints="1"/>
            </p:cNvSpPr>
            <p:nvPr/>
          </p:nvSpPr>
          <p:spPr bwMode="auto">
            <a:xfrm>
              <a:off x="1685504" y="3106969"/>
              <a:ext cx="383636" cy="342532"/>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chemeClr val="bg1"/>
            </a:solidFill>
            <a:ln>
              <a:noFill/>
            </a:ln>
          </p:spPr>
          <p:txBody>
            <a:bodyPr/>
            <a:lstStyle/>
            <a:p>
              <a:pPr eaLnBrk="1" fontAlgn="auto" hangingPunct="1">
                <a:spcBef>
                  <a:spcPts val="0"/>
                </a:spcBef>
                <a:spcAft>
                  <a:spcPts val="0"/>
                </a:spcAft>
                <a:defRPr/>
              </a:pPr>
              <a:endParaRPr lang="id-ID">
                <a:latin typeface="Arial" panose="020B0604020202020204"/>
                <a:ea typeface="微软雅黑" panose="020B0503020204020204" charset="-122"/>
                <a:sym typeface="Arial" panose="020B0604020202020204"/>
              </a:endParaRPr>
            </a:p>
          </p:txBody>
        </p:sp>
      </p:grpSp>
      <p:grpSp>
        <p:nvGrpSpPr>
          <p:cNvPr id="9" name="组合 8">
            <a:extLst>
              <a:ext uri="{FF2B5EF4-FFF2-40B4-BE49-F238E27FC236}">
                <a16:creationId xmlns:a16="http://schemas.microsoft.com/office/drawing/2014/main" xmlns="" id="{BF15DF27-D414-4EEC-882E-6D31DD4D9A42}"/>
              </a:ext>
            </a:extLst>
          </p:cNvPr>
          <p:cNvGrpSpPr/>
          <p:nvPr/>
        </p:nvGrpSpPr>
        <p:grpSpPr>
          <a:xfrm>
            <a:off x="5178673" y="2521584"/>
            <a:ext cx="1007351" cy="1007351"/>
            <a:chOff x="3770019" y="1235427"/>
            <a:chExt cx="705587" cy="705587"/>
          </a:xfrm>
          <a:solidFill>
            <a:srgbClr val="22ACEC"/>
          </a:solidFill>
        </p:grpSpPr>
        <p:sp>
          <p:nvSpPr>
            <p:cNvPr id="10" name="Oval 25">
              <a:extLst>
                <a:ext uri="{FF2B5EF4-FFF2-40B4-BE49-F238E27FC236}">
                  <a16:creationId xmlns:a16="http://schemas.microsoft.com/office/drawing/2014/main" xmlns="" id="{F3BD67E7-8643-4B04-BBE7-F7713AA46EF0}"/>
                </a:ext>
              </a:extLst>
            </p:cNvPr>
            <p:cNvSpPr/>
            <p:nvPr/>
          </p:nvSpPr>
          <p:spPr>
            <a:xfrm>
              <a:off x="3770019" y="1235427"/>
              <a:ext cx="705587" cy="705587"/>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Freeform 211">
              <a:extLst>
                <a:ext uri="{FF2B5EF4-FFF2-40B4-BE49-F238E27FC236}">
                  <a16:creationId xmlns:a16="http://schemas.microsoft.com/office/drawing/2014/main" xmlns="" id="{D902495C-E1D6-4114-BA63-A01AD84C6C97}"/>
                </a:ext>
              </a:extLst>
            </p:cNvPr>
            <p:cNvSpPr/>
            <p:nvPr/>
          </p:nvSpPr>
          <p:spPr bwMode="auto">
            <a:xfrm>
              <a:off x="3949336" y="1415415"/>
              <a:ext cx="347026" cy="345044"/>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chemeClr val="bg1"/>
            </a:solidFill>
            <a:ln>
              <a:noFill/>
            </a:ln>
          </p:spPr>
          <p:txBody>
            <a:bodyPr/>
            <a:lstStyle/>
            <a:p>
              <a:pPr>
                <a:defRPr/>
              </a:pPr>
              <a:endParaRPr lang="id-ID" dirty="0">
                <a:latin typeface="Arial" panose="020B0604020202020204"/>
                <a:ea typeface="微软雅黑" panose="020B0503020204020204" charset="-122"/>
                <a:sym typeface="Arial" panose="020B0604020202020204"/>
              </a:endParaRPr>
            </a:p>
          </p:txBody>
        </p:sp>
      </p:grpSp>
      <p:cxnSp>
        <p:nvCxnSpPr>
          <p:cNvPr id="12" name="肘形连接符 22">
            <a:extLst>
              <a:ext uri="{FF2B5EF4-FFF2-40B4-BE49-F238E27FC236}">
                <a16:creationId xmlns:a16="http://schemas.microsoft.com/office/drawing/2014/main" xmlns="" id="{ABCD5CE7-2E3D-4499-AF9F-8B5D45169C8C}"/>
              </a:ext>
            </a:extLst>
          </p:cNvPr>
          <p:cNvCxnSpPr>
            <a:cxnSpLocks/>
          </p:cNvCxnSpPr>
          <p:nvPr/>
        </p:nvCxnSpPr>
        <p:spPr>
          <a:xfrm rot="16200000" flipH="1">
            <a:off x="5583572" y="3877404"/>
            <a:ext cx="1712300" cy="1469602"/>
          </a:xfrm>
          <a:prstGeom prst="bentConnector3">
            <a:avLst>
              <a:gd name="adj1" fmla="val 50000"/>
            </a:avLst>
          </a:prstGeom>
          <a:ln>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Rectangle 18">
            <a:extLst>
              <a:ext uri="{FF2B5EF4-FFF2-40B4-BE49-F238E27FC236}">
                <a16:creationId xmlns:a16="http://schemas.microsoft.com/office/drawing/2014/main" xmlns="" id="{D858B6EF-A4F1-4F9E-BD0B-C96BFB2E6364}"/>
              </a:ext>
            </a:extLst>
          </p:cNvPr>
          <p:cNvSpPr>
            <a:spLocks noChangeArrowheads="1"/>
          </p:cNvSpPr>
          <p:nvPr/>
        </p:nvSpPr>
        <p:spPr bwMode="auto">
          <a:xfrm rot="21322847">
            <a:off x="459272" y="2351572"/>
            <a:ext cx="435735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5400" b="1" dirty="0">
                <a:solidFill>
                  <a:srgbClr val="CC6600"/>
                </a:solidFill>
                <a:latin typeface="Cambria" panose="02040503050406030204" pitchFamily="18" charset="0"/>
                <a:ea typeface="微软雅黑" panose="020B0503020204020204" charset="-122"/>
                <a:sym typeface="Arial" panose="020B0604020202020204"/>
              </a:rPr>
              <a:t>Puzzle</a:t>
            </a:r>
            <a:r>
              <a:rPr lang="en-US" altLang="zh-CN" sz="5400" b="1" dirty="0">
                <a:solidFill>
                  <a:schemeClr val="accent6">
                    <a:lumMod val="50000"/>
                  </a:schemeClr>
                </a:solidFill>
                <a:latin typeface="Cambria" panose="02040503050406030204" pitchFamily="18" charset="0"/>
                <a:ea typeface="微软雅黑" panose="020B0503020204020204" charset="-122"/>
                <a:sym typeface="Arial" panose="020B0604020202020204"/>
              </a:rPr>
              <a:t>s</a:t>
            </a:r>
            <a:r>
              <a:rPr lang="en-US" altLang="zh-CN" sz="5400" b="1" dirty="0">
                <a:solidFill>
                  <a:srgbClr val="CC6600"/>
                </a:solidFill>
                <a:latin typeface="Cambria" panose="02040503050406030204" pitchFamily="18" charset="0"/>
                <a:ea typeface="微软雅黑" panose="020B0503020204020204" charset="-122"/>
                <a:sym typeface="Arial" panose="020B0604020202020204"/>
              </a:rPr>
              <a:t> </a:t>
            </a:r>
          </a:p>
          <a:p>
            <a:pPr algn="ctr"/>
            <a:r>
              <a:rPr lang="en-US" altLang="zh-CN" sz="5400" b="1" dirty="0">
                <a:latin typeface="Cambria" panose="02040503050406030204" pitchFamily="18" charset="0"/>
                <a:ea typeface="微软雅黑" panose="020B0503020204020204" charset="-122"/>
                <a:sym typeface="Arial" panose="020B0604020202020204"/>
              </a:rPr>
              <a:t>in </a:t>
            </a:r>
            <a:r>
              <a:rPr lang="en-US" altLang="zh-CN" sz="5400" b="1" dirty="0">
                <a:solidFill>
                  <a:srgbClr val="0070C0"/>
                </a:solidFill>
                <a:latin typeface="Cambria" panose="02040503050406030204" pitchFamily="18" charset="0"/>
                <a:ea typeface="微软雅黑" panose="020B0503020204020204" charset="-122"/>
                <a:sym typeface="Arial" panose="020B0604020202020204"/>
              </a:rPr>
              <a:t>Geography</a:t>
            </a:r>
            <a:endParaRPr lang="zh-CN" altLang="en-US" sz="5400" b="1" dirty="0">
              <a:solidFill>
                <a:srgbClr val="0070C0"/>
              </a:solidFill>
              <a:latin typeface="Cambria" panose="02040503050406030204" pitchFamily="18" charset="0"/>
              <a:ea typeface="微软雅黑" panose="020B0503020204020204" charset="-122"/>
              <a:sym typeface="Arial" panose="020B0604020202020204"/>
            </a:endParaRPr>
          </a:p>
        </p:txBody>
      </p:sp>
      <p:sp>
        <p:nvSpPr>
          <p:cNvPr id="14" name="TextBox 7">
            <a:extLst>
              <a:ext uri="{FF2B5EF4-FFF2-40B4-BE49-F238E27FC236}">
                <a16:creationId xmlns:a16="http://schemas.microsoft.com/office/drawing/2014/main" xmlns="" id="{C63C2D84-E3EA-4E2D-BEB9-5DD1C487B7B4}"/>
              </a:ext>
            </a:extLst>
          </p:cNvPr>
          <p:cNvSpPr txBox="1"/>
          <p:nvPr/>
        </p:nvSpPr>
        <p:spPr>
          <a:xfrm>
            <a:off x="5643270" y="4885585"/>
            <a:ext cx="6215795" cy="1638910"/>
          </a:xfrm>
          <a:prstGeom prst="rect">
            <a:avLst/>
          </a:prstGeom>
          <a:noFill/>
        </p:spPr>
        <p:txBody>
          <a:bodyPr wrap="square" lIns="68580" tIns="34290" rIns="68580" bIns="34290" rtlCol="0">
            <a:spAutoFit/>
          </a:bodyPr>
          <a:lstStyle/>
          <a:p>
            <a:pPr>
              <a:spcAft>
                <a:spcPts val="600"/>
              </a:spcAft>
            </a:pPr>
            <a:r>
              <a:rPr lang="en-US" altLang="zh-CN" sz="3200" b="1" dirty="0">
                <a:solidFill>
                  <a:srgbClr val="CC6600"/>
                </a:solidFill>
                <a:latin typeface="Cambria" panose="02040503050406030204" pitchFamily="18" charset="0"/>
                <a:ea typeface="微软雅黑" panose="020B0503020204020204" charset="-122"/>
                <a:sym typeface="Arial" panose="020B0604020202020204"/>
              </a:rPr>
              <a:t>Puzzle</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a game in which you have to think hard to solve a difficult question or problem</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something that is difficult to understand or explain</a:t>
            </a:r>
            <a:endParaRPr lang="zh-CN" altLang="en-US" sz="2000" kern="0" dirty="0">
              <a:solidFill>
                <a:schemeClr val="bg2">
                  <a:lumMod val="50000"/>
                </a:schemeClr>
              </a:solidFill>
              <a:latin typeface="Cambria" panose="02040503050406030204" pitchFamily="18" charset="0"/>
              <a:ea typeface="微软雅黑" panose="020B0503020204020204" charset="-122"/>
              <a:sym typeface="Arial" panose="020B0604020202020204"/>
            </a:endParaRPr>
          </a:p>
        </p:txBody>
      </p:sp>
      <p:sp>
        <p:nvSpPr>
          <p:cNvPr id="15" name="椭圆 14">
            <a:extLst>
              <a:ext uri="{FF2B5EF4-FFF2-40B4-BE49-F238E27FC236}">
                <a16:creationId xmlns:a16="http://schemas.microsoft.com/office/drawing/2014/main" xmlns="" id="{A206A68A-E400-4DF7-9F43-AD02016D962D}"/>
              </a:ext>
            </a:extLst>
          </p:cNvPr>
          <p:cNvSpPr/>
          <p:nvPr/>
        </p:nvSpPr>
        <p:spPr>
          <a:xfrm>
            <a:off x="6274154" y="2986475"/>
            <a:ext cx="380298" cy="3921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xmlns="" id="{72F796F3-FB1C-4DD6-9A5F-DEF3379B9B95}"/>
              </a:ext>
            </a:extLst>
          </p:cNvPr>
          <p:cNvSpPr/>
          <p:nvPr/>
        </p:nvSpPr>
        <p:spPr>
          <a:xfrm>
            <a:off x="5643270" y="6109331"/>
            <a:ext cx="380298" cy="3921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xmlns="" id="{82ED3FD0-0D25-40C9-A485-61A6F7BE110F}"/>
              </a:ext>
            </a:extLst>
          </p:cNvPr>
          <p:cNvSpPr txBox="1"/>
          <p:nvPr/>
        </p:nvSpPr>
        <p:spPr>
          <a:xfrm>
            <a:off x="372416" y="310499"/>
            <a:ext cx="7045188" cy="156966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altLang="zh-CN" sz="2400" b="1" dirty="0">
                <a:solidFill>
                  <a:schemeClr val="bg1"/>
                </a:solidFill>
                <a:latin typeface="Cambria" panose="02040503050406030204" pitchFamily="18" charset="0"/>
              </a:rPr>
              <a:t>People may wonder why different words are used to describe these four countries: England, Wales, Scotland and Northern Ireland. You can </a:t>
            </a:r>
            <a:r>
              <a:rPr lang="en-US" altLang="zh-CN" sz="2400" b="1" dirty="0">
                <a:solidFill>
                  <a:srgbClr val="FAAC04"/>
                </a:solidFill>
                <a:latin typeface="Cambria" panose="02040503050406030204" pitchFamily="18" charset="0"/>
              </a:rPr>
              <a:t>clarify this question </a:t>
            </a:r>
            <a:r>
              <a:rPr lang="en-US" altLang="zh-CN" sz="2400" b="1" dirty="0">
                <a:solidFill>
                  <a:schemeClr val="bg1"/>
                </a:solidFill>
                <a:latin typeface="Cambria" panose="02040503050406030204" pitchFamily="18" charset="0"/>
              </a:rPr>
              <a:t>if you study British history.</a:t>
            </a:r>
            <a:endParaRPr lang="zh-CN" altLang="en-US" sz="2400" b="1" dirty="0">
              <a:solidFill>
                <a:schemeClr val="bg1"/>
              </a:solidFill>
              <a:latin typeface="Cambria" panose="02040503050406030204" pitchFamily="18" charset="0"/>
            </a:endParaRPr>
          </a:p>
        </p:txBody>
      </p:sp>
      <p:sp>
        <p:nvSpPr>
          <p:cNvPr id="18" name="Rectangle 18">
            <a:extLst>
              <a:ext uri="{FF2B5EF4-FFF2-40B4-BE49-F238E27FC236}">
                <a16:creationId xmlns:a16="http://schemas.microsoft.com/office/drawing/2014/main" xmlns="" id="{AE9DFCD6-BA13-4DDD-9DFC-E78EF073D905}"/>
              </a:ext>
            </a:extLst>
          </p:cNvPr>
          <p:cNvSpPr>
            <a:spLocks noChangeArrowheads="1"/>
          </p:cNvSpPr>
          <p:nvPr/>
        </p:nvSpPr>
        <p:spPr bwMode="auto">
          <a:xfrm rot="21290051">
            <a:off x="588392" y="4959636"/>
            <a:ext cx="45239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800" b="1" dirty="0">
                <a:latin typeface="Cambria" panose="02040503050406030204" pitchFamily="18" charset="0"/>
                <a:ea typeface="微软雅黑" panose="020B0503020204020204" charset="-122"/>
                <a:sym typeface="Arial" panose="020B0604020202020204"/>
              </a:rPr>
              <a:t>a study of British history </a:t>
            </a:r>
            <a:endParaRPr lang="zh-CN" altLang="en-US" sz="4800" b="1" dirty="0">
              <a:latin typeface="Cambria" panose="02040503050406030204" pitchFamily="18" charset="0"/>
              <a:ea typeface="微软雅黑" panose="020B0503020204020204" charset="-122"/>
              <a:sym typeface="Arial" panose="020B0604020202020204"/>
            </a:endParaRPr>
          </a:p>
        </p:txBody>
      </p:sp>
      <p:sp>
        <p:nvSpPr>
          <p:cNvPr id="19" name="箭头: 下 18">
            <a:extLst>
              <a:ext uri="{FF2B5EF4-FFF2-40B4-BE49-F238E27FC236}">
                <a16:creationId xmlns:a16="http://schemas.microsoft.com/office/drawing/2014/main" xmlns="" id="{A6802A98-E928-4456-B9C1-8B1438E05589}"/>
              </a:ext>
            </a:extLst>
          </p:cNvPr>
          <p:cNvSpPr/>
          <p:nvPr/>
        </p:nvSpPr>
        <p:spPr>
          <a:xfrm rot="21251985">
            <a:off x="2503792" y="4186975"/>
            <a:ext cx="304710" cy="84370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60439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P spid="16" grpId="0" animBg="1"/>
      <p:bldP spid="17" grpId="0" animBg="1"/>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xmlns="" id="{EC70C5DA-28B5-4E61-9207-537E810B3604}"/>
              </a:ext>
            </a:extLst>
          </p:cNvPr>
          <p:cNvSpPr>
            <a:spLocks noChangeArrowheads="1"/>
          </p:cNvSpPr>
          <p:nvPr/>
        </p:nvSpPr>
        <p:spPr bwMode="auto">
          <a:xfrm rot="21370149">
            <a:off x="1117061" y="1538110"/>
            <a:ext cx="478018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b="1" dirty="0">
                <a:latin typeface="Cambria" panose="02040503050406030204" pitchFamily="18" charset="0"/>
                <a:ea typeface="微软雅黑" panose="020B0503020204020204" charset="-122"/>
                <a:sym typeface="Arial" panose="020B0604020202020204"/>
              </a:rPr>
              <a:t>a study of </a:t>
            </a:r>
          </a:p>
          <a:p>
            <a:pPr algn="ctr"/>
            <a:r>
              <a:rPr lang="en-US" altLang="zh-CN" sz="4400" b="1" dirty="0">
                <a:latin typeface="Cambria" panose="02040503050406030204" pitchFamily="18" charset="0"/>
                <a:ea typeface="微软雅黑" panose="020B0503020204020204" charset="-122"/>
                <a:sym typeface="Arial" panose="020B0604020202020204"/>
              </a:rPr>
              <a:t>British </a:t>
            </a:r>
            <a:r>
              <a:rPr lang="en-US" altLang="zh-CN" sz="4400" b="1" dirty="0">
                <a:solidFill>
                  <a:srgbClr val="0070C0"/>
                </a:solidFill>
                <a:latin typeface="Cambria" panose="02040503050406030204" pitchFamily="18" charset="0"/>
                <a:ea typeface="微软雅黑" panose="020B0503020204020204" charset="-122"/>
                <a:sym typeface="Arial" panose="020B0604020202020204"/>
              </a:rPr>
              <a:t>history</a:t>
            </a:r>
            <a:endParaRPr lang="zh-CN" altLang="en-US" sz="4400" b="1" dirty="0">
              <a:solidFill>
                <a:srgbClr val="0070C0"/>
              </a:solidFill>
              <a:latin typeface="Cambria" panose="02040503050406030204" pitchFamily="18" charset="0"/>
              <a:ea typeface="微软雅黑" panose="020B0503020204020204" charset="-122"/>
              <a:sym typeface="Arial" panose="020B0604020202020204"/>
            </a:endParaRPr>
          </a:p>
        </p:txBody>
      </p:sp>
      <p:sp>
        <p:nvSpPr>
          <p:cNvPr id="5" name="文本框 4">
            <a:extLst>
              <a:ext uri="{FF2B5EF4-FFF2-40B4-BE49-F238E27FC236}">
                <a16:creationId xmlns:a16="http://schemas.microsoft.com/office/drawing/2014/main" xmlns="" id="{19C699FA-E286-4E38-8F9D-AD948D5C0105}"/>
              </a:ext>
            </a:extLst>
          </p:cNvPr>
          <p:cNvSpPr txBox="1"/>
          <p:nvPr/>
        </p:nvSpPr>
        <p:spPr>
          <a:xfrm>
            <a:off x="387413" y="4352924"/>
            <a:ext cx="11429449" cy="2092881"/>
          </a:xfrm>
          <a:prstGeom prst="rect">
            <a:avLst/>
          </a:prstGeom>
          <a:noFill/>
        </p:spPr>
        <p:txBody>
          <a:bodyPr wrap="square" rtlCol="0">
            <a:spAutoFit/>
          </a:bodyPr>
          <a:lstStyle/>
          <a:p>
            <a:r>
              <a:rPr lang="en-US" altLang="zh-CN" sz="2600" spc="-100" dirty="0">
                <a:latin typeface="Cambria" panose="02040503050406030204" pitchFamily="18" charset="0"/>
              </a:rPr>
              <a:t>1. The countries that make up Great Britain are_______________________________________________.</a:t>
            </a:r>
          </a:p>
          <a:p>
            <a:r>
              <a:rPr lang="en-US" altLang="zh-CN" sz="2600" spc="-100" dirty="0">
                <a:latin typeface="Cambria" panose="02040503050406030204" pitchFamily="18" charset="0"/>
              </a:rPr>
              <a:t>2. If we speak of England we mean _____________________________________________________________.</a:t>
            </a:r>
          </a:p>
          <a:p>
            <a:r>
              <a:rPr lang="en-US" altLang="zh-CN" sz="2600" spc="-100" dirty="0">
                <a:latin typeface="Cambria" panose="02040503050406030204" pitchFamily="18" charset="0"/>
              </a:rPr>
              <a:t>3. The United Kingdom includes ________________________________________________________________.</a:t>
            </a:r>
          </a:p>
          <a:p>
            <a:r>
              <a:rPr lang="en-US" altLang="zh-CN" sz="2600" spc="-100" dirty="0">
                <a:latin typeface="Cambria" panose="02040503050406030204" pitchFamily="18" charset="0"/>
              </a:rPr>
              <a:t>4. The part of Ireland that separated from England is called _________________________________.</a:t>
            </a:r>
          </a:p>
          <a:p>
            <a:r>
              <a:rPr lang="en-US" altLang="zh-CN" sz="2600" spc="-100" dirty="0">
                <a:latin typeface="Cambria" panose="02040503050406030204" pitchFamily="18" charset="0"/>
              </a:rPr>
              <a:t>5. London is the capital city of ___________________________________________________________________.</a:t>
            </a:r>
            <a:endParaRPr lang="zh-CN" altLang="en-US" sz="2600" spc="-100" dirty="0">
              <a:latin typeface="Cambria" panose="02040503050406030204" pitchFamily="18" charset="0"/>
            </a:endParaRPr>
          </a:p>
        </p:txBody>
      </p:sp>
      <p:sp>
        <p:nvSpPr>
          <p:cNvPr id="6" name="矩形: 圆角 5">
            <a:extLst>
              <a:ext uri="{FF2B5EF4-FFF2-40B4-BE49-F238E27FC236}">
                <a16:creationId xmlns:a16="http://schemas.microsoft.com/office/drawing/2014/main" xmlns="" id="{EDDDBFC6-00B0-4772-ABE8-54020902E23C}"/>
              </a:ext>
            </a:extLst>
          </p:cNvPr>
          <p:cNvSpPr/>
          <p:nvPr/>
        </p:nvSpPr>
        <p:spPr>
          <a:xfrm>
            <a:off x="688421" y="3337430"/>
            <a:ext cx="11012105" cy="806627"/>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pc="-100" dirty="0">
                <a:latin typeface="Cambria" panose="02040503050406030204" pitchFamily="18" charset="0"/>
              </a:rPr>
              <a:t>England    Wales     Scotland    Northern Ireland    Republic of Southern Ireland</a:t>
            </a:r>
            <a:endParaRPr lang="zh-CN" altLang="en-US" sz="2800" spc="-100" dirty="0">
              <a:latin typeface="Cambria" panose="02040503050406030204" pitchFamily="18" charset="0"/>
            </a:endParaRPr>
          </a:p>
        </p:txBody>
      </p:sp>
      <p:sp>
        <p:nvSpPr>
          <p:cNvPr id="7" name="文本框 6">
            <a:extLst>
              <a:ext uri="{FF2B5EF4-FFF2-40B4-BE49-F238E27FC236}">
                <a16:creationId xmlns:a16="http://schemas.microsoft.com/office/drawing/2014/main" xmlns="" id="{6DD65170-34CF-4090-B438-1B9EE5FE71BD}"/>
              </a:ext>
            </a:extLst>
          </p:cNvPr>
          <p:cNvSpPr txBox="1"/>
          <p:nvPr/>
        </p:nvSpPr>
        <p:spPr>
          <a:xfrm>
            <a:off x="6550853" y="4287525"/>
            <a:ext cx="4304714"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 Wales and Scotland</a:t>
            </a:r>
            <a:endParaRPr lang="zh-CN" altLang="en-US" sz="2400" b="1" dirty="0">
              <a:solidFill>
                <a:srgbClr val="CC6600"/>
              </a:solidFill>
              <a:latin typeface="Cambria" panose="02040503050406030204" pitchFamily="18" charset="0"/>
            </a:endParaRPr>
          </a:p>
        </p:txBody>
      </p:sp>
      <p:sp>
        <p:nvSpPr>
          <p:cNvPr id="8" name="文本框 7">
            <a:extLst>
              <a:ext uri="{FF2B5EF4-FFF2-40B4-BE49-F238E27FC236}">
                <a16:creationId xmlns:a16="http://schemas.microsoft.com/office/drawing/2014/main" xmlns="" id="{1BFE7C56-70DB-4992-9AD8-D9CD54BD6E15}"/>
              </a:ext>
            </a:extLst>
          </p:cNvPr>
          <p:cNvSpPr txBox="1"/>
          <p:nvPr/>
        </p:nvSpPr>
        <p:spPr>
          <a:xfrm>
            <a:off x="5026853" y="4714090"/>
            <a:ext cx="3048001"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 and Wales</a:t>
            </a:r>
            <a:endParaRPr lang="zh-CN" altLang="en-US" sz="2400" b="1" dirty="0">
              <a:solidFill>
                <a:srgbClr val="CC6600"/>
              </a:solidFill>
              <a:latin typeface="Cambria" panose="02040503050406030204" pitchFamily="18" charset="0"/>
            </a:endParaRPr>
          </a:p>
        </p:txBody>
      </p:sp>
      <p:sp>
        <p:nvSpPr>
          <p:cNvPr id="9" name="文本框 8">
            <a:extLst>
              <a:ext uri="{FF2B5EF4-FFF2-40B4-BE49-F238E27FC236}">
                <a16:creationId xmlns:a16="http://schemas.microsoft.com/office/drawing/2014/main" xmlns="" id="{7FCE196D-E2B7-4076-90E4-569E70F093F0}"/>
              </a:ext>
            </a:extLst>
          </p:cNvPr>
          <p:cNvSpPr txBox="1"/>
          <p:nvPr/>
        </p:nvSpPr>
        <p:spPr>
          <a:xfrm>
            <a:off x="4778325" y="5109932"/>
            <a:ext cx="6818143"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 Wales, Scotland and Northern Ireland</a:t>
            </a:r>
            <a:endParaRPr lang="zh-CN" altLang="en-US" sz="2400" b="1" dirty="0">
              <a:solidFill>
                <a:srgbClr val="CC6600"/>
              </a:solidFill>
              <a:latin typeface="Cambria" panose="02040503050406030204" pitchFamily="18" charset="0"/>
            </a:endParaRPr>
          </a:p>
        </p:txBody>
      </p:sp>
      <p:sp>
        <p:nvSpPr>
          <p:cNvPr id="10" name="文本框 9">
            <a:extLst>
              <a:ext uri="{FF2B5EF4-FFF2-40B4-BE49-F238E27FC236}">
                <a16:creationId xmlns:a16="http://schemas.microsoft.com/office/drawing/2014/main" xmlns="" id="{1609E973-E80A-436C-BB1C-54D33BC8E092}"/>
              </a:ext>
            </a:extLst>
          </p:cNvPr>
          <p:cNvSpPr txBox="1"/>
          <p:nvPr/>
        </p:nvSpPr>
        <p:spPr>
          <a:xfrm>
            <a:off x="7924798" y="5527665"/>
            <a:ext cx="4271890"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Republic of Southern Ireland</a:t>
            </a:r>
            <a:endParaRPr lang="zh-CN" altLang="en-US" sz="2400" b="1" dirty="0">
              <a:solidFill>
                <a:srgbClr val="CC6600"/>
              </a:solidFill>
              <a:latin typeface="Cambria" panose="02040503050406030204" pitchFamily="18" charset="0"/>
            </a:endParaRPr>
          </a:p>
        </p:txBody>
      </p:sp>
      <p:sp>
        <p:nvSpPr>
          <p:cNvPr id="11" name="文本框 10">
            <a:extLst>
              <a:ext uri="{FF2B5EF4-FFF2-40B4-BE49-F238E27FC236}">
                <a16:creationId xmlns:a16="http://schemas.microsoft.com/office/drawing/2014/main" xmlns="" id="{999317CA-2822-494A-9FC8-4FFFADEAE60D}"/>
              </a:ext>
            </a:extLst>
          </p:cNvPr>
          <p:cNvSpPr txBox="1"/>
          <p:nvPr/>
        </p:nvSpPr>
        <p:spPr>
          <a:xfrm>
            <a:off x="4562619" y="5892465"/>
            <a:ext cx="4271890"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a:t>
            </a:r>
            <a:endParaRPr lang="zh-CN" altLang="en-US" sz="2400" b="1" dirty="0">
              <a:solidFill>
                <a:srgbClr val="CC6600"/>
              </a:solidFill>
              <a:latin typeface="Cambria" panose="02040503050406030204" pitchFamily="18" charset="0"/>
            </a:endParaRPr>
          </a:p>
        </p:txBody>
      </p:sp>
      <p:sp>
        <p:nvSpPr>
          <p:cNvPr id="12" name="矩形 11">
            <a:extLst>
              <a:ext uri="{FF2B5EF4-FFF2-40B4-BE49-F238E27FC236}">
                <a16:creationId xmlns:a16="http://schemas.microsoft.com/office/drawing/2014/main" xmlns="" id="{1D49BC14-9308-4C2C-B903-3C81D834A51A}"/>
              </a:ext>
            </a:extLst>
          </p:cNvPr>
          <p:cNvSpPr/>
          <p:nvPr/>
        </p:nvSpPr>
        <p:spPr>
          <a:xfrm>
            <a:off x="519324" y="386509"/>
            <a:ext cx="6486387" cy="83099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spc="-100" dirty="0">
                <a:solidFill>
                  <a:srgbClr val="0070C0"/>
                </a:solidFill>
                <a:latin typeface="Cambria" panose="02040503050406030204" pitchFamily="18" charset="0"/>
              </a:rPr>
              <a:t>all the things that happened in the past, especially </a:t>
            </a:r>
            <a:r>
              <a:rPr lang="en-US" altLang="zh-CN" sz="2400" spc="-100" dirty="0">
                <a:solidFill>
                  <a:srgbClr val="C00000"/>
                </a:solidFill>
                <a:latin typeface="Cambria" panose="02040503050406030204" pitchFamily="18" charset="0"/>
              </a:rPr>
              <a:t>the political, social, or economic development</a:t>
            </a:r>
            <a:r>
              <a:rPr lang="en-US" altLang="zh-CN" sz="2400" spc="-100" dirty="0">
                <a:solidFill>
                  <a:srgbClr val="0070C0"/>
                </a:solidFill>
                <a:latin typeface="Cambria" panose="02040503050406030204" pitchFamily="18" charset="0"/>
              </a:rPr>
              <a:t> of a nation</a:t>
            </a:r>
            <a:endParaRPr lang="zh-CN" altLang="en-US" sz="2400" spc="-1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8265370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05AA0CD0-2393-4C03-8FE5-3A8B66949BB7}"/>
              </a:ext>
            </a:extLst>
          </p:cNvPr>
          <p:cNvSpPr/>
          <p:nvPr/>
        </p:nvSpPr>
        <p:spPr>
          <a:xfrm>
            <a:off x="140950" y="215810"/>
            <a:ext cx="11910099" cy="1384995"/>
          </a:xfrm>
          <a:prstGeom prst="rect">
            <a:avLst/>
          </a:prstGeom>
        </p:spPr>
        <p:txBody>
          <a:bodyPr wrap="square">
            <a:spAutoFit/>
          </a:bodyPr>
          <a:lstStyle/>
          <a:p>
            <a:r>
              <a:rPr lang="en-US" altLang="zh-CN" sz="2800" spc="-100" dirty="0">
                <a:solidFill>
                  <a:schemeClr val="accent6">
                    <a:lumMod val="50000"/>
                  </a:schemeClr>
                </a:solidFill>
                <a:latin typeface="Cambria" panose="02040503050406030204" pitchFamily="18" charset="0"/>
              </a:rPr>
              <a:t>1. How was the UK formed? </a:t>
            </a:r>
          </a:p>
          <a:p>
            <a:r>
              <a:rPr lang="en-US" altLang="zh-CN" sz="2800" spc="-100" dirty="0">
                <a:latin typeface="Cambria" panose="02040503050406030204" pitchFamily="18" charset="0"/>
              </a:rPr>
              <a:t>2. What was the author’s attitude toward the formation of the “Great Britain”?</a:t>
            </a:r>
          </a:p>
          <a:p>
            <a:r>
              <a:rPr lang="en-US" altLang="zh-CN" sz="2800" b="1" spc="-100" dirty="0">
                <a:latin typeface="Cambria" panose="02040503050406030204" pitchFamily="18" charset="0"/>
              </a:rPr>
              <a:t>      A. Approval          B. Critical          C. Neutral </a:t>
            </a:r>
          </a:p>
        </p:txBody>
      </p:sp>
      <p:sp>
        <p:nvSpPr>
          <p:cNvPr id="16" name="矩形 15">
            <a:extLst>
              <a:ext uri="{FF2B5EF4-FFF2-40B4-BE49-F238E27FC236}">
                <a16:creationId xmlns:a16="http://schemas.microsoft.com/office/drawing/2014/main" xmlns="" id="{86FEA5C6-DB7F-4125-9A82-F8E7A1DC764F}"/>
              </a:ext>
            </a:extLst>
          </p:cNvPr>
          <p:cNvSpPr/>
          <p:nvPr/>
        </p:nvSpPr>
        <p:spPr>
          <a:xfrm>
            <a:off x="227153" y="2662675"/>
            <a:ext cx="11566203" cy="4067780"/>
          </a:xfrm>
          <a:prstGeom prst="rect">
            <a:avLst/>
          </a:prstGeom>
        </p:spPr>
        <p:txBody>
          <a:bodyPr wrap="square">
            <a:spAutoFit/>
          </a:bodyPr>
          <a:lstStyle/>
          <a:p>
            <a:pPr algn="just">
              <a:lnSpc>
                <a:spcPts val="3100"/>
              </a:lnSpc>
            </a:pPr>
            <a:r>
              <a:rPr lang="en-US" altLang="zh-CN" sz="2800" i="1" spc="-100" dirty="0">
                <a:solidFill>
                  <a:schemeClr val="tx1">
                    <a:lumMod val="50000"/>
                    <a:lumOff val="50000"/>
                  </a:schemeClr>
                </a:solidFill>
                <a:latin typeface="Cambria" panose="02040503050406030204" pitchFamily="18" charset="0"/>
              </a:rPr>
              <a:t>First there was </a:t>
            </a:r>
            <a:r>
              <a:rPr lang="en-US" altLang="zh-CN" sz="2800" i="1" spc="-100" dirty="0">
                <a:solidFill>
                  <a:srgbClr val="CC6600"/>
                </a:solidFill>
                <a:latin typeface="Cambria" panose="02040503050406030204" pitchFamily="18" charset="0"/>
              </a:rPr>
              <a:t>England</a:t>
            </a:r>
            <a:r>
              <a:rPr lang="en-US" altLang="zh-CN" sz="2800" i="1" spc="-100" dirty="0">
                <a:solidFill>
                  <a:schemeClr val="tx1">
                    <a:lumMod val="50000"/>
                    <a:lumOff val="50000"/>
                  </a:schemeClr>
                </a:solidFill>
                <a:latin typeface="Cambria" panose="02040503050406030204" pitchFamily="18" charset="0"/>
              </a:rPr>
              <a:t>. Wales was linked to it in the thirteenth century. Now when people refer to England you find Wales included as well. Next </a:t>
            </a:r>
            <a:r>
              <a:rPr lang="en-US" altLang="zh-CN" sz="2800" i="1" spc="-100" dirty="0">
                <a:solidFill>
                  <a:srgbClr val="CC6600"/>
                </a:solidFill>
                <a:latin typeface="Cambria" panose="02040503050406030204" pitchFamily="18" charset="0"/>
              </a:rPr>
              <a:t>England and Wales </a:t>
            </a:r>
            <a:r>
              <a:rPr lang="en-US" altLang="zh-CN" sz="2800" i="1" spc="-100" dirty="0">
                <a:solidFill>
                  <a:schemeClr val="tx1">
                    <a:lumMod val="50000"/>
                    <a:lumOff val="50000"/>
                  </a:schemeClr>
                </a:solidFill>
                <a:latin typeface="Cambria" panose="02040503050406030204" pitchFamily="18" charset="0"/>
              </a:rPr>
              <a:t>were joined to Scotland in the seventeenth century and the name was changed to </a:t>
            </a:r>
            <a:r>
              <a:rPr lang="en-US" altLang="zh-CN" sz="2800" i="1" spc="-100" dirty="0">
                <a:solidFill>
                  <a:srgbClr val="CC6600"/>
                </a:solidFill>
                <a:latin typeface="Cambria" panose="02040503050406030204" pitchFamily="18" charset="0"/>
              </a:rPr>
              <a:t>“Great Britain”</a:t>
            </a:r>
            <a:r>
              <a:rPr lang="en-US" altLang="zh-CN" sz="2800" i="1" spc="-100" dirty="0">
                <a:solidFill>
                  <a:schemeClr val="tx1">
                    <a:lumMod val="50000"/>
                    <a:lumOff val="50000"/>
                  </a:schemeClr>
                </a:solidFill>
                <a:latin typeface="Cambria" panose="02040503050406030204" pitchFamily="18" charset="0"/>
              </a:rPr>
              <a:t>. Happily this was accomplished without conflict when King James of Scotland became king of England and Wales as well. Finally the English government tried in the early twentieth century to form the United Kingdom</a:t>
            </a:r>
            <a:r>
              <a:rPr lang="en-US" altLang="zh-CN" sz="2800" i="1" spc="-100" dirty="0">
                <a:solidFill>
                  <a:srgbClr val="CC6600"/>
                </a:solidFill>
                <a:latin typeface="Cambria" panose="02040503050406030204" pitchFamily="18" charset="0"/>
              </a:rPr>
              <a:t> </a:t>
            </a:r>
            <a:r>
              <a:rPr lang="en-US" altLang="zh-CN" sz="2800" i="1" spc="-100" dirty="0">
                <a:solidFill>
                  <a:schemeClr val="tx1">
                    <a:lumMod val="50000"/>
                    <a:lumOff val="50000"/>
                  </a:schemeClr>
                </a:solidFill>
                <a:latin typeface="Cambria" panose="02040503050406030204" pitchFamily="18" charset="0"/>
              </a:rPr>
              <a:t>by getting Ireland connected in the same peaceful way. However, the southern part of Ireland was unwilling and broke away to form its own government. So only Northern Ireland joined with England, Wales and Scotland to become </a:t>
            </a:r>
            <a:r>
              <a:rPr lang="en-US" altLang="zh-CN" sz="2800" i="1" spc="-100" dirty="0">
                <a:solidFill>
                  <a:srgbClr val="CC6600"/>
                </a:solidFill>
                <a:latin typeface="Cambria" panose="02040503050406030204" pitchFamily="18" charset="0"/>
              </a:rPr>
              <a:t>the United Kingdom </a:t>
            </a:r>
            <a:r>
              <a:rPr lang="en-US" altLang="zh-CN" sz="2800" i="1" spc="-100" dirty="0">
                <a:solidFill>
                  <a:schemeClr val="tx1">
                    <a:lumMod val="50000"/>
                    <a:lumOff val="50000"/>
                  </a:schemeClr>
                </a:solidFill>
                <a:latin typeface="Cambria" panose="02040503050406030204" pitchFamily="18" charset="0"/>
              </a:rPr>
              <a:t>and this was shown to the world in a new flag called the Union jack.</a:t>
            </a:r>
            <a:endParaRPr lang="zh-CN" altLang="en-US" sz="2800" i="1" spc="-100" dirty="0">
              <a:solidFill>
                <a:schemeClr val="tx1">
                  <a:lumMod val="50000"/>
                  <a:lumOff val="50000"/>
                </a:schemeClr>
              </a:solidFill>
              <a:latin typeface="Cambria" panose="02040503050406030204" pitchFamily="18" charset="0"/>
            </a:endParaRPr>
          </a:p>
        </p:txBody>
      </p:sp>
      <p:cxnSp>
        <p:nvCxnSpPr>
          <p:cNvPr id="17" name="直接连接符 16">
            <a:extLst>
              <a:ext uri="{FF2B5EF4-FFF2-40B4-BE49-F238E27FC236}">
                <a16:creationId xmlns:a16="http://schemas.microsoft.com/office/drawing/2014/main" xmlns="" id="{414131CC-08D9-4018-804B-9AC061C9D027}"/>
              </a:ext>
            </a:extLst>
          </p:cNvPr>
          <p:cNvCxnSpPr>
            <a:cxnSpLocks/>
          </p:cNvCxnSpPr>
          <p:nvPr/>
        </p:nvCxnSpPr>
        <p:spPr>
          <a:xfrm flipV="1">
            <a:off x="267010" y="1725922"/>
            <a:ext cx="11499791" cy="11724"/>
          </a:xfrm>
          <a:prstGeom prst="line">
            <a:avLst/>
          </a:prstGeom>
          <a:noFill/>
          <a:ln w="28575" cap="flat" cmpd="sng" algn="ctr">
            <a:solidFill>
              <a:srgbClr val="0070C0"/>
            </a:solidFill>
            <a:prstDash val="sysDash"/>
            <a:miter lim="800000"/>
          </a:ln>
          <a:effectLst/>
        </p:spPr>
      </p:cxnSp>
      <p:sp>
        <p:nvSpPr>
          <p:cNvPr id="18" name="矩形 17">
            <a:extLst>
              <a:ext uri="{FF2B5EF4-FFF2-40B4-BE49-F238E27FC236}">
                <a16:creationId xmlns:a16="http://schemas.microsoft.com/office/drawing/2014/main" xmlns="" id="{8E90C192-A014-4EA1-9BB1-830FE721CEEB}"/>
              </a:ext>
            </a:extLst>
          </p:cNvPr>
          <p:cNvSpPr/>
          <p:nvPr/>
        </p:nvSpPr>
        <p:spPr>
          <a:xfrm>
            <a:off x="224806" y="2674398"/>
            <a:ext cx="11566203" cy="4067780"/>
          </a:xfrm>
          <a:prstGeom prst="rect">
            <a:avLst/>
          </a:prstGeom>
        </p:spPr>
        <p:txBody>
          <a:bodyPr wrap="square">
            <a:spAutoFit/>
          </a:bodyPr>
          <a:lstStyle/>
          <a:p>
            <a:pPr algn="just">
              <a:lnSpc>
                <a:spcPts val="3100"/>
              </a:lnSpc>
            </a:pPr>
            <a:r>
              <a:rPr lang="en-US" altLang="zh-CN" sz="2800" i="1" spc="-100" dirty="0">
                <a:solidFill>
                  <a:schemeClr val="tx1">
                    <a:lumMod val="50000"/>
                    <a:lumOff val="50000"/>
                  </a:schemeClr>
                </a:solidFill>
                <a:latin typeface="Cambria" panose="02040503050406030204" pitchFamily="18" charset="0"/>
              </a:rPr>
              <a:t>First there was </a:t>
            </a:r>
            <a:r>
              <a:rPr lang="en-US" altLang="zh-CN" sz="2800" i="1" spc="-100" dirty="0">
                <a:solidFill>
                  <a:srgbClr val="CC6600"/>
                </a:solidFill>
                <a:latin typeface="Cambria" panose="02040503050406030204" pitchFamily="18" charset="0"/>
              </a:rPr>
              <a:t>England</a:t>
            </a:r>
            <a:r>
              <a:rPr lang="en-US" altLang="zh-CN" sz="2800" i="1" spc="-100" dirty="0">
                <a:solidFill>
                  <a:schemeClr val="tx1">
                    <a:lumMod val="50000"/>
                    <a:lumOff val="50000"/>
                  </a:schemeClr>
                </a:solidFill>
                <a:latin typeface="Cambria" panose="02040503050406030204" pitchFamily="18" charset="0"/>
              </a:rPr>
              <a:t>. </a:t>
            </a:r>
            <a:r>
              <a:rPr lang="en-US" altLang="zh-CN" sz="2800" i="1" spc="-100" dirty="0">
                <a:solidFill>
                  <a:schemeClr val="accent6">
                    <a:lumMod val="50000"/>
                  </a:schemeClr>
                </a:solidFill>
                <a:latin typeface="Cambria" panose="02040503050406030204" pitchFamily="18" charset="0"/>
              </a:rPr>
              <a:t>Wales was linked to it</a:t>
            </a:r>
            <a:r>
              <a:rPr lang="en-US" altLang="zh-CN" sz="2800" i="1" spc="-100" dirty="0">
                <a:solidFill>
                  <a:schemeClr val="tx1">
                    <a:lumMod val="50000"/>
                    <a:lumOff val="50000"/>
                  </a:schemeClr>
                </a:solidFill>
                <a:latin typeface="Cambria" panose="02040503050406030204" pitchFamily="18" charset="0"/>
              </a:rPr>
              <a:t> in the thirteenth century. Now when people refer to England you find Wales included as well. Next </a:t>
            </a:r>
            <a:r>
              <a:rPr lang="en-US" altLang="zh-CN" sz="2800" i="1" spc="-100" dirty="0">
                <a:solidFill>
                  <a:srgbClr val="CC6600"/>
                </a:solidFill>
                <a:latin typeface="Cambria" panose="02040503050406030204" pitchFamily="18" charset="0"/>
              </a:rPr>
              <a:t>England and Wales </a:t>
            </a:r>
            <a:r>
              <a:rPr lang="en-US" altLang="zh-CN" sz="2800" i="1" spc="-100" dirty="0">
                <a:solidFill>
                  <a:schemeClr val="accent6">
                    <a:lumMod val="50000"/>
                  </a:schemeClr>
                </a:solidFill>
                <a:latin typeface="Cambria" panose="02040503050406030204" pitchFamily="18" charset="0"/>
              </a:rPr>
              <a:t>were joined to Scotland </a:t>
            </a:r>
            <a:r>
              <a:rPr lang="en-US" altLang="zh-CN" sz="2800" i="1" spc="-100" dirty="0">
                <a:solidFill>
                  <a:schemeClr val="tx1">
                    <a:lumMod val="50000"/>
                    <a:lumOff val="50000"/>
                  </a:schemeClr>
                </a:solidFill>
                <a:latin typeface="Cambria" panose="02040503050406030204" pitchFamily="18" charset="0"/>
              </a:rPr>
              <a:t>in the seventeenth century and </a:t>
            </a:r>
            <a:r>
              <a:rPr lang="en-US" altLang="zh-CN" sz="2800" i="1" spc="-100" dirty="0">
                <a:solidFill>
                  <a:schemeClr val="accent6">
                    <a:lumMod val="50000"/>
                  </a:schemeClr>
                </a:solidFill>
                <a:latin typeface="Cambria" panose="02040503050406030204" pitchFamily="18" charset="0"/>
              </a:rPr>
              <a:t>the name was changed to </a:t>
            </a:r>
            <a:r>
              <a:rPr lang="en-US" altLang="zh-CN" sz="2800" i="1" spc="-100" dirty="0">
                <a:solidFill>
                  <a:srgbClr val="CC6600"/>
                </a:solidFill>
                <a:latin typeface="Cambria" panose="02040503050406030204" pitchFamily="18" charset="0"/>
              </a:rPr>
              <a:t>“Great Britain”</a:t>
            </a:r>
            <a:r>
              <a:rPr lang="en-US" altLang="zh-CN" sz="2800" i="1" spc="-100" dirty="0">
                <a:solidFill>
                  <a:schemeClr val="tx1">
                    <a:lumMod val="50000"/>
                    <a:lumOff val="50000"/>
                  </a:schemeClr>
                </a:solidFill>
                <a:latin typeface="Cambria" panose="02040503050406030204" pitchFamily="18" charset="0"/>
              </a:rPr>
              <a:t>. Happily </a:t>
            </a:r>
            <a:r>
              <a:rPr lang="en-US" altLang="zh-CN" sz="2800" i="1" spc="-100" dirty="0">
                <a:solidFill>
                  <a:schemeClr val="accent6">
                    <a:lumMod val="50000"/>
                  </a:schemeClr>
                </a:solidFill>
                <a:latin typeface="Cambria" panose="02040503050406030204" pitchFamily="18" charset="0"/>
              </a:rPr>
              <a:t>this was accomplished without conflict </a:t>
            </a:r>
            <a:r>
              <a:rPr lang="en-US" altLang="zh-CN" sz="2800" i="1" spc="-100" dirty="0">
                <a:solidFill>
                  <a:schemeClr val="tx1">
                    <a:lumMod val="50000"/>
                    <a:lumOff val="50000"/>
                  </a:schemeClr>
                </a:solidFill>
                <a:latin typeface="Cambria" panose="02040503050406030204" pitchFamily="18" charset="0"/>
              </a:rPr>
              <a:t>when King James of Scotland became king of England and Wales as well. Finally </a:t>
            </a:r>
            <a:r>
              <a:rPr lang="en-US" altLang="zh-CN" sz="2800" i="1" spc="-100" dirty="0">
                <a:solidFill>
                  <a:schemeClr val="accent6">
                    <a:lumMod val="50000"/>
                  </a:schemeClr>
                </a:solidFill>
                <a:latin typeface="Cambria" panose="02040503050406030204" pitchFamily="18" charset="0"/>
              </a:rPr>
              <a:t>the English government </a:t>
            </a:r>
            <a:r>
              <a:rPr lang="en-US" altLang="zh-CN" sz="2800" i="1" spc="-100" dirty="0">
                <a:solidFill>
                  <a:schemeClr val="tx1">
                    <a:lumMod val="50000"/>
                    <a:lumOff val="50000"/>
                  </a:schemeClr>
                </a:solidFill>
                <a:latin typeface="Cambria" panose="02040503050406030204" pitchFamily="18" charset="0"/>
              </a:rPr>
              <a:t>tried in the early twentieth century to form the United Kingdom by </a:t>
            </a:r>
            <a:r>
              <a:rPr lang="en-US" altLang="zh-CN" sz="2800" i="1" spc="-100" dirty="0">
                <a:solidFill>
                  <a:schemeClr val="accent6">
                    <a:lumMod val="50000"/>
                  </a:schemeClr>
                </a:solidFill>
                <a:latin typeface="Cambria" panose="02040503050406030204" pitchFamily="18" charset="0"/>
              </a:rPr>
              <a:t>get</a:t>
            </a:r>
            <a:r>
              <a:rPr lang="en-US" altLang="zh-CN" sz="2800" i="1" spc="-100" dirty="0">
                <a:solidFill>
                  <a:schemeClr val="tx1">
                    <a:lumMod val="50000"/>
                    <a:lumOff val="50000"/>
                  </a:schemeClr>
                </a:solidFill>
                <a:latin typeface="Cambria" panose="02040503050406030204" pitchFamily="18" charset="0"/>
              </a:rPr>
              <a:t>ting</a:t>
            </a:r>
            <a:r>
              <a:rPr lang="en-US" altLang="zh-CN" sz="2800" i="1" spc="-100" dirty="0">
                <a:solidFill>
                  <a:schemeClr val="accent6">
                    <a:lumMod val="50000"/>
                  </a:schemeClr>
                </a:solidFill>
                <a:latin typeface="Cambria" panose="02040503050406030204" pitchFamily="18" charset="0"/>
              </a:rPr>
              <a:t> Ireland connected in the same peaceful way</a:t>
            </a:r>
            <a:r>
              <a:rPr lang="en-US" altLang="zh-CN" sz="2800" i="1" spc="-100" dirty="0">
                <a:solidFill>
                  <a:schemeClr val="tx1">
                    <a:lumMod val="50000"/>
                    <a:lumOff val="50000"/>
                  </a:schemeClr>
                </a:solidFill>
                <a:latin typeface="Cambria" panose="02040503050406030204" pitchFamily="18" charset="0"/>
              </a:rPr>
              <a:t>. However, the southern part of Ireland was unwilling and broke away to form its own government. So </a:t>
            </a:r>
            <a:r>
              <a:rPr lang="en-US" altLang="zh-CN" sz="2800" i="1" spc="-100" dirty="0">
                <a:solidFill>
                  <a:schemeClr val="accent6">
                    <a:lumMod val="50000"/>
                  </a:schemeClr>
                </a:solidFill>
                <a:latin typeface="Cambria" panose="02040503050406030204" pitchFamily="18" charset="0"/>
              </a:rPr>
              <a:t>only Northern Ireland joined </a:t>
            </a:r>
            <a:r>
              <a:rPr lang="en-US" altLang="zh-CN" sz="2800" i="1" spc="-100" dirty="0">
                <a:solidFill>
                  <a:schemeClr val="tx1">
                    <a:lumMod val="50000"/>
                    <a:lumOff val="50000"/>
                  </a:schemeClr>
                </a:solidFill>
                <a:latin typeface="Cambria" panose="02040503050406030204" pitchFamily="18" charset="0"/>
              </a:rPr>
              <a:t>with</a:t>
            </a:r>
            <a:r>
              <a:rPr lang="en-US" altLang="zh-CN" sz="2800" i="1" spc="-100" dirty="0">
                <a:solidFill>
                  <a:schemeClr val="accent6">
                    <a:lumMod val="50000"/>
                  </a:schemeClr>
                </a:solidFill>
                <a:latin typeface="Cambria" panose="02040503050406030204" pitchFamily="18" charset="0"/>
              </a:rPr>
              <a:t> </a:t>
            </a:r>
            <a:r>
              <a:rPr lang="en-US" altLang="zh-CN" sz="2800" i="1" spc="-100" dirty="0">
                <a:solidFill>
                  <a:schemeClr val="tx1">
                    <a:lumMod val="50000"/>
                    <a:lumOff val="50000"/>
                  </a:schemeClr>
                </a:solidFill>
                <a:latin typeface="Cambria" panose="02040503050406030204" pitchFamily="18" charset="0"/>
              </a:rPr>
              <a:t>England, Wales and Scotland to become </a:t>
            </a:r>
            <a:r>
              <a:rPr lang="en-US" altLang="zh-CN" sz="2800" i="1" spc="-100" dirty="0">
                <a:solidFill>
                  <a:srgbClr val="CC6600"/>
                </a:solidFill>
                <a:latin typeface="Cambria" panose="02040503050406030204" pitchFamily="18" charset="0"/>
              </a:rPr>
              <a:t>the United Kingdom </a:t>
            </a:r>
            <a:r>
              <a:rPr lang="en-US" altLang="zh-CN" sz="2800" i="1" spc="-100" dirty="0">
                <a:solidFill>
                  <a:schemeClr val="tx1">
                    <a:lumMod val="50000"/>
                    <a:lumOff val="50000"/>
                  </a:schemeClr>
                </a:solidFill>
                <a:latin typeface="Cambria" panose="02040503050406030204" pitchFamily="18" charset="0"/>
              </a:rPr>
              <a:t>and this was shown to the world in a new flag called the Union jack.</a:t>
            </a:r>
            <a:endParaRPr lang="zh-CN" altLang="en-US" sz="2800" i="1" spc="-100" dirty="0">
              <a:solidFill>
                <a:schemeClr val="tx1">
                  <a:lumMod val="50000"/>
                  <a:lumOff val="50000"/>
                </a:schemeClr>
              </a:solidFill>
              <a:latin typeface="Cambria" panose="02040503050406030204" pitchFamily="18" charset="0"/>
            </a:endParaRPr>
          </a:p>
        </p:txBody>
      </p:sp>
      <p:sp>
        <p:nvSpPr>
          <p:cNvPr id="19" name="椭圆 18">
            <a:extLst>
              <a:ext uri="{FF2B5EF4-FFF2-40B4-BE49-F238E27FC236}">
                <a16:creationId xmlns:a16="http://schemas.microsoft.com/office/drawing/2014/main" xmlns="" id="{1BE8E055-AFAF-4E4C-B5AC-0890809906AE}"/>
              </a:ext>
            </a:extLst>
          </p:cNvPr>
          <p:cNvSpPr/>
          <p:nvPr/>
        </p:nvSpPr>
        <p:spPr>
          <a:xfrm>
            <a:off x="2419496" y="3858067"/>
            <a:ext cx="1225558" cy="47372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cxnSp>
        <p:nvCxnSpPr>
          <p:cNvPr id="20" name="直接连接符 19">
            <a:extLst>
              <a:ext uri="{FF2B5EF4-FFF2-40B4-BE49-F238E27FC236}">
                <a16:creationId xmlns:a16="http://schemas.microsoft.com/office/drawing/2014/main" xmlns="" id="{88CB9737-5AB8-4F3E-912C-C1DFE32DB260}"/>
              </a:ext>
            </a:extLst>
          </p:cNvPr>
          <p:cNvCxnSpPr>
            <a:cxnSpLocks/>
          </p:cNvCxnSpPr>
          <p:nvPr/>
        </p:nvCxnSpPr>
        <p:spPr>
          <a:xfrm>
            <a:off x="9762153" y="4303653"/>
            <a:ext cx="20463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F6293F48-2F37-45CC-85E1-E7703C2EC5F5}"/>
              </a:ext>
            </a:extLst>
          </p:cNvPr>
          <p:cNvCxnSpPr>
            <a:cxnSpLocks/>
          </p:cNvCxnSpPr>
          <p:nvPr/>
        </p:nvCxnSpPr>
        <p:spPr>
          <a:xfrm>
            <a:off x="308662" y="4694032"/>
            <a:ext cx="1392705" cy="14256"/>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920DF017-B6A2-4BD0-BF9D-6549F5C983F5}"/>
              </a:ext>
            </a:extLst>
          </p:cNvPr>
          <p:cNvCxnSpPr>
            <a:cxnSpLocks/>
          </p:cNvCxnSpPr>
          <p:nvPr/>
        </p:nvCxnSpPr>
        <p:spPr>
          <a:xfrm>
            <a:off x="8396832" y="4679964"/>
            <a:ext cx="3394177" cy="14256"/>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0FA30AAB-299E-466A-8317-AE5FE246C6EF}"/>
              </a:ext>
            </a:extLst>
          </p:cNvPr>
          <p:cNvCxnSpPr>
            <a:cxnSpLocks/>
          </p:cNvCxnSpPr>
          <p:nvPr/>
        </p:nvCxnSpPr>
        <p:spPr>
          <a:xfrm>
            <a:off x="6990819" y="5465755"/>
            <a:ext cx="4107766"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xmlns="" id="{59755EFC-9CE5-4A84-8DD6-05CF0412A0D5}"/>
              </a:ext>
            </a:extLst>
          </p:cNvPr>
          <p:cNvSpPr/>
          <p:nvPr/>
        </p:nvSpPr>
        <p:spPr>
          <a:xfrm>
            <a:off x="578900" y="1152331"/>
            <a:ext cx="380298" cy="3921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34" name="矩形 33">
            <a:extLst>
              <a:ext uri="{FF2B5EF4-FFF2-40B4-BE49-F238E27FC236}">
                <a16:creationId xmlns:a16="http://schemas.microsoft.com/office/drawing/2014/main" xmlns="" id="{EABAB29E-BEE9-4F28-8FFA-05C97267512B}"/>
              </a:ext>
            </a:extLst>
          </p:cNvPr>
          <p:cNvSpPr/>
          <p:nvPr/>
        </p:nvSpPr>
        <p:spPr>
          <a:xfrm>
            <a:off x="291218" y="1940767"/>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The formation of the UK is generally_____________. </a:t>
            </a:r>
          </a:p>
        </p:txBody>
      </p:sp>
      <p:sp>
        <p:nvSpPr>
          <p:cNvPr id="35" name="矩形 34">
            <a:extLst>
              <a:ext uri="{FF2B5EF4-FFF2-40B4-BE49-F238E27FC236}">
                <a16:creationId xmlns:a16="http://schemas.microsoft.com/office/drawing/2014/main" xmlns="" id="{946E04A1-9302-4266-ABC7-768D20862111}"/>
              </a:ext>
            </a:extLst>
          </p:cNvPr>
          <p:cNvSpPr/>
          <p:nvPr/>
        </p:nvSpPr>
        <p:spPr>
          <a:xfrm>
            <a:off x="6711412" y="1889745"/>
            <a:ext cx="1954286"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peaceful</a:t>
            </a:r>
          </a:p>
        </p:txBody>
      </p:sp>
    </p:spTree>
    <p:extLst>
      <p:ext uri="{BB962C8B-B14F-4D97-AF65-F5344CB8AC3E}">
        <p14:creationId xmlns:p14="http://schemas.microsoft.com/office/powerpoint/2010/main" val="320137473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5" grpId="0" animBg="1"/>
      <p:bldP spid="34"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xmlns="" id="{62C8449C-D7B7-4CB9-9D0D-BCE0AAD12A65}"/>
              </a:ext>
            </a:extLst>
          </p:cNvPr>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xmlns="" id="{317F54B6-4F0D-43EB-AFFF-DCB8C0C9B5EE}"/>
              </a:ext>
            </a:extLst>
          </p:cNvPr>
          <p:cNvSpPr>
            <a:spLocks noChangeArrowheads="1"/>
          </p:cNvSpPr>
          <p:nvPr/>
        </p:nvSpPr>
        <p:spPr bwMode="auto">
          <a:xfrm>
            <a:off x="1875002" y="377909"/>
            <a:ext cx="15180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Retelling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a:extLst>
              <a:ext uri="{FF2B5EF4-FFF2-40B4-BE49-F238E27FC236}">
                <a16:creationId xmlns:a16="http://schemas.microsoft.com/office/drawing/2014/main" xmlns="" id="{C5F854D8-AD77-4683-B931-8FC58E906E82}"/>
              </a:ext>
            </a:extLst>
          </p:cNvPr>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xmlns="" id="{8505425C-9160-4B74-923F-5CB8B756555C}"/>
              </a:ext>
            </a:extLst>
          </p:cNvPr>
          <p:cNvPicPr>
            <a:picLocks noChangeAspect="1"/>
          </p:cNvPicPr>
          <p:nvPr/>
        </p:nvPicPr>
        <p:blipFill>
          <a:blip r:embed="rId2"/>
          <a:stretch>
            <a:fillRect/>
          </a:stretch>
        </p:blipFill>
        <p:spPr>
          <a:xfrm>
            <a:off x="445266" y="313984"/>
            <a:ext cx="756285" cy="594360"/>
          </a:xfrm>
          <a:prstGeom prst="rect">
            <a:avLst/>
          </a:prstGeom>
        </p:spPr>
      </p:pic>
      <p:pic>
        <p:nvPicPr>
          <p:cNvPr id="8" name="Picture 3" descr="pic_283703">
            <a:extLst>
              <a:ext uri="{FF2B5EF4-FFF2-40B4-BE49-F238E27FC236}">
                <a16:creationId xmlns:a16="http://schemas.microsoft.com/office/drawing/2014/main" xmlns="" id="{BA764D24-9FA0-4715-81EB-5C542BC8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9775"/>
            <a:ext cx="1628775" cy="1038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pic_283701">
            <a:extLst>
              <a:ext uri="{FF2B5EF4-FFF2-40B4-BE49-F238E27FC236}">
                <a16:creationId xmlns:a16="http://schemas.microsoft.com/office/drawing/2014/main" xmlns="" id="{836FBCC6-1C75-4B15-8EE1-B8229BF1E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640931"/>
            <a:ext cx="1787525" cy="1058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pic_283704">
            <a:extLst>
              <a:ext uri="{FF2B5EF4-FFF2-40B4-BE49-F238E27FC236}">
                <a16:creationId xmlns:a16="http://schemas.microsoft.com/office/drawing/2014/main" xmlns="" id="{DE334B5E-E068-49FB-845C-D4FB7A04A5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837" y="2333850"/>
            <a:ext cx="165735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descr="pic_283702">
            <a:extLst>
              <a:ext uri="{FF2B5EF4-FFF2-40B4-BE49-F238E27FC236}">
                <a16:creationId xmlns:a16="http://schemas.microsoft.com/office/drawing/2014/main" xmlns="" id="{0E708645-54B9-4725-92D0-458435F67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4866" y="779835"/>
            <a:ext cx="1886943" cy="10967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descr="455px-Wales_flag_large">
            <a:hlinkClick r:id="rId7"/>
            <a:extLst>
              <a:ext uri="{FF2B5EF4-FFF2-40B4-BE49-F238E27FC236}">
                <a16:creationId xmlns:a16="http://schemas.microsoft.com/office/drawing/2014/main" xmlns="" id="{861F7CB7-2AD6-48CF-9226-EC342F55CA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9200" y="4953000"/>
            <a:ext cx="1806575" cy="1206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8">
            <a:extLst>
              <a:ext uri="{FF2B5EF4-FFF2-40B4-BE49-F238E27FC236}">
                <a16:creationId xmlns:a16="http://schemas.microsoft.com/office/drawing/2014/main" xmlns="" id="{F8724E92-0F36-44F2-BE18-4EA8C4122C75}"/>
              </a:ext>
            </a:extLst>
          </p:cNvPr>
          <p:cNvSpPr txBox="1">
            <a:spLocks noChangeArrowheads="1"/>
          </p:cNvSpPr>
          <p:nvPr/>
        </p:nvSpPr>
        <p:spPr bwMode="auto">
          <a:xfrm>
            <a:off x="2054227" y="6249193"/>
            <a:ext cx="245511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dirty="0">
                <a:latin typeface="Cambria" panose="02040503050406030204" pitchFamily="18" charset="0"/>
                <a:ea typeface="华文新魏" pitchFamily="2" charset="-122"/>
              </a:rPr>
              <a:t>first England</a:t>
            </a:r>
          </a:p>
        </p:txBody>
      </p:sp>
      <p:sp>
        <p:nvSpPr>
          <p:cNvPr id="14" name="Text Box 9">
            <a:extLst>
              <a:ext uri="{FF2B5EF4-FFF2-40B4-BE49-F238E27FC236}">
                <a16:creationId xmlns:a16="http://schemas.microsoft.com/office/drawing/2014/main" xmlns="" id="{3F004C0F-3A1D-4AD8-AA76-A549244FB6C6}"/>
              </a:ext>
            </a:extLst>
          </p:cNvPr>
          <p:cNvSpPr txBox="1">
            <a:spLocks noChangeArrowheads="1"/>
          </p:cNvSpPr>
          <p:nvPr/>
        </p:nvSpPr>
        <p:spPr bwMode="auto">
          <a:xfrm>
            <a:off x="3203575" y="4797425"/>
            <a:ext cx="3921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dirty="0">
                <a:latin typeface="Cambria" panose="02040503050406030204" pitchFamily="18" charset="0"/>
                <a:ea typeface="华文新魏" pitchFamily="2" charset="-122"/>
              </a:rPr>
              <a:t>13</a:t>
            </a:r>
            <a:r>
              <a:rPr lang="en-US" altLang="zh-CN" sz="2800" baseline="30000" dirty="0">
                <a:latin typeface="Cambria" panose="02040503050406030204" pitchFamily="18" charset="0"/>
                <a:ea typeface="华文新魏" pitchFamily="2" charset="-122"/>
              </a:rPr>
              <a:t>th</a:t>
            </a:r>
            <a:r>
              <a:rPr lang="en-US" altLang="zh-CN" sz="2800" dirty="0">
                <a:latin typeface="Cambria" panose="02040503050406030204" pitchFamily="18" charset="0"/>
                <a:ea typeface="华文新魏" pitchFamily="2" charset="-122"/>
              </a:rPr>
              <a:t> century, England + Wales.</a:t>
            </a:r>
          </a:p>
        </p:txBody>
      </p:sp>
      <p:sp>
        <p:nvSpPr>
          <p:cNvPr id="15" name="Text Box 10">
            <a:extLst>
              <a:ext uri="{FF2B5EF4-FFF2-40B4-BE49-F238E27FC236}">
                <a16:creationId xmlns:a16="http://schemas.microsoft.com/office/drawing/2014/main" xmlns="" id="{662A7855-3D0B-47D5-A0C5-7766B52B8391}"/>
              </a:ext>
            </a:extLst>
          </p:cNvPr>
          <p:cNvSpPr txBox="1">
            <a:spLocks noChangeArrowheads="1"/>
          </p:cNvSpPr>
          <p:nvPr/>
        </p:nvSpPr>
        <p:spPr bwMode="auto">
          <a:xfrm>
            <a:off x="4267200" y="3581400"/>
            <a:ext cx="401554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dirty="0">
                <a:latin typeface="Cambria" panose="02040503050406030204" pitchFamily="18" charset="0"/>
                <a:ea typeface="华文新魏" pitchFamily="2" charset="-122"/>
              </a:rPr>
              <a:t>17</a:t>
            </a:r>
            <a:r>
              <a:rPr lang="en-US" altLang="zh-CN" sz="2800" baseline="30000" dirty="0">
                <a:latin typeface="Cambria" panose="02040503050406030204" pitchFamily="18" charset="0"/>
                <a:ea typeface="华文新魏" pitchFamily="2" charset="-122"/>
              </a:rPr>
              <a:t>th</a:t>
            </a:r>
            <a:r>
              <a:rPr lang="en-US" altLang="zh-CN" sz="2800" dirty="0">
                <a:latin typeface="Cambria" panose="02040503050406030204" pitchFamily="18" charset="0"/>
                <a:ea typeface="华文新魏" pitchFamily="2" charset="-122"/>
              </a:rPr>
              <a:t> century, England + Wales + Scotland</a:t>
            </a:r>
            <a:r>
              <a:rPr lang="en-US" altLang="zh-CN" sz="2800" b="0" dirty="0">
                <a:latin typeface="Cambria" panose="02040503050406030204" pitchFamily="18" charset="0"/>
              </a:rPr>
              <a:t> </a:t>
            </a:r>
          </a:p>
        </p:txBody>
      </p:sp>
      <p:sp>
        <p:nvSpPr>
          <p:cNvPr id="16" name="Text Box 11">
            <a:extLst>
              <a:ext uri="{FF2B5EF4-FFF2-40B4-BE49-F238E27FC236}">
                <a16:creationId xmlns:a16="http://schemas.microsoft.com/office/drawing/2014/main" xmlns="" id="{68877FEE-3C29-4808-A183-4B2E1F100889}"/>
              </a:ext>
            </a:extLst>
          </p:cNvPr>
          <p:cNvSpPr txBox="1">
            <a:spLocks noChangeArrowheads="1"/>
          </p:cNvSpPr>
          <p:nvPr/>
        </p:nvSpPr>
        <p:spPr bwMode="auto">
          <a:xfrm>
            <a:off x="1418584" y="2427299"/>
            <a:ext cx="1655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b="1" dirty="0">
                <a:solidFill>
                  <a:srgbClr val="0070C0"/>
                </a:solidFill>
                <a:latin typeface="Cambria" panose="02040503050406030204" pitchFamily="18" charset="0"/>
              </a:rPr>
              <a:t>Great</a:t>
            </a:r>
            <a:r>
              <a:rPr lang="en-US" altLang="zh-CN" sz="1800" b="1" dirty="0">
                <a:solidFill>
                  <a:srgbClr val="0070C0"/>
                </a:solidFill>
                <a:latin typeface="Cambria" panose="02040503050406030204" pitchFamily="18" charset="0"/>
              </a:rPr>
              <a:t> </a:t>
            </a:r>
            <a:r>
              <a:rPr lang="en-US" altLang="zh-CN" b="1" dirty="0">
                <a:solidFill>
                  <a:srgbClr val="0070C0"/>
                </a:solidFill>
                <a:latin typeface="Cambria" panose="02040503050406030204" pitchFamily="18" charset="0"/>
              </a:rPr>
              <a:t>Britain</a:t>
            </a:r>
          </a:p>
        </p:txBody>
      </p:sp>
      <p:sp>
        <p:nvSpPr>
          <p:cNvPr id="17" name="Text Box 12">
            <a:extLst>
              <a:ext uri="{FF2B5EF4-FFF2-40B4-BE49-F238E27FC236}">
                <a16:creationId xmlns:a16="http://schemas.microsoft.com/office/drawing/2014/main" xmlns="" id="{7B8BE952-086F-482A-9E47-3F290158E218}"/>
              </a:ext>
            </a:extLst>
          </p:cNvPr>
          <p:cNvSpPr txBox="1">
            <a:spLocks noChangeArrowheads="1"/>
          </p:cNvSpPr>
          <p:nvPr/>
        </p:nvSpPr>
        <p:spPr bwMode="auto">
          <a:xfrm>
            <a:off x="5029200" y="2133600"/>
            <a:ext cx="419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spc="-100" dirty="0">
                <a:latin typeface="Cambria" panose="02040503050406030204" pitchFamily="18" charset="0"/>
                <a:ea typeface="华文新魏" pitchFamily="2" charset="-122"/>
              </a:rPr>
              <a:t>20</a:t>
            </a:r>
            <a:r>
              <a:rPr lang="en-US" altLang="zh-CN" sz="2800" spc="-100" baseline="30000" dirty="0">
                <a:latin typeface="Cambria" panose="02040503050406030204" pitchFamily="18" charset="0"/>
                <a:ea typeface="华文新魏" pitchFamily="2" charset="-122"/>
              </a:rPr>
              <a:t>th</a:t>
            </a:r>
            <a:r>
              <a:rPr lang="en-US" altLang="zh-CN" sz="2800" spc="-100" dirty="0">
                <a:latin typeface="Cambria" panose="02040503050406030204" pitchFamily="18" charset="0"/>
                <a:ea typeface="华文新魏" pitchFamily="2" charset="-122"/>
              </a:rPr>
              <a:t> century, Great Britain + Northern Ireland</a:t>
            </a:r>
          </a:p>
        </p:txBody>
      </p:sp>
      <p:sp>
        <p:nvSpPr>
          <p:cNvPr id="18" name="Text Box 13">
            <a:extLst>
              <a:ext uri="{FF2B5EF4-FFF2-40B4-BE49-F238E27FC236}">
                <a16:creationId xmlns:a16="http://schemas.microsoft.com/office/drawing/2014/main" xmlns="" id="{CB448E8F-C16D-49BF-B0B4-F1548A3DFCA8}"/>
              </a:ext>
            </a:extLst>
          </p:cNvPr>
          <p:cNvSpPr txBox="1">
            <a:spLocks noChangeArrowheads="1"/>
          </p:cNvSpPr>
          <p:nvPr/>
        </p:nvSpPr>
        <p:spPr bwMode="auto">
          <a:xfrm>
            <a:off x="-4099" y="4416805"/>
            <a:ext cx="1800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b="1" dirty="0">
                <a:solidFill>
                  <a:srgbClr val="0070C0"/>
                </a:solidFill>
                <a:latin typeface="Cambria" panose="02040503050406030204" pitchFamily="18" charset="0"/>
              </a:rPr>
              <a:t>England</a:t>
            </a:r>
          </a:p>
        </p:txBody>
      </p:sp>
      <p:sp>
        <p:nvSpPr>
          <p:cNvPr id="19" name="Rectangle 14">
            <a:extLst>
              <a:ext uri="{FF2B5EF4-FFF2-40B4-BE49-F238E27FC236}">
                <a16:creationId xmlns:a16="http://schemas.microsoft.com/office/drawing/2014/main" xmlns="" id="{0A1DCA04-4763-4B65-8A79-4997B0769178}"/>
              </a:ext>
            </a:extLst>
          </p:cNvPr>
          <p:cNvSpPr>
            <a:spLocks noChangeArrowheads="1"/>
          </p:cNvSpPr>
          <p:nvPr/>
        </p:nvSpPr>
        <p:spPr bwMode="auto">
          <a:xfrm>
            <a:off x="3437867" y="988983"/>
            <a:ext cx="2447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b="1" dirty="0">
                <a:solidFill>
                  <a:srgbClr val="0070C0"/>
                </a:solidFill>
                <a:latin typeface="Cambria" panose="02040503050406030204" pitchFamily="18" charset="0"/>
              </a:rPr>
              <a:t>the United Kingdom</a:t>
            </a:r>
          </a:p>
        </p:txBody>
      </p:sp>
      <p:sp>
        <p:nvSpPr>
          <p:cNvPr id="20" name="AutoShape 15">
            <a:extLst>
              <a:ext uri="{FF2B5EF4-FFF2-40B4-BE49-F238E27FC236}">
                <a16:creationId xmlns:a16="http://schemas.microsoft.com/office/drawing/2014/main" xmlns="" id="{827713CE-A0C3-4E73-9DD6-C9BBEE0B017C}"/>
              </a:ext>
            </a:extLst>
          </p:cNvPr>
          <p:cNvSpPr>
            <a:spLocks noChangeArrowheads="1"/>
          </p:cNvSpPr>
          <p:nvPr/>
        </p:nvSpPr>
        <p:spPr bwMode="auto">
          <a:xfrm rot="-2640266">
            <a:off x="488231" y="3751931"/>
            <a:ext cx="1168400"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lumMod val="65000"/>
              <a:lumOff val="35000"/>
            </a:schemeClr>
          </a:solidFill>
          <a:ln w="9525">
            <a:noFill/>
            <a:miter lim="800000"/>
            <a:headEnd/>
            <a:tailEnd/>
          </a:ln>
        </p:spPr>
        <p:txBody>
          <a:bodyPr wrap="none" anchor="ctr"/>
          <a:lstStyle/>
          <a:p>
            <a:endParaRPr lang="zh-CN" altLang="en-US">
              <a:latin typeface="Cambria" panose="02040503050406030204" pitchFamily="18" charset="0"/>
            </a:endParaRPr>
          </a:p>
        </p:txBody>
      </p:sp>
      <p:sp>
        <p:nvSpPr>
          <p:cNvPr id="21" name="AutoShape 16">
            <a:extLst>
              <a:ext uri="{FF2B5EF4-FFF2-40B4-BE49-F238E27FC236}">
                <a16:creationId xmlns:a16="http://schemas.microsoft.com/office/drawing/2014/main" xmlns="" id="{9671DC0E-0760-4018-88AE-37D0D8DC964A}"/>
              </a:ext>
            </a:extLst>
          </p:cNvPr>
          <p:cNvSpPr>
            <a:spLocks noChangeArrowheads="1"/>
          </p:cNvSpPr>
          <p:nvPr/>
        </p:nvSpPr>
        <p:spPr bwMode="auto">
          <a:xfrm rot="-2640266">
            <a:off x="2441573" y="1858766"/>
            <a:ext cx="1168400"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lumMod val="65000"/>
              <a:lumOff val="35000"/>
            </a:schemeClr>
          </a:solidFill>
          <a:ln w="9525">
            <a:noFill/>
            <a:miter lim="800000"/>
            <a:headEnd/>
            <a:tailEnd/>
          </a:ln>
        </p:spPr>
        <p:txBody>
          <a:bodyPr wrap="none" anchor="ctr"/>
          <a:lstStyle/>
          <a:p>
            <a:endParaRPr lang="zh-CN" altLang="en-US">
              <a:latin typeface="Cambria" panose="02040503050406030204" pitchFamily="18" charset="0"/>
            </a:endParaRPr>
          </a:p>
        </p:txBody>
      </p:sp>
      <p:sp>
        <p:nvSpPr>
          <p:cNvPr id="22" name="文本框 21">
            <a:extLst>
              <a:ext uri="{FF2B5EF4-FFF2-40B4-BE49-F238E27FC236}">
                <a16:creationId xmlns:a16="http://schemas.microsoft.com/office/drawing/2014/main" xmlns="" id="{9E39C6D3-A4CE-4DE8-BAE9-36FD4F49C8AD}"/>
              </a:ext>
            </a:extLst>
          </p:cNvPr>
          <p:cNvSpPr txBox="1"/>
          <p:nvPr/>
        </p:nvSpPr>
        <p:spPr>
          <a:xfrm>
            <a:off x="9763125" y="2559693"/>
            <a:ext cx="2284161" cy="403187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spcAft>
                <a:spcPts val="600"/>
              </a:spcAft>
            </a:pPr>
            <a:r>
              <a:rPr lang="en-US" altLang="zh-CN" sz="2400" b="1" dirty="0">
                <a:solidFill>
                  <a:schemeClr val="tx1">
                    <a:lumMod val="95000"/>
                    <a:lumOff val="5000"/>
                  </a:schemeClr>
                </a:solidFill>
                <a:latin typeface="Cambria" panose="02040503050406030204" pitchFamily="18" charset="0"/>
              </a:rPr>
              <a:t>Word Bank</a:t>
            </a:r>
          </a:p>
          <a:p>
            <a:pPr>
              <a:spcAft>
                <a:spcPts val="600"/>
              </a:spcAft>
            </a:pPr>
            <a:r>
              <a:rPr lang="en-US" altLang="zh-CN" sz="2400" b="1" dirty="0">
                <a:solidFill>
                  <a:srgbClr val="CC6600"/>
                </a:solidFill>
                <a:latin typeface="Cambria" panose="02040503050406030204" pitchFamily="18" charset="0"/>
              </a:rPr>
              <a:t>join with</a:t>
            </a:r>
          </a:p>
          <a:p>
            <a:pPr>
              <a:spcAft>
                <a:spcPts val="600"/>
              </a:spcAft>
            </a:pPr>
            <a:r>
              <a:rPr lang="en-US" altLang="zh-CN" sz="2400" b="1" dirty="0">
                <a:solidFill>
                  <a:srgbClr val="CC6600"/>
                </a:solidFill>
                <a:latin typeface="Cambria" panose="02040503050406030204" pitchFamily="18" charset="0"/>
              </a:rPr>
              <a:t>connect</a:t>
            </a:r>
          </a:p>
          <a:p>
            <a:pPr>
              <a:spcAft>
                <a:spcPts val="600"/>
              </a:spcAft>
            </a:pPr>
            <a:r>
              <a:rPr lang="en-US" altLang="zh-CN" sz="2400" b="1" dirty="0">
                <a:solidFill>
                  <a:srgbClr val="CC6600"/>
                </a:solidFill>
                <a:latin typeface="Cambria" panose="02040503050406030204" pitchFamily="18" charset="0"/>
              </a:rPr>
              <a:t>try…to form</a:t>
            </a:r>
          </a:p>
          <a:p>
            <a:pPr>
              <a:spcAft>
                <a:spcPts val="600"/>
              </a:spcAft>
            </a:pPr>
            <a:r>
              <a:rPr lang="en-US" altLang="zh-CN" sz="2400" b="1" dirty="0">
                <a:solidFill>
                  <a:srgbClr val="CC6600"/>
                </a:solidFill>
                <a:latin typeface="Cambria" panose="02040503050406030204" pitchFamily="18" charset="0"/>
              </a:rPr>
              <a:t>accomplish</a:t>
            </a:r>
          </a:p>
          <a:p>
            <a:pPr>
              <a:spcAft>
                <a:spcPts val="600"/>
              </a:spcAft>
            </a:pPr>
            <a:r>
              <a:rPr lang="en-US" altLang="zh-CN" sz="2400" b="1" dirty="0">
                <a:solidFill>
                  <a:srgbClr val="CC6600"/>
                </a:solidFill>
                <a:latin typeface="Cambria" panose="02040503050406030204" pitchFamily="18" charset="0"/>
              </a:rPr>
              <a:t>change</a:t>
            </a:r>
          </a:p>
          <a:p>
            <a:pPr>
              <a:spcAft>
                <a:spcPts val="600"/>
              </a:spcAft>
            </a:pPr>
            <a:r>
              <a:rPr lang="en-US" altLang="zh-CN" sz="2400" b="1" dirty="0">
                <a:solidFill>
                  <a:srgbClr val="CC6600"/>
                </a:solidFill>
                <a:latin typeface="Cambria" panose="02040503050406030204" pitchFamily="18" charset="0"/>
              </a:rPr>
              <a:t>join to</a:t>
            </a:r>
          </a:p>
          <a:p>
            <a:pPr>
              <a:spcAft>
                <a:spcPts val="600"/>
              </a:spcAft>
            </a:pPr>
            <a:r>
              <a:rPr lang="en-US" altLang="zh-CN" sz="2400" b="1" dirty="0">
                <a:solidFill>
                  <a:srgbClr val="CC6600"/>
                </a:solidFill>
                <a:latin typeface="Cambria" panose="02040503050406030204" pitchFamily="18" charset="0"/>
              </a:rPr>
              <a:t>include</a:t>
            </a:r>
          </a:p>
          <a:p>
            <a:pPr>
              <a:spcAft>
                <a:spcPts val="600"/>
              </a:spcAft>
            </a:pPr>
            <a:r>
              <a:rPr lang="en-US" altLang="zh-CN" sz="2400" b="1" dirty="0">
                <a:solidFill>
                  <a:srgbClr val="CC6600"/>
                </a:solidFill>
                <a:latin typeface="Cambria" panose="02040503050406030204" pitchFamily="18" charset="0"/>
              </a:rPr>
              <a:t>link</a:t>
            </a:r>
            <a:endParaRPr lang="zh-CN" altLang="en-US" sz="2400" b="1" dirty="0">
              <a:solidFill>
                <a:srgbClr val="CC6600"/>
              </a:solidFill>
              <a:latin typeface="Cambria" panose="02040503050406030204" pitchFamily="18" charset="0"/>
            </a:endParaRPr>
          </a:p>
        </p:txBody>
      </p:sp>
    </p:spTree>
    <p:extLst>
      <p:ext uri="{BB962C8B-B14F-4D97-AF65-F5344CB8AC3E}">
        <p14:creationId xmlns:p14="http://schemas.microsoft.com/office/powerpoint/2010/main" val="349300563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xmlns="" id="{DA799B94-E0C7-46A2-86E7-6BBB0BDE3604}"/>
              </a:ext>
            </a:extLst>
          </p:cNvPr>
          <p:cNvCxnSpPr>
            <a:cxnSpLocks/>
          </p:cNvCxnSpPr>
          <p:nvPr/>
        </p:nvCxnSpPr>
        <p:spPr>
          <a:xfrm flipV="1">
            <a:off x="233562" y="3618669"/>
            <a:ext cx="11499791" cy="11724"/>
          </a:xfrm>
          <a:prstGeom prst="line">
            <a:avLst/>
          </a:prstGeom>
          <a:noFill/>
          <a:ln w="28575" cap="flat" cmpd="sng" algn="ctr">
            <a:solidFill>
              <a:srgbClr val="0070C0"/>
            </a:solidFill>
            <a:prstDash val="sysDash"/>
            <a:miter lim="800000"/>
          </a:ln>
          <a:effectLst/>
        </p:spPr>
      </p:cxnSp>
      <p:sp>
        <p:nvSpPr>
          <p:cNvPr id="4" name="矩形 3">
            <a:extLst>
              <a:ext uri="{FF2B5EF4-FFF2-40B4-BE49-F238E27FC236}">
                <a16:creationId xmlns:a16="http://schemas.microsoft.com/office/drawing/2014/main" xmlns="" id="{00A5FEA2-AF4E-42B5-BA7C-DF8778E0CBE4}"/>
              </a:ext>
            </a:extLst>
          </p:cNvPr>
          <p:cNvSpPr/>
          <p:nvPr/>
        </p:nvSpPr>
        <p:spPr>
          <a:xfrm>
            <a:off x="191359" y="160694"/>
            <a:ext cx="11378428" cy="1815882"/>
          </a:xfrm>
          <a:prstGeom prst="rect">
            <a:avLst/>
          </a:prstGeom>
        </p:spPr>
        <p:txBody>
          <a:bodyPr wrap="square">
            <a:spAutoFit/>
          </a:bodyPr>
          <a:lstStyle/>
          <a:p>
            <a:r>
              <a:rPr lang="en-US" altLang="zh-CN" sz="2800" spc="-100" dirty="0">
                <a:solidFill>
                  <a:schemeClr val="accent6">
                    <a:lumMod val="50000"/>
                  </a:schemeClr>
                </a:solidFill>
                <a:latin typeface="Cambria" panose="02040503050406030204" pitchFamily="18" charset="0"/>
              </a:rPr>
              <a:t>1. What is the relationship among the four countries after the formation?</a:t>
            </a:r>
          </a:p>
          <a:p>
            <a:r>
              <a:rPr lang="en-US" altLang="zh-CN" sz="2800" spc="-100" dirty="0">
                <a:latin typeface="Cambria" panose="02040503050406030204" pitchFamily="18" charset="0"/>
              </a:rPr>
              <a:t>2. What is the author’s attitude towards the relationship?</a:t>
            </a:r>
          </a:p>
          <a:p>
            <a:r>
              <a:rPr lang="en-US" altLang="zh-CN" sz="2800" b="1" spc="-100" dirty="0">
                <a:latin typeface="Cambria" panose="02040503050406030204" pitchFamily="18" charset="0"/>
              </a:rPr>
              <a:t>     A. Objective      B. Negative       C. Enthusiastic</a:t>
            </a:r>
          </a:p>
          <a:p>
            <a:r>
              <a:rPr lang="en-US" altLang="zh-CN" sz="2800" spc="-100" dirty="0">
                <a:solidFill>
                  <a:srgbClr val="0070C0"/>
                </a:solidFill>
                <a:latin typeface="Cambria" panose="02040503050406030204" pitchFamily="18" charset="0"/>
              </a:rPr>
              <a:t>3. What do you think is the benefit of  relationship?</a:t>
            </a:r>
          </a:p>
        </p:txBody>
      </p:sp>
      <p:sp>
        <p:nvSpPr>
          <p:cNvPr id="6" name="矩形 5">
            <a:extLst>
              <a:ext uri="{FF2B5EF4-FFF2-40B4-BE49-F238E27FC236}">
                <a16:creationId xmlns:a16="http://schemas.microsoft.com/office/drawing/2014/main" xmlns="" id="{C9819E79-1576-428A-9E9C-2FB579CFD600}"/>
              </a:ext>
            </a:extLst>
          </p:cNvPr>
          <p:cNvSpPr/>
          <p:nvPr/>
        </p:nvSpPr>
        <p:spPr>
          <a:xfrm>
            <a:off x="500850" y="1905250"/>
            <a:ext cx="7334855" cy="1569660"/>
          </a:xfrm>
          <a:prstGeom prst="rect">
            <a:avLst/>
          </a:prstGeom>
        </p:spPr>
        <p:txBody>
          <a:bodyPr wrap="square">
            <a:spAutoFit/>
          </a:bodyPr>
          <a:lstStyle/>
          <a:p>
            <a:pPr marL="0" lvl="5" algn="just"/>
            <a:r>
              <a:rPr lang="en-US" altLang="zh-CN" sz="2400" b="1" spc="-100" dirty="0">
                <a:solidFill>
                  <a:srgbClr val="0070C0"/>
                </a:solidFill>
                <a:latin typeface="Cambria" panose="02040503050406030204" pitchFamily="18" charset="0"/>
              </a:rPr>
              <a:t>The currency and international relations to the UK is what authority to a nation. And different institutions to each country is what identities to a nation. The relationship shows both the power and energy of the UK.</a:t>
            </a:r>
          </a:p>
        </p:txBody>
      </p:sp>
      <p:sp>
        <p:nvSpPr>
          <p:cNvPr id="10" name="矩形 9">
            <a:extLst>
              <a:ext uri="{FF2B5EF4-FFF2-40B4-BE49-F238E27FC236}">
                <a16:creationId xmlns:a16="http://schemas.microsoft.com/office/drawing/2014/main" xmlns="" id="{88F235F1-5220-4F5B-B3DB-F62125E38383}"/>
              </a:ext>
            </a:extLst>
          </p:cNvPr>
          <p:cNvSpPr/>
          <p:nvPr/>
        </p:nvSpPr>
        <p:spPr>
          <a:xfrm>
            <a:off x="160203" y="4622141"/>
            <a:ext cx="11499791" cy="1815882"/>
          </a:xfrm>
          <a:prstGeom prst="rect">
            <a:avLst/>
          </a:prstGeom>
        </p:spPr>
        <p:txBody>
          <a:bodyPr wrap="square">
            <a:spAutoFit/>
          </a:bodyPr>
          <a:lstStyle/>
          <a:p>
            <a:pPr marL="0" lvl="1" algn="just">
              <a:spcAft>
                <a:spcPts val="600"/>
              </a:spcAft>
            </a:pPr>
            <a:r>
              <a:rPr lang="en-US" altLang="zh-CN" sz="2800" i="1" spc="-100" dirty="0">
                <a:solidFill>
                  <a:schemeClr val="tx1">
                    <a:lumMod val="50000"/>
                    <a:lumOff val="50000"/>
                  </a:schemeClr>
                </a:solidFill>
                <a:latin typeface="Cambria" panose="02040503050406030204" pitchFamily="18" charset="0"/>
              </a:rPr>
              <a:t>To their credit they do work together in some areas (</a:t>
            </a:r>
            <a:r>
              <a:rPr lang="en-US" altLang="zh-CN" sz="2800" i="1" spc="-100" dirty="0" err="1">
                <a:solidFill>
                  <a:schemeClr val="tx1">
                    <a:lumMod val="50000"/>
                    <a:lumOff val="50000"/>
                  </a:schemeClr>
                </a:solidFill>
                <a:latin typeface="Cambria" panose="02040503050406030204" pitchFamily="18" charset="0"/>
              </a:rPr>
              <a:t>eg</a:t>
            </a:r>
            <a:r>
              <a:rPr lang="en-US" altLang="zh-CN" sz="2800" i="1" spc="-100" dirty="0">
                <a:solidFill>
                  <a:schemeClr val="tx1">
                    <a:lumMod val="50000"/>
                    <a:lumOff val="50000"/>
                  </a:schemeClr>
                </a:solidFill>
                <a:latin typeface="Cambria" panose="02040503050406030204" pitchFamily="18" charset="0"/>
              </a:rPr>
              <a:t>, the currency and international relations), but they still have very different institutions.  For example, Northern Ireland, England and Scotland have different educational and legal systems as well as different football teams for competitions like the world cup!</a:t>
            </a:r>
            <a:endParaRPr lang="zh-CN" altLang="en-US" dirty="0"/>
          </a:p>
        </p:txBody>
      </p:sp>
      <p:grpSp>
        <p:nvGrpSpPr>
          <p:cNvPr id="21" name="组合 20">
            <a:extLst>
              <a:ext uri="{FF2B5EF4-FFF2-40B4-BE49-F238E27FC236}">
                <a16:creationId xmlns:a16="http://schemas.microsoft.com/office/drawing/2014/main" xmlns="" id="{498EEFA3-1611-4DCF-B494-4943192C48E3}"/>
              </a:ext>
            </a:extLst>
          </p:cNvPr>
          <p:cNvGrpSpPr/>
          <p:nvPr/>
        </p:nvGrpSpPr>
        <p:grpSpPr>
          <a:xfrm>
            <a:off x="8051675" y="2208275"/>
            <a:ext cx="3695746" cy="1718079"/>
            <a:chOff x="8051675" y="2208275"/>
            <a:chExt cx="3695746" cy="1718079"/>
          </a:xfrm>
        </p:grpSpPr>
        <p:sp>
          <p:nvSpPr>
            <p:cNvPr id="18" name="对话气泡: 圆角矩形 17">
              <a:extLst>
                <a:ext uri="{FF2B5EF4-FFF2-40B4-BE49-F238E27FC236}">
                  <a16:creationId xmlns:a16="http://schemas.microsoft.com/office/drawing/2014/main" xmlns="" id="{825CBC9F-3BB9-4C97-90B9-30AE0F9C6B71}"/>
                </a:ext>
              </a:extLst>
            </p:cNvPr>
            <p:cNvSpPr/>
            <p:nvPr/>
          </p:nvSpPr>
          <p:spPr>
            <a:xfrm>
              <a:off x="8051675" y="2208275"/>
              <a:ext cx="3639475" cy="1718079"/>
            </a:xfrm>
            <a:prstGeom prst="wedgeRoundRectCallout">
              <a:avLst>
                <a:gd name="adj1" fmla="val -30390"/>
                <a:gd name="adj2" fmla="val 116451"/>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360184E-0020-4400-B00C-013B22BC10BA}"/>
                </a:ext>
              </a:extLst>
            </p:cNvPr>
            <p:cNvSpPr/>
            <p:nvPr/>
          </p:nvSpPr>
          <p:spPr>
            <a:xfrm>
              <a:off x="8107946" y="2277815"/>
              <a:ext cx="3639475" cy="1569660"/>
            </a:xfrm>
            <a:prstGeom prst="rect">
              <a:avLst/>
            </a:prstGeom>
          </p:spPr>
          <p:txBody>
            <a:bodyPr wrap="square">
              <a:spAutoFit/>
            </a:bodyPr>
            <a:lstStyle/>
            <a:p>
              <a:pPr marL="0" lvl="5"/>
              <a:r>
                <a:rPr lang="en-US" altLang="zh-CN" sz="2400" b="1" spc="-100" dirty="0">
                  <a:solidFill>
                    <a:schemeClr val="bg1"/>
                  </a:solidFill>
                  <a:latin typeface="Cambria" panose="02040503050406030204" pitchFamily="18" charset="0"/>
                </a:rPr>
                <a:t>A. education and law  </a:t>
              </a:r>
            </a:p>
            <a:p>
              <a:pPr marL="0" lvl="5"/>
              <a:r>
                <a:rPr lang="en-US" altLang="zh-CN" sz="2400" b="1" spc="-100" dirty="0">
                  <a:solidFill>
                    <a:schemeClr val="bg1"/>
                  </a:solidFill>
                  <a:latin typeface="Cambria" panose="02040503050406030204" pitchFamily="18" charset="0"/>
                </a:rPr>
                <a:t>B. long established custom and practice</a:t>
              </a:r>
            </a:p>
            <a:p>
              <a:pPr marL="0" lvl="5"/>
              <a:r>
                <a:rPr lang="en-US" altLang="zh-CN" sz="2400" b="1" spc="-100" dirty="0">
                  <a:solidFill>
                    <a:schemeClr val="bg1"/>
                  </a:solidFill>
                  <a:latin typeface="Cambria" panose="02040503050406030204" pitchFamily="18" charset="0"/>
                </a:rPr>
                <a:t>C. organization and system</a:t>
              </a:r>
              <a:endParaRPr lang="zh-CN" altLang="en-US" sz="1600" b="1" dirty="0">
                <a:solidFill>
                  <a:schemeClr val="bg1"/>
                </a:solidFill>
              </a:endParaRPr>
            </a:p>
          </p:txBody>
        </p:sp>
      </p:grpSp>
      <p:sp>
        <p:nvSpPr>
          <p:cNvPr id="13" name="椭圆 12">
            <a:extLst>
              <a:ext uri="{FF2B5EF4-FFF2-40B4-BE49-F238E27FC236}">
                <a16:creationId xmlns:a16="http://schemas.microsoft.com/office/drawing/2014/main" xmlns="" id="{1145172B-1446-45E7-AEF6-DC7F25D7D1AF}"/>
              </a:ext>
            </a:extLst>
          </p:cNvPr>
          <p:cNvSpPr/>
          <p:nvPr/>
        </p:nvSpPr>
        <p:spPr>
          <a:xfrm>
            <a:off x="4761232" y="1068635"/>
            <a:ext cx="464457" cy="47372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15" name="矩形 14">
            <a:extLst>
              <a:ext uri="{FF2B5EF4-FFF2-40B4-BE49-F238E27FC236}">
                <a16:creationId xmlns:a16="http://schemas.microsoft.com/office/drawing/2014/main" xmlns="" id="{E5850216-E2F8-42FC-9EBB-BF8AF066B934}"/>
              </a:ext>
            </a:extLst>
          </p:cNvPr>
          <p:cNvSpPr/>
          <p:nvPr/>
        </p:nvSpPr>
        <p:spPr>
          <a:xfrm>
            <a:off x="158813" y="4623097"/>
            <a:ext cx="11499791" cy="1815882"/>
          </a:xfrm>
          <a:prstGeom prst="rect">
            <a:avLst/>
          </a:prstGeom>
        </p:spPr>
        <p:txBody>
          <a:bodyPr wrap="square">
            <a:spAutoFit/>
          </a:bodyPr>
          <a:lstStyle/>
          <a:p>
            <a:pPr marL="0" lvl="1" algn="just">
              <a:spcAft>
                <a:spcPts val="600"/>
              </a:spcAft>
            </a:pPr>
            <a:r>
              <a:rPr lang="en-US" altLang="zh-CN" sz="2800" i="1" spc="-100" dirty="0">
                <a:solidFill>
                  <a:schemeClr val="tx1">
                    <a:lumMod val="50000"/>
                    <a:lumOff val="50000"/>
                  </a:schemeClr>
                </a:solidFill>
                <a:latin typeface="Cambria" panose="02040503050406030204" pitchFamily="18" charset="0"/>
              </a:rPr>
              <a:t>To their credit they </a:t>
            </a:r>
            <a:r>
              <a:rPr lang="en-US" altLang="zh-CN" sz="2800" i="1" spc="-100" dirty="0">
                <a:solidFill>
                  <a:schemeClr val="accent6">
                    <a:lumMod val="50000"/>
                  </a:schemeClr>
                </a:solidFill>
                <a:latin typeface="Cambria" panose="02040503050406030204" pitchFamily="18" charset="0"/>
              </a:rPr>
              <a:t>do work together in some areas </a:t>
            </a:r>
            <a:r>
              <a:rPr lang="en-US" altLang="zh-CN" sz="2800" i="1" spc="-100" dirty="0">
                <a:solidFill>
                  <a:schemeClr val="tx1">
                    <a:lumMod val="50000"/>
                    <a:lumOff val="50000"/>
                  </a:schemeClr>
                </a:solidFill>
                <a:latin typeface="Cambria" panose="02040503050406030204" pitchFamily="18" charset="0"/>
              </a:rPr>
              <a:t>(</a:t>
            </a:r>
            <a:r>
              <a:rPr lang="en-US" altLang="zh-CN" sz="2800" i="1" spc="-100" dirty="0" err="1">
                <a:solidFill>
                  <a:schemeClr val="tx1">
                    <a:lumMod val="50000"/>
                    <a:lumOff val="50000"/>
                  </a:schemeClr>
                </a:solidFill>
                <a:latin typeface="Cambria" panose="02040503050406030204" pitchFamily="18" charset="0"/>
              </a:rPr>
              <a:t>eg</a:t>
            </a:r>
            <a:r>
              <a:rPr lang="en-US" altLang="zh-CN" sz="2800" i="1" spc="-100" dirty="0">
                <a:solidFill>
                  <a:schemeClr val="tx1">
                    <a:lumMod val="50000"/>
                    <a:lumOff val="50000"/>
                  </a:schemeClr>
                </a:solidFill>
                <a:latin typeface="Cambria" panose="02040503050406030204" pitchFamily="18" charset="0"/>
              </a:rPr>
              <a:t>, the currency and international relations), </a:t>
            </a:r>
            <a:r>
              <a:rPr lang="en-US" altLang="zh-CN" sz="2800" i="1" spc="-100" dirty="0">
                <a:solidFill>
                  <a:schemeClr val="accent6">
                    <a:lumMod val="50000"/>
                  </a:schemeClr>
                </a:solidFill>
                <a:latin typeface="Cambria" panose="02040503050406030204" pitchFamily="18" charset="0"/>
              </a:rPr>
              <a:t>but</a:t>
            </a:r>
            <a:r>
              <a:rPr lang="en-US" altLang="zh-CN" sz="2800" i="1" spc="-100" dirty="0">
                <a:solidFill>
                  <a:schemeClr val="tx1">
                    <a:lumMod val="50000"/>
                    <a:lumOff val="50000"/>
                  </a:schemeClr>
                </a:solidFill>
                <a:latin typeface="Cambria" panose="02040503050406030204" pitchFamily="18" charset="0"/>
              </a:rPr>
              <a:t> they </a:t>
            </a:r>
            <a:r>
              <a:rPr lang="en-US" altLang="zh-CN" sz="2800" i="1" spc="-100" dirty="0">
                <a:solidFill>
                  <a:schemeClr val="accent6">
                    <a:lumMod val="50000"/>
                  </a:schemeClr>
                </a:solidFill>
                <a:latin typeface="Cambria" panose="02040503050406030204" pitchFamily="18" charset="0"/>
              </a:rPr>
              <a:t>still have very different institutions</a:t>
            </a:r>
            <a:r>
              <a:rPr lang="en-US" altLang="zh-CN" sz="2800" i="1" spc="-100" dirty="0">
                <a:solidFill>
                  <a:schemeClr val="tx1">
                    <a:lumMod val="50000"/>
                    <a:lumOff val="50000"/>
                  </a:schemeClr>
                </a:solidFill>
                <a:latin typeface="Cambria" panose="02040503050406030204" pitchFamily="18" charset="0"/>
              </a:rPr>
              <a:t>.  For example, Northern Ireland, England and Scotland have different educational and legal systems as well as different football teams for competitions like the world cup!</a:t>
            </a:r>
            <a:endParaRPr lang="zh-CN" altLang="en-US" dirty="0"/>
          </a:p>
        </p:txBody>
      </p:sp>
      <p:sp>
        <p:nvSpPr>
          <p:cNvPr id="16" name="椭圆 15">
            <a:extLst>
              <a:ext uri="{FF2B5EF4-FFF2-40B4-BE49-F238E27FC236}">
                <a16:creationId xmlns:a16="http://schemas.microsoft.com/office/drawing/2014/main" xmlns="" id="{4FFCDDC5-2674-4F26-8021-41666B7499C3}"/>
              </a:ext>
            </a:extLst>
          </p:cNvPr>
          <p:cNvSpPr/>
          <p:nvPr/>
        </p:nvSpPr>
        <p:spPr>
          <a:xfrm>
            <a:off x="157423" y="4603995"/>
            <a:ext cx="2392815" cy="53025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19" name="椭圆 18">
            <a:extLst>
              <a:ext uri="{FF2B5EF4-FFF2-40B4-BE49-F238E27FC236}">
                <a16:creationId xmlns:a16="http://schemas.microsoft.com/office/drawing/2014/main" xmlns="" id="{FAF62086-3083-4C1E-A6A2-2A27A36D48A6}"/>
              </a:ext>
            </a:extLst>
          </p:cNvPr>
          <p:cNvSpPr/>
          <p:nvPr/>
        </p:nvSpPr>
        <p:spPr>
          <a:xfrm>
            <a:off x="8107946" y="3434379"/>
            <a:ext cx="408618" cy="399465"/>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20" name="椭圆 19">
            <a:extLst>
              <a:ext uri="{FF2B5EF4-FFF2-40B4-BE49-F238E27FC236}">
                <a16:creationId xmlns:a16="http://schemas.microsoft.com/office/drawing/2014/main" xmlns="" id="{6C92FA76-BA86-4F55-A48D-B53CE5C3064E}"/>
              </a:ext>
            </a:extLst>
          </p:cNvPr>
          <p:cNvSpPr/>
          <p:nvPr/>
        </p:nvSpPr>
        <p:spPr>
          <a:xfrm>
            <a:off x="9750724" y="5134253"/>
            <a:ext cx="1904321" cy="399465"/>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7" name="矩形 6">
            <a:extLst>
              <a:ext uri="{FF2B5EF4-FFF2-40B4-BE49-F238E27FC236}">
                <a16:creationId xmlns:a16="http://schemas.microsoft.com/office/drawing/2014/main" xmlns="" id="{23BC474C-5DB3-40D7-9C16-3989E212915F}"/>
              </a:ext>
            </a:extLst>
          </p:cNvPr>
          <p:cNvSpPr/>
          <p:nvPr/>
        </p:nvSpPr>
        <p:spPr>
          <a:xfrm>
            <a:off x="219495" y="3847953"/>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The relationship among the UK is _________________. </a:t>
            </a:r>
          </a:p>
        </p:txBody>
      </p:sp>
      <p:sp>
        <p:nvSpPr>
          <p:cNvPr id="8" name="矩形 7">
            <a:extLst>
              <a:ext uri="{FF2B5EF4-FFF2-40B4-BE49-F238E27FC236}">
                <a16:creationId xmlns:a16="http://schemas.microsoft.com/office/drawing/2014/main" xmlns="" id="{1F016858-8AD3-4868-A99E-C4C4D49689A2}"/>
              </a:ext>
            </a:extLst>
          </p:cNvPr>
          <p:cNvSpPr/>
          <p:nvPr/>
        </p:nvSpPr>
        <p:spPr>
          <a:xfrm>
            <a:off x="6197938" y="3806210"/>
            <a:ext cx="2432588"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harmonious</a:t>
            </a:r>
          </a:p>
        </p:txBody>
      </p:sp>
    </p:spTree>
    <p:extLst>
      <p:ext uri="{BB962C8B-B14F-4D97-AF65-F5344CB8AC3E}">
        <p14:creationId xmlns:p14="http://schemas.microsoft.com/office/powerpoint/2010/main" val="165768504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5" grpId="0"/>
      <p:bldP spid="16" grpId="0" animBg="1"/>
      <p:bldP spid="19" grpId="0" animBg="1"/>
      <p:bldP spid="20"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B0E7CAC5-FEEC-49A0-A36D-D7328CE53A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026" r="1070"/>
          <a:stretch/>
        </p:blipFill>
        <p:spPr bwMode="auto">
          <a:xfrm>
            <a:off x="269632" y="2757241"/>
            <a:ext cx="2757713" cy="393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6">
            <a:extLst>
              <a:ext uri="{FF2B5EF4-FFF2-40B4-BE49-F238E27FC236}">
                <a16:creationId xmlns:a16="http://schemas.microsoft.com/office/drawing/2014/main" xmlns="" id="{32B2A9C6-C598-4EBA-979F-7931F8D5061F}"/>
              </a:ext>
            </a:extLst>
          </p:cNvPr>
          <p:cNvSpPr>
            <a:spLocks/>
          </p:cNvSpPr>
          <p:nvPr/>
        </p:nvSpPr>
        <p:spPr bwMode="auto">
          <a:xfrm>
            <a:off x="943821" y="4113779"/>
            <a:ext cx="1262956" cy="281103"/>
          </a:xfrm>
          <a:custGeom>
            <a:avLst/>
            <a:gdLst>
              <a:gd name="T0" fmla="*/ 0 w 908"/>
              <a:gd name="T1" fmla="*/ 23 h 174"/>
              <a:gd name="T2" fmla="*/ 136 w 908"/>
              <a:gd name="T3" fmla="*/ 23 h 174"/>
              <a:gd name="T4" fmla="*/ 182 w 908"/>
              <a:gd name="T5" fmla="*/ 159 h 174"/>
              <a:gd name="T6" fmla="*/ 273 w 908"/>
              <a:gd name="T7" fmla="*/ 68 h 174"/>
              <a:gd name="T8" fmla="*/ 454 w 908"/>
              <a:gd name="T9" fmla="*/ 159 h 174"/>
              <a:gd name="T10" fmla="*/ 454 w 908"/>
              <a:gd name="T11" fmla="*/ 68 h 174"/>
              <a:gd name="T12" fmla="*/ 635 w 908"/>
              <a:gd name="T13" fmla="*/ 159 h 174"/>
              <a:gd name="T14" fmla="*/ 681 w 908"/>
              <a:gd name="T15" fmla="*/ 68 h 174"/>
              <a:gd name="T16" fmla="*/ 771 w 908"/>
              <a:gd name="T17" fmla="*/ 159 h 174"/>
              <a:gd name="T18" fmla="*/ 862 w 908"/>
              <a:gd name="T19" fmla="*/ 159 h 174"/>
              <a:gd name="T20" fmla="*/ 908 w 908"/>
              <a:gd name="T21" fmla="*/ 1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8" h="174">
                <a:moveTo>
                  <a:pt x="0" y="23"/>
                </a:moveTo>
                <a:cubicBezTo>
                  <a:pt x="53" y="11"/>
                  <a:pt x="106" y="0"/>
                  <a:pt x="136" y="23"/>
                </a:cubicBezTo>
                <a:cubicBezTo>
                  <a:pt x="166" y="46"/>
                  <a:pt x="159" y="152"/>
                  <a:pt x="182" y="159"/>
                </a:cubicBezTo>
                <a:cubicBezTo>
                  <a:pt x="205" y="166"/>
                  <a:pt x="228" y="68"/>
                  <a:pt x="273" y="68"/>
                </a:cubicBezTo>
                <a:cubicBezTo>
                  <a:pt x="318" y="68"/>
                  <a:pt x="424" y="159"/>
                  <a:pt x="454" y="159"/>
                </a:cubicBezTo>
                <a:cubicBezTo>
                  <a:pt x="484" y="159"/>
                  <a:pt x="424" y="68"/>
                  <a:pt x="454" y="68"/>
                </a:cubicBezTo>
                <a:cubicBezTo>
                  <a:pt x="484" y="68"/>
                  <a:pt x="597" y="159"/>
                  <a:pt x="635" y="159"/>
                </a:cubicBezTo>
                <a:cubicBezTo>
                  <a:pt x="673" y="159"/>
                  <a:pt x="658" y="68"/>
                  <a:pt x="681" y="68"/>
                </a:cubicBezTo>
                <a:cubicBezTo>
                  <a:pt x="704" y="68"/>
                  <a:pt x="741" y="144"/>
                  <a:pt x="771" y="159"/>
                </a:cubicBezTo>
                <a:cubicBezTo>
                  <a:pt x="801" y="174"/>
                  <a:pt x="839" y="166"/>
                  <a:pt x="862" y="159"/>
                </a:cubicBezTo>
                <a:cubicBezTo>
                  <a:pt x="885" y="152"/>
                  <a:pt x="893" y="121"/>
                  <a:pt x="908" y="114"/>
                </a:cubicBezTo>
              </a:path>
            </a:pathLst>
          </a:custGeom>
          <a:noFill/>
          <a:ln w="34925" cap="rnd" cmpd="sng">
            <a:solidFill>
              <a:srgbClr val="FF0000"/>
            </a:solidFill>
            <a:prstDash val="solid"/>
            <a:round/>
            <a:headEnd/>
            <a:tailEnd/>
          </a:ln>
          <a:effectLst/>
          <a:extLst/>
        </p:spPr>
        <p:txBody>
          <a:bodyPr/>
          <a:lstStyle/>
          <a:p>
            <a:pPr fontAlgn="base">
              <a:spcBef>
                <a:spcPct val="0"/>
              </a:spcBef>
              <a:spcAft>
                <a:spcPct val="0"/>
              </a:spcAft>
              <a:defRPr/>
            </a:pPr>
            <a:endParaRPr lang="zh-CN" altLang="en-US" sz="3600" b="1">
              <a:solidFill>
                <a:srgbClr val="000000"/>
              </a:solidFill>
              <a:effectLst>
                <a:outerShdw blurRad="38100" dist="38100" dir="2700000" algn="tl">
                  <a:srgbClr val="000000">
                    <a:alpha val="43137"/>
                  </a:srgbClr>
                </a:outerShdw>
              </a:effectLst>
              <a:latin typeface="Helvetica" panose="020B0604020202020204" pitchFamily="2" charset="0"/>
              <a:ea typeface="宋体" pitchFamily="2" charset="-122"/>
            </a:endParaRPr>
          </a:p>
        </p:txBody>
      </p:sp>
      <p:sp>
        <p:nvSpPr>
          <p:cNvPr id="6" name="Freeform 7">
            <a:extLst>
              <a:ext uri="{FF2B5EF4-FFF2-40B4-BE49-F238E27FC236}">
                <a16:creationId xmlns:a16="http://schemas.microsoft.com/office/drawing/2014/main" xmlns="" id="{2F8A1E31-1422-4CFD-80B8-7AC97F0644E6}"/>
              </a:ext>
            </a:extLst>
          </p:cNvPr>
          <p:cNvSpPr>
            <a:spLocks/>
          </p:cNvSpPr>
          <p:nvPr/>
        </p:nvSpPr>
        <p:spPr bwMode="auto">
          <a:xfrm>
            <a:off x="1016846" y="5059929"/>
            <a:ext cx="1474997" cy="361862"/>
          </a:xfrm>
          <a:custGeom>
            <a:avLst/>
            <a:gdLst>
              <a:gd name="T0" fmla="*/ 0 w 1134"/>
              <a:gd name="T1" fmla="*/ 0 h 196"/>
              <a:gd name="T2" fmla="*/ 91 w 1134"/>
              <a:gd name="T3" fmla="*/ 45 h 196"/>
              <a:gd name="T4" fmla="*/ 136 w 1134"/>
              <a:gd name="T5" fmla="*/ 136 h 196"/>
              <a:gd name="T6" fmla="*/ 227 w 1134"/>
              <a:gd name="T7" fmla="*/ 45 h 196"/>
              <a:gd name="T8" fmla="*/ 363 w 1134"/>
              <a:gd name="T9" fmla="*/ 91 h 196"/>
              <a:gd name="T10" fmla="*/ 409 w 1134"/>
              <a:gd name="T11" fmla="*/ 136 h 196"/>
              <a:gd name="T12" fmla="*/ 499 w 1134"/>
              <a:gd name="T13" fmla="*/ 91 h 196"/>
              <a:gd name="T14" fmla="*/ 590 w 1134"/>
              <a:gd name="T15" fmla="*/ 181 h 196"/>
              <a:gd name="T16" fmla="*/ 681 w 1134"/>
              <a:gd name="T17" fmla="*/ 136 h 196"/>
              <a:gd name="T18" fmla="*/ 726 w 1134"/>
              <a:gd name="T19" fmla="*/ 91 h 196"/>
              <a:gd name="T20" fmla="*/ 908 w 1134"/>
              <a:gd name="T21" fmla="*/ 91 h 196"/>
              <a:gd name="T22" fmla="*/ 1044 w 1134"/>
              <a:gd name="T23" fmla="*/ 181 h 196"/>
              <a:gd name="T24" fmla="*/ 1134 w 1134"/>
              <a:gd name="T25" fmla="*/ 1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4" h="196">
                <a:moveTo>
                  <a:pt x="0" y="0"/>
                </a:moveTo>
                <a:cubicBezTo>
                  <a:pt x="34" y="11"/>
                  <a:pt x="68" y="22"/>
                  <a:pt x="91" y="45"/>
                </a:cubicBezTo>
                <a:cubicBezTo>
                  <a:pt x="114" y="68"/>
                  <a:pt x="113" y="136"/>
                  <a:pt x="136" y="136"/>
                </a:cubicBezTo>
                <a:cubicBezTo>
                  <a:pt x="159" y="136"/>
                  <a:pt x="189" y="52"/>
                  <a:pt x="227" y="45"/>
                </a:cubicBezTo>
                <a:cubicBezTo>
                  <a:pt x="265" y="38"/>
                  <a:pt x="333" y="76"/>
                  <a:pt x="363" y="91"/>
                </a:cubicBezTo>
                <a:cubicBezTo>
                  <a:pt x="393" y="106"/>
                  <a:pt x="386" y="136"/>
                  <a:pt x="409" y="136"/>
                </a:cubicBezTo>
                <a:cubicBezTo>
                  <a:pt x="432" y="136"/>
                  <a:pt x="469" y="84"/>
                  <a:pt x="499" y="91"/>
                </a:cubicBezTo>
                <a:cubicBezTo>
                  <a:pt x="529" y="98"/>
                  <a:pt x="560" y="174"/>
                  <a:pt x="590" y="181"/>
                </a:cubicBezTo>
                <a:cubicBezTo>
                  <a:pt x="620" y="188"/>
                  <a:pt x="658" y="151"/>
                  <a:pt x="681" y="136"/>
                </a:cubicBezTo>
                <a:cubicBezTo>
                  <a:pt x="704" y="121"/>
                  <a:pt x="688" y="98"/>
                  <a:pt x="726" y="91"/>
                </a:cubicBezTo>
                <a:cubicBezTo>
                  <a:pt x="764" y="84"/>
                  <a:pt x="855" y="76"/>
                  <a:pt x="908" y="91"/>
                </a:cubicBezTo>
                <a:cubicBezTo>
                  <a:pt x="961" y="106"/>
                  <a:pt x="1006" y="166"/>
                  <a:pt x="1044" y="181"/>
                </a:cubicBezTo>
                <a:cubicBezTo>
                  <a:pt x="1082" y="196"/>
                  <a:pt x="1119" y="188"/>
                  <a:pt x="1134" y="181"/>
                </a:cubicBezTo>
              </a:path>
            </a:pathLst>
          </a:custGeom>
          <a:noFill/>
          <a:ln w="34925" cap="rnd" cmpd="sng">
            <a:solidFill>
              <a:srgbClr val="FF0000"/>
            </a:solidFill>
            <a:prstDash val="solid"/>
            <a:round/>
            <a:headEnd/>
            <a:tailEnd/>
          </a:ln>
          <a:effectLst/>
          <a:extLst/>
        </p:spPr>
        <p:txBody>
          <a:bodyPr/>
          <a:lstStyle/>
          <a:p>
            <a:pPr fontAlgn="base">
              <a:spcBef>
                <a:spcPct val="0"/>
              </a:spcBef>
              <a:spcAft>
                <a:spcPct val="0"/>
              </a:spcAft>
              <a:defRPr/>
            </a:pPr>
            <a:endParaRPr lang="zh-CN" altLang="en-US" sz="3600" b="1">
              <a:solidFill>
                <a:srgbClr val="000000"/>
              </a:solidFill>
              <a:effectLst>
                <a:outerShdw blurRad="38100" dist="38100" dir="2700000" algn="tl">
                  <a:srgbClr val="000000">
                    <a:alpha val="43137"/>
                  </a:srgbClr>
                </a:outerShdw>
              </a:effectLst>
              <a:latin typeface="Helvetica" panose="020B0604020202020204" pitchFamily="2" charset="0"/>
              <a:ea typeface="宋体" pitchFamily="2" charset="-122"/>
            </a:endParaRPr>
          </a:p>
        </p:txBody>
      </p:sp>
      <p:sp>
        <p:nvSpPr>
          <p:cNvPr id="7" name="Text Box 9">
            <a:extLst>
              <a:ext uri="{FF2B5EF4-FFF2-40B4-BE49-F238E27FC236}">
                <a16:creationId xmlns:a16="http://schemas.microsoft.com/office/drawing/2014/main" xmlns="" id="{6EEA14F4-36C3-4417-B1F1-ED1A0DE5D7E4}"/>
              </a:ext>
            </a:extLst>
          </p:cNvPr>
          <p:cNvSpPr txBox="1">
            <a:spLocks noChangeArrowheads="1"/>
          </p:cNvSpPr>
          <p:nvPr/>
        </p:nvSpPr>
        <p:spPr bwMode="auto">
          <a:xfrm>
            <a:off x="958335" y="3548852"/>
            <a:ext cx="1248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i="1" dirty="0">
                <a:solidFill>
                  <a:srgbClr val="0000FF"/>
                </a:solidFill>
                <a:latin typeface="Helvetica" panose="020B0604020202020204" pitchFamily="2" charset="0"/>
              </a:rPr>
              <a:t>North</a:t>
            </a:r>
          </a:p>
        </p:txBody>
      </p:sp>
      <p:sp>
        <p:nvSpPr>
          <p:cNvPr id="8" name="Text Box 10">
            <a:extLst>
              <a:ext uri="{FF2B5EF4-FFF2-40B4-BE49-F238E27FC236}">
                <a16:creationId xmlns:a16="http://schemas.microsoft.com/office/drawing/2014/main" xmlns="" id="{FB23281F-7C6A-4DB2-882F-9FCB4C8131AE}"/>
              </a:ext>
            </a:extLst>
          </p:cNvPr>
          <p:cNvSpPr txBox="1">
            <a:spLocks noChangeArrowheads="1"/>
          </p:cNvSpPr>
          <p:nvPr/>
        </p:nvSpPr>
        <p:spPr bwMode="auto">
          <a:xfrm>
            <a:off x="943821" y="4555104"/>
            <a:ext cx="1803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i="1">
                <a:solidFill>
                  <a:srgbClr val="0000FF"/>
                </a:solidFill>
                <a:latin typeface="Helvetica" panose="020B0604020202020204" pitchFamily="2" charset="0"/>
              </a:rPr>
              <a:t>Midlands</a:t>
            </a:r>
          </a:p>
        </p:txBody>
      </p:sp>
      <p:sp>
        <p:nvSpPr>
          <p:cNvPr id="9" name="Text Box 11">
            <a:extLst>
              <a:ext uri="{FF2B5EF4-FFF2-40B4-BE49-F238E27FC236}">
                <a16:creationId xmlns:a16="http://schemas.microsoft.com/office/drawing/2014/main" xmlns="" id="{3E7A1E57-EEA2-44D4-9456-DB2D7ACA02E5}"/>
              </a:ext>
            </a:extLst>
          </p:cNvPr>
          <p:cNvSpPr txBox="1">
            <a:spLocks noChangeArrowheads="1"/>
          </p:cNvSpPr>
          <p:nvPr/>
        </p:nvSpPr>
        <p:spPr bwMode="auto">
          <a:xfrm>
            <a:off x="938833" y="5540944"/>
            <a:ext cx="1334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i="1" dirty="0">
                <a:solidFill>
                  <a:srgbClr val="0000FF"/>
                </a:solidFill>
                <a:latin typeface="Helvetica" panose="020B0604020202020204" pitchFamily="2" charset="0"/>
              </a:rPr>
              <a:t>South</a:t>
            </a:r>
          </a:p>
        </p:txBody>
      </p:sp>
      <p:sp>
        <p:nvSpPr>
          <p:cNvPr id="15" name="矩形 14">
            <a:extLst>
              <a:ext uri="{FF2B5EF4-FFF2-40B4-BE49-F238E27FC236}">
                <a16:creationId xmlns:a16="http://schemas.microsoft.com/office/drawing/2014/main" xmlns="" id="{606A9EF1-B174-424A-AF8B-316DA8D6A24B}"/>
              </a:ext>
            </a:extLst>
          </p:cNvPr>
          <p:cNvSpPr/>
          <p:nvPr/>
        </p:nvSpPr>
        <p:spPr>
          <a:xfrm>
            <a:off x="185224" y="101255"/>
            <a:ext cx="11723076" cy="1815882"/>
          </a:xfrm>
          <a:prstGeom prst="rect">
            <a:avLst/>
          </a:prstGeom>
        </p:spPr>
        <p:txBody>
          <a:bodyPr wrap="square">
            <a:spAutoFit/>
          </a:bodyPr>
          <a:lstStyle/>
          <a:p>
            <a:r>
              <a:rPr lang="en-US" altLang="zh-CN" sz="2800" dirty="0">
                <a:solidFill>
                  <a:schemeClr val="accent6">
                    <a:lumMod val="50000"/>
                  </a:schemeClr>
                </a:solidFill>
                <a:latin typeface="Cambria" panose="02040503050406030204" pitchFamily="18" charset="0"/>
              </a:rPr>
              <a:t>1. What is the division of England?</a:t>
            </a:r>
          </a:p>
          <a:p>
            <a:r>
              <a:rPr lang="en-US" altLang="zh-CN" sz="2800" dirty="0">
                <a:solidFill>
                  <a:srgbClr val="CC6600"/>
                </a:solidFill>
                <a:latin typeface="Cambria" panose="02040503050406030204" pitchFamily="18" charset="0"/>
              </a:rPr>
              <a:t>2. What is the characteristic of each division?</a:t>
            </a:r>
          </a:p>
          <a:p>
            <a:r>
              <a:rPr lang="en-US" altLang="zh-CN" sz="2800" dirty="0">
                <a:solidFill>
                  <a:srgbClr val="0070C0"/>
                </a:solidFill>
                <a:latin typeface="Cambria" panose="02040503050406030204" pitchFamily="18" charset="0"/>
              </a:rPr>
              <a:t>3. What is the author’s attitude towards the division of England?(Evidence)  </a:t>
            </a:r>
          </a:p>
          <a:p>
            <a:r>
              <a:rPr lang="en-US" altLang="zh-CN" sz="2800" dirty="0">
                <a:solidFill>
                  <a:srgbClr val="0070C0"/>
                </a:solidFill>
                <a:latin typeface="Cambria" panose="02040503050406030204" pitchFamily="18" charset="0"/>
              </a:rPr>
              <a:t>     </a:t>
            </a:r>
            <a:r>
              <a:rPr lang="en-US" altLang="zh-CN" sz="2800" b="1" dirty="0">
                <a:solidFill>
                  <a:srgbClr val="0070C0"/>
                </a:solidFill>
                <a:latin typeface="Cambria" panose="02040503050406030204" pitchFamily="18" charset="0"/>
              </a:rPr>
              <a:t>Mixed feelings. </a:t>
            </a:r>
          </a:p>
        </p:txBody>
      </p:sp>
      <p:cxnSp>
        <p:nvCxnSpPr>
          <p:cNvPr id="17" name="直接连接符 16">
            <a:extLst>
              <a:ext uri="{FF2B5EF4-FFF2-40B4-BE49-F238E27FC236}">
                <a16:creationId xmlns:a16="http://schemas.microsoft.com/office/drawing/2014/main" xmlns="" id="{992F53D2-23E8-471B-A8C0-4C8B0783C8F6}"/>
              </a:ext>
            </a:extLst>
          </p:cNvPr>
          <p:cNvCxnSpPr>
            <a:cxnSpLocks/>
          </p:cNvCxnSpPr>
          <p:nvPr/>
        </p:nvCxnSpPr>
        <p:spPr>
          <a:xfrm flipV="1">
            <a:off x="325904" y="1917137"/>
            <a:ext cx="11499791" cy="11724"/>
          </a:xfrm>
          <a:prstGeom prst="line">
            <a:avLst/>
          </a:prstGeom>
          <a:noFill/>
          <a:ln w="28575" cap="flat" cmpd="sng" algn="ctr">
            <a:solidFill>
              <a:srgbClr val="0070C0"/>
            </a:solidFill>
            <a:prstDash val="sysDash"/>
            <a:miter lim="800000"/>
          </a:ln>
          <a:effectLst/>
        </p:spPr>
      </p:cxnSp>
      <p:sp>
        <p:nvSpPr>
          <p:cNvPr id="18" name="矩形 17">
            <a:extLst>
              <a:ext uri="{FF2B5EF4-FFF2-40B4-BE49-F238E27FC236}">
                <a16:creationId xmlns:a16="http://schemas.microsoft.com/office/drawing/2014/main" xmlns="" id="{B213FDD2-AD78-4110-9AA1-3A8AE6AFE6A3}"/>
              </a:ext>
            </a:extLst>
          </p:cNvPr>
          <p:cNvSpPr/>
          <p:nvPr/>
        </p:nvSpPr>
        <p:spPr>
          <a:xfrm>
            <a:off x="283700" y="2035920"/>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The division of England is _______________ for geographical reasons. </a:t>
            </a:r>
          </a:p>
        </p:txBody>
      </p:sp>
      <p:sp>
        <p:nvSpPr>
          <p:cNvPr id="19" name="矩形 18">
            <a:extLst>
              <a:ext uri="{FF2B5EF4-FFF2-40B4-BE49-F238E27FC236}">
                <a16:creationId xmlns:a16="http://schemas.microsoft.com/office/drawing/2014/main" xmlns="" id="{22BE5D75-C96F-4DA9-B508-58C403DE44A8}"/>
              </a:ext>
            </a:extLst>
          </p:cNvPr>
          <p:cNvSpPr/>
          <p:nvPr/>
        </p:nvSpPr>
        <p:spPr>
          <a:xfrm>
            <a:off x="5002306" y="2004507"/>
            <a:ext cx="2432588"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beneficial</a:t>
            </a:r>
          </a:p>
        </p:txBody>
      </p:sp>
      <p:sp>
        <p:nvSpPr>
          <p:cNvPr id="20" name="矩形 19">
            <a:extLst>
              <a:ext uri="{FF2B5EF4-FFF2-40B4-BE49-F238E27FC236}">
                <a16:creationId xmlns:a16="http://schemas.microsoft.com/office/drawing/2014/main" xmlns="" id="{165DE597-C9D4-48FD-BE4F-0F11F4C1B61E}"/>
              </a:ext>
            </a:extLst>
          </p:cNvPr>
          <p:cNvSpPr/>
          <p:nvPr/>
        </p:nvSpPr>
        <p:spPr>
          <a:xfrm>
            <a:off x="3100370" y="2672386"/>
            <a:ext cx="8669053" cy="4154984"/>
          </a:xfrm>
          <a:prstGeom prst="rect">
            <a:avLst/>
          </a:prstGeom>
        </p:spPr>
        <p:txBody>
          <a:bodyPr wrap="square">
            <a:spAutoFit/>
          </a:bodyPr>
          <a:lstStyle/>
          <a:p>
            <a:pPr algn="just"/>
            <a:r>
              <a:rPr lang="en-US" altLang="zh-CN" sz="2400" i="1" spc="-100" dirty="0">
                <a:solidFill>
                  <a:schemeClr val="tx1">
                    <a:lumMod val="50000"/>
                    <a:lumOff val="50000"/>
                  </a:schemeClr>
                </a:solidFill>
                <a:latin typeface="Cambria" panose="02040503050406030204" pitchFamily="18" charset="0"/>
              </a:rPr>
              <a:t>England is the largest of the four countries, and for convenience it is divided roughly into three zones. The zone nearest France is called the South of England, the middle zone is called the Midlands and the one nearest to Scotland is known as the North. You find most of the population settled in the south, but most of the industrial cities in the Midlands and the North of England. Although, nationwide, these cities are not as large as those in China, they have world-famous football teams and some of them even have two! It is a pity that the industrial cities built in the nineteenth century do not attract visitors. For historical architecture you have to go to older but smaller towns built by the Romans. There you will find out more about British history and culture.</a:t>
            </a:r>
            <a:endParaRPr lang="zh-CN" altLang="en-US" sz="2400" i="1" spc="-100" dirty="0">
              <a:solidFill>
                <a:schemeClr val="tx1">
                  <a:lumMod val="50000"/>
                  <a:lumOff val="50000"/>
                </a:schemeClr>
              </a:solidFill>
              <a:latin typeface="Cambria" panose="02040503050406030204" pitchFamily="18" charset="0"/>
            </a:endParaRPr>
          </a:p>
        </p:txBody>
      </p:sp>
      <p:sp>
        <p:nvSpPr>
          <p:cNvPr id="22" name="矩形 21">
            <a:extLst>
              <a:ext uri="{FF2B5EF4-FFF2-40B4-BE49-F238E27FC236}">
                <a16:creationId xmlns:a16="http://schemas.microsoft.com/office/drawing/2014/main" xmlns="" id="{4D47BB0E-D59F-4227-9A5B-3F03286054F1}"/>
              </a:ext>
            </a:extLst>
          </p:cNvPr>
          <p:cNvSpPr/>
          <p:nvPr/>
        </p:nvSpPr>
        <p:spPr>
          <a:xfrm>
            <a:off x="3100369" y="2672386"/>
            <a:ext cx="8669053" cy="4154984"/>
          </a:xfrm>
          <a:prstGeom prst="rect">
            <a:avLst/>
          </a:prstGeom>
        </p:spPr>
        <p:txBody>
          <a:bodyPr wrap="square">
            <a:spAutoFit/>
          </a:bodyPr>
          <a:lstStyle/>
          <a:p>
            <a:pPr algn="just"/>
            <a:r>
              <a:rPr lang="en-US" altLang="zh-CN" sz="2400" i="1" spc="-100" dirty="0">
                <a:solidFill>
                  <a:schemeClr val="tx1">
                    <a:lumMod val="50000"/>
                    <a:lumOff val="50000"/>
                  </a:schemeClr>
                </a:solidFill>
                <a:latin typeface="Cambria" panose="02040503050406030204" pitchFamily="18" charset="0"/>
              </a:rPr>
              <a:t>England is the largest of the four countries, and for convenience it is divided roughly into </a:t>
            </a:r>
            <a:r>
              <a:rPr lang="en-US" altLang="zh-CN" sz="2400" i="1" spc="-100" dirty="0">
                <a:solidFill>
                  <a:schemeClr val="accent6">
                    <a:lumMod val="50000"/>
                  </a:schemeClr>
                </a:solidFill>
                <a:latin typeface="Cambria" panose="02040503050406030204" pitchFamily="18" charset="0"/>
              </a:rPr>
              <a:t>three zones</a:t>
            </a:r>
            <a:r>
              <a:rPr lang="en-US" altLang="zh-CN" sz="2400" i="1" spc="-100" dirty="0">
                <a:solidFill>
                  <a:schemeClr val="tx1">
                    <a:lumMod val="50000"/>
                    <a:lumOff val="50000"/>
                  </a:schemeClr>
                </a:solidFill>
                <a:latin typeface="Cambria" panose="02040503050406030204" pitchFamily="18" charset="0"/>
              </a:rPr>
              <a:t>. The zone nearest France is called </a:t>
            </a:r>
            <a:r>
              <a:rPr lang="en-US" altLang="zh-CN" sz="2400" i="1" spc="-100" dirty="0">
                <a:solidFill>
                  <a:schemeClr val="accent6">
                    <a:lumMod val="50000"/>
                  </a:schemeClr>
                </a:solidFill>
                <a:latin typeface="Cambria" panose="02040503050406030204" pitchFamily="18" charset="0"/>
              </a:rPr>
              <a:t>the South of England</a:t>
            </a:r>
            <a:r>
              <a:rPr lang="en-US" altLang="zh-CN" sz="2400" i="1" spc="-100" dirty="0">
                <a:solidFill>
                  <a:schemeClr val="tx1">
                    <a:lumMod val="50000"/>
                    <a:lumOff val="50000"/>
                  </a:schemeClr>
                </a:solidFill>
                <a:latin typeface="Cambria" panose="02040503050406030204" pitchFamily="18" charset="0"/>
              </a:rPr>
              <a:t>, the middle zone is called </a:t>
            </a:r>
            <a:r>
              <a:rPr lang="en-US" altLang="zh-CN" sz="2400" i="1" spc="-100" dirty="0">
                <a:solidFill>
                  <a:schemeClr val="accent6">
                    <a:lumMod val="50000"/>
                  </a:schemeClr>
                </a:solidFill>
                <a:latin typeface="Cambria" panose="02040503050406030204" pitchFamily="18" charset="0"/>
              </a:rPr>
              <a:t>the Midlands </a:t>
            </a:r>
            <a:r>
              <a:rPr lang="en-US" altLang="zh-CN" sz="2400" i="1" spc="-100" dirty="0">
                <a:solidFill>
                  <a:schemeClr val="tx1">
                    <a:lumMod val="50000"/>
                    <a:lumOff val="50000"/>
                  </a:schemeClr>
                </a:solidFill>
                <a:latin typeface="Cambria" panose="02040503050406030204" pitchFamily="18" charset="0"/>
              </a:rPr>
              <a:t>and the one nearest to Scotland is known as </a:t>
            </a:r>
            <a:r>
              <a:rPr lang="en-US" altLang="zh-CN" sz="2400" i="1" spc="-100" dirty="0">
                <a:solidFill>
                  <a:schemeClr val="accent6">
                    <a:lumMod val="50000"/>
                  </a:schemeClr>
                </a:solidFill>
                <a:latin typeface="Cambria" panose="02040503050406030204" pitchFamily="18" charset="0"/>
              </a:rPr>
              <a:t>the North</a:t>
            </a:r>
            <a:r>
              <a:rPr lang="en-US" altLang="zh-CN" sz="2400" i="1" spc="-100" dirty="0">
                <a:solidFill>
                  <a:schemeClr val="tx1">
                    <a:lumMod val="50000"/>
                    <a:lumOff val="50000"/>
                  </a:schemeClr>
                </a:solidFill>
                <a:latin typeface="Cambria" panose="02040503050406030204" pitchFamily="18" charset="0"/>
              </a:rPr>
              <a:t>. You find most of </a:t>
            </a:r>
            <a:r>
              <a:rPr lang="en-US" altLang="zh-CN" sz="2400" i="1" spc="-100" dirty="0">
                <a:solidFill>
                  <a:srgbClr val="CC6600"/>
                </a:solidFill>
                <a:latin typeface="Cambria" panose="02040503050406030204" pitchFamily="18" charset="0"/>
              </a:rPr>
              <a:t>the population settled in the south</a:t>
            </a:r>
            <a:r>
              <a:rPr lang="en-US" altLang="zh-CN" sz="2400" i="1" spc="-100" dirty="0">
                <a:solidFill>
                  <a:schemeClr val="tx1">
                    <a:lumMod val="50000"/>
                    <a:lumOff val="50000"/>
                  </a:schemeClr>
                </a:solidFill>
                <a:latin typeface="Cambria" panose="02040503050406030204" pitchFamily="18" charset="0"/>
              </a:rPr>
              <a:t>, but </a:t>
            </a:r>
            <a:r>
              <a:rPr lang="en-US" altLang="zh-CN" sz="2400" i="1" spc="-100" dirty="0">
                <a:solidFill>
                  <a:srgbClr val="CC6600"/>
                </a:solidFill>
                <a:latin typeface="Cambria" panose="02040503050406030204" pitchFamily="18" charset="0"/>
              </a:rPr>
              <a:t>most of the industrial cities in the Midlands and the North of England</a:t>
            </a:r>
            <a:r>
              <a:rPr lang="en-US" altLang="zh-CN" sz="2400" i="1" spc="-100" dirty="0">
                <a:solidFill>
                  <a:schemeClr val="tx1">
                    <a:lumMod val="50000"/>
                    <a:lumOff val="50000"/>
                  </a:schemeClr>
                </a:solidFill>
                <a:latin typeface="Cambria" panose="02040503050406030204" pitchFamily="18" charset="0"/>
              </a:rPr>
              <a:t>. Although, nationwide, these cities are not as large as those in China, they have world-famous football teams and some of them even have two! It is a pity that the industrial cities built in the nineteenth century do not attract visitors. For historical architecture you have to go to older but smaller towns built by the Romans. There you will find out more about British history and culture.</a:t>
            </a:r>
            <a:endParaRPr lang="zh-CN" altLang="en-US" sz="2400" i="1" spc="-100" dirty="0">
              <a:solidFill>
                <a:schemeClr val="tx1">
                  <a:lumMod val="50000"/>
                  <a:lumOff val="50000"/>
                </a:schemeClr>
              </a:solidFill>
              <a:latin typeface="Cambria" panose="02040503050406030204" pitchFamily="18" charset="0"/>
            </a:endParaRPr>
          </a:p>
        </p:txBody>
      </p:sp>
      <p:sp>
        <p:nvSpPr>
          <p:cNvPr id="23" name="矩形 22">
            <a:extLst>
              <a:ext uri="{FF2B5EF4-FFF2-40B4-BE49-F238E27FC236}">
                <a16:creationId xmlns:a16="http://schemas.microsoft.com/office/drawing/2014/main" xmlns="" id="{07BDF313-2561-451F-9DDC-54F60D41FFF7}"/>
              </a:ext>
            </a:extLst>
          </p:cNvPr>
          <p:cNvSpPr/>
          <p:nvPr/>
        </p:nvSpPr>
        <p:spPr>
          <a:xfrm>
            <a:off x="3100368" y="2672101"/>
            <a:ext cx="8669053" cy="4154984"/>
          </a:xfrm>
          <a:prstGeom prst="rect">
            <a:avLst/>
          </a:prstGeom>
        </p:spPr>
        <p:txBody>
          <a:bodyPr wrap="square">
            <a:spAutoFit/>
          </a:bodyPr>
          <a:lstStyle/>
          <a:p>
            <a:pPr algn="just"/>
            <a:r>
              <a:rPr lang="en-US" altLang="zh-CN" sz="2400" i="1" spc="-100" dirty="0">
                <a:solidFill>
                  <a:schemeClr val="tx1">
                    <a:lumMod val="50000"/>
                    <a:lumOff val="50000"/>
                  </a:schemeClr>
                </a:solidFill>
                <a:latin typeface="Cambria" panose="02040503050406030204" pitchFamily="18" charset="0"/>
              </a:rPr>
              <a:t>England is the largest of the four countries, and for convenience it is divided roughly into </a:t>
            </a:r>
            <a:r>
              <a:rPr lang="en-US" altLang="zh-CN" sz="2400" i="1" spc="-100" dirty="0">
                <a:solidFill>
                  <a:schemeClr val="accent6">
                    <a:lumMod val="50000"/>
                  </a:schemeClr>
                </a:solidFill>
                <a:latin typeface="Cambria" panose="02040503050406030204" pitchFamily="18" charset="0"/>
              </a:rPr>
              <a:t>three zones</a:t>
            </a:r>
            <a:r>
              <a:rPr lang="en-US" altLang="zh-CN" sz="2400" i="1" spc="-100" dirty="0">
                <a:solidFill>
                  <a:schemeClr val="tx1">
                    <a:lumMod val="50000"/>
                    <a:lumOff val="50000"/>
                  </a:schemeClr>
                </a:solidFill>
                <a:latin typeface="Cambria" panose="02040503050406030204" pitchFamily="18" charset="0"/>
              </a:rPr>
              <a:t>. The zone nearest France is called </a:t>
            </a:r>
            <a:r>
              <a:rPr lang="en-US" altLang="zh-CN" sz="2400" i="1" spc="-100" dirty="0">
                <a:solidFill>
                  <a:schemeClr val="accent6">
                    <a:lumMod val="50000"/>
                  </a:schemeClr>
                </a:solidFill>
                <a:latin typeface="Cambria" panose="02040503050406030204" pitchFamily="18" charset="0"/>
              </a:rPr>
              <a:t>the South of England</a:t>
            </a:r>
            <a:r>
              <a:rPr lang="en-US" altLang="zh-CN" sz="2400" i="1" spc="-100" dirty="0">
                <a:solidFill>
                  <a:schemeClr val="tx1">
                    <a:lumMod val="50000"/>
                    <a:lumOff val="50000"/>
                  </a:schemeClr>
                </a:solidFill>
                <a:latin typeface="Cambria" panose="02040503050406030204" pitchFamily="18" charset="0"/>
              </a:rPr>
              <a:t>, the middle zone is called </a:t>
            </a:r>
            <a:r>
              <a:rPr lang="en-US" altLang="zh-CN" sz="2400" i="1" spc="-100" dirty="0">
                <a:solidFill>
                  <a:schemeClr val="accent6">
                    <a:lumMod val="50000"/>
                  </a:schemeClr>
                </a:solidFill>
                <a:latin typeface="Cambria" panose="02040503050406030204" pitchFamily="18" charset="0"/>
              </a:rPr>
              <a:t>the Midlands </a:t>
            </a:r>
            <a:r>
              <a:rPr lang="en-US" altLang="zh-CN" sz="2400" i="1" spc="-100" dirty="0">
                <a:solidFill>
                  <a:schemeClr val="tx1">
                    <a:lumMod val="50000"/>
                    <a:lumOff val="50000"/>
                  </a:schemeClr>
                </a:solidFill>
                <a:latin typeface="Cambria" panose="02040503050406030204" pitchFamily="18" charset="0"/>
              </a:rPr>
              <a:t>and the one nearest to Scotland is known as </a:t>
            </a:r>
            <a:r>
              <a:rPr lang="en-US" altLang="zh-CN" sz="2400" i="1" spc="-100" dirty="0">
                <a:solidFill>
                  <a:schemeClr val="accent6">
                    <a:lumMod val="50000"/>
                  </a:schemeClr>
                </a:solidFill>
                <a:latin typeface="Cambria" panose="02040503050406030204" pitchFamily="18" charset="0"/>
              </a:rPr>
              <a:t>the North</a:t>
            </a:r>
            <a:r>
              <a:rPr lang="en-US" altLang="zh-CN" sz="2400" i="1" spc="-100" dirty="0">
                <a:solidFill>
                  <a:schemeClr val="tx1">
                    <a:lumMod val="50000"/>
                    <a:lumOff val="50000"/>
                  </a:schemeClr>
                </a:solidFill>
                <a:latin typeface="Cambria" panose="02040503050406030204" pitchFamily="18" charset="0"/>
              </a:rPr>
              <a:t>. You find most of </a:t>
            </a:r>
            <a:r>
              <a:rPr lang="en-US" altLang="zh-CN" sz="2400" i="1" spc="-100" dirty="0">
                <a:solidFill>
                  <a:srgbClr val="CC6600"/>
                </a:solidFill>
                <a:latin typeface="Cambria" panose="02040503050406030204" pitchFamily="18" charset="0"/>
              </a:rPr>
              <a:t>the population settled in the south</a:t>
            </a:r>
            <a:r>
              <a:rPr lang="en-US" altLang="zh-CN" sz="2400" i="1" spc="-100" dirty="0">
                <a:solidFill>
                  <a:schemeClr val="tx1">
                    <a:lumMod val="50000"/>
                    <a:lumOff val="50000"/>
                  </a:schemeClr>
                </a:solidFill>
                <a:latin typeface="Cambria" panose="02040503050406030204" pitchFamily="18" charset="0"/>
              </a:rPr>
              <a:t>, but </a:t>
            </a:r>
            <a:r>
              <a:rPr lang="en-US" altLang="zh-CN" sz="2400" i="1" spc="-100" dirty="0">
                <a:solidFill>
                  <a:srgbClr val="CC6600"/>
                </a:solidFill>
                <a:latin typeface="Cambria" panose="02040503050406030204" pitchFamily="18" charset="0"/>
              </a:rPr>
              <a:t>most of the industrial cities in the Midlands and the North of England</a:t>
            </a:r>
            <a:r>
              <a:rPr lang="en-US" altLang="zh-CN" sz="2400" i="1" spc="-100" dirty="0">
                <a:solidFill>
                  <a:schemeClr val="tx1">
                    <a:lumMod val="50000"/>
                    <a:lumOff val="50000"/>
                  </a:schemeClr>
                </a:solidFill>
                <a:latin typeface="Cambria" panose="02040503050406030204" pitchFamily="18" charset="0"/>
              </a:rPr>
              <a:t>. </a:t>
            </a:r>
            <a:r>
              <a:rPr lang="en-US" altLang="zh-CN" sz="2400" i="1" spc="-100" dirty="0">
                <a:solidFill>
                  <a:srgbClr val="0070C0"/>
                </a:solidFill>
                <a:latin typeface="Cambria" panose="02040503050406030204" pitchFamily="18" charset="0"/>
              </a:rPr>
              <a:t>Although</a:t>
            </a:r>
            <a:r>
              <a:rPr lang="en-US" altLang="zh-CN" sz="2400" i="1" spc="-100" dirty="0">
                <a:solidFill>
                  <a:schemeClr val="tx1">
                    <a:lumMod val="50000"/>
                    <a:lumOff val="50000"/>
                  </a:schemeClr>
                </a:solidFill>
                <a:latin typeface="Cambria" panose="02040503050406030204" pitchFamily="18" charset="0"/>
              </a:rPr>
              <a:t>, nationwide, these cities are not as large as those in China, they have world-famous football teams and some of them even have two</a:t>
            </a:r>
            <a:r>
              <a:rPr lang="en-US" altLang="zh-CN" sz="2400" i="1" spc="-100" dirty="0">
                <a:solidFill>
                  <a:srgbClr val="0070C0"/>
                </a:solidFill>
                <a:latin typeface="Cambria" panose="02040503050406030204" pitchFamily="18" charset="0"/>
              </a:rPr>
              <a:t>! It is a pity that </a:t>
            </a:r>
            <a:r>
              <a:rPr lang="en-US" altLang="zh-CN" sz="2400" i="1" spc="-100" dirty="0">
                <a:solidFill>
                  <a:schemeClr val="tx1">
                    <a:lumMod val="50000"/>
                    <a:lumOff val="50000"/>
                  </a:schemeClr>
                </a:solidFill>
                <a:latin typeface="Cambria" panose="02040503050406030204" pitchFamily="18" charset="0"/>
              </a:rPr>
              <a:t>the industrial cities built in the nineteenth century do not attract visitors. For historical architecture you have to go to older but smaller towns built by the Romans. There you will find out more about British history and culture.</a:t>
            </a:r>
            <a:endParaRPr lang="zh-CN" altLang="en-US" sz="2400" i="1" spc="-100" dirty="0">
              <a:solidFill>
                <a:schemeClr val="tx1">
                  <a:lumMod val="50000"/>
                  <a:lumOff val="50000"/>
                </a:schemeClr>
              </a:solidFill>
              <a:latin typeface="Cambria" panose="02040503050406030204" pitchFamily="18" charset="0"/>
            </a:endParaRPr>
          </a:p>
        </p:txBody>
      </p:sp>
    </p:spTree>
    <p:extLst>
      <p:ext uri="{BB962C8B-B14F-4D97-AF65-F5344CB8AC3E}">
        <p14:creationId xmlns:p14="http://schemas.microsoft.com/office/powerpoint/2010/main" val="18462474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Effect transition="in" filter="fade">
                                      <p:cBhvr>
                                        <p:cTn id="39" dur="500"/>
                                        <p:tgtEl>
                                          <p:spTgt spid="1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8" grpId="0" animBg="1"/>
      <p:bldP spid="19"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37E7576-01AE-4C5A-B327-E638D84A5E43}"/>
              </a:ext>
            </a:extLst>
          </p:cNvPr>
          <p:cNvSpPr/>
          <p:nvPr/>
        </p:nvSpPr>
        <p:spPr>
          <a:xfrm>
            <a:off x="248318"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a:t>
            </a:r>
            <a:r>
              <a:rPr lang="en-US" altLang="zh-CN" sz="2800" i="1" spc="-100" dirty="0">
                <a:solidFill>
                  <a:schemeClr val="tx1">
                    <a:lumMod val="50000"/>
                    <a:lumOff val="50000"/>
                  </a:schemeClr>
                </a:solidFill>
                <a:latin typeface="Cambria" panose="02040503050406030204" pitchFamily="18" charset="0"/>
              </a:rPr>
              <a:t>of all is London with its museums, art collections, theatres, parks and buildings. It is the center of national government and its administration. It has the oldest port built by the Romans in the first century AD, the oldest building begun by the Anglo-Saxons in the 1060s and the oldest castle constructed by later Norman rulers in 1066. There have been four sets of invaders of England. The first invaders, the Romans, left their towns and roads. The second, the Anglo-Saxons, left their language and their government. The third, the Vikings, influenced the vocabulary and place-names of the North of England, and the fourth, the Normans, left castles and introduced new words for food.</a:t>
            </a:r>
            <a:endParaRPr lang="zh-CN" altLang="en-US" sz="2800" i="1" spc="-100" dirty="0">
              <a:solidFill>
                <a:schemeClr val="tx1">
                  <a:lumMod val="50000"/>
                  <a:lumOff val="50000"/>
                </a:schemeClr>
              </a:solidFill>
              <a:latin typeface="Cambria" panose="02040503050406030204" pitchFamily="18" charset="0"/>
            </a:endParaRPr>
          </a:p>
        </p:txBody>
      </p:sp>
      <p:sp>
        <p:nvSpPr>
          <p:cNvPr id="6" name="矩形 5">
            <a:extLst>
              <a:ext uri="{FF2B5EF4-FFF2-40B4-BE49-F238E27FC236}">
                <a16:creationId xmlns:a16="http://schemas.microsoft.com/office/drawing/2014/main" xmlns="" id="{77D40444-2638-4E06-BA50-0AA29B3B970C}"/>
              </a:ext>
            </a:extLst>
          </p:cNvPr>
          <p:cNvSpPr/>
          <p:nvPr/>
        </p:nvSpPr>
        <p:spPr>
          <a:xfrm>
            <a:off x="248308" y="555620"/>
            <a:ext cx="10816998" cy="954107"/>
          </a:xfrm>
          <a:prstGeom prst="rect">
            <a:avLst/>
          </a:prstGeom>
        </p:spPr>
        <p:txBody>
          <a:bodyPr wrap="square">
            <a:spAutoFit/>
          </a:bodyPr>
          <a:lstStyle/>
          <a:p>
            <a:r>
              <a:rPr lang="en-US" altLang="zh-CN" sz="2800" spc="-100" dirty="0">
                <a:solidFill>
                  <a:schemeClr val="accent6">
                    <a:lumMod val="50000"/>
                  </a:schemeClr>
                </a:solidFill>
                <a:latin typeface="Cambria" panose="02040503050406030204" pitchFamily="18" charset="0"/>
              </a:rPr>
              <a:t>1. Why is London the greatest historical treasure of all? </a:t>
            </a:r>
          </a:p>
          <a:p>
            <a:r>
              <a:rPr lang="en-US" altLang="zh-CN" sz="2800" spc="-100" dirty="0">
                <a:solidFill>
                  <a:srgbClr val="0070C0"/>
                </a:solidFill>
                <a:latin typeface="Cambria" panose="02040503050406030204" pitchFamily="18" charset="0"/>
              </a:rPr>
              <a:t>2. What contributed to the greatest historical treasure? (Who and how)</a:t>
            </a:r>
          </a:p>
        </p:txBody>
      </p:sp>
      <p:sp>
        <p:nvSpPr>
          <p:cNvPr id="7" name="矩形 6">
            <a:extLst>
              <a:ext uri="{FF2B5EF4-FFF2-40B4-BE49-F238E27FC236}">
                <a16:creationId xmlns:a16="http://schemas.microsoft.com/office/drawing/2014/main" xmlns="" id="{8527C93C-D021-44DE-AADD-77D228202710}"/>
              </a:ext>
            </a:extLst>
          </p:cNvPr>
          <p:cNvSpPr/>
          <p:nvPr/>
        </p:nvSpPr>
        <p:spPr>
          <a:xfrm>
            <a:off x="248316"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of all </a:t>
            </a:r>
            <a:r>
              <a:rPr lang="en-US" altLang="zh-CN" sz="2800" i="1" spc="-100" dirty="0">
                <a:solidFill>
                  <a:schemeClr val="tx1">
                    <a:lumMod val="50000"/>
                    <a:lumOff val="50000"/>
                  </a:schemeClr>
                </a:solidFill>
                <a:latin typeface="Cambria" panose="02040503050406030204" pitchFamily="18" charset="0"/>
              </a:rPr>
              <a:t>is London with its </a:t>
            </a:r>
            <a:r>
              <a:rPr lang="en-US" altLang="zh-CN" sz="2800" i="1" spc="-100" dirty="0">
                <a:solidFill>
                  <a:schemeClr val="accent6">
                    <a:lumMod val="50000"/>
                  </a:schemeClr>
                </a:solidFill>
                <a:latin typeface="Cambria" panose="02040503050406030204" pitchFamily="18" charset="0"/>
              </a:rPr>
              <a:t>museums, art collections, theatres, parks and buildings</a:t>
            </a:r>
            <a:r>
              <a:rPr lang="en-US" altLang="zh-CN" sz="2800" i="1" spc="-100" dirty="0">
                <a:solidFill>
                  <a:schemeClr val="tx1">
                    <a:lumMod val="50000"/>
                    <a:lumOff val="50000"/>
                  </a:schemeClr>
                </a:solidFill>
                <a:latin typeface="Cambria" panose="02040503050406030204" pitchFamily="18" charset="0"/>
              </a:rPr>
              <a:t>. It is </a:t>
            </a:r>
            <a:r>
              <a:rPr lang="en-US" altLang="zh-CN" sz="2800" i="1" spc="-100" dirty="0">
                <a:solidFill>
                  <a:schemeClr val="accent6">
                    <a:lumMod val="50000"/>
                  </a:schemeClr>
                </a:solidFill>
                <a:latin typeface="Cambria" panose="02040503050406030204" pitchFamily="18" charset="0"/>
              </a:rPr>
              <a:t>the center of national government and its administration</a:t>
            </a:r>
            <a:r>
              <a:rPr lang="en-US" altLang="zh-CN" sz="2800" i="1" spc="-100" dirty="0">
                <a:solidFill>
                  <a:schemeClr val="tx1">
                    <a:lumMod val="50000"/>
                    <a:lumOff val="50000"/>
                  </a:schemeClr>
                </a:solidFill>
                <a:latin typeface="Cambria" panose="02040503050406030204" pitchFamily="18" charset="0"/>
              </a:rPr>
              <a:t>. It has </a:t>
            </a:r>
            <a:r>
              <a:rPr lang="en-US" altLang="zh-CN" sz="2800" i="1" spc="-100" dirty="0">
                <a:solidFill>
                  <a:schemeClr val="accent6">
                    <a:lumMod val="50000"/>
                  </a:schemeClr>
                </a:solidFill>
                <a:latin typeface="Cambria" panose="02040503050406030204" pitchFamily="18" charset="0"/>
              </a:rPr>
              <a:t>the oldest port </a:t>
            </a:r>
            <a:r>
              <a:rPr lang="en-US" altLang="zh-CN" sz="2800" i="1" spc="-100" dirty="0">
                <a:solidFill>
                  <a:schemeClr val="tx1">
                    <a:lumMod val="50000"/>
                    <a:lumOff val="50000"/>
                  </a:schemeClr>
                </a:solidFill>
                <a:latin typeface="Cambria" panose="02040503050406030204" pitchFamily="18" charset="0"/>
              </a:rPr>
              <a:t>built by the Romans in the first century AD, the oldest building begun by the Anglo-Saxons in the 1060s and </a:t>
            </a:r>
            <a:r>
              <a:rPr lang="en-US" altLang="zh-CN" sz="2800" i="1" spc="-100" dirty="0">
                <a:solidFill>
                  <a:schemeClr val="accent6">
                    <a:lumMod val="50000"/>
                  </a:schemeClr>
                </a:solidFill>
                <a:latin typeface="Cambria" panose="02040503050406030204" pitchFamily="18" charset="0"/>
              </a:rPr>
              <a:t>the oldest castle </a:t>
            </a:r>
            <a:r>
              <a:rPr lang="en-US" altLang="zh-CN" sz="2800" i="1" spc="-100" dirty="0">
                <a:solidFill>
                  <a:schemeClr val="tx1">
                    <a:lumMod val="50000"/>
                    <a:lumOff val="50000"/>
                  </a:schemeClr>
                </a:solidFill>
                <a:latin typeface="Cambria" panose="02040503050406030204" pitchFamily="18" charset="0"/>
              </a:rPr>
              <a:t>constructed by later Norman rulers in 1066. There have been four sets of invaders of England. The first invaders, the Romans, left their towns and roads. The second, the Anglo-Saxons, left their language and their government. The third, the Vikings, influenced the vocabulary and place-names of the North of England, and the fourth, the Normans, left castles and introduced new words for food.</a:t>
            </a:r>
            <a:endParaRPr lang="zh-CN" altLang="en-US" sz="2800" i="1" spc="-100" dirty="0">
              <a:solidFill>
                <a:schemeClr val="tx1">
                  <a:lumMod val="50000"/>
                  <a:lumOff val="50000"/>
                </a:schemeClr>
              </a:solidFill>
              <a:latin typeface="Cambria" panose="02040503050406030204" pitchFamily="18" charset="0"/>
            </a:endParaRPr>
          </a:p>
        </p:txBody>
      </p:sp>
      <p:sp>
        <p:nvSpPr>
          <p:cNvPr id="11" name="矩形 10">
            <a:extLst>
              <a:ext uri="{FF2B5EF4-FFF2-40B4-BE49-F238E27FC236}">
                <a16:creationId xmlns:a16="http://schemas.microsoft.com/office/drawing/2014/main" xmlns="" id="{BD6F99AC-3169-4E6F-B879-FBE22DA4531D}"/>
              </a:ext>
            </a:extLst>
          </p:cNvPr>
          <p:cNvSpPr/>
          <p:nvPr/>
        </p:nvSpPr>
        <p:spPr>
          <a:xfrm>
            <a:off x="248308"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of all </a:t>
            </a:r>
            <a:r>
              <a:rPr lang="en-US" altLang="zh-CN" sz="2800" i="1" spc="-100" dirty="0">
                <a:solidFill>
                  <a:schemeClr val="tx1">
                    <a:lumMod val="50000"/>
                    <a:lumOff val="50000"/>
                  </a:schemeClr>
                </a:solidFill>
                <a:latin typeface="Cambria" panose="02040503050406030204" pitchFamily="18" charset="0"/>
              </a:rPr>
              <a:t>is London with </a:t>
            </a:r>
            <a:r>
              <a:rPr lang="en-US" altLang="zh-CN" sz="2800" i="1" spc="-100" dirty="0">
                <a:solidFill>
                  <a:schemeClr val="accent6">
                    <a:lumMod val="50000"/>
                  </a:schemeClr>
                </a:solidFill>
                <a:latin typeface="Cambria" panose="02040503050406030204" pitchFamily="18" charset="0"/>
              </a:rPr>
              <a:t>its museums, art collections, theatres, parks and buildings</a:t>
            </a:r>
            <a:r>
              <a:rPr lang="en-US" altLang="zh-CN" sz="2800" i="1" spc="-100" dirty="0">
                <a:solidFill>
                  <a:schemeClr val="tx1">
                    <a:lumMod val="50000"/>
                    <a:lumOff val="50000"/>
                  </a:schemeClr>
                </a:solidFill>
                <a:latin typeface="Cambria" panose="02040503050406030204" pitchFamily="18" charset="0"/>
              </a:rPr>
              <a:t>. It is </a:t>
            </a:r>
            <a:r>
              <a:rPr lang="en-US" altLang="zh-CN" sz="2800" i="1" spc="-100" dirty="0">
                <a:solidFill>
                  <a:schemeClr val="accent6">
                    <a:lumMod val="50000"/>
                  </a:schemeClr>
                </a:solidFill>
                <a:latin typeface="Cambria" panose="02040503050406030204" pitchFamily="18" charset="0"/>
              </a:rPr>
              <a:t>the center of national government and its administration</a:t>
            </a:r>
            <a:r>
              <a:rPr lang="en-US" altLang="zh-CN" sz="2800" i="1" spc="-100" dirty="0">
                <a:solidFill>
                  <a:schemeClr val="tx1">
                    <a:lumMod val="50000"/>
                    <a:lumOff val="50000"/>
                  </a:schemeClr>
                </a:solidFill>
                <a:latin typeface="Cambria" panose="02040503050406030204" pitchFamily="18" charset="0"/>
              </a:rPr>
              <a:t>. It has </a:t>
            </a:r>
            <a:r>
              <a:rPr lang="en-US" altLang="zh-CN" sz="2800" i="1" spc="-100" dirty="0">
                <a:solidFill>
                  <a:schemeClr val="accent6">
                    <a:lumMod val="50000"/>
                  </a:schemeClr>
                </a:solidFill>
                <a:latin typeface="Cambria" panose="02040503050406030204" pitchFamily="18" charset="0"/>
              </a:rPr>
              <a:t>the oldest port </a:t>
            </a:r>
            <a:r>
              <a:rPr lang="en-US" altLang="zh-CN" sz="2800" i="1" spc="-100" dirty="0">
                <a:solidFill>
                  <a:schemeClr val="tx1">
                    <a:lumMod val="50000"/>
                    <a:lumOff val="50000"/>
                  </a:schemeClr>
                </a:solidFill>
                <a:latin typeface="Cambria" panose="02040503050406030204" pitchFamily="18" charset="0"/>
              </a:rPr>
              <a:t>built by the Romans in the first century AD, the oldest building begun by the Anglo-Saxons in the 1060s and the oldest castle constructed by later Norman rulers in 1066. There have been four sets of invaders of England. The first invaders, the Romans, left their towns and roads. The second, the Anglo-Saxons, left their language and their government. The third, the Vikings, influenced the vocabulary and place-names of the North of England, and the fourth, the Normans, left castles and introduced new words for food.</a:t>
            </a:r>
            <a:endParaRPr lang="zh-CN" altLang="en-US" sz="2800" i="1" spc="-100" dirty="0">
              <a:solidFill>
                <a:schemeClr val="tx1">
                  <a:lumMod val="50000"/>
                  <a:lumOff val="50000"/>
                </a:schemeClr>
              </a:solidFill>
              <a:latin typeface="Cambria" panose="02040503050406030204" pitchFamily="18" charset="0"/>
            </a:endParaRPr>
          </a:p>
        </p:txBody>
      </p:sp>
      <p:sp>
        <p:nvSpPr>
          <p:cNvPr id="10" name="矩形 9">
            <a:extLst>
              <a:ext uri="{FF2B5EF4-FFF2-40B4-BE49-F238E27FC236}">
                <a16:creationId xmlns:a16="http://schemas.microsoft.com/office/drawing/2014/main" xmlns="" id="{EFFBEA4B-96FD-42F6-850A-0E340AF809B9}"/>
              </a:ext>
            </a:extLst>
          </p:cNvPr>
          <p:cNvSpPr/>
          <p:nvPr/>
        </p:nvSpPr>
        <p:spPr>
          <a:xfrm>
            <a:off x="248308"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of all </a:t>
            </a:r>
            <a:r>
              <a:rPr lang="en-US" altLang="zh-CN" sz="2800" i="1" spc="-100" dirty="0">
                <a:solidFill>
                  <a:schemeClr val="tx1">
                    <a:lumMod val="50000"/>
                    <a:lumOff val="50000"/>
                  </a:schemeClr>
                </a:solidFill>
                <a:latin typeface="Cambria" panose="02040503050406030204" pitchFamily="18" charset="0"/>
              </a:rPr>
              <a:t>is London with </a:t>
            </a:r>
            <a:r>
              <a:rPr lang="en-US" altLang="zh-CN" sz="2800" i="1" spc="-100" dirty="0">
                <a:solidFill>
                  <a:schemeClr val="accent6">
                    <a:lumMod val="50000"/>
                  </a:schemeClr>
                </a:solidFill>
                <a:latin typeface="Cambria" panose="02040503050406030204" pitchFamily="18" charset="0"/>
              </a:rPr>
              <a:t>its museums, art collections, theatres, parks and buildings</a:t>
            </a:r>
            <a:r>
              <a:rPr lang="en-US" altLang="zh-CN" sz="2800" i="1" spc="-100" dirty="0">
                <a:solidFill>
                  <a:schemeClr val="tx1">
                    <a:lumMod val="50000"/>
                    <a:lumOff val="50000"/>
                  </a:schemeClr>
                </a:solidFill>
                <a:latin typeface="Cambria" panose="02040503050406030204" pitchFamily="18" charset="0"/>
              </a:rPr>
              <a:t>. It is </a:t>
            </a:r>
            <a:r>
              <a:rPr lang="en-US" altLang="zh-CN" sz="2800" i="1" spc="-100" dirty="0">
                <a:solidFill>
                  <a:schemeClr val="accent6">
                    <a:lumMod val="50000"/>
                  </a:schemeClr>
                </a:solidFill>
                <a:latin typeface="Cambria" panose="02040503050406030204" pitchFamily="18" charset="0"/>
              </a:rPr>
              <a:t>the center of national government and its administration</a:t>
            </a:r>
            <a:r>
              <a:rPr lang="en-US" altLang="zh-CN" sz="2800" i="1" spc="-100" dirty="0">
                <a:solidFill>
                  <a:schemeClr val="tx1">
                    <a:lumMod val="50000"/>
                    <a:lumOff val="50000"/>
                  </a:schemeClr>
                </a:solidFill>
                <a:latin typeface="Cambria" panose="02040503050406030204" pitchFamily="18" charset="0"/>
              </a:rPr>
              <a:t>. It has </a:t>
            </a:r>
            <a:r>
              <a:rPr lang="en-US" altLang="zh-CN" sz="2800" i="1" spc="-100" dirty="0">
                <a:solidFill>
                  <a:schemeClr val="accent6">
                    <a:lumMod val="50000"/>
                  </a:schemeClr>
                </a:solidFill>
                <a:latin typeface="Cambria" panose="02040503050406030204" pitchFamily="18" charset="0"/>
              </a:rPr>
              <a:t>the oldest port </a:t>
            </a:r>
            <a:r>
              <a:rPr lang="en-US" altLang="zh-CN" sz="2800" i="1" spc="-100" dirty="0">
                <a:solidFill>
                  <a:schemeClr val="tx1">
                    <a:lumMod val="50000"/>
                    <a:lumOff val="50000"/>
                  </a:schemeClr>
                </a:solidFill>
                <a:latin typeface="Cambria" panose="02040503050406030204" pitchFamily="18" charset="0"/>
              </a:rPr>
              <a:t>built by the Romans in the first century AD, the oldest building begun by the Anglo-Saxons in the 1060s and </a:t>
            </a:r>
            <a:r>
              <a:rPr lang="en-US" altLang="zh-CN" sz="2800" i="1" spc="-100" dirty="0">
                <a:solidFill>
                  <a:schemeClr val="accent6">
                    <a:lumMod val="50000"/>
                  </a:schemeClr>
                </a:solidFill>
                <a:latin typeface="Cambria" panose="02040503050406030204" pitchFamily="18" charset="0"/>
              </a:rPr>
              <a:t>the oldest castle </a:t>
            </a:r>
            <a:r>
              <a:rPr lang="en-US" altLang="zh-CN" sz="2800" i="1" spc="-100" dirty="0">
                <a:solidFill>
                  <a:schemeClr val="tx1">
                    <a:lumMod val="50000"/>
                    <a:lumOff val="50000"/>
                  </a:schemeClr>
                </a:solidFill>
                <a:latin typeface="Cambria" panose="02040503050406030204" pitchFamily="18" charset="0"/>
              </a:rPr>
              <a:t>constructed by later Norman rulers in 1066. There have been </a:t>
            </a:r>
            <a:r>
              <a:rPr lang="en-US" altLang="zh-CN" sz="2800" i="1" spc="-100" dirty="0">
                <a:solidFill>
                  <a:srgbClr val="0070C0"/>
                </a:solidFill>
                <a:latin typeface="Cambria" panose="02040503050406030204" pitchFamily="18" charset="0"/>
              </a:rPr>
              <a:t>four sets of invaders </a:t>
            </a:r>
            <a:r>
              <a:rPr lang="en-US" altLang="zh-CN" sz="2800" i="1" spc="-100" dirty="0">
                <a:solidFill>
                  <a:schemeClr val="tx1">
                    <a:lumMod val="50000"/>
                    <a:lumOff val="50000"/>
                  </a:schemeClr>
                </a:solidFill>
                <a:latin typeface="Cambria" panose="02040503050406030204" pitchFamily="18" charset="0"/>
              </a:rPr>
              <a:t>of England. The first invaders, </a:t>
            </a:r>
            <a:r>
              <a:rPr lang="en-US" altLang="zh-CN" sz="2800" i="1" spc="-100" dirty="0">
                <a:solidFill>
                  <a:srgbClr val="0070C0"/>
                </a:solidFill>
                <a:latin typeface="Cambria" panose="02040503050406030204" pitchFamily="18" charset="0"/>
              </a:rPr>
              <a:t>the Romans, left their towns and roads</a:t>
            </a:r>
            <a:r>
              <a:rPr lang="en-US" altLang="zh-CN" sz="2800" i="1" spc="-100" dirty="0">
                <a:solidFill>
                  <a:schemeClr val="tx1">
                    <a:lumMod val="50000"/>
                    <a:lumOff val="50000"/>
                  </a:schemeClr>
                </a:solidFill>
                <a:latin typeface="Cambria" panose="02040503050406030204" pitchFamily="18" charset="0"/>
              </a:rPr>
              <a:t>. The second, </a:t>
            </a:r>
            <a:r>
              <a:rPr lang="en-US" altLang="zh-CN" sz="2800" i="1" spc="-100" dirty="0">
                <a:solidFill>
                  <a:srgbClr val="0070C0"/>
                </a:solidFill>
                <a:latin typeface="Cambria" panose="02040503050406030204" pitchFamily="18" charset="0"/>
              </a:rPr>
              <a:t>the Anglo-Saxons, left their language and their government</a:t>
            </a:r>
            <a:r>
              <a:rPr lang="en-US" altLang="zh-CN" sz="2800" i="1" spc="-100" dirty="0">
                <a:solidFill>
                  <a:schemeClr val="tx1">
                    <a:lumMod val="50000"/>
                    <a:lumOff val="50000"/>
                  </a:schemeClr>
                </a:solidFill>
                <a:latin typeface="Cambria" panose="02040503050406030204" pitchFamily="18" charset="0"/>
              </a:rPr>
              <a:t>. The third, </a:t>
            </a:r>
            <a:r>
              <a:rPr lang="en-US" altLang="zh-CN" sz="2800" i="1" spc="-100" dirty="0">
                <a:solidFill>
                  <a:srgbClr val="0070C0"/>
                </a:solidFill>
                <a:latin typeface="Cambria" panose="02040503050406030204" pitchFamily="18" charset="0"/>
              </a:rPr>
              <a:t>the Vikings, influenced the vocabulary and place-names of the North of England</a:t>
            </a:r>
            <a:r>
              <a:rPr lang="en-US" altLang="zh-CN" sz="2800" i="1" spc="-100" dirty="0">
                <a:solidFill>
                  <a:schemeClr val="tx1">
                    <a:lumMod val="50000"/>
                    <a:lumOff val="50000"/>
                  </a:schemeClr>
                </a:solidFill>
                <a:latin typeface="Cambria" panose="02040503050406030204" pitchFamily="18" charset="0"/>
              </a:rPr>
              <a:t>, and the fourth, </a:t>
            </a:r>
            <a:r>
              <a:rPr lang="en-US" altLang="zh-CN" sz="2800" i="1" spc="-100" dirty="0">
                <a:solidFill>
                  <a:srgbClr val="0070C0"/>
                </a:solidFill>
                <a:latin typeface="Cambria" panose="02040503050406030204" pitchFamily="18" charset="0"/>
              </a:rPr>
              <a:t>the Normans, left castles and introduced new words for food</a:t>
            </a:r>
            <a:r>
              <a:rPr lang="en-US" altLang="zh-CN" sz="2800" i="1" spc="-100" dirty="0">
                <a:solidFill>
                  <a:schemeClr val="tx1">
                    <a:lumMod val="50000"/>
                    <a:lumOff val="50000"/>
                  </a:schemeClr>
                </a:solidFill>
                <a:latin typeface="Cambria" panose="02040503050406030204" pitchFamily="18" charset="0"/>
              </a:rPr>
              <a:t>.</a:t>
            </a:r>
            <a:endParaRPr lang="zh-CN" altLang="en-US" sz="2800" i="1" spc="-100" dirty="0">
              <a:solidFill>
                <a:schemeClr val="tx1">
                  <a:lumMod val="50000"/>
                  <a:lumOff val="50000"/>
                </a:schemeClr>
              </a:solidFill>
              <a:latin typeface="Cambria" panose="02040503050406030204" pitchFamily="18" charset="0"/>
            </a:endParaRPr>
          </a:p>
        </p:txBody>
      </p:sp>
      <p:cxnSp>
        <p:nvCxnSpPr>
          <p:cNvPr id="12" name="直接连接符 11">
            <a:extLst>
              <a:ext uri="{FF2B5EF4-FFF2-40B4-BE49-F238E27FC236}">
                <a16:creationId xmlns:a16="http://schemas.microsoft.com/office/drawing/2014/main" xmlns="" id="{5974C2FD-7415-4FB8-B23C-FAAF1D8B046C}"/>
              </a:ext>
            </a:extLst>
          </p:cNvPr>
          <p:cNvCxnSpPr>
            <a:cxnSpLocks/>
          </p:cNvCxnSpPr>
          <p:nvPr/>
        </p:nvCxnSpPr>
        <p:spPr>
          <a:xfrm flipV="1">
            <a:off x="332036" y="1743514"/>
            <a:ext cx="11499791" cy="11724"/>
          </a:xfrm>
          <a:prstGeom prst="line">
            <a:avLst/>
          </a:prstGeom>
          <a:noFill/>
          <a:ln w="28575" cap="flat" cmpd="sng" algn="ctr">
            <a:solidFill>
              <a:srgbClr val="0070C0"/>
            </a:solidFill>
            <a:prstDash val="sysDash"/>
            <a:miter lim="800000"/>
          </a:ln>
          <a:effectLst/>
        </p:spPr>
      </p:cxnSp>
      <p:sp>
        <p:nvSpPr>
          <p:cNvPr id="13" name="矩形 12">
            <a:extLst>
              <a:ext uri="{FF2B5EF4-FFF2-40B4-BE49-F238E27FC236}">
                <a16:creationId xmlns:a16="http://schemas.microsoft.com/office/drawing/2014/main" xmlns="" id="{6C9F9AE6-0AFC-4BF1-AE64-0B78FCF8C425}"/>
              </a:ext>
            </a:extLst>
          </p:cNvPr>
          <p:cNvSpPr/>
          <p:nvPr/>
        </p:nvSpPr>
        <p:spPr>
          <a:xfrm>
            <a:off x="346104" y="1992162"/>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London, the greatest historical treasure of all is _________________. </a:t>
            </a:r>
          </a:p>
        </p:txBody>
      </p:sp>
      <p:sp>
        <p:nvSpPr>
          <p:cNvPr id="14" name="矩形 13">
            <a:extLst>
              <a:ext uri="{FF2B5EF4-FFF2-40B4-BE49-F238E27FC236}">
                <a16:creationId xmlns:a16="http://schemas.microsoft.com/office/drawing/2014/main" xmlns="" id="{CB10A8B8-F905-4543-B982-3D913C00829D}"/>
              </a:ext>
            </a:extLst>
          </p:cNvPr>
          <p:cNvSpPr/>
          <p:nvPr/>
        </p:nvSpPr>
        <p:spPr>
          <a:xfrm>
            <a:off x="8732471" y="1961552"/>
            <a:ext cx="2432588"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admirable</a:t>
            </a:r>
          </a:p>
        </p:txBody>
      </p:sp>
    </p:spTree>
    <p:extLst>
      <p:ext uri="{BB962C8B-B14F-4D97-AF65-F5344CB8AC3E}">
        <p14:creationId xmlns:p14="http://schemas.microsoft.com/office/powerpoint/2010/main" val="233505066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0" grpId="0"/>
      <p:bldP spid="13" grpId="0" animBg="1"/>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2257</Words>
  <Application>Microsoft Macintosh PowerPoint</Application>
  <PresentationFormat>宽屏</PresentationFormat>
  <Paragraphs>129</Paragraphs>
  <Slides>12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Calibri</vt:lpstr>
      <vt:lpstr>Cambria</vt:lpstr>
      <vt:lpstr>Helvetica</vt:lpstr>
      <vt:lpstr>等线</vt:lpstr>
      <vt:lpstr>等线 Light</vt:lpstr>
      <vt:lpstr>华文新魏</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chenmy1</cp:lastModifiedBy>
  <cp:revision>76</cp:revision>
  <dcterms:created xsi:type="dcterms:W3CDTF">2017-08-09T01:43:00Z</dcterms:created>
  <dcterms:modified xsi:type="dcterms:W3CDTF">2019-01-17T11:24:53Z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